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920" r:id="rId2"/>
    <p:sldId id="863" r:id="rId3"/>
    <p:sldId id="895" r:id="rId4"/>
    <p:sldId id="707" r:id="rId5"/>
    <p:sldId id="896" r:id="rId6"/>
    <p:sldId id="897" r:id="rId7"/>
    <p:sldId id="898" r:id="rId8"/>
    <p:sldId id="906" r:id="rId9"/>
    <p:sldId id="907" r:id="rId10"/>
    <p:sldId id="900" r:id="rId11"/>
    <p:sldId id="901" r:id="rId12"/>
    <p:sldId id="914" r:id="rId13"/>
    <p:sldId id="918" r:id="rId14"/>
    <p:sldId id="921" r:id="rId15"/>
    <p:sldId id="915" r:id="rId16"/>
    <p:sldId id="913" r:id="rId17"/>
    <p:sldId id="916" r:id="rId18"/>
    <p:sldId id="917" r:id="rId19"/>
    <p:sldId id="902" r:id="rId20"/>
    <p:sldId id="908" r:id="rId21"/>
    <p:sldId id="90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9900"/>
    <a:srgbClr val="FF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7" autoAdjust="0"/>
    <p:restoredTop sz="80660" autoAdjust="0"/>
  </p:normalViewPr>
  <p:slideViewPr>
    <p:cSldViewPr>
      <p:cViewPr>
        <p:scale>
          <a:sx n="71" d="100"/>
          <a:sy n="71" d="100"/>
        </p:scale>
        <p:origin x="182" y="374"/>
      </p:cViewPr>
      <p:guideLst>
        <p:guide orient="horz" pos="2160"/>
        <p:guide pos="2880"/>
      </p:guideLst>
    </p:cSldViewPr>
  </p:slideViewPr>
  <p:outlineViewPr>
    <p:cViewPr>
      <p:scale>
        <a:sx n="33" d="100"/>
        <a:sy n="33" d="100"/>
      </p:scale>
      <p:origin x="0" y="12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9" d="100"/>
          <a:sy n="59" d="100"/>
        </p:scale>
        <p:origin x="-260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6817A3-8A1C-46E0-AD20-14DCB417500E}" type="datetimeFigureOut">
              <a:rPr lang="en-US" smtClean="0"/>
              <a:t>12/5/2013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F0E303E-45BE-485A-A4F7-892F5EAE988C}" type="slidenum">
              <a:rPr lang="en-US" smtClean="0"/>
              <a:t>‹#›</a:t>
            </a:fld>
            <a:endParaRPr lang="en-US" dirty="0"/>
          </a:p>
        </p:txBody>
      </p:sp>
    </p:spTree>
    <p:extLst>
      <p:ext uri="{BB962C8B-B14F-4D97-AF65-F5344CB8AC3E}">
        <p14:creationId xmlns:p14="http://schemas.microsoft.com/office/powerpoint/2010/main" val="389781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E303E-45BE-485A-A4F7-892F5EAE988C}" type="slidenum">
              <a:rPr lang="en-US" smtClean="0"/>
              <a:t>1</a:t>
            </a:fld>
            <a:endParaRPr lang="en-US" dirty="0"/>
          </a:p>
        </p:txBody>
      </p:sp>
    </p:spTree>
    <p:extLst>
      <p:ext uri="{BB962C8B-B14F-4D97-AF65-F5344CB8AC3E}">
        <p14:creationId xmlns:p14="http://schemas.microsoft.com/office/powerpoint/2010/main" val="2531976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SIMS Strategic Instruction Model Content Literacy Continuum: is part of a 5 level content literacy Continuum (CLC) framework. Visit University of Kansas</a:t>
            </a:r>
            <a:r>
              <a:rPr lang="en-US" i="0" baseline="0" dirty="0" smtClean="0"/>
              <a:t> Center for Research on Learning at: http://www.ku-crl.org/sim/index.html</a:t>
            </a:r>
          </a:p>
          <a:p>
            <a:endParaRPr lang="en-US" i="0" dirty="0" smtClean="0"/>
          </a:p>
          <a:p>
            <a:r>
              <a:rPr lang="en-US" i="0" dirty="0" smtClean="0"/>
              <a:t>The</a:t>
            </a:r>
            <a:r>
              <a:rPr lang="en-US" i="0" baseline="0" dirty="0" smtClean="0"/>
              <a:t> model is based on:</a:t>
            </a:r>
          </a:p>
          <a:p>
            <a:pPr>
              <a:lnSpc>
                <a:spcPct val="200000"/>
              </a:lnSpc>
              <a:buFont typeface="Wingdings" panose="05000000000000000000" pitchFamily="2" charset="2"/>
              <a:buChar char="§"/>
            </a:pPr>
            <a:r>
              <a:rPr lang="en-US" sz="1200" dirty="0" smtClean="0"/>
              <a:t>Content mastery</a:t>
            </a:r>
          </a:p>
          <a:p>
            <a:pPr>
              <a:lnSpc>
                <a:spcPct val="200000"/>
              </a:lnSpc>
              <a:buFont typeface="Wingdings" panose="05000000000000000000" pitchFamily="2" charset="2"/>
              <a:buChar char="§"/>
            </a:pPr>
            <a:r>
              <a:rPr lang="en-US" sz="1200" dirty="0" smtClean="0"/>
              <a:t>Embedded Strategy Instruction</a:t>
            </a:r>
          </a:p>
          <a:p>
            <a:pPr>
              <a:lnSpc>
                <a:spcPct val="200000"/>
              </a:lnSpc>
              <a:buFont typeface="Wingdings" panose="05000000000000000000" pitchFamily="2" charset="2"/>
              <a:buChar char="§"/>
            </a:pPr>
            <a:r>
              <a:rPr lang="en-US" sz="1200" dirty="0" smtClean="0"/>
              <a:t>Explicit Strategy Instruction Options</a:t>
            </a:r>
          </a:p>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10</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SIMS Strategic Instruction Model Content Literacy Continuum: is part of a 5 level content literacy Continuum (CLC) framework. Visit University of Kansas</a:t>
            </a:r>
            <a:r>
              <a:rPr lang="en-US" i="0" baseline="0" dirty="0" smtClean="0"/>
              <a:t> Center for Research on Learning at: http://www.ku-crl.org/sim/index.html</a:t>
            </a:r>
          </a:p>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11</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12</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use it? </a:t>
            </a:r>
          </a:p>
          <a:p>
            <a:pPr marL="171450" indent="-171450">
              <a:buFont typeface="Arial" panose="020B0604020202020204" pitchFamily="34" charset="0"/>
              <a:buChar char="•"/>
            </a:pPr>
            <a:r>
              <a:rPr lang="en-US" dirty="0" smtClean="0"/>
              <a:t>Perform</a:t>
            </a:r>
            <a:r>
              <a:rPr lang="en-US" baseline="0" dirty="0" smtClean="0"/>
              <a:t> assessments</a:t>
            </a:r>
          </a:p>
          <a:p>
            <a:pPr marL="171450" indent="-171450">
              <a:buFont typeface="Arial" panose="020B0604020202020204" pitchFamily="34" charset="0"/>
              <a:buChar char="•"/>
            </a:pPr>
            <a:r>
              <a:rPr lang="en-US" dirty="0" smtClean="0"/>
              <a:t>Create instructional practices</a:t>
            </a:r>
          </a:p>
          <a:p>
            <a:pPr marL="171450" indent="-171450">
              <a:buFont typeface="Arial" panose="020B0604020202020204" pitchFamily="34" charset="0"/>
              <a:buChar char="•"/>
            </a:pPr>
            <a:r>
              <a:rPr lang="en-US" dirty="0" smtClean="0"/>
              <a:t>Apply</a:t>
            </a:r>
            <a:r>
              <a:rPr lang="en-US" baseline="0" dirty="0" smtClean="0"/>
              <a:t> behavioral interventions</a:t>
            </a:r>
          </a:p>
          <a:p>
            <a:pPr marL="171450" indent="-171450">
              <a:buFont typeface="Arial" panose="020B0604020202020204" pitchFamily="34" charset="0"/>
              <a:buChar char="•"/>
            </a:pPr>
            <a:r>
              <a:rPr lang="en-US" baseline="0" dirty="0" smtClean="0"/>
              <a:t>Make accommodations based on instructional and assessment inventories.</a:t>
            </a:r>
          </a:p>
          <a:p>
            <a:endParaRPr lang="en-US" baseline="0" dirty="0" smtClean="0"/>
          </a:p>
          <a:p>
            <a:r>
              <a:rPr lang="en-US" dirty="0" smtClean="0"/>
              <a:t>Click the link to go</a:t>
            </a:r>
            <a:r>
              <a:rPr lang="en-US" baseline="0" dirty="0" smtClean="0"/>
              <a:t> to the Universal Design tool kit.</a:t>
            </a:r>
          </a:p>
          <a:p>
            <a:endParaRPr lang="en-US" dirty="0"/>
          </a:p>
        </p:txBody>
      </p:sp>
      <p:sp>
        <p:nvSpPr>
          <p:cNvPr id="4" name="Slide Number Placeholder 3"/>
          <p:cNvSpPr>
            <a:spLocks noGrp="1"/>
          </p:cNvSpPr>
          <p:nvPr>
            <p:ph type="sldNum" sz="quarter" idx="10"/>
          </p:nvPr>
        </p:nvSpPr>
        <p:spPr/>
        <p:txBody>
          <a:bodyPr/>
          <a:lstStyle/>
          <a:p>
            <a:fld id="{1F0E303E-45BE-485A-A4F7-892F5EAE988C}" type="slidenum">
              <a:rPr lang="en-US" smtClean="0"/>
              <a:t>13</a:t>
            </a:fld>
            <a:endParaRPr lang="en-US" dirty="0"/>
          </a:p>
        </p:txBody>
      </p:sp>
    </p:spTree>
    <p:extLst>
      <p:ext uri="{BB962C8B-B14F-4D97-AF65-F5344CB8AC3E}">
        <p14:creationId xmlns:p14="http://schemas.microsoft.com/office/powerpoint/2010/main" val="79504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E303E-45BE-485A-A4F7-892F5EAE988C}" type="slidenum">
              <a:rPr lang="en-US" smtClean="0"/>
              <a:t>14</a:t>
            </a:fld>
            <a:endParaRPr lang="en-US" dirty="0"/>
          </a:p>
        </p:txBody>
      </p:sp>
    </p:spTree>
    <p:extLst>
      <p:ext uri="{BB962C8B-B14F-4D97-AF65-F5344CB8AC3E}">
        <p14:creationId xmlns:p14="http://schemas.microsoft.com/office/powerpoint/2010/main" val="3045107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goal is good</a:t>
            </a:r>
            <a:r>
              <a:rPr lang="en-US" baseline="0" dirty="0" smtClean="0"/>
              <a:t> instruction over flashy tools.</a:t>
            </a:r>
            <a:endParaRPr lang="en-US" dirty="0"/>
          </a:p>
        </p:txBody>
      </p:sp>
      <p:sp>
        <p:nvSpPr>
          <p:cNvPr id="4" name="Slide Number Placeholder 3"/>
          <p:cNvSpPr>
            <a:spLocks noGrp="1"/>
          </p:cNvSpPr>
          <p:nvPr>
            <p:ph type="sldNum" sz="quarter" idx="10"/>
          </p:nvPr>
        </p:nvSpPr>
        <p:spPr/>
        <p:txBody>
          <a:bodyPr/>
          <a:lstStyle/>
          <a:p>
            <a:fld id="{C8C88C90-45BD-4E4D-BDD1-C8DC6431F4A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C88C90-45BD-4E4D-BDD1-C8DC6431F4A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About:</a:t>
            </a:r>
          </a:p>
          <a:p>
            <a:r>
              <a:rPr lang="en-US" i="0" dirty="0" smtClean="0"/>
              <a:t>Clark Quinn</a:t>
            </a:r>
            <a:r>
              <a:rPr lang="en-US" dirty="0" smtClean="0"/>
              <a:t>, Ph.D., is a recognized leader in learning technology strategy, helping organizations take advantage of information systems to meet learning, knowledge, and performance needs. His approach is learning experience design, combining what we know about how people think and learn with comprehension of technology capabilities to meet real needs. </a:t>
            </a:r>
          </a:p>
          <a:p>
            <a:endParaRPr lang="en-US" dirty="0" smtClean="0"/>
          </a:p>
          <a:p>
            <a:r>
              <a:rPr lang="en-US" dirty="0" smtClean="0"/>
              <a:t>Clark has been involved in the design, development, and/or evaluation of a wide variety of educational technology for over 30 years. Projects in which he has led design include educational games, mobile learning applications, performance support tools, online conferences, web-based learning, effectiveness evaluation methodologies, and adaptive systems. </a:t>
            </a:r>
            <a:br>
              <a:rPr lang="en-US" dirty="0" smtClean="0"/>
            </a:br>
            <a:r>
              <a:rPr lang="en-US" dirty="0" smtClean="0"/>
              <a:t/>
            </a:r>
            <a:br>
              <a:rPr lang="en-US" dirty="0" smtClean="0"/>
            </a:br>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17</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Video link to Richard Culetta the Director of the Office of Educational Technology http://www.youtube.com/watch?v=Z0uAuonMXrg.</a:t>
            </a:r>
          </a:p>
          <a:p>
            <a:endParaRPr lang="en-US" i="0" dirty="0" smtClean="0"/>
          </a:p>
          <a:p>
            <a:r>
              <a:rPr lang="en-US" i="0" dirty="0" smtClean="0"/>
              <a:t>About:</a:t>
            </a:r>
          </a:p>
          <a:p>
            <a:r>
              <a:rPr lang="en-US" dirty="0" smtClean="0"/>
              <a:t>Richard Culatta is a leader in the field of educational innovation. He has experience in K-12, higher education, and workplace learning environments. As the Director of the Office of Educational Technology for the US Department of Education his work focuses on leveraging technology to create personalized learning experiences for all students and promoting increased connectivity to improve access to education and make college more affordable. Prior to joining the Department of Education, he served as an education policy advisor to U.S. Senator Patty Murray. Video is on</a:t>
            </a:r>
            <a:r>
              <a:rPr lang="en-US" baseline="0" dirty="0" smtClean="0"/>
              <a:t> </a:t>
            </a:r>
            <a:r>
              <a:rPr lang="en-US" dirty="0" smtClean="0"/>
              <a:t>Denis York channel on Youtube.</a:t>
            </a:r>
            <a:endParaRPr lang="en-US" i="0" dirty="0" smtClean="0"/>
          </a:p>
        </p:txBody>
      </p:sp>
      <p:sp>
        <p:nvSpPr>
          <p:cNvPr id="4" name="Slide Number Placeholder 3"/>
          <p:cNvSpPr>
            <a:spLocks noGrp="1"/>
          </p:cNvSpPr>
          <p:nvPr>
            <p:ph type="sldNum" sz="quarter" idx="10"/>
          </p:nvPr>
        </p:nvSpPr>
        <p:spPr/>
        <p:txBody>
          <a:bodyPr/>
          <a:lstStyle/>
          <a:p>
            <a:fld id="{1F0E303E-45BE-485A-A4F7-892F5EAE988C}" type="slidenum">
              <a:rPr lang="en-US" smtClean="0"/>
              <a:t>18</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SIMS Strategic Instruction Model Content Literacy Continuum: is part of a 5 level content literacy Continuum (CLC) framework. Visit University of Kansas</a:t>
            </a:r>
            <a:r>
              <a:rPr lang="en-US" i="0" baseline="0" dirty="0" smtClean="0"/>
              <a:t> Center for Research on Learning at: http://www.ku-crl.org/sim/index.html</a:t>
            </a:r>
          </a:p>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19</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noTextEdit="1"/>
          </p:cNvSpPr>
          <p:nvPr>
            <p:ph type="sldImg"/>
          </p:nvPr>
        </p:nvSpPr>
        <p:spPr>
          <a:xfrm>
            <a:off x="-14489113" y="-11993563"/>
            <a:ext cx="16867188" cy="12650788"/>
          </a:xfrm>
          <a:solidFill>
            <a:srgbClr val="FFFFFF"/>
          </a:solidFill>
          <a:ln>
            <a:solidFill>
              <a:srgbClr val="000000"/>
            </a:solidFill>
            <a:miter lim="800000"/>
            <a:headEnd/>
            <a:tailEnd/>
          </a:ln>
        </p:spPr>
      </p:sp>
      <p:sp>
        <p:nvSpPr>
          <p:cNvPr id="23555" name="Rectangle 2"/>
          <p:cNvSpPr>
            <a:spLocks noGrp="1" noChangeArrowheads="1"/>
          </p:cNvSpPr>
          <p:nvPr>
            <p:ph type="body" idx="1"/>
          </p:nvPr>
        </p:nvSpPr>
        <p:spPr>
          <a:xfrm>
            <a:off x="701040" y="4415790"/>
            <a:ext cx="5556391" cy="4041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What is 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SIMS Strategic Instruction Model Content Literacy Continuum: is part of a 5 level content literacy Continuum (CLC) framework. Visit University of Kansas</a:t>
            </a:r>
            <a:r>
              <a:rPr lang="en-US" i="0" baseline="0" dirty="0" smtClean="0"/>
              <a:t> Center for Research on Learning at: http://www.ku-crl.org/sim/index.html</a:t>
            </a:r>
          </a:p>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20</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21</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Had to research</a:t>
            </a:r>
            <a:r>
              <a:rPr lang="en-US" i="0" baseline="0" dirty="0" smtClean="0"/>
              <a:t> it.</a:t>
            </a:r>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3</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E303E-45BE-485A-A4F7-892F5EAE988C}" type="slidenum">
              <a:rPr lang="en-US" smtClean="0"/>
              <a:t>4</a:t>
            </a:fld>
            <a:endParaRPr lang="en-US" dirty="0"/>
          </a:p>
        </p:txBody>
      </p:sp>
    </p:spTree>
    <p:extLst>
      <p:ext uri="{BB962C8B-B14F-4D97-AF65-F5344CB8AC3E}">
        <p14:creationId xmlns:p14="http://schemas.microsoft.com/office/powerpoint/2010/main" val="211131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What I found</a:t>
            </a:r>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5</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1. NICYCY</a:t>
            </a:r>
            <a:r>
              <a:rPr lang="en-US" i="0" baseline="0" dirty="0" smtClean="0"/>
              <a:t> provides (Stephen D. Luke, Ed.D and Amanda Schwartz, Ph.D Evidence for Education Volume II Issue I 2007) provide us with two tools. </a:t>
            </a:r>
          </a:p>
          <a:p>
            <a:pPr marL="171450" indent="-171450">
              <a:buFont typeface="Arial" panose="020B0604020202020204" pitchFamily="34" charset="0"/>
              <a:buChar char="•"/>
            </a:pPr>
            <a:r>
              <a:rPr lang="en-US" i="0" baseline="0" dirty="0" smtClean="0"/>
              <a:t>Choosing and using accommodations: IEP Team Considerations. </a:t>
            </a:r>
          </a:p>
          <a:p>
            <a:pPr marL="171450" indent="-171450">
              <a:buFont typeface="Arial" panose="020B0604020202020204" pitchFamily="34" charset="0"/>
              <a:buChar char="•"/>
            </a:pPr>
            <a:r>
              <a:rPr lang="en-US" i="0" baseline="0" dirty="0" smtClean="0"/>
              <a:t>Other Helpful Resources for IEP Teams.</a:t>
            </a:r>
          </a:p>
          <a:p>
            <a:endParaRPr lang="en-US" i="0" dirty="0" smtClean="0"/>
          </a:p>
          <a:p>
            <a:r>
              <a:rPr lang="en-US" i="0" dirty="0" smtClean="0"/>
              <a:t>IDs – Do-IT</a:t>
            </a:r>
            <a:r>
              <a:rPr lang="en-US" i="0" baseline="0" dirty="0" smtClean="0"/>
              <a:t> Sheryl Burgstahler, Ph.D. Universal Design of Instruction (UDI) Definition, Principles, Guidelines and Examples (2007). CAST supplies us with 8 performance indicators (Center for Applied Special Technology)</a:t>
            </a:r>
          </a:p>
          <a:p>
            <a:pPr marL="228600" indent="-228600">
              <a:buFont typeface="+mj-lt"/>
              <a:buAutoNum type="arabicPeriod"/>
            </a:pPr>
            <a:r>
              <a:rPr lang="en-US" i="0" baseline="0" dirty="0" smtClean="0"/>
              <a:t>Class climate (put statement on syllabus inviting students to meet with you to discuss disability related accommodations.</a:t>
            </a:r>
          </a:p>
          <a:p>
            <a:pPr marL="228600" indent="-228600">
              <a:buFont typeface="+mj-lt"/>
              <a:buAutoNum type="arabicPeriod"/>
            </a:pPr>
            <a:r>
              <a:rPr lang="en-US" i="0" baseline="0" dirty="0" smtClean="0"/>
              <a:t>Interaction, ensure communication methods are accessible to all. Example assign group work that enables learners to support each other per different skills and roles. </a:t>
            </a:r>
          </a:p>
          <a:p>
            <a:pPr marL="228600" indent="-228600">
              <a:buFont typeface="+mj-lt"/>
              <a:buAutoNum type="arabicPeriod"/>
            </a:pPr>
            <a:r>
              <a:rPr lang="en-US" i="0" baseline="0" dirty="0" smtClean="0"/>
              <a:t>Physical environments and products. Ensure facilities, activities, materials and equipment are accessible by all students and ensure safety.</a:t>
            </a:r>
          </a:p>
          <a:p>
            <a:pPr marL="228600" indent="-228600">
              <a:buFont typeface="+mj-lt"/>
              <a:buAutoNum type="arabicPeriod"/>
            </a:pPr>
            <a:r>
              <a:rPr lang="en-US" i="0" baseline="0" dirty="0" smtClean="0"/>
              <a:t>Delivery methods – use multiple accessible instructional methods to deliver content. For example, Consider lectures, collaborative learning options, hands-on activities, internet etc.</a:t>
            </a:r>
          </a:p>
          <a:p>
            <a:pPr marL="228600" indent="-228600">
              <a:buFont typeface="+mj-lt"/>
              <a:buAutoNum type="arabicPeriod"/>
            </a:pPr>
            <a:r>
              <a:rPr lang="en-US" i="0" baseline="0" dirty="0" smtClean="0"/>
              <a:t>5. Informational Resources and technology – Ensure content is engaging, flexible and accessible for all students. Example: Provide syllabi early so students can jump start on the reading and work on assignments before course begins.</a:t>
            </a:r>
          </a:p>
          <a:p>
            <a:pPr marL="228600" indent="-228600">
              <a:buFont typeface="+mj-lt"/>
              <a:buAutoNum type="arabicPeriod"/>
            </a:pPr>
            <a:r>
              <a:rPr lang="en-US" i="0" baseline="0" dirty="0" smtClean="0"/>
              <a:t>Feedback – provide regular feedback, adjust or break projects into manageable components.</a:t>
            </a:r>
          </a:p>
          <a:p>
            <a:pPr marL="228600" indent="-228600">
              <a:buFont typeface="+mj-lt"/>
              <a:buAutoNum type="arabicPeriod"/>
            </a:pPr>
            <a:r>
              <a:rPr lang="en-US" i="0" baseline="0" dirty="0" smtClean="0"/>
              <a:t>Assessment (assess student and group progress – adjust as necessary)</a:t>
            </a:r>
          </a:p>
          <a:p>
            <a:pPr marL="228600" indent="-228600">
              <a:buFont typeface="+mj-lt"/>
              <a:buAutoNum type="arabicPeriod"/>
            </a:pPr>
            <a:r>
              <a:rPr lang="en-US" i="0" baseline="0" dirty="0" smtClean="0"/>
              <a:t>Accommodation (Plan for it, know protocol for getting materials into alternate formats).</a:t>
            </a:r>
          </a:p>
          <a:p>
            <a:pPr marL="228600" indent="-228600">
              <a:buFont typeface="+mj-lt"/>
              <a:buAutoNum type="arabicPeriod"/>
            </a:pPr>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6</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Conduct</a:t>
            </a:r>
            <a:r>
              <a:rPr lang="en-US" i="0" baseline="0" dirty="0" smtClean="0"/>
              <a:t>ed a limited survey study</a:t>
            </a:r>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7</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Diagnosticians provide tools and resources to instructional staff for students with accessibility issues. They provide consulting  services to instructional staff to ensure that student’s with</a:t>
            </a:r>
            <a:r>
              <a:rPr lang="en-US" i="0" baseline="0" dirty="0" smtClean="0"/>
              <a:t> accessibility issues are met. For example, allowing students to leave class early so they are not in a crowd. Or, providing them with an elevator pass or making special seating arrangements. </a:t>
            </a:r>
          </a:p>
          <a:p>
            <a:endParaRPr lang="en-US" i="0" baseline="0" dirty="0" smtClean="0"/>
          </a:p>
          <a:p>
            <a:r>
              <a:rPr lang="en-US" i="0" baseline="0" dirty="0" smtClean="0"/>
              <a:t>The diagnostician is primarily responsible for evaluating students with disabilities, preparing legal paperwork for them and consulting with the staff and teachers to ensure their needs are met.  </a:t>
            </a:r>
          </a:p>
          <a:p>
            <a:endParaRPr lang="en-US" i="0" baseline="0" dirty="0" smtClean="0"/>
          </a:p>
          <a:p>
            <a:r>
              <a:rPr lang="en-US" i="0" baseline="0" dirty="0" smtClean="0"/>
              <a:t>By the 9</a:t>
            </a:r>
            <a:r>
              <a:rPr lang="en-US" i="0" baseline="30000" dirty="0" smtClean="0"/>
              <a:t>th</a:t>
            </a:r>
            <a:r>
              <a:rPr lang="en-US" i="0" baseline="0" dirty="0" smtClean="0"/>
              <a:t> grade, each student takes the Kuder survey and a transition packet is completed which details the students postsecondary goals as well as annual ones. This plan can be used as transitional one for college or trade school.</a:t>
            </a:r>
          </a:p>
          <a:p>
            <a:endParaRPr lang="en-US" i="0" baseline="0" dirty="0" smtClean="0"/>
          </a:p>
          <a:p>
            <a:r>
              <a:rPr lang="en-US" i="0" baseline="0" dirty="0" smtClean="0"/>
              <a:t>Do high schools provide adaptability and accessibility tools to support online courses for students with disabilities? Not sure. </a:t>
            </a:r>
          </a:p>
          <a:p>
            <a:endParaRPr lang="en-US" i="0" baseline="0" dirty="0" smtClean="0"/>
          </a:p>
          <a:p>
            <a:r>
              <a:rPr lang="en-US" i="0" baseline="0" dirty="0" smtClean="0"/>
              <a:t>In summary students need additional time to complete assignments, specific software for visually and hearing impaired students. </a:t>
            </a:r>
          </a:p>
        </p:txBody>
      </p:sp>
      <p:sp>
        <p:nvSpPr>
          <p:cNvPr id="4" name="Slide Number Placeholder 3"/>
          <p:cNvSpPr>
            <a:spLocks noGrp="1"/>
          </p:cNvSpPr>
          <p:nvPr>
            <p:ph type="sldNum" sz="quarter" idx="10"/>
          </p:nvPr>
        </p:nvSpPr>
        <p:spPr/>
        <p:txBody>
          <a:bodyPr/>
          <a:lstStyle/>
          <a:p>
            <a:fld id="{1F0E303E-45BE-485A-A4F7-892F5EAE988C}" type="slidenum">
              <a:rPr lang="en-US" smtClean="0"/>
              <a:t>8</a:t>
            </a:fld>
            <a:endParaRPr lang="en-US" dirty="0"/>
          </a:p>
        </p:txBody>
      </p:sp>
    </p:spTree>
    <p:extLst>
      <p:ext uri="{BB962C8B-B14F-4D97-AF65-F5344CB8AC3E}">
        <p14:creationId xmlns:p14="http://schemas.microsoft.com/office/powerpoint/2010/main" val="3281166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Speaker notes: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 always received transcriptions for online discussion classes, which were live telecasted first and then was recorded. It was difficult for me to comprehend, because I had to match the video with the transcription, which was very distracting. It would be better if I were provided with captioning service for the live telecasted classes.</a:t>
            </a:r>
          </a:p>
          <a:p>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For me, the most important part for an online course is its discussion forum, which helps students exchange their ideas and enhance learning. Also in an online course, timely and regular feedback is very important. At the end of the semester students’ feedback about the course can be collected to correct the shortcomings and make the course more effective.</a:t>
            </a:r>
          </a:p>
          <a:p>
            <a:r>
              <a:rPr lang="en-US" dirty="0" smtClean="0"/>
              <a:t> </a:t>
            </a:r>
          </a:p>
          <a:p>
            <a:endParaRPr lang="en-US" i="0" dirty="0"/>
          </a:p>
        </p:txBody>
      </p:sp>
      <p:sp>
        <p:nvSpPr>
          <p:cNvPr id="4" name="Slide Number Placeholder 3"/>
          <p:cNvSpPr>
            <a:spLocks noGrp="1"/>
          </p:cNvSpPr>
          <p:nvPr>
            <p:ph type="sldNum" sz="quarter" idx="10"/>
          </p:nvPr>
        </p:nvSpPr>
        <p:spPr/>
        <p:txBody>
          <a:bodyPr/>
          <a:lstStyle/>
          <a:p>
            <a:fld id="{1F0E303E-45BE-485A-A4F7-892F5EAE988C}" type="slidenum">
              <a:rPr lang="en-US" smtClean="0"/>
              <a:t>9</a:t>
            </a:fld>
            <a:endParaRPr lang="en-US" dirty="0"/>
          </a:p>
        </p:txBody>
      </p:sp>
    </p:spTree>
    <p:extLst>
      <p:ext uri="{BB962C8B-B14F-4D97-AF65-F5344CB8AC3E}">
        <p14:creationId xmlns:p14="http://schemas.microsoft.com/office/powerpoint/2010/main" val="328116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48000" y="457200"/>
            <a:ext cx="5943600" cy="533400"/>
          </a:xfrm>
          <a:prstGeom prst="rect">
            <a:avLst/>
          </a:prstGeom>
        </p:spPr>
        <p:txBody>
          <a:bodyPr/>
          <a:lstStyle>
            <a:lvl1pPr>
              <a:defRPr/>
            </a:lvl1pPr>
          </a:lstStyle>
          <a:p>
            <a:r>
              <a:rPr lang="en-US" dirty="0" smtClean="0"/>
              <a:t>Insert course title here</a:t>
            </a:r>
            <a:endParaRPr lang="en-US" dirty="0"/>
          </a:p>
        </p:txBody>
      </p:sp>
      <p:sp>
        <p:nvSpPr>
          <p:cNvPr id="3" name="Subtitle 2"/>
          <p:cNvSpPr>
            <a:spLocks noGrp="1"/>
          </p:cNvSpPr>
          <p:nvPr userDrawn="1">
            <p:ph type="subTitle" idx="4294967295"/>
          </p:nvPr>
        </p:nvSpPr>
        <p:spPr>
          <a:xfrm>
            <a:off x="457200" y="1828800"/>
            <a:ext cx="8382000" cy="4495800"/>
          </a:xfrm>
          <a:prstGeom prst="rect">
            <a:avLst/>
          </a:prstGeom>
        </p:spPr>
        <p:txBody>
          <a:bodyPr/>
          <a:lstStyle/>
          <a:p>
            <a:endParaRPr lang="en-US" sz="24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a:prstGeom prst="rect">
            <a:avLst/>
          </a:prstGeom>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48A985-F3AC-4287-B975-3F20AAC78C93}" type="datetimeFigureOut">
              <a:rPr lang="en-US" smtClean="0"/>
              <a:pPr/>
              <a:t>12/5/2013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53400" y="6324600"/>
            <a:ext cx="533400" cy="365125"/>
          </a:xfrm>
          <a:prstGeom prst="rect">
            <a:avLst/>
          </a:prstGeom>
        </p:spPr>
        <p:txBody>
          <a:bodyPr/>
          <a:lstStyle/>
          <a:p>
            <a:fld id="{E95C7EF5-9A40-4E00-8767-4F76E8ED1259}" type="slidenum">
              <a:rPr lang="en-US" smtClean="0"/>
              <a:pPr/>
              <a:t>‹#›</a:t>
            </a:fld>
            <a:endParaRPr lang="en-US" dirty="0"/>
          </a:p>
        </p:txBody>
      </p:sp>
      <p:sp>
        <p:nvSpPr>
          <p:cNvPr id="7" name="Subtitle 2"/>
          <p:cNvSpPr>
            <a:spLocks noGrp="1"/>
          </p:cNvSpPr>
          <p:nvPr userDrawn="1">
            <p:ph type="subTitle" idx="4294967295"/>
          </p:nvPr>
        </p:nvSpPr>
        <p:spPr>
          <a:xfrm>
            <a:off x="457200" y="1828800"/>
            <a:ext cx="8382000" cy="4495800"/>
          </a:xfrm>
          <a:prstGeom prst="rect">
            <a:avLst/>
          </a:prstGeom>
        </p:spPr>
        <p:txBody>
          <a:bodyPr/>
          <a:lstStyle/>
          <a:p>
            <a:endParaRPr lang="en-US" sz="2400"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2094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447800"/>
            <a:ext cx="9144000" cy="5029200"/>
          </a:xfrm>
          <a:prstGeom prst="rect">
            <a:avLst/>
          </a:prstGeom>
          <a:solidFill>
            <a:srgbClr val="F1C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CorporateH_Blk[1].jpg"/>
          <p:cNvPicPr>
            <a:picLocks noChangeAspect="1"/>
          </p:cNvPicPr>
          <p:nvPr userDrawn="1"/>
        </p:nvPicPr>
        <p:blipFill>
          <a:blip r:embed="rId5" cstate="print"/>
          <a:stretch>
            <a:fillRect/>
          </a:stretch>
        </p:blipFill>
        <p:spPr>
          <a:xfrm>
            <a:off x="0" y="0"/>
            <a:ext cx="2819400" cy="1423351"/>
          </a:xfrm>
          <a:prstGeom prst="rect">
            <a:avLst/>
          </a:prstGeom>
        </p:spPr>
      </p:pic>
      <p:sp>
        <p:nvSpPr>
          <p:cNvPr id="9" name="TextBox 8"/>
          <p:cNvSpPr txBox="1"/>
          <p:nvPr userDrawn="1"/>
        </p:nvSpPr>
        <p:spPr>
          <a:xfrm>
            <a:off x="0" y="6519446"/>
            <a:ext cx="9144000" cy="338554"/>
          </a:xfrm>
          <a:prstGeom prst="rect">
            <a:avLst/>
          </a:prstGeom>
          <a:noFill/>
        </p:spPr>
        <p:txBody>
          <a:bodyPr wrap="square" rtlCol="0">
            <a:spAutoFit/>
          </a:bodyPr>
          <a:lstStyle/>
          <a:p>
            <a:pPr algn="ctr"/>
            <a:r>
              <a:rPr lang="en-US" sz="1600" dirty="0" smtClean="0">
                <a:latin typeface="Arial" pitchFamily="34" charset="0"/>
                <a:cs typeface="Arial" pitchFamily="34" charset="0"/>
              </a:rPr>
              <a:t>Solutions for Customized Training &amp; Talent Development</a:t>
            </a:r>
            <a:endParaRPr lang="en-US" sz="1600"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2800" kern="120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osepideasthatwork.org/toolkit/index.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hyperlink" Target="http://www.animationlibrary.com/animation/29529/Teacher_4/" TargetMode="External"/><Relationship Id="rId4" Type="http://schemas.openxmlformats.org/officeDocument/2006/relationships/hyperlink" Target="http://www.instructionaldesign.org/" TargetMode="Externa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hyperlink" Target="http://www.animationlibrary.com/animation/29517/Math_teacher/"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nichcy.org/research/ee/assessment-accommodations#type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nichcy.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cs typeface="Arial" pitchFamily="34" charset="0"/>
              </a:rPr>
              <a:t>Use Universal Design to develop an accessible online course</a:t>
            </a:r>
            <a:endParaRPr lang="en-US" dirty="0">
              <a:cs typeface="Arial" pitchFamily="34" charset="0"/>
            </a:endParaRPr>
          </a:p>
        </p:txBody>
      </p:sp>
      <p:sp>
        <p:nvSpPr>
          <p:cNvPr id="4" name="Subtitle 2"/>
          <p:cNvSpPr>
            <a:spLocks noGrp="1"/>
          </p:cNvSpPr>
          <p:nvPr>
            <p:ph type="subTitle" idx="4294967295"/>
          </p:nvPr>
        </p:nvSpPr>
        <p:spPr>
          <a:xfrm>
            <a:off x="457200" y="1828800"/>
            <a:ext cx="8382000" cy="4495800"/>
          </a:xfrm>
          <a:prstGeom prst="rect">
            <a:avLst/>
          </a:prstGeom>
        </p:spPr>
        <p:txBody>
          <a:bodyPr/>
          <a:lstStyle/>
          <a:p>
            <a:pPr marL="0" indent="0">
              <a:buNone/>
            </a:pPr>
            <a:endParaRPr lang="en-US" sz="2400" dirty="0" smtClean="0"/>
          </a:p>
          <a:p>
            <a:pPr marL="0" indent="0">
              <a:buNone/>
            </a:pPr>
            <a:endParaRPr lang="en-US" sz="2400" dirty="0"/>
          </a:p>
          <a:p>
            <a:pPr marL="0" indent="0">
              <a:buNone/>
            </a:pPr>
            <a:endParaRPr lang="en-US" sz="2600" dirty="0" smtClean="0"/>
          </a:p>
          <a:p>
            <a:pPr marL="0" indent="0" algn="ctr">
              <a:buNone/>
            </a:pPr>
            <a:r>
              <a:rPr lang="en-US" b="1" dirty="0" smtClean="0">
                <a:latin typeface="Arial Black" pitchFamily="34" charset="0"/>
              </a:rPr>
              <a:t>How to develop an accessible online course</a:t>
            </a:r>
            <a:endParaRPr lang="en-US" b="1" dirty="0">
              <a:latin typeface="Arial Black" pitchFamily="34" charset="0"/>
            </a:endParaRPr>
          </a:p>
        </p:txBody>
      </p:sp>
    </p:spTree>
    <p:extLst>
      <p:ext uri="{BB962C8B-B14F-4D97-AF65-F5344CB8AC3E}">
        <p14:creationId xmlns:p14="http://schemas.microsoft.com/office/powerpoint/2010/main" val="3521676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609600"/>
          </a:xfrm>
          <a:prstGeom prst="rect">
            <a:avLst/>
          </a:prstGeom>
        </p:spPr>
        <p:txBody>
          <a:bodyPr>
            <a:noAutofit/>
          </a:bodyPr>
          <a:lstStyle/>
          <a:p>
            <a:pPr marL="0" indent="0" algn="ctr">
              <a:buNone/>
            </a:pPr>
            <a:r>
              <a:rPr lang="en-US" sz="2800" b="1" dirty="0" smtClean="0"/>
              <a:t>Strategy Instruction  </a:t>
            </a:r>
            <a:endParaRPr lang="en-US" sz="2800" b="1" dirty="0"/>
          </a:p>
          <a:p>
            <a:pPr marL="0" indent="0">
              <a:lnSpc>
                <a:spcPct val="150000"/>
              </a:lnSpc>
              <a:buNone/>
            </a:pPr>
            <a:r>
              <a:rPr lang="en-US" sz="2400" b="1" dirty="0" smtClean="0"/>
              <a:t>SIMS Model- Strategic instruction Model</a:t>
            </a:r>
            <a:r>
              <a:rPr lang="en-US" sz="2400" dirty="0" smtClean="0"/>
              <a:t>. </a:t>
            </a:r>
          </a:p>
          <a:p>
            <a:pPr marL="0" indent="0">
              <a:lnSpc>
                <a:spcPct val="150000"/>
              </a:lnSpc>
              <a:buNone/>
            </a:pPr>
            <a:r>
              <a:rPr lang="en-US" sz="2400" dirty="0" smtClean="0"/>
              <a:t>It is a teacher focused course </a:t>
            </a:r>
            <a:r>
              <a:rPr lang="en-US" sz="2400" dirty="0"/>
              <a:t>organizer and </a:t>
            </a:r>
            <a:r>
              <a:rPr lang="en-US" sz="2400" dirty="0" smtClean="0"/>
              <a:t>that enables the instructor to engage the learner in a friendly manner. This model, allows teachers to apply </a:t>
            </a:r>
            <a:r>
              <a:rPr lang="en-US" sz="2400" dirty="0"/>
              <a:t>their knowledge and skills across </a:t>
            </a:r>
            <a:r>
              <a:rPr lang="en-US" sz="2400" dirty="0" smtClean="0"/>
              <a:t>various </a:t>
            </a:r>
            <a:r>
              <a:rPr lang="en-US" sz="2400" dirty="0"/>
              <a:t>learning </a:t>
            </a:r>
            <a:r>
              <a:rPr lang="en-US" sz="2400" dirty="0" smtClean="0"/>
              <a:t>environments. </a:t>
            </a:r>
            <a:r>
              <a:rPr lang="en-US" sz="2400" dirty="0"/>
              <a:t>Especially for students with learning disabilities</a:t>
            </a:r>
            <a:r>
              <a:rPr lang="en-US" sz="2400" dirty="0" smtClean="0"/>
              <a:t>.</a:t>
            </a:r>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spTree>
    <p:extLst>
      <p:ext uri="{BB962C8B-B14F-4D97-AF65-F5344CB8AC3E}">
        <p14:creationId xmlns:p14="http://schemas.microsoft.com/office/powerpoint/2010/main" val="4044208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smtClean="0"/>
              <a:t>Direct Instruction</a:t>
            </a:r>
            <a:endParaRPr lang="en-US" sz="2800" dirty="0" smtClean="0"/>
          </a:p>
          <a:p>
            <a:pPr marL="0" indent="0" algn="ctr">
              <a:buNone/>
            </a:pPr>
            <a:endParaRPr lang="en-US" sz="2600" b="1" dirty="0"/>
          </a:p>
          <a:p>
            <a:pPr marL="0" indent="0">
              <a:buNone/>
            </a:pPr>
            <a:r>
              <a:rPr lang="en-US" sz="2800" dirty="0" smtClean="0"/>
              <a:t>Direct Instruction is a strategic instruction Model. It is  a systematic scripted form of instruction emphasizing lessons that are fast paced, sequenced, and focused. It works best for children with Learning Disabilities (LD).  </a:t>
            </a:r>
            <a:endParaRPr lang="en-US" sz="28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spTree>
    <p:extLst>
      <p:ext uri="{BB962C8B-B14F-4D97-AF65-F5344CB8AC3E}">
        <p14:creationId xmlns:p14="http://schemas.microsoft.com/office/powerpoint/2010/main" val="678989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685800"/>
          </a:xfrm>
          <a:prstGeom prst="rect">
            <a:avLst/>
          </a:prstGeom>
        </p:spPr>
        <p:txBody>
          <a:bodyPr>
            <a:noAutofit/>
          </a:bodyPr>
          <a:lstStyle/>
          <a:p>
            <a:pPr marL="0" indent="0" algn="ctr">
              <a:buNone/>
            </a:pPr>
            <a:r>
              <a:rPr lang="en-US" sz="2800" b="1" dirty="0" smtClean="0"/>
              <a:t>Universal Design (UD)</a:t>
            </a:r>
            <a:endParaRPr lang="en-US" sz="2800" dirty="0" smtClean="0"/>
          </a:p>
          <a:p>
            <a:pPr>
              <a:lnSpc>
                <a:spcPct val="150000"/>
              </a:lnSpc>
              <a:buFont typeface="Wingdings" panose="05000000000000000000" pitchFamily="2" charset="2"/>
              <a:buChar char="§"/>
            </a:pPr>
            <a:r>
              <a:rPr lang="en-US" sz="2000" dirty="0" smtClean="0"/>
              <a:t>It gives us a blended </a:t>
            </a:r>
            <a:r>
              <a:rPr lang="en-US" sz="2000" dirty="0"/>
              <a:t>approach of both Strategy Instruction and Direct Instruction.  </a:t>
            </a:r>
          </a:p>
          <a:p>
            <a:pPr>
              <a:lnSpc>
                <a:spcPct val="150000"/>
              </a:lnSpc>
              <a:buFont typeface="Wingdings" panose="05000000000000000000" pitchFamily="2" charset="2"/>
              <a:buChar char="§"/>
            </a:pPr>
            <a:r>
              <a:rPr lang="en-US" sz="2000" dirty="0"/>
              <a:t>It gives us a set of principles that guide the design of class instruction and make the content accessible to all.</a:t>
            </a:r>
          </a:p>
          <a:p>
            <a:pPr>
              <a:lnSpc>
                <a:spcPct val="150000"/>
              </a:lnSpc>
              <a:buFont typeface="Wingdings" panose="05000000000000000000" pitchFamily="2" charset="2"/>
              <a:buChar char="§"/>
            </a:pPr>
            <a:r>
              <a:rPr lang="en-US" sz="2000" dirty="0"/>
              <a:t>It enables the learning process through multiple methods of acquiring knowledge and building it.</a:t>
            </a:r>
          </a:p>
          <a:p>
            <a:pPr>
              <a:lnSpc>
                <a:spcPct val="150000"/>
              </a:lnSpc>
              <a:buFont typeface="Wingdings" panose="05000000000000000000" pitchFamily="2" charset="2"/>
              <a:buChar char="§"/>
            </a:pPr>
            <a:r>
              <a:rPr lang="en-US" sz="2000" dirty="0"/>
              <a:t>It provides students multiple ways to demonstrate what they learned.</a:t>
            </a:r>
          </a:p>
          <a:p>
            <a:pPr>
              <a:lnSpc>
                <a:spcPct val="150000"/>
              </a:lnSpc>
              <a:buFont typeface="Wingdings" panose="05000000000000000000" pitchFamily="2" charset="2"/>
              <a:buChar char="§"/>
            </a:pPr>
            <a:r>
              <a:rPr lang="en-US" sz="2000" dirty="0"/>
              <a:t>It engages the learner by taping into their interests to challenges or motivates them. </a:t>
            </a:r>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Solutions</a:t>
            </a:r>
            <a:endParaRPr lang="en-US" dirty="0"/>
          </a:p>
        </p:txBody>
      </p:sp>
    </p:spTree>
    <p:extLst>
      <p:ext uri="{BB962C8B-B14F-4D97-AF65-F5344CB8AC3E}">
        <p14:creationId xmlns:p14="http://schemas.microsoft.com/office/powerpoint/2010/main" val="2409672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867400" cy="1143000"/>
          </a:xfrm>
        </p:spPr>
        <p:txBody>
          <a:bodyPr/>
          <a:lstStyle/>
          <a:p>
            <a:pPr algn="r"/>
            <a:r>
              <a:rPr lang="en-US" dirty="0"/>
              <a:t>How to use Universal Design</a:t>
            </a:r>
          </a:p>
        </p:txBody>
      </p:sp>
      <p:sp>
        <p:nvSpPr>
          <p:cNvPr id="3" name="Subtitle 2"/>
          <p:cNvSpPr>
            <a:spLocks noGrp="1"/>
          </p:cNvSpPr>
          <p:nvPr>
            <p:ph type="subTitle" idx="4294967295"/>
          </p:nvPr>
        </p:nvSpPr>
        <p:spPr>
          <a:xfrm>
            <a:off x="533400" y="1524000"/>
            <a:ext cx="8382000" cy="5029200"/>
          </a:xfrm>
        </p:spPr>
        <p:txBody>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2400" dirty="0" smtClean="0">
              <a:hlinkClick r:id="rId3"/>
            </a:endParaRPr>
          </a:p>
          <a:p>
            <a:pPr marL="0" indent="0">
              <a:buNone/>
            </a:pPr>
            <a:endParaRPr lang="en-US" sz="2400" dirty="0" smtClean="0">
              <a:hlinkClick r:id="rId3"/>
            </a:endParaRPr>
          </a:p>
          <a:p>
            <a:pPr marL="0" indent="0">
              <a:buNone/>
            </a:pPr>
            <a:endParaRPr lang="en-US" sz="2400" dirty="0" smtClean="0">
              <a:hlinkClick r:id="rId3"/>
            </a:endParaRPr>
          </a:p>
          <a:p>
            <a:pPr marL="0" indent="0" algn="ctr">
              <a:buNone/>
            </a:pPr>
            <a:r>
              <a:rPr lang="en-US" sz="2400" dirty="0" smtClean="0">
                <a:hlinkClick r:id="rId3"/>
              </a:rPr>
              <a:t>www.osepideasthatwork.org/toolkit/index.asp</a:t>
            </a:r>
            <a:endParaRPr lang="en-US" sz="2400" dirty="0" smtClean="0"/>
          </a:p>
          <a:p>
            <a:pPr marL="0" indent="0">
              <a:buNone/>
            </a:pPr>
            <a:endParaRPr lang="en-US" sz="2400" dirty="0"/>
          </a:p>
          <a:p>
            <a:endParaRPr lang="en-US" dirty="0"/>
          </a:p>
        </p:txBody>
      </p:sp>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3546" t="20704" r="66938" b="6632"/>
          <a:stretch/>
        </p:blipFill>
        <p:spPr bwMode="auto">
          <a:xfrm>
            <a:off x="2120196" y="985221"/>
            <a:ext cx="4263571" cy="476250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395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99334" y="1600200"/>
            <a:ext cx="8382000" cy="4495800"/>
          </a:xfrm>
          <a:prstGeom prst="rect">
            <a:avLst/>
          </a:prstGeom>
        </p:spPr>
        <p:txBody>
          <a:bodyPr/>
          <a:lstStyle/>
          <a:p>
            <a:pPr marL="0" indent="0">
              <a:buNone/>
            </a:pPr>
            <a:r>
              <a:rPr lang="en-US" sz="2800" dirty="0" smtClean="0"/>
              <a:t>   </a:t>
            </a:r>
            <a:endParaRPr lang="en-US" sz="2800" dirty="0"/>
          </a:p>
        </p:txBody>
      </p:sp>
      <p:sp>
        <p:nvSpPr>
          <p:cNvPr id="6" name="Title 1"/>
          <p:cNvSpPr>
            <a:spLocks noGrp="1"/>
          </p:cNvSpPr>
          <p:nvPr>
            <p:ph type="title"/>
          </p:nvPr>
        </p:nvSpPr>
        <p:spPr>
          <a:xfrm>
            <a:off x="3124200" y="152400"/>
            <a:ext cx="5943600" cy="1143000"/>
          </a:xfrm>
        </p:spPr>
        <p:txBody>
          <a:bodyPr/>
          <a:lstStyle/>
          <a:p>
            <a:pPr algn="l"/>
            <a:r>
              <a:rPr lang="en-US" dirty="0" smtClean="0"/>
              <a:t>How UD correlates with Instructional Design</a:t>
            </a:r>
            <a:endParaRPr lang="en-US" dirty="0"/>
          </a:p>
        </p:txBody>
      </p:sp>
      <p:pic>
        <p:nvPicPr>
          <p:cNvPr id="4098" name="Picture 2" descr="http://www.instructionaldesignexpert.com/images/The_Addie_Mod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971800"/>
            <a:ext cx="3238500" cy="3238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181600" y="1752600"/>
            <a:ext cx="3657600" cy="523220"/>
          </a:xfrm>
          <a:prstGeom prst="rect">
            <a:avLst/>
          </a:prstGeom>
          <a:noFill/>
        </p:spPr>
        <p:txBody>
          <a:bodyPr wrap="square" rtlCol="0">
            <a:spAutoFit/>
          </a:bodyPr>
          <a:lstStyle/>
          <a:p>
            <a:pPr algn="ctr"/>
            <a:r>
              <a:rPr lang="en-US" sz="2800" b="1" dirty="0">
                <a:latin typeface="Arial" pitchFamily="34" charset="0"/>
                <a:cs typeface="Arial" pitchFamily="34" charset="0"/>
              </a:rPr>
              <a:t>Instructional Design</a:t>
            </a:r>
          </a:p>
        </p:txBody>
      </p:sp>
      <p:sp>
        <p:nvSpPr>
          <p:cNvPr id="9" name="Oval 8"/>
          <p:cNvSpPr/>
          <p:nvPr/>
        </p:nvSpPr>
        <p:spPr>
          <a:xfrm>
            <a:off x="1662953" y="2895600"/>
            <a:ext cx="1371600" cy="755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Arial" panose="020B0604020202020204" pitchFamily="34" charset="0"/>
                <a:cs typeface="Arial" panose="020B0604020202020204" pitchFamily="34" charset="0"/>
              </a:rPr>
              <a:t>Assessment</a:t>
            </a:r>
            <a:endParaRPr lang="en-US" sz="1000" dirty="0">
              <a:latin typeface="Arial" panose="020B0604020202020204" pitchFamily="34" charset="0"/>
              <a:cs typeface="Arial" panose="020B0604020202020204" pitchFamily="34" charset="0"/>
            </a:endParaRPr>
          </a:p>
        </p:txBody>
      </p:sp>
      <p:sp>
        <p:nvSpPr>
          <p:cNvPr id="12" name="Oval 11"/>
          <p:cNvSpPr/>
          <p:nvPr/>
        </p:nvSpPr>
        <p:spPr>
          <a:xfrm>
            <a:off x="1676400" y="3689874"/>
            <a:ext cx="1371600" cy="755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Arial" panose="020B0604020202020204" pitchFamily="34" charset="0"/>
                <a:cs typeface="Arial" panose="020B0604020202020204" pitchFamily="34" charset="0"/>
              </a:rPr>
              <a:t>Instructional Practice</a:t>
            </a:r>
            <a:endParaRPr lang="en-US" sz="1000" dirty="0">
              <a:latin typeface="Arial" panose="020B0604020202020204" pitchFamily="34" charset="0"/>
              <a:cs typeface="Arial" panose="020B0604020202020204" pitchFamily="34" charset="0"/>
            </a:endParaRPr>
          </a:p>
        </p:txBody>
      </p:sp>
      <p:sp>
        <p:nvSpPr>
          <p:cNvPr id="13" name="Oval 12"/>
          <p:cNvSpPr/>
          <p:nvPr/>
        </p:nvSpPr>
        <p:spPr>
          <a:xfrm>
            <a:off x="1676400" y="4502497"/>
            <a:ext cx="1371600" cy="755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Arial" panose="020B0604020202020204" pitchFamily="34" charset="0"/>
                <a:cs typeface="Arial" panose="020B0604020202020204" pitchFamily="34" charset="0"/>
              </a:rPr>
              <a:t>Behavioral Intervention</a:t>
            </a:r>
            <a:endParaRPr lang="en-US" sz="1000" dirty="0">
              <a:latin typeface="Arial" panose="020B0604020202020204" pitchFamily="34" charset="0"/>
              <a:cs typeface="Arial" panose="020B0604020202020204" pitchFamily="34" charset="0"/>
            </a:endParaRPr>
          </a:p>
        </p:txBody>
      </p:sp>
      <p:sp>
        <p:nvSpPr>
          <p:cNvPr id="14" name="Oval 13"/>
          <p:cNvSpPr/>
          <p:nvPr/>
        </p:nvSpPr>
        <p:spPr>
          <a:xfrm>
            <a:off x="1524000" y="5340697"/>
            <a:ext cx="1676400" cy="755303"/>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dirty="0" smtClean="0">
                <a:latin typeface="Arial" panose="020B0604020202020204" pitchFamily="34" charset="0"/>
                <a:cs typeface="Arial" panose="020B0604020202020204" pitchFamily="34" charset="0"/>
              </a:rPr>
              <a:t>Accommodations</a:t>
            </a:r>
            <a:endParaRPr lang="en-US" sz="1000" dirty="0">
              <a:latin typeface="Arial" panose="020B0604020202020204" pitchFamily="34" charset="0"/>
              <a:cs typeface="Arial" panose="020B0604020202020204" pitchFamily="34" charset="0"/>
            </a:endParaRPr>
          </a:p>
        </p:txBody>
      </p:sp>
      <p:sp>
        <p:nvSpPr>
          <p:cNvPr id="15" name="TextBox 14"/>
          <p:cNvSpPr txBox="1"/>
          <p:nvPr/>
        </p:nvSpPr>
        <p:spPr>
          <a:xfrm>
            <a:off x="519953" y="1676400"/>
            <a:ext cx="3657600" cy="523220"/>
          </a:xfrm>
          <a:prstGeom prst="rect">
            <a:avLst/>
          </a:prstGeom>
          <a:noFill/>
        </p:spPr>
        <p:txBody>
          <a:bodyPr wrap="square" rtlCol="0">
            <a:spAutoFit/>
          </a:bodyPr>
          <a:lstStyle/>
          <a:p>
            <a:pPr algn="ctr"/>
            <a:r>
              <a:rPr lang="en-US" sz="2800" b="1" dirty="0" smtClean="0">
                <a:latin typeface="Arial" pitchFamily="34" charset="0"/>
                <a:cs typeface="Arial" pitchFamily="34" charset="0"/>
              </a:rPr>
              <a:t>Universal </a:t>
            </a:r>
            <a:r>
              <a:rPr lang="en-US" sz="2800" b="1" dirty="0">
                <a:latin typeface="Arial" pitchFamily="34" charset="0"/>
                <a:cs typeface="Arial" pitchFamily="34" charset="0"/>
              </a:rPr>
              <a:t>Design</a:t>
            </a:r>
          </a:p>
        </p:txBody>
      </p:sp>
    </p:spTree>
    <p:extLst>
      <p:ext uri="{BB962C8B-B14F-4D97-AF65-F5344CB8AC3E}">
        <p14:creationId xmlns:p14="http://schemas.microsoft.com/office/powerpoint/2010/main" val="1369908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328"/>
            <a:ext cx="8229600" cy="4525963"/>
          </a:xfrm>
          <a:prstGeom prst="rect">
            <a:avLst/>
          </a:prstGeom>
        </p:spPr>
        <p:txBody>
          <a:bodyPr/>
          <a:lstStyle/>
          <a:p>
            <a:endParaRPr lang="en-US" sz="2400" dirty="0" smtClean="0"/>
          </a:p>
          <a:p>
            <a:r>
              <a:rPr lang="en-US" sz="2400" dirty="0" smtClean="0"/>
              <a:t>… is the process by which instruction is improved through the analysis of learning needs and systematic development of learning materials. Instructional designers often use technology and multimedia as tools to enhance instruction. (</a:t>
            </a:r>
            <a:r>
              <a:rPr lang="en-US" sz="2000" dirty="0" smtClean="0">
                <a:hlinkClick r:id="rId4"/>
              </a:rPr>
              <a:t>http://www.instructionaldesign.org</a:t>
            </a:r>
            <a:r>
              <a:rPr lang="en-US" sz="2000" dirty="0" smtClean="0"/>
              <a:t>)</a:t>
            </a:r>
          </a:p>
          <a:p>
            <a:endParaRPr lang="en-US" sz="2000" dirty="0" smtClean="0"/>
          </a:p>
          <a:p>
            <a:r>
              <a:rPr lang="en-US" sz="2400" dirty="0" smtClean="0"/>
              <a:t>… is how learning theory is linked to practice in instruction preparation. </a:t>
            </a:r>
            <a:endParaRPr lang="en-US" sz="2400" dirty="0"/>
          </a:p>
        </p:txBody>
      </p:sp>
      <p:sp>
        <p:nvSpPr>
          <p:cNvPr id="3" name="Title 2"/>
          <p:cNvSpPr>
            <a:spLocks noGrp="1"/>
          </p:cNvSpPr>
          <p:nvPr>
            <p:ph type="title"/>
          </p:nvPr>
        </p:nvSpPr>
        <p:spPr/>
        <p:txBody>
          <a:bodyPr/>
          <a:lstStyle/>
          <a:p>
            <a:r>
              <a:rPr lang="en-US" dirty="0" smtClean="0"/>
              <a:t>What is Instructional Design</a:t>
            </a:r>
            <a:endParaRPr lang="en-US" dirty="0"/>
          </a:p>
        </p:txBody>
      </p:sp>
      <p:pic>
        <p:nvPicPr>
          <p:cNvPr id="14338" name="Picture 2" descr="Teacher 4">
            <a:hlinkClick r:id="rId5"/>
          </p:cNvPr>
          <p:cNvPicPr>
            <a:picLocks noChangeAspect="1" noChangeArrowheads="1" noCrop="1"/>
          </p:cNvPicPr>
          <p:nvPr/>
        </p:nvPicPr>
        <p:blipFill>
          <a:blip r:embed="rId6"/>
          <a:srcRect/>
          <a:stretch>
            <a:fillRect/>
          </a:stretch>
        </p:blipFill>
        <p:spPr bwMode="auto">
          <a:xfrm>
            <a:off x="7086600" y="4940808"/>
            <a:ext cx="1295400" cy="1917192"/>
          </a:xfrm>
          <a:prstGeom prst="rect">
            <a:avLst/>
          </a:prstGeom>
          <a:noFill/>
        </p:spPr>
      </p:pic>
    </p:spTree>
    <p:extLst>
      <p:ext uri="{BB962C8B-B14F-4D97-AF65-F5344CB8AC3E}">
        <p14:creationId xmlns:p14="http://schemas.microsoft.com/office/powerpoint/2010/main" val="3761757790"/>
      </p:ext>
    </p:extLst>
  </p:cSld>
  <p:clrMapOvr>
    <a:masterClrMapping/>
  </p:clrMapOvr>
  <p:transition>
    <p:strips dir="rd"/>
    <p:sndAc>
      <p:stSnd>
        <p:snd r:embed="rId3" name="coin.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328"/>
            <a:ext cx="8229600" cy="4525963"/>
          </a:xfrm>
          <a:prstGeom prst="rect">
            <a:avLst/>
          </a:prstGeom>
        </p:spPr>
        <p:txBody>
          <a:bodyPr/>
          <a:lstStyle/>
          <a:p>
            <a:r>
              <a:rPr lang="en-US" sz="3600" b="1" dirty="0" smtClean="0"/>
              <a:t>A</a:t>
            </a:r>
            <a:r>
              <a:rPr lang="en-US" b="1" dirty="0" smtClean="0"/>
              <a:t>nalysis</a:t>
            </a:r>
            <a:r>
              <a:rPr lang="en-US" dirty="0" smtClean="0"/>
              <a:t> – problem, goals, knowledge</a:t>
            </a:r>
          </a:p>
          <a:p>
            <a:r>
              <a:rPr lang="en-US" sz="3600" b="1" dirty="0" smtClean="0"/>
              <a:t>D</a:t>
            </a:r>
            <a:r>
              <a:rPr lang="en-US" b="1" dirty="0" smtClean="0"/>
              <a:t>esign</a:t>
            </a:r>
            <a:r>
              <a:rPr lang="en-US" dirty="0" smtClean="0"/>
              <a:t> - objectives, strategies, tactics, assessment, motivation</a:t>
            </a:r>
          </a:p>
          <a:p>
            <a:r>
              <a:rPr lang="en-US" sz="3600" b="1" dirty="0" smtClean="0"/>
              <a:t>D</a:t>
            </a:r>
            <a:r>
              <a:rPr lang="en-US" b="1" dirty="0" smtClean="0"/>
              <a:t>evelopment</a:t>
            </a:r>
            <a:r>
              <a:rPr lang="en-US" dirty="0" smtClean="0"/>
              <a:t> - materials, tools, tests </a:t>
            </a:r>
          </a:p>
          <a:p>
            <a:r>
              <a:rPr lang="en-US" sz="3600" b="1" dirty="0" smtClean="0"/>
              <a:t>I</a:t>
            </a:r>
            <a:r>
              <a:rPr lang="en-US" b="1" dirty="0" smtClean="0"/>
              <a:t>mplementation</a:t>
            </a:r>
            <a:r>
              <a:rPr lang="en-US" dirty="0" smtClean="0"/>
              <a:t> - pilot test, tutor training, marketing</a:t>
            </a:r>
          </a:p>
          <a:p>
            <a:r>
              <a:rPr lang="en-US" sz="3600" b="1" dirty="0" smtClean="0"/>
              <a:t>E</a:t>
            </a:r>
            <a:r>
              <a:rPr lang="en-US" b="1" dirty="0" smtClean="0"/>
              <a:t>valuation</a:t>
            </a:r>
            <a:r>
              <a:rPr lang="en-US" dirty="0" smtClean="0"/>
              <a:t> - formative, summative</a:t>
            </a:r>
          </a:p>
          <a:p>
            <a:endParaRPr lang="en-US" dirty="0"/>
          </a:p>
        </p:txBody>
      </p:sp>
      <p:sp>
        <p:nvSpPr>
          <p:cNvPr id="3" name="Title 2"/>
          <p:cNvSpPr>
            <a:spLocks noGrp="1"/>
          </p:cNvSpPr>
          <p:nvPr>
            <p:ph type="title"/>
          </p:nvPr>
        </p:nvSpPr>
        <p:spPr/>
        <p:txBody>
          <a:bodyPr/>
          <a:lstStyle/>
          <a:p>
            <a:r>
              <a:rPr lang="en-US" dirty="0" smtClean="0"/>
              <a:t>Common Model: ADDIE</a:t>
            </a:r>
            <a:endParaRPr lang="en-US" dirty="0"/>
          </a:p>
        </p:txBody>
      </p:sp>
      <p:pic>
        <p:nvPicPr>
          <p:cNvPr id="12290" name="Picture 2" descr="Math teacher">
            <a:hlinkClick r:id="rId4"/>
          </p:cNvPr>
          <p:cNvPicPr>
            <a:picLocks noChangeAspect="1" noChangeArrowheads="1" noCrop="1"/>
          </p:cNvPicPr>
          <p:nvPr/>
        </p:nvPicPr>
        <p:blipFill>
          <a:blip r:embed="rId5"/>
          <a:srcRect/>
          <a:stretch>
            <a:fillRect/>
          </a:stretch>
        </p:blipFill>
        <p:spPr bwMode="auto">
          <a:xfrm>
            <a:off x="7010399" y="5334000"/>
            <a:ext cx="1929111" cy="1524000"/>
          </a:xfrm>
          <a:prstGeom prst="rect">
            <a:avLst/>
          </a:prstGeom>
          <a:noFill/>
        </p:spPr>
      </p:pic>
    </p:spTree>
    <p:extLst>
      <p:ext uri="{BB962C8B-B14F-4D97-AF65-F5344CB8AC3E}">
        <p14:creationId xmlns:p14="http://schemas.microsoft.com/office/powerpoint/2010/main" val="2447192040"/>
      </p:ext>
    </p:extLst>
  </p:cSld>
  <p:clrMapOvr>
    <a:masterClrMapping/>
  </p:clrMapOvr>
  <p:transition>
    <p:randomBar/>
    <p:sndAc>
      <p:stSnd>
        <p:snd r:embed="rId3" name="voltag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a:t>What Instructional Designers are doing with </a:t>
            </a:r>
            <a:r>
              <a:rPr lang="en-US" sz="2800" b="1" dirty="0" smtClean="0"/>
              <a:t>eLearning (1)? </a:t>
            </a:r>
            <a:endParaRPr lang="en-US" sz="2800" b="1" dirty="0"/>
          </a:p>
          <a:p>
            <a:pPr marL="0" indent="0" algn="ctr">
              <a:buNone/>
            </a:pPr>
            <a:endParaRPr lang="en-US" sz="2600"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Instructional Designer</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46594267"/>
              </p:ext>
            </p:extLst>
          </p:nvPr>
        </p:nvGraphicFramePr>
        <p:xfrm>
          <a:off x="533400" y="2514600"/>
          <a:ext cx="7772400" cy="3856446"/>
        </p:xfrm>
        <a:graphic>
          <a:graphicData uri="http://schemas.openxmlformats.org/drawingml/2006/table">
            <a:tbl>
              <a:tblPr firstRow="1" bandRow="1">
                <a:tableStyleId>{7E9639D4-E3E2-4D34-9284-5A2195B3D0D7}</a:tableStyleId>
              </a:tblPr>
              <a:tblGrid>
                <a:gridCol w="3886200"/>
                <a:gridCol w="3886200"/>
              </a:tblGrid>
              <a:tr h="381726">
                <a:tc>
                  <a:txBody>
                    <a:bodyPr/>
                    <a:lstStyle/>
                    <a:p>
                      <a:r>
                        <a:rPr lang="en-US" dirty="0" smtClean="0"/>
                        <a:t>Clark Quinn (Quinnovation) </a:t>
                      </a:r>
                    </a:p>
                    <a:p>
                      <a:r>
                        <a:rPr lang="en-US" dirty="0" smtClean="0"/>
                        <a:t>Seven-Step</a:t>
                      </a:r>
                      <a:r>
                        <a:rPr lang="en-US" baseline="0" dirty="0" smtClean="0"/>
                        <a:t> Model for good Instructional Design (ID)</a:t>
                      </a:r>
                      <a:endParaRPr lang="en-US" dirty="0"/>
                    </a:p>
                  </a:txBody>
                  <a:tcPr/>
                </a:tc>
                <a:tc>
                  <a:txBody>
                    <a:bodyPr/>
                    <a:lstStyle/>
                    <a:p>
                      <a:r>
                        <a:rPr lang="en-US" dirty="0" smtClean="0"/>
                        <a:t>Cathy Moore</a:t>
                      </a:r>
                    </a:p>
                    <a:p>
                      <a:r>
                        <a:rPr lang="en-US" dirty="0" smtClean="0"/>
                        <a:t>Action Mapping for e-Learning</a:t>
                      </a:r>
                      <a:endParaRPr lang="en-US" dirty="0"/>
                    </a:p>
                  </a:txBody>
                  <a:tcPr/>
                </a:tc>
              </a:tr>
              <a:tr h="381726">
                <a:tc>
                  <a:txBody>
                    <a:bodyPr/>
                    <a:lstStyle/>
                    <a:p>
                      <a:r>
                        <a:rPr lang="en-US" dirty="0" smtClean="0"/>
                        <a:t>Doing versus knowing</a:t>
                      </a:r>
                      <a:endParaRPr lang="en-US" dirty="0"/>
                    </a:p>
                  </a:txBody>
                  <a:tcPr/>
                </a:tc>
                <a:tc>
                  <a:txBody>
                    <a:bodyPr/>
                    <a:lstStyle/>
                    <a:p>
                      <a:r>
                        <a:rPr lang="en-US" sz="1800" kern="1200" dirty="0" smtClean="0">
                          <a:solidFill>
                            <a:schemeClr val="tx1"/>
                          </a:solidFill>
                          <a:latin typeface="+mn-lt"/>
                          <a:ea typeface="+mn-ea"/>
                          <a:cs typeface="+mn-cs"/>
                        </a:rPr>
                        <a:t>Identify your goals</a:t>
                      </a:r>
                      <a:endParaRPr lang="en-US" sz="1800" kern="1200" dirty="0">
                        <a:solidFill>
                          <a:schemeClr val="tx1"/>
                        </a:solidFill>
                        <a:latin typeface="+mn-lt"/>
                        <a:ea typeface="+mn-ea"/>
                        <a:cs typeface="+mn-cs"/>
                      </a:endParaRPr>
                    </a:p>
                  </a:txBody>
                  <a:tcPr>
                    <a:solidFill>
                      <a:schemeClr val="bg1"/>
                    </a:solidFill>
                  </a:tcPr>
                </a:tc>
              </a:tr>
              <a:tr h="381726">
                <a:tc>
                  <a:txBody>
                    <a:bodyPr/>
                    <a:lstStyle/>
                    <a:p>
                      <a:r>
                        <a:rPr lang="en-US" dirty="0" smtClean="0"/>
                        <a:t>Be</a:t>
                      </a:r>
                      <a:r>
                        <a:rPr lang="en-US" baseline="0" dirty="0" smtClean="0"/>
                        <a:t> f</a:t>
                      </a:r>
                      <a:r>
                        <a:rPr lang="en-US" dirty="0" smtClean="0"/>
                        <a:t>ocus - less is more</a:t>
                      </a:r>
                      <a:endParaRPr lang="en-US" dirty="0"/>
                    </a:p>
                  </a:txBody>
                  <a:tcPr/>
                </a:tc>
                <a:tc>
                  <a:txBody>
                    <a:bodyPr/>
                    <a:lstStyle/>
                    <a:p>
                      <a:r>
                        <a:rPr lang="en-US" sz="1800" kern="1200" dirty="0" smtClean="0">
                          <a:solidFill>
                            <a:schemeClr val="tx1"/>
                          </a:solidFill>
                          <a:latin typeface="+mn-lt"/>
                          <a:ea typeface="+mn-ea"/>
                          <a:cs typeface="+mn-cs"/>
                        </a:rPr>
                        <a:t>Identify what people need to do to reach the goal</a:t>
                      </a:r>
                      <a:endParaRPr lang="en-US" sz="1800" kern="1200" dirty="0">
                        <a:solidFill>
                          <a:schemeClr val="tx1"/>
                        </a:solidFill>
                        <a:latin typeface="+mn-lt"/>
                        <a:ea typeface="+mn-ea"/>
                        <a:cs typeface="+mn-cs"/>
                      </a:endParaRPr>
                    </a:p>
                  </a:txBody>
                  <a:tcPr>
                    <a:solidFill>
                      <a:schemeClr val="bg1"/>
                    </a:solidFill>
                  </a:tcPr>
                </a:tc>
              </a:tr>
              <a:tr h="381726">
                <a:tc>
                  <a:txBody>
                    <a:bodyPr/>
                    <a:lstStyle/>
                    <a:p>
                      <a:r>
                        <a:rPr lang="en-US" dirty="0" smtClean="0"/>
                        <a:t>Use real-life examples</a:t>
                      </a:r>
                      <a:endParaRPr lang="en-US" dirty="0"/>
                    </a:p>
                  </a:txBody>
                  <a:tcPr/>
                </a:tc>
                <a:tc>
                  <a:txBody>
                    <a:bodyPr/>
                    <a:lstStyle/>
                    <a:p>
                      <a:r>
                        <a:rPr lang="en-US" sz="1800" kern="1200" dirty="0" smtClean="0">
                          <a:solidFill>
                            <a:schemeClr val="tx1"/>
                          </a:solidFill>
                          <a:latin typeface="+mn-lt"/>
                          <a:ea typeface="+mn-ea"/>
                          <a:cs typeface="+mn-cs"/>
                        </a:rPr>
                        <a:t>Design or locate activities that help people practice those actions</a:t>
                      </a:r>
                      <a:endParaRPr lang="en-US" sz="1800" kern="1200" dirty="0">
                        <a:solidFill>
                          <a:schemeClr val="tx1"/>
                        </a:solidFill>
                        <a:latin typeface="+mn-lt"/>
                        <a:ea typeface="+mn-ea"/>
                        <a:cs typeface="+mn-cs"/>
                      </a:endParaRPr>
                    </a:p>
                  </a:txBody>
                  <a:tcPr>
                    <a:solidFill>
                      <a:schemeClr val="bg1"/>
                    </a:solidFill>
                  </a:tcPr>
                </a:tc>
              </a:tr>
              <a:tr h="381726">
                <a:tc>
                  <a:txBody>
                    <a:bodyPr/>
                    <a:lstStyle/>
                    <a:p>
                      <a:r>
                        <a:rPr lang="en-US" dirty="0" smtClean="0"/>
                        <a:t>Give opportunities </a:t>
                      </a:r>
                      <a:r>
                        <a:rPr lang="en-US" baseline="0" dirty="0" smtClean="0"/>
                        <a:t>to practice</a:t>
                      </a:r>
                      <a:endParaRPr lang="en-US" dirty="0"/>
                    </a:p>
                  </a:txBody>
                  <a:tcPr/>
                </a:tc>
                <a:tc>
                  <a:txBody>
                    <a:bodyPr/>
                    <a:lstStyle/>
                    <a:p>
                      <a:r>
                        <a:rPr lang="en-US" sz="1800" kern="1200" dirty="0" smtClean="0">
                          <a:solidFill>
                            <a:schemeClr val="tx1"/>
                          </a:solidFill>
                          <a:latin typeface="+mn-lt"/>
                          <a:ea typeface="+mn-ea"/>
                          <a:cs typeface="+mn-cs"/>
                        </a:rPr>
                        <a:t>Identify minimum information people need to complete each activity</a:t>
                      </a:r>
                      <a:endParaRPr lang="en-US" sz="1800" kern="1200" dirty="0">
                        <a:solidFill>
                          <a:schemeClr val="tx1"/>
                        </a:solidFill>
                        <a:latin typeface="+mn-lt"/>
                        <a:ea typeface="+mn-ea"/>
                        <a:cs typeface="+mn-cs"/>
                      </a:endParaRPr>
                    </a:p>
                  </a:txBody>
                  <a:tcPr>
                    <a:solidFill>
                      <a:schemeClr val="bg1"/>
                    </a:solidFill>
                  </a:tcPr>
                </a:tc>
              </a:tr>
              <a:tr h="381726">
                <a:tc>
                  <a:txBody>
                    <a:bodyPr/>
                    <a:lstStyle/>
                    <a:p>
                      <a:r>
                        <a:rPr lang="en-US" dirty="0" smtClean="0"/>
                        <a:t>Provide opportunity for reflection</a:t>
                      </a:r>
                      <a:r>
                        <a:rPr lang="en-US" baseline="0" dirty="0" smtClean="0"/>
                        <a:t> in learner context.</a:t>
                      </a:r>
                      <a:endParaRPr lang="en-US" dirty="0"/>
                    </a:p>
                  </a:txBody>
                  <a:tcPr/>
                </a:tc>
                <a:tc>
                  <a:txBody>
                    <a:bodyPr/>
                    <a:lstStyle/>
                    <a:p>
                      <a:endParaRPr lang="en-US" dirty="0"/>
                    </a:p>
                  </a:txBody>
                  <a:tcPr>
                    <a:solidFill>
                      <a:schemeClr val="bg1"/>
                    </a:solidFill>
                  </a:tcPr>
                </a:tc>
              </a:tr>
            </a:tbl>
          </a:graphicData>
        </a:graphic>
      </p:graphicFrame>
    </p:spTree>
    <p:extLst>
      <p:ext uri="{BB962C8B-B14F-4D97-AF65-F5344CB8AC3E}">
        <p14:creationId xmlns:p14="http://schemas.microsoft.com/office/powerpoint/2010/main" val="230179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smtClean="0"/>
              <a:t>What </a:t>
            </a:r>
            <a:r>
              <a:rPr lang="en-US" sz="2800" b="1" dirty="0"/>
              <a:t>Instructional Designers are doing with </a:t>
            </a:r>
            <a:r>
              <a:rPr lang="en-US" sz="2800" b="1" dirty="0" smtClean="0"/>
              <a:t>eLearning (2)? </a:t>
            </a:r>
            <a:endParaRPr lang="en-US" sz="2800" b="1" dirty="0"/>
          </a:p>
          <a:p>
            <a:pPr marL="0" indent="0" algn="ctr">
              <a:buNone/>
            </a:pPr>
            <a:endParaRPr lang="en-US" sz="2600"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Instructional Designers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65755404"/>
              </p:ext>
            </p:extLst>
          </p:nvPr>
        </p:nvGraphicFramePr>
        <p:xfrm>
          <a:off x="2286000" y="2667000"/>
          <a:ext cx="4114800" cy="2971800"/>
        </p:xfrm>
        <a:graphic>
          <a:graphicData uri="http://schemas.openxmlformats.org/drawingml/2006/table">
            <a:tbl>
              <a:tblPr firstRow="1" bandRow="1">
                <a:tableStyleId>{7E9639D4-E3E2-4D34-9284-5A2195B3D0D7}</a:tableStyleId>
              </a:tblPr>
              <a:tblGrid>
                <a:gridCol w="4114800"/>
              </a:tblGrid>
              <a:tr h="1303935">
                <a:tc>
                  <a:txBody>
                    <a:bodyPr/>
                    <a:lstStyle/>
                    <a:p>
                      <a:r>
                        <a:rPr lang="en-US" dirty="0" smtClean="0"/>
                        <a:t>Richard</a:t>
                      </a:r>
                      <a:r>
                        <a:rPr lang="en-US" baseline="0" dirty="0" smtClean="0"/>
                        <a:t> Culetta - A good designer needs to know:</a:t>
                      </a:r>
                      <a:endParaRPr lang="en-US" dirty="0"/>
                    </a:p>
                  </a:txBody>
                  <a:tcPr/>
                </a:tc>
              </a:tr>
              <a:tr h="453618">
                <a:tc>
                  <a:txBody>
                    <a:bodyPr/>
                    <a:lstStyle/>
                    <a:p>
                      <a:r>
                        <a:rPr lang="en-US" dirty="0" smtClean="0"/>
                        <a:t>Accessibility</a:t>
                      </a:r>
                      <a:endParaRPr lang="en-US" dirty="0"/>
                    </a:p>
                  </a:txBody>
                  <a:tcPr>
                    <a:solidFill>
                      <a:schemeClr val="bg1"/>
                    </a:solidFill>
                  </a:tcPr>
                </a:tc>
              </a:tr>
              <a:tr h="453618">
                <a:tc>
                  <a:txBody>
                    <a:bodyPr/>
                    <a:lstStyle/>
                    <a:p>
                      <a:r>
                        <a:rPr lang="en-US" dirty="0" smtClean="0"/>
                        <a:t>Types of disabilities</a:t>
                      </a:r>
                      <a:endParaRPr lang="en-US" dirty="0"/>
                    </a:p>
                  </a:txBody>
                  <a:tcPr>
                    <a:solidFill>
                      <a:schemeClr val="bg1"/>
                    </a:solidFill>
                  </a:tcPr>
                </a:tc>
              </a:tr>
              <a:tr h="760629">
                <a:tc>
                  <a:txBody>
                    <a:bodyPr/>
                    <a:lstStyle/>
                    <a:p>
                      <a:r>
                        <a:rPr lang="en-US" dirty="0" smtClean="0"/>
                        <a:t>What kind of</a:t>
                      </a:r>
                      <a:r>
                        <a:rPr lang="en-US" baseline="0" dirty="0" smtClean="0"/>
                        <a:t> support to provide for each type of disability.</a:t>
                      </a:r>
                      <a:endParaRPr lang="en-US" dirty="0"/>
                    </a:p>
                  </a:txBody>
                  <a:tcPr>
                    <a:solidFill>
                      <a:schemeClr val="bg1"/>
                    </a:solidFill>
                  </a:tcPr>
                </a:tc>
              </a:tr>
            </a:tbl>
          </a:graphicData>
        </a:graphic>
      </p:graphicFrame>
      <p:sp>
        <p:nvSpPr>
          <p:cNvPr id="3" name="Rectangle 2"/>
          <p:cNvSpPr/>
          <p:nvPr/>
        </p:nvSpPr>
        <p:spPr>
          <a:xfrm>
            <a:off x="1524000" y="5955268"/>
            <a:ext cx="6477000" cy="369332"/>
          </a:xfrm>
          <a:prstGeom prst="rect">
            <a:avLst/>
          </a:prstGeom>
        </p:spPr>
        <p:txBody>
          <a:bodyPr wrap="square">
            <a:spAutoFit/>
          </a:bodyPr>
          <a:lstStyle/>
          <a:p>
            <a:r>
              <a:rPr lang="en-US" dirty="0"/>
              <a:t>http://www.youtube.com/watch?v=Z0uAuonMXrg.</a:t>
            </a:r>
          </a:p>
        </p:txBody>
      </p:sp>
    </p:spTree>
    <p:extLst>
      <p:ext uri="{BB962C8B-B14F-4D97-AF65-F5344CB8AC3E}">
        <p14:creationId xmlns:p14="http://schemas.microsoft.com/office/powerpoint/2010/main" val="304854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smtClean="0"/>
              <a:t>Panel – What should e-Learning look like?</a:t>
            </a:r>
            <a:endParaRPr lang="en-US" sz="2600"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Panel</a:t>
            </a:r>
            <a:endParaRPr lang="en-US" dirty="0"/>
          </a:p>
        </p:txBody>
      </p:sp>
    </p:spTree>
    <p:extLst>
      <p:ext uri="{BB962C8B-B14F-4D97-AF65-F5344CB8AC3E}">
        <p14:creationId xmlns:p14="http://schemas.microsoft.com/office/powerpoint/2010/main" val="1357693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304800" y="1925781"/>
            <a:ext cx="83058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marL="290513" indent="-290513" eaLnBrk="0" hangingPunc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1pPr>
            <a:lvl2pPr marL="690563" indent="-233363" eaLnBrk="0" hangingPunc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2pPr>
            <a:lvl3pPr marL="1143000" indent="-228600" eaLnBrk="0" hangingPunc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3pPr>
            <a:lvl4pPr marL="1600200" indent="-228600" eaLnBrk="0" hangingPunc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4pPr>
            <a:lvl5pPr marL="2057400" indent="-228600" eaLnBrk="0" hangingPunc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ＭＳ Ｐゴシック" charset="-128"/>
              </a:defRPr>
            </a:lvl9pPr>
          </a:lstStyle>
          <a:p>
            <a:pPr marL="0" indent="0" algn="ctr" eaLnBrk="1" hangingPunct="1">
              <a:spcBef>
                <a:spcPts val="800"/>
              </a:spcBef>
            </a:pPr>
            <a:r>
              <a:rPr lang="en-GB" sz="2800" b="1" dirty="0" smtClean="0">
                <a:solidFill>
                  <a:srgbClr val="000000"/>
                </a:solidFill>
              </a:rPr>
              <a:t>Introduction to Universal Design (UD)</a:t>
            </a:r>
          </a:p>
          <a:p>
            <a:pPr marL="0" indent="0" algn="ctr" eaLnBrk="1" hangingPunct="1">
              <a:spcBef>
                <a:spcPts val="800"/>
              </a:spcBef>
            </a:pPr>
            <a:endParaRPr lang="en-GB" sz="1200" dirty="0">
              <a:solidFill>
                <a:srgbClr val="000000"/>
              </a:solidFill>
            </a:endParaRPr>
          </a:p>
          <a:p>
            <a:pPr marL="342900" indent="-342900" eaLnBrk="1" hangingPunct="1">
              <a:spcBef>
                <a:spcPts val="800"/>
              </a:spcBef>
              <a:buFont typeface="Wingdings" pitchFamily="2" charset="2"/>
              <a:buChar char="§"/>
            </a:pPr>
            <a:r>
              <a:rPr lang="en-GB" sz="2400" dirty="0" smtClean="0">
                <a:solidFill>
                  <a:srgbClr val="000000"/>
                </a:solidFill>
              </a:rPr>
              <a:t>It is a framework for designing curricula and making learning environments conducive for a large population. </a:t>
            </a:r>
          </a:p>
          <a:p>
            <a:pPr marL="342900" indent="-342900" eaLnBrk="1" hangingPunct="1">
              <a:spcBef>
                <a:spcPts val="800"/>
              </a:spcBef>
              <a:buFont typeface="Wingdings" pitchFamily="2" charset="2"/>
              <a:buChar char="§"/>
            </a:pPr>
            <a:r>
              <a:rPr lang="en-GB" sz="2400" dirty="0" smtClean="0">
                <a:solidFill>
                  <a:srgbClr val="000000"/>
                </a:solidFill>
              </a:rPr>
              <a:t>It minimizes the need for special accommodations while giving full access to content. </a:t>
            </a:r>
          </a:p>
          <a:p>
            <a:pPr marL="342900" indent="-342900" eaLnBrk="1" hangingPunct="1">
              <a:spcBef>
                <a:spcPts val="800"/>
              </a:spcBef>
              <a:buFont typeface="Wingdings" pitchFamily="2" charset="2"/>
              <a:buChar char="§"/>
            </a:pPr>
            <a:endParaRPr lang="en-GB" sz="2400" dirty="0" smtClean="0">
              <a:solidFill>
                <a:srgbClr val="000000"/>
              </a:solidFill>
            </a:endParaRPr>
          </a:p>
          <a:p>
            <a:pPr marL="342900" indent="-342900" eaLnBrk="1" hangingPunct="1">
              <a:spcBef>
                <a:spcPts val="800"/>
              </a:spcBef>
              <a:buFont typeface="Wingdings" pitchFamily="2" charset="2"/>
              <a:buChar char="§"/>
            </a:pPr>
            <a:endParaRPr lang="en-GB" sz="2400" dirty="0" smtClean="0">
              <a:solidFill>
                <a:srgbClr val="000000"/>
              </a:solidFill>
            </a:endParaRPr>
          </a:p>
          <a:p>
            <a:pPr marL="0" indent="0" eaLnBrk="1" hangingPunct="1">
              <a:spcBef>
                <a:spcPts val="800"/>
              </a:spcBef>
            </a:pPr>
            <a:endParaRPr lang="en-GB" sz="2400" dirty="0" smtClean="0">
              <a:solidFill>
                <a:srgbClr val="000000"/>
              </a:solidFill>
            </a:endParaRPr>
          </a:p>
        </p:txBody>
      </p:sp>
      <p:sp>
        <p:nvSpPr>
          <p:cNvPr id="6" name="Title 1"/>
          <p:cNvSpPr txBox="1">
            <a:spLocks/>
          </p:cNvSpPr>
          <p:nvPr/>
        </p:nvSpPr>
        <p:spPr>
          <a:xfrm>
            <a:off x="3048000" y="457200"/>
            <a:ext cx="5943600" cy="533400"/>
          </a:xfrm>
          <a:prstGeom prst="rect">
            <a:avLst/>
          </a:prstGeom>
        </p:spPr>
        <p:txBody>
          <a:bodyPr/>
          <a:lstStyle>
            <a:lvl1pPr algn="ctr" defTabSz="914400" rtl="0" eaLnBrk="1" latinLnBrk="0" hangingPunct="1">
              <a:spcBef>
                <a:spcPct val="0"/>
              </a:spcBef>
              <a:buNone/>
              <a:defRPr sz="2800" kern="1200">
                <a:solidFill>
                  <a:schemeClr val="tx1"/>
                </a:solidFill>
                <a:latin typeface="Arial Black" pitchFamily="34" charset="0"/>
                <a:ea typeface="+mj-ea"/>
                <a:cs typeface="+mj-cs"/>
              </a:defRPr>
            </a:lvl1pPr>
          </a:lstStyle>
          <a:p>
            <a:pPr algn="r"/>
            <a:r>
              <a:rPr lang="en-US" dirty="0" smtClean="0"/>
              <a:t>Introduction</a:t>
            </a:r>
            <a:endParaRPr lang="en-US" dirty="0"/>
          </a:p>
        </p:txBody>
      </p:sp>
    </p:spTree>
    <p:extLst>
      <p:ext uri="{BB962C8B-B14F-4D97-AF65-F5344CB8AC3E}">
        <p14:creationId xmlns:p14="http://schemas.microsoft.com/office/powerpoint/2010/main" val="32287231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smtClean="0"/>
              <a:t>Tools you can use</a:t>
            </a:r>
          </a:p>
          <a:p>
            <a:pPr marL="0" indent="0" algn="ctr">
              <a:buNone/>
            </a:pPr>
            <a:endParaRPr lang="en-US" sz="2800" b="1" dirty="0"/>
          </a:p>
          <a:p>
            <a:endParaRPr lang="en-US" sz="2600" dirty="0" smtClean="0"/>
          </a:p>
          <a:p>
            <a:r>
              <a:rPr lang="en-US" sz="2600" dirty="0" smtClean="0"/>
              <a:t>ADDIE</a:t>
            </a:r>
          </a:p>
          <a:p>
            <a:r>
              <a:rPr lang="en-US" sz="2600" dirty="0" smtClean="0"/>
              <a:t>Cathy Moore</a:t>
            </a:r>
          </a:p>
          <a:p>
            <a:r>
              <a:rPr lang="en-US" sz="2600" dirty="0" smtClean="0"/>
              <a:t>Clark Quinn</a:t>
            </a:r>
          </a:p>
          <a:p>
            <a:pPr marL="0" indent="0" algn="ctr">
              <a:buNone/>
            </a:pPr>
            <a:endParaRPr lang="en-US" sz="2600"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Tools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2743200"/>
            <a:ext cx="2157207" cy="2157207"/>
          </a:xfrm>
          <a:prstGeom prst="rect">
            <a:avLst/>
          </a:prstGeom>
        </p:spPr>
      </p:pic>
    </p:spTree>
    <p:extLst>
      <p:ext uri="{BB962C8B-B14F-4D97-AF65-F5344CB8AC3E}">
        <p14:creationId xmlns:p14="http://schemas.microsoft.com/office/powerpoint/2010/main" val="2155367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2362200"/>
          </a:xfrm>
          <a:prstGeom prst="rect">
            <a:avLst/>
          </a:prstGeom>
        </p:spPr>
        <p:txBody>
          <a:bodyPr>
            <a:noAutofit/>
          </a:bodyPr>
          <a:lstStyle/>
          <a:p>
            <a:pPr marL="0" indent="0" algn="ctr">
              <a:buNone/>
            </a:pPr>
            <a:r>
              <a:rPr lang="en-US" sz="2800" b="1" dirty="0" smtClean="0"/>
              <a:t>“A case for future research”</a:t>
            </a:r>
            <a:endParaRPr lang="en-US" sz="2600" b="1" dirty="0"/>
          </a:p>
          <a:p>
            <a:pPr>
              <a:buFont typeface="Wingdings" panose="05000000000000000000" pitchFamily="2" charset="2"/>
              <a:buChar char="§"/>
            </a:pPr>
            <a:endParaRPr lang="en-US" sz="2600" dirty="0" smtClean="0"/>
          </a:p>
          <a:p>
            <a:pPr>
              <a:buFont typeface="Wingdings" panose="05000000000000000000" pitchFamily="2" charset="2"/>
              <a:buChar char="§"/>
            </a:pPr>
            <a:r>
              <a:rPr lang="en-US" sz="2600" dirty="0" smtClean="0"/>
              <a:t>Current issues due to State or Federal laws</a:t>
            </a:r>
          </a:p>
          <a:p>
            <a:pPr>
              <a:buFont typeface="Wingdings" panose="05000000000000000000" pitchFamily="2" charset="2"/>
              <a:buChar char="§"/>
            </a:pPr>
            <a:r>
              <a:rPr lang="en-US" sz="2600" dirty="0" smtClean="0"/>
              <a:t>Learning implications for Instructional Designers</a:t>
            </a:r>
            <a:endParaRPr lang="en-US" sz="2600" dirty="0"/>
          </a:p>
        </p:txBody>
      </p:sp>
      <p:sp>
        <p:nvSpPr>
          <p:cNvPr id="7" name="Title 1"/>
          <p:cNvSpPr>
            <a:spLocks noGrp="1"/>
          </p:cNvSpPr>
          <p:nvPr>
            <p:ph type="ctrTitle"/>
          </p:nvPr>
        </p:nvSpPr>
        <p:spPr>
          <a:xfrm>
            <a:off x="3048000" y="457200"/>
            <a:ext cx="5943600" cy="533400"/>
          </a:xfrm>
        </p:spPr>
        <p:txBody>
          <a:bodyPr/>
          <a:lstStyle/>
          <a:p>
            <a:pPr algn="r"/>
            <a:r>
              <a:rPr lang="en-US" dirty="0" smtClean="0"/>
              <a:t>Conclusion</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4038600"/>
            <a:ext cx="1885574" cy="1885574"/>
          </a:xfrm>
          <a:prstGeom prst="rect">
            <a:avLst/>
          </a:prstGeom>
        </p:spPr>
      </p:pic>
    </p:spTree>
    <p:extLst>
      <p:ext uri="{BB962C8B-B14F-4D97-AF65-F5344CB8AC3E}">
        <p14:creationId xmlns:p14="http://schemas.microsoft.com/office/powerpoint/2010/main" val="2642225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3200400"/>
          </a:xfrm>
          <a:prstGeom prst="rect">
            <a:avLst/>
          </a:prstGeom>
        </p:spPr>
        <p:txBody>
          <a:bodyPr>
            <a:noAutofit/>
          </a:bodyPr>
          <a:lstStyle/>
          <a:p>
            <a:pPr marL="0" indent="0" algn="ctr">
              <a:buNone/>
            </a:pPr>
            <a:endParaRPr lang="en-US" sz="2600" b="1" dirty="0" smtClean="0"/>
          </a:p>
          <a:p>
            <a:pPr marL="0" indent="0" algn="ctr">
              <a:buNone/>
            </a:pPr>
            <a:endParaRPr lang="en-US" sz="3400" b="1" dirty="0" smtClean="0">
              <a:solidFill>
                <a:srgbClr val="FF0000"/>
              </a:solidFill>
              <a:latin typeface="Arial Black" pitchFamily="34" charset="0"/>
            </a:endParaRPr>
          </a:p>
          <a:p>
            <a:pPr marL="0" indent="0" algn="ctr">
              <a:buNone/>
            </a:pPr>
            <a:r>
              <a:rPr lang="en-US" b="1" dirty="0" smtClean="0">
                <a:latin typeface="Arial Black" pitchFamily="34" charset="0"/>
              </a:rPr>
              <a:t>Purpose  of the Research</a:t>
            </a:r>
          </a:p>
          <a:p>
            <a:pPr marL="0" indent="0" algn="ctr">
              <a:buNone/>
            </a:pPr>
            <a:endParaRPr lang="en-US" sz="2600"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cxnSp>
        <p:nvCxnSpPr>
          <p:cNvPr id="4" name="Straight Connector 3"/>
          <p:cNvCxnSpPr/>
          <p:nvPr/>
        </p:nvCxnSpPr>
        <p:spPr>
          <a:xfrm>
            <a:off x="3733800" y="3505200"/>
            <a:ext cx="1752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ctrTitle"/>
          </p:nvPr>
        </p:nvSpPr>
        <p:spPr>
          <a:xfrm>
            <a:off x="3048000" y="457200"/>
            <a:ext cx="5943600" cy="533400"/>
          </a:xfrm>
        </p:spPr>
        <p:txBody>
          <a:bodyPr/>
          <a:lstStyle/>
          <a:p>
            <a:pPr algn="r"/>
            <a:r>
              <a:rPr lang="en-US" dirty="0" smtClean="0"/>
              <a:t>Purpose</a:t>
            </a:r>
            <a:endParaRPr lang="en-US" dirty="0"/>
          </a:p>
        </p:txBody>
      </p:sp>
    </p:spTree>
    <p:extLst>
      <p:ext uri="{BB962C8B-B14F-4D97-AF65-F5344CB8AC3E}">
        <p14:creationId xmlns:p14="http://schemas.microsoft.com/office/powerpoint/2010/main" val="243628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2900" y="1604968"/>
            <a:ext cx="8534400" cy="1372683"/>
          </a:xfrm>
          <a:prstGeom prst="rect">
            <a:avLst/>
          </a:prstGeom>
        </p:spPr>
        <p:txBody>
          <a:bodyPr wrap="square">
            <a:spAutoFit/>
          </a:bodyPr>
          <a:lstStyle/>
          <a:p>
            <a:pPr marL="342900" lvl="0" indent="-342900" algn="ctr" eaLnBrk="0" fontAlgn="base" hangingPunct="0">
              <a:spcBef>
                <a:spcPct val="20000"/>
              </a:spcBef>
              <a:spcAft>
                <a:spcPct val="0"/>
              </a:spcAft>
              <a:defRPr/>
            </a:pPr>
            <a:r>
              <a:rPr lang="en-US" sz="2800" b="1" kern="0" dirty="0" smtClean="0">
                <a:solidFill>
                  <a:srgbClr val="000000"/>
                </a:solidFill>
                <a:latin typeface="Arial" pitchFamily="34" charset="0"/>
                <a:cs typeface="Arial" pitchFamily="34" charset="0"/>
              </a:rPr>
              <a:t>Objectives</a:t>
            </a:r>
          </a:p>
          <a:p>
            <a:pPr marL="342900" lvl="0" indent="-342900" algn="ctr" eaLnBrk="0" fontAlgn="base" hangingPunct="0">
              <a:spcBef>
                <a:spcPct val="20000"/>
              </a:spcBef>
              <a:spcAft>
                <a:spcPct val="0"/>
              </a:spcAft>
              <a:defRPr/>
            </a:pPr>
            <a:endParaRPr lang="en-US" sz="2800" b="1" kern="0" dirty="0">
              <a:solidFill>
                <a:srgbClr val="000000"/>
              </a:solidFill>
              <a:latin typeface="Arial" pitchFamily="34" charset="0"/>
              <a:cs typeface="Arial" pitchFamily="34" charset="0"/>
            </a:endParaRPr>
          </a:p>
          <a:p>
            <a:pPr marL="342900" lvl="0" indent="-342900" eaLnBrk="0" fontAlgn="base" hangingPunct="0">
              <a:spcBef>
                <a:spcPct val="20000"/>
              </a:spcBef>
              <a:spcAft>
                <a:spcPct val="0"/>
              </a:spcAft>
              <a:defRPr/>
            </a:pPr>
            <a:endParaRPr lang="en-US" kern="0" dirty="0">
              <a:solidFill>
                <a:srgbClr val="000000"/>
              </a:solidFill>
              <a:latin typeface="Arial" pitchFamily="34" charset="0"/>
              <a:cs typeface="Arial" pitchFamily="34" charset="0"/>
            </a:endParaRPr>
          </a:p>
        </p:txBody>
      </p:sp>
      <p:sp>
        <p:nvSpPr>
          <p:cNvPr id="8" name="TextBox 7"/>
          <p:cNvSpPr txBox="1"/>
          <p:nvPr/>
        </p:nvSpPr>
        <p:spPr>
          <a:xfrm>
            <a:off x="342900" y="2133600"/>
            <a:ext cx="8724900" cy="3877985"/>
          </a:xfrm>
          <a:prstGeom prst="rect">
            <a:avLst/>
          </a:prstGeom>
          <a:noFill/>
        </p:spPr>
        <p:txBody>
          <a:bodyPr wrap="square" rtlCol="0">
            <a:spAutoFit/>
          </a:bodyPr>
          <a:lstStyle/>
          <a:p>
            <a:pPr algn="ctr"/>
            <a:endParaRPr lang="en-US" dirty="0" smtClean="0">
              <a:latin typeface="Arial" pitchFamily="34" charset="0"/>
              <a:cs typeface="Arial" pitchFamily="34" charset="0"/>
            </a:endParaRPr>
          </a:p>
          <a:p>
            <a:pPr marL="342900" indent="-342900">
              <a:lnSpc>
                <a:spcPct val="150000"/>
              </a:lnSpc>
              <a:buFont typeface="Wingdings" pitchFamily="2" charset="2"/>
              <a:buChar char="§"/>
            </a:pPr>
            <a:r>
              <a:rPr lang="en-US" sz="2400" dirty="0" smtClean="0">
                <a:latin typeface="Arial" pitchFamily="34" charset="0"/>
                <a:cs typeface="Arial" pitchFamily="34" charset="0"/>
              </a:rPr>
              <a:t>Review the literature</a:t>
            </a:r>
          </a:p>
          <a:p>
            <a:pPr marL="342900" indent="-342900">
              <a:lnSpc>
                <a:spcPct val="150000"/>
              </a:lnSpc>
              <a:buFont typeface="Wingdings" pitchFamily="2" charset="2"/>
              <a:buChar char="§"/>
            </a:pPr>
            <a:r>
              <a:rPr lang="en-US" sz="2400" dirty="0" smtClean="0">
                <a:latin typeface="Arial" pitchFamily="34" charset="0"/>
                <a:cs typeface="Arial" pitchFamily="34" charset="0"/>
              </a:rPr>
              <a:t>Research what others are doing to meet the needs of students with learning disabilities.</a:t>
            </a:r>
          </a:p>
          <a:p>
            <a:pPr marL="342900" indent="-342900">
              <a:lnSpc>
                <a:spcPct val="150000"/>
              </a:lnSpc>
              <a:buFont typeface="Wingdings" pitchFamily="2" charset="2"/>
              <a:buChar char="§"/>
            </a:pPr>
            <a:r>
              <a:rPr lang="en-US" sz="2400" dirty="0" smtClean="0">
                <a:latin typeface="Arial" pitchFamily="34" charset="0"/>
                <a:cs typeface="Arial" pitchFamily="34" charset="0"/>
              </a:rPr>
              <a:t>Report on how Instructional Designers use the ADDIE model to meet the needs of this student population. </a:t>
            </a:r>
          </a:p>
          <a:p>
            <a:pPr marL="342900" indent="-342900">
              <a:buFont typeface="Wingdings" pitchFamily="2" charset="2"/>
              <a:buChar char="§"/>
            </a:pPr>
            <a:endParaRPr lang="en-US" sz="2400" dirty="0" smtClean="0">
              <a:latin typeface="Arial" pitchFamily="34" charset="0"/>
              <a:cs typeface="Arial" pitchFamily="34" charset="0"/>
            </a:endParaRPr>
          </a:p>
          <a:p>
            <a:pPr marL="342900" indent="-342900">
              <a:buFont typeface="Wingdings" pitchFamily="2" charset="2"/>
              <a:buChar char="§"/>
            </a:pPr>
            <a:endParaRPr lang="en-US" sz="2400" dirty="0" smtClean="0">
              <a:latin typeface="Arial" pitchFamily="34" charset="0"/>
              <a:cs typeface="Arial" pitchFamily="34" charset="0"/>
            </a:endParaRPr>
          </a:p>
        </p:txBody>
      </p:sp>
      <p:sp>
        <p:nvSpPr>
          <p:cNvPr id="6"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spTree>
    <p:extLst>
      <p:ext uri="{BB962C8B-B14F-4D97-AF65-F5344CB8AC3E}">
        <p14:creationId xmlns:p14="http://schemas.microsoft.com/office/powerpoint/2010/main" val="688000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447800"/>
            <a:ext cx="8382000" cy="533400"/>
          </a:xfrm>
          <a:prstGeom prst="rect">
            <a:avLst/>
          </a:prstGeom>
        </p:spPr>
        <p:txBody>
          <a:bodyPr>
            <a:noAutofit/>
          </a:bodyPr>
          <a:lstStyle/>
          <a:p>
            <a:pPr marL="0" indent="0" algn="ctr">
              <a:buNone/>
            </a:pPr>
            <a:r>
              <a:rPr lang="en-US" b="1" dirty="0" smtClean="0">
                <a:latin typeface="Arial Black" pitchFamily="34" charset="0"/>
              </a:rPr>
              <a:t>Review </a:t>
            </a:r>
            <a:r>
              <a:rPr lang="en-US" b="1" dirty="0">
                <a:latin typeface="Arial Black" pitchFamily="34" charset="0"/>
              </a:rPr>
              <a:t>Literature</a:t>
            </a:r>
          </a:p>
          <a:p>
            <a:pPr marL="0" indent="0">
              <a:buNone/>
            </a:pPr>
            <a:endParaRPr lang="en-US" sz="2600" dirty="0" smtClean="0"/>
          </a:p>
          <a:p>
            <a:pPr marL="0" indent="0" algn="ctr">
              <a:buNone/>
            </a:pPr>
            <a:endParaRPr lang="en-US" sz="2600" b="1" dirty="0"/>
          </a:p>
          <a:p>
            <a:pPr marL="0" indent="0">
              <a:buNone/>
            </a:pPr>
            <a:endParaRPr lang="en-US" sz="2600" b="1"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60520335"/>
              </p:ext>
            </p:extLst>
          </p:nvPr>
        </p:nvGraphicFramePr>
        <p:xfrm>
          <a:off x="609600" y="1981200"/>
          <a:ext cx="7924800" cy="4302760"/>
        </p:xfrm>
        <a:graphic>
          <a:graphicData uri="http://schemas.openxmlformats.org/drawingml/2006/table">
            <a:tbl>
              <a:tblPr firstRow="1" bandRow="1">
                <a:tableStyleId>{D7AC3CCA-C797-4891-BE02-D94E43425B78}</a:tableStyleId>
              </a:tblPr>
              <a:tblGrid>
                <a:gridCol w="3962400"/>
                <a:gridCol w="3962400"/>
              </a:tblGrid>
              <a:tr h="370840">
                <a:tc>
                  <a:txBody>
                    <a:bodyPr/>
                    <a:lstStyle/>
                    <a:p>
                      <a:r>
                        <a:rPr lang="en-US" dirty="0" smtClean="0">
                          <a:latin typeface="Arial" panose="020B0604020202020204" pitchFamily="34" charset="0"/>
                          <a:cs typeface="Arial" panose="020B0604020202020204" pitchFamily="34" charset="0"/>
                        </a:rPr>
                        <a:t>Research suggest:</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Effects:</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State policies vary from state to state.</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Important for states to encourage and sustained professional development in the area.</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To</a:t>
                      </a:r>
                      <a:r>
                        <a:rPr lang="en-US" baseline="0" dirty="0" smtClean="0">
                          <a:latin typeface="Arial" panose="020B0604020202020204" pitchFamily="34" charset="0"/>
                          <a:cs typeface="Arial" panose="020B0604020202020204" pitchFamily="34" charset="0"/>
                        </a:rPr>
                        <a:t> date, </a:t>
                      </a:r>
                      <a:r>
                        <a:rPr lang="en-US" dirty="0" smtClean="0">
                          <a:latin typeface="Arial" panose="020B0604020202020204" pitchFamily="34" charset="0"/>
                          <a:cs typeface="Arial" panose="020B0604020202020204" pitchFamily="34" charset="0"/>
                        </a:rPr>
                        <a:t>2/3 of special education students were</a:t>
                      </a:r>
                      <a:r>
                        <a:rPr lang="en-US" baseline="0" dirty="0" smtClean="0">
                          <a:latin typeface="Arial" panose="020B0604020202020204" pitchFamily="34" charset="0"/>
                          <a:cs typeface="Arial" panose="020B0604020202020204" pitchFamily="34" charset="0"/>
                        </a:rPr>
                        <a:t> afforded accommodations.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In the form of extended time, alternative setting, or read-aloud accommodations.</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Accommodations affect test</a:t>
                      </a:r>
                      <a:r>
                        <a:rPr lang="en-US" baseline="0" dirty="0" smtClean="0">
                          <a:latin typeface="Arial" panose="020B0604020202020204" pitchFamily="34" charset="0"/>
                          <a:cs typeface="Arial" panose="020B0604020202020204" pitchFamily="34" charset="0"/>
                        </a:rPr>
                        <a:t> scores.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Lower scores if accommodations</a:t>
                      </a:r>
                      <a:r>
                        <a:rPr lang="en-US" baseline="0" dirty="0" smtClean="0">
                          <a:latin typeface="Arial" panose="020B0604020202020204" pitchFamily="34" charset="0"/>
                          <a:cs typeface="Arial" panose="020B0604020202020204" pitchFamily="34" charset="0"/>
                        </a:rPr>
                        <a:t> don’t match student's</a:t>
                      </a:r>
                      <a:r>
                        <a:rPr lang="en-US" dirty="0" smtClean="0">
                          <a:latin typeface="Arial" panose="020B0604020202020204" pitchFamily="34" charset="0"/>
                          <a:cs typeface="Arial" panose="020B0604020202020204" pitchFamily="34" charset="0"/>
                        </a:rPr>
                        <a:t> needs.</a:t>
                      </a:r>
                      <a:endParaRPr lang="en-US" dirty="0">
                        <a:latin typeface="Arial" panose="020B0604020202020204" pitchFamily="34" charset="0"/>
                        <a:cs typeface="Arial" panose="020B0604020202020204" pitchFamily="34" charset="0"/>
                      </a:endParaRPr>
                    </a:p>
                  </a:txBody>
                  <a:tcPr/>
                </a:tc>
              </a:tr>
              <a:tr h="370840">
                <a:tc>
                  <a:txBody>
                    <a:bodyPr/>
                    <a:lstStyle/>
                    <a:p>
                      <a:r>
                        <a:rPr lang="en-US" dirty="0" smtClean="0">
                          <a:latin typeface="Arial" panose="020B0604020202020204" pitchFamily="34" charset="0"/>
                          <a:cs typeface="Arial" panose="020B0604020202020204" pitchFamily="34" charset="0"/>
                        </a:rPr>
                        <a:t>Read aloud accommodations</a:t>
                      </a:r>
                      <a:r>
                        <a:rPr lang="en-US" baseline="0" dirty="0" smtClean="0">
                          <a:latin typeface="Arial" panose="020B0604020202020204" pitchFamily="34" charset="0"/>
                          <a:cs typeface="Arial" panose="020B0604020202020204" pitchFamily="34" charset="0"/>
                        </a:rPr>
                        <a:t> and use of Braille were found effective. </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Not sure if accommodations provide an accurate indicator of student’s ability. Or, if scores can be compared to scores obtained by nondisabled students </a:t>
                      </a:r>
                      <a:endParaRPr lang="en-US" dirty="0">
                        <a:latin typeface="Arial" panose="020B0604020202020204" pitchFamily="34" charset="0"/>
                        <a:cs typeface="Arial" panose="020B0604020202020204" pitchFamily="34" charset="0"/>
                      </a:endParaRPr>
                    </a:p>
                  </a:txBody>
                  <a:tcPr/>
                </a:tc>
              </a:tr>
            </a:tbl>
          </a:graphicData>
        </a:graphic>
      </p:graphicFrame>
      <p:sp>
        <p:nvSpPr>
          <p:cNvPr id="3" name="Rectangle 2"/>
          <p:cNvSpPr/>
          <p:nvPr/>
        </p:nvSpPr>
        <p:spPr>
          <a:xfrm>
            <a:off x="0" y="6121569"/>
            <a:ext cx="8610600" cy="507831"/>
          </a:xfrm>
          <a:prstGeom prst="rect">
            <a:avLst/>
          </a:prstGeom>
        </p:spPr>
        <p:txBody>
          <a:bodyPr wrap="square">
            <a:spAutoFit/>
          </a:bodyPr>
          <a:lstStyle/>
          <a:p>
            <a:pPr>
              <a:lnSpc>
                <a:spcPct val="150000"/>
              </a:lnSpc>
            </a:pPr>
            <a:r>
              <a:rPr lang="en-US" b="1" dirty="0" smtClean="0"/>
              <a:t>Copyrights: </a:t>
            </a:r>
            <a:r>
              <a:rPr lang="en-US" b="1" dirty="0"/>
              <a:t>NICHCY – </a:t>
            </a:r>
            <a:r>
              <a:rPr lang="en-US" b="1" dirty="0" smtClean="0">
                <a:hlinkClick r:id="rId3"/>
              </a:rPr>
              <a:t>What the research has to say about accommodations</a:t>
            </a:r>
            <a:endParaRPr lang="en-US" b="1" dirty="0"/>
          </a:p>
        </p:txBody>
      </p:sp>
    </p:spTree>
    <p:extLst>
      <p:ext uri="{BB962C8B-B14F-4D97-AF65-F5344CB8AC3E}">
        <p14:creationId xmlns:p14="http://schemas.microsoft.com/office/powerpoint/2010/main" val="3141481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4191000"/>
          </a:xfrm>
          <a:prstGeom prst="rect">
            <a:avLst/>
          </a:prstGeom>
        </p:spPr>
        <p:txBody>
          <a:bodyPr>
            <a:noAutofit/>
          </a:bodyPr>
          <a:lstStyle/>
          <a:p>
            <a:pPr marL="0" indent="0" algn="ctr">
              <a:lnSpc>
                <a:spcPct val="150000"/>
              </a:lnSpc>
              <a:buNone/>
            </a:pPr>
            <a:r>
              <a:rPr lang="en-US" sz="2800" b="1" dirty="0" smtClean="0">
                <a:latin typeface="Arial Black" pitchFamily="34" charset="0"/>
              </a:rPr>
              <a:t>What others are doing?</a:t>
            </a:r>
          </a:p>
          <a:p>
            <a:pPr>
              <a:lnSpc>
                <a:spcPct val="150000"/>
              </a:lnSpc>
              <a:buFont typeface="Wingdings" panose="05000000000000000000" pitchFamily="2" charset="2"/>
              <a:buChar char="§"/>
            </a:pPr>
            <a:r>
              <a:rPr lang="en-US" sz="2600" dirty="0"/>
              <a:t>Diagnosticians</a:t>
            </a:r>
          </a:p>
          <a:p>
            <a:pPr>
              <a:lnSpc>
                <a:spcPct val="150000"/>
              </a:lnSpc>
              <a:buFont typeface="Wingdings" panose="05000000000000000000" pitchFamily="2" charset="2"/>
              <a:buChar char="§"/>
            </a:pPr>
            <a:r>
              <a:rPr lang="en-US" sz="2600" dirty="0" smtClean="0"/>
              <a:t>Student </a:t>
            </a:r>
            <a:r>
              <a:rPr lang="en-US" sz="2600" dirty="0"/>
              <a:t>with </a:t>
            </a:r>
            <a:r>
              <a:rPr lang="en-US" sz="2600" dirty="0" smtClean="0"/>
              <a:t>hearing impairment</a:t>
            </a:r>
            <a:endParaRPr lang="en-US" sz="2600" dirty="0"/>
          </a:p>
          <a:p>
            <a:pPr>
              <a:lnSpc>
                <a:spcPct val="150000"/>
              </a:lnSpc>
              <a:buFont typeface="Wingdings" panose="05000000000000000000" pitchFamily="2" charset="2"/>
              <a:buChar char="§"/>
            </a:pPr>
            <a:r>
              <a:rPr lang="en-US" sz="2600" dirty="0" smtClean="0"/>
              <a:t>National Dissemination Center for Children with Disabilities (NICHCY)</a:t>
            </a:r>
          </a:p>
          <a:p>
            <a:pPr>
              <a:lnSpc>
                <a:spcPct val="150000"/>
              </a:lnSpc>
              <a:buFont typeface="Wingdings" panose="05000000000000000000" pitchFamily="2" charset="2"/>
              <a:buChar char="§"/>
            </a:pPr>
            <a:r>
              <a:rPr lang="en-US" sz="2600" dirty="0" smtClean="0"/>
              <a:t>Instructional Designers (Do-IT)</a:t>
            </a:r>
          </a:p>
          <a:p>
            <a:pPr marL="0" indent="0">
              <a:lnSpc>
                <a:spcPct val="150000"/>
              </a:lnSpc>
              <a:buNone/>
            </a:pPr>
            <a:r>
              <a:rPr lang="en-US" sz="1600" b="1" dirty="0" smtClean="0"/>
              <a:t>Copyrights permission: NICHCY – </a:t>
            </a:r>
            <a:r>
              <a:rPr lang="en-US" sz="1600" b="1" dirty="0" smtClean="0">
                <a:hlinkClick r:id="rId3"/>
              </a:rPr>
              <a:t>www.nichcy.org</a:t>
            </a:r>
            <a:r>
              <a:rPr lang="en-US" sz="1600" b="1" dirty="0" smtClean="0"/>
              <a:t> and DO-IT </a:t>
            </a:r>
            <a:r>
              <a:rPr lang="en-US" sz="1600" dirty="0" smtClean="0"/>
              <a:t>University </a:t>
            </a:r>
            <a:r>
              <a:rPr lang="en-US" sz="1600" dirty="0"/>
              <a:t>of Washington College of Engineering UW Information Technology College of Education)</a:t>
            </a:r>
            <a:endParaRPr lang="en-US" sz="1600" b="1" dirty="0" smtClean="0"/>
          </a:p>
          <a:p>
            <a:pPr marL="0" indent="0" algn="ctr">
              <a:lnSpc>
                <a:spcPct val="150000"/>
              </a:lnSpc>
              <a:buNone/>
            </a:pPr>
            <a:endParaRPr lang="en-US" sz="2600" b="1" dirty="0"/>
          </a:p>
          <a:p>
            <a:pPr marL="0" indent="0" algn="ctr">
              <a:lnSpc>
                <a:spcPct val="150000"/>
              </a:lnSpc>
              <a:buNone/>
            </a:pPr>
            <a:endParaRPr lang="en-US" sz="2600" b="1" dirty="0" smtClean="0"/>
          </a:p>
          <a:p>
            <a:pPr marL="0" indent="0" algn="ctr">
              <a:lnSpc>
                <a:spcPct val="150000"/>
              </a:lnSpc>
              <a:buNone/>
            </a:pPr>
            <a:endParaRPr lang="en-US" sz="2600" b="1" dirty="0"/>
          </a:p>
          <a:p>
            <a:pPr marL="0" indent="0" algn="ctr">
              <a:lnSpc>
                <a:spcPct val="150000"/>
              </a:lnSpc>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spTree>
    <p:extLst>
      <p:ext uri="{BB962C8B-B14F-4D97-AF65-F5344CB8AC3E}">
        <p14:creationId xmlns:p14="http://schemas.microsoft.com/office/powerpoint/2010/main" val="314148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3200400"/>
          </a:xfrm>
          <a:prstGeom prst="rect">
            <a:avLst/>
          </a:prstGeom>
        </p:spPr>
        <p:txBody>
          <a:bodyPr>
            <a:noAutofit/>
          </a:bodyPr>
          <a:lstStyle/>
          <a:p>
            <a:pPr marL="0" indent="0" algn="ctr">
              <a:buNone/>
            </a:pPr>
            <a:endParaRPr lang="en-US" sz="2600" b="1" dirty="0" smtClean="0"/>
          </a:p>
          <a:p>
            <a:pPr marL="0" indent="0" algn="ctr">
              <a:buNone/>
            </a:pPr>
            <a:endParaRPr lang="en-US" sz="3400" b="1" dirty="0" smtClean="0">
              <a:solidFill>
                <a:srgbClr val="FF0000"/>
              </a:solidFill>
              <a:latin typeface="Arial Black" pitchFamily="34" charset="0"/>
            </a:endParaRPr>
          </a:p>
          <a:p>
            <a:pPr marL="0" indent="0" algn="ctr">
              <a:buNone/>
            </a:pPr>
            <a:r>
              <a:rPr lang="en-US" b="1" dirty="0" smtClean="0">
                <a:latin typeface="Arial Black" pitchFamily="34" charset="0"/>
              </a:rPr>
              <a:t>Survey </a:t>
            </a:r>
          </a:p>
          <a:p>
            <a:pPr marL="0" indent="0" algn="ctr">
              <a:buNone/>
            </a:pPr>
            <a:r>
              <a:rPr lang="en-US" dirty="0" smtClean="0"/>
              <a:t>Questions</a:t>
            </a:r>
          </a:p>
          <a:p>
            <a:pPr marL="0" indent="0" algn="ctr">
              <a:buNone/>
            </a:pPr>
            <a:endParaRPr lang="en-US" sz="2600"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smtClean="0"/>
          </a:p>
          <a:p>
            <a:pPr marL="0" indent="0" algn="ctr">
              <a:buNone/>
            </a:pPr>
            <a:endParaRPr lang="en-US" sz="2600" b="1" dirty="0"/>
          </a:p>
          <a:p>
            <a:pPr marL="0" indent="0" algn="ctr">
              <a:buNone/>
            </a:pPr>
            <a:endParaRPr lang="en-US" sz="2600" b="1" dirty="0"/>
          </a:p>
        </p:txBody>
      </p:sp>
      <p:cxnSp>
        <p:nvCxnSpPr>
          <p:cNvPr id="4" name="Straight Connector 3"/>
          <p:cNvCxnSpPr/>
          <p:nvPr/>
        </p:nvCxnSpPr>
        <p:spPr>
          <a:xfrm>
            <a:off x="3886200" y="4038600"/>
            <a:ext cx="1752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spTree>
    <p:extLst>
      <p:ext uri="{BB962C8B-B14F-4D97-AF65-F5344CB8AC3E}">
        <p14:creationId xmlns:p14="http://schemas.microsoft.com/office/powerpoint/2010/main" val="3141481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smtClean="0"/>
              <a:t>Diagnostician</a:t>
            </a:r>
            <a:endParaRPr lang="en-US" sz="2600" dirty="0" smtClean="0"/>
          </a:p>
          <a:p>
            <a:pPr marL="0" indent="0" algn="ctr">
              <a:buNone/>
            </a:pPr>
            <a:endParaRPr lang="en-US" sz="2600" b="1" dirty="0"/>
          </a:p>
          <a:p>
            <a:pPr marL="0" indent="0" algn="ctr">
              <a:buNone/>
            </a:pPr>
            <a:r>
              <a:rPr lang="en-US" sz="2600" b="1" dirty="0" smtClean="0"/>
              <a:t>Deplam Kobs, H.S. Diagnostician</a:t>
            </a:r>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pic>
        <p:nvPicPr>
          <p:cNvPr id="1030" name="Picture 6" descr="C:\Users\jaclieber\AppData\Local\Microsoft\Windows\Temporary Internet Files\Content.IE5\RVOYL65L\MP90043127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258034"/>
            <a:ext cx="2514600" cy="1675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291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4294967295"/>
          </p:nvPr>
        </p:nvSpPr>
        <p:spPr>
          <a:xfrm>
            <a:off x="457200" y="1524000"/>
            <a:ext cx="8382000" cy="1066800"/>
          </a:xfrm>
          <a:prstGeom prst="rect">
            <a:avLst/>
          </a:prstGeom>
        </p:spPr>
        <p:txBody>
          <a:bodyPr>
            <a:noAutofit/>
          </a:bodyPr>
          <a:lstStyle/>
          <a:p>
            <a:pPr marL="0" indent="0" algn="ctr">
              <a:buNone/>
            </a:pPr>
            <a:r>
              <a:rPr lang="en-US" sz="2800" b="1" dirty="0" smtClean="0"/>
              <a:t>Instructional Designer Perspective</a:t>
            </a:r>
            <a:endParaRPr lang="en-US" sz="2600" dirty="0" smtClean="0"/>
          </a:p>
          <a:p>
            <a:pPr marL="0" indent="0" algn="ctr">
              <a:buNone/>
            </a:pPr>
            <a:r>
              <a:rPr lang="en-US" sz="2600" b="1" dirty="0" smtClean="0"/>
              <a:t>Shaila Kahn (hearing impaired)</a:t>
            </a:r>
          </a:p>
          <a:p>
            <a:pPr marL="0" indent="0" algn="ctr">
              <a:buNone/>
            </a:pPr>
            <a:endParaRPr lang="en-US" sz="2600" b="1" dirty="0"/>
          </a:p>
          <a:p>
            <a:pPr marL="0" indent="0" algn="ctr">
              <a:buNone/>
            </a:pPr>
            <a:endParaRPr lang="en-US" sz="2600" b="1" dirty="0"/>
          </a:p>
        </p:txBody>
      </p:sp>
      <p:sp>
        <p:nvSpPr>
          <p:cNvPr id="7" name="Title 1"/>
          <p:cNvSpPr>
            <a:spLocks noGrp="1"/>
          </p:cNvSpPr>
          <p:nvPr>
            <p:ph type="ctrTitle"/>
          </p:nvPr>
        </p:nvSpPr>
        <p:spPr>
          <a:xfrm>
            <a:off x="3048000" y="457200"/>
            <a:ext cx="5943600" cy="533400"/>
          </a:xfrm>
        </p:spPr>
        <p:txBody>
          <a:bodyPr/>
          <a:lstStyle/>
          <a:p>
            <a:pPr algn="r"/>
            <a:r>
              <a:rPr lang="en-US" dirty="0" smtClean="0"/>
              <a:t>Research</a:t>
            </a:r>
            <a:endParaRPr lang="en-US" dirty="0"/>
          </a:p>
        </p:txBody>
      </p:sp>
      <p:pic>
        <p:nvPicPr>
          <p:cNvPr id="2050" name="Picture 2" descr="Shaila Kh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182563"/>
            <a:ext cx="381000" cy="3810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1539" y="2819400"/>
            <a:ext cx="1402976" cy="1402976"/>
          </a:xfrm>
          <a:prstGeom prst="rect">
            <a:avLst/>
          </a:prstGeom>
        </p:spPr>
      </p:pic>
      <p:sp>
        <p:nvSpPr>
          <p:cNvPr id="3" name="Rectangle 2"/>
          <p:cNvSpPr/>
          <p:nvPr/>
        </p:nvSpPr>
        <p:spPr>
          <a:xfrm>
            <a:off x="152400" y="4464784"/>
            <a:ext cx="8686800" cy="1631216"/>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As a hearing impaired (cochlear implant recipient) student I become a visual and self-directed learner. So, online courses were beneficial to me. But it was difficult for me to understand online lectures or recorded lectures provided by some of my online classes. So the school provided me with transcription service</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3474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11436</TotalTime>
  <Words>1855</Words>
  <Application>Microsoft Office PowerPoint</Application>
  <PresentationFormat>On-screen Show (4:3)</PresentationFormat>
  <Paragraphs>245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Use Universal Design to develop an accessible online course</vt:lpstr>
      <vt:lpstr>PowerPoint Presentation</vt:lpstr>
      <vt:lpstr>Purpose</vt:lpstr>
      <vt:lpstr>Research</vt:lpstr>
      <vt:lpstr>Research</vt:lpstr>
      <vt:lpstr>Research</vt:lpstr>
      <vt:lpstr>Research</vt:lpstr>
      <vt:lpstr>Research</vt:lpstr>
      <vt:lpstr>Research</vt:lpstr>
      <vt:lpstr>Research</vt:lpstr>
      <vt:lpstr>Research</vt:lpstr>
      <vt:lpstr>Solutions</vt:lpstr>
      <vt:lpstr>How to use Universal Design</vt:lpstr>
      <vt:lpstr>How UD correlates with Instructional Design</vt:lpstr>
      <vt:lpstr>What is Instructional Design</vt:lpstr>
      <vt:lpstr>Common Model: ADDIE</vt:lpstr>
      <vt:lpstr>Instructional Designer</vt:lpstr>
      <vt:lpstr>Instructional Designers</vt:lpstr>
      <vt:lpstr>Panel</vt:lpstr>
      <vt:lpstr>Tools</vt:lpstr>
      <vt:lpstr>Conclusion</vt:lpstr>
    </vt:vector>
  </TitlesOfParts>
  <Company>Lone Star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Lone Star College System</dc:creator>
  <cp:lastModifiedBy>Darvishi, Patricia</cp:lastModifiedBy>
  <cp:revision>2128</cp:revision>
  <cp:lastPrinted>2011-10-20T17:10:58Z</cp:lastPrinted>
  <dcterms:created xsi:type="dcterms:W3CDTF">2011-05-06T14:10:04Z</dcterms:created>
  <dcterms:modified xsi:type="dcterms:W3CDTF">2013-12-05T13:24:46Z</dcterms:modified>
</cp:coreProperties>
</file>