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chart8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57" r:id="rId4"/>
    <p:sldId id="261" r:id="rId5"/>
    <p:sldId id="260" r:id="rId6"/>
    <p:sldId id="262" r:id="rId7"/>
    <p:sldId id="263" r:id="rId8"/>
    <p:sldId id="272" r:id="rId9"/>
    <p:sldId id="282" r:id="rId10"/>
    <p:sldId id="276" r:id="rId11"/>
    <p:sldId id="268" r:id="rId12"/>
    <p:sldId id="285" r:id="rId13"/>
    <p:sldId id="292" r:id="rId14"/>
    <p:sldId id="269" r:id="rId15"/>
    <p:sldId id="277" r:id="rId16"/>
    <p:sldId id="294" r:id="rId17"/>
    <p:sldId id="280" r:id="rId18"/>
    <p:sldId id="275" r:id="rId19"/>
    <p:sldId id="284" r:id="rId20"/>
    <p:sldId id="283" r:id="rId21"/>
    <p:sldId id="295" r:id="rId22"/>
    <p:sldId id="288" r:id="rId23"/>
    <p:sldId id="291" r:id="rId24"/>
    <p:sldId id="281" r:id="rId25"/>
    <p:sldId id="287" r:id="rId26"/>
    <p:sldId id="265" r:id="rId27"/>
    <p:sldId id="266" r:id="rId28"/>
    <p:sldId id="267" r:id="rId29"/>
    <p:sldId id="286" r:id="rId30"/>
    <p:sldId id="290" r:id="rId31"/>
    <p:sldId id="296" r:id="rId32"/>
    <p:sldId id="278" r:id="rId33"/>
    <p:sldId id="279" r:id="rId34"/>
    <p:sldId id="289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0000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4660"/>
  </p:normalViewPr>
  <p:slideViewPr>
    <p:cSldViewPr>
      <p:cViewPr varScale="1">
        <p:scale>
          <a:sx n="107" d="100"/>
          <a:sy n="107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uynguyen1\Local%20Settings\Temporary%20Internet%20Files\Content.Outlook\4K0LH31K\FiveYearTrendsDivision%20EEM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000"/>
            </a:pPr>
            <a:r>
              <a:rPr lang="en-US" sz="1000" dirty="0" smtClean="0"/>
              <a:t>EDUC Enrollment</a:t>
            </a:r>
            <a:endParaRPr lang="en-US" sz="1000" dirty="0"/>
          </a:p>
          <a:p>
            <a:pPr>
              <a:defRPr sz="1000"/>
            </a:pPr>
            <a:r>
              <a:rPr lang="en-US" sz="1000" dirty="0"/>
              <a:t>Spring Semesters</a:t>
            </a:r>
          </a:p>
        </c:rich>
      </c:tx>
      <c:layout>
        <c:manualLayout>
          <c:xMode val="edge"/>
          <c:yMode val="edge"/>
          <c:x val="0.33566845161582137"/>
          <c:y val="0"/>
        </c:manualLayout>
      </c:layout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EDUC!$A$43:$A$48</c:f>
              <c:strCache>
                <c:ptCount val="6"/>
                <c:pt idx="0">
                  <c:v>04/SP</c:v>
                </c:pt>
                <c:pt idx="1">
                  <c:v>05/SP</c:v>
                </c:pt>
                <c:pt idx="2">
                  <c:v>06/SP</c:v>
                </c:pt>
                <c:pt idx="3">
                  <c:v>07/SP</c:v>
                </c:pt>
                <c:pt idx="4">
                  <c:v>08/SP</c:v>
                </c:pt>
                <c:pt idx="5">
                  <c:v>09/SP</c:v>
                </c:pt>
              </c:strCache>
            </c:strRef>
          </c:cat>
          <c:val>
            <c:numRef>
              <c:f>EDUC!$B$43:$B$48</c:f>
              <c:numCache>
                <c:formatCode>General</c:formatCode>
                <c:ptCount val="6"/>
                <c:pt idx="0">
                  <c:v>13</c:v>
                </c:pt>
                <c:pt idx="1">
                  <c:v>28</c:v>
                </c:pt>
                <c:pt idx="2">
                  <c:v>29</c:v>
                </c:pt>
                <c:pt idx="3">
                  <c:v>47</c:v>
                </c:pt>
                <c:pt idx="4">
                  <c:v>42</c:v>
                </c:pt>
                <c:pt idx="5">
                  <c:v>67</c:v>
                </c:pt>
              </c:numCache>
            </c:numRef>
          </c:val>
        </c:ser>
        <c:dLbls>
          <c:showVal val="1"/>
        </c:dLbls>
        <c:marker val="1"/>
        <c:axId val="64866176"/>
        <c:axId val="64867712"/>
      </c:lineChart>
      <c:catAx>
        <c:axId val="6486617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4867712"/>
        <c:crosses val="autoZero"/>
        <c:auto val="1"/>
        <c:lblAlgn val="ctr"/>
        <c:lblOffset val="100"/>
      </c:catAx>
      <c:valAx>
        <c:axId val="64867712"/>
        <c:scaling>
          <c:orientation val="minMax"/>
          <c:max val="7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4866176"/>
        <c:crosses val="autoZero"/>
        <c:crossBetween val="between"/>
        <c:majorUnit val="10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000"/>
            </a:pPr>
            <a:r>
              <a:rPr lang="en-US" sz="1000" dirty="0" smtClean="0"/>
              <a:t>EDUC Enrollment</a:t>
            </a:r>
            <a:endParaRPr lang="en-US" sz="1000" dirty="0"/>
          </a:p>
          <a:p>
            <a:pPr>
              <a:defRPr sz="1000"/>
            </a:pPr>
            <a:r>
              <a:rPr lang="en-US" sz="1000" dirty="0"/>
              <a:t>Fall Semesters</a:t>
            </a:r>
          </a:p>
        </c:rich>
      </c:tx>
      <c:layout>
        <c:manualLayout>
          <c:xMode val="edge"/>
          <c:yMode val="edge"/>
          <c:x val="0.35823899371069245"/>
          <c:y val="6.25E-2"/>
        </c:manualLayout>
      </c:layout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EDUC!$A$14:$A$19</c:f>
              <c:strCache>
                <c:ptCount val="6"/>
                <c:pt idx="0">
                  <c:v>03/FA</c:v>
                </c:pt>
                <c:pt idx="1">
                  <c:v>04/FA</c:v>
                </c:pt>
                <c:pt idx="2">
                  <c:v>05/FA</c:v>
                </c:pt>
                <c:pt idx="3">
                  <c:v>06/FA</c:v>
                </c:pt>
                <c:pt idx="4">
                  <c:v>07/FA</c:v>
                </c:pt>
                <c:pt idx="5">
                  <c:v>08/FA</c:v>
                </c:pt>
              </c:strCache>
            </c:strRef>
          </c:cat>
          <c:val>
            <c:numRef>
              <c:f>EDUC!$B$14:$B$19</c:f>
              <c:numCache>
                <c:formatCode>General</c:formatCode>
                <c:ptCount val="6"/>
                <c:pt idx="0">
                  <c:v>9</c:v>
                </c:pt>
                <c:pt idx="1">
                  <c:v>13</c:v>
                </c:pt>
                <c:pt idx="2">
                  <c:v>29</c:v>
                </c:pt>
                <c:pt idx="3">
                  <c:v>39</c:v>
                </c:pt>
                <c:pt idx="4">
                  <c:v>44</c:v>
                </c:pt>
                <c:pt idx="5">
                  <c:v>135</c:v>
                </c:pt>
              </c:numCache>
            </c:numRef>
          </c:val>
        </c:ser>
        <c:dLbls>
          <c:showVal val="1"/>
        </c:dLbls>
        <c:marker val="1"/>
        <c:axId val="65406848"/>
        <c:axId val="65408384"/>
      </c:lineChart>
      <c:catAx>
        <c:axId val="65406848"/>
        <c:scaling>
          <c:orientation val="minMax"/>
        </c:scaling>
        <c:axPos val="b"/>
        <c:majorTickMark val="none"/>
        <c:tickLblPos val="nextTo"/>
        <c:crossAx val="65408384"/>
        <c:crosses val="autoZero"/>
        <c:auto val="1"/>
        <c:lblAlgn val="ctr"/>
        <c:lblOffset val="100"/>
      </c:catAx>
      <c:valAx>
        <c:axId val="65408384"/>
        <c:scaling>
          <c:orientation val="minMax"/>
          <c:max val="14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406848"/>
        <c:crosses val="autoZero"/>
        <c:crossBetween val="between"/>
        <c:majorUnit val="10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900"/>
            </a:pPr>
            <a:r>
              <a:rPr lang="en-US" sz="900" dirty="0" smtClean="0"/>
              <a:t>ENGL Enrollment</a:t>
            </a:r>
            <a:endParaRPr lang="en-US" sz="900" dirty="0"/>
          </a:p>
          <a:p>
            <a:pPr>
              <a:defRPr sz="900"/>
            </a:pPr>
            <a:r>
              <a:rPr lang="en-US" sz="900" dirty="0"/>
              <a:t>Fall Semesters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ENGL!$A$14:$A$19</c:f>
              <c:strCache>
                <c:ptCount val="6"/>
                <c:pt idx="0">
                  <c:v>03/FA</c:v>
                </c:pt>
                <c:pt idx="1">
                  <c:v>04/FA</c:v>
                </c:pt>
                <c:pt idx="2">
                  <c:v>05/FA</c:v>
                </c:pt>
                <c:pt idx="3">
                  <c:v>06/FA</c:v>
                </c:pt>
                <c:pt idx="4">
                  <c:v>07/FA</c:v>
                </c:pt>
                <c:pt idx="5">
                  <c:v>08/FA</c:v>
                </c:pt>
              </c:strCache>
            </c:strRef>
          </c:cat>
          <c:val>
            <c:numRef>
              <c:f>ENGL!$B$14:$B$19</c:f>
              <c:numCache>
                <c:formatCode>General</c:formatCode>
                <c:ptCount val="6"/>
                <c:pt idx="0">
                  <c:v>3578</c:v>
                </c:pt>
                <c:pt idx="1">
                  <c:v>3604</c:v>
                </c:pt>
                <c:pt idx="2">
                  <c:v>3920</c:v>
                </c:pt>
                <c:pt idx="3">
                  <c:v>4031</c:v>
                </c:pt>
                <c:pt idx="4">
                  <c:v>4123</c:v>
                </c:pt>
                <c:pt idx="5">
                  <c:v>4165</c:v>
                </c:pt>
              </c:numCache>
            </c:numRef>
          </c:val>
        </c:ser>
        <c:dLbls>
          <c:showVal val="1"/>
        </c:dLbls>
        <c:marker val="1"/>
        <c:axId val="65424384"/>
        <c:axId val="65434368"/>
      </c:lineChart>
      <c:catAx>
        <c:axId val="65424384"/>
        <c:scaling>
          <c:orientation val="minMax"/>
        </c:scaling>
        <c:axPos val="b"/>
        <c:majorTickMark val="none"/>
        <c:tickLblPos val="nextTo"/>
        <c:crossAx val="65434368"/>
        <c:crosses val="autoZero"/>
        <c:auto val="1"/>
        <c:lblAlgn val="ctr"/>
        <c:lblOffset val="100"/>
      </c:catAx>
      <c:valAx>
        <c:axId val="65434368"/>
        <c:scaling>
          <c:orientation val="minMax"/>
          <c:max val="500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424384"/>
        <c:crosses val="autoZero"/>
        <c:crossBetween val="between"/>
        <c:majorUnit val="500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ENGL Enrollment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Spring Semesters</a:t>
            </a:r>
          </a:p>
        </c:rich>
      </c:tx>
      <c:layout>
        <c:manualLayout>
          <c:xMode val="edge"/>
          <c:yMode val="edge"/>
          <c:x val="0.35155279503105658"/>
          <c:y val="0"/>
        </c:manualLayout>
      </c:layout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ENGL!$A$41:$A$46</c:f>
              <c:strCache>
                <c:ptCount val="6"/>
                <c:pt idx="0">
                  <c:v>04/SP</c:v>
                </c:pt>
                <c:pt idx="1">
                  <c:v>05/SP</c:v>
                </c:pt>
                <c:pt idx="2">
                  <c:v>06/SP</c:v>
                </c:pt>
                <c:pt idx="3">
                  <c:v>07/SP</c:v>
                </c:pt>
                <c:pt idx="4">
                  <c:v>08/SP</c:v>
                </c:pt>
                <c:pt idx="5">
                  <c:v>09/SP</c:v>
                </c:pt>
              </c:strCache>
            </c:strRef>
          </c:cat>
          <c:val>
            <c:numRef>
              <c:f>ENGL!$B$41:$B$46</c:f>
              <c:numCache>
                <c:formatCode>General</c:formatCode>
                <c:ptCount val="6"/>
                <c:pt idx="0">
                  <c:v>3081</c:v>
                </c:pt>
                <c:pt idx="1">
                  <c:v>3145</c:v>
                </c:pt>
                <c:pt idx="2">
                  <c:v>3316</c:v>
                </c:pt>
                <c:pt idx="3">
                  <c:v>3375</c:v>
                </c:pt>
                <c:pt idx="4">
                  <c:v>3460</c:v>
                </c:pt>
                <c:pt idx="5">
                  <c:v>3571</c:v>
                </c:pt>
              </c:numCache>
            </c:numRef>
          </c:val>
        </c:ser>
        <c:dLbls>
          <c:showVal val="1"/>
        </c:dLbls>
        <c:marker val="1"/>
        <c:axId val="65540480"/>
        <c:axId val="65542016"/>
      </c:lineChart>
      <c:catAx>
        <c:axId val="65540480"/>
        <c:scaling>
          <c:orientation val="minMax"/>
        </c:scaling>
        <c:axPos val="b"/>
        <c:majorTickMark val="none"/>
        <c:tickLblPos val="nextTo"/>
        <c:crossAx val="65542016"/>
        <c:crosses val="autoZero"/>
        <c:auto val="1"/>
        <c:lblAlgn val="ctr"/>
        <c:lblOffset val="100"/>
      </c:catAx>
      <c:valAx>
        <c:axId val="65542016"/>
        <c:scaling>
          <c:orientation val="minMax"/>
          <c:max val="400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540480"/>
        <c:crosses val="autoZero"/>
        <c:crossBetween val="between"/>
        <c:majorUnit val="500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HUMD Enrollment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Fall Semesters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HUMD!$A$14:$A$19</c:f>
              <c:strCache>
                <c:ptCount val="6"/>
                <c:pt idx="0">
                  <c:v>03/FA</c:v>
                </c:pt>
                <c:pt idx="1">
                  <c:v>04/FA</c:v>
                </c:pt>
                <c:pt idx="2">
                  <c:v>05/FA</c:v>
                </c:pt>
                <c:pt idx="3">
                  <c:v>06/FA</c:v>
                </c:pt>
                <c:pt idx="4">
                  <c:v>07/FA</c:v>
                </c:pt>
                <c:pt idx="5">
                  <c:v>08/FA</c:v>
                </c:pt>
              </c:strCache>
            </c:strRef>
          </c:cat>
          <c:val>
            <c:numRef>
              <c:f>HUMD!$B$14:$B$19</c:f>
              <c:numCache>
                <c:formatCode>General</c:formatCode>
                <c:ptCount val="6"/>
                <c:pt idx="0">
                  <c:v>126</c:v>
                </c:pt>
                <c:pt idx="1">
                  <c:v>144</c:v>
                </c:pt>
                <c:pt idx="2">
                  <c:v>113</c:v>
                </c:pt>
                <c:pt idx="3">
                  <c:v>94</c:v>
                </c:pt>
                <c:pt idx="4">
                  <c:v>103</c:v>
                </c:pt>
                <c:pt idx="5">
                  <c:v>74</c:v>
                </c:pt>
              </c:numCache>
            </c:numRef>
          </c:val>
        </c:ser>
        <c:dLbls>
          <c:showVal val="1"/>
        </c:dLbls>
        <c:marker val="1"/>
        <c:axId val="65553920"/>
        <c:axId val="65555456"/>
      </c:lineChart>
      <c:catAx>
        <c:axId val="65553920"/>
        <c:scaling>
          <c:orientation val="minMax"/>
        </c:scaling>
        <c:axPos val="b"/>
        <c:majorTickMark val="none"/>
        <c:tickLblPos val="nextTo"/>
        <c:crossAx val="65555456"/>
        <c:crosses val="autoZero"/>
        <c:auto val="1"/>
        <c:lblAlgn val="ctr"/>
        <c:lblOffset val="100"/>
      </c:catAx>
      <c:valAx>
        <c:axId val="65555456"/>
        <c:scaling>
          <c:orientation val="minMax"/>
          <c:max val="15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553920"/>
        <c:crosses val="autoZero"/>
        <c:crossBetween val="between"/>
        <c:majorUnit val="10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HUMD Enrollment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Spring Semesters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HUMD!$A$41:$A$46</c:f>
              <c:strCache>
                <c:ptCount val="6"/>
                <c:pt idx="0">
                  <c:v>04/SP</c:v>
                </c:pt>
                <c:pt idx="1">
                  <c:v>05/SP</c:v>
                </c:pt>
                <c:pt idx="2">
                  <c:v>06/SP</c:v>
                </c:pt>
                <c:pt idx="3">
                  <c:v>07/SP</c:v>
                </c:pt>
                <c:pt idx="4">
                  <c:v>08/SP</c:v>
                </c:pt>
                <c:pt idx="5">
                  <c:v>09/SP</c:v>
                </c:pt>
              </c:strCache>
            </c:strRef>
          </c:cat>
          <c:val>
            <c:numRef>
              <c:f>HUMD!$B$41:$B$46</c:f>
              <c:numCache>
                <c:formatCode>General</c:formatCode>
                <c:ptCount val="6"/>
                <c:pt idx="0">
                  <c:v>99</c:v>
                </c:pt>
                <c:pt idx="1">
                  <c:v>108</c:v>
                </c:pt>
                <c:pt idx="2">
                  <c:v>46</c:v>
                </c:pt>
                <c:pt idx="3">
                  <c:v>61</c:v>
                </c:pt>
                <c:pt idx="4">
                  <c:v>83</c:v>
                </c:pt>
                <c:pt idx="5">
                  <c:v>84</c:v>
                </c:pt>
              </c:numCache>
            </c:numRef>
          </c:val>
        </c:ser>
        <c:dLbls>
          <c:showVal val="1"/>
        </c:dLbls>
        <c:marker val="1"/>
        <c:axId val="65591936"/>
        <c:axId val="65593728"/>
      </c:lineChart>
      <c:catAx>
        <c:axId val="65591936"/>
        <c:scaling>
          <c:orientation val="minMax"/>
        </c:scaling>
        <c:axPos val="b"/>
        <c:majorTickMark val="none"/>
        <c:tickLblPos val="nextTo"/>
        <c:crossAx val="65593728"/>
        <c:crosses val="autoZero"/>
        <c:auto val="1"/>
        <c:lblAlgn val="ctr"/>
        <c:lblOffset val="100"/>
      </c:catAx>
      <c:valAx>
        <c:axId val="65593728"/>
        <c:scaling>
          <c:orientation val="minMax"/>
          <c:max val="11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591936"/>
        <c:crosses val="autoZero"/>
        <c:crossBetween val="between"/>
        <c:majorUnit val="10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MATH Enrollment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Fall Semesters</a:t>
            </a:r>
          </a:p>
        </c:rich>
      </c:tx>
      <c:layout>
        <c:manualLayout>
          <c:xMode val="edge"/>
          <c:yMode val="edge"/>
          <c:x val="0.35076377952755938"/>
          <c:y val="0"/>
        </c:manualLayout>
      </c:layout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MATH!$A$14:$A$19</c:f>
              <c:strCache>
                <c:ptCount val="6"/>
                <c:pt idx="0">
                  <c:v>03/FA</c:v>
                </c:pt>
                <c:pt idx="1">
                  <c:v>04/FA</c:v>
                </c:pt>
                <c:pt idx="2">
                  <c:v>05/FA</c:v>
                </c:pt>
                <c:pt idx="3">
                  <c:v>06/FA</c:v>
                </c:pt>
                <c:pt idx="4">
                  <c:v>07/FA</c:v>
                </c:pt>
                <c:pt idx="5">
                  <c:v>08/FA</c:v>
                </c:pt>
              </c:strCache>
            </c:strRef>
          </c:cat>
          <c:val>
            <c:numRef>
              <c:f>MATH!$B$14:$B$19</c:f>
              <c:numCache>
                <c:formatCode>General</c:formatCode>
                <c:ptCount val="6"/>
                <c:pt idx="0">
                  <c:v>3275</c:v>
                </c:pt>
                <c:pt idx="1">
                  <c:v>3021</c:v>
                </c:pt>
                <c:pt idx="2">
                  <c:v>2997</c:v>
                </c:pt>
                <c:pt idx="3">
                  <c:v>2980</c:v>
                </c:pt>
                <c:pt idx="4">
                  <c:v>3198</c:v>
                </c:pt>
                <c:pt idx="5">
                  <c:v>3508</c:v>
                </c:pt>
              </c:numCache>
            </c:numRef>
          </c:val>
        </c:ser>
        <c:dLbls>
          <c:showVal val="1"/>
        </c:dLbls>
        <c:marker val="1"/>
        <c:axId val="65503232"/>
        <c:axId val="65504768"/>
      </c:lineChart>
      <c:catAx>
        <c:axId val="65503232"/>
        <c:scaling>
          <c:orientation val="minMax"/>
        </c:scaling>
        <c:axPos val="b"/>
        <c:majorTickMark val="none"/>
        <c:tickLblPos val="nextTo"/>
        <c:crossAx val="65504768"/>
        <c:crosses val="autoZero"/>
        <c:auto val="1"/>
        <c:lblAlgn val="ctr"/>
        <c:lblOffset val="100"/>
      </c:catAx>
      <c:valAx>
        <c:axId val="65504768"/>
        <c:scaling>
          <c:orientation val="minMax"/>
          <c:max val="360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503232"/>
        <c:crosses val="autoZero"/>
        <c:crossBetween val="between"/>
        <c:majorUnit val="100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000" dirty="0" smtClean="0"/>
              <a:t>MATH Enrollment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Spring Semesters</a:t>
            </a:r>
          </a:p>
        </c:rich>
      </c:tx>
      <c:layout>
        <c:manualLayout>
          <c:xMode val="edge"/>
          <c:yMode val="edge"/>
          <c:x val="0.33418197725284549"/>
          <c:y val="0"/>
        </c:manualLayout>
      </c:layout>
    </c:title>
    <c:plotArea>
      <c:layout/>
      <c:lineChart>
        <c:grouping val="standard"/>
        <c:ser>
          <c:idx val="0"/>
          <c:order val="0"/>
          <c:tx>
            <c:v>Enrollment</c:v>
          </c:tx>
          <c:dLbls>
            <c:dLblPos val="t"/>
            <c:showVal val="1"/>
          </c:dLbls>
          <c:cat>
            <c:strRef>
              <c:f>MATH!$A$41:$A$46</c:f>
              <c:strCache>
                <c:ptCount val="6"/>
                <c:pt idx="0">
                  <c:v>04/SP</c:v>
                </c:pt>
                <c:pt idx="1">
                  <c:v>05/SP</c:v>
                </c:pt>
                <c:pt idx="2">
                  <c:v>06/SP</c:v>
                </c:pt>
                <c:pt idx="3">
                  <c:v>07/SP</c:v>
                </c:pt>
                <c:pt idx="4">
                  <c:v>08/SP</c:v>
                </c:pt>
                <c:pt idx="5">
                  <c:v>09/SP</c:v>
                </c:pt>
              </c:strCache>
            </c:strRef>
          </c:cat>
          <c:val>
            <c:numRef>
              <c:f>MATH!$B$41:$B$46</c:f>
              <c:numCache>
                <c:formatCode>General</c:formatCode>
                <c:ptCount val="6"/>
                <c:pt idx="0">
                  <c:v>2637</c:v>
                </c:pt>
                <c:pt idx="1">
                  <c:v>2542</c:v>
                </c:pt>
                <c:pt idx="2">
                  <c:v>2644</c:v>
                </c:pt>
                <c:pt idx="3">
                  <c:v>2716</c:v>
                </c:pt>
                <c:pt idx="4">
                  <c:v>2908</c:v>
                </c:pt>
                <c:pt idx="5">
                  <c:v>3091</c:v>
                </c:pt>
              </c:numCache>
            </c:numRef>
          </c:val>
        </c:ser>
        <c:dLbls>
          <c:showVal val="1"/>
        </c:dLbls>
        <c:marker val="1"/>
        <c:axId val="65520768"/>
        <c:axId val="65522304"/>
      </c:lineChart>
      <c:catAx>
        <c:axId val="65520768"/>
        <c:scaling>
          <c:orientation val="minMax"/>
        </c:scaling>
        <c:axPos val="b"/>
        <c:majorTickMark val="none"/>
        <c:tickLblPos val="nextTo"/>
        <c:crossAx val="65522304"/>
        <c:crosses val="autoZero"/>
        <c:auto val="1"/>
        <c:lblAlgn val="ctr"/>
        <c:lblOffset val="100"/>
      </c:catAx>
      <c:valAx>
        <c:axId val="65522304"/>
        <c:scaling>
          <c:orientation val="minMax"/>
          <c:max val="3100"/>
          <c:min val="0"/>
        </c:scaling>
        <c:delete val="1"/>
        <c:axPos val="l"/>
        <c:majorGridlines/>
        <c:numFmt formatCode="General" sourceLinked="1"/>
        <c:majorTickMark val="none"/>
        <c:tickLblPos val="none"/>
        <c:crossAx val="65520768"/>
        <c:crosses val="autoZero"/>
        <c:crossBetween val="between"/>
        <c:majorUnit val="100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image" Target="../media/image133.emf"/><Relationship Id="rId4" Type="http://schemas.openxmlformats.org/officeDocument/2006/relationships/image" Target="../media/image1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61A232C-AF9C-4639-9658-B6C5F5A3436E}" type="datetimeFigureOut">
              <a:rPr lang="en-US" smtClean="0"/>
              <a:pPr/>
              <a:t>5/26/2010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7C184A5-1CBD-4826-A38A-71871B4282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hyperlink" Target="http://item.slide.com/r/1/0/i/fJIa5iou6D-cKOExFnAyLcYdKO-FWC6p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item.slide.com/r/1/0/i/GDFk-KpBtj9eQuBvo-e8HueebT0bMrDU/" TargetMode="External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radioanywhere.co.uk/upload/95/1525.800px-arabic_language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37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1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hyperlink" Target="mailto:TomballHonorsProgram@LoneStar.edu" TargetMode="External"/><Relationship Id="rId10" Type="http://schemas.openxmlformats.org/officeDocument/2006/relationships/image" Target="../media/image78.jpeg"/><Relationship Id="rId4" Type="http://schemas.openxmlformats.org/officeDocument/2006/relationships/image" Target="../media/image138.png"/><Relationship Id="rId9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LSC-TOMBALL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EDUCATION, ENGLISH &amp; MATHEMATICS DIVISION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FALL 2009 &amp; SPRING 2010</a:t>
            </a:r>
          </a:p>
          <a:p>
            <a:pPr algn="ctr"/>
            <a:r>
              <a:rPr lang="en-US" sz="2400" dirty="0" smtClean="0"/>
              <a:t>Division Report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90600"/>
            <a:ext cx="2476500" cy="32385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4267200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He said the math department chairwoman recently asked him how long he planned to keep teaching. </a:t>
            </a:r>
          </a:p>
          <a:p>
            <a:r>
              <a:rPr lang="en-US" sz="800" dirty="0" smtClean="0"/>
              <a:t>“I told her as long as I am able to and able to help students,” he said. Hemingway joined the Lone Star College System 20 years ago, after his retirement from a private Christian school in northwest Harris County, where he was a superintendent and teacher for nine years. </a:t>
            </a:r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4114800" y="533401"/>
            <a:ext cx="4267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1000" i="1" dirty="0" smtClean="0"/>
              <a:t>The years add up for math teacher</a:t>
            </a:r>
          </a:p>
          <a:p>
            <a:pPr algn="ctr"/>
            <a:r>
              <a:rPr lang="en-US" sz="1000" i="1" dirty="0" smtClean="0"/>
              <a:t>He spends 90th birthday in favorite place, the classroom</a:t>
            </a:r>
          </a:p>
          <a:p>
            <a:pPr algn="ctr"/>
            <a:r>
              <a:rPr lang="en-US" sz="1000" i="1" dirty="0" smtClean="0"/>
              <a:t>By RENEE C. LEE</a:t>
            </a:r>
            <a:br>
              <a:rPr lang="en-US" sz="1000" i="1" dirty="0" smtClean="0"/>
            </a:br>
            <a:r>
              <a:rPr lang="en-US" sz="1000" i="1" dirty="0" smtClean="0"/>
              <a:t>Copyright 2009 Houston </a:t>
            </a:r>
            <a:r>
              <a:rPr lang="en-US" sz="1000" i="1" dirty="0" smtClean="0"/>
              <a:t>Chronicle</a:t>
            </a:r>
            <a:endParaRPr lang="en-US" sz="1000" i="1" dirty="0" smtClean="0"/>
          </a:p>
          <a:p>
            <a:pPr algn="ctr"/>
            <a:r>
              <a:rPr lang="en-US" sz="1000" i="1" dirty="0" smtClean="0"/>
              <a:t>July 9, 2009, 11:07PM</a:t>
            </a:r>
            <a:endParaRPr lang="en-US" sz="1000" i="1" dirty="0"/>
          </a:p>
        </p:txBody>
      </p:sp>
      <p:sp>
        <p:nvSpPr>
          <p:cNvPr id="5" name="Rectangle 4"/>
          <p:cNvSpPr/>
          <p:nvPr/>
        </p:nvSpPr>
        <p:spPr>
          <a:xfrm>
            <a:off x="4267200" y="18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"</a:t>
            </a:r>
            <a:r>
              <a:rPr lang="en-US" sz="1000" i="1" dirty="0" smtClean="0"/>
              <a:t>This young man is a very dear friend of my family. In fact, he is the very first school principal that I worked for in my teaching career and I must add one of the BEST administrators and educators in this world! 90 years old and still teaching at the junior college level. Amazing man!"</a:t>
            </a:r>
            <a:endParaRPr lang="en-US" sz="1000" i="1" dirty="0"/>
          </a:p>
        </p:txBody>
      </p:sp>
      <p:pic>
        <p:nvPicPr>
          <p:cNvPr id="4097" name="Picture 1" descr="F:\DCIM\124CANON\IMG_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743199"/>
            <a:ext cx="3810000" cy="285779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05000" y="304800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AND THERE IS NO ONE ELSE…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762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First Annual LSCS Calculus Contest:</a:t>
            </a:r>
          </a:p>
          <a:p>
            <a:pPr algn="ctr"/>
            <a:endParaRPr lang="en-US" sz="1400" dirty="0" smtClean="0"/>
          </a:p>
          <a:p>
            <a:r>
              <a:rPr lang="en-US" sz="1200" dirty="0" smtClean="0"/>
              <a:t>First place (Calculus I Division): Le </a:t>
            </a:r>
            <a:r>
              <a:rPr lang="en-US" sz="1200" dirty="0" err="1" smtClean="0"/>
              <a:t>Thi</a:t>
            </a:r>
            <a:r>
              <a:rPr lang="en-US" sz="1200" dirty="0" smtClean="0"/>
              <a:t> My Do, a student of Rick Smalley’s class</a:t>
            </a:r>
          </a:p>
          <a:p>
            <a:r>
              <a:rPr lang="en-US" sz="1200" dirty="0" smtClean="0"/>
              <a:t>Third place (Calculus II Division): Pham </a:t>
            </a:r>
            <a:r>
              <a:rPr lang="en-US" sz="1200" dirty="0" err="1" smtClean="0"/>
              <a:t>Khanh</a:t>
            </a:r>
            <a:r>
              <a:rPr lang="en-US" sz="1200" dirty="0" smtClean="0"/>
              <a:t>, a student of Scott Travis’ class.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5562600"/>
            <a:ext cx="3886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“</a:t>
            </a:r>
            <a:r>
              <a:rPr lang="en-US" sz="900" i="1" dirty="0" smtClean="0"/>
              <a:t>Thanks for sharing the wonderful news. Congratulations to the students for an excellent performance and to Math faculty for support, encouragement and excellent Math instruction.” </a:t>
            </a:r>
            <a:r>
              <a:rPr lang="en-US" sz="1000" dirty="0" smtClean="0"/>
              <a:t>Dr. Judy Murray – Former Vice President of Instruction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2971800"/>
            <a:ext cx="2743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Division scholarship recipients:</a:t>
            </a:r>
          </a:p>
          <a:p>
            <a:pPr algn="ctr"/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Math Excellence Endowment Scholarship : </a:t>
            </a:r>
            <a:r>
              <a:rPr lang="en-US" sz="1400" b="1" i="1" dirty="0" err="1" smtClean="0"/>
              <a:t>Khanh</a:t>
            </a:r>
            <a:r>
              <a:rPr lang="en-US" sz="1400" b="1" i="1" dirty="0" smtClean="0"/>
              <a:t> Pham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LSC-Tomball Mathematics Department Endowment Scholarship : </a:t>
            </a:r>
            <a:r>
              <a:rPr lang="en-US" sz="1400" b="1" i="1" dirty="0" err="1" smtClean="0"/>
              <a:t>Linh</a:t>
            </a:r>
            <a:r>
              <a:rPr lang="en-US" sz="1400" b="1" i="1" dirty="0" smtClean="0"/>
              <a:t> Nguyen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LSC-Tomball Mathematics Faculty Endowment Scholarship: </a:t>
            </a:r>
            <a:r>
              <a:rPr lang="en-US" sz="1400" b="1" i="1" dirty="0" smtClean="0"/>
              <a:t>Jason Kaplan</a:t>
            </a:r>
            <a:endParaRPr lang="en-US" b="1" i="1" dirty="0"/>
          </a:p>
        </p:txBody>
      </p:sp>
      <p:pic>
        <p:nvPicPr>
          <p:cNvPr id="12289" name="Picture 1" descr="F:\DCIM\126CANON\IMG_2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800600"/>
            <a:ext cx="1828614" cy="1371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67000" y="5715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Honors Presentation Day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F:\DCIM\126CANON\IMG_2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895600"/>
            <a:ext cx="2297112" cy="1723009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133600" y="228600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OUR STUDENTS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……..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752600"/>
            <a:ext cx="7543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Second Annual LSCS Calculus Contest:</a:t>
            </a:r>
          </a:p>
          <a:p>
            <a:endParaRPr lang="en-US" sz="1400" dirty="0" smtClean="0"/>
          </a:p>
          <a:p>
            <a:r>
              <a:rPr lang="en-US" sz="1400" dirty="0" smtClean="0"/>
              <a:t>F</a:t>
            </a:r>
            <a:r>
              <a:rPr lang="en-US" sz="1200" dirty="0" smtClean="0"/>
              <a:t>irst place (Calculus I Division): Duy Ngo, a student of Mark </a:t>
            </a:r>
            <a:r>
              <a:rPr lang="en-US" sz="1200" dirty="0" err="1" smtClean="0"/>
              <a:t>Hammerbacher’s</a:t>
            </a:r>
            <a:r>
              <a:rPr lang="en-US" sz="1200" dirty="0" smtClean="0"/>
              <a:t> class</a:t>
            </a:r>
          </a:p>
          <a:p>
            <a:r>
              <a:rPr lang="en-US" sz="1200" dirty="0" smtClean="0"/>
              <a:t>Fifth place (Calculus II &amp; Up Division): Steven Hansberger, a student of Abraham </a:t>
            </a:r>
            <a:r>
              <a:rPr lang="en-US" sz="1200" dirty="0" err="1" smtClean="0"/>
              <a:t>Haje’s</a:t>
            </a:r>
            <a:r>
              <a:rPr lang="en-US" sz="1200" dirty="0" smtClean="0"/>
              <a:t> class</a:t>
            </a:r>
          </a:p>
          <a:p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1" y="1143000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Wonderful!</a:t>
            </a:r>
            <a:r>
              <a:rPr lang="en-US" dirty="0" smtClean="0"/>
              <a:t> </a:t>
            </a:r>
            <a:r>
              <a:rPr lang="en-US" sz="1000" dirty="0" smtClean="0"/>
              <a:t>Dr. Karr- President of LSC- Tomball</a:t>
            </a:r>
            <a:endParaRPr lang="en-US" sz="1000" dirty="0"/>
          </a:p>
        </p:txBody>
      </p:sp>
      <p:sp>
        <p:nvSpPr>
          <p:cNvPr id="13" name="Cloud Callout 12"/>
          <p:cNvSpPr/>
          <p:nvPr/>
        </p:nvSpPr>
        <p:spPr>
          <a:xfrm>
            <a:off x="7010400" y="990600"/>
            <a:ext cx="1752600" cy="121920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F:\DCIM\126CANON\IMG_2628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505200" y="228600"/>
            <a:ext cx="4724400" cy="35436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10668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Honors Students Presentation: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Brett Jordan (Faculty Sponsor: Claudia Davis and Catherine Olson)</a:t>
            </a:r>
          </a:p>
          <a:p>
            <a:pPr algn="ctr"/>
            <a:r>
              <a:rPr lang="en-US" sz="1200" dirty="0" smtClean="0"/>
              <a:t>Angela </a:t>
            </a:r>
            <a:r>
              <a:rPr lang="en-US" sz="1200" dirty="0" err="1" smtClean="0"/>
              <a:t>Labardini</a:t>
            </a:r>
            <a:r>
              <a:rPr lang="en-US" sz="1200" dirty="0" smtClean="0"/>
              <a:t> (Faculty Sponsor: Ava Veselis)</a:t>
            </a:r>
          </a:p>
          <a:p>
            <a:pPr algn="ctr"/>
            <a:r>
              <a:rPr lang="en-US" sz="1200" dirty="0" smtClean="0"/>
              <a:t>Nadia Tapia (Faculty Sponsor: Mary Ann Jackson)</a:t>
            </a:r>
          </a:p>
          <a:p>
            <a:pPr algn="ctr"/>
            <a:r>
              <a:rPr lang="en-US" sz="1200" dirty="0" smtClean="0"/>
              <a:t>Adam </a:t>
            </a:r>
            <a:r>
              <a:rPr lang="en-US" sz="1200" dirty="0" err="1" smtClean="0"/>
              <a:t>Westerman</a:t>
            </a:r>
            <a:r>
              <a:rPr lang="en-US" sz="1200" dirty="0" smtClean="0"/>
              <a:t> (Faculty Sponsor:  Patti Falbo)</a:t>
            </a:r>
          </a:p>
          <a:p>
            <a:endParaRPr lang="en-US" sz="1200" dirty="0"/>
          </a:p>
        </p:txBody>
      </p:sp>
      <p:pic>
        <p:nvPicPr>
          <p:cNvPr id="4" name="Picture 4" descr="F:\DCIM\126CANON\IMG_2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"/>
            <a:ext cx="2194759" cy="1646237"/>
          </a:xfrm>
          <a:prstGeom prst="rect">
            <a:avLst/>
          </a:prstGeom>
          <a:noFill/>
        </p:spPr>
      </p:pic>
      <p:pic>
        <p:nvPicPr>
          <p:cNvPr id="5" name="Picture 3" descr="F:\DCIM\126CANON\IMG_2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209800"/>
            <a:ext cx="2194761" cy="1646238"/>
          </a:xfrm>
          <a:prstGeom prst="rect">
            <a:avLst/>
          </a:prstGeom>
          <a:noFill/>
        </p:spPr>
      </p:pic>
      <p:pic>
        <p:nvPicPr>
          <p:cNvPr id="14337" name="Picture 1" descr="F:\DCIM\125CANON\IMG_2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2019" y="4038600"/>
            <a:ext cx="2234973" cy="1676400"/>
          </a:xfrm>
          <a:prstGeom prst="rect">
            <a:avLst/>
          </a:prstGeom>
          <a:noFill/>
        </p:spPr>
      </p:pic>
      <p:pic>
        <p:nvPicPr>
          <p:cNvPr id="14339" name="Picture 3" descr="F:\DCIM\125CANON\IMG_2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733800"/>
            <a:ext cx="3109067" cy="23320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53000" y="5791200"/>
            <a:ext cx="271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PTK Spring 2010 Induction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4038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r>
              <a:rPr lang="en-US" sz="12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1200" b="1" dirty="0" smtClean="0">
                <a:solidFill>
                  <a:schemeClr val="bg1"/>
                </a:solidFill>
              </a:rPr>
              <a:t> place winner of SML contest – Spring 2010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733800" y="914400"/>
            <a:ext cx="46180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1676400" cy="125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133599"/>
            <a:ext cx="1600200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 descr="F:\DCIM\125CANON\IMG_2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980754" y="3658049"/>
            <a:ext cx="1601095" cy="129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0" y="3505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ritannic Bold" pitchFamily="34" charset="0"/>
              </a:rPr>
              <a:t>LSC- Tomball Faculty Reading </a:t>
            </a:r>
            <a:endParaRPr lang="en-US" b="1" dirty="0">
              <a:latin typeface="Britann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304800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OUR TEACHERS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3962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/>
              <a:t>Katherine Reynolds</a:t>
            </a:r>
            <a:r>
              <a:rPr lang="en-US" sz="1200" dirty="0" smtClean="0"/>
              <a:t>, LSC-Tomball. Her poetry has appeared in </a:t>
            </a:r>
            <a:r>
              <a:rPr lang="en-US" sz="1200" i="1" dirty="0" smtClean="0"/>
              <a:t>Poetry Northwest, The Paris Review, Western Humanities Review </a:t>
            </a:r>
            <a:r>
              <a:rPr lang="en-US" sz="1200" dirty="0" smtClean="0"/>
              <a:t>and</a:t>
            </a:r>
            <a:r>
              <a:rPr lang="en-US" sz="1200" i="1" dirty="0" smtClean="0"/>
              <a:t> Slipstream</a:t>
            </a:r>
            <a:r>
              <a:rPr lang="en-US" sz="1200" dirty="0" smtClean="0"/>
              <a:t>. She is currently working on her memoir.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895600" y="838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/>
              <a:t>Melissa Studdard</a:t>
            </a:r>
            <a:r>
              <a:rPr lang="en-US" sz="1200" dirty="0" smtClean="0"/>
              <a:t>, LSC-Tomball. Her work has appeared in numerous journals including </a:t>
            </a:r>
            <a:r>
              <a:rPr lang="en-US" sz="1200" i="1" dirty="0" smtClean="0"/>
              <a:t>Boulevard, Connecticut Review, </a:t>
            </a:r>
            <a:r>
              <a:rPr lang="en-US" sz="1200" i="1" dirty="0" err="1" smtClean="0"/>
              <a:t>Gradiva</a:t>
            </a:r>
            <a:r>
              <a:rPr lang="en-US" sz="1200" i="1" dirty="0" smtClean="0"/>
              <a:t> </a:t>
            </a:r>
            <a:r>
              <a:rPr lang="en-US" sz="1200" dirty="0" smtClean="0"/>
              <a:t>and </a:t>
            </a:r>
            <a:r>
              <a:rPr lang="en-US" sz="1200" i="1" dirty="0" smtClean="0"/>
              <a:t>Chelsea.</a:t>
            </a:r>
            <a:r>
              <a:rPr lang="en-US" sz="1200" dirty="0" smtClean="0"/>
              <a:t>  She is a contributing editor for </a:t>
            </a:r>
            <a:r>
              <a:rPr lang="en-US" sz="1200" i="1" dirty="0" err="1" smtClean="0"/>
              <a:t>Tiferet</a:t>
            </a:r>
            <a:r>
              <a:rPr lang="en-US" sz="1200" dirty="0" smtClean="0"/>
              <a:t> and </a:t>
            </a:r>
            <a:r>
              <a:rPr lang="en-US" sz="1200" i="1" dirty="0" smtClean="0"/>
              <a:t>The Criterion,</a:t>
            </a:r>
            <a:r>
              <a:rPr lang="en-US" sz="1200" dirty="0" smtClean="0"/>
              <a:t> and a reviewer for </a:t>
            </a:r>
            <a:r>
              <a:rPr lang="en-US" sz="1200" i="1" dirty="0" smtClean="0"/>
              <a:t>The National Poetry Review.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/>
              <a:t>Greg Oaks</a:t>
            </a:r>
            <a:r>
              <a:rPr lang="en-US" sz="1200" dirty="0" smtClean="0"/>
              <a:t>, LSC-Tomball. Greg Oaks has been published in the </a:t>
            </a:r>
            <a:r>
              <a:rPr lang="en-US" sz="1200" i="1" dirty="0" smtClean="0"/>
              <a:t>Gettysburg Review, The Cimarron Review</a:t>
            </a:r>
            <a:r>
              <a:rPr lang="en-US" sz="1200" dirty="0" smtClean="0"/>
              <a:t> and elsewhere. He is one of the founders of Houston's Poison Pen Reading Series.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0" y="5410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Mary Ann Jackson </a:t>
            </a:r>
            <a:r>
              <a:rPr lang="en-US" sz="1200" dirty="0" smtClean="0"/>
              <a:t>participated on </a:t>
            </a:r>
            <a:r>
              <a:rPr lang="en-US" sz="1200" dirty="0" err="1" smtClean="0"/>
              <a:t>Kujawa</a:t>
            </a:r>
            <a:r>
              <a:rPr lang="en-US" sz="1200" dirty="0" smtClean="0"/>
              <a:t> Elem. and </a:t>
            </a:r>
            <a:r>
              <a:rPr lang="en-US" sz="1200" dirty="0" err="1" smtClean="0"/>
              <a:t>Kujawa</a:t>
            </a:r>
            <a:r>
              <a:rPr lang="en-US" sz="1200" dirty="0" smtClean="0"/>
              <a:t> </a:t>
            </a:r>
            <a:r>
              <a:rPr lang="en-US" sz="1200" dirty="0" smtClean="0"/>
              <a:t>Early </a:t>
            </a:r>
            <a:r>
              <a:rPr lang="en-US" sz="1200" dirty="0" smtClean="0"/>
              <a:t>Childhood Centers International Baccalaureate’s review panel as community partner.</a:t>
            </a:r>
            <a:endParaRPr lang="en-US" sz="1200" dirty="0"/>
          </a:p>
        </p:txBody>
      </p:sp>
      <p:pic>
        <p:nvPicPr>
          <p:cNvPr id="8193" name="Picture 1" descr="F:\DCIM\125CANON\IMG_25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856909" y="4877891"/>
            <a:ext cx="1838092" cy="1378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447800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Our DS English adjunct, </a:t>
            </a:r>
            <a:r>
              <a:rPr lang="en-US" sz="1400" b="1" dirty="0" smtClean="0"/>
              <a:t>Latoya Hardman</a:t>
            </a:r>
            <a:r>
              <a:rPr lang="en-US" sz="1400" dirty="0" smtClean="0"/>
              <a:t>, received NCTE’s “Early Educator of Color Leadership Award” in 2009 (1 of 6 people nationwide)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2057400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b="1" dirty="0" smtClean="0"/>
              <a:t>Doug Boyd </a:t>
            </a:r>
            <a:r>
              <a:rPr lang="en-US" sz="1400" dirty="0" smtClean="0"/>
              <a:t>is my favorite teacher.”</a:t>
            </a:r>
          </a:p>
          <a:p>
            <a:r>
              <a:rPr lang="en-US" sz="1400" dirty="0" smtClean="0"/>
              <a:t>Stephanie </a:t>
            </a:r>
            <a:r>
              <a:rPr lang="en-US" sz="1400" dirty="0" err="1" smtClean="0"/>
              <a:t>Bostwick</a:t>
            </a:r>
            <a:r>
              <a:rPr lang="en-US" sz="1400" dirty="0" smtClean="0"/>
              <a:t>, former President of LSC-Tomball SGA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533400"/>
            <a:ext cx="358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Our Division got kudos from both Dr. Karr and Dr. Murray – </a:t>
            </a:r>
          </a:p>
          <a:p>
            <a:pPr algn="r"/>
            <a:r>
              <a:rPr lang="en-US" sz="1000" i="1" dirty="0" smtClean="0"/>
              <a:t>Kathy Sanchez </a:t>
            </a:r>
            <a:endParaRPr lang="en-US" sz="1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10668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 student’s mother called with </a:t>
            </a:r>
            <a:r>
              <a:rPr lang="en-US" sz="1200" b="1" dirty="0" smtClean="0"/>
              <a:t>RAVING</a:t>
            </a:r>
            <a:r>
              <a:rPr lang="en-US" sz="1200" dirty="0" smtClean="0"/>
              <a:t> reviews of </a:t>
            </a:r>
            <a:r>
              <a:rPr lang="en-US" sz="1200" b="1" dirty="0" smtClean="0"/>
              <a:t>David Maslane</a:t>
            </a:r>
            <a:r>
              <a:rPr lang="en-US" sz="1200" dirty="0" smtClean="0"/>
              <a:t>. </a:t>
            </a:r>
          </a:p>
          <a:p>
            <a:r>
              <a:rPr lang="en-US" sz="1200" dirty="0" smtClean="0"/>
              <a:t>Her daughter was in his ENGL 1301 class.</a:t>
            </a:r>
          </a:p>
          <a:p>
            <a:endParaRPr lang="en-US" sz="12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14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57600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Congratulations to English professor </a:t>
            </a:r>
            <a:r>
              <a:rPr lang="en-US" sz="1200" b="1" dirty="0" smtClean="0"/>
              <a:t>Brian Reeves</a:t>
            </a:r>
            <a:r>
              <a:rPr lang="en-US" sz="1200" dirty="0" smtClean="0"/>
              <a:t>, whose work was recently published by the Two-Year College English Association, featuring an online audio reading.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3962400"/>
            <a:ext cx="2514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Donna Willingham</a:t>
            </a:r>
            <a:r>
              <a:rPr lang="en-US" sz="1200" dirty="0" smtClean="0"/>
              <a:t>’s proposal submitted to NADE for the system wide reading assessment (SCF) was accepted.</a:t>
            </a:r>
          </a:p>
          <a:p>
            <a:pPr algn="r"/>
            <a:r>
              <a:rPr lang="en-US" sz="1200" dirty="0" smtClean="0"/>
              <a:t>“</a:t>
            </a:r>
            <a:r>
              <a:rPr lang="en-US" sz="900" i="1" dirty="0" smtClean="0"/>
              <a:t>Congratulations</a:t>
            </a:r>
            <a:r>
              <a:rPr lang="en-US" sz="900" dirty="0" smtClean="0"/>
              <a:t>!” </a:t>
            </a:r>
            <a:r>
              <a:rPr lang="en-US" sz="1000" dirty="0" smtClean="0"/>
              <a:t>Kathy </a:t>
            </a:r>
            <a:r>
              <a:rPr lang="en-US" sz="1000" dirty="0" err="1" smtClean="0"/>
              <a:t>Buttermore</a:t>
            </a:r>
            <a:r>
              <a:rPr lang="en-US" sz="1000" dirty="0" smtClean="0"/>
              <a:t> – NADE 2010 Conference Chair.</a:t>
            </a:r>
          </a:p>
          <a:p>
            <a:pPr algn="r"/>
            <a:r>
              <a:rPr lang="en-US" sz="1000" i="1" dirty="0" smtClean="0"/>
              <a:t>“</a:t>
            </a:r>
            <a:r>
              <a:rPr lang="en-US" sz="900" i="1" dirty="0" smtClean="0"/>
              <a:t>I am even happier that our assessment system/strategies will benefit DS reading across the country</a:t>
            </a:r>
            <a:r>
              <a:rPr lang="en-US" sz="1000" i="1" dirty="0" smtClean="0"/>
              <a:t>.” </a:t>
            </a:r>
            <a:r>
              <a:rPr lang="en-US" sz="1000" dirty="0" smtClean="0"/>
              <a:t>Dr. Donna Willingham, Lead Faculty</a:t>
            </a:r>
          </a:p>
          <a:p>
            <a:pPr algn="r"/>
            <a:r>
              <a:rPr lang="en-US" sz="900" dirty="0" smtClean="0"/>
              <a:t>“</a:t>
            </a:r>
            <a:r>
              <a:rPr lang="en-US" sz="900" i="1" dirty="0" smtClean="0"/>
              <a:t>Congratulations!...You will represent us and the assessment process well</a:t>
            </a:r>
            <a:r>
              <a:rPr lang="en-US" sz="900" dirty="0" smtClean="0"/>
              <a:t>.” </a:t>
            </a:r>
            <a:r>
              <a:rPr lang="en-US" sz="1000" dirty="0" smtClean="0"/>
              <a:t>David </a:t>
            </a:r>
            <a:r>
              <a:rPr lang="en-US" sz="1000" dirty="0" err="1" smtClean="0"/>
              <a:t>Dahnke</a:t>
            </a:r>
            <a:r>
              <a:rPr lang="en-US" sz="1000" dirty="0" smtClean="0"/>
              <a:t> – Department Chair, LSC-NH </a:t>
            </a:r>
            <a:endParaRPr lang="en-US" sz="1000" i="1" dirty="0" smtClean="0"/>
          </a:p>
          <a:p>
            <a:endParaRPr lang="en-US" sz="1000" i="1" dirty="0"/>
          </a:p>
        </p:txBody>
      </p:sp>
      <p:pic>
        <p:nvPicPr>
          <p:cNvPr id="12" name="Picture 3" descr="C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962400"/>
            <a:ext cx="3842859" cy="244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57400" y="6019800"/>
            <a:ext cx="434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LSC- Tomball Men’s Soccer Club won the 28</a:t>
            </a:r>
            <a:r>
              <a:rPr lang="en-US" sz="1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1000" b="1" dirty="0" smtClean="0">
                <a:solidFill>
                  <a:schemeClr val="bg1"/>
                </a:solidFill>
              </a:rPr>
              <a:t> Annual Metro Tournament – Abraham Haje is the proud Soccer coach.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duynguyen1\Local Settings\Temporary Internet Files\Content.IE5\N3OMUJ88\MP900412054[1]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828800" y="685800"/>
            <a:ext cx="6019800" cy="6019800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733800" y="2971800"/>
            <a:ext cx="457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Department Chair,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English –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Kim Carter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Department Chair, Mathematics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– Claudia Davis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i="1" dirty="0" smtClean="0"/>
              <a:t>Please join me in congratulating them and, when you have an opportunity, thank them for dedicating themselves to this task as we begin a new academic year.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Dr. </a:t>
            </a:r>
            <a:r>
              <a:rPr lang="en-US" sz="1000" dirty="0" smtClean="0">
                <a:latin typeface="Arial" pitchFamily="34" charset="0"/>
              </a:rPr>
              <a:t>Susan Karr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3048000"/>
            <a:ext cx="16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Kathy Sanchez </a:t>
            </a:r>
            <a:r>
              <a:rPr lang="en-US" sz="1400" dirty="0" smtClean="0">
                <a:solidFill>
                  <a:srgbClr val="0070C0"/>
                </a:solidFill>
              </a:rPr>
              <a:t>and Linda Garcia co-chair the ESSI committee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43434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Patti Falbo </a:t>
            </a:r>
            <a:r>
              <a:rPr lang="en-US" sz="1400" dirty="0" smtClean="0">
                <a:solidFill>
                  <a:srgbClr val="7030A0"/>
                </a:solidFill>
              </a:rPr>
              <a:t>– BETA tester for Faculty website on wordpress.com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0960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“The college makes a difference in people’s lives, and your being a part of it makes a difference in mine. Many thanks.” </a:t>
            </a:r>
            <a:r>
              <a:rPr lang="en-US" sz="1000" dirty="0" smtClean="0"/>
              <a:t>Dr. Cher Brock, Interim Vice President of Instruction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1143000"/>
            <a:ext cx="1981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Rachel Whitten</a:t>
            </a:r>
            <a:r>
              <a:rPr lang="en-US" sz="1400" dirty="0" smtClean="0">
                <a:solidFill>
                  <a:srgbClr val="00B050"/>
                </a:solidFill>
              </a:rPr>
              <a:t>, </a:t>
            </a:r>
            <a:r>
              <a:rPr lang="en-US" sz="1400" b="1" dirty="0" smtClean="0">
                <a:solidFill>
                  <a:srgbClr val="00B050"/>
                </a:solidFill>
              </a:rPr>
              <a:t>Mary Ann Jackson</a:t>
            </a:r>
            <a:r>
              <a:rPr lang="en-US" sz="1400" dirty="0" smtClean="0">
                <a:solidFill>
                  <a:srgbClr val="00B050"/>
                </a:solidFill>
              </a:rPr>
              <a:t>, and </a:t>
            </a:r>
            <a:r>
              <a:rPr lang="en-US" sz="1400" b="1" dirty="0" smtClean="0">
                <a:solidFill>
                  <a:srgbClr val="00B050"/>
                </a:solidFill>
              </a:rPr>
              <a:t>Donna Willingham </a:t>
            </a:r>
            <a:r>
              <a:rPr lang="en-US" sz="1400" dirty="0" smtClean="0">
                <a:solidFill>
                  <a:srgbClr val="00B050"/>
                </a:solidFill>
              </a:rPr>
              <a:t>presented in  2010 LSCS Conference Day 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371600"/>
            <a:ext cx="266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Melissa Studdard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read her favorite Emily Dickinson’s poems in 2009 Annual Emily Dickinson Birthday Celebration. 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26720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Pamela Womack </a:t>
            </a:r>
            <a:r>
              <a: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accepted her new appointment as Faculty Fellow of  LSC- Higher Education Teaching Institute as of July 2009. </a:t>
            </a:r>
            <a:endParaRPr lang="en-US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457200"/>
            <a:ext cx="3421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ABOVE AND BEYOND…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990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Claudia Davis </a:t>
            </a:r>
            <a:r>
              <a:rPr lang="en-US" sz="1400" dirty="0" smtClean="0">
                <a:solidFill>
                  <a:srgbClr val="FF0000"/>
                </a:solidFill>
              </a:rPr>
              <a:t>is one of 7 faculty members system-wide to complete an alignment of the College math outcomes, TEKS, and college readiness standards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0" y="5257800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Mary Ann Jackson </a:t>
            </a:r>
            <a:r>
              <a:rPr lang="en-US" sz="1400" dirty="0" smtClean="0">
                <a:solidFill>
                  <a:srgbClr val="0070C0"/>
                </a:solidFill>
              </a:rPr>
              <a:t>attended training as a community partner representative . She also served on a peer review team in the semester for the high school in Aldine ISD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deco-01.slide.com/r/1/0/dl/fJIa5iou6D-cKOExFnAyLcYdKO-FWC6p/ite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57200"/>
            <a:ext cx="3505200" cy="2632364"/>
          </a:xfrm>
          <a:prstGeom prst="rect">
            <a:avLst/>
          </a:prstGeom>
          <a:noFill/>
        </p:spPr>
      </p:pic>
      <p:pic>
        <p:nvPicPr>
          <p:cNvPr id="36868" name="Picture 4" descr="http://deco-01.slide.com/r/1/0/dl/GDFk-KpBtj9eQuBvo-e8HueebT0bMrDU/ite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895600"/>
            <a:ext cx="1521995" cy="1143000"/>
          </a:xfrm>
          <a:prstGeom prst="rect">
            <a:avLst/>
          </a:prstGeom>
          <a:noFill/>
        </p:spPr>
      </p:pic>
      <p:pic>
        <p:nvPicPr>
          <p:cNvPr id="36870" name="Picture 6" descr="http://item.slide.com/r/1/0/i/rXp7hMUe6T-yVKIYsQ4dQdP1DXd68JUj/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95600" y="1219200"/>
            <a:ext cx="2416175" cy="18113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9600" y="1066800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Patty Krugh coordinated  with PSSA officers to take a group of 50+ members to Downtown Houston on a tunnel tour</a:t>
            </a:r>
            <a:r>
              <a:rPr lang="en-US" sz="1200" b="1" dirty="0" smtClean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381000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OUR STAFF…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69" name="Picture 1" descr="F:\DCIM\125CANON\IMG_2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2438400"/>
            <a:ext cx="2524125" cy="18932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0" y="4191000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Winter Wonderland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1" descr="F:\DCIM\125CANON\IMG_25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4724400"/>
            <a:ext cx="2397940" cy="17986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553200" y="4800600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Winter Wonderland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373380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Marva  pioneered in uploading the Syllabi &amp; Vitae for our teachers in Fall 2009. </a:t>
            </a:r>
            <a:endParaRPr lang="en-US" sz="1400" dirty="0"/>
          </a:p>
        </p:txBody>
      </p:sp>
      <p:pic>
        <p:nvPicPr>
          <p:cNvPr id="7170" name="Picture 2" descr="F:\DCIM\125CANON\IMG_2591.JP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43201" y="4335999"/>
            <a:ext cx="3124200" cy="2343389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743200" y="4495800"/>
            <a:ext cx="3124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Marva  Pixton assumed the chess club co-advisor duties in the Summer and Fall 2009.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:\DCIM\124CANON\IMG_2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2731902" cy="2049135"/>
          </a:xfrm>
          <a:prstGeom prst="rect">
            <a:avLst/>
          </a:prstGeom>
          <a:noFill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447800" y="3886200"/>
            <a:ext cx="4487220" cy="278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duynguyen1\Local Settings\Temporary Internet Files\Content.IE5\N3OMUJ88\MP900399294[1]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477000" y="457200"/>
            <a:ext cx="2331720" cy="1865376"/>
          </a:xfrm>
          <a:prstGeom prst="rect">
            <a:avLst/>
          </a:prstGeom>
          <a:noFill/>
        </p:spPr>
      </p:pic>
      <p:pic>
        <p:nvPicPr>
          <p:cNvPr id="33794" name="Picture 2" descr="F:\DCIM\124CANON\IMG_2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838200"/>
            <a:ext cx="1991580" cy="1493837"/>
          </a:xfrm>
          <a:prstGeom prst="rect">
            <a:avLst/>
          </a:prstGeom>
          <a:noFill/>
        </p:spPr>
      </p:pic>
      <p:pic>
        <p:nvPicPr>
          <p:cNvPr id="33795" name="Picture 3" descr="F:\DCIM\124CANON\IMG_2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2057400"/>
            <a:ext cx="2499528" cy="1874837"/>
          </a:xfrm>
          <a:prstGeom prst="rect">
            <a:avLst/>
          </a:prstGeom>
          <a:noFill/>
        </p:spPr>
      </p:pic>
      <p:pic>
        <p:nvPicPr>
          <p:cNvPr id="33797" name="Picture 5" descr="F:\DCIM\124CANON\IMG_24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609600"/>
            <a:ext cx="2296349" cy="172243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52600" y="4648200"/>
            <a:ext cx="3733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My congratulations go out specifically to: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6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The Inkling and Future Teachers Club </a:t>
            </a: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– Community Service/Humanitarian Award </a:t>
            </a:r>
            <a:endParaRPr lang="en-US" sz="6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Math Club </a:t>
            </a: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– Emerging Organization Award </a:t>
            </a:r>
            <a:endParaRPr lang="en-US" sz="6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PTK and ECO Club </a:t>
            </a: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– Collaborative Programming Event, High Island Clean-up</a:t>
            </a:r>
            <a:endParaRPr lang="en-US" sz="6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PTK </a:t>
            </a: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– Outstanding Student Organization</a:t>
            </a:r>
            <a:endParaRPr lang="en-US" sz="6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Robin </a:t>
            </a:r>
            <a:r>
              <a:rPr lang="en-US" sz="1100" b="1" dirty="0" err="1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Arcia</a:t>
            </a:r>
            <a:r>
              <a:rPr lang="en-US" sz="1100" b="1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  (Inkling student) </a:t>
            </a:r>
            <a:r>
              <a:rPr lang="en-US" sz="1100" dirty="0" smtClean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– Leadership Award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i="1" dirty="0" smtClean="0">
              <a:solidFill>
                <a:srgbClr val="1F497D"/>
              </a:solidFill>
              <a:latin typeface="Arial" pitchFamily="34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1F497D"/>
                </a:solidFill>
                <a:latin typeface="Arial" pitchFamily="34" charset="0"/>
                <a:cs typeface="Times New Roman" pitchFamily="18" charset="0"/>
              </a:rPr>
              <a:t>Kathy Sanchez</a:t>
            </a:r>
            <a:endParaRPr lang="en-US" i="1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28600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OUR STUDENT CLUBS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7" name="Picture 1" descr="F:\DCIM\125CANON\IMG_25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038600"/>
            <a:ext cx="2601912" cy="1951633"/>
          </a:xfrm>
          <a:prstGeom prst="rect">
            <a:avLst/>
          </a:prstGeom>
          <a:noFill/>
        </p:spPr>
      </p:pic>
      <p:pic>
        <p:nvPicPr>
          <p:cNvPr id="4098" name="Picture 2" descr="F:\DCIM\125CANON\IMG_25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133600"/>
            <a:ext cx="2397940" cy="17986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00800" y="6858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During 2009-2010 EDUC students and Future Teacher Club  gave over 2100 hours or $44,100 dollars worth of service to the community through our service learning program.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24CANON\IMG_2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47800"/>
            <a:ext cx="2982912" cy="2237412"/>
          </a:xfrm>
          <a:prstGeom prst="rect">
            <a:avLst/>
          </a:prstGeom>
          <a:noFill/>
        </p:spPr>
      </p:pic>
      <p:pic>
        <p:nvPicPr>
          <p:cNvPr id="3075" name="Picture 3" descr="F:\DCIM\124CANON\IMG_2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86200"/>
            <a:ext cx="2234972" cy="1676400"/>
          </a:xfrm>
          <a:prstGeom prst="rect">
            <a:avLst/>
          </a:prstGeom>
          <a:noFill/>
        </p:spPr>
      </p:pic>
      <p:pic>
        <p:nvPicPr>
          <p:cNvPr id="3076" name="Picture 4" descr="F:\DCIM\124CANON\IMG_2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81400"/>
            <a:ext cx="2525712" cy="189447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28800" y="457200"/>
            <a:ext cx="392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COLLEGE EVENTS and EEM…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2" descr="F:\DCIM\125CANON\IMG_25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143000"/>
            <a:ext cx="2702707" cy="2027237"/>
          </a:xfrm>
          <a:prstGeom prst="rect">
            <a:avLst/>
          </a:prstGeom>
          <a:noFill/>
        </p:spPr>
      </p:pic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3886200" y="2514600"/>
          <a:ext cx="2400300" cy="1854777"/>
        </p:xfrm>
        <a:graphic>
          <a:graphicData uri="http://schemas.openxmlformats.org/presentationml/2006/ole">
            <p:oleObj spid="_x0000_s3073" name="Acrobat Document" r:id="rId7" imgW="7331400" imgH="5665320" progId="AcroExch.Document.7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53200" y="3200400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Sneak Peak </a:t>
            </a:r>
            <a:endParaRPr lang="en-US" sz="1400" dirty="0"/>
          </a:p>
        </p:txBody>
      </p:sp>
      <p:pic>
        <p:nvPicPr>
          <p:cNvPr id="3" name="Picture 3" descr="F:\DCIM\125CANON\IMG_25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3505200"/>
            <a:ext cx="2336562" cy="175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235200" y="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752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28600"/>
            <a:ext cx="24892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276600"/>
            <a:ext cx="2260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029200"/>
            <a:ext cx="2260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953000"/>
            <a:ext cx="241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2514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34290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162800" y="2667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INKLING Party </a:t>
            </a:r>
            <a:endParaRPr lang="en-US" dirty="0"/>
          </a:p>
        </p:txBody>
      </p:sp>
      <p:pic>
        <p:nvPicPr>
          <p:cNvPr id="49153" name="Picture 1" descr="F:\DCIM\126CANON\IMG_26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5715000"/>
            <a:ext cx="1304925" cy="978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2860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EEM Division’s Mission is to promote and inspire learning in a collaborative, mutually-respectful environment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We do this by designing rigorous and relevant learning experiences, by providing guidance for students, by practicing and promoting teaching excellence, and by supporting each other with continuous professional development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914400"/>
            <a:ext cx="617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EEM MISSION STATEMENT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00401" y="228600"/>
            <a:ext cx="5838825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4" name="Picture 8" descr="F:\DCIM\124CANON\IMG_249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438400" y="2895600"/>
            <a:ext cx="3810000" cy="2857791"/>
          </a:xfrm>
          <a:prstGeom prst="rect">
            <a:avLst/>
          </a:prstGeom>
          <a:noFill/>
        </p:spPr>
      </p:pic>
      <p:pic>
        <p:nvPicPr>
          <p:cNvPr id="9" name="Picture 8" descr="imag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5715000"/>
            <a:ext cx="1362075" cy="809625"/>
          </a:xfrm>
          <a:prstGeom prst="rect">
            <a:avLst/>
          </a:prstGeom>
        </p:spPr>
      </p:pic>
      <p:pic>
        <p:nvPicPr>
          <p:cNvPr id="11" name="Picture 10" descr="image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457200"/>
            <a:ext cx="1247775" cy="1238250"/>
          </a:xfrm>
          <a:prstGeom prst="rect">
            <a:avLst/>
          </a:prstGeom>
        </p:spPr>
      </p:pic>
      <p:pic>
        <p:nvPicPr>
          <p:cNvPr id="39947" name="Picture 11" descr="F:\DCIM\124CANON\IMG_2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5715000"/>
            <a:ext cx="1154112" cy="865672"/>
          </a:xfrm>
          <a:prstGeom prst="rect">
            <a:avLst/>
          </a:prstGeom>
          <a:noFill/>
        </p:spPr>
      </p:pic>
      <p:pic>
        <p:nvPicPr>
          <p:cNvPr id="39948" name="Picture 12" descr="F:\DCIM\124CANON\IMG_24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5715000"/>
            <a:ext cx="1204254" cy="903282"/>
          </a:xfrm>
          <a:prstGeom prst="rect">
            <a:avLst/>
          </a:prstGeom>
          <a:noFill/>
        </p:spPr>
      </p:pic>
      <p:pic>
        <p:nvPicPr>
          <p:cNvPr id="39949" name="Picture 13" descr="F:\DCIM\124CANON\IMG_24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5715000"/>
            <a:ext cx="1077274" cy="8080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477000" y="388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International Education Week </a:t>
            </a:r>
            <a:endParaRPr lang="en-US" sz="1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38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 </a:t>
            </a:r>
            <a:r>
              <a:rPr lang="en-US" sz="1000" i="1" dirty="0" smtClean="0"/>
              <a:t> </a:t>
            </a:r>
            <a:r>
              <a:rPr lang="en-US" sz="1000" dirty="0" smtClean="0"/>
              <a:t> </a:t>
            </a:r>
          </a:p>
          <a:p>
            <a:pPr algn="r"/>
            <a:endParaRPr lang="en-US" sz="1000" dirty="0" smtClean="0"/>
          </a:p>
          <a:p>
            <a:endParaRPr lang="en-US" sz="1000" dirty="0" smtClean="0"/>
          </a:p>
          <a:p>
            <a:endParaRPr lang="en-US" dirty="0"/>
          </a:p>
        </p:txBody>
      </p:sp>
      <p:pic>
        <p:nvPicPr>
          <p:cNvPr id="53251" name="Picture 3" descr="F:\DCIM\126CANON\IMG_26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0" y="81587"/>
            <a:ext cx="7848600" cy="6631784"/>
          </a:xfrm>
          <a:prstGeom prst="rect">
            <a:avLst/>
          </a:prstGeom>
          <a:noFill/>
        </p:spPr>
      </p:pic>
      <p:pic>
        <p:nvPicPr>
          <p:cNvPr id="53253" name="Picture 5" descr="F:\DCIM\126CANON\IMG_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438400"/>
            <a:ext cx="1889990" cy="1417637"/>
          </a:xfrm>
          <a:prstGeom prst="rect">
            <a:avLst/>
          </a:prstGeom>
          <a:noFill/>
        </p:spPr>
      </p:pic>
      <p:pic>
        <p:nvPicPr>
          <p:cNvPr id="53254" name="Picture 6" descr="F:\DCIM\125CANON\IMG_2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57600"/>
            <a:ext cx="3617016" cy="2713038"/>
          </a:xfrm>
          <a:prstGeom prst="rect">
            <a:avLst/>
          </a:prstGeom>
          <a:noFill/>
        </p:spPr>
      </p:pic>
      <p:pic>
        <p:nvPicPr>
          <p:cNvPr id="53255" name="Picture 7" descr="F:\DCIM\125CANON\IMG_25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8600"/>
            <a:ext cx="3250900" cy="2438423"/>
          </a:xfrm>
          <a:prstGeom prst="rect">
            <a:avLst/>
          </a:prstGeom>
          <a:noFill/>
        </p:spPr>
      </p:pic>
      <p:pic>
        <p:nvPicPr>
          <p:cNvPr id="53256" name="Picture 8" descr="F:\DCIM\125CANON\IMG_25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552666"/>
            <a:ext cx="2855139" cy="2141572"/>
          </a:xfrm>
          <a:prstGeom prst="rect">
            <a:avLst/>
          </a:prstGeom>
          <a:noFill/>
        </p:spPr>
      </p:pic>
      <p:pic>
        <p:nvPicPr>
          <p:cNvPr id="53257" name="Picture 9" descr="F:\DCIM\125CANON\IMG_25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533399"/>
            <a:ext cx="3048000" cy="2286233"/>
          </a:xfrm>
          <a:prstGeom prst="rect">
            <a:avLst/>
          </a:prstGeom>
          <a:noFill/>
        </p:spPr>
      </p:pic>
      <p:pic>
        <p:nvPicPr>
          <p:cNvPr id="53252" name="Picture 1" descr="cid:image001.jpg@01CACB3B.C5503F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981200"/>
            <a:ext cx="1828800" cy="236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F:\DCIM\124CANON\IMG_24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1" y="4648200"/>
            <a:ext cx="2133600" cy="160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Documents and Settings\duynguyen1\Desktop\2010 Pictures\DSC_0022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66800" y="3962400"/>
            <a:ext cx="3179162" cy="21113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0800" y="838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 </a:t>
            </a:r>
            <a:r>
              <a:rPr lang="en-US" sz="1000" i="1" dirty="0" smtClean="0"/>
              <a:t> </a:t>
            </a:r>
            <a:r>
              <a:rPr lang="en-US" sz="1000" dirty="0" smtClean="0"/>
              <a:t> </a:t>
            </a:r>
          </a:p>
          <a:p>
            <a:pPr algn="r"/>
            <a:endParaRPr lang="en-US" sz="1000" dirty="0" smtClean="0"/>
          </a:p>
          <a:p>
            <a:endParaRPr lang="en-US" sz="1000" dirty="0" smtClean="0"/>
          </a:p>
          <a:p>
            <a:endParaRPr lang="en-US" dirty="0"/>
          </a:p>
        </p:txBody>
      </p:sp>
      <p:pic>
        <p:nvPicPr>
          <p:cNvPr id="4" name="Picture 4" descr="C:\Documents and Settings\duynguyen1\Desktop\2010 Pictures\DSC_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810000"/>
            <a:ext cx="4097055" cy="2720975"/>
          </a:xfrm>
          <a:prstGeom prst="rect">
            <a:avLst/>
          </a:prstGeom>
          <a:noFill/>
        </p:spPr>
      </p:pic>
      <p:pic>
        <p:nvPicPr>
          <p:cNvPr id="54273" name="Picture 1" descr="C:\Documents and Settings\duynguyen1\Desktop\2010 Pictures\DSC_0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85800"/>
            <a:ext cx="3097890" cy="2057400"/>
          </a:xfrm>
          <a:prstGeom prst="rect">
            <a:avLst/>
          </a:prstGeom>
          <a:noFill/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2098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 descr="C:\Documents and Settings\duynguyen1\Desktop\2010 Pictures\DSC_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2667000"/>
            <a:ext cx="2527532" cy="1678608"/>
          </a:xfrm>
          <a:prstGeom prst="rect">
            <a:avLst/>
          </a:prstGeom>
          <a:noFill/>
        </p:spPr>
      </p:pic>
      <p:pic>
        <p:nvPicPr>
          <p:cNvPr id="54275" name="Picture 3" descr="C:\Documents and Settings\duynguyen1\Desktop\2010 Pictures\DSC_00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685800"/>
            <a:ext cx="2605478" cy="1730375"/>
          </a:xfrm>
          <a:prstGeom prst="rect">
            <a:avLst/>
          </a:prstGeom>
          <a:noFill/>
        </p:spPr>
      </p:pic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838200" y="1600200"/>
          <a:ext cx="2489947" cy="1924050"/>
        </p:xfrm>
        <a:graphic>
          <a:graphicData uri="http://schemas.openxmlformats.org/presentationml/2006/ole">
            <p:oleObj spid="_x0000_s54277" name="Acrobat Document" r:id="rId9" imgW="7543443" imgH="582906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DCIM\124CANON\IMG_2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9600"/>
            <a:ext cx="2702707" cy="2027237"/>
          </a:xfrm>
          <a:prstGeom prst="rect">
            <a:avLst/>
          </a:prstGeom>
          <a:noFill/>
        </p:spPr>
      </p:pic>
      <p:pic>
        <p:nvPicPr>
          <p:cNvPr id="52226" name="Picture 2" descr="F:\DCIM\125CANON\IMG_2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590800"/>
            <a:ext cx="1788402" cy="1341438"/>
          </a:xfrm>
          <a:prstGeom prst="rect">
            <a:avLst/>
          </a:prstGeom>
          <a:noFill/>
        </p:spPr>
      </p:pic>
      <p:pic>
        <p:nvPicPr>
          <p:cNvPr id="52227" name="Picture 3" descr="F:\DCIM\125CANON\IMG_2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0"/>
            <a:ext cx="2068512" cy="1551542"/>
          </a:xfrm>
          <a:prstGeom prst="rect">
            <a:avLst/>
          </a:prstGeom>
          <a:noFill/>
        </p:spPr>
      </p:pic>
      <p:pic>
        <p:nvPicPr>
          <p:cNvPr id="52228" name="Picture 4" descr="F:\DCIM\125CANON\IMG_2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762000"/>
            <a:ext cx="2397940" cy="1798638"/>
          </a:xfrm>
          <a:prstGeom prst="rect">
            <a:avLst/>
          </a:prstGeom>
          <a:noFill/>
        </p:spPr>
      </p:pic>
      <p:pic>
        <p:nvPicPr>
          <p:cNvPr id="38915" name="Picture 3" descr="F:\DCIM\124CANON\IMG_2457.JPG"/>
          <p:cNvPicPr>
            <a:picLocks noChangeAspect="1" noChangeArrowheads="1"/>
          </p:cNvPicPr>
          <p:nvPr/>
        </p:nvPicPr>
        <p:blipFill>
          <a:blip r:embed="rId6" cstate="print"/>
          <a:srcRect t="6756" r="26523"/>
          <a:stretch>
            <a:fillRect/>
          </a:stretch>
        </p:blipFill>
        <p:spPr bwMode="auto">
          <a:xfrm>
            <a:off x="3962400" y="609600"/>
            <a:ext cx="2209800" cy="2103438"/>
          </a:xfrm>
          <a:prstGeom prst="rect">
            <a:avLst/>
          </a:prstGeom>
          <a:noFill/>
        </p:spPr>
      </p:pic>
      <p:pic>
        <p:nvPicPr>
          <p:cNvPr id="52225" name="Picture 1" descr="F:\DCIM\125CANON\IMG_2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981200"/>
            <a:ext cx="2514600" cy="1886142"/>
          </a:xfrm>
          <a:prstGeom prst="rect">
            <a:avLst/>
          </a:prstGeom>
          <a:noFill/>
        </p:spPr>
      </p:pic>
      <p:pic>
        <p:nvPicPr>
          <p:cNvPr id="52234" name="Picture 10" descr="F:\DCIM\125CANON\IMG_25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038600"/>
            <a:ext cx="2600325" cy="1950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DCIM\124CANON\IMG_2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3124200" cy="23433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81600" y="762000"/>
            <a:ext cx="29091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This is a wonderful opportunity for LSC- Tomball ….. Get more ideas on using their handbook - </a:t>
            </a:r>
            <a:r>
              <a:rPr lang="en-US" sz="1000" i="1" dirty="0" smtClean="0"/>
              <a:t>Kathy Sanchez, Dean of EEM Division</a:t>
            </a:r>
            <a:endParaRPr lang="en-US" sz="1000" i="1" dirty="0"/>
          </a:p>
        </p:txBody>
      </p:sp>
      <p:pic>
        <p:nvPicPr>
          <p:cNvPr id="35844" name="Picture 4" descr="F:\DCIM\124CANON\IMG_2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3464771" cy="2598843"/>
          </a:xfrm>
          <a:prstGeom prst="rect">
            <a:avLst/>
          </a:prstGeom>
          <a:noFill/>
        </p:spPr>
      </p:pic>
      <p:pic>
        <p:nvPicPr>
          <p:cNvPr id="7" name="Picture 1" descr="F:\DCIM\125CANON\IMG_2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200400"/>
            <a:ext cx="2251075" cy="15963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38600" y="220980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Laurie </a:t>
            </a:r>
            <a:r>
              <a:rPr lang="en-US" sz="1100" b="1" dirty="0" err="1" smtClean="0">
                <a:solidFill>
                  <a:schemeClr val="bg1"/>
                </a:solidFill>
              </a:rPr>
              <a:t>Kirszner</a:t>
            </a:r>
            <a:r>
              <a:rPr lang="en-US" sz="1100" b="1" dirty="0" smtClean="0">
                <a:solidFill>
                  <a:schemeClr val="bg1"/>
                </a:solidFill>
              </a:rPr>
              <a:t> &amp; Stephen </a:t>
            </a:r>
            <a:r>
              <a:rPr lang="en-US" sz="1100" b="1" dirty="0" err="1" smtClean="0">
                <a:solidFill>
                  <a:schemeClr val="bg1"/>
                </a:solidFill>
              </a:rPr>
              <a:t>Mandell’s</a:t>
            </a:r>
            <a:r>
              <a:rPr lang="en-US" sz="1100" b="1" dirty="0" smtClean="0">
                <a:solidFill>
                  <a:schemeClr val="bg1"/>
                </a:solidFill>
              </a:rPr>
              <a:t> workshop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F:\DCIM\125CANON\IMG_2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419600"/>
            <a:ext cx="2702709" cy="2027238"/>
          </a:xfrm>
          <a:prstGeom prst="rect">
            <a:avLst/>
          </a:prstGeom>
          <a:noFill/>
        </p:spPr>
      </p:pic>
      <p:pic>
        <p:nvPicPr>
          <p:cNvPr id="9" name="Picture 2" descr="F:\DCIM\125CANON\IMG_2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800600"/>
            <a:ext cx="2499530" cy="18748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472440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Calculus Musical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5486400"/>
            <a:ext cx="2971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</a:t>
            </a:r>
            <a:r>
              <a:rPr lang="en-US" sz="900" i="1" dirty="0" smtClean="0"/>
              <a:t>Come hear Professors Sherri White, Bo Rollins, Doug Boyd, Katie Olson, and Greg Oaks reading pieces from the most recent issue of the Inkling.”</a:t>
            </a:r>
          </a:p>
          <a:p>
            <a:pPr algn="r"/>
            <a:r>
              <a:rPr lang="en-US" sz="1000" dirty="0" smtClean="0"/>
              <a:t>Dr. Becky Tate, Inkling Advisor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52578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“I just wanted to congratulate Becky on the Inkling Reading…This was a wonderful display of the creative work of our students.  I also wanted to thank Katie, Greg, Doug, and Bo…”</a:t>
            </a:r>
          </a:p>
          <a:p>
            <a:pPr algn="r"/>
            <a:r>
              <a:rPr lang="en-US" sz="1000" dirty="0" smtClean="0"/>
              <a:t>Kathy Sanchez</a:t>
            </a:r>
            <a:endParaRPr lang="en-US" sz="1000" dirty="0"/>
          </a:p>
        </p:txBody>
      </p:sp>
      <p:pic>
        <p:nvPicPr>
          <p:cNvPr id="37890" name="Picture 2" descr="F:\DCIM\124CANON\IMG_2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2144712" cy="1608698"/>
          </a:xfrm>
          <a:prstGeom prst="rect">
            <a:avLst/>
          </a:prstGeom>
          <a:noFill/>
        </p:spPr>
      </p:pic>
      <p:pic>
        <p:nvPicPr>
          <p:cNvPr id="37891" name="Picture 3" descr="F:\DCIM\124CANON\IMG_2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33600"/>
            <a:ext cx="2702709" cy="2027238"/>
          </a:xfrm>
          <a:prstGeom prst="rect">
            <a:avLst/>
          </a:prstGeom>
          <a:noFill/>
        </p:spPr>
      </p:pic>
      <p:pic>
        <p:nvPicPr>
          <p:cNvPr id="37892" name="Picture 4" descr="F:\DCIM\124CANON\IMG_2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276600"/>
            <a:ext cx="2438152" cy="1828800"/>
          </a:xfrm>
          <a:prstGeom prst="rect">
            <a:avLst/>
          </a:prstGeom>
          <a:noFill/>
        </p:spPr>
      </p:pic>
      <p:pic>
        <p:nvPicPr>
          <p:cNvPr id="37893" name="Picture 5" descr="F:\DCIM\124CANON\IMG_2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57200"/>
            <a:ext cx="2601119" cy="1951038"/>
          </a:xfrm>
          <a:prstGeom prst="rect">
            <a:avLst/>
          </a:prstGeom>
          <a:noFill/>
        </p:spPr>
      </p:pic>
      <p:pic>
        <p:nvPicPr>
          <p:cNvPr id="37894" name="Picture 6" descr="F:\DCIM\124CANON\IMG_2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057400"/>
            <a:ext cx="1686812" cy="1265238"/>
          </a:xfrm>
          <a:prstGeom prst="rect">
            <a:avLst/>
          </a:prstGeom>
          <a:noFill/>
        </p:spPr>
      </p:pic>
      <p:pic>
        <p:nvPicPr>
          <p:cNvPr id="37895" name="Picture 7" descr="F:\DCIM\124CANON\IMG_2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228600"/>
            <a:ext cx="2499530" cy="1874838"/>
          </a:xfrm>
          <a:prstGeom prst="rect">
            <a:avLst/>
          </a:prstGeom>
          <a:noFill/>
        </p:spPr>
      </p:pic>
      <p:pic>
        <p:nvPicPr>
          <p:cNvPr id="37896" name="Picture 8" descr="F:\DCIM\124CANON\IMG_24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133600"/>
            <a:ext cx="1930204" cy="1447800"/>
          </a:xfrm>
          <a:prstGeom prst="rect">
            <a:avLst/>
          </a:prstGeom>
          <a:noFill/>
        </p:spPr>
      </p:pic>
      <p:pic>
        <p:nvPicPr>
          <p:cNvPr id="37897" name="Picture 9" descr="F:\DCIM\124CANON\IMG_24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4572000"/>
            <a:ext cx="1178864" cy="884238"/>
          </a:xfrm>
          <a:prstGeom prst="rect">
            <a:avLst/>
          </a:prstGeom>
          <a:noFill/>
        </p:spPr>
      </p:pic>
      <p:pic>
        <p:nvPicPr>
          <p:cNvPr id="37898" name="Picture 10" descr="F:\DCIM\124CANON\IMG_24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4648200"/>
            <a:ext cx="1143000" cy="857337"/>
          </a:xfrm>
          <a:prstGeom prst="rect">
            <a:avLst/>
          </a:prstGeom>
          <a:noFill/>
        </p:spPr>
      </p:pic>
      <p:pic>
        <p:nvPicPr>
          <p:cNvPr id="37899" name="Picture 11" descr="F:\DCIM\124CANON\IMG_245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3200400"/>
            <a:ext cx="1889992" cy="1417638"/>
          </a:xfrm>
          <a:prstGeom prst="rect">
            <a:avLst/>
          </a:prstGeom>
          <a:noFill/>
        </p:spPr>
      </p:pic>
      <p:pic>
        <p:nvPicPr>
          <p:cNvPr id="37900" name="Picture 12" descr="F:\DCIM\124CANON\IMG_243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419600"/>
            <a:ext cx="975685" cy="7318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05200" y="3352800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Inkling</a:t>
            </a:r>
            <a:r>
              <a:rPr lang="en-US" dirty="0" smtClean="0">
                <a:solidFill>
                  <a:schemeClr val="bg1"/>
                </a:solidFill>
              </a:rPr>
              <a:t> Reading 2010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\\tcs03file01\users\mpixton\My Documents\ZA A\AAA Do I need These 11 08\zzz Do these need to be deleted\zzzzzOld Items 5 08\My Pictures\Microsoft Clip Organizer\j038717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027" t="9244" r="2473" b="5208"/>
          <a:stretch>
            <a:fillRect/>
          </a:stretch>
        </p:blipFill>
        <p:spPr bwMode="auto">
          <a:xfrm>
            <a:off x="1371600" y="533400"/>
            <a:ext cx="5983949" cy="590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b="1" dirty="0" smtClean="0"/>
              <a:t>PROFESSIONAL DEVELOPMENT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	</a:t>
            </a:r>
            <a:r>
              <a:rPr lang="en-US" sz="1200" dirty="0" smtClean="0"/>
              <a:t>Below is a list of Professional Development activities that our EEM faculty attended this past year. 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u="sng" dirty="0" smtClean="0"/>
              <a:t>4</a:t>
            </a:r>
            <a:r>
              <a:rPr lang="en-US" sz="1200" u="sng" baseline="30000" dirty="0" smtClean="0"/>
              <a:t>th</a:t>
            </a:r>
            <a:r>
              <a:rPr lang="en-US" sz="1200" u="sng" dirty="0" smtClean="0"/>
              <a:t> Annual Math/Science Articulation Conference – </a:t>
            </a:r>
            <a:r>
              <a:rPr lang="en-US" sz="1200" u="sng" dirty="0" err="1" smtClean="0"/>
              <a:t>Nacagdoches</a:t>
            </a:r>
            <a:r>
              <a:rPr lang="en-US" sz="1200" u="sng" dirty="0" smtClean="0"/>
              <a:t>, TX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		Claudia Davis	Patricia Falbo</a:t>
            </a:r>
          </a:p>
          <a:p>
            <a:pPr>
              <a:buNone/>
            </a:pPr>
            <a:r>
              <a:rPr lang="en-US" sz="1200" dirty="0" smtClean="0"/>
              <a:t>		Mark Hammerbacher	Roger Jay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u="sng" dirty="0" smtClean="0"/>
              <a:t>ALP Conference – Baltimore, MD</a:t>
            </a:r>
            <a:r>
              <a:rPr lang="en-US" sz="1200" dirty="0" smtClean="0"/>
              <a:t>		</a:t>
            </a:r>
            <a:r>
              <a:rPr lang="en-US" sz="1200" u="sng" dirty="0" smtClean="0"/>
              <a:t>AMATYC – Las Vegas, NV</a:t>
            </a:r>
          </a:p>
          <a:p>
            <a:pPr>
              <a:buNone/>
            </a:pPr>
            <a:r>
              <a:rPr lang="en-US" sz="1200" dirty="0" smtClean="0"/>
              <a:t>Brian Reeves			Mindy Coleman</a:t>
            </a:r>
          </a:p>
          <a:p>
            <a:pPr>
              <a:buNone/>
            </a:pPr>
            <a:r>
              <a:rPr lang="en-US" sz="1200" dirty="0" smtClean="0"/>
              <a:t>Judy  Harris				Rick Smalley</a:t>
            </a:r>
          </a:p>
          <a:p>
            <a:pPr>
              <a:buNone/>
            </a:pPr>
            <a:endParaRPr lang="en-US" sz="1200" u="sng" dirty="0" smtClean="0"/>
          </a:p>
          <a:p>
            <a:pPr>
              <a:buNone/>
            </a:pPr>
            <a:r>
              <a:rPr lang="en-US" sz="1200" u="sng" dirty="0" smtClean="0"/>
              <a:t>AWP Conference – Denver, CO</a:t>
            </a:r>
            <a:r>
              <a:rPr lang="en-US" sz="1200" dirty="0" smtClean="0"/>
              <a:t>		</a:t>
            </a:r>
            <a:r>
              <a:rPr lang="en-US" sz="1200" u="sng" dirty="0" smtClean="0"/>
              <a:t>CEA Conference – San Antonio, TX</a:t>
            </a:r>
            <a:endParaRPr lang="en-US" sz="1200" dirty="0" smtClean="0"/>
          </a:p>
          <a:p>
            <a:pPr>
              <a:buNone/>
            </a:pPr>
            <a:r>
              <a:rPr lang="en-US" sz="1200" dirty="0" err="1" smtClean="0"/>
              <a:t>Juli</a:t>
            </a:r>
            <a:r>
              <a:rPr lang="en-US" sz="1200" dirty="0" smtClean="0"/>
              <a:t> Case				Van Piercy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					</a:t>
            </a:r>
          </a:p>
          <a:p>
            <a:pPr>
              <a:buNone/>
            </a:pPr>
            <a:r>
              <a:rPr lang="en-US" sz="1200" u="sng" dirty="0" err="1" smtClean="0"/>
              <a:t>AtD</a:t>
            </a:r>
            <a:r>
              <a:rPr lang="en-US" sz="1200" u="sng" dirty="0" smtClean="0"/>
              <a:t> Strategy Institute – Charlotte, NC</a:t>
            </a:r>
            <a:r>
              <a:rPr lang="en-US" sz="1200" dirty="0" smtClean="0"/>
              <a:t>	</a:t>
            </a:r>
            <a:r>
              <a:rPr lang="en-US" sz="1200" u="sng" dirty="0" smtClean="0"/>
              <a:t>HETI – Houston, TX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Claudia Davis			Juli Case		Amber Mestayer</a:t>
            </a:r>
          </a:p>
          <a:p>
            <a:pPr>
              <a:buNone/>
            </a:pPr>
            <a:r>
              <a:rPr lang="en-US" sz="1200" dirty="0" smtClean="0"/>
              <a:t>Kathy Sanchez			Devika Lalsinghani	Suzanne Weatherly</a:t>
            </a:r>
          </a:p>
          <a:p>
            <a:pPr>
              <a:buNone/>
            </a:pPr>
            <a:r>
              <a:rPr lang="en-US" sz="1200" dirty="0" smtClean="0"/>
              <a:t>					Mari Carmen Marin-Ocana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\\tcs03file01\users\mpixton\My Documents\ZA A\AAA Do I need These 11 08\zzz Do these need to be deleted\zzzzzOld Items 5 08\My Pictures\Microsoft Clip Organizer\j038717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027" t="9244" r="2473" b="5208"/>
          <a:stretch>
            <a:fillRect/>
          </a:stretch>
        </p:blipFill>
        <p:spPr bwMode="auto">
          <a:xfrm>
            <a:off x="1524000" y="685800"/>
            <a:ext cx="5907749" cy="582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400" b="1" dirty="0" smtClean="0"/>
              <a:t>PROFESSIONAL DEVELOPMENT – cont’d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077200" cy="5562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sz="1200" u="sng" dirty="0" smtClean="0"/>
          </a:p>
          <a:p>
            <a:pPr>
              <a:buNone/>
            </a:pPr>
            <a:r>
              <a:rPr lang="en-US" sz="1300" u="sng" dirty="0" err="1" smtClean="0"/>
              <a:t>Cengage</a:t>
            </a:r>
            <a:r>
              <a:rPr lang="en-US" sz="1300" u="sng" dirty="0" smtClean="0"/>
              <a:t> Learning Conference – Austin TX</a:t>
            </a:r>
            <a:r>
              <a:rPr lang="en-US" sz="1300" dirty="0" smtClean="0"/>
              <a:t>	</a:t>
            </a:r>
          </a:p>
          <a:p>
            <a:pPr>
              <a:buNone/>
            </a:pPr>
            <a:r>
              <a:rPr lang="en-US" sz="1300" dirty="0" smtClean="0"/>
              <a:t>Donna Willingham			</a:t>
            </a:r>
          </a:p>
          <a:p>
            <a:pPr>
              <a:buNone/>
            </a:pPr>
            <a:endParaRPr lang="en-US" sz="1300" u="sng" dirty="0" smtClean="0"/>
          </a:p>
          <a:p>
            <a:pPr>
              <a:buNone/>
            </a:pPr>
            <a:r>
              <a:rPr lang="en-US" sz="1300" u="sng" dirty="0" smtClean="0"/>
              <a:t>College &amp; Career Readiness Community College Symposium – Various Locations</a:t>
            </a: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		Kim Carter			Claudia Davis</a:t>
            </a:r>
          </a:p>
          <a:p>
            <a:pPr>
              <a:buNone/>
            </a:pPr>
            <a:r>
              <a:rPr lang="en-US" sz="1300" dirty="0" smtClean="0"/>
              <a:t>		Mark Hammerbacher		Kathy Sanchez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u="sng" dirty="0" smtClean="0"/>
              <a:t>IAL Conference – Houston, TX</a:t>
            </a:r>
            <a:r>
              <a:rPr lang="en-US" sz="1300" dirty="0" smtClean="0"/>
              <a:t>		</a:t>
            </a:r>
            <a:r>
              <a:rPr lang="en-US" sz="1300" u="sng" dirty="0" smtClean="0"/>
              <a:t>e-Symposiums – Various Locations</a:t>
            </a: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Judy Harris				Kim Carter			</a:t>
            </a:r>
          </a:p>
          <a:p>
            <a:pPr>
              <a:buNone/>
            </a:pPr>
            <a:r>
              <a:rPr lang="en-US" sz="1300" dirty="0" smtClean="0"/>
              <a:t>Mary Ann Jackson			Mary Ann Jackson</a:t>
            </a:r>
          </a:p>
          <a:p>
            <a:pPr>
              <a:buNone/>
            </a:pPr>
            <a:r>
              <a:rPr lang="en-US" sz="1300" dirty="0" smtClean="0"/>
              <a:t>Van Piercy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u="sng" dirty="0" smtClean="0"/>
              <a:t>Falling in Love with Success – Houston TX</a:t>
            </a:r>
            <a:r>
              <a:rPr lang="en-US" sz="1300" dirty="0" smtClean="0"/>
              <a:t>	</a:t>
            </a:r>
            <a:r>
              <a:rPr lang="en-US" sz="1300" u="sng" dirty="0" smtClean="0"/>
              <a:t>NACCTEP Conference – Baltimore, MD</a:t>
            </a: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Mary Ann Jackson			Mary Ann Jackson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u="sng" dirty="0" smtClean="0"/>
              <a:t>ICTCM Conference – Chicago, IL</a:t>
            </a:r>
            <a:r>
              <a:rPr lang="en-US" sz="1300" dirty="0" smtClean="0"/>
              <a:t>		</a:t>
            </a:r>
            <a:r>
              <a:rPr lang="en-US" sz="1300" u="sng" dirty="0" smtClean="0"/>
              <a:t>National Reading Conference – Albuquerque, NM</a:t>
            </a:r>
            <a:endParaRPr lang="en-US" sz="1300" dirty="0" smtClean="0"/>
          </a:p>
          <a:p>
            <a:pPr>
              <a:buNone/>
            </a:pPr>
            <a:r>
              <a:rPr lang="en-US" sz="1300" dirty="0" smtClean="0"/>
              <a:t>Brandi Cline				Donna Willingham</a:t>
            </a:r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r>
              <a:rPr lang="en-US" sz="1300" u="sng" dirty="0" smtClean="0"/>
              <a:t>Increasing Student Success – Houston, TX</a:t>
            </a:r>
            <a:r>
              <a:rPr lang="en-US" sz="1300" dirty="0" smtClean="0"/>
              <a:t>	</a:t>
            </a:r>
          </a:p>
          <a:p>
            <a:pPr>
              <a:buNone/>
            </a:pPr>
            <a:r>
              <a:rPr lang="en-US" sz="1300" dirty="0" smtClean="0"/>
              <a:t>Mark Hammerbacher			</a:t>
            </a:r>
          </a:p>
          <a:p>
            <a:pPr>
              <a:buNone/>
            </a:pPr>
            <a:r>
              <a:rPr lang="en-US" sz="1300" dirty="0" smtClean="0"/>
              <a:t>V.C. Patel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			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\\tcs03file01\users\mpixton\My Documents\ZA A\AAA Do I need These 11 08\zzz Do these need to be deleted\zzzzzOld Items 5 08\My Pictures\Microsoft Clip Organizer\j038717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027" t="9244" r="2473" b="5208"/>
          <a:stretch>
            <a:fillRect/>
          </a:stretch>
        </p:blipFill>
        <p:spPr bwMode="auto">
          <a:xfrm>
            <a:off x="1295400" y="609600"/>
            <a:ext cx="6060149" cy="59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400" b="1" dirty="0" smtClean="0"/>
              <a:t>PROFESSIONAL DEVELOPMENT – cont’d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200" u="sng" dirty="0" smtClean="0"/>
              <a:t>NADE Conference – Columbus, OH</a:t>
            </a:r>
            <a:r>
              <a:rPr lang="en-US" sz="1200" dirty="0" smtClean="0"/>
              <a:t>		</a:t>
            </a:r>
            <a:r>
              <a:rPr lang="en-US" sz="1200" u="sng" dirty="0" smtClean="0"/>
              <a:t>Great Teaching Round Up – </a:t>
            </a:r>
            <a:r>
              <a:rPr lang="en-US" sz="1200" u="sng" dirty="0" err="1" smtClean="0"/>
              <a:t>Kernvill</a:t>
            </a:r>
            <a:r>
              <a:rPr lang="en-US" sz="1200" u="sng" dirty="0" smtClean="0"/>
              <a:t>, TX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Donna Willingham			Jeff Norem</a:t>
            </a:r>
          </a:p>
          <a:p>
            <a:pPr>
              <a:buNone/>
            </a:pPr>
            <a:endParaRPr lang="en-US" sz="1200" u="sng" dirty="0" smtClean="0"/>
          </a:p>
          <a:p>
            <a:pPr>
              <a:buNone/>
            </a:pPr>
            <a:r>
              <a:rPr lang="en-US" sz="1200" u="sng" dirty="0" smtClean="0"/>
              <a:t>NISOD Conference – Austin, TX</a:t>
            </a:r>
            <a:r>
              <a:rPr lang="en-US" sz="1200" dirty="0" smtClean="0"/>
              <a:t>		</a:t>
            </a:r>
            <a:r>
              <a:rPr lang="en-US" sz="1200" u="sng" dirty="0" smtClean="0"/>
              <a:t>Phi Theta Kappa Int’l. Conference – Orlando, FL</a:t>
            </a:r>
          </a:p>
          <a:p>
            <a:pPr>
              <a:buNone/>
            </a:pPr>
            <a:r>
              <a:rPr lang="en-US" sz="1200" dirty="0" smtClean="0"/>
              <a:t>Kim Carter		Judy Harris		Bo Rollins</a:t>
            </a:r>
          </a:p>
          <a:p>
            <a:pPr>
              <a:buNone/>
            </a:pPr>
            <a:r>
              <a:rPr lang="en-US" sz="1200" dirty="0" smtClean="0"/>
              <a:t>Pam Womack	V.C. Patel		</a:t>
            </a:r>
          </a:p>
          <a:p>
            <a:pPr>
              <a:buNone/>
            </a:pPr>
            <a:r>
              <a:rPr lang="en-US" sz="1200" dirty="0" smtClean="0"/>
              <a:t>Kathy Sanchez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u="sng" dirty="0" smtClean="0"/>
              <a:t>PTK Leadership Conference – Tyler, TX</a:t>
            </a:r>
            <a:r>
              <a:rPr lang="en-US" sz="1200" dirty="0" smtClean="0"/>
              <a:t>	</a:t>
            </a:r>
            <a:r>
              <a:rPr lang="en-US" sz="1200" u="sng" dirty="0" smtClean="0"/>
              <a:t>Starting Right - SENSE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Bo Rollins				Mindy Coleman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u="sng" dirty="0" smtClean="0"/>
              <a:t>TCCTA – Leading From the Middle – Dallas, TX</a:t>
            </a:r>
            <a:r>
              <a:rPr lang="en-US" sz="1200" dirty="0" smtClean="0"/>
              <a:t>	</a:t>
            </a:r>
            <a:r>
              <a:rPr lang="en-US" sz="1200" u="sng" dirty="0" smtClean="0"/>
              <a:t>TYCA-SW – Little Rock, AR</a:t>
            </a: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Duy Nguyen				Van Piercy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u="sng" dirty="0" smtClean="0"/>
              <a:t>TCCTA – Houston, TX</a:t>
            </a:r>
            <a:r>
              <a:rPr lang="en-US" sz="1200" dirty="0" smtClean="0"/>
              <a:t>			</a:t>
            </a:r>
          </a:p>
          <a:p>
            <a:pPr>
              <a:buNone/>
            </a:pPr>
            <a:r>
              <a:rPr lang="en-US" sz="1200" dirty="0" smtClean="0"/>
              <a:t>Patricia Falbo			</a:t>
            </a:r>
          </a:p>
          <a:p>
            <a:pPr>
              <a:buNone/>
            </a:pPr>
            <a:r>
              <a:rPr lang="en-US" sz="1200" dirty="0" smtClean="0"/>
              <a:t>Mark Hammerbacher</a:t>
            </a:r>
          </a:p>
          <a:p>
            <a:pPr>
              <a:buNone/>
            </a:pPr>
            <a:r>
              <a:rPr lang="en-US" sz="1200" dirty="0" smtClean="0"/>
              <a:t>Roger Jay</a:t>
            </a:r>
          </a:p>
          <a:p>
            <a:pPr>
              <a:buNone/>
            </a:pPr>
            <a:r>
              <a:rPr lang="en-US" sz="1200" dirty="0" smtClean="0"/>
              <a:t>Devika Lalsinghani</a:t>
            </a:r>
          </a:p>
          <a:p>
            <a:pPr>
              <a:buNone/>
            </a:pPr>
            <a:endParaRPr lang="en-US" sz="1200" u="sng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524001"/>
            <a:ext cx="6781800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Our Division participated the “Share Your Blessing- Adopt a Family for Thanksgiving 2009.”  We adopted 2 families of 7 persons and provide each of them with Thanksgiving Dinner and $25.00 gift card .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36866" name="Picture 1" descr="cid:image001.gif@01C8075F.9A092FC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1143000" cy="121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828800" y="6096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EEM family news…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6172200"/>
            <a:ext cx="419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Our Division ‘s email address: </a:t>
            </a:r>
            <a:r>
              <a:rPr lang="en-US" sz="1100" dirty="0" err="1" smtClean="0"/>
              <a:t>EEM_Division</a:t>
            </a:r>
            <a:r>
              <a:rPr lang="en-US" sz="1100" dirty="0" smtClean="0"/>
              <a:t>@ LoneStar.edu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2133600" y="3962400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Name:  Amanda Nicole</a:t>
            </a:r>
          </a:p>
          <a:p>
            <a:r>
              <a:rPr lang="en-US" sz="1000" dirty="0" smtClean="0"/>
              <a:t>Born:  2/11/10 at 8:08 pm</a:t>
            </a:r>
          </a:p>
          <a:p>
            <a:r>
              <a:rPr lang="en-US" sz="1000" dirty="0" smtClean="0"/>
              <a:t>Weight:  6 lb 8 oz</a:t>
            </a:r>
          </a:p>
          <a:p>
            <a:r>
              <a:rPr lang="en-US" sz="1000" dirty="0" smtClean="0"/>
              <a:t>Length:  19”</a:t>
            </a:r>
          </a:p>
          <a:p>
            <a:r>
              <a:rPr lang="en-US" sz="1000" dirty="0" smtClean="0"/>
              <a:t>Full head of black hair</a:t>
            </a:r>
          </a:p>
          <a:p>
            <a:r>
              <a:rPr lang="en-US" sz="1000" dirty="0" smtClean="0"/>
              <a:t>(Daughter of Amber Mestayer)</a:t>
            </a:r>
            <a:endParaRPr lang="en-US" sz="1000" dirty="0"/>
          </a:p>
        </p:txBody>
      </p:sp>
      <p:pic>
        <p:nvPicPr>
          <p:cNvPr id="8" name="Picture 7" descr="C:\Documents and Settings\duynguyen1\Local Settings\Temporary Internet Files\Content.Word\IMG_34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438400"/>
            <a:ext cx="2372419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duynguyen1\Local Settings\Temporary Internet Files\Content.Word\IMG_3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276600"/>
            <a:ext cx="240100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YEAR, NEW THEME!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18" descr="\\tcs03file01\users\mpixton\My Documents\ZA A\AAA Do I need These 11 08\zzz Do these need to be deleted\zzzzzOld Items 5 08\My Pictures\Microsoft Clip Organizer\j0387172.jpg"/>
          <p:cNvPicPr>
            <a:picLocks noChangeAspect="1" noChangeArrowheads="1"/>
          </p:cNvPicPr>
          <p:nvPr/>
        </p:nvPicPr>
        <p:blipFill>
          <a:blip r:embed="rId2" cstate="print"/>
          <a:srcRect l="10027" t="9244" r="2473" b="5208"/>
          <a:stretch>
            <a:fillRect/>
          </a:stretch>
        </p:blipFill>
        <p:spPr bwMode="auto">
          <a:xfrm>
            <a:off x="3429000" y="1447800"/>
            <a:ext cx="4307549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62000" y="5715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ristina" pitchFamily="66" charset="0"/>
                <a:ea typeface="Calibri" pitchFamily="34" charset="0"/>
                <a:cs typeface="Times New Roman" pitchFamily="18" charset="0"/>
              </a:rPr>
              <a:t>Share Your Gifts!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1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33600" y="2438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Meghan – the ninth grandchild of the proud </a:t>
            </a:r>
            <a:r>
              <a:rPr lang="en-US" sz="1200" dirty="0" err="1" smtClean="0"/>
              <a:t>GrandMa</a:t>
            </a:r>
            <a:r>
              <a:rPr lang="en-US" sz="1200" dirty="0" smtClean="0"/>
              <a:t> Patti Falbo</a:t>
            </a:r>
            <a:endParaRPr lang="en-US" sz="1200" dirty="0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124200"/>
            <a:ext cx="1828800" cy="243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5562600"/>
            <a:ext cx="354616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Jackson Edward </a:t>
            </a:r>
            <a:r>
              <a:rPr lang="en-US" sz="1050" dirty="0" err="1" smtClean="0"/>
              <a:t>Dietert</a:t>
            </a:r>
            <a:endParaRPr lang="en-US" sz="1050" dirty="0" smtClean="0"/>
          </a:p>
          <a:p>
            <a:r>
              <a:rPr lang="en-US" sz="1050" dirty="0" smtClean="0"/>
              <a:t>Born on November 14, 2009 at 10:31am</a:t>
            </a:r>
          </a:p>
          <a:p>
            <a:r>
              <a:rPr lang="en-US" sz="1050" dirty="0" smtClean="0"/>
              <a:t>Weight: 7 lbs1oz.</a:t>
            </a:r>
          </a:p>
          <a:p>
            <a:r>
              <a:rPr lang="en-US" sz="1050" dirty="0" smtClean="0"/>
              <a:t>Length: 19 and a half inches</a:t>
            </a:r>
          </a:p>
          <a:p>
            <a:r>
              <a:rPr lang="en-US" sz="1050" dirty="0" smtClean="0"/>
              <a:t>First son of the proud parent Mari Del Carmen-Ocana</a:t>
            </a:r>
          </a:p>
          <a:p>
            <a:endParaRPr lang="en-US" sz="1050" dirty="0"/>
          </a:p>
        </p:txBody>
      </p:sp>
      <p:pic>
        <p:nvPicPr>
          <p:cNvPr id="45058" name="Picture 2" descr="F:\DCIM\125CANON\IMG_2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14400"/>
            <a:ext cx="2499530" cy="1874838"/>
          </a:xfrm>
          <a:prstGeom prst="rect">
            <a:avLst/>
          </a:prstGeom>
          <a:noFill/>
        </p:spPr>
      </p:pic>
      <p:pic>
        <p:nvPicPr>
          <p:cNvPr id="7" name="Picture 12" descr="http://weddings.theknot.com/weddingwebpage/5911989661890546/wysiwyg/images/Laura&amp;Jaco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294" y="3200400"/>
            <a:ext cx="1933931" cy="25050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0386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Laura Boercker will tie the knot on May 30, 2010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990600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</a:rPr>
              <a:t>Mathly</a:t>
            </a:r>
            <a:r>
              <a:rPr lang="en-US" b="1" dirty="0" smtClean="0">
                <a:solidFill>
                  <a:schemeClr val="bg1"/>
                </a:solidFill>
              </a:rPr>
              <a:t>” in love!!!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38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 </a:t>
            </a:r>
            <a:r>
              <a:rPr lang="en-US" sz="1000" i="1" dirty="0" smtClean="0"/>
              <a:t> </a:t>
            </a:r>
            <a:r>
              <a:rPr lang="en-US" sz="1000" dirty="0" smtClean="0"/>
              <a:t> </a:t>
            </a:r>
          </a:p>
          <a:p>
            <a:pPr algn="r"/>
            <a:endParaRPr lang="en-US" sz="1000" dirty="0" smtClean="0"/>
          </a:p>
          <a:p>
            <a:endParaRPr lang="en-US" sz="1000" dirty="0" smtClean="0"/>
          </a:p>
          <a:p>
            <a:endParaRPr lang="en-US" dirty="0"/>
          </a:p>
        </p:txBody>
      </p:sp>
      <p:pic>
        <p:nvPicPr>
          <p:cNvPr id="39938" name="Picture 2" descr="F:\DCIM\126CANON\IMG_2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1916112" cy="1437230"/>
          </a:xfrm>
          <a:prstGeom prst="rect">
            <a:avLst/>
          </a:prstGeom>
          <a:noFill/>
        </p:spPr>
      </p:pic>
      <p:pic>
        <p:nvPicPr>
          <p:cNvPr id="39939" name="Picture 3" descr="F:\DCIM\126CANON\IMG_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360366"/>
            <a:ext cx="1600200" cy="1200272"/>
          </a:xfrm>
          <a:prstGeom prst="rect">
            <a:avLst/>
          </a:prstGeom>
          <a:noFill/>
        </p:spPr>
      </p:pic>
      <p:pic>
        <p:nvPicPr>
          <p:cNvPr id="39940" name="Picture 4" descr="F:\DCIM\126CANON\IMG_2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09600"/>
            <a:ext cx="2296349" cy="17224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24600" y="685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End of Year luncheon</a:t>
            </a:r>
            <a:endParaRPr lang="en-US" sz="1400" dirty="0"/>
          </a:p>
        </p:txBody>
      </p:sp>
      <p:pic>
        <p:nvPicPr>
          <p:cNvPr id="39941" name="Picture 5" descr="F:\DCIM\125CANON\IMG_2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362200"/>
            <a:ext cx="2296350" cy="1722438"/>
          </a:xfrm>
          <a:prstGeom prst="rect">
            <a:avLst/>
          </a:prstGeom>
          <a:noFill/>
        </p:spPr>
      </p:pic>
      <p:pic>
        <p:nvPicPr>
          <p:cNvPr id="39942" name="Picture 6" descr="F:\DCIM\125CANON\IMG_2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2362200"/>
            <a:ext cx="2194759" cy="1646237"/>
          </a:xfrm>
          <a:prstGeom prst="rect">
            <a:avLst/>
          </a:prstGeom>
          <a:noFill/>
        </p:spPr>
      </p:pic>
      <p:pic>
        <p:nvPicPr>
          <p:cNvPr id="39943" name="Picture 7" descr="F:\DCIM\125CANON\IMG_2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286000"/>
            <a:ext cx="1265238" cy="1686812"/>
          </a:xfrm>
          <a:prstGeom prst="rect">
            <a:avLst/>
          </a:prstGeom>
          <a:noFill/>
        </p:spPr>
      </p:pic>
      <p:pic>
        <p:nvPicPr>
          <p:cNvPr id="39944" name="Picture 8" descr="F:\DCIM\125CANON\IMG_25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0089" y="3962400"/>
            <a:ext cx="1889992" cy="1417638"/>
          </a:xfrm>
          <a:prstGeom prst="rect">
            <a:avLst/>
          </a:prstGeom>
          <a:noFill/>
        </p:spPr>
      </p:pic>
      <p:pic>
        <p:nvPicPr>
          <p:cNvPr id="39945" name="Picture 9" descr="F:\DCIM\125CANON\IMG_25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3810000"/>
            <a:ext cx="2194761" cy="1646238"/>
          </a:xfrm>
          <a:prstGeom prst="rect">
            <a:avLst/>
          </a:prstGeom>
          <a:noFill/>
        </p:spPr>
      </p:pic>
      <p:pic>
        <p:nvPicPr>
          <p:cNvPr id="39946" name="Picture 10" descr="F:\DCIM\125CANON\IMG_25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962400"/>
            <a:ext cx="1611312" cy="120860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343400" y="4114800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Baby Showers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10668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Christmas Luncheon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3657600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Wedding Bell!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" descr="F:\DCIM\125CANON\IMG_257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5249302"/>
            <a:ext cx="1905000" cy="142889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697496" y="1371600"/>
            <a:ext cx="244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Adjunct Faculty Excellence</a:t>
            </a:r>
            <a:endParaRPr lang="en-US" sz="1400" dirty="0"/>
          </a:p>
        </p:txBody>
      </p:sp>
      <p:pic>
        <p:nvPicPr>
          <p:cNvPr id="19" name="Picture 2" descr="F:\DCIM\125CANON\IMG_258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029200"/>
            <a:ext cx="2234972" cy="1676400"/>
          </a:xfrm>
          <a:prstGeom prst="rect">
            <a:avLst/>
          </a:prstGeom>
          <a:noFill/>
        </p:spPr>
      </p:pic>
      <p:pic>
        <p:nvPicPr>
          <p:cNvPr id="39950" name="Picture 14" descr="F:\DCIM\125CANON\IMG_257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5486400"/>
            <a:ext cx="1382043" cy="103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4800600" y="609600"/>
          <a:ext cx="3870325" cy="113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533400" y="609600"/>
          <a:ext cx="4038600" cy="1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762000" y="1981200"/>
          <a:ext cx="3870325" cy="133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648200" y="1981200"/>
          <a:ext cx="4089400" cy="128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1600200" y="3505200"/>
          <a:ext cx="3810000" cy="1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5410200" y="3429000"/>
          <a:ext cx="3556000" cy="120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533400" y="5029200"/>
          <a:ext cx="45720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4876800" y="5029200"/>
          <a:ext cx="4114800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81200" y="228600"/>
            <a:ext cx="518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Five Years  - Enrollment Trends per Discipline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3400"/>
            <a:ext cx="769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Foreign Language Communicators  in our Division</a:t>
            </a:r>
          </a:p>
          <a:p>
            <a:endParaRPr lang="en-US" dirty="0" smtClean="0"/>
          </a:p>
          <a:p>
            <a:r>
              <a:rPr lang="en-US" dirty="0" smtClean="0"/>
              <a:t>Abraham Haje		Arabic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Rui-Xiu Dai		Chinese (Mandarin)	</a:t>
            </a:r>
          </a:p>
          <a:p>
            <a:r>
              <a:rPr lang="en-US" dirty="0" smtClean="0"/>
              <a:t>Duy Nguyen		French			</a:t>
            </a:r>
            <a:r>
              <a:rPr lang="en-US" dirty="0" err="1" smtClean="0"/>
              <a:t>Merçi</a:t>
            </a:r>
            <a:r>
              <a:rPr lang="en-US" dirty="0" smtClean="0"/>
              <a:t> beaucoup!</a:t>
            </a:r>
          </a:p>
          <a:p>
            <a:r>
              <a:rPr lang="en-US" dirty="0" err="1" smtClean="0"/>
              <a:t>Juli</a:t>
            </a:r>
            <a:r>
              <a:rPr lang="en-US" dirty="0" smtClean="0"/>
              <a:t> Case		German			</a:t>
            </a:r>
            <a:r>
              <a:rPr lang="en-US" dirty="0" err="1" smtClean="0"/>
              <a:t>Guten</a:t>
            </a:r>
            <a:r>
              <a:rPr lang="en-US" dirty="0" smtClean="0"/>
              <a:t> Tag!</a:t>
            </a:r>
          </a:p>
          <a:p>
            <a:r>
              <a:rPr lang="en-US" dirty="0" smtClean="0"/>
              <a:t>VC Patel		Gujarati (India)		Tame </a:t>
            </a:r>
            <a:r>
              <a:rPr lang="en-US" dirty="0" err="1" smtClean="0"/>
              <a:t>kem</a:t>
            </a:r>
            <a:r>
              <a:rPr lang="en-US" dirty="0" smtClean="0"/>
              <a:t> </a:t>
            </a:r>
            <a:r>
              <a:rPr lang="en-US" dirty="0" err="1" smtClean="0"/>
              <a:t>chho</a:t>
            </a:r>
            <a:r>
              <a:rPr lang="en-US" dirty="0" smtClean="0"/>
              <a:t>?</a:t>
            </a:r>
          </a:p>
          <a:p>
            <a:r>
              <a:rPr lang="en-US" dirty="0" smtClean="0"/>
              <a:t>Abraham Haje		Hebrew			</a:t>
            </a:r>
          </a:p>
          <a:p>
            <a:r>
              <a:rPr lang="en-US" dirty="0" smtClean="0"/>
              <a:t>VC Patel		Hindi (India)		</a:t>
            </a:r>
            <a:r>
              <a:rPr lang="en-US" sz="1600" dirty="0" smtClean="0"/>
              <a:t>Main </a:t>
            </a:r>
            <a:r>
              <a:rPr lang="en-US" sz="1600" dirty="0" err="1" smtClean="0"/>
              <a:t>achha</a:t>
            </a:r>
            <a:r>
              <a:rPr lang="en-US" sz="1600" dirty="0" smtClean="0"/>
              <a:t> </a:t>
            </a:r>
            <a:r>
              <a:rPr lang="en-US" sz="1600" dirty="0" err="1" smtClean="0"/>
              <a:t>hoon</a:t>
            </a:r>
            <a:endParaRPr lang="en-US" sz="1600" dirty="0" smtClean="0"/>
          </a:p>
          <a:p>
            <a:r>
              <a:rPr lang="en-US" dirty="0" smtClean="0"/>
              <a:t>Devika Lalsinghani	Hindi (India)</a:t>
            </a:r>
          </a:p>
          <a:p>
            <a:r>
              <a:rPr lang="en-US" dirty="0" smtClean="0"/>
              <a:t>Irina Nizova		Russian			</a:t>
            </a:r>
          </a:p>
          <a:p>
            <a:r>
              <a:rPr lang="en-US" dirty="0" smtClean="0"/>
              <a:t>Mari Carmen Marin-Ocana	Spanish		Mucho Gracias!	</a:t>
            </a:r>
          </a:p>
          <a:p>
            <a:r>
              <a:rPr lang="en-US" dirty="0" smtClean="0"/>
              <a:t>Roger Jay		Spanish</a:t>
            </a:r>
          </a:p>
          <a:p>
            <a:r>
              <a:rPr lang="en-US" dirty="0" smtClean="0"/>
              <a:t>Barbara Lujan		Spanish			</a:t>
            </a:r>
          </a:p>
          <a:p>
            <a:r>
              <a:rPr lang="en-US" dirty="0" smtClean="0"/>
              <a:t>Patricia Falbo		Spanish			</a:t>
            </a:r>
          </a:p>
          <a:p>
            <a:r>
              <a:rPr lang="en-US" dirty="0" smtClean="0"/>
              <a:t>Duy Nguyen		Vietnamese		</a:t>
            </a:r>
            <a:r>
              <a:rPr lang="en-US" dirty="0" err="1" smtClean="0"/>
              <a:t>Cám</a:t>
            </a:r>
            <a:r>
              <a:rPr lang="en-US" dirty="0" smtClean="0"/>
              <a:t> </a:t>
            </a:r>
            <a:r>
              <a:rPr lang="en-US" dirty="0" err="1" smtClean="0"/>
              <a:t>Ón</a:t>
            </a:r>
            <a:r>
              <a:rPr lang="en-US" dirty="0" smtClean="0"/>
              <a:t>!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1746" name="Picture 2" descr="See full 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066799"/>
            <a:ext cx="1143000" cy="428625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524000"/>
            <a:ext cx="1371599" cy="40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505200"/>
            <a:ext cx="1066800" cy="3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514600"/>
            <a:ext cx="1466850" cy="29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85800"/>
            <a:ext cx="668484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 presented the featured selection entitled “He” from Professor Brian Reeves</a:t>
            </a:r>
          </a:p>
          <a:p>
            <a:endParaRPr lang="en-US" sz="1400" dirty="0" smtClean="0"/>
          </a:p>
          <a:p>
            <a:pPr algn="ctr"/>
            <a:r>
              <a:rPr lang="en-US" sz="1400" b="1" dirty="0" smtClean="0"/>
              <a:t>He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i="1" dirty="0" smtClean="0"/>
              <a:t>He looks in the mirror</a:t>
            </a:r>
          </a:p>
          <a:p>
            <a:pPr algn="ctr"/>
            <a:r>
              <a:rPr lang="en-US" sz="1400" i="1" dirty="0" smtClean="0"/>
              <a:t>And he hates what he sees:</a:t>
            </a:r>
          </a:p>
          <a:p>
            <a:pPr algn="ctr"/>
            <a:r>
              <a:rPr lang="en-US" sz="1400" i="1" dirty="0" smtClean="0"/>
              <a:t>“I’m too skinny, I’m too fat”</a:t>
            </a:r>
          </a:p>
          <a:p>
            <a:pPr algn="ctr"/>
            <a:r>
              <a:rPr lang="en-US" sz="1400" i="1" dirty="0" smtClean="0"/>
              <a:t>“My ears are too big; my hands are too little”</a:t>
            </a:r>
          </a:p>
          <a:p>
            <a:pPr algn="ctr"/>
            <a:r>
              <a:rPr lang="en-US" sz="1400" i="1" dirty="0" smtClean="0"/>
              <a:t>He wants perfection at any cost</a:t>
            </a:r>
          </a:p>
          <a:p>
            <a:pPr algn="ctr"/>
            <a:r>
              <a:rPr lang="en-US" sz="1400" i="1" dirty="0" smtClean="0"/>
              <a:t>-Even if he is the cost</a:t>
            </a:r>
          </a:p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People love him though</a:t>
            </a:r>
          </a:p>
          <a:p>
            <a:pPr algn="ctr"/>
            <a:r>
              <a:rPr lang="en-US" sz="1400" i="1" dirty="0" smtClean="0"/>
              <a:t>He loves what he sees in the reflection of their eyes</a:t>
            </a:r>
          </a:p>
          <a:p>
            <a:pPr algn="ctr"/>
            <a:r>
              <a:rPr lang="en-US" sz="1400" i="1" dirty="0" smtClean="0"/>
              <a:t>They are the mountain he stands upon</a:t>
            </a:r>
          </a:p>
          <a:p>
            <a:pPr algn="ctr"/>
            <a:r>
              <a:rPr lang="en-US" sz="1400" i="1" dirty="0" smtClean="0"/>
              <a:t>They squeeze his heart so that Life</a:t>
            </a:r>
          </a:p>
          <a:p>
            <a:pPr algn="ctr"/>
            <a:r>
              <a:rPr lang="en-US" sz="1400" i="1" dirty="0" smtClean="0"/>
              <a:t>Flows through his body</a:t>
            </a:r>
          </a:p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He is empty without them</a:t>
            </a:r>
          </a:p>
          <a:p>
            <a:pPr algn="ctr"/>
            <a:r>
              <a:rPr lang="en-US" sz="1400" i="1" dirty="0" smtClean="0"/>
              <a:t>And he doesn’t even know it</a:t>
            </a:r>
          </a:p>
          <a:p>
            <a:pPr algn="ctr"/>
            <a:r>
              <a:rPr lang="en-US" sz="1400" i="1" dirty="0" smtClean="0"/>
              <a:t>Is he you?</a:t>
            </a:r>
          </a:p>
          <a:p>
            <a:pPr algn="ctr"/>
            <a:r>
              <a:rPr lang="en-US" sz="1400" i="1" dirty="0" smtClean="0"/>
              <a:t>More than likely: YES</a:t>
            </a:r>
          </a:p>
          <a:p>
            <a:pPr algn="ctr"/>
            <a:r>
              <a:rPr lang="en-US" sz="1400" i="1" dirty="0" smtClean="0"/>
              <a:t> 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6324600"/>
            <a:ext cx="5166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Bravo Brian. I love that deep sounding voice of yours. Very powerful! </a:t>
            </a:r>
            <a:r>
              <a:rPr lang="en-US" sz="1000" dirty="0" smtClean="0"/>
              <a:t>Kathy Sanchez</a:t>
            </a:r>
            <a:endParaRPr lang="en-US" sz="1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5943600"/>
            <a:ext cx="6944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WOW Brian, what a voice! What a great reader you are! I wish I could send you as my proxy to all of my readings!!</a:t>
            </a:r>
          </a:p>
          <a:p>
            <a:pPr algn="r"/>
            <a:r>
              <a:rPr lang="en-US" sz="1000" dirty="0" smtClean="0"/>
              <a:t>Melissa </a:t>
            </a:r>
            <a:r>
              <a:rPr lang="en-US" sz="1000" dirty="0" err="1" smtClean="0"/>
              <a:t>Suddard</a:t>
            </a:r>
            <a:endParaRPr lang="en-US" sz="1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382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 </a:t>
            </a:r>
            <a:r>
              <a:rPr lang="en-US" sz="1000" i="1" dirty="0" smtClean="0"/>
              <a:t> </a:t>
            </a:r>
            <a:r>
              <a:rPr lang="en-US" sz="1000" dirty="0" smtClean="0"/>
              <a:t> </a:t>
            </a:r>
          </a:p>
          <a:p>
            <a:pPr algn="r"/>
            <a:endParaRPr lang="en-US" sz="1000" dirty="0" smtClean="0"/>
          </a:p>
          <a:p>
            <a:endParaRPr lang="en-US" sz="1000" dirty="0" smtClean="0"/>
          </a:p>
          <a:p>
            <a:endParaRPr lang="en-US" dirty="0"/>
          </a:p>
        </p:txBody>
      </p:sp>
      <p:pic>
        <p:nvPicPr>
          <p:cNvPr id="4" name="Picture 3" descr="C:\6C38D2E5\1C960BFE-EE71-4C95-ACEE-F4C61304B036_files\image0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1709737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C:\Documents and Settings\mpixton\Local Settings\Temporary Internet Files\Content.IE5\2N3C2VWJ\MC900439127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898023" y="-154822"/>
            <a:ext cx="2062045" cy="282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743200" y="533400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latin typeface="Comic Sans MS" pitchFamily="66" charset="0"/>
              </a:rPr>
              <a:t>LSC-Tomball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endParaRPr lang="en-US" sz="600" b="1" dirty="0" smtClean="0"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latin typeface="Comic Sans MS" pitchFamily="66" charset="0"/>
              </a:rPr>
              <a:t>Coming Fall 2010!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endParaRPr lang="en-US" sz="600" b="1" dirty="0" smtClean="0"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C00000"/>
                </a:solidFill>
                <a:latin typeface="Comic Sans MS" pitchFamily="66" charset="0"/>
              </a:rPr>
              <a:t>HONORS COURSES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endParaRPr lang="en-US" sz="6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latin typeface="Comic Sans MS" pitchFamily="66" charset="0"/>
              </a:rPr>
              <a:t>HISTORY 1301*31061 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latin typeface="Comic Sans MS" pitchFamily="66" charset="0"/>
              </a:rPr>
              <a:t>ENGLISH 1301*31060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endParaRPr lang="en-US" sz="600" b="1" dirty="0" smtClean="0"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latin typeface="Comic Sans MS" pitchFamily="66" charset="0"/>
              </a:rPr>
              <a:t>Professor Approval Required</a:t>
            </a:r>
            <a:endParaRPr lang="en-US" sz="6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0000"/>
                </a:solidFill>
                <a:latin typeface="Comic Sans MS" pitchFamily="66" charset="0"/>
              </a:rPr>
              <a:t>Contact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endParaRPr lang="en-US" sz="6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C00000"/>
                </a:solidFill>
                <a:latin typeface="Comic Sans MS" pitchFamily="66" charset="0"/>
              </a:rPr>
              <a:t>Honors Director Prof. Steven Prewitt</a:t>
            </a:r>
          </a:p>
          <a:p>
            <a:pPr lvl="0" algn="ctr" defTabSz="782638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latin typeface="Comic Sans MS" pitchFamily="66" charset="0"/>
                <a:hlinkClick r:id="rId5"/>
              </a:rPr>
              <a:t>TomballHonorsProgram@LoneStar.edu</a:t>
            </a:r>
            <a:endParaRPr lang="en-US" sz="600" dirty="0" smtClean="0">
              <a:latin typeface="Comic Sans MS" pitchFamily="66" charset="0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4902240" y="228600"/>
          <a:ext cx="2001798" cy="2590800"/>
        </p:xfrm>
        <a:graphic>
          <a:graphicData uri="http://schemas.openxmlformats.org/presentationml/2006/ole">
            <p:oleObj spid="_x0000_s58370" name="Acrobat Document" r:id="rId6" imgW="5829229" imgH="7543443" progId="AcroExch.Document.7">
              <p:embed/>
            </p:oleObj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6934200" y="228600"/>
          <a:ext cx="1951038" cy="2525105"/>
        </p:xfrm>
        <a:graphic>
          <a:graphicData uri="http://schemas.openxmlformats.org/presentationml/2006/ole">
            <p:oleObj spid="_x0000_s58371" name="Acrobat Document" r:id="rId7" imgW="5829229" imgH="7543443" progId="AcroExch.Document.7">
              <p:embed/>
            </p:oleObj>
          </a:graphicData>
        </a:graphic>
      </p:graphicFrame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1981200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581400"/>
            <a:ext cx="179589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cid:image001.jpg@01CACB3B.C5503F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3581400"/>
            <a:ext cx="1828800" cy="236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90" name="Object 22"/>
          <p:cNvGraphicFramePr>
            <a:graphicFrameLocks noChangeAspect="1"/>
          </p:cNvGraphicFramePr>
          <p:nvPr/>
        </p:nvGraphicFramePr>
        <p:xfrm>
          <a:off x="3429000" y="3581400"/>
          <a:ext cx="1646238" cy="2130621"/>
        </p:xfrm>
        <a:graphic>
          <a:graphicData uri="http://schemas.openxmlformats.org/presentationml/2006/ole">
            <p:oleObj spid="_x0000_s58390" name="Acrobat Document" r:id="rId11" imgW="5829229" imgH="7543443" progId="AcroExch.Document.7">
              <p:embed/>
            </p:oleObj>
          </a:graphicData>
        </a:graphic>
      </p:graphicFrame>
      <p:pic>
        <p:nvPicPr>
          <p:cNvPr id="58391" name="Picture 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2514600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8392" name="Object 24"/>
          <p:cNvGraphicFramePr>
            <a:graphicFrameLocks noChangeAspect="1"/>
          </p:cNvGraphicFramePr>
          <p:nvPr/>
        </p:nvGraphicFramePr>
        <p:xfrm>
          <a:off x="6858000" y="3657600"/>
          <a:ext cx="1646238" cy="2130621"/>
        </p:xfrm>
        <a:graphic>
          <a:graphicData uri="http://schemas.openxmlformats.org/presentationml/2006/ole">
            <p:oleObj spid="_x0000_s58392" name="Acrobat Document" r:id="rId13" imgW="5829229" imgH="7543443" progId="AcroExch.Document.7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1600200" y="2971800"/>
            <a:ext cx="73132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Gallery of our Division Flyers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YEAR, NEW THEME!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----“The gift”- what we see in master teachers who have that profound “teaching” talent …… we also want to help our students find “their gifts” and use them to their fullest potential</a:t>
            </a:r>
            <a:r>
              <a:rPr lang="en-US" sz="1600" dirty="0" smtClean="0"/>
              <a:t>…..</a:t>
            </a:r>
          </a:p>
          <a:p>
            <a:endParaRPr lang="en-US" sz="1600" dirty="0"/>
          </a:p>
          <a:p>
            <a:pPr algn="r"/>
            <a:r>
              <a:rPr lang="en-US" sz="1000" i="1" dirty="0" smtClean="0"/>
              <a:t>Mary Ann Jackson – from Never Work Harder book</a:t>
            </a:r>
            <a:endParaRPr lang="en-US" sz="1000" i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3733800"/>
            <a:ext cx="53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I, personally, like the gift idea…</a:t>
            </a:r>
            <a:endParaRPr lang="en-US" sz="1200" i="1" dirty="0" smtClean="0"/>
          </a:p>
          <a:p>
            <a:pPr algn="r"/>
            <a:r>
              <a:rPr lang="en-US" sz="1000" i="1" dirty="0" smtClean="0"/>
              <a:t>Lujan Barbara - Counselor</a:t>
            </a:r>
            <a:endParaRPr lang="en-US" sz="1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4953000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 like the “open your gifts” metaphor…</a:t>
            </a:r>
          </a:p>
          <a:p>
            <a:endParaRPr lang="en-US" sz="1600" dirty="0" smtClean="0"/>
          </a:p>
          <a:p>
            <a:pPr algn="r"/>
            <a:r>
              <a:rPr lang="en-US" sz="1000" i="1" dirty="0" smtClean="0"/>
              <a:t>Betty Burdett – Associate Professor, English/DS</a:t>
            </a:r>
            <a:endParaRPr lang="en-US" sz="10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457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FACES, NEW TALENTS!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143000"/>
            <a:ext cx="5791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Kathy Sanchez </a:t>
            </a:r>
            <a:r>
              <a:rPr lang="en-US" sz="1600" dirty="0" smtClean="0"/>
              <a:t>was our English Department Chair for six years before she became our new EEM Dean.</a:t>
            </a:r>
          </a:p>
          <a:p>
            <a:endParaRPr lang="en-US" sz="1600" dirty="0" smtClean="0"/>
          </a:p>
          <a:p>
            <a:r>
              <a:rPr lang="en-US" sz="1600" b="1" dirty="0" smtClean="0"/>
              <a:t>Amber Mestayer </a:t>
            </a:r>
            <a:r>
              <a:rPr lang="en-US" sz="1600" dirty="0" smtClean="0"/>
              <a:t>was an LSC-Kingwood Math adjunct for six years before she joined the EEM team.</a:t>
            </a:r>
          </a:p>
          <a:p>
            <a:endParaRPr lang="en-US" sz="1600" dirty="0" smtClean="0"/>
          </a:p>
          <a:p>
            <a:r>
              <a:rPr lang="en-US" sz="1600" b="1" dirty="0" smtClean="0"/>
              <a:t>Devika Lalsinghani </a:t>
            </a:r>
            <a:r>
              <a:rPr lang="en-US" sz="1600" dirty="0" smtClean="0"/>
              <a:t>was an LSC-Cy-Fair Math adjunct for five years before she joined our team.</a:t>
            </a:r>
          </a:p>
          <a:p>
            <a:endParaRPr lang="en-US" sz="1600" dirty="0" smtClean="0"/>
          </a:p>
          <a:p>
            <a:r>
              <a:rPr lang="en-US" sz="1600" b="1" dirty="0" smtClean="0"/>
              <a:t>Susan Mueller </a:t>
            </a:r>
            <a:r>
              <a:rPr lang="en-US" sz="1600" dirty="0" smtClean="0"/>
              <a:t>applied for the Education adjunct position, but her talent in Reading made her become our top choice to fill Pamela Womack’s place while she is serving HETI.</a:t>
            </a:r>
          </a:p>
          <a:p>
            <a:endParaRPr lang="en-US" sz="1600" dirty="0" smtClean="0"/>
          </a:p>
          <a:p>
            <a:r>
              <a:rPr lang="en-US" sz="1600" b="1" dirty="0" smtClean="0"/>
              <a:t>Maria Del Carmen Marin-Ocana, Ph.D. </a:t>
            </a:r>
            <a:r>
              <a:rPr lang="en-US" sz="1600" dirty="0" smtClean="0"/>
              <a:t>was an English adjunct for University of Houston and also at LSC-North Harris before she joined the Tomball faculty.</a:t>
            </a:r>
          </a:p>
          <a:p>
            <a:endParaRPr lang="en-US" sz="1600" dirty="0" smtClean="0"/>
          </a:p>
          <a:p>
            <a:r>
              <a:rPr lang="en-US" sz="1600" b="1" dirty="0" smtClean="0"/>
              <a:t>Suzanne Weatherly </a:t>
            </a:r>
            <a:r>
              <a:rPr lang="en-US" sz="1600" dirty="0" smtClean="0"/>
              <a:t>was our DS English adjunct before she joined our team full time.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Julialicia Case </a:t>
            </a:r>
            <a:r>
              <a:rPr lang="en-US" sz="1600" dirty="0" smtClean="0"/>
              <a:t>was English faculty at the University of California- Davis before she joined our EEM Tomball team.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webdesign.org/img_articles/17380/reflection_on_the_floor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85800"/>
            <a:ext cx="5715000" cy="3429000"/>
          </a:xfrm>
          <a:prstGeom prst="rect">
            <a:avLst/>
          </a:prstGeom>
          <a:noFill/>
        </p:spPr>
      </p:pic>
      <p:pic>
        <p:nvPicPr>
          <p:cNvPr id="20484" name="Picture 4" descr="http://www.webdesign.org/img_articles/17380/reflection_on_the_floor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438400"/>
            <a:ext cx="5867400" cy="3581400"/>
          </a:xfrm>
          <a:prstGeom prst="rect">
            <a:avLst/>
          </a:prstGeom>
          <a:noFill/>
        </p:spPr>
      </p:pic>
      <p:pic>
        <p:nvPicPr>
          <p:cNvPr id="17409" name="Picture 1" descr="F:\DCIM\126CANON\IMG_2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1015897" cy="762000"/>
          </a:xfrm>
          <a:prstGeom prst="rect">
            <a:avLst/>
          </a:prstGeom>
          <a:noFill/>
        </p:spPr>
      </p:pic>
      <p:pic>
        <p:nvPicPr>
          <p:cNvPr id="17410" name="Picture 2" descr="F:\DCIM\126CANON\IMG_2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447800"/>
            <a:ext cx="975685" cy="731838"/>
          </a:xfrm>
          <a:prstGeom prst="rect">
            <a:avLst/>
          </a:prstGeom>
          <a:noFill/>
        </p:spPr>
      </p:pic>
      <p:pic>
        <p:nvPicPr>
          <p:cNvPr id="17411" name="Picture 3" descr="F:\DCIM\126CANON\IMG_2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447800"/>
            <a:ext cx="990600" cy="743026"/>
          </a:xfrm>
          <a:prstGeom prst="rect">
            <a:avLst/>
          </a:prstGeom>
          <a:noFill/>
        </p:spPr>
      </p:pic>
      <p:pic>
        <p:nvPicPr>
          <p:cNvPr id="20481" name="Picture 1" descr="F:\DCIM\126CANON\IMG_26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3276600"/>
            <a:ext cx="975685" cy="731838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4343400"/>
            <a:ext cx="1003299" cy="76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733800" y="4495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rush Script Std" pitchFamily="66" charset="0"/>
              </a:rPr>
              <a:t>Welcome Aboard!</a:t>
            </a:r>
            <a:endParaRPr lang="en-US" sz="2800" b="1" dirty="0">
              <a:latin typeface="Brush Script Std" pitchFamily="66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3200400"/>
            <a:ext cx="990600" cy="89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200400"/>
            <a:ext cx="914400" cy="83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685800"/>
            <a:ext cx="617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lbertus" pitchFamily="18" charset="0"/>
              </a:rPr>
              <a:t>MILESTONES REACHED!!!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2057400"/>
            <a:ext cx="64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Rebecca Tate – 20 Years of Services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Pamela Womack – 20 Years of Services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Jeff Norem – 5 Years of Services</a:t>
            </a:r>
            <a:endParaRPr 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838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AND THE WINNER GOES TO…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4191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12289" name="Picture 0" descr="AdFac.jpg"/>
          <p:cNvPicPr>
            <a:picLocks noChangeAspect="1" noChangeArrowheads="1"/>
          </p:cNvPicPr>
          <p:nvPr/>
        </p:nvPicPr>
        <p:blipFill>
          <a:blip r:embed="rId2" cstate="print"/>
          <a:srcRect b="29885"/>
          <a:stretch>
            <a:fillRect/>
          </a:stretch>
        </p:blipFill>
        <p:spPr bwMode="auto">
          <a:xfrm>
            <a:off x="1447800" y="1600200"/>
            <a:ext cx="151983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600200"/>
            <a:ext cx="205739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76400"/>
            <a:ext cx="1828800" cy="177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676400"/>
            <a:ext cx="1352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C:\Documents and Settings\duynguyen1\Local Settings\Temporary Internet Files\Content.Word\Fac_Patel.jpg"/>
          <p:cNvPicPr/>
          <p:nvPr/>
        </p:nvPicPr>
        <p:blipFill>
          <a:blip r:embed="rId6" cstate="print"/>
          <a:srcRect b="29180"/>
          <a:stretch>
            <a:fillRect/>
          </a:stretch>
        </p:blipFill>
        <p:spPr bwMode="auto">
          <a:xfrm>
            <a:off x="2209800" y="3429000"/>
            <a:ext cx="1647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0" y="2667000"/>
            <a:ext cx="144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Suzanne Mattair – Adjunct Faculty Excellence Award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2667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2">
                    <a:lumMod val="75000"/>
                  </a:schemeClr>
                </a:solidFill>
              </a:rPr>
              <a:t>Marva Pixton – Staff Excellence Award</a:t>
            </a:r>
            <a:endParaRPr lang="en-US" sz="9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124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Irina Nizova – Faculty Excellence Award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3124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2">
                    <a:lumMod val="90000"/>
                  </a:schemeClr>
                </a:solidFill>
              </a:rPr>
              <a:t>Judy Harris – Faculty Excellence Award</a:t>
            </a:r>
            <a:endParaRPr lang="en-US" sz="9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3429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VC Patel – Faculty Excellence Award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505200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These individuals go above and beyond their job description by providing all of us (and our students) excellent service …</a:t>
            </a:r>
          </a:p>
          <a:p>
            <a:pPr algn="r"/>
            <a:r>
              <a:rPr lang="en-US" sz="1000" dirty="0" smtClean="0"/>
              <a:t>Dr. Karr, LSC-Tomball President </a:t>
            </a:r>
            <a:endParaRPr lang="en-US" sz="10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114800"/>
            <a:ext cx="17621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971800" y="4953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endParaRPr lang="en-US" sz="1400" dirty="0" smtClean="0"/>
          </a:p>
          <a:p>
            <a:r>
              <a:rPr lang="en-US" sz="1400" dirty="0" smtClean="0"/>
              <a:t>Melissa Studdard and Dr. Becky Tate are the 2010-2011 sabbatical recipients for LSC-Tomball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990600"/>
            <a:ext cx="6372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Melissa Studdard won the FIE (Faculty International Exploration) Grant.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828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Rachel Whitten, Katie Olson, and Duy Nguyen are the 2009 Mini Grant recipients. </a:t>
            </a:r>
            <a:endParaRPr lang="en-US" sz="14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524000"/>
            <a:ext cx="23145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14800" y="312420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/>
              <a:t>Adjunct Certification Program</a:t>
            </a:r>
          </a:p>
          <a:p>
            <a:endParaRPr lang="en-US" sz="1400" dirty="0" smtClean="0"/>
          </a:p>
          <a:p>
            <a:pPr algn="ctr"/>
            <a:r>
              <a:rPr lang="en-US" sz="1400" dirty="0" smtClean="0"/>
              <a:t>Participants and Corresponding Chairs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Ginger Fray – Kim Carter </a:t>
            </a:r>
          </a:p>
          <a:p>
            <a:pPr algn="ctr"/>
            <a:r>
              <a:rPr lang="en-US" sz="1400" dirty="0" smtClean="0"/>
              <a:t>Betty Linder – Kim Carter</a:t>
            </a:r>
          </a:p>
          <a:p>
            <a:pPr algn="ctr"/>
            <a:r>
              <a:rPr lang="en-US" sz="1400" dirty="0" smtClean="0"/>
              <a:t>Ruth Stitt – Barbara Lujan</a:t>
            </a:r>
            <a:endParaRPr lang="en-US" sz="1400" dirty="0" smtClean="0"/>
          </a:p>
          <a:p>
            <a:pPr algn="ctr"/>
            <a:r>
              <a:rPr lang="en-US" sz="1400" dirty="0" smtClean="0"/>
              <a:t>Charmaine </a:t>
            </a:r>
            <a:r>
              <a:rPr lang="en-US" sz="1400" dirty="0" smtClean="0"/>
              <a:t>Fritchey – Kim Carter</a:t>
            </a:r>
            <a:br>
              <a:rPr lang="en-US" sz="1400" dirty="0" smtClean="0"/>
            </a:br>
            <a:r>
              <a:rPr lang="en-US" sz="1400" dirty="0" smtClean="0"/>
              <a:t>Dana Rizzo – Kim Carter</a:t>
            </a:r>
            <a:br>
              <a:rPr lang="en-US" sz="1400" dirty="0" smtClean="0"/>
            </a:br>
            <a:r>
              <a:rPr lang="en-US" sz="1400" dirty="0" smtClean="0"/>
              <a:t>Ava Veselis – Kim Carter</a:t>
            </a:r>
            <a:br>
              <a:rPr lang="en-US" sz="1400" dirty="0" smtClean="0"/>
            </a:br>
            <a:r>
              <a:rPr lang="en-US" sz="1400" dirty="0" smtClean="0"/>
              <a:t>Lorraine Tischler – Kim Carter</a:t>
            </a:r>
          </a:p>
          <a:p>
            <a:pPr algn="ctr"/>
            <a:r>
              <a:rPr lang="en-US" sz="1400" dirty="0" smtClean="0"/>
              <a:t>Sonny King – Claudia Davis</a:t>
            </a:r>
          </a:p>
          <a:p>
            <a:pPr algn="ctr"/>
            <a:r>
              <a:rPr lang="en-US" sz="1400" dirty="0" smtClean="0"/>
              <a:t>Beverly Mackie – Claudia Davis</a:t>
            </a:r>
            <a:endParaRPr lang="en-US" sz="1400" dirty="0"/>
          </a:p>
        </p:txBody>
      </p:sp>
      <p:pic>
        <p:nvPicPr>
          <p:cNvPr id="14338" name="Picture 2" descr="F:\DCIM\126CANON\IMG_2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667000"/>
            <a:ext cx="2676525" cy="2007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01CDB8CB452146B9BA86888A09CCF1" ma:contentTypeVersion="0" ma:contentTypeDescription="Create a new document." ma:contentTypeScope="" ma:versionID="57b705e9159521feace99d56a475bfe9">
  <xsd:schema xmlns:xsd="http://www.w3.org/2001/XMLSchema" xmlns:xs="http://www.w3.org/2001/XMLSchema" xmlns:p="http://schemas.microsoft.com/office/2006/metadata/properties" xmlns:ns2="33a58599-dcb3-4268-95a5-beed1812e2aa" targetNamespace="http://schemas.microsoft.com/office/2006/metadata/properties" ma:root="true" ma:fieldsID="67c1356763cecf5b6b0633aee26d4676" ns2:_="">
    <xsd:import namespace="33a58599-dcb3-4268-95a5-beed1812e2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a58599-dcb3-4268-95a5-beed1812e2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3a58599-dcb3-4268-95a5-beed1812e2aa">C5XKYY5XC7HH-1006-1</_dlc_DocId>
    <_dlc_DocIdUrl xmlns="33a58599-dcb3-4268-95a5-beed1812e2aa">
      <Url>http://intranet.lonestar.edu/campus/tomball/divisions/eem/_layouts/DocIdRedir.aspx?ID=C5XKYY5XC7HH-1006-1</Url>
      <Description>C5XKYY5XC7HH-1006-1</Description>
    </_dlc_DocIdUrl>
  </documentManagement>
</p:properties>
</file>

<file path=customXml/itemProps1.xml><?xml version="1.0" encoding="utf-8"?>
<ds:datastoreItem xmlns:ds="http://schemas.openxmlformats.org/officeDocument/2006/customXml" ds:itemID="{129AD6CD-6620-4C47-B5C4-A49AFEC9F76B}"/>
</file>

<file path=customXml/itemProps2.xml><?xml version="1.0" encoding="utf-8"?>
<ds:datastoreItem xmlns:ds="http://schemas.openxmlformats.org/officeDocument/2006/customXml" ds:itemID="{FB7C9202-6266-4104-A203-3CC234CB5A38}"/>
</file>

<file path=customXml/itemProps3.xml><?xml version="1.0" encoding="utf-8"?>
<ds:datastoreItem xmlns:ds="http://schemas.openxmlformats.org/officeDocument/2006/customXml" ds:itemID="{A6CE83BA-3528-4324-972E-6CCB5CF7B7A6}"/>
</file>

<file path=customXml/itemProps4.xml><?xml version="1.0" encoding="utf-8"?>
<ds:datastoreItem xmlns:ds="http://schemas.openxmlformats.org/officeDocument/2006/customXml" ds:itemID="{011C278A-78A8-46A4-B40A-267A752041FA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1435</TotalTime>
  <Words>1996</Words>
  <Application>Microsoft Office PowerPoint</Application>
  <PresentationFormat>On-screen Show (4:3)</PresentationFormat>
  <Paragraphs>337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Oriel</vt:lpstr>
      <vt:lpstr>Acrobat Document</vt:lpstr>
      <vt:lpstr>LSC-TOMBALL EDUCATION, ENGLISH &amp; MATHEMATICS DIVISION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PROFESSIONAL DEVELOPMENT</vt:lpstr>
      <vt:lpstr>PROFESSIONAL DEVELOPMENT – cont’d</vt:lpstr>
      <vt:lpstr>PROFESSIONAL DEVELOPMENT – cont’d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NHMCCD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LSC-TOMBALL EDUCATION, ENGLISH &amp; MATHEMATICS DIVISION</dc:title>
  <dc:creator>Lone Star College-Tomball</dc:creator>
  <cp:lastModifiedBy>Lone Star College-Tomball</cp:lastModifiedBy>
  <cp:revision>25</cp:revision>
  <dcterms:created xsi:type="dcterms:W3CDTF">2009-12-03T20:29:40Z</dcterms:created>
  <dcterms:modified xsi:type="dcterms:W3CDTF">2010-05-26T22:32:35Z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0x0101008601CDB8CB452146B9BA86888A09CCF1</vt:lpwstr>
  </property>
  <property fmtid="{D5CDD505-2E9C-101B-9397-08002B2CF9AE}" pid="3" name="_dlc_DocIdItemGuid">
    <vt:lpwstr>0c1d77b0-4d5a-4b02-9575-2ccc731d146f</vt:lpwstr>
  </property>
</Properties>
</file>