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95" r:id="rId4"/>
    <p:sldId id="281" r:id="rId5"/>
    <p:sldId id="302" r:id="rId6"/>
    <p:sldId id="291" r:id="rId7"/>
    <p:sldId id="290" r:id="rId8"/>
    <p:sldId id="266" r:id="rId9"/>
    <p:sldId id="267" r:id="rId10"/>
    <p:sldId id="303" r:id="rId11"/>
    <p:sldId id="271" r:id="rId12"/>
    <p:sldId id="296" r:id="rId13"/>
    <p:sldId id="301" r:id="rId14"/>
    <p:sldId id="289" r:id="rId15"/>
    <p:sldId id="299" r:id="rId16"/>
    <p:sldId id="260" r:id="rId17"/>
    <p:sldId id="262" r:id="rId18"/>
    <p:sldId id="278" r:id="rId19"/>
    <p:sldId id="274" r:id="rId20"/>
    <p:sldId id="275" r:id="rId21"/>
    <p:sldId id="277" r:id="rId22"/>
    <p:sldId id="276" r:id="rId23"/>
    <p:sldId id="282" r:id="rId24"/>
    <p:sldId id="283" r:id="rId25"/>
    <p:sldId id="300" r:id="rId26"/>
    <p:sldId id="286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D1F7FB"/>
    <a:srgbClr val="9AE6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0" autoAdjust="0"/>
    <p:restoredTop sz="98941" autoAdjust="0"/>
  </p:normalViewPr>
  <p:slideViewPr>
    <p:cSldViewPr>
      <p:cViewPr varScale="1">
        <p:scale>
          <a:sx n="115" d="100"/>
          <a:sy n="115" d="100"/>
        </p:scale>
        <p:origin x="16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169920" cy="480060"/>
          </a:xfrm>
          <a:prstGeom prst="rect">
            <a:avLst/>
          </a:prstGeom>
        </p:spPr>
        <p:txBody>
          <a:bodyPr vert="horz" lIns="96630" tIns="48313" rIns="96630" bIns="48313" rtlCol="0"/>
          <a:lstStyle>
            <a:lvl1pPr algn="l">
              <a:defRPr sz="1200"/>
            </a:lvl1pPr>
          </a:lstStyle>
          <a:p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6" y="4"/>
            <a:ext cx="3169920" cy="480060"/>
          </a:xfrm>
          <a:prstGeom prst="rect">
            <a:avLst/>
          </a:prstGeom>
        </p:spPr>
        <p:txBody>
          <a:bodyPr vert="horz" lIns="96630" tIns="48313" rIns="96630" bIns="48313" rtlCol="0"/>
          <a:lstStyle>
            <a:lvl1pPr algn="r">
              <a:defRPr sz="1200"/>
            </a:lvl1pPr>
          </a:lstStyle>
          <a:p>
            <a:fld id="{4C9ADB5A-3C05-49F5-8E08-1AAB81369968}" type="datetimeFigureOut">
              <a:rPr lang="en-US" smtClean="0">
                <a:latin typeface="Garamond" panose="02020404030301010803" pitchFamily="18" charset="0"/>
              </a:rPr>
              <a:pPr/>
              <a:t>12/7/2017</a:t>
            </a:fld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0" tIns="48313" rIns="96630" bIns="48313" rtlCol="0" anchor="b"/>
          <a:lstStyle>
            <a:lvl1pPr algn="l">
              <a:defRPr sz="1200"/>
            </a:lvl1pPr>
          </a:lstStyle>
          <a:p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6" y="9119474"/>
            <a:ext cx="3169920" cy="480060"/>
          </a:xfrm>
          <a:prstGeom prst="rect">
            <a:avLst/>
          </a:prstGeom>
        </p:spPr>
        <p:txBody>
          <a:bodyPr vert="horz" lIns="96630" tIns="48313" rIns="96630" bIns="48313" rtlCol="0" anchor="b"/>
          <a:lstStyle>
            <a:lvl1pPr algn="r">
              <a:defRPr sz="1200"/>
            </a:lvl1pPr>
          </a:lstStyle>
          <a:p>
            <a:fld id="{151390C9-3B50-4601-B255-B4F95DF4D516}" type="slidenum">
              <a:rPr lang="en-US" smtClean="0">
                <a:latin typeface="Garamond" panose="02020404030301010803" pitchFamily="18" charset="0"/>
              </a:rPr>
              <a:pPr/>
              <a:t>‹#›</a:t>
            </a:fld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005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169920" cy="480060"/>
          </a:xfrm>
          <a:prstGeom prst="rect">
            <a:avLst/>
          </a:prstGeom>
        </p:spPr>
        <p:txBody>
          <a:bodyPr vert="horz" lIns="96630" tIns="48313" rIns="96630" bIns="48313" rtlCol="0"/>
          <a:lstStyle>
            <a:lvl1pPr algn="l">
              <a:defRPr sz="1200">
                <a:latin typeface="Garamond" panose="020204040303010108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6" y="4"/>
            <a:ext cx="3169920" cy="480060"/>
          </a:xfrm>
          <a:prstGeom prst="rect">
            <a:avLst/>
          </a:prstGeom>
        </p:spPr>
        <p:txBody>
          <a:bodyPr vert="horz" lIns="96630" tIns="48313" rIns="96630" bIns="48313" rtlCol="0"/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B1D33DB6-4900-4639-BE05-107F180899C3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0" tIns="48313" rIns="96630" bIns="483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0" tIns="48313" rIns="96630" bIns="48313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0" tIns="48313" rIns="96630" bIns="48313" rtlCol="0" anchor="b"/>
          <a:lstStyle>
            <a:lvl1pPr algn="l">
              <a:defRPr sz="1200">
                <a:latin typeface="Garamond" panose="020204040303010108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6" y="9119474"/>
            <a:ext cx="3169920" cy="480060"/>
          </a:xfrm>
          <a:prstGeom prst="rect">
            <a:avLst/>
          </a:prstGeom>
        </p:spPr>
        <p:txBody>
          <a:bodyPr vert="horz" lIns="96630" tIns="48313" rIns="96630" bIns="48313" rtlCol="0" anchor="b"/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85DDBD40-D2B9-4DF8-BABB-F2E836238F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088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82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ullet Slide 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588"/>
            <a:ext cx="9145588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-110" charset="0"/>
          <a:ea typeface="Geneva" pitchFamily="-110" charset="0"/>
          <a:cs typeface="Geneva" pitchFamily="-110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-110" charset="0"/>
          <a:ea typeface="Geneva" pitchFamily="-110" charset="0"/>
          <a:cs typeface="Geneva" pitchFamily="-110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-110" charset="0"/>
          <a:ea typeface="Geneva" pitchFamily="-110" charset="0"/>
          <a:cs typeface="Geneva" pitchFamily="-110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-110" charset="0"/>
          <a:ea typeface="Geneva" pitchFamily="-110" charset="0"/>
          <a:cs typeface="Geneva" pitchFamily="-11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-110" charset="0"/>
          <a:ea typeface="Geneva" pitchFamily="-110" charset="0"/>
          <a:cs typeface="Geneva" pitchFamily="-11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-110" charset="0"/>
          <a:ea typeface="Geneva" pitchFamily="-110" charset="0"/>
          <a:cs typeface="Geneva" pitchFamily="-11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-110" charset="0"/>
          <a:ea typeface="Geneva" pitchFamily="-110" charset="0"/>
          <a:cs typeface="Geneva" pitchFamily="-11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-110" charset="0"/>
          <a:ea typeface="Geneva" pitchFamily="-110" charset="0"/>
          <a:cs typeface="Geneva" pitchFamily="-11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lonestar.service-now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lonestar.edu/contract-compliance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lonestar.edu/11792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2667000"/>
          </a:xfrm>
        </p:spPr>
        <p:txBody>
          <a:bodyPr anchor="ctr"/>
          <a:lstStyle/>
          <a:p>
            <a:r>
              <a:rPr lang="en-US" sz="6000" cap="small" dirty="0" smtClean="0">
                <a:latin typeface="Garamond" panose="02020404030301010803" pitchFamily="18" charset="0"/>
              </a:rPr>
              <a:t>Contract Compliance Training</a:t>
            </a:r>
            <a:endParaRPr lang="en-US" sz="6000" cap="small" dirty="0">
              <a:latin typeface="Garamond" panose="020204040303010108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86200" y="381000"/>
            <a:ext cx="4876800" cy="1250461"/>
          </a:xfrm>
          <a:prstGeom prst="rect">
            <a:avLst/>
          </a:prstGeom>
        </p:spPr>
        <p:txBody>
          <a:bodyPr vert="horz"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9pPr>
          </a:lstStyle>
          <a:p>
            <a:r>
              <a:rPr lang="en-US" sz="3200" kern="0" cap="small" dirty="0" smtClean="0">
                <a:latin typeface="Garamond" panose="02020404030301010803" pitchFamily="18" charset="0"/>
              </a:rPr>
              <a:t>Office of the</a:t>
            </a:r>
          </a:p>
          <a:p>
            <a:r>
              <a:rPr lang="en-US" sz="3200" kern="0" cap="small" dirty="0" smtClean="0">
                <a:latin typeface="Garamond" panose="02020404030301010803" pitchFamily="18" charset="0"/>
              </a:rPr>
              <a:t>General Counsel</a:t>
            </a:r>
            <a:endParaRPr lang="en-US" sz="3200" kern="0" cap="small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 anchor="ctr"/>
          <a:lstStyle/>
          <a:p>
            <a:pPr algn="ctr">
              <a:buNone/>
            </a:pPr>
            <a:r>
              <a:rPr lang="en-US" sz="6000" cap="small" dirty="0" smtClean="0">
                <a:latin typeface="Garamond" panose="02020404030301010803" pitchFamily="18" charset="0"/>
              </a:rPr>
              <a:t>Process For </a:t>
            </a:r>
          </a:p>
          <a:p>
            <a:pPr algn="ctr">
              <a:buNone/>
            </a:pPr>
            <a:r>
              <a:rPr lang="en-US" sz="6000" cap="small" dirty="0" smtClean="0">
                <a:latin typeface="Garamond" panose="02020404030301010803" pitchFamily="18" charset="0"/>
              </a:rPr>
              <a:t>Standard Contracts</a:t>
            </a:r>
            <a:endParaRPr lang="en-US" sz="6000" cap="small" dirty="0">
              <a:latin typeface="Garamond" panose="020204040303010108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86200" y="381000"/>
            <a:ext cx="4876800" cy="1250461"/>
          </a:xfrm>
          <a:prstGeom prst="rect">
            <a:avLst/>
          </a:prstGeom>
        </p:spPr>
        <p:txBody>
          <a:bodyPr vert="horz"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9pPr>
          </a:lstStyle>
          <a:p>
            <a:r>
              <a:rPr lang="en-US" sz="3200" kern="0" cap="small" dirty="0" smtClean="0">
                <a:latin typeface="Garamond" panose="02020404030301010803" pitchFamily="18" charset="0"/>
              </a:rPr>
              <a:t>Office of the</a:t>
            </a:r>
          </a:p>
          <a:p>
            <a:r>
              <a:rPr lang="en-US" sz="3200" kern="0" cap="small" dirty="0" smtClean="0">
                <a:latin typeface="Garamond" panose="02020404030301010803" pitchFamily="18" charset="0"/>
              </a:rPr>
              <a:t>General Counsel</a:t>
            </a:r>
            <a:endParaRPr lang="en-US" sz="3200" kern="0" cap="small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0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402638"/>
            <a:ext cx="4876800" cy="1228823"/>
          </a:xfrm>
        </p:spPr>
        <p:txBody>
          <a:bodyPr anchor="ctr">
            <a:normAutofit/>
          </a:bodyPr>
          <a:lstStyle/>
          <a:p>
            <a:r>
              <a:rPr lang="en-US" sz="3200" cap="small" dirty="0" smtClean="0">
                <a:latin typeface="Garamond" panose="02020404030301010803" pitchFamily="18" charset="0"/>
              </a:rPr>
              <a:t>Completing the </a:t>
            </a:r>
            <a:br>
              <a:rPr lang="en-US" sz="3200" cap="small" dirty="0" smtClean="0">
                <a:latin typeface="Garamond" panose="02020404030301010803" pitchFamily="18" charset="0"/>
              </a:rPr>
            </a:br>
            <a:r>
              <a:rPr lang="en-US" sz="3200" cap="small" dirty="0" smtClean="0">
                <a:latin typeface="Garamond" panose="02020404030301010803" pitchFamily="18" charset="0"/>
              </a:rPr>
              <a:t>Contract Form</a:t>
            </a:r>
            <a:endParaRPr lang="en-US" sz="3200" cap="small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876800"/>
          </a:xfrm>
        </p:spPr>
        <p:txBody>
          <a:bodyPr anchor="ctr"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Garamond" panose="02020404030301010803" pitchFamily="18" charset="0"/>
              </a:rPr>
              <a:t>On the contract itself, please make sure all of the form fields are properly filled in. 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latin typeface="Garamond" panose="02020404030301010803" pitchFamily="18" charset="0"/>
              </a:rPr>
              <a:t>This includes the Notice provisions, if included in the contract.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Garamond" panose="02020404030301010803" pitchFamily="18" charset="0"/>
              </a:rPr>
              <a:t>Read the Contract carefully and thoroughly.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Garamond" panose="02020404030301010803" pitchFamily="18" charset="0"/>
              </a:rPr>
              <a:t>Make sure it meets your business needs.</a:t>
            </a:r>
          </a:p>
          <a:p>
            <a:pPr lvl="1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402637"/>
            <a:ext cx="4876800" cy="1228823"/>
          </a:xfrm>
        </p:spPr>
        <p:txBody>
          <a:bodyPr anchor="ctr"/>
          <a:lstStyle/>
          <a:p>
            <a:r>
              <a:rPr lang="en-US" sz="3200" cap="small" dirty="0" smtClean="0">
                <a:latin typeface="Garamond" panose="02020404030301010803" pitchFamily="18" charset="0"/>
              </a:rPr>
              <a:t>Accurately Describing </a:t>
            </a:r>
            <a:br>
              <a:rPr lang="en-US" sz="3200" cap="small" dirty="0" smtClean="0">
                <a:latin typeface="Garamond" panose="02020404030301010803" pitchFamily="18" charset="0"/>
              </a:rPr>
            </a:br>
            <a:r>
              <a:rPr lang="en-US" sz="3200" cap="small" dirty="0" smtClean="0">
                <a:latin typeface="Garamond" panose="02020404030301010803" pitchFamily="18" charset="0"/>
              </a:rPr>
              <a:t>the Services</a:t>
            </a:r>
            <a:endParaRPr lang="en-US" sz="3200" cap="small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4724400" cy="4678363"/>
          </a:xfrm>
        </p:spPr>
        <p:txBody>
          <a:bodyPr/>
          <a:lstStyle/>
          <a:p>
            <a:r>
              <a:rPr lang="en-US" sz="2200" dirty="0" smtClean="0">
                <a:latin typeface="Garamond" panose="02020404030301010803" pitchFamily="18" charset="0"/>
              </a:rPr>
              <a:t>Statement of Services:</a:t>
            </a:r>
          </a:p>
          <a:p>
            <a:pPr lvl="1"/>
            <a:r>
              <a:rPr lang="en-US" sz="2000" dirty="0" smtClean="0">
                <a:latin typeface="Garamond" panose="02020404030301010803" pitchFamily="18" charset="0"/>
              </a:rPr>
              <a:t>Vendor should provide a clear description of services to be rendered in the contract.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latin typeface="Garamond" panose="02020404030301010803" pitchFamily="18" charset="0"/>
              </a:rPr>
              <a:t>For example, the Statement of Services for a copier delivery should state:</a:t>
            </a:r>
          </a:p>
          <a:p>
            <a:pPr lvl="1"/>
            <a:r>
              <a:rPr lang="en-US" sz="2000" dirty="0" smtClean="0">
                <a:latin typeface="Garamond" panose="02020404030301010803" pitchFamily="18" charset="0"/>
              </a:rPr>
              <a:t>The date and time of delivery</a:t>
            </a:r>
          </a:p>
          <a:p>
            <a:pPr lvl="1"/>
            <a:r>
              <a:rPr lang="en-US" sz="2000" dirty="0" smtClean="0">
                <a:latin typeface="Garamond" panose="02020404030301010803" pitchFamily="18" charset="0"/>
              </a:rPr>
              <a:t>The building and room number that the copier will be delivered to</a:t>
            </a:r>
          </a:p>
          <a:p>
            <a:pPr lvl="1"/>
            <a:r>
              <a:rPr lang="en-US" sz="2000" dirty="0" smtClean="0">
                <a:latin typeface="Garamond" panose="02020404030301010803" pitchFamily="18" charset="0"/>
              </a:rPr>
              <a:t>Any other key details, such as that the vendor will perform set-up or installation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 l="64367" t="20014" r="14990" b="3310"/>
          <a:stretch>
            <a:fillRect/>
          </a:stretch>
        </p:blipFill>
        <p:spPr bwMode="auto">
          <a:xfrm>
            <a:off x="5105400" y="1752600"/>
            <a:ext cx="3733800" cy="4848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402638"/>
            <a:ext cx="4876800" cy="1273762"/>
          </a:xfrm>
        </p:spPr>
        <p:txBody>
          <a:bodyPr anchor="ctr"/>
          <a:lstStyle/>
          <a:p>
            <a:r>
              <a:rPr lang="en-US" sz="3200" cap="small" dirty="0" smtClean="0">
                <a:latin typeface="Garamond" panose="02020404030301010803" pitchFamily="18" charset="0"/>
              </a:rPr>
              <a:t>Processing the </a:t>
            </a:r>
            <a:br>
              <a:rPr lang="en-US" sz="3200" cap="small" dirty="0" smtClean="0">
                <a:latin typeface="Garamond" panose="02020404030301010803" pitchFamily="18" charset="0"/>
              </a:rPr>
            </a:br>
            <a:r>
              <a:rPr lang="en-US" sz="3200" cap="small" dirty="0" smtClean="0">
                <a:latin typeface="Garamond" panose="02020404030301010803" pitchFamily="18" charset="0"/>
              </a:rPr>
              <a:t>Standard Contract</a:t>
            </a:r>
            <a:endParaRPr lang="en-US" sz="3200" cap="small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r>
              <a:rPr lang="en-US" sz="2300" dirty="0" smtClean="0">
                <a:latin typeface="Garamond" panose="02020404030301010803" pitchFamily="18" charset="0"/>
              </a:rPr>
              <a:t>Send two copies of the unsigned contract to the other party (unless a greater number is requested) and request signatures.</a:t>
            </a:r>
          </a:p>
          <a:p>
            <a:r>
              <a:rPr lang="en-US" sz="2300" dirty="0" smtClean="0">
                <a:latin typeface="Garamond" panose="02020404030301010803" pitchFamily="18" charset="0"/>
              </a:rPr>
              <a:t>When both executed contracts are returned, if no changes have been made to the standard contract, have the proper signatory sign for the College.</a:t>
            </a:r>
          </a:p>
          <a:p>
            <a:r>
              <a:rPr lang="en-US" sz="2300" dirty="0" smtClean="0">
                <a:latin typeface="Garamond" panose="02020404030301010803" pitchFamily="18" charset="0"/>
              </a:rPr>
              <a:t>Once all signatures are in place, forward one original to the other party, and keep the second original for your file.</a:t>
            </a:r>
          </a:p>
          <a:p>
            <a:pPr>
              <a:spcBef>
                <a:spcPts val="1800"/>
              </a:spcBef>
              <a:buClr>
                <a:srgbClr val="B30838"/>
              </a:buClr>
              <a:buFontTx/>
              <a:buChar char="!"/>
            </a:pPr>
            <a:r>
              <a:rPr lang="en-US" sz="2300" u="sng" dirty="0" smtClean="0">
                <a:latin typeface="Garamond" panose="02020404030301010803" pitchFamily="18" charset="0"/>
              </a:rPr>
              <a:t>Note:</a:t>
            </a:r>
            <a:r>
              <a:rPr lang="en-US" sz="2300" dirty="0" smtClean="0">
                <a:latin typeface="Garamond" panose="02020404030301010803" pitchFamily="18" charset="0"/>
              </a:rPr>
              <a:t> If changes were made by the other party, you must send the contracts to our office for review. </a:t>
            </a:r>
            <a:r>
              <a:rPr lang="en-US" sz="2300" u="sng" dirty="0" smtClean="0">
                <a:latin typeface="Garamond" panose="02020404030301010803" pitchFamily="18" charset="0"/>
              </a:rPr>
              <a:t>After</a:t>
            </a:r>
            <a:r>
              <a:rPr lang="en-US" sz="2300" dirty="0" smtClean="0">
                <a:latin typeface="Garamond" panose="02020404030301010803" pitchFamily="18" charset="0"/>
              </a:rPr>
              <a:t> our review, we will return the approved-as-modified contract to the originator to obtain proper signatures &amp; continue with the above process.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402638"/>
            <a:ext cx="4876800" cy="1273762"/>
          </a:xfrm>
        </p:spPr>
        <p:txBody>
          <a:bodyPr anchor="ctr"/>
          <a:lstStyle/>
          <a:p>
            <a:r>
              <a:rPr lang="en-US" sz="3200" cap="small" dirty="0" smtClean="0">
                <a:latin typeface="Garamond" panose="02020404030301010803" pitchFamily="18" charset="0"/>
              </a:rPr>
              <a:t>Board Contracts</a:t>
            </a:r>
            <a:endParaRPr lang="en-US" sz="3200" cap="small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 anchor="t"/>
          <a:lstStyle/>
          <a:p>
            <a:pPr>
              <a:spcAft>
                <a:spcPts val="1200"/>
              </a:spcAft>
            </a:pPr>
            <a:r>
              <a:rPr lang="en-US" sz="2300" dirty="0" smtClean="0">
                <a:latin typeface="Garamond" panose="02020404030301010803" pitchFamily="18" charset="0"/>
              </a:rPr>
              <a:t>A contract for an expense of $100,000 or more must go to the Board for approval and the Chancellor’s signature.</a:t>
            </a:r>
          </a:p>
          <a:p>
            <a:pPr>
              <a:spcAft>
                <a:spcPts val="1200"/>
              </a:spcAft>
            </a:pPr>
            <a:r>
              <a:rPr lang="en-US" sz="2300" dirty="0" smtClean="0">
                <a:latin typeface="Garamond" panose="02020404030301010803" pitchFamily="18" charset="0"/>
              </a:rPr>
              <a:t>Any purchase for more than $50,000 requires an RFP.</a:t>
            </a:r>
          </a:p>
          <a:p>
            <a:pPr>
              <a:spcAft>
                <a:spcPts val="1200"/>
              </a:spcAft>
            </a:pPr>
            <a:r>
              <a:rPr lang="en-US" sz="2300" dirty="0" smtClean="0">
                <a:latin typeface="Garamond" panose="02020404030301010803" pitchFamily="18" charset="0"/>
              </a:rPr>
              <a:t>The Purchasing department will forward the contract to our office for review, and if needed, to create the agreement.</a:t>
            </a:r>
          </a:p>
          <a:p>
            <a:pPr>
              <a:spcAft>
                <a:spcPts val="1200"/>
              </a:spcAft>
            </a:pPr>
            <a:r>
              <a:rPr lang="en-US" sz="2300" dirty="0" smtClean="0">
                <a:latin typeface="Garamond" panose="02020404030301010803" pitchFamily="18" charset="0"/>
              </a:rPr>
              <a:t>Once our review is complete, we forward to Purchasing to obtain vendors signatures.</a:t>
            </a:r>
          </a:p>
          <a:p>
            <a:pPr>
              <a:spcAft>
                <a:spcPts val="1200"/>
              </a:spcAft>
            </a:pPr>
            <a:r>
              <a:rPr lang="en-US" sz="2300" dirty="0" smtClean="0">
                <a:latin typeface="Garamond" panose="02020404030301010803" pitchFamily="18" charset="0"/>
              </a:rPr>
              <a:t>Once Purchasing has obtained signatures, they will forward the agreements back to our office for OGC approval.</a:t>
            </a:r>
          </a:p>
          <a:p>
            <a:endParaRPr lang="en-US" sz="2300" dirty="0" smtClean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 anchor="ctr"/>
          <a:lstStyle/>
          <a:p>
            <a:pPr algn="ctr">
              <a:buNone/>
            </a:pPr>
            <a:r>
              <a:rPr lang="en-US" sz="6000" cap="small" dirty="0" smtClean="0">
                <a:latin typeface="Garamond" panose="02020404030301010803" pitchFamily="18" charset="0"/>
              </a:rPr>
              <a:t>Process For </a:t>
            </a:r>
          </a:p>
          <a:p>
            <a:pPr algn="ctr">
              <a:buNone/>
            </a:pPr>
            <a:r>
              <a:rPr lang="en-US" sz="6000" cap="small" dirty="0" smtClean="0">
                <a:latin typeface="Garamond" panose="02020404030301010803" pitchFamily="18" charset="0"/>
              </a:rPr>
              <a:t>Non-standard</a:t>
            </a:r>
          </a:p>
          <a:p>
            <a:pPr algn="ctr">
              <a:buNone/>
            </a:pPr>
            <a:r>
              <a:rPr lang="en-US" sz="6000" cap="small" dirty="0" smtClean="0">
                <a:latin typeface="Garamond" panose="02020404030301010803" pitchFamily="18" charset="0"/>
              </a:rPr>
              <a:t>Contracts</a:t>
            </a:r>
            <a:endParaRPr lang="en-US" sz="6000" cap="small" dirty="0">
              <a:latin typeface="Garamond" panose="020204040303010108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86200" y="381000"/>
            <a:ext cx="4876800" cy="1250461"/>
          </a:xfrm>
          <a:prstGeom prst="rect">
            <a:avLst/>
          </a:prstGeom>
        </p:spPr>
        <p:txBody>
          <a:bodyPr vert="horz"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9pPr>
          </a:lstStyle>
          <a:p>
            <a:r>
              <a:rPr lang="en-US" sz="3200" kern="0" cap="small" dirty="0" smtClean="0">
                <a:latin typeface="Garamond" panose="02020404030301010803" pitchFamily="18" charset="0"/>
              </a:rPr>
              <a:t>Office of the</a:t>
            </a:r>
          </a:p>
          <a:p>
            <a:r>
              <a:rPr lang="en-US" sz="3200" kern="0" cap="small" dirty="0" smtClean="0">
                <a:latin typeface="Garamond" panose="02020404030301010803" pitchFamily="18" charset="0"/>
              </a:rPr>
              <a:t>General Counsel</a:t>
            </a:r>
            <a:endParaRPr lang="en-US" sz="3200" kern="0" cap="small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402638"/>
            <a:ext cx="4876800" cy="1228823"/>
          </a:xfrm>
        </p:spPr>
        <p:txBody>
          <a:bodyPr anchor="ctr"/>
          <a:lstStyle/>
          <a:p>
            <a:r>
              <a:rPr lang="en-US" sz="3200" cap="small" dirty="0" smtClean="0">
                <a:latin typeface="Garamond" panose="02020404030301010803" pitchFamily="18" charset="0"/>
              </a:rPr>
              <a:t>The Duties Of Each Department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>
                <a:latin typeface="Garamond" panose="02020404030301010803" pitchFamily="18" charset="0"/>
              </a:rPr>
              <a:t>Carefully read and understand the obligations of the Contract.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Garamond" panose="02020404030301010803" pitchFamily="18" charset="0"/>
              </a:rPr>
              <a:t>OGC does not determine whether contracts are  “good” business decisions; we only review contracts for compliance with the law and College policy.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Garamond" panose="02020404030301010803" pitchFamily="18" charset="0"/>
              </a:rPr>
              <a:t>The College signatory is accountable for the business terms.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Garamond" panose="02020404030301010803" pitchFamily="18" charset="0"/>
              </a:rPr>
              <a:t>Please let our office know if you have concerns about any terms in the Contract.</a:t>
            </a:r>
            <a:endParaRPr lang="en-US" sz="2800" dirty="0">
              <a:latin typeface="Garamond" panose="020204040303010108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402637"/>
            <a:ext cx="4876800" cy="1228823"/>
          </a:xfrm>
        </p:spPr>
        <p:txBody>
          <a:bodyPr anchor="ctr"/>
          <a:lstStyle/>
          <a:p>
            <a:r>
              <a:rPr lang="en-US" sz="3200" cap="small" dirty="0" smtClean="0">
                <a:latin typeface="Garamond" panose="02020404030301010803" pitchFamily="18" charset="0"/>
              </a:rPr>
              <a:t>Required Documents</a:t>
            </a:r>
            <a:endParaRPr lang="en-US" sz="3200" cap="small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41520"/>
          </a:xfrm>
        </p:spPr>
        <p:txBody>
          <a:bodyPr/>
          <a:lstStyle/>
          <a:p>
            <a:pPr algn="ctr">
              <a:buNone/>
            </a:pPr>
            <a:r>
              <a:rPr lang="en-US" u="sng" dirty="0" smtClean="0">
                <a:latin typeface="Garamond" panose="02020404030301010803" pitchFamily="18" charset="0"/>
              </a:rPr>
              <a:t>Documents </a:t>
            </a:r>
            <a:r>
              <a:rPr lang="en-US" u="sng" dirty="0">
                <a:latin typeface="Garamond" panose="02020404030301010803" pitchFamily="18" charset="0"/>
              </a:rPr>
              <a:t>to be submitted </a:t>
            </a:r>
            <a:r>
              <a:rPr lang="en-US" u="sng" dirty="0" smtClean="0">
                <a:latin typeface="Garamond" panose="02020404030301010803" pitchFamily="18" charset="0"/>
              </a:rPr>
              <a:t>via </a:t>
            </a:r>
            <a:r>
              <a:rPr lang="en-US" u="sng" dirty="0" err="1" smtClean="0">
                <a:latin typeface="Garamond" panose="02020404030301010803" pitchFamily="18" charset="0"/>
              </a:rPr>
              <a:t>ServiceNow</a:t>
            </a:r>
            <a:endParaRPr lang="en-US" u="sng" dirty="0" smtClean="0">
              <a:latin typeface="Garamond" panose="02020404030301010803" pitchFamily="18" charset="0"/>
            </a:endParaRPr>
          </a:p>
          <a:p>
            <a:pPr algn="ctr">
              <a:spcAft>
                <a:spcPts val="1800"/>
              </a:spcAft>
              <a:buNone/>
            </a:pPr>
            <a:r>
              <a:rPr lang="en-US" u="sng" dirty="0" smtClean="0">
                <a:latin typeface="Garamond" panose="02020404030301010803" pitchFamily="18" charset="0"/>
              </a:rPr>
              <a:t>for </a:t>
            </a:r>
            <a:r>
              <a:rPr lang="en-US" u="sng" dirty="0">
                <a:latin typeface="Garamond" panose="02020404030301010803" pitchFamily="18" charset="0"/>
              </a:rPr>
              <a:t>a </a:t>
            </a:r>
            <a:r>
              <a:rPr lang="en-US" u="sng" dirty="0" smtClean="0">
                <a:latin typeface="Garamond" panose="02020404030301010803" pitchFamily="18" charset="0"/>
              </a:rPr>
              <a:t>Non-Standard </a:t>
            </a:r>
            <a:r>
              <a:rPr lang="en-US" u="sng" dirty="0">
                <a:latin typeface="Garamond" panose="02020404030301010803" pitchFamily="18" charset="0"/>
              </a:rPr>
              <a:t>C</a:t>
            </a:r>
            <a:r>
              <a:rPr lang="en-US" u="sng" dirty="0" smtClean="0">
                <a:latin typeface="Garamond" panose="02020404030301010803" pitchFamily="18" charset="0"/>
              </a:rPr>
              <a:t>ontract</a:t>
            </a:r>
            <a:r>
              <a:rPr lang="en-US" u="sng" dirty="0">
                <a:latin typeface="Garamond" panose="02020404030301010803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Garamond" panose="02020404030301010803" pitchFamily="18" charset="0"/>
              </a:rPr>
              <a:t>The Contract itself </a:t>
            </a:r>
          </a:p>
          <a:p>
            <a:pPr lvl="1">
              <a:buFont typeface="Garamond" panose="02020404030301010803" pitchFamily="18" charset="0"/>
              <a:buChar char="−"/>
            </a:pPr>
            <a:r>
              <a:rPr lang="en-US" sz="3200" dirty="0" smtClean="0">
                <a:latin typeface="Garamond" panose="02020404030301010803" pitchFamily="18" charset="0"/>
              </a:rPr>
              <a:t> Submit a copy in Word format if you have one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Garamond" panose="02020404030301010803" pitchFamily="18" charset="0"/>
              </a:rPr>
              <a:t>All Exhibits and/or Attachments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Garamond" panose="02020404030301010803" pitchFamily="18" charset="0"/>
              </a:rPr>
              <a:t>Any additional supporting documentation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Garamond" panose="02020404030301010803" pitchFamily="18" charset="0"/>
              </a:rPr>
              <a:t>A non-standard contract should never be fully executed (with signatures in place) before it comes to OGC for review.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 Asking OGC to review a fully executed agreement defeats the purpose of requiring legal review because the College has already committed to the terms.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0" y="402637"/>
            <a:ext cx="4876800" cy="1228823"/>
          </a:xfrm>
          <a:prstGeom prst="rect">
            <a:avLst/>
          </a:prstGeom>
        </p:spPr>
        <p:txBody>
          <a:bodyPr vert="horz"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9pPr>
          </a:lstStyle>
          <a:p>
            <a:r>
              <a:rPr lang="en-US" sz="3200" kern="0" cap="small" dirty="0" smtClean="0">
                <a:latin typeface="Garamond" panose="02020404030301010803" pitchFamily="18" charset="0"/>
              </a:rPr>
              <a:t>Legal Review Required</a:t>
            </a:r>
          </a:p>
          <a:p>
            <a:r>
              <a:rPr lang="en-US" sz="3200" kern="0" cap="small" dirty="0" smtClean="0">
                <a:latin typeface="Garamond" panose="02020404030301010803" pitchFamily="18" charset="0"/>
              </a:rPr>
              <a:t>Before Execution</a:t>
            </a:r>
            <a:endParaRPr lang="en-US" sz="3200" kern="0" cap="small" dirty="0">
              <a:latin typeface="Garamond" panose="02020404030301010803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86200" y="402637"/>
            <a:ext cx="4876800" cy="1228823"/>
          </a:xfrm>
        </p:spPr>
        <p:txBody>
          <a:bodyPr anchor="ctr"/>
          <a:lstStyle/>
          <a:p>
            <a:r>
              <a:rPr lang="en-US" sz="3200" cap="small" dirty="0" smtClean="0">
                <a:latin typeface="Garamond" panose="02020404030301010803" pitchFamily="18" charset="0"/>
              </a:rPr>
              <a:t>What </a:t>
            </a:r>
            <a:r>
              <a:rPr lang="en-US" sz="3200" cap="small" dirty="0">
                <a:latin typeface="Garamond" panose="02020404030301010803" pitchFamily="18" charset="0"/>
              </a:rPr>
              <a:t>to look </a:t>
            </a:r>
            <a:r>
              <a:rPr lang="en-US" sz="3200" cap="small" dirty="0" smtClean="0">
                <a:latin typeface="Garamond" panose="02020404030301010803" pitchFamily="18" charset="0"/>
              </a:rPr>
              <a:t>for in</a:t>
            </a:r>
            <a:br>
              <a:rPr lang="en-US" sz="3200" cap="small" dirty="0" smtClean="0">
                <a:latin typeface="Garamond" panose="02020404030301010803" pitchFamily="18" charset="0"/>
              </a:rPr>
            </a:br>
            <a:r>
              <a:rPr lang="en-US" sz="3000" cap="small" dirty="0" smtClean="0">
                <a:latin typeface="Garamond" panose="02020404030301010803" pitchFamily="18" charset="0"/>
              </a:rPr>
              <a:t>Non-Standard Contracts</a:t>
            </a:r>
            <a:endParaRPr lang="en-US" sz="3000" cap="small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95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aramond" panose="02020404030301010803" pitchFamily="18" charset="0"/>
              </a:rPr>
              <a:t>Payment Provisions should be specific.</a:t>
            </a:r>
          </a:p>
          <a:p>
            <a:pPr lvl="1"/>
            <a:r>
              <a:rPr lang="en-US" sz="2400" dirty="0" smtClean="0">
                <a:latin typeface="Garamond" panose="02020404030301010803" pitchFamily="18" charset="0"/>
              </a:rPr>
              <a:t>For example, “This contract is not to exceed $10,000.  Payment will be made according to detailed and specific invoices submitted by Contractor. LSC will make payments within 45 days of receipt of such invoices.”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2800" dirty="0">
                <a:latin typeface="Garamond" panose="02020404030301010803" pitchFamily="18" charset="0"/>
              </a:rPr>
              <a:t>Statement of </a:t>
            </a:r>
            <a:r>
              <a:rPr lang="en-US" sz="2800" dirty="0" smtClean="0">
                <a:latin typeface="Garamond" panose="02020404030301010803" pitchFamily="18" charset="0"/>
              </a:rPr>
              <a:t>Services:</a:t>
            </a:r>
            <a:endParaRPr lang="en-US" sz="2800" dirty="0">
              <a:latin typeface="Garamond" panose="02020404030301010803" pitchFamily="18" charset="0"/>
            </a:endParaRPr>
          </a:p>
          <a:p>
            <a:pPr lvl="1"/>
            <a:r>
              <a:rPr lang="en-US" sz="2200" dirty="0">
                <a:latin typeface="Garamond" panose="02020404030301010803" pitchFamily="18" charset="0"/>
              </a:rPr>
              <a:t>Describes the goods and/or services the College is purchasing or </a:t>
            </a:r>
            <a:r>
              <a:rPr lang="en-US" sz="2200" dirty="0" smtClean="0">
                <a:latin typeface="Garamond" panose="02020404030301010803" pitchFamily="18" charset="0"/>
              </a:rPr>
              <a:t>providing.</a:t>
            </a:r>
            <a:endParaRPr lang="en-US" sz="2200" dirty="0">
              <a:latin typeface="Garamond" panose="02020404030301010803" pitchFamily="18" charset="0"/>
            </a:endParaRPr>
          </a:p>
          <a:p>
            <a:pPr lvl="1"/>
            <a:r>
              <a:rPr lang="en-US" sz="2200" dirty="0" smtClean="0">
                <a:latin typeface="Garamond" panose="02020404030301010803" pitchFamily="18" charset="0"/>
              </a:rPr>
              <a:t>Should </a:t>
            </a:r>
            <a:r>
              <a:rPr lang="en-US" sz="2200" dirty="0">
                <a:latin typeface="Garamond" panose="02020404030301010803" pitchFamily="18" charset="0"/>
              </a:rPr>
              <a:t>be as detailed as </a:t>
            </a:r>
            <a:r>
              <a:rPr lang="en-US" sz="2200" dirty="0" smtClean="0">
                <a:latin typeface="Garamond" panose="02020404030301010803" pitchFamily="18" charset="0"/>
              </a:rPr>
              <a:t>possible.</a:t>
            </a:r>
            <a:endParaRPr lang="en-US" sz="2200" dirty="0">
              <a:latin typeface="Garamond" panose="02020404030301010803" pitchFamily="18" charset="0"/>
            </a:endParaRPr>
          </a:p>
          <a:p>
            <a:pPr lvl="1"/>
            <a:r>
              <a:rPr lang="en-US" sz="2200" u="sng" dirty="0">
                <a:latin typeface="Garamond" panose="02020404030301010803" pitchFamily="18" charset="0"/>
              </a:rPr>
              <a:t>Do not</a:t>
            </a:r>
            <a:r>
              <a:rPr lang="en-US" sz="2200" dirty="0">
                <a:latin typeface="Garamond" panose="02020404030301010803" pitchFamily="18" charset="0"/>
              </a:rPr>
              <a:t> assume </a:t>
            </a:r>
            <a:r>
              <a:rPr lang="en-US" sz="2200" dirty="0" smtClean="0">
                <a:latin typeface="Garamond" panose="02020404030301010803" pitchFamily="18" charset="0"/>
              </a:rPr>
              <a:t>that the </a:t>
            </a:r>
            <a:r>
              <a:rPr lang="en-US" sz="2200" dirty="0">
                <a:latin typeface="Garamond" panose="02020404030301010803" pitchFamily="18" charset="0"/>
              </a:rPr>
              <a:t>Vendor, Contractor, or the Other Party knows what is expected of </a:t>
            </a:r>
            <a:r>
              <a:rPr lang="en-US" sz="2200" dirty="0" smtClean="0">
                <a:latin typeface="Garamond" panose="02020404030301010803" pitchFamily="18" charset="0"/>
              </a:rPr>
              <a:t>them.</a:t>
            </a:r>
            <a:endParaRPr lang="en-US" sz="2200" dirty="0">
              <a:latin typeface="Garamond" panose="02020404030301010803" pitchFamily="18" charset="0"/>
            </a:endParaRPr>
          </a:p>
          <a:p>
            <a:endParaRPr lang="en-US" sz="2800" dirty="0" smtClean="0">
              <a:latin typeface="Garamond" panose="020204040303010108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algn="ctr">
              <a:spcAft>
                <a:spcPts val="1800"/>
              </a:spcAft>
              <a:buNone/>
            </a:pPr>
            <a:r>
              <a:rPr lang="en-US" sz="3600" u="sng" dirty="0" smtClean="0">
                <a:latin typeface="Garamond" panose="02020404030301010803" pitchFamily="18" charset="0"/>
              </a:rPr>
              <a:t>Department Personnel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Garamond" panose="02020404030301010803" pitchFamily="18" charset="0"/>
              </a:rPr>
              <a:t>Mario K. Castillo</a:t>
            </a:r>
          </a:p>
          <a:p>
            <a:pPr marL="365760" lvl="1" indent="0">
              <a:spcAft>
                <a:spcPts val="600"/>
              </a:spcAft>
              <a:buNone/>
            </a:pPr>
            <a:r>
              <a:rPr lang="en-US" sz="2600" dirty="0" smtClean="0">
                <a:latin typeface="Garamond" panose="02020404030301010803" pitchFamily="18" charset="0"/>
              </a:rPr>
              <a:t>Chief Operating Officer &amp; General </a:t>
            </a:r>
            <a:r>
              <a:rPr lang="en-US" sz="2600" dirty="0" smtClean="0">
                <a:latin typeface="Garamond" panose="02020404030301010803" pitchFamily="18" charset="0"/>
              </a:rPr>
              <a:t>Counsel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Garamond" panose="02020404030301010803" pitchFamily="18" charset="0"/>
              </a:rPr>
              <a:t>John R. Guest</a:t>
            </a:r>
          </a:p>
          <a:p>
            <a:pPr marL="365760" lvl="1" indent="0">
              <a:spcAft>
                <a:spcPts val="600"/>
              </a:spcAft>
              <a:buNone/>
            </a:pPr>
            <a:r>
              <a:rPr lang="en-US" sz="2600" dirty="0" smtClean="0">
                <a:latin typeface="Garamond" panose="02020404030301010803" pitchFamily="18" charset="0"/>
              </a:rPr>
              <a:t>Deputy General Counsel</a:t>
            </a:r>
          </a:p>
          <a:p>
            <a:pPr marL="347472" lvl="1" indent="-347472">
              <a:buBlip>
                <a:blip r:embed="rId2"/>
              </a:buBlip>
            </a:pPr>
            <a:r>
              <a:rPr lang="en-US" sz="3200" dirty="0">
                <a:latin typeface="Garamond" panose="02020404030301010803" pitchFamily="18" charset="0"/>
              </a:rPr>
              <a:t>Amy </a:t>
            </a:r>
            <a:r>
              <a:rPr lang="en-US" sz="3200" dirty="0" smtClean="0">
                <a:latin typeface="Garamond" panose="02020404030301010803" pitchFamily="18" charset="0"/>
              </a:rPr>
              <a:t>M. Benya</a:t>
            </a:r>
            <a:endParaRPr lang="en-US" sz="3200" dirty="0">
              <a:latin typeface="Garamond" panose="02020404030301010803" pitchFamily="18" charset="0"/>
            </a:endParaRPr>
          </a:p>
          <a:p>
            <a:pPr marL="365760" lvl="1" indent="0">
              <a:buNone/>
            </a:pPr>
            <a:r>
              <a:rPr lang="en-US" sz="2600" dirty="0" smtClean="0">
                <a:latin typeface="Garamond" panose="02020404030301010803" pitchFamily="18" charset="0"/>
              </a:rPr>
              <a:t>Senior Assistant General Counsel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86200" y="381000"/>
            <a:ext cx="4876800" cy="1250461"/>
          </a:xfrm>
          <a:prstGeom prst="rect">
            <a:avLst/>
          </a:prstGeom>
        </p:spPr>
        <p:txBody>
          <a:bodyPr vert="horz"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9pPr>
          </a:lstStyle>
          <a:p>
            <a:r>
              <a:rPr lang="en-US" sz="3200" kern="0" cap="small" dirty="0" smtClean="0">
                <a:latin typeface="Garamond" panose="02020404030301010803" pitchFamily="18" charset="0"/>
              </a:rPr>
              <a:t>Office of the</a:t>
            </a:r>
          </a:p>
          <a:p>
            <a:r>
              <a:rPr lang="en-US" sz="3200" kern="0" cap="small" dirty="0" smtClean="0">
                <a:latin typeface="Garamond" panose="02020404030301010803" pitchFamily="18" charset="0"/>
              </a:rPr>
              <a:t>General Counsel</a:t>
            </a:r>
            <a:endParaRPr lang="en-US" sz="3200" kern="0" cap="small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86200" y="402637"/>
            <a:ext cx="4876800" cy="1228823"/>
          </a:xfrm>
        </p:spPr>
        <p:txBody>
          <a:bodyPr anchor="ctr"/>
          <a:lstStyle/>
          <a:p>
            <a:r>
              <a:rPr lang="en-US" sz="3200" cap="small" dirty="0" smtClean="0">
                <a:latin typeface="Garamond" panose="02020404030301010803" pitchFamily="18" charset="0"/>
              </a:rPr>
              <a:t>The Review Process</a:t>
            </a:r>
            <a:endParaRPr lang="en-US" sz="3200" cap="small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78363"/>
          </a:xfrm>
        </p:spPr>
        <p:txBody>
          <a:bodyPr anchor="ctr"/>
          <a:lstStyle/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US" sz="2700" dirty="0" smtClean="0">
                <a:latin typeface="Garamond" panose="02020404030301010803" pitchFamily="18" charset="0"/>
              </a:rPr>
              <a:t>Review the contract and any attachments for compliance.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US" sz="2700" dirty="0" smtClean="0">
                <a:latin typeface="Garamond" panose="02020404030301010803" pitchFamily="18" charset="0"/>
              </a:rPr>
              <a:t>Submit contract and comments to OGC via </a:t>
            </a:r>
            <a:r>
              <a:rPr lang="en-US" sz="2700" dirty="0" err="1" smtClean="0">
                <a:latin typeface="Garamond" panose="02020404030301010803" pitchFamily="18" charset="0"/>
              </a:rPr>
              <a:t>ServiceNow</a:t>
            </a:r>
            <a:r>
              <a:rPr lang="en-US" sz="2700" dirty="0" smtClean="0">
                <a:latin typeface="Garamond" panose="02020404030301010803" pitchFamily="18" charset="0"/>
              </a:rPr>
              <a:t>.</a:t>
            </a:r>
            <a:endParaRPr lang="en-US" sz="2700" dirty="0">
              <a:latin typeface="Garamond" panose="02020404030301010803" pitchFamily="18" charset="0"/>
            </a:endParaRP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US" sz="2700" dirty="0" smtClean="0">
                <a:latin typeface="Garamond" panose="02020404030301010803" pitchFamily="18" charset="0"/>
              </a:rPr>
              <a:t>OGC will review and approve the contract.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US" sz="2700" dirty="0" smtClean="0">
                <a:latin typeface="Garamond" panose="02020404030301010803" pitchFamily="18" charset="0"/>
              </a:rPr>
              <a:t>Once approved, we will route to the originator to forward to the proper College signatory for signature.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US" sz="2700" dirty="0" smtClean="0">
                <a:latin typeface="Garamond" panose="02020404030301010803" pitchFamily="18" charset="0"/>
              </a:rPr>
              <a:t>The originator will forward to the vendor for signature.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402637"/>
            <a:ext cx="4876800" cy="1228823"/>
          </a:xfrm>
        </p:spPr>
        <p:txBody>
          <a:bodyPr anchor="ctr">
            <a:normAutofit/>
          </a:bodyPr>
          <a:lstStyle/>
          <a:p>
            <a:r>
              <a:rPr lang="en-US" sz="3200" cap="small" dirty="0" smtClean="0">
                <a:latin typeface="Garamond" panose="02020404030301010803" pitchFamily="18" charset="0"/>
              </a:rPr>
              <a:t>Proper Signature Authority</a:t>
            </a:r>
            <a:endParaRPr lang="en-US" sz="3200" cap="small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Only certain designated individuals may bind the College: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The Chancellor has authority up to $100,000.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The Vice Chancellors and Presidents have authority  up to $50,000.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Questions regarding the Delegation of Authority may be directed to OGC.</a:t>
            </a:r>
          </a:p>
          <a:p>
            <a:pPr lvl="1">
              <a:buNone/>
            </a:pPr>
            <a:endParaRPr lang="en-US" sz="1100" dirty="0" smtClean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If you sign a contract without obtaining proper signature authority, you may be personally liable.</a:t>
            </a:r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86200" y="402637"/>
            <a:ext cx="4876800" cy="1228823"/>
          </a:xfrm>
        </p:spPr>
        <p:txBody>
          <a:bodyPr anchor="ctr"/>
          <a:lstStyle/>
          <a:p>
            <a:r>
              <a:rPr lang="en-US" sz="3200" cap="small" dirty="0" smtClean="0">
                <a:latin typeface="Garamond" panose="02020404030301010803" pitchFamily="18" charset="0"/>
              </a:rPr>
              <a:t>Final Review and </a:t>
            </a:r>
            <a:br>
              <a:rPr lang="en-US" sz="3200" cap="small" dirty="0" smtClean="0">
                <a:latin typeface="Garamond" panose="02020404030301010803" pitchFamily="18" charset="0"/>
              </a:rPr>
            </a:br>
            <a:r>
              <a:rPr lang="en-US" sz="3200" cap="small" dirty="0" smtClean="0">
                <a:latin typeface="Garamond" panose="02020404030301010803" pitchFamily="18" charset="0"/>
              </a:rPr>
              <a:t>Record Keeping</a:t>
            </a:r>
            <a:endParaRPr lang="en-US" sz="3200" cap="small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  <a:noFill/>
        </p:spPr>
        <p:txBody>
          <a:bodyPr/>
          <a:lstStyle/>
          <a:p>
            <a:pPr algn="ctr">
              <a:spcAft>
                <a:spcPts val="1200"/>
              </a:spcAft>
              <a:buNone/>
            </a:pPr>
            <a:r>
              <a:rPr lang="en-US" sz="3000" u="sng" dirty="0" smtClean="0">
                <a:latin typeface="Garamond" panose="02020404030301010803" pitchFamily="18" charset="0"/>
              </a:rPr>
              <a:t>Upon receipt of the Fully Executed Contract:</a:t>
            </a:r>
          </a:p>
          <a:p>
            <a:pPr>
              <a:spcAft>
                <a:spcPts val="600"/>
              </a:spcAft>
            </a:pPr>
            <a:r>
              <a:rPr lang="en-US" sz="3000" dirty="0" smtClean="0">
                <a:solidFill>
                  <a:srgbClr val="FFFFFF"/>
                </a:solidFill>
                <a:latin typeface="Garamond" panose="02020404030301010803" pitchFamily="18" charset="0"/>
              </a:rPr>
              <a:t>We will make sure signatories have proper authority and that contracts are signed by both parties.</a:t>
            </a:r>
          </a:p>
          <a:p>
            <a:pPr>
              <a:spcAft>
                <a:spcPts val="600"/>
              </a:spcAft>
            </a:pPr>
            <a:r>
              <a:rPr lang="en-US" sz="3000" dirty="0" smtClean="0">
                <a:solidFill>
                  <a:srgbClr val="FFFFFF"/>
                </a:solidFill>
                <a:latin typeface="Garamond" panose="02020404030301010803" pitchFamily="18" charset="0"/>
              </a:rPr>
              <a:t>Our office will retain an electronic copy.</a:t>
            </a:r>
          </a:p>
          <a:p>
            <a:pPr>
              <a:spcAft>
                <a:spcPts val="600"/>
              </a:spcAft>
            </a:pPr>
            <a:r>
              <a:rPr lang="en-US" sz="3000" dirty="0" smtClean="0">
                <a:solidFill>
                  <a:srgbClr val="FFFFFF"/>
                </a:solidFill>
                <a:latin typeface="Garamond" panose="02020404030301010803" pitchFamily="18" charset="0"/>
              </a:rPr>
              <a:t>The Vendor, Contractor, or Other Party will retain one original.</a:t>
            </a:r>
          </a:p>
          <a:p>
            <a:pPr>
              <a:spcAft>
                <a:spcPts val="600"/>
              </a:spcAft>
            </a:pPr>
            <a:r>
              <a:rPr lang="en-US" sz="3000" dirty="0" smtClean="0">
                <a:solidFill>
                  <a:srgbClr val="FFFFFF"/>
                </a:solidFill>
                <a:latin typeface="Garamond" panose="02020404030301010803" pitchFamily="18" charset="0"/>
              </a:rPr>
              <a:t>The Requesting Department will retain the second original.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381000"/>
            <a:ext cx="4876800" cy="1295400"/>
          </a:xfrm>
        </p:spPr>
        <p:txBody>
          <a:bodyPr anchor="ctr">
            <a:normAutofit/>
          </a:bodyPr>
          <a:lstStyle/>
          <a:p>
            <a:r>
              <a:rPr lang="en-US" sz="3200" cap="small" dirty="0" smtClean="0">
                <a:latin typeface="Garamond" panose="02020404030301010803" pitchFamily="18" charset="0"/>
              </a:rPr>
              <a:t>Amendments and</a:t>
            </a:r>
            <a:br>
              <a:rPr lang="en-US" sz="3200" cap="small" dirty="0" smtClean="0">
                <a:latin typeface="Garamond" panose="02020404030301010803" pitchFamily="18" charset="0"/>
              </a:rPr>
            </a:br>
            <a:r>
              <a:rPr lang="en-US" sz="3200" cap="small" dirty="0" smtClean="0">
                <a:latin typeface="Garamond" panose="02020404030301010803" pitchFamily="18" charset="0"/>
              </a:rPr>
              <a:t>Modifications</a:t>
            </a:r>
            <a:endParaRPr lang="en-US" sz="3200" cap="small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800600"/>
          </a:xfrm>
        </p:spPr>
        <p:txBody>
          <a:bodyPr anchor="ctr"/>
          <a:lstStyle/>
          <a:p>
            <a:pPr>
              <a:spcAft>
                <a:spcPts val="1200"/>
              </a:spcAft>
            </a:pPr>
            <a:r>
              <a:rPr lang="en-US" sz="2600" dirty="0" smtClean="0">
                <a:latin typeface="Garamond" panose="02020404030301010803" pitchFamily="18" charset="0"/>
              </a:rPr>
              <a:t>Once a contact has been fully executed by both parties, the only way to change the terms in the contract is by an amendment.</a:t>
            </a:r>
          </a:p>
          <a:p>
            <a:pPr>
              <a:spcAft>
                <a:spcPts val="1200"/>
              </a:spcAft>
            </a:pPr>
            <a:r>
              <a:rPr lang="en-US" sz="2600" dirty="0" smtClean="0">
                <a:latin typeface="Garamond" panose="02020404030301010803" pitchFamily="18" charset="0"/>
              </a:rPr>
              <a:t>An amendment must be in writing and signed by both parties.</a:t>
            </a:r>
          </a:p>
          <a:p>
            <a:pPr>
              <a:spcAft>
                <a:spcPts val="1200"/>
              </a:spcAft>
            </a:pPr>
            <a:r>
              <a:rPr lang="en-US" sz="2600" dirty="0" smtClean="0">
                <a:latin typeface="Garamond" panose="02020404030301010803" pitchFamily="18" charset="0"/>
              </a:rPr>
              <a:t>The amendment must be fully executed BEFORE the original contract expires.</a:t>
            </a:r>
          </a:p>
          <a:p>
            <a:pPr>
              <a:spcAft>
                <a:spcPts val="1200"/>
              </a:spcAft>
            </a:pPr>
            <a:r>
              <a:rPr lang="en-US" sz="2600" dirty="0" smtClean="0">
                <a:latin typeface="Garamond" panose="02020404030301010803" pitchFamily="18" charset="0"/>
              </a:rPr>
              <a:t>If the total amount of the contract after the amendment exceeds $100,000 or exceeds the prior Board approved amount, it must go to the Board for approval.</a:t>
            </a:r>
            <a:endParaRPr lang="en-US" sz="2600" dirty="0">
              <a:latin typeface="Garamond" panose="020204040303010108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381000"/>
            <a:ext cx="4876800" cy="1295400"/>
          </a:xfrm>
        </p:spPr>
        <p:txBody>
          <a:bodyPr anchor="ctr">
            <a:noAutofit/>
          </a:bodyPr>
          <a:lstStyle/>
          <a:p>
            <a:r>
              <a:rPr lang="en-US" sz="3000" cap="small" dirty="0" smtClean="0">
                <a:latin typeface="Garamond" panose="02020404030301010803" pitchFamily="18" charset="0"/>
              </a:rPr>
              <a:t>Requesting Modifications</a:t>
            </a:r>
            <a:r>
              <a:rPr lang="en-US" sz="3200" cap="small" dirty="0" smtClean="0">
                <a:latin typeface="Garamond" panose="02020404030301010803" pitchFamily="18" charset="0"/>
              </a:rPr>
              <a:t/>
            </a:r>
            <a:br>
              <a:rPr lang="en-US" sz="3200" cap="small" dirty="0" smtClean="0">
                <a:latin typeface="Garamond" panose="02020404030301010803" pitchFamily="18" charset="0"/>
              </a:rPr>
            </a:br>
            <a:r>
              <a:rPr lang="en-US" sz="3200" cap="small" dirty="0" smtClean="0">
                <a:latin typeface="Garamond" panose="02020404030301010803" pitchFamily="18" charset="0"/>
              </a:rPr>
              <a:t>or Amendments</a:t>
            </a:r>
            <a:endParaRPr lang="en-US" sz="3200" cap="small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54563"/>
          </a:xfrm>
        </p:spPr>
        <p:txBody>
          <a:bodyPr anchor="ctr"/>
          <a:lstStyle/>
          <a:p>
            <a:r>
              <a:rPr lang="en-US" sz="2600" dirty="0" smtClean="0">
                <a:latin typeface="Garamond" panose="02020404030301010803" pitchFamily="18" charset="0"/>
              </a:rPr>
              <a:t>If your initial request is still open in </a:t>
            </a:r>
            <a:r>
              <a:rPr lang="en-US" sz="2600" dirty="0" err="1" smtClean="0">
                <a:latin typeface="Garamond" panose="02020404030301010803" pitchFamily="18" charset="0"/>
              </a:rPr>
              <a:t>ServiceNow</a:t>
            </a:r>
            <a:r>
              <a:rPr lang="en-US" sz="2600" dirty="0" smtClean="0">
                <a:latin typeface="Garamond" panose="02020404030301010803" pitchFamily="18" charset="0"/>
              </a:rPr>
              <a:t>, you can request changes by adding customer comments.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If the contract has been executed and the matter is closed, you must submit a new request in </a:t>
            </a:r>
            <a:r>
              <a:rPr lang="en-US" sz="2600" dirty="0" err="1" smtClean="0">
                <a:latin typeface="Garamond" panose="02020404030301010803" pitchFamily="18" charset="0"/>
              </a:rPr>
              <a:t>ServiceNow</a:t>
            </a:r>
            <a:r>
              <a:rPr lang="en-US" sz="2600" dirty="0" smtClean="0">
                <a:latin typeface="Garamond" panose="02020404030301010803" pitchFamily="18" charset="0"/>
              </a:rPr>
              <a:t>.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>
                <a:latin typeface="Garamond" panose="02020404030301010803" pitchFamily="18" charset="0"/>
              </a:rPr>
              <a:t>Include a detailed description of what needs to be modified, or attach a copy of the Amendment (as a Word document, if possible).</a:t>
            </a:r>
          </a:p>
          <a:p>
            <a:pPr lvl="1"/>
            <a:r>
              <a:rPr lang="en-US" sz="2400" dirty="0" smtClean="0">
                <a:latin typeface="Garamond" panose="02020404030301010803" pitchFamily="18" charset="0"/>
              </a:rPr>
              <a:t>Attach a copy of the Original Agreement and, if applicable, any previous amendments.</a:t>
            </a:r>
          </a:p>
          <a:p>
            <a:pPr lvl="1"/>
            <a:r>
              <a:rPr lang="en-US" sz="2400" dirty="0" smtClean="0">
                <a:latin typeface="Garamond" panose="02020404030301010803" pitchFamily="18" charset="0"/>
              </a:rPr>
              <a:t>Attach any additional supporting documentation.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953000"/>
          </a:xfrm>
        </p:spPr>
        <p:txBody>
          <a:bodyPr/>
          <a:lstStyle/>
          <a:p>
            <a:r>
              <a:rPr lang="en-US" sz="2700" dirty="0" smtClean="0">
                <a:latin typeface="Garamond" panose="02020404030301010803" pitchFamily="18" charset="0"/>
              </a:rPr>
              <a:t>A Grant Subcontract, or sub-grant, typically results from a grant proposal, SOW, MOU or Local Contract from another agency which has specifically identified the participation of the College. A Subcontract is sent after the granting institution has received their grant award funding. If the Contract is bound by terms of a grant award, then it is still considered a Grant Subcontract. </a:t>
            </a:r>
          </a:p>
          <a:p>
            <a:pPr>
              <a:spcBef>
                <a:spcPts val="1800"/>
              </a:spcBef>
            </a:pPr>
            <a:r>
              <a:rPr lang="en-US" sz="2700" dirty="0" smtClean="0">
                <a:latin typeface="Garamond" panose="02020404030301010803" pitchFamily="18" charset="0"/>
              </a:rPr>
              <a:t>The Subcontract needs to be submitted to the Resource Development &amp; Administration Office (RDA) for review. </a:t>
            </a:r>
          </a:p>
          <a:p>
            <a:pPr lvl="0"/>
            <a:endParaRPr lang="en-US" sz="2800" dirty="0" smtClean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86200" y="402638"/>
            <a:ext cx="4876800" cy="127376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u="none" strike="noStrike" kern="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Grants</a:t>
            </a:r>
            <a:endParaRPr kumimoji="0" lang="en-US" sz="3200" b="0" u="none" strike="noStrike" kern="0" cap="small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anose="02020404030301010803" pitchFamily="18" charset="0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6000" cap="small" dirty="0" smtClean="0">
                <a:latin typeface="Garamond" panose="02020404030301010803" pitchFamily="18" charset="0"/>
              </a:rPr>
              <a:t>Questions</a:t>
            </a:r>
            <a:r>
              <a:rPr lang="en-US" sz="6000" cap="small" dirty="0">
                <a:latin typeface="Garamond" panose="02020404030301010803" pitchFamily="18" charset="0"/>
              </a:rPr>
              <a:t> </a:t>
            </a:r>
            <a:r>
              <a:rPr lang="en-US" sz="6000" cap="small" dirty="0" smtClean="0">
                <a:latin typeface="Garamond" panose="02020404030301010803" pitchFamily="18" charset="0"/>
              </a:rPr>
              <a:t>may be submitted through service now</a:t>
            </a:r>
          </a:p>
          <a:p>
            <a:pPr algn="ctr">
              <a:buNone/>
            </a:pPr>
            <a:r>
              <a:rPr lang="en-US" sz="2800" cap="small" dirty="0" smtClean="0">
                <a:latin typeface="Garamond" panose="02020404030301010803" pitchFamily="18" charset="0"/>
                <a:hlinkClick r:id="rId2"/>
              </a:rPr>
              <a:t>https://lonestar.service-now.com/</a:t>
            </a:r>
            <a:r>
              <a:rPr lang="en-US" sz="2800" cap="small" dirty="0" smtClean="0">
                <a:latin typeface="Garamond" panose="02020404030301010803" pitchFamily="18" charset="0"/>
              </a:rPr>
              <a:t> </a:t>
            </a:r>
            <a:endParaRPr lang="en-US" sz="2800" cap="small" dirty="0">
              <a:latin typeface="Garamond" panose="020204040303010108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86200" y="381000"/>
            <a:ext cx="4876800" cy="1250461"/>
          </a:xfrm>
          <a:prstGeom prst="rect">
            <a:avLst/>
          </a:prstGeom>
        </p:spPr>
        <p:txBody>
          <a:bodyPr vert="horz"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9pPr>
          </a:lstStyle>
          <a:p>
            <a:r>
              <a:rPr lang="en-US" sz="3200" kern="0" cap="small" dirty="0" smtClean="0">
                <a:latin typeface="Garamond" panose="02020404030301010803" pitchFamily="18" charset="0"/>
              </a:rPr>
              <a:t>Office of the</a:t>
            </a:r>
          </a:p>
          <a:p>
            <a:r>
              <a:rPr lang="en-US" sz="3200" kern="0" cap="small" dirty="0" smtClean="0">
                <a:latin typeface="Garamond" panose="02020404030301010803" pitchFamily="18" charset="0"/>
              </a:rPr>
              <a:t>General Counsel</a:t>
            </a:r>
            <a:endParaRPr lang="en-US" sz="3200" kern="0" cap="small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381000"/>
            <a:ext cx="4876800" cy="1250461"/>
          </a:xfrm>
        </p:spPr>
        <p:txBody>
          <a:bodyPr anchor="ctr"/>
          <a:lstStyle/>
          <a:p>
            <a:r>
              <a:rPr lang="en-US" sz="3200" cap="small" dirty="0" smtClean="0">
                <a:latin typeface="Garamond" panose="02020404030301010803" pitchFamily="18" charset="0"/>
              </a:rPr>
              <a:t>Contract Interpretation</a:t>
            </a:r>
            <a:endParaRPr lang="en-US" sz="3200" cap="small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98637"/>
            <a:ext cx="7010400" cy="4373563"/>
          </a:xfrm>
        </p:spPr>
        <p:txBody>
          <a:bodyPr anchor="ctr"/>
          <a:lstStyle/>
          <a:p>
            <a:pPr marL="0" indent="0" algn="ctr">
              <a:lnSpc>
                <a:spcPts val="4600"/>
              </a:lnSpc>
              <a:spcBef>
                <a:spcPts val="0"/>
              </a:spcBef>
              <a:buNone/>
            </a:pPr>
            <a:r>
              <a:rPr lang="en-US" sz="3600" dirty="0" smtClean="0">
                <a:latin typeface="Garamond" panose="02020404030301010803" pitchFamily="18" charset="0"/>
              </a:rPr>
              <a:t>All questions regarding proper contract use or interpretation of contract terms and conditions must be directed to OGC.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>
                <a:latin typeface="Garamond" panose="02020404030301010803" pitchFamily="18" charset="0"/>
              </a:rPr>
              <a:t>Generally, all contracts should be submitted for processing to our office by a </a:t>
            </a:r>
            <a:r>
              <a:rPr lang="en-US" u="sng" dirty="0" smtClean="0">
                <a:latin typeface="Garamond" panose="02020404030301010803" pitchFamily="18" charset="0"/>
              </a:rPr>
              <a:t>minimum</a:t>
            </a:r>
            <a:r>
              <a:rPr lang="en-US" dirty="0" smtClean="0">
                <a:latin typeface="Garamond" panose="02020404030301010803" pitchFamily="18" charset="0"/>
              </a:rPr>
              <a:t> of 30 calendar days prior to the effective date/start date of the contract.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latin typeface="Garamond" panose="02020404030301010803" pitchFamily="18" charset="0"/>
              </a:rPr>
              <a:t>Our goal is a </a:t>
            </a:r>
            <a:r>
              <a:rPr lang="en-US" dirty="0">
                <a:latin typeface="Garamond" panose="02020404030301010803" pitchFamily="18" charset="0"/>
              </a:rPr>
              <a:t>turnaround </a:t>
            </a:r>
            <a:r>
              <a:rPr lang="en-US" dirty="0" smtClean="0">
                <a:latin typeface="Garamond" panose="02020404030301010803" pitchFamily="18" charset="0"/>
              </a:rPr>
              <a:t>not to exceed ten business days.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FFFFFF"/>
                </a:solidFill>
                <a:latin typeface="Garamond" panose="02020404030301010803" pitchFamily="18" charset="0"/>
              </a:rPr>
              <a:t>You can track the progress of your request in </a:t>
            </a:r>
            <a:r>
              <a:rPr lang="en-US" dirty="0" err="1" smtClean="0">
                <a:solidFill>
                  <a:srgbClr val="FFFFFF"/>
                </a:solidFill>
                <a:latin typeface="Garamond" panose="02020404030301010803" pitchFamily="18" charset="0"/>
              </a:rPr>
              <a:t>ServiceNow</a:t>
            </a:r>
            <a:r>
              <a:rPr lang="en-US" dirty="0">
                <a:solidFill>
                  <a:srgbClr val="FFFFFF"/>
                </a:solidFill>
                <a:latin typeface="Garamond" panose="02020404030301010803" pitchFamily="18" charset="0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86200" y="381000"/>
            <a:ext cx="4876800" cy="1250461"/>
          </a:xfrm>
          <a:prstGeom prst="rect">
            <a:avLst/>
          </a:prstGeom>
        </p:spPr>
        <p:txBody>
          <a:bodyPr vert="horz"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9pPr>
          </a:lstStyle>
          <a:p>
            <a:r>
              <a:rPr lang="en-US" sz="3200" kern="0" cap="small" dirty="0" smtClean="0">
                <a:latin typeface="Garamond" panose="02020404030301010803" pitchFamily="18" charset="0"/>
              </a:rPr>
              <a:t>Time Frames</a:t>
            </a:r>
          </a:p>
          <a:p>
            <a:r>
              <a:rPr lang="en-US" sz="3200" kern="0" cap="small" dirty="0" smtClean="0">
                <a:latin typeface="Garamond" panose="02020404030301010803" pitchFamily="18" charset="0"/>
              </a:rPr>
              <a:t>For Processing</a:t>
            </a:r>
            <a:endParaRPr lang="en-US" sz="3200" kern="0" cap="small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381000"/>
            <a:ext cx="4876800" cy="1250461"/>
          </a:xfrm>
        </p:spPr>
        <p:txBody>
          <a:bodyPr anchor="ctr"/>
          <a:lstStyle/>
          <a:p>
            <a:r>
              <a:rPr lang="en-US" sz="3200" cap="small" dirty="0" smtClean="0">
                <a:latin typeface="Garamond" panose="02020404030301010803" pitchFamily="18" charset="0"/>
              </a:rPr>
              <a:t>Legal Opinions </a:t>
            </a:r>
            <a:r>
              <a:rPr lang="en-US" sz="2800" cap="small" dirty="0" smtClean="0">
                <a:latin typeface="Garamond" panose="02020404030301010803" pitchFamily="18" charset="0"/>
              </a:rPr>
              <a:t/>
            </a:r>
            <a:br>
              <a:rPr lang="en-US" sz="2800" cap="small" dirty="0" smtClean="0">
                <a:latin typeface="Garamond" panose="02020404030301010803" pitchFamily="18" charset="0"/>
              </a:rPr>
            </a:br>
            <a:r>
              <a:rPr lang="en-US" sz="2800" cap="small" dirty="0" smtClean="0">
                <a:latin typeface="Garamond" panose="02020404030301010803" pitchFamily="18" charset="0"/>
              </a:rPr>
              <a:t>vs. Contract Compliance</a:t>
            </a:r>
            <a:endParaRPr lang="en-US" sz="2800" cap="small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sz="3000" dirty="0" smtClean="0">
                <a:latin typeface="Garamond" panose="02020404030301010803" pitchFamily="18" charset="0"/>
              </a:rPr>
              <a:t>A request for a legal opinion must be made through </a:t>
            </a:r>
            <a:r>
              <a:rPr lang="en-US" sz="3000" dirty="0" err="1" smtClean="0">
                <a:latin typeface="Garamond" panose="02020404030301010803" pitchFamily="18" charset="0"/>
              </a:rPr>
              <a:t>ServiceNow</a:t>
            </a:r>
            <a:r>
              <a:rPr lang="en-US" sz="3000" dirty="0" smtClean="0">
                <a:latin typeface="Garamond" panose="02020404030301010803" pitchFamily="18" charset="0"/>
              </a:rPr>
              <a:t> and be certified by your Vice Chancellor or college President.</a:t>
            </a:r>
          </a:p>
          <a:p>
            <a:pPr lvl="1">
              <a:spcAft>
                <a:spcPts val="1200"/>
              </a:spcAft>
              <a:buFont typeface="Garamond" panose="02020404030301010803" pitchFamily="18" charset="0"/>
              <a:buChar char="–"/>
            </a:pPr>
            <a:r>
              <a:rPr lang="en-US" sz="2600" dirty="0" smtClean="0">
                <a:latin typeface="Garamond" panose="02020404030301010803" pitchFamily="18" charset="0"/>
              </a:rPr>
              <a:t>Examples: Questions on College policy interpretations, laws, facility use, etc. </a:t>
            </a:r>
          </a:p>
          <a:p>
            <a:r>
              <a:rPr lang="en-US" sz="3000" dirty="0" smtClean="0">
                <a:latin typeface="Garamond" panose="02020404030301010803" pitchFamily="18" charset="0"/>
              </a:rPr>
              <a:t>Questions regarding contract compliance may be directed to OGC.</a:t>
            </a:r>
          </a:p>
          <a:p>
            <a:pPr lvl="1"/>
            <a:r>
              <a:rPr lang="en-US" sz="2600" dirty="0" smtClean="0">
                <a:latin typeface="Garamond" panose="02020404030301010803" pitchFamily="18" charset="0"/>
              </a:rPr>
              <a:t>Examples: When is a contract needed, which contract should be used, whether an amendment is needed, etc.</a:t>
            </a:r>
            <a:endParaRPr lang="en-US" sz="2600" dirty="0">
              <a:latin typeface="Garamond" panose="020204040303010108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402639"/>
            <a:ext cx="4876800" cy="1267506"/>
          </a:xfrm>
        </p:spPr>
        <p:txBody>
          <a:bodyPr anchor="ctr"/>
          <a:lstStyle/>
          <a:p>
            <a:r>
              <a:rPr lang="en-US" sz="3200" cap="small" dirty="0" smtClean="0">
                <a:latin typeface="Garamond" panose="02020404030301010803" pitchFamily="18" charset="0"/>
              </a:rPr>
              <a:t>Contract Compliance on OGC’s Website</a:t>
            </a:r>
            <a:r>
              <a:rPr lang="en-US" sz="2800" dirty="0" smtClean="0">
                <a:latin typeface="Garamond" panose="02020404030301010803" pitchFamily="18" charset="0"/>
              </a:rPr>
              <a:t/>
            </a:r>
            <a:br>
              <a:rPr lang="en-US" sz="2800" dirty="0" smtClean="0">
                <a:latin typeface="Garamond" panose="02020404030301010803" pitchFamily="18" charset="0"/>
              </a:rPr>
            </a:br>
            <a:r>
              <a:rPr lang="en-US" sz="1700" dirty="0" smtClean="0">
                <a:solidFill>
                  <a:schemeClr val="tx1">
                    <a:lumMod val="95000"/>
                  </a:schemeClr>
                </a:solidFill>
                <a:latin typeface="Garamond" panose="02020404030301010803" pitchFamily="18" charset="0"/>
                <a:hlinkClick r:id="rId2"/>
              </a:rPr>
              <a:t>http://www.lonestar.edu/contract-compliance.htm</a:t>
            </a:r>
            <a:endParaRPr lang="en-US" sz="1700" dirty="0">
              <a:solidFill>
                <a:schemeClr val="tx1">
                  <a:lumMod val="9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7940" r="6692"/>
          <a:stretch/>
        </p:blipFill>
        <p:spPr>
          <a:xfrm>
            <a:off x="1057102" y="1905000"/>
            <a:ext cx="7029796" cy="4495800"/>
          </a:xfrm>
          <a:prstGeom prst="rect">
            <a:avLst/>
          </a:prstGeom>
          <a:ln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 anchor="ctr"/>
          <a:lstStyle/>
          <a:p>
            <a:pPr algn="ctr">
              <a:spcAft>
                <a:spcPts val="1800"/>
              </a:spcAft>
              <a:buNone/>
            </a:pPr>
            <a:r>
              <a:rPr lang="en-US" sz="2800" u="sng" dirty="0" smtClean="0">
                <a:latin typeface="Garamond" panose="02020404030301010803" pitchFamily="18" charset="0"/>
              </a:rPr>
              <a:t>Goods vs. Services</a:t>
            </a:r>
          </a:p>
          <a:p>
            <a:pPr>
              <a:spcAft>
                <a:spcPts val="1200"/>
              </a:spcAft>
            </a:pPr>
            <a:r>
              <a:rPr lang="en-US" sz="2800" dirty="0" smtClean="0">
                <a:latin typeface="Garamond" panose="02020404030301010803" pitchFamily="18" charset="0"/>
              </a:rPr>
              <a:t>Any time the College is receiving a </a:t>
            </a:r>
            <a:r>
              <a:rPr lang="en-US" sz="2800" u="sng" dirty="0" smtClean="0">
                <a:latin typeface="Garamond" panose="02020404030301010803" pitchFamily="18" charset="0"/>
              </a:rPr>
              <a:t>service</a:t>
            </a:r>
            <a:r>
              <a:rPr lang="en-US" sz="2800" dirty="0" smtClean="0">
                <a:latin typeface="Garamond" panose="02020404030301010803" pitchFamily="18" charset="0"/>
              </a:rPr>
              <a:t>, a contract is required to govern that service.</a:t>
            </a:r>
          </a:p>
          <a:p>
            <a:pPr>
              <a:spcAft>
                <a:spcPts val="1200"/>
              </a:spcAft>
            </a:pPr>
            <a:r>
              <a:rPr lang="en-US" sz="2800" dirty="0" smtClean="0">
                <a:latin typeface="Garamond" panose="02020404030301010803" pitchFamily="18" charset="0"/>
              </a:rPr>
              <a:t>Under most circumstances, if the College is purchasing </a:t>
            </a:r>
            <a:r>
              <a:rPr lang="en-US" sz="2800" u="sng" dirty="0" smtClean="0">
                <a:latin typeface="Garamond" panose="02020404030301010803" pitchFamily="18" charset="0"/>
              </a:rPr>
              <a:t>goods</a:t>
            </a:r>
            <a:r>
              <a:rPr lang="en-US" sz="2800" dirty="0" smtClean="0">
                <a:latin typeface="Garamond" panose="02020404030301010803" pitchFamily="18" charset="0"/>
              </a:rPr>
              <a:t> only, a contract may not be required and a Purchase Order will be issued by the Purchasing Dept. Contact Purchasing for direction in this regard.</a:t>
            </a:r>
          </a:p>
          <a:p>
            <a:pPr>
              <a:spcAft>
                <a:spcPts val="1200"/>
              </a:spcAft>
            </a:pPr>
            <a:r>
              <a:rPr lang="en-US" sz="2800" dirty="0" smtClean="0">
                <a:latin typeface="Garamond" panose="02020404030301010803" pitchFamily="18" charset="0"/>
              </a:rPr>
              <a:t>Under most circumstances, if the College is obtaining </a:t>
            </a:r>
            <a:r>
              <a:rPr lang="en-US" sz="2800" u="sng" dirty="0" smtClean="0">
                <a:latin typeface="Garamond" panose="02020404030301010803" pitchFamily="18" charset="0"/>
              </a:rPr>
              <a:t>goods and services</a:t>
            </a:r>
            <a:r>
              <a:rPr lang="en-US" sz="2800" dirty="0" smtClean="0">
                <a:latin typeface="Garamond" panose="02020404030301010803" pitchFamily="18" charset="0"/>
              </a:rPr>
              <a:t>, a contract is required.</a:t>
            </a:r>
            <a:endParaRPr lang="en-US" sz="2800" dirty="0">
              <a:latin typeface="Garamond" panose="020204040303010108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86200" y="381000"/>
            <a:ext cx="4876800" cy="1250461"/>
          </a:xfrm>
          <a:prstGeom prst="rect">
            <a:avLst/>
          </a:prstGeom>
        </p:spPr>
        <p:txBody>
          <a:bodyPr vert="horz"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-110" charset="0"/>
                <a:ea typeface="Geneva" pitchFamily="-110" charset="0"/>
                <a:cs typeface="Geneva" pitchFamily="-110" charset="0"/>
              </a:defRPr>
            </a:lvl9pPr>
          </a:lstStyle>
          <a:p>
            <a:r>
              <a:rPr lang="en-US" sz="3200" kern="0" cap="small" dirty="0" smtClean="0">
                <a:latin typeface="Garamond" panose="02020404030301010803" pitchFamily="18" charset="0"/>
              </a:rPr>
              <a:t>When is a Contract</a:t>
            </a:r>
          </a:p>
          <a:p>
            <a:r>
              <a:rPr lang="en-US" sz="3200" kern="0" cap="small" dirty="0" smtClean="0">
                <a:latin typeface="Garamond" panose="02020404030301010803" pitchFamily="18" charset="0"/>
              </a:rPr>
              <a:t>Required?</a:t>
            </a:r>
            <a:endParaRPr lang="en-US" sz="3200" kern="0" cap="small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402638"/>
            <a:ext cx="4876800" cy="1243600"/>
          </a:xfrm>
        </p:spPr>
        <p:txBody>
          <a:bodyPr anchor="ctr"/>
          <a:lstStyle/>
          <a:p>
            <a:r>
              <a:rPr lang="en-US" sz="3200" cap="small" dirty="0" smtClean="0">
                <a:latin typeface="Garamond" panose="02020404030301010803" pitchFamily="18" charset="0"/>
              </a:rPr>
              <a:t>Proper Procurement Procedures</a:t>
            </a:r>
            <a:endParaRPr lang="en-US" sz="3200" cap="small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 anchor="ctr"/>
          <a:lstStyle/>
          <a:p>
            <a:r>
              <a:rPr lang="en-US" dirty="0" smtClean="0">
                <a:latin typeface="Garamond" panose="02020404030301010803" pitchFamily="18" charset="0"/>
              </a:rPr>
              <a:t>A Contract cannot be executed until proper procurement procedures have been performed and approved.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Garamond" panose="02020404030301010803" pitchFamily="18" charset="0"/>
              </a:rPr>
              <a:t>Work cannot begin prior to a contract being fully executed.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Garamond" panose="02020404030301010803" pitchFamily="18" charset="0"/>
              </a:rPr>
              <a:t>Invoices must not be back-dated to avoid personal &amp; institutional liability issues.</a:t>
            </a:r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381000"/>
            <a:ext cx="4876800" cy="1295400"/>
          </a:xfrm>
        </p:spPr>
        <p:txBody>
          <a:bodyPr anchor="ctr">
            <a:noAutofit/>
          </a:bodyPr>
          <a:lstStyle/>
          <a:p>
            <a:r>
              <a:rPr lang="en-US" sz="3200" cap="small" dirty="0" smtClean="0">
                <a:latin typeface="Garamond" panose="02020404030301010803" pitchFamily="18" charset="0"/>
              </a:rPr>
              <a:t>Two Types of</a:t>
            </a:r>
            <a:br>
              <a:rPr lang="en-US" sz="3200" cap="small" dirty="0" smtClean="0">
                <a:latin typeface="Garamond" panose="02020404030301010803" pitchFamily="18" charset="0"/>
              </a:rPr>
            </a:br>
            <a:r>
              <a:rPr lang="en-US" sz="3200" cap="small" dirty="0" smtClean="0">
                <a:latin typeface="Garamond" panose="02020404030301010803" pitchFamily="18" charset="0"/>
              </a:rPr>
              <a:t>Contracts</a:t>
            </a:r>
            <a:endParaRPr lang="en-US" sz="3600" cap="small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latin typeface="Garamond" panose="02020404030301010803" pitchFamily="18" charset="0"/>
              </a:rPr>
              <a:t>The type of contract will determine how it will be processed and whether or not it requires legal review.</a:t>
            </a:r>
          </a:p>
          <a:p>
            <a:endParaRPr lang="en-US" sz="1000" dirty="0" smtClean="0">
              <a:latin typeface="Garamond" panose="020204040303010108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Garamond" panose="02020404030301010803" pitchFamily="18" charset="0"/>
              </a:rPr>
              <a:t>Standard Contracts:</a:t>
            </a:r>
          </a:p>
          <a:p>
            <a:pPr lvl="2">
              <a:buFont typeface="Garamond" panose="02020404030301010803" pitchFamily="18" charset="0"/>
              <a:buChar char="−"/>
            </a:pPr>
            <a:r>
              <a:rPr lang="en-US" dirty="0" smtClean="0">
                <a:latin typeface="Garamond" panose="02020404030301010803" pitchFamily="18" charset="0"/>
              </a:rPr>
              <a:t>Are </a:t>
            </a:r>
            <a:r>
              <a:rPr lang="en-US" dirty="0">
                <a:latin typeface="Garamond" panose="02020404030301010803" pitchFamily="18" charset="0"/>
              </a:rPr>
              <a:t>agreements that have been created and pre-approved by </a:t>
            </a:r>
            <a:r>
              <a:rPr lang="en-US" dirty="0" smtClean="0">
                <a:latin typeface="Garamond" panose="02020404030301010803" pitchFamily="18" charset="0"/>
              </a:rPr>
              <a:t>OGC.</a:t>
            </a:r>
            <a:endParaRPr lang="en-US" dirty="0">
              <a:latin typeface="Garamond" panose="02020404030301010803" pitchFamily="18" charset="0"/>
            </a:endParaRPr>
          </a:p>
          <a:p>
            <a:pPr lvl="2">
              <a:buFont typeface="Garamond" panose="02020404030301010803" pitchFamily="18" charset="0"/>
              <a:buChar char="−"/>
            </a:pPr>
            <a:r>
              <a:rPr lang="en-US" dirty="0">
                <a:latin typeface="Garamond" panose="02020404030301010803" pitchFamily="18" charset="0"/>
              </a:rPr>
              <a:t>C</a:t>
            </a:r>
            <a:r>
              <a:rPr lang="en-US" dirty="0" smtClean="0">
                <a:latin typeface="Garamond" panose="02020404030301010803" pitchFamily="18" charset="0"/>
              </a:rPr>
              <a:t>an be obtained from </a:t>
            </a:r>
            <a:r>
              <a:rPr lang="en-US" dirty="0">
                <a:latin typeface="Garamond" panose="02020404030301010803" pitchFamily="18" charset="0"/>
              </a:rPr>
              <a:t>our </a:t>
            </a:r>
            <a:r>
              <a:rPr lang="en-US" dirty="0" smtClean="0">
                <a:latin typeface="Garamond" panose="02020404030301010803" pitchFamily="18" charset="0"/>
              </a:rPr>
              <a:t>website: 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smtClean="0">
                <a:latin typeface="Garamond" panose="02020404030301010803" pitchFamily="18" charset="0"/>
                <a:hlinkClick r:id="rId2"/>
              </a:rPr>
              <a:t>http</a:t>
            </a:r>
            <a:r>
              <a:rPr lang="en-US" dirty="0">
                <a:latin typeface="Garamond" panose="02020404030301010803" pitchFamily="18" charset="0"/>
                <a:hlinkClick r:id="rId2"/>
              </a:rPr>
              <a:t>://</a:t>
            </a:r>
            <a:r>
              <a:rPr lang="en-US" dirty="0" smtClean="0">
                <a:latin typeface="Garamond" panose="02020404030301010803" pitchFamily="18" charset="0"/>
                <a:hlinkClick r:id="rId2"/>
              </a:rPr>
              <a:t>www.lonestar.edu/11792.htm</a:t>
            </a:r>
            <a:endParaRPr lang="en-US" dirty="0" smtClean="0">
              <a:latin typeface="Garamond" panose="02020404030301010803" pitchFamily="18" charset="0"/>
            </a:endParaRPr>
          </a:p>
          <a:p>
            <a:pPr lvl="2"/>
            <a:endParaRPr lang="en-US" dirty="0" smtClean="0">
              <a:latin typeface="Garamond" panose="020204040303010108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Garamond" panose="02020404030301010803" pitchFamily="18" charset="0"/>
              </a:rPr>
              <a:t>Non-Standard Contracts:</a:t>
            </a:r>
          </a:p>
          <a:p>
            <a:pPr lvl="2">
              <a:buFont typeface="Garamond" panose="02020404030301010803" pitchFamily="18" charset="0"/>
              <a:buChar char="−"/>
            </a:pPr>
            <a:r>
              <a:rPr lang="en-US" dirty="0" smtClean="0">
                <a:latin typeface="Garamond" panose="02020404030301010803" pitchFamily="18" charset="0"/>
              </a:rPr>
              <a:t>Are provided by the Vendor, Contractor, or Other Party.</a:t>
            </a:r>
          </a:p>
          <a:p>
            <a:pPr lvl="2">
              <a:buFont typeface="Garamond" panose="02020404030301010803" pitchFamily="18" charset="0"/>
              <a:buChar char="−"/>
            </a:pPr>
            <a:r>
              <a:rPr lang="en-US" dirty="0" smtClean="0">
                <a:latin typeface="Garamond" panose="02020404030301010803" pitchFamily="18" charset="0"/>
              </a:rPr>
              <a:t>Require OGC review and approval.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2314529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Grande" pitchFamily="-110" charset="0"/>
            <a:ea typeface="Geneva" pitchFamily="-110" charset="0"/>
            <a:cs typeface="Geneva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Grande" pitchFamily="-110" charset="0"/>
            <a:ea typeface="Geneva" pitchFamily="-110" charset="0"/>
            <a:cs typeface="Geneva" pitchFamily="-110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3923</TotalTime>
  <Words>1438</Words>
  <Application>Microsoft Office PowerPoint</Application>
  <PresentationFormat>On-screen Show (4:3)</PresentationFormat>
  <Paragraphs>137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Garamond</vt:lpstr>
      <vt:lpstr>Geneva</vt:lpstr>
      <vt:lpstr>Lucida Grande</vt:lpstr>
      <vt:lpstr>Blank Presentation</vt:lpstr>
      <vt:lpstr>Contract Compliance Training</vt:lpstr>
      <vt:lpstr>PowerPoint Presentation</vt:lpstr>
      <vt:lpstr>Contract Interpretation</vt:lpstr>
      <vt:lpstr>PowerPoint Presentation</vt:lpstr>
      <vt:lpstr>Legal Opinions  vs. Contract Compliance</vt:lpstr>
      <vt:lpstr>Contract Compliance on OGC’s Website http://www.lonestar.edu/contract-compliance.htm</vt:lpstr>
      <vt:lpstr>PowerPoint Presentation</vt:lpstr>
      <vt:lpstr>Proper Procurement Procedures</vt:lpstr>
      <vt:lpstr>Two Types of Contracts</vt:lpstr>
      <vt:lpstr>PowerPoint Presentation</vt:lpstr>
      <vt:lpstr>Completing the  Contract Form</vt:lpstr>
      <vt:lpstr>Accurately Describing  the Services</vt:lpstr>
      <vt:lpstr>Processing the  Standard Contract</vt:lpstr>
      <vt:lpstr>Board Contracts</vt:lpstr>
      <vt:lpstr>PowerPoint Presentation</vt:lpstr>
      <vt:lpstr>The Duties Of Each Department</vt:lpstr>
      <vt:lpstr>Required Documents</vt:lpstr>
      <vt:lpstr>PowerPoint Presentation</vt:lpstr>
      <vt:lpstr>What to look for in Non-Standard Contracts</vt:lpstr>
      <vt:lpstr>The Review Process</vt:lpstr>
      <vt:lpstr>Proper Signature Authority</vt:lpstr>
      <vt:lpstr>Final Review and  Record Keeping</vt:lpstr>
      <vt:lpstr>Amendments and Modifications</vt:lpstr>
      <vt:lpstr>Requesting Modifications or Amendments</vt:lpstr>
      <vt:lpstr>PowerPoint Presentation</vt:lpstr>
      <vt:lpstr>PowerPoint Presentation</vt:lpstr>
    </vt:vector>
  </TitlesOfParts>
  <Company>NHMCCD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 Compliance Training</dc:title>
  <dc:creator>sylsalinas</dc:creator>
  <cp:lastModifiedBy>Kelley, Saraline</cp:lastModifiedBy>
  <cp:revision>325</cp:revision>
  <cp:lastPrinted>2016-09-01T20:54:51Z</cp:lastPrinted>
  <dcterms:created xsi:type="dcterms:W3CDTF">2009-06-02T02:44:51Z</dcterms:created>
  <dcterms:modified xsi:type="dcterms:W3CDTF">2017-12-07T21:05:07Z</dcterms:modified>
</cp:coreProperties>
</file>