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9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E95B-BAF4-4AD8-A6CF-F39241F4098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0499-2562-45B5-9273-C711E444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8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E95B-BAF4-4AD8-A6CF-F39241F4098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0499-2562-45B5-9273-C711E444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4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E95B-BAF4-4AD8-A6CF-F39241F4098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0499-2562-45B5-9273-C711E444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26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E95B-BAF4-4AD8-A6CF-F39241F4098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0499-2562-45B5-9273-C711E444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E95B-BAF4-4AD8-A6CF-F39241F4098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0499-2562-45B5-9273-C711E444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7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E95B-BAF4-4AD8-A6CF-F39241F4098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0499-2562-45B5-9273-C711E444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1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E95B-BAF4-4AD8-A6CF-F39241F4098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0499-2562-45B5-9273-C711E444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4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E95B-BAF4-4AD8-A6CF-F39241F4098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0499-2562-45B5-9273-C711E444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6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E95B-BAF4-4AD8-A6CF-F39241F4098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0499-2562-45B5-9273-C711E444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E95B-BAF4-4AD8-A6CF-F39241F4098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0499-2562-45B5-9273-C711E444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E95B-BAF4-4AD8-A6CF-F39241F4098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0499-2562-45B5-9273-C711E444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1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6E95B-BAF4-4AD8-A6CF-F39241F4098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C0499-2562-45B5-9273-C711E4447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8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499" y="236091"/>
            <a:ext cx="4243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85950" algn="l"/>
              </a:tabLst>
            </a:pPr>
            <a:r>
              <a:rPr lang="en-US" sz="3600" b="1" u="sng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Lymphatic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System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Image result for lymphatic syste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93" y="1283518"/>
            <a:ext cx="4680682" cy="50689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685182" y="1371172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Functions: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Returns fluids to the cardiovascular system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Houses and transports lymphocytes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Transport lipids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Consists of: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Lymph  (the fluid)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Vessels (capillaries, collecting vessels, trunks, ducts)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Leukocytes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Tissues (including MALT)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Organs (nodes, tonsils, spleen, thymus)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47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83" y="1808649"/>
            <a:ext cx="1073426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85950" algn="l"/>
              </a:tabLst>
            </a:pPr>
            <a:r>
              <a:rPr lang="en-US" sz="2400" b="1" u="sng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Nonspecific Defenses </a:t>
            </a:r>
            <a:r>
              <a:rPr lang="en-US" sz="24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– Present at Birth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tabLst>
                <a:tab pos="1885950" algn="l"/>
              </a:tabLst>
            </a:pPr>
            <a:r>
              <a:rPr lang="en-US" sz="24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Designed to prevent any pathogenic microbes </a:t>
            </a:r>
          </a:p>
          <a:p>
            <a:pPr lvl="1">
              <a:tabLst>
                <a:tab pos="1885950" algn="l"/>
              </a:tabLst>
            </a:pPr>
            <a:r>
              <a:rPr lang="en-US" sz="24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from entering or growing inside body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r>
              <a:rPr lang="en-US" sz="24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First </a:t>
            </a: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Line of Defense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  <a:tabLst>
                <a:tab pos="457200" algn="l"/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Skin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  <a:tabLst>
                <a:tab pos="457200" algn="l"/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Mucous Membranes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  <a:tabLst>
                <a:tab pos="457200" algn="l"/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Other (tears, saliva, sebum, acidity)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r>
              <a:rPr lang="en-US" sz="2400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Second Line of Defense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UcPeriod"/>
              <a:tabLst>
                <a:tab pos="457200" algn="l"/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Cells (Phagocytes, Non-phagocytes)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    B.  Inflammation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    C. Antimicrobial Proteins (Complement, Interferon)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r>
              <a:rPr lang="en-U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     D. </a:t>
            </a:r>
            <a:r>
              <a:rPr lang="en-US" sz="2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Fever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r>
              <a:rPr lang="en-US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283" y="0"/>
            <a:ext cx="1121134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Immunity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Two parts working together: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Nonspecific (Innate) Immunity &amp; Specific (Adaptive) Immunity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7714211" y="1928552"/>
            <a:ext cx="4289367" cy="3740728"/>
            <a:chOff x="3886200" y="1500981"/>
            <a:chExt cx="5257800" cy="4191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6200" y="1500981"/>
              <a:ext cx="5257800" cy="4191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038600" y="4419600"/>
              <a:ext cx="2133600" cy="1143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73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029" y="92014"/>
            <a:ext cx="3572395" cy="655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279" y="299832"/>
            <a:ext cx="1166191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85950" algn="l"/>
              </a:tabLst>
            </a:pPr>
            <a:r>
              <a:rPr lang="en-US" sz="2800" b="1" u="sng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Immunity (Cont.)</a:t>
            </a:r>
          </a:p>
          <a:p>
            <a:pPr>
              <a:tabLst>
                <a:tab pos="1885950" algn="l"/>
              </a:tabLst>
            </a:pPr>
            <a:endParaRPr lang="en-US" sz="2000" b="1" dirty="0" smtClean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r>
              <a:rPr lang="en-US" sz="24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Specific Defenses – Develops due to memory cells </a:t>
            </a:r>
          </a:p>
          <a:p>
            <a:pPr>
              <a:tabLst>
                <a:tab pos="1885950" algn="l"/>
              </a:tabLst>
            </a:pPr>
            <a:r>
              <a:rPr lang="en-US" sz="24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after an immune response Designed to prevent </a:t>
            </a:r>
          </a:p>
          <a:p>
            <a:pPr>
              <a:tabLst>
                <a:tab pos="1885950" algn="l"/>
              </a:tabLst>
            </a:pPr>
            <a:r>
              <a:rPr lang="en-US" sz="24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harm to the body from a </a:t>
            </a:r>
            <a:r>
              <a:rPr lang="en-US" sz="2400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exposure </a:t>
            </a: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to specific </a:t>
            </a:r>
            <a:endParaRPr lang="en-US" sz="2400" b="1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r>
              <a:rPr lang="en-US" sz="2400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pathogens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r>
              <a:rPr lang="en-US" sz="20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457200" algn="l"/>
                <a:tab pos="1885950" algn="l"/>
              </a:tabLst>
            </a:pP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Humoral (Antibody-Mediated)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1885950" algn="l"/>
              </a:tabLs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production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antibodies by B cells 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1885950" algn="l"/>
              </a:tabLs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particularly good for microbes in </a:t>
            </a:r>
            <a:endParaRPr lang="en-US" sz="2400" b="1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  <a:tab pos="1885950" algn="l"/>
              </a:tabLst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body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fluids)</a:t>
            </a:r>
          </a:p>
          <a:p>
            <a:pPr>
              <a:tabLst>
                <a:tab pos="1885950" algn="l"/>
              </a:tabLst>
            </a:pPr>
            <a:r>
              <a:rPr lang="en-US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28940" y="5861919"/>
            <a:ext cx="7057251" cy="707886"/>
            <a:chOff x="1728940" y="5861919"/>
            <a:chExt cx="7057251" cy="707886"/>
          </a:xfrm>
        </p:grpSpPr>
        <p:sp>
          <p:nvSpPr>
            <p:cNvPr id="6" name="TextBox 5"/>
            <p:cNvSpPr txBox="1"/>
            <p:nvPr/>
          </p:nvSpPr>
          <p:spPr>
            <a:xfrm>
              <a:off x="1728940" y="5861919"/>
              <a:ext cx="54537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mic Sans MS" panose="030F0702030302020204" pitchFamily="66" charset="0"/>
                </a:rPr>
                <a:t>Antibodies circulate in body fluids and bind </a:t>
              </a:r>
            </a:p>
            <a:p>
              <a:r>
                <a:rPr lang="en-US" sz="2000" dirty="0" smtClean="0">
                  <a:latin typeface="Comic Sans MS" panose="030F0702030302020204" pitchFamily="66" charset="0"/>
                </a:rPr>
                <a:t>to antigens marking them for destruction</a:t>
              </a:r>
              <a:endParaRPr lang="en-US" sz="20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032567" y="6290677"/>
              <a:ext cx="1753624" cy="436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47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76" y="307571"/>
            <a:ext cx="9017752" cy="61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6167" y="6334298"/>
            <a:ext cx="5494713" cy="191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cell mediated immunit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57" y="1895060"/>
            <a:ext cx="9753599" cy="63742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9036" y="249343"/>
            <a:ext cx="1187044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85950" algn="l"/>
              </a:tabLst>
            </a:pPr>
            <a:r>
              <a:rPr lang="en-US" sz="2800" b="1" u="sng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Immunity (Cont.)</a:t>
            </a:r>
          </a:p>
          <a:p>
            <a:pPr>
              <a:tabLst>
                <a:tab pos="1885950" algn="l"/>
              </a:tabLst>
            </a:pPr>
            <a:r>
              <a:rPr lang="en-US" sz="2800" b="1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Specific Defenses (cont.)</a:t>
            </a:r>
            <a:endParaRPr lang="en-US" sz="2800" b="1" u="sng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tabLst>
                <a:tab pos="1885950" algn="l"/>
              </a:tabLst>
            </a:pPr>
            <a:endParaRPr lang="en-US" u="sng" dirty="0" smtClean="0"/>
          </a:p>
          <a:p>
            <a:pPr marL="457200" indent="-457200">
              <a:buAutoNum type="alphaUcPeriod" startAt="2"/>
              <a:tabLst>
                <a:tab pos="1885950" algn="l"/>
              </a:tabLst>
            </a:pP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Cellular </a:t>
            </a: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(Cell-Mediated)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=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cells directly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attack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microbe </a:t>
            </a:r>
          </a:p>
          <a:p>
            <a:pPr>
              <a:tabLst>
                <a:tab pos="1885950" algn="l"/>
              </a:tabLs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 (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particularly good for microbes hiding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inside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cells</a:t>
            </a:r>
            <a:endParaRPr lang="en-US" sz="2400" b="1" u="sng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types of immuni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0" y="1053589"/>
            <a:ext cx="8216348" cy="4379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8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973" y="355360"/>
            <a:ext cx="426193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85950" algn="l"/>
              </a:tabLst>
            </a:pPr>
            <a:r>
              <a:rPr lang="en-US" sz="3600" b="1" u="sng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Digestive  </a:t>
            </a:r>
            <a:r>
              <a:rPr lang="en-US" sz="3600" b="1" u="sng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System</a:t>
            </a:r>
          </a:p>
          <a:p>
            <a:pPr algn="ctr">
              <a:tabLst>
                <a:tab pos="1885950" algn="l"/>
              </a:tabLst>
            </a:pPr>
            <a:endParaRPr lang="en-US" sz="3600" b="1" u="sng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tabLst>
                <a:tab pos="1885950" algn="l"/>
              </a:tabLst>
            </a:pPr>
            <a:endParaRPr lang="en-US" sz="3600" b="1" u="sng" dirty="0" smtClean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r">
              <a:tabLst>
                <a:tab pos="1885950" algn="l"/>
              </a:tabLst>
            </a:pPr>
            <a:r>
              <a:rPr lang="en-US" sz="2400" b="1" u="sng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Processes: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22" y="0"/>
            <a:ext cx="4359965" cy="6698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digestive system orga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53" y="868237"/>
            <a:ext cx="5233754" cy="5532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35563" y="103568"/>
            <a:ext cx="4644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885950" algn="l"/>
              </a:tabLst>
            </a:pPr>
            <a:r>
              <a:rPr lang="en-US" sz="2800" b="1" u="sng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Digestive  </a:t>
            </a:r>
            <a:r>
              <a:rPr lang="en-US" sz="2800" b="1" u="sng" dirty="0" smtClean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System (cont.)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879012" y="1054465"/>
            <a:ext cx="3087700" cy="1107996"/>
            <a:chOff x="8879012" y="1054465"/>
            <a:chExt cx="3087700" cy="1107996"/>
          </a:xfrm>
        </p:grpSpPr>
        <p:sp>
          <p:nvSpPr>
            <p:cNvPr id="6" name="TextBox 5"/>
            <p:cNvSpPr txBox="1"/>
            <p:nvPr/>
          </p:nvSpPr>
          <p:spPr>
            <a:xfrm>
              <a:off x="8904607" y="1054465"/>
              <a:ext cx="306210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Secretes saliva into mouth which starts break down of starch</a:t>
              </a:r>
              <a:endParaRPr lang="en-US" sz="22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8879012" y="1662239"/>
              <a:ext cx="367052" cy="38654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91334" y="3621653"/>
            <a:ext cx="3379519" cy="769441"/>
            <a:chOff x="291334" y="3621653"/>
            <a:chExt cx="3379519" cy="769441"/>
          </a:xfrm>
        </p:grpSpPr>
        <p:sp>
          <p:nvSpPr>
            <p:cNvPr id="11" name="TextBox 10"/>
            <p:cNvSpPr txBox="1"/>
            <p:nvPr/>
          </p:nvSpPr>
          <p:spPr>
            <a:xfrm>
              <a:off x="291334" y="3621653"/>
              <a:ext cx="30380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Stores bile &amp; secretes it to duodenum</a:t>
              </a:r>
              <a:endParaRPr lang="en-US" sz="2200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769706" y="4125117"/>
              <a:ext cx="901147" cy="4564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14922" y="2613324"/>
            <a:ext cx="3561949" cy="1219697"/>
            <a:chOff x="214922" y="2613324"/>
            <a:chExt cx="3561949" cy="1219697"/>
          </a:xfrm>
        </p:grpSpPr>
        <p:sp>
          <p:nvSpPr>
            <p:cNvPr id="10" name="TextBox 9"/>
            <p:cNvSpPr txBox="1"/>
            <p:nvPr/>
          </p:nvSpPr>
          <p:spPr>
            <a:xfrm>
              <a:off x="214922" y="2613324"/>
              <a:ext cx="30521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Produces bile &amp; secretes it to gallbladder</a:t>
              </a:r>
              <a:endParaRPr lang="en-US" sz="22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134567" y="2998788"/>
              <a:ext cx="642304" cy="83423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14922" y="805282"/>
            <a:ext cx="4004278" cy="1107996"/>
            <a:chOff x="214922" y="805282"/>
            <a:chExt cx="4004278" cy="1107996"/>
          </a:xfrm>
        </p:grpSpPr>
        <p:sp>
          <p:nvSpPr>
            <p:cNvPr id="13" name="TextBox 12"/>
            <p:cNvSpPr txBox="1"/>
            <p:nvPr/>
          </p:nvSpPr>
          <p:spPr>
            <a:xfrm>
              <a:off x="214922" y="805282"/>
              <a:ext cx="40042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Mechanically digestion (mastication) &amp; chemical digestion (starch)</a:t>
              </a:r>
              <a:endParaRPr lang="en-US" sz="22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384176" y="1576063"/>
              <a:ext cx="578224" cy="27767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282609" y="2526522"/>
            <a:ext cx="3534804" cy="1107996"/>
            <a:chOff x="8282609" y="2526522"/>
            <a:chExt cx="3534804" cy="1107996"/>
          </a:xfrm>
        </p:grpSpPr>
        <p:sp>
          <p:nvSpPr>
            <p:cNvPr id="7" name="TextBox 6"/>
            <p:cNvSpPr txBox="1"/>
            <p:nvPr/>
          </p:nvSpPr>
          <p:spPr>
            <a:xfrm>
              <a:off x="8702298" y="2526522"/>
              <a:ext cx="31151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Mechanically digestion (churning) &amp; chemical digestion (protein)</a:t>
              </a:r>
              <a:endParaRPr lang="en-US" sz="22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8282609" y="3080520"/>
              <a:ext cx="721389" cy="36281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8341389" y="3708826"/>
            <a:ext cx="3652683" cy="1094221"/>
            <a:chOff x="8341389" y="3708826"/>
            <a:chExt cx="3652683" cy="1094221"/>
          </a:xfrm>
        </p:grpSpPr>
        <p:sp>
          <p:nvSpPr>
            <p:cNvPr id="8" name="TextBox 7"/>
            <p:cNvSpPr txBox="1"/>
            <p:nvPr/>
          </p:nvSpPr>
          <p:spPr>
            <a:xfrm>
              <a:off x="8812696" y="4033606"/>
              <a:ext cx="3181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Secretes enzymes into the duodenum</a:t>
              </a:r>
              <a:endParaRPr lang="en-US" sz="22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341389" y="3708826"/>
              <a:ext cx="623707" cy="40872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885262" y="5115970"/>
            <a:ext cx="2653428" cy="1107996"/>
            <a:chOff x="8885262" y="5115970"/>
            <a:chExt cx="2653428" cy="1107996"/>
          </a:xfrm>
        </p:grpSpPr>
        <p:sp>
          <p:nvSpPr>
            <p:cNvPr id="9" name="TextBox 8"/>
            <p:cNvSpPr txBox="1"/>
            <p:nvPr/>
          </p:nvSpPr>
          <p:spPr>
            <a:xfrm>
              <a:off x="9246064" y="5115970"/>
              <a:ext cx="229262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Absorbs water &amp; vitamins and eliminates wastes</a:t>
              </a:r>
              <a:endParaRPr lang="en-US" sz="22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 flipV="1">
              <a:off x="8885262" y="5424506"/>
              <a:ext cx="616547" cy="1876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08365" y="4894558"/>
            <a:ext cx="3363097" cy="1785104"/>
            <a:chOff x="208365" y="4894558"/>
            <a:chExt cx="3363097" cy="1785104"/>
          </a:xfrm>
        </p:grpSpPr>
        <p:sp>
          <p:nvSpPr>
            <p:cNvPr id="12" name="TextBox 11"/>
            <p:cNvSpPr txBox="1"/>
            <p:nvPr/>
          </p:nvSpPr>
          <p:spPr>
            <a:xfrm>
              <a:off x="208365" y="4894558"/>
              <a:ext cx="3260607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Uses brush border enzymes, pancreatic enzymes and bile to chemically digest food, absorbs nutrients</a:t>
              </a:r>
              <a:endParaRPr lang="en-US" sz="22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3043139" y="5076056"/>
              <a:ext cx="528323" cy="19591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1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230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Lone Star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Gronlund, Kathryn M</dc:creator>
  <cp:lastModifiedBy>Gronlund, Kathryn M</cp:lastModifiedBy>
  <cp:revision>14</cp:revision>
  <dcterms:created xsi:type="dcterms:W3CDTF">2017-02-16T18:35:17Z</dcterms:created>
  <dcterms:modified xsi:type="dcterms:W3CDTF">2019-02-18T21:25:09Z</dcterms:modified>
</cp:coreProperties>
</file>