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0"/>
  </p:notesMasterIdLst>
  <p:handoutMasterIdLst>
    <p:handoutMasterId r:id="rId41"/>
  </p:handoutMasterIdLst>
  <p:sldIdLst>
    <p:sldId id="256" r:id="rId2"/>
    <p:sldId id="257" r:id="rId3"/>
    <p:sldId id="258" r:id="rId4"/>
    <p:sldId id="259" r:id="rId5"/>
    <p:sldId id="260" r:id="rId6"/>
    <p:sldId id="261" r:id="rId7"/>
    <p:sldId id="281" r:id="rId8"/>
    <p:sldId id="262" r:id="rId9"/>
    <p:sldId id="263" r:id="rId10"/>
    <p:sldId id="265" r:id="rId11"/>
    <p:sldId id="264"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2" r:id="rId28"/>
    <p:sldId id="283" r:id="rId29"/>
    <p:sldId id="284" r:id="rId30"/>
    <p:sldId id="285" r:id="rId31"/>
    <p:sldId id="286" r:id="rId32"/>
    <p:sldId id="288" r:id="rId33"/>
    <p:sldId id="291" r:id="rId34"/>
    <p:sldId id="292" r:id="rId35"/>
    <p:sldId id="289" r:id="rId36"/>
    <p:sldId id="293" r:id="rId37"/>
    <p:sldId id="294" r:id="rId38"/>
    <p:sldId id="290"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649" autoAdjust="0"/>
  </p:normalViewPr>
  <p:slideViewPr>
    <p:cSldViewPr>
      <p:cViewPr varScale="1">
        <p:scale>
          <a:sx n="106" d="100"/>
          <a:sy n="106" d="100"/>
        </p:scale>
        <p:origin x="-1134"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315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Median </a:t>
            </a:r>
            <a:r>
              <a:rPr lang="en-US" dirty="0" smtClean="0"/>
              <a:t>Annual Salary </a:t>
            </a:r>
            <a:r>
              <a:rPr lang="en-US" dirty="0"/>
              <a:t>by Years of Experience for </a:t>
            </a:r>
            <a:r>
              <a:rPr lang="en-US" dirty="0" smtClean="0"/>
              <a:t>   Registered </a:t>
            </a:r>
            <a:r>
              <a:rPr lang="en-US" dirty="0"/>
              <a:t>Nurse (RN)</a:t>
            </a:r>
          </a:p>
        </c:rich>
      </c:tx>
      <c:layout/>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Median Salary by Years of Experience for Registered Nurse (RN)</c:v>
                </c:pt>
              </c:strCache>
            </c:strRef>
          </c:tx>
          <c:invertIfNegative val="0"/>
          <c:cat>
            <c:strRef>
              <c:f>Sheet1!$A$2:$A$7</c:f>
              <c:strCache>
                <c:ptCount val="5"/>
                <c:pt idx="0">
                  <c:v>&lt;1 Year</c:v>
                </c:pt>
                <c:pt idx="1">
                  <c:v>1-4 Years</c:v>
                </c:pt>
                <c:pt idx="2">
                  <c:v>5-9 Years</c:v>
                </c:pt>
                <c:pt idx="3">
                  <c:v>10-19 Years</c:v>
                </c:pt>
                <c:pt idx="4">
                  <c:v>20+ Years</c:v>
                </c:pt>
              </c:strCache>
            </c:strRef>
          </c:cat>
          <c:val>
            <c:numRef>
              <c:f>Sheet1!$B$2:$B$7</c:f>
              <c:numCache>
                <c:formatCode>"$"#,##0_);[Red]\("$"#,##0\)</c:formatCode>
                <c:ptCount val="6"/>
                <c:pt idx="0">
                  <c:v>48000</c:v>
                </c:pt>
                <c:pt idx="1">
                  <c:v>52000</c:v>
                </c:pt>
                <c:pt idx="2">
                  <c:v>60000</c:v>
                </c:pt>
                <c:pt idx="3">
                  <c:v>72000</c:v>
                </c:pt>
                <c:pt idx="4">
                  <c:v>86400</c:v>
                </c:pt>
              </c:numCache>
            </c:numRef>
          </c:val>
        </c:ser>
        <c:dLbls>
          <c:showLegendKey val="0"/>
          <c:showVal val="0"/>
          <c:showCatName val="0"/>
          <c:showSerName val="0"/>
          <c:showPercent val="0"/>
          <c:showBubbleSize val="0"/>
        </c:dLbls>
        <c:gapWidth val="60"/>
        <c:shape val="box"/>
        <c:axId val="93055616"/>
        <c:axId val="93057408"/>
        <c:axId val="0"/>
      </c:bar3DChart>
      <c:catAx>
        <c:axId val="93055616"/>
        <c:scaling>
          <c:orientation val="minMax"/>
        </c:scaling>
        <c:delete val="0"/>
        <c:axPos val="b"/>
        <c:majorTickMark val="out"/>
        <c:minorTickMark val="none"/>
        <c:tickLblPos val="nextTo"/>
        <c:crossAx val="93057408"/>
        <c:crosses val="autoZero"/>
        <c:auto val="1"/>
        <c:lblAlgn val="ctr"/>
        <c:lblOffset val="100"/>
        <c:noMultiLvlLbl val="0"/>
      </c:catAx>
      <c:valAx>
        <c:axId val="93057408"/>
        <c:scaling>
          <c:orientation val="minMax"/>
        </c:scaling>
        <c:delete val="0"/>
        <c:axPos val="l"/>
        <c:majorGridlines/>
        <c:numFmt formatCode="&quot;$&quot;#,##0_);[Red]\(&quot;$&quot;#,##0\)" sourceLinked="1"/>
        <c:majorTickMark val="out"/>
        <c:minorTickMark val="none"/>
        <c:tickLblPos val="nextTo"/>
        <c:crossAx val="93055616"/>
        <c:crosses val="autoZero"/>
        <c:crossBetween val="between"/>
      </c:valAx>
    </c:plotArea>
    <c:legend>
      <c:legendPos val="r"/>
      <c:layout/>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7F22B8-612A-4802-9CA7-AA5DE5B1E66E}" type="datetimeFigureOut">
              <a:rPr lang="en-US" smtClean="0"/>
              <a:pPr/>
              <a:t>3/27/2012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8CA18C4-50A0-4ECF-B751-55A9D3EE06A0}" type="slidenum">
              <a:rPr lang="en-US" smtClean="0"/>
              <a:pPr/>
              <a:t>‹#›</a:t>
            </a:fld>
            <a:endParaRPr lang="en-US"/>
          </a:p>
        </p:txBody>
      </p:sp>
    </p:spTree>
    <p:extLst>
      <p:ext uri="{BB962C8B-B14F-4D97-AF65-F5344CB8AC3E}">
        <p14:creationId xmlns:p14="http://schemas.microsoft.com/office/powerpoint/2010/main" val="30386199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DE8CDF-255B-400A-9DFA-AAC9D1F10C7A}" type="datetimeFigureOut">
              <a:rPr lang="en-US" smtClean="0"/>
              <a:t>3/27/2012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115EE3-1973-4F8B-A78A-13C5DEB50286}" type="slidenum">
              <a:rPr lang="en-US" smtClean="0"/>
              <a:t>‹#›</a:t>
            </a:fld>
            <a:endParaRPr lang="en-US"/>
          </a:p>
        </p:txBody>
      </p:sp>
    </p:spTree>
    <p:extLst>
      <p:ext uri="{BB962C8B-B14F-4D97-AF65-F5344CB8AC3E}">
        <p14:creationId xmlns:p14="http://schemas.microsoft.com/office/powerpoint/2010/main" val="83492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115EE3-1973-4F8B-A78A-13C5DEB50286}" type="slidenum">
              <a:rPr lang="en-US" smtClean="0"/>
              <a:t>1</a:t>
            </a:fld>
            <a:endParaRPr lang="en-US"/>
          </a:p>
        </p:txBody>
      </p:sp>
    </p:spTree>
    <p:extLst>
      <p:ext uri="{BB962C8B-B14F-4D97-AF65-F5344CB8AC3E}">
        <p14:creationId xmlns:p14="http://schemas.microsoft.com/office/powerpoint/2010/main" val="1032288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548ADDF2-707B-4EF5-8F0F-3A462294EC71}" type="datetimeFigureOut">
              <a:rPr lang="en-US" smtClean="0"/>
              <a:pPr/>
              <a:t>3/27/2012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856444D7-395A-4FDB-8005-8A3B90F29BE2}"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8ADDF2-707B-4EF5-8F0F-3A462294EC71}" type="datetimeFigureOut">
              <a:rPr lang="en-US" smtClean="0"/>
              <a:pPr/>
              <a:t>3/27/2012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6444D7-395A-4FDB-8005-8A3B90F29BE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8ADDF2-707B-4EF5-8F0F-3A462294EC71}" type="datetimeFigureOut">
              <a:rPr lang="en-US" smtClean="0"/>
              <a:pPr/>
              <a:t>3/27/2012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6444D7-395A-4FDB-8005-8A3B90F29BE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8ADDF2-707B-4EF5-8F0F-3A462294EC71}" type="datetimeFigureOut">
              <a:rPr lang="en-US" smtClean="0"/>
              <a:pPr/>
              <a:t>3/27/2012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6444D7-395A-4FDB-8005-8A3B90F29BE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48ADDF2-707B-4EF5-8F0F-3A462294EC71}" type="datetimeFigureOut">
              <a:rPr lang="en-US" smtClean="0"/>
              <a:pPr/>
              <a:t>3/27/2012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856444D7-395A-4FDB-8005-8A3B90F29BE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48ADDF2-707B-4EF5-8F0F-3A462294EC71}" type="datetimeFigureOut">
              <a:rPr lang="en-US" smtClean="0"/>
              <a:pPr/>
              <a:t>3/27/2012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6444D7-395A-4FDB-8005-8A3B90F29BE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48ADDF2-707B-4EF5-8F0F-3A462294EC71}" type="datetimeFigureOut">
              <a:rPr lang="en-US" smtClean="0"/>
              <a:pPr/>
              <a:t>3/27/2012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6444D7-395A-4FDB-8005-8A3B90F29BE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48ADDF2-707B-4EF5-8F0F-3A462294EC71}" type="datetimeFigureOut">
              <a:rPr lang="en-US" smtClean="0"/>
              <a:pPr/>
              <a:t>3/27/2012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6444D7-395A-4FDB-8005-8A3B90F29BE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8ADDF2-707B-4EF5-8F0F-3A462294EC71}" type="datetimeFigureOut">
              <a:rPr lang="en-US" smtClean="0"/>
              <a:pPr/>
              <a:t>3/27/2012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6444D7-395A-4FDB-8005-8A3B90F29BE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48ADDF2-707B-4EF5-8F0F-3A462294EC71}" type="datetimeFigureOut">
              <a:rPr lang="en-US" smtClean="0"/>
              <a:pPr/>
              <a:t>3/27/2012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6444D7-395A-4FDB-8005-8A3B90F29BE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48ADDF2-707B-4EF5-8F0F-3A462294EC71}" type="datetimeFigureOut">
              <a:rPr lang="en-US" smtClean="0"/>
              <a:pPr/>
              <a:t>3/27/2012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6444D7-395A-4FDB-8005-8A3B90F29BE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48ADDF2-707B-4EF5-8F0F-3A462294EC71}" type="datetimeFigureOut">
              <a:rPr lang="en-US" smtClean="0"/>
              <a:pPr/>
              <a:t>3/27/2012</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56444D7-395A-4FDB-8005-8A3B90F29BE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lonestar.edu/admissions.ht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lonestar.edu/nursing-dept-nharris.htm" TargetMode="External"/><Relationship Id="rId2" Type="http://schemas.openxmlformats.org/officeDocument/2006/relationships/hyperlink" Target="http://www.lonestar.edu/nursing-requirements.ht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http://www.bon.state.tx.us/"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lonestar.edu/student-services.htm"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hyperlink" Target="http://www.twu.edu/nursing/houston-center.asp" TargetMode="External"/><Relationship Id="rId13" Type="http://schemas.openxmlformats.org/officeDocument/2006/relationships/hyperlink" Target="http://dept.lamar.edu/nursing/RNtoBSN.html" TargetMode="External"/><Relationship Id="rId3" Type="http://schemas.openxmlformats.org/officeDocument/2006/relationships/hyperlink" Target="http://son.uth.tmc.edu/prospstudent/bsn/default.htm" TargetMode="External"/><Relationship Id="rId7" Type="http://schemas.openxmlformats.org/officeDocument/2006/relationships/hyperlink" Target="http://www.uhv.edu/nursing/" TargetMode="External"/><Relationship Id="rId12" Type="http://schemas.openxmlformats.org/officeDocument/2006/relationships/hyperlink" Target="http://www.pvamu.edu/pages/1029.asp" TargetMode="External"/><Relationship Id="rId2" Type="http://schemas.openxmlformats.org/officeDocument/2006/relationships/hyperlink" Target="http://www.son.utmb.edu/programsofstudy/RN-BSN/entrancerequirements.cfm" TargetMode="External"/><Relationship Id="rId1" Type="http://schemas.openxmlformats.org/officeDocument/2006/relationships/slideLayout" Target="../slideLayouts/slideLayout2.xml"/><Relationship Id="rId6" Type="http://schemas.openxmlformats.org/officeDocument/2006/relationships/hyperlink" Target="http://lonestar.edu/departments/studentservices/UHVNursingArticulation12.8.2010_(2)_newest_agreement_without_signatures..pdf" TargetMode="External"/><Relationship Id="rId11" Type="http://schemas.openxmlformats.org/officeDocument/2006/relationships/hyperlink" Target="http://www.shsu.edu/~nursing/" TargetMode="External"/><Relationship Id="rId5" Type="http://schemas.openxmlformats.org/officeDocument/2006/relationships/hyperlink" Target="http://www.phoenix.edu/alliance/lonestar.html" TargetMode="External"/><Relationship Id="rId15" Type="http://schemas.openxmlformats.org/officeDocument/2006/relationships/hyperlink" Target="http://www.capella.edu/schools_programs/undergraduate_studies/bsn/rn_to_bsn_completion.aspx" TargetMode="External"/><Relationship Id="rId10" Type="http://schemas.openxmlformats.org/officeDocument/2006/relationships/hyperlink" Target="http://www.fp.sfasu.edu/nursing/" TargetMode="External"/><Relationship Id="rId4" Type="http://schemas.openxmlformats.org/officeDocument/2006/relationships/hyperlink" Target="http://www.uta.edu/nursing/RN-to-BSN/program.php" TargetMode="External"/><Relationship Id="rId9" Type="http://schemas.openxmlformats.org/officeDocument/2006/relationships/hyperlink" Target="http://nursing.tamhsc.edu/future/index.html" TargetMode="External"/><Relationship Id="rId14" Type="http://schemas.openxmlformats.org/officeDocument/2006/relationships/hyperlink" Target="http://www.chamberlain.edu/" TargetMode="External"/></Relationships>
</file>

<file path=ppt/slides/_rels/slide38.xml.rels><?xml version="1.0" encoding="UTF-8" standalone="yes"?>
<Relationships xmlns="http://schemas.openxmlformats.org/package/2006/relationships"><Relationship Id="rId2" Type="http://schemas.openxmlformats.org/officeDocument/2006/relationships/hyperlink" Target="mailto:kristina.n.raymond@lonestar.edu"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95400" y="609600"/>
            <a:ext cx="6477000" cy="522288"/>
          </a:xfrm>
        </p:spPr>
        <p:txBody>
          <a:bodyPr>
            <a:noAutofit/>
          </a:bodyPr>
          <a:lstStyle/>
          <a:p>
            <a:r>
              <a:rPr lang="en-US" sz="3000" dirty="0" smtClean="0"/>
              <a:t>Lone Star College - North Harris</a:t>
            </a:r>
            <a:endParaRPr lang="en-US" sz="3000" dirty="0"/>
          </a:p>
        </p:txBody>
      </p:sp>
      <p:sp>
        <p:nvSpPr>
          <p:cNvPr id="6" name="Text Placeholder 5"/>
          <p:cNvSpPr>
            <a:spLocks noGrp="1"/>
          </p:cNvSpPr>
          <p:nvPr>
            <p:ph type="body" sz="half" idx="2"/>
          </p:nvPr>
        </p:nvSpPr>
        <p:spPr/>
        <p:txBody>
          <a:bodyPr>
            <a:normAutofit/>
          </a:bodyPr>
          <a:lstStyle/>
          <a:p>
            <a:r>
              <a:rPr lang="en-US" sz="2400" dirty="0" smtClean="0"/>
              <a:t>Associate Degree Nursing Programs</a:t>
            </a:r>
            <a:endParaRPr lang="en-US" sz="2400" dirty="0"/>
          </a:p>
        </p:txBody>
      </p:sp>
      <p:pic>
        <p:nvPicPr>
          <p:cNvPr id="19466" name="Picture 10" descr="http://ts1.mm.bing.net/images/thumbnail.aspx?q=525421001196&amp;id=6126991c5bc8a2a571942dc95e0e8790&amp;url=http%3a%2f%2fnurse-recruiter.com%2fimages%2fNurses.gif"/>
          <p:cNvPicPr>
            <a:picLocks noGrp="1" noChangeAspect="1" noChangeArrowheads="1"/>
          </p:cNvPicPr>
          <p:nvPr>
            <p:ph type="pic" idx="1"/>
          </p:nvPr>
        </p:nvPicPr>
        <p:blipFill>
          <a:blip r:embed="rId3" cstate="print"/>
          <a:srcRect l="4769" r="4769"/>
          <a:stretch>
            <a:fillRect/>
          </a:stretch>
        </p:blipFill>
        <p:spPr bwMode="auto">
          <a:xfrm>
            <a:off x="2057400" y="1828800"/>
            <a:ext cx="5040656" cy="364045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Methods</a:t>
            </a:r>
            <a:endParaRPr lang="en-US" dirty="0"/>
          </a:p>
        </p:txBody>
      </p:sp>
      <p:sp>
        <p:nvSpPr>
          <p:cNvPr id="3" name="Content Placeholder 2"/>
          <p:cNvSpPr>
            <a:spLocks noGrp="1"/>
          </p:cNvSpPr>
          <p:nvPr>
            <p:ph idx="1"/>
          </p:nvPr>
        </p:nvSpPr>
        <p:spPr/>
        <p:txBody>
          <a:bodyPr/>
          <a:lstStyle/>
          <a:p>
            <a:r>
              <a:rPr lang="en-US" dirty="0" smtClean="0"/>
              <a:t>Lecture – PowerPoint, visual aids, LSC Angel System, readings</a:t>
            </a:r>
          </a:p>
          <a:p>
            <a:r>
              <a:rPr lang="en-US" dirty="0" smtClean="0"/>
              <a:t>Lab – Hands-on skills training, use of simulated mannequins, videos</a:t>
            </a:r>
          </a:p>
          <a:p>
            <a:r>
              <a:rPr lang="en-US" dirty="0" smtClean="0"/>
              <a:t>Clinical – Direct patient contact at area hospitals and long-term care facilities,      clinical logs/care plans</a:t>
            </a:r>
          </a:p>
          <a:p>
            <a:r>
              <a:rPr lang="en-US" dirty="0" smtClean="0"/>
              <a:t>Projects – Individual and group, research papers, posters, presentations, etc.</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Schedule</a:t>
            </a:r>
            <a:endParaRPr lang="en-US" dirty="0"/>
          </a:p>
        </p:txBody>
      </p:sp>
      <p:sp>
        <p:nvSpPr>
          <p:cNvPr id="3" name="Content Placeholder 2"/>
          <p:cNvSpPr>
            <a:spLocks noGrp="1"/>
          </p:cNvSpPr>
          <p:nvPr>
            <p:ph idx="1"/>
          </p:nvPr>
        </p:nvSpPr>
        <p:spPr/>
        <p:txBody>
          <a:bodyPr>
            <a:normAutofit fontScale="92500"/>
          </a:bodyPr>
          <a:lstStyle/>
          <a:p>
            <a:r>
              <a:rPr lang="en-US" dirty="0" smtClean="0"/>
              <a:t>Lab tests - weekly before each lab begins</a:t>
            </a:r>
          </a:p>
          <a:p>
            <a:r>
              <a:rPr lang="en-US" dirty="0" smtClean="0"/>
              <a:t>Lecture tests – multiple choice exam every other Friday, on computer</a:t>
            </a:r>
          </a:p>
          <a:p>
            <a:r>
              <a:rPr lang="en-US" dirty="0" smtClean="0"/>
              <a:t>Dosage calculations/math tests – every other Friday, along with lecture tests</a:t>
            </a:r>
          </a:p>
          <a:p>
            <a:pPr>
              <a:buNone/>
            </a:pPr>
            <a:endParaRPr lang="en-US" sz="1400" dirty="0" smtClean="0"/>
          </a:p>
          <a:p>
            <a:pPr>
              <a:buNone/>
            </a:pPr>
            <a:r>
              <a:rPr lang="en-US" dirty="0" smtClean="0"/>
              <a:t>**NOTE: You must pass the clinical, lab, and lecture components of the program with a 69.5% or higher in each in order to progress to the next semester.  Students will have to pass the math component with 90% or higher in order to progress.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Program Information</a:t>
            </a:r>
            <a:endParaRPr lang="en-US" dirty="0"/>
          </a:p>
        </p:txBody>
      </p:sp>
      <p:sp>
        <p:nvSpPr>
          <p:cNvPr id="3" name="Content Placeholder 2"/>
          <p:cNvSpPr>
            <a:spLocks noGrp="1"/>
          </p:cNvSpPr>
          <p:nvPr>
            <p:ph idx="1"/>
          </p:nvPr>
        </p:nvSpPr>
        <p:spPr/>
        <p:txBody>
          <a:bodyPr>
            <a:normAutofit fontScale="92500"/>
          </a:bodyPr>
          <a:lstStyle/>
          <a:p>
            <a:r>
              <a:rPr lang="en-US" b="1" dirty="0" smtClean="0"/>
              <a:t>Math</a:t>
            </a:r>
            <a:r>
              <a:rPr lang="en-US" dirty="0" smtClean="0"/>
              <a:t> – No formal course taught during the program; it is important to “refresh” math if needed prior to application and program start; once in program utilize the Clinical Teaching Assistants (CTAs) that are available to you</a:t>
            </a:r>
          </a:p>
          <a:p>
            <a:r>
              <a:rPr lang="en-US" b="1" dirty="0" smtClean="0"/>
              <a:t>A&amp;P and Medical Microbiology </a:t>
            </a:r>
            <a:r>
              <a:rPr lang="en-US" dirty="0" smtClean="0"/>
              <a:t>– do well in these courses as they will come back to haunt you!</a:t>
            </a:r>
          </a:p>
          <a:p>
            <a:r>
              <a:rPr lang="en-US" b="1" dirty="0" smtClean="0"/>
              <a:t>Pharmacology (RNSG 1301) </a:t>
            </a:r>
            <a:r>
              <a:rPr lang="en-US" dirty="0" smtClean="0"/>
              <a:t>– It is advised that you complete this course prior to starting the Nursing Program if you have the opportunity to do so</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Started</a:t>
            </a:r>
            <a:endParaRPr lang="en-US" dirty="0"/>
          </a:p>
        </p:txBody>
      </p:sp>
      <p:sp>
        <p:nvSpPr>
          <p:cNvPr id="3" name="Content Placeholder 2"/>
          <p:cNvSpPr>
            <a:spLocks noGrp="1"/>
          </p:cNvSpPr>
          <p:nvPr>
            <p:ph idx="1"/>
          </p:nvPr>
        </p:nvSpPr>
        <p:spPr/>
        <p:txBody>
          <a:bodyPr/>
          <a:lstStyle/>
          <a:p>
            <a:r>
              <a:rPr lang="en-US" dirty="0" smtClean="0"/>
              <a:t>Students must first have applied to Lone Star College (unless already a current LSC student)</a:t>
            </a:r>
          </a:p>
          <a:p>
            <a:pPr>
              <a:buFont typeface="Wingdings" pitchFamily="2" charset="2"/>
              <a:buChar char="Ø"/>
            </a:pPr>
            <a:r>
              <a:rPr lang="en-US" dirty="0" smtClean="0"/>
              <a:t>	Go to: </a:t>
            </a:r>
            <a:r>
              <a:rPr lang="en-US" dirty="0" smtClean="0">
                <a:hlinkClick r:id="rId2"/>
              </a:rPr>
              <a:t>http://lonestar.edu/admissions.htm</a:t>
            </a:r>
            <a:r>
              <a:rPr lang="en-US" dirty="0" smtClean="0"/>
              <a:t> for more information on applying to LSC</a:t>
            </a:r>
          </a:p>
          <a:p>
            <a:r>
              <a:rPr lang="en-US" dirty="0" smtClean="0"/>
              <a:t>Submit official transcripts from all non-Lone Star College System schools attended</a:t>
            </a:r>
          </a:p>
          <a:p>
            <a:r>
              <a:rPr lang="en-US" dirty="0" smtClean="0"/>
              <a:t>Meet with LSC Advisor as needed to ensure you have declared Nursing as your intent/plan and to discuss Nursing Program requirements (including Math)</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Program Information</a:t>
            </a:r>
            <a:endParaRPr lang="en-US" dirty="0"/>
          </a:p>
        </p:txBody>
      </p:sp>
      <p:sp>
        <p:nvSpPr>
          <p:cNvPr id="3" name="Content Placeholder 2"/>
          <p:cNvSpPr>
            <a:spLocks noGrp="1"/>
          </p:cNvSpPr>
          <p:nvPr>
            <p:ph idx="1"/>
          </p:nvPr>
        </p:nvSpPr>
        <p:spPr>
          <a:xfrm>
            <a:off x="0" y="1600200"/>
            <a:ext cx="9144000" cy="4709160"/>
          </a:xfrm>
        </p:spPr>
        <p:txBody>
          <a:bodyPr>
            <a:normAutofit/>
          </a:bodyPr>
          <a:lstStyle/>
          <a:p>
            <a:pPr algn="ctr">
              <a:buNone/>
            </a:pPr>
            <a:r>
              <a:rPr lang="en-US" dirty="0" smtClean="0"/>
              <a:t>General Nursing Program information and application </a:t>
            </a:r>
          </a:p>
          <a:p>
            <a:pPr algn="ctr">
              <a:buNone/>
            </a:pPr>
            <a:r>
              <a:rPr lang="en-US" dirty="0" smtClean="0"/>
              <a:t>can be found on the Lone Star College System (LSCS) </a:t>
            </a:r>
          </a:p>
          <a:p>
            <a:pPr algn="ctr">
              <a:buNone/>
            </a:pPr>
            <a:r>
              <a:rPr lang="en-US" dirty="0" smtClean="0"/>
              <a:t>website:</a:t>
            </a:r>
          </a:p>
          <a:p>
            <a:pPr algn="ctr">
              <a:buNone/>
            </a:pPr>
            <a:r>
              <a:rPr lang="en-US" dirty="0" smtClean="0">
                <a:hlinkClick r:id="rId2"/>
              </a:rPr>
              <a:t>http://www.lonestar.edu/nursing-requirements.htm</a:t>
            </a:r>
            <a:endParaRPr lang="en-US" dirty="0" smtClean="0"/>
          </a:p>
          <a:p>
            <a:pPr algn="ctr">
              <a:buNone/>
            </a:pPr>
            <a:r>
              <a:rPr lang="en-US" b="1" dirty="0" smtClean="0"/>
              <a:t>OR</a:t>
            </a:r>
          </a:p>
          <a:p>
            <a:pPr algn="ctr">
              <a:buNone/>
            </a:pPr>
            <a:r>
              <a:rPr lang="en-US" dirty="0" smtClean="0"/>
              <a:t>through the LSC – North Harris Nursing Program  </a:t>
            </a:r>
          </a:p>
          <a:p>
            <a:pPr algn="ctr">
              <a:buNone/>
            </a:pPr>
            <a:r>
              <a:rPr lang="en-US" dirty="0" smtClean="0"/>
              <a:t>website:</a:t>
            </a:r>
          </a:p>
          <a:p>
            <a:pPr algn="ctr">
              <a:buNone/>
            </a:pPr>
            <a:r>
              <a:rPr lang="en-US" dirty="0" smtClean="0">
                <a:hlinkClick r:id="rId3"/>
              </a:rPr>
              <a:t>http://www.lonestar.edu/nursing-dept-nharris.htm</a:t>
            </a:r>
            <a:endParaRPr lang="en-US" dirty="0" smtClean="0"/>
          </a:p>
          <a:p>
            <a:pPr>
              <a:buNone/>
            </a:pPr>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LSC – North Harris Application Periods and Deadlines</a:t>
            </a:r>
            <a:endParaRPr lang="en-US" dirty="0"/>
          </a:p>
        </p:txBody>
      </p:sp>
      <p:sp>
        <p:nvSpPr>
          <p:cNvPr id="3" name="Content Placeholder 2"/>
          <p:cNvSpPr>
            <a:spLocks noGrp="1"/>
          </p:cNvSpPr>
          <p:nvPr>
            <p:ph idx="1"/>
          </p:nvPr>
        </p:nvSpPr>
        <p:spPr>
          <a:xfrm>
            <a:off x="152400" y="1600200"/>
            <a:ext cx="8763000" cy="4709160"/>
          </a:xfrm>
        </p:spPr>
        <p:txBody>
          <a:bodyPr/>
          <a:lstStyle/>
          <a:p>
            <a:pPr>
              <a:buNone/>
            </a:pPr>
            <a:r>
              <a:rPr lang="en-US" dirty="0" smtClean="0"/>
              <a:t>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21388379"/>
              </p:ext>
            </p:extLst>
          </p:nvPr>
        </p:nvGraphicFramePr>
        <p:xfrm>
          <a:off x="304800" y="2362200"/>
          <a:ext cx="8534400" cy="1381760"/>
        </p:xfrm>
        <a:graphic>
          <a:graphicData uri="http://schemas.openxmlformats.org/drawingml/2006/table">
            <a:tbl>
              <a:tblPr firstRow="1" bandRow="1">
                <a:tableStyleId>{5C22544A-7EE6-4342-B048-85BDC9FD1C3A}</a:tableStyleId>
              </a:tblPr>
              <a:tblGrid>
                <a:gridCol w="2133600"/>
                <a:gridCol w="2133600"/>
                <a:gridCol w="2133600"/>
                <a:gridCol w="2133600"/>
              </a:tblGrid>
              <a:tr h="370840">
                <a:tc>
                  <a:txBody>
                    <a:bodyPr/>
                    <a:lstStyle/>
                    <a:p>
                      <a:r>
                        <a:rPr lang="en-US" dirty="0" smtClean="0"/>
                        <a:t>Nursing Program</a:t>
                      </a:r>
                      <a:endParaRPr lang="en-US" dirty="0"/>
                    </a:p>
                  </a:txBody>
                  <a:tcPr/>
                </a:tc>
                <a:tc>
                  <a:txBody>
                    <a:bodyPr/>
                    <a:lstStyle/>
                    <a:p>
                      <a:r>
                        <a:rPr lang="en-US" sz="1700" dirty="0" smtClean="0"/>
                        <a:t>Application Period</a:t>
                      </a:r>
                      <a:endParaRPr lang="en-US" sz="1700" dirty="0"/>
                    </a:p>
                  </a:txBody>
                  <a:tcPr/>
                </a:tc>
                <a:tc>
                  <a:txBody>
                    <a:bodyPr/>
                    <a:lstStyle/>
                    <a:p>
                      <a:r>
                        <a:rPr lang="en-US" dirty="0" smtClean="0"/>
                        <a:t>HESI Deadline</a:t>
                      </a:r>
                      <a:endParaRPr lang="en-US" dirty="0"/>
                    </a:p>
                  </a:txBody>
                  <a:tcPr/>
                </a:tc>
                <a:tc>
                  <a:txBody>
                    <a:bodyPr/>
                    <a:lstStyle/>
                    <a:p>
                      <a:r>
                        <a:rPr lang="en-US" sz="1600" dirty="0" smtClean="0"/>
                        <a:t>Type of Application</a:t>
                      </a:r>
                      <a:endParaRPr lang="en-US" sz="1600" dirty="0"/>
                    </a:p>
                  </a:txBody>
                  <a:tcPr/>
                </a:tc>
              </a:tr>
              <a:tr h="370840">
                <a:tc>
                  <a:txBody>
                    <a:bodyPr/>
                    <a:lstStyle/>
                    <a:p>
                      <a:r>
                        <a:rPr lang="en-US" dirty="0" smtClean="0"/>
                        <a:t>ADN</a:t>
                      </a:r>
                      <a:r>
                        <a:rPr lang="en-US" baseline="0" dirty="0" smtClean="0"/>
                        <a:t> Basic Track</a:t>
                      </a:r>
                      <a:endParaRPr lang="en-US" dirty="0"/>
                    </a:p>
                  </a:txBody>
                  <a:tcPr/>
                </a:tc>
                <a:tc>
                  <a:txBody>
                    <a:bodyPr/>
                    <a:lstStyle/>
                    <a:p>
                      <a:r>
                        <a:rPr lang="en-US" dirty="0" smtClean="0"/>
                        <a:t>1/18/12 – 3/9/12</a:t>
                      </a:r>
                      <a:endParaRPr lang="en-US" dirty="0"/>
                    </a:p>
                  </a:txBody>
                  <a:tcPr/>
                </a:tc>
                <a:tc>
                  <a:txBody>
                    <a:bodyPr/>
                    <a:lstStyle/>
                    <a:p>
                      <a:r>
                        <a:rPr lang="en-US" dirty="0" smtClean="0"/>
                        <a:t>3/2/12</a:t>
                      </a:r>
                      <a:endParaRPr lang="en-US" dirty="0"/>
                    </a:p>
                  </a:txBody>
                  <a:tcPr/>
                </a:tc>
                <a:tc>
                  <a:txBody>
                    <a:bodyPr/>
                    <a:lstStyle/>
                    <a:p>
                      <a:r>
                        <a:rPr lang="en-US" dirty="0" smtClean="0"/>
                        <a:t>Online Application</a:t>
                      </a:r>
                      <a:endParaRPr lang="en-US" dirty="0"/>
                    </a:p>
                  </a:txBody>
                  <a:tcPr/>
                </a:tc>
              </a:tr>
              <a:tr h="370840">
                <a:tc>
                  <a:txBody>
                    <a:bodyPr/>
                    <a:lstStyle/>
                    <a:p>
                      <a:r>
                        <a:rPr lang="en-US" sz="1800" dirty="0" smtClean="0"/>
                        <a:t>LVN/LP Transition Track</a:t>
                      </a:r>
                      <a:endParaRPr lang="en-US" sz="1800" dirty="0"/>
                    </a:p>
                  </a:txBody>
                  <a:tcPr/>
                </a:tc>
                <a:tc>
                  <a:txBody>
                    <a:bodyPr/>
                    <a:lstStyle/>
                    <a:p>
                      <a:r>
                        <a:rPr lang="en-US" dirty="0" smtClean="0"/>
                        <a:t>7/9/12 – 9/7/12</a:t>
                      </a:r>
                      <a:endParaRPr lang="en-US" dirty="0"/>
                    </a:p>
                  </a:txBody>
                  <a:tcPr/>
                </a:tc>
                <a:tc>
                  <a:txBody>
                    <a:bodyPr/>
                    <a:lstStyle/>
                    <a:p>
                      <a:r>
                        <a:rPr lang="en-US" dirty="0" smtClean="0"/>
                        <a:t>8/31/12</a:t>
                      </a:r>
                      <a:endParaRPr lang="en-US" dirty="0"/>
                    </a:p>
                  </a:txBody>
                  <a:tcPr/>
                </a:tc>
                <a:tc>
                  <a:txBody>
                    <a:bodyPr/>
                    <a:lstStyle/>
                    <a:p>
                      <a:r>
                        <a:rPr lang="en-US" dirty="0" smtClean="0"/>
                        <a:t>Online Application</a:t>
                      </a:r>
                      <a:endParaRPr lang="en-US" dirty="0"/>
                    </a:p>
                  </a:txBody>
                  <a:tcPr/>
                </a:tc>
              </a:tr>
            </a:tbl>
          </a:graphicData>
        </a:graphic>
      </p:graphicFrame>
      <p:sp>
        <p:nvSpPr>
          <p:cNvPr id="6" name="TextBox 5"/>
          <p:cNvSpPr txBox="1"/>
          <p:nvPr/>
        </p:nvSpPr>
        <p:spPr>
          <a:xfrm>
            <a:off x="685800" y="4343400"/>
            <a:ext cx="7696200" cy="461665"/>
          </a:xfrm>
          <a:prstGeom prst="rect">
            <a:avLst/>
          </a:prstGeom>
          <a:noFill/>
        </p:spPr>
        <p:txBody>
          <a:bodyPr wrap="square" rtlCol="0">
            <a:spAutoFit/>
          </a:bodyPr>
          <a:lstStyle/>
          <a:p>
            <a:pPr algn="ctr"/>
            <a:r>
              <a:rPr lang="en-US" sz="2400" dirty="0" smtClean="0"/>
              <a:t>*LSC – North Harris does </a:t>
            </a:r>
            <a:r>
              <a:rPr lang="en-US" sz="2400" b="1" dirty="0" smtClean="0"/>
              <a:t>not</a:t>
            </a:r>
            <a:r>
              <a:rPr lang="en-US" sz="2400" dirty="0" smtClean="0"/>
              <a:t> offer a LVN Program*</a:t>
            </a:r>
            <a:endParaRPr lang="en-US" sz="2400" dirty="0"/>
          </a:p>
        </p:txBody>
      </p:sp>
      <p:sp>
        <p:nvSpPr>
          <p:cNvPr id="7" name="TextBox 6"/>
          <p:cNvSpPr txBox="1"/>
          <p:nvPr/>
        </p:nvSpPr>
        <p:spPr>
          <a:xfrm>
            <a:off x="457200" y="5257800"/>
            <a:ext cx="8382000" cy="769441"/>
          </a:xfrm>
          <a:prstGeom prst="rect">
            <a:avLst/>
          </a:prstGeom>
          <a:noFill/>
        </p:spPr>
        <p:txBody>
          <a:bodyPr wrap="square" rtlCol="0">
            <a:spAutoFit/>
          </a:bodyPr>
          <a:lstStyle/>
          <a:p>
            <a:pPr algn="ctr"/>
            <a:r>
              <a:rPr lang="en-US" sz="2200" dirty="0" smtClean="0"/>
              <a:t>**The HESI exam must be taken no later than one week prior to application deadline**</a:t>
            </a:r>
            <a:endParaRPr lang="en-US" sz="2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Basic Track Admissions Criteria</a:t>
            </a:r>
            <a:endParaRPr lang="en-US" dirty="0"/>
          </a:p>
        </p:txBody>
      </p:sp>
      <p:sp>
        <p:nvSpPr>
          <p:cNvPr id="3" name="Content Placeholder 2"/>
          <p:cNvSpPr>
            <a:spLocks noGrp="1"/>
          </p:cNvSpPr>
          <p:nvPr>
            <p:ph idx="1"/>
          </p:nvPr>
        </p:nvSpPr>
        <p:spPr>
          <a:xfrm>
            <a:off x="0" y="1600200"/>
            <a:ext cx="9144000" cy="4709160"/>
          </a:xfrm>
        </p:spPr>
        <p:txBody>
          <a:bodyPr>
            <a:normAutofit fontScale="85000" lnSpcReduction="20000"/>
          </a:bodyPr>
          <a:lstStyle/>
          <a:p>
            <a:pPr>
              <a:buNone/>
            </a:pPr>
            <a:r>
              <a:rPr lang="en-US" dirty="0" smtClean="0"/>
              <a:t>   Prior to application, the following courses (at minimum)</a:t>
            </a:r>
          </a:p>
          <a:p>
            <a:pPr>
              <a:buNone/>
            </a:pPr>
            <a:r>
              <a:rPr lang="en-US" dirty="0" smtClean="0"/>
              <a:t>   must be </a:t>
            </a:r>
            <a:r>
              <a:rPr lang="en-US" u="sng" dirty="0" smtClean="0"/>
              <a:t>completed</a:t>
            </a:r>
            <a:r>
              <a:rPr lang="en-US" dirty="0" smtClean="0"/>
              <a:t> with a GPA of 2.5 or higher and at</a:t>
            </a:r>
          </a:p>
          <a:p>
            <a:pPr>
              <a:buNone/>
            </a:pPr>
            <a:r>
              <a:rPr lang="en-US" dirty="0" smtClean="0"/>
              <a:t>   least a “C” in every course*: </a:t>
            </a:r>
          </a:p>
          <a:p>
            <a:pPr>
              <a:buNone/>
            </a:pPr>
            <a:endParaRPr lang="en-US" sz="1700" dirty="0" smtClean="0"/>
          </a:p>
          <a:p>
            <a:pPr>
              <a:buFont typeface="Courier New" pitchFamily="49" charset="0"/>
              <a:buChar char="o"/>
            </a:pPr>
            <a:r>
              <a:rPr lang="en-US" dirty="0" smtClean="0"/>
              <a:t>BIOL 2401  Human Anatomy and Physiology I</a:t>
            </a:r>
          </a:p>
          <a:p>
            <a:pPr>
              <a:buFont typeface="Courier New" pitchFamily="49" charset="0"/>
              <a:buChar char="o"/>
            </a:pPr>
            <a:r>
              <a:rPr lang="en-US" dirty="0" smtClean="0"/>
              <a:t>PSYC 2301  General Psychology</a:t>
            </a:r>
          </a:p>
          <a:p>
            <a:pPr>
              <a:buFont typeface="Courier New" pitchFamily="49" charset="0"/>
              <a:buChar char="o"/>
            </a:pPr>
            <a:r>
              <a:rPr lang="en-US" dirty="0" smtClean="0"/>
              <a:t>ENGL 1301  Composition and Rhetoric I</a:t>
            </a:r>
          </a:p>
          <a:p>
            <a:pPr>
              <a:buFont typeface="Courier New" pitchFamily="49" charset="0"/>
              <a:buChar char="o"/>
            </a:pPr>
            <a:endParaRPr lang="en-US" dirty="0" smtClean="0"/>
          </a:p>
          <a:p>
            <a:pPr algn="ctr">
              <a:buNone/>
            </a:pPr>
            <a:r>
              <a:rPr lang="en-US" dirty="0" smtClean="0"/>
              <a:t>*Courses must be </a:t>
            </a:r>
            <a:r>
              <a:rPr lang="en-US" u="sng" dirty="0" smtClean="0"/>
              <a:t>completed</a:t>
            </a:r>
            <a:r>
              <a:rPr lang="en-US" dirty="0" smtClean="0"/>
              <a:t> and </a:t>
            </a:r>
            <a:r>
              <a:rPr lang="en-US" u="sng" dirty="0" smtClean="0"/>
              <a:t>graded</a:t>
            </a:r>
            <a:r>
              <a:rPr lang="en-US" dirty="0" smtClean="0"/>
              <a:t>, not in</a:t>
            </a:r>
          </a:p>
          <a:p>
            <a:pPr algn="ctr">
              <a:buNone/>
            </a:pPr>
            <a:r>
              <a:rPr lang="en-US" dirty="0" smtClean="0"/>
              <a:t>Progress</a:t>
            </a:r>
          </a:p>
          <a:p>
            <a:pPr algn="ctr">
              <a:buNone/>
            </a:pPr>
            <a:endParaRPr lang="en-US" dirty="0" smtClean="0"/>
          </a:p>
          <a:p>
            <a:pPr algn="ctr">
              <a:buNone/>
            </a:pPr>
            <a:r>
              <a:rPr lang="en-US" dirty="0" smtClean="0"/>
              <a:t>**</a:t>
            </a:r>
            <a:r>
              <a:rPr lang="en-US" dirty="0"/>
              <a:t>T</a:t>
            </a:r>
            <a:r>
              <a:rPr lang="en-US" dirty="0" smtClean="0"/>
              <a:t>he minimum math requirement has increased to completion of MATH 0310 or higher.</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normAutofit fontScale="90000"/>
          </a:bodyPr>
          <a:lstStyle/>
          <a:p>
            <a:r>
              <a:rPr lang="en-US" dirty="0" smtClean="0"/>
              <a:t>Basic Track </a:t>
            </a:r>
            <a:br>
              <a:rPr lang="en-US" dirty="0" smtClean="0"/>
            </a:br>
            <a:r>
              <a:rPr lang="en-US" dirty="0" smtClean="0"/>
              <a:t>(Other Required Courses)</a:t>
            </a:r>
            <a:endParaRPr lang="en-US" dirty="0"/>
          </a:p>
        </p:txBody>
      </p:sp>
      <p:sp>
        <p:nvSpPr>
          <p:cNvPr id="3" name="Content Placeholder 2"/>
          <p:cNvSpPr>
            <a:spLocks noGrp="1"/>
          </p:cNvSpPr>
          <p:nvPr>
            <p:ph idx="1"/>
          </p:nvPr>
        </p:nvSpPr>
        <p:spPr>
          <a:xfrm>
            <a:off x="152400" y="1524000"/>
            <a:ext cx="8763000" cy="5029200"/>
          </a:xfrm>
        </p:spPr>
        <p:txBody>
          <a:bodyPr>
            <a:normAutofit fontScale="62500" lnSpcReduction="20000"/>
          </a:bodyPr>
          <a:lstStyle/>
          <a:p>
            <a:pPr marL="692150" indent="-692150">
              <a:spcBef>
                <a:spcPct val="50000"/>
              </a:spcBef>
            </a:pPr>
            <a:r>
              <a:rPr lang="en-US" b="1" dirty="0" smtClean="0">
                <a:latin typeface="Book Antiqua" pitchFamily="18" charset="0"/>
              </a:rPr>
              <a:t>BIOL 2402 Human Anatomy &amp; Physiology II</a:t>
            </a:r>
          </a:p>
          <a:p>
            <a:pPr marL="692150" indent="-692150">
              <a:spcBef>
                <a:spcPct val="50000"/>
              </a:spcBef>
            </a:pPr>
            <a:r>
              <a:rPr lang="en-US" b="1" dirty="0" smtClean="0">
                <a:latin typeface="Book Antiqua" pitchFamily="18" charset="0"/>
              </a:rPr>
              <a:t>BIOL 2420 Medical Microbiology</a:t>
            </a:r>
          </a:p>
          <a:p>
            <a:pPr marL="692150" indent="-692150">
              <a:spcBef>
                <a:spcPct val="50000"/>
              </a:spcBef>
            </a:pPr>
            <a:r>
              <a:rPr lang="en-US" b="1" dirty="0" smtClean="0">
                <a:latin typeface="Book Antiqua" pitchFamily="18" charset="0"/>
              </a:rPr>
              <a:t>PSYC 2314 Lifespan Growth &amp; Development</a:t>
            </a:r>
          </a:p>
          <a:p>
            <a:pPr marL="692150" indent="-692150">
              <a:spcBef>
                <a:spcPct val="50000"/>
              </a:spcBef>
            </a:pPr>
            <a:r>
              <a:rPr lang="en-US" b="1" dirty="0" smtClean="0">
                <a:latin typeface="Book Antiqua" pitchFamily="18" charset="0"/>
              </a:rPr>
              <a:t>SOCI 1301 Principles of Sociology</a:t>
            </a:r>
          </a:p>
          <a:p>
            <a:pPr marL="692150" indent="-692150">
              <a:spcBef>
                <a:spcPct val="50000"/>
              </a:spcBef>
            </a:pPr>
            <a:r>
              <a:rPr lang="en-US" b="1" dirty="0" smtClean="0">
                <a:latin typeface="Book Antiqua" pitchFamily="18" charset="0"/>
              </a:rPr>
              <a:t>SPCH 1318 Interpersonal Communication OR                                             SPCH 1311 Introduction to Speech Communication</a:t>
            </a:r>
          </a:p>
          <a:p>
            <a:pPr marL="692150" indent="-692150">
              <a:spcBef>
                <a:spcPct val="50000"/>
              </a:spcBef>
            </a:pPr>
            <a:r>
              <a:rPr lang="en-US" b="1" dirty="0" smtClean="0">
                <a:latin typeface="Book Antiqua" pitchFamily="18" charset="0"/>
              </a:rPr>
              <a:t>KINE 11-- Physical Activity Course (1  hour)</a:t>
            </a:r>
          </a:p>
          <a:p>
            <a:pPr marL="692150" indent="-692150">
              <a:spcBef>
                <a:spcPct val="50000"/>
              </a:spcBef>
            </a:pPr>
            <a:r>
              <a:rPr lang="en-US" b="1" dirty="0" smtClean="0">
                <a:latin typeface="Book Antiqua" pitchFamily="18" charset="0"/>
              </a:rPr>
              <a:t>Fine Arts / Humanities (3 hours)                                                                          See page 99, 2011-2012 LSCS Catalog for acceptable courses</a:t>
            </a:r>
          </a:p>
          <a:p>
            <a:pPr marL="692150" indent="-692150">
              <a:spcBef>
                <a:spcPct val="50000"/>
              </a:spcBef>
            </a:pPr>
            <a:endParaRPr lang="en-US" sz="1600" b="1" dirty="0" smtClean="0">
              <a:latin typeface="Book Antiqua" pitchFamily="18" charset="0"/>
            </a:endParaRPr>
          </a:p>
          <a:p>
            <a:pPr marL="692150" indent="-692150" algn="ctr">
              <a:spcBef>
                <a:spcPct val="50000"/>
              </a:spcBef>
              <a:buNone/>
            </a:pPr>
            <a:r>
              <a:rPr lang="en-US" b="1" dirty="0" smtClean="0">
                <a:latin typeface="Book Antiqua" pitchFamily="18" charset="0"/>
              </a:rPr>
              <a:t>*Must have at least a 2.5 GPA (grade of “C” or higher) on </a:t>
            </a:r>
          </a:p>
          <a:p>
            <a:pPr marL="692150" indent="-692150" algn="ctr">
              <a:spcBef>
                <a:spcPct val="50000"/>
              </a:spcBef>
              <a:buNone/>
            </a:pPr>
            <a:r>
              <a:rPr lang="en-US" b="1" dirty="0" smtClean="0">
                <a:latin typeface="Book Antiqua" pitchFamily="18" charset="0"/>
              </a:rPr>
              <a:t>all academic courses completed</a:t>
            </a:r>
          </a:p>
          <a:p>
            <a:pPr marL="692150" indent="-692150" algn="ctr">
              <a:spcBef>
                <a:spcPct val="50000"/>
              </a:spcBef>
              <a:buNone/>
            </a:pPr>
            <a:endParaRPr lang="en-US" sz="1600" b="1" dirty="0" smtClean="0">
              <a:latin typeface="Book Antiqua" pitchFamily="18" charset="0"/>
            </a:endParaRPr>
          </a:p>
          <a:p>
            <a:pPr marL="692150" indent="-692150" algn="ctr">
              <a:spcBef>
                <a:spcPct val="50000"/>
              </a:spcBef>
              <a:buNone/>
            </a:pPr>
            <a:r>
              <a:rPr lang="en-US" b="1" dirty="0" smtClean="0">
                <a:latin typeface="Book Antiqua" pitchFamily="18" charset="0"/>
              </a:rPr>
              <a:t>**Completion of all the courses prior to application significantly increases your probability of acceptance into the Nursing Program</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smtClean="0"/>
              <a:t>Articulation/Transition Track Admissions Criteria</a:t>
            </a:r>
            <a:endParaRPr lang="en-US" dirty="0"/>
          </a:p>
        </p:txBody>
      </p:sp>
      <p:sp>
        <p:nvSpPr>
          <p:cNvPr id="3" name="Content Placeholder 2"/>
          <p:cNvSpPr>
            <a:spLocks noGrp="1"/>
          </p:cNvSpPr>
          <p:nvPr>
            <p:ph idx="1"/>
          </p:nvPr>
        </p:nvSpPr>
        <p:spPr>
          <a:xfrm>
            <a:off x="0" y="1447800"/>
            <a:ext cx="9144000" cy="5257800"/>
          </a:xfrm>
        </p:spPr>
        <p:txBody>
          <a:bodyPr>
            <a:normAutofit fontScale="92500" lnSpcReduction="20000"/>
          </a:bodyPr>
          <a:lstStyle/>
          <a:p>
            <a:pPr>
              <a:buNone/>
            </a:pPr>
            <a:r>
              <a:rPr lang="en-US" sz="2600" dirty="0" smtClean="0"/>
              <a:t>   Prior to application, the following courses (at minimum)</a:t>
            </a:r>
          </a:p>
          <a:p>
            <a:pPr>
              <a:buNone/>
            </a:pPr>
            <a:r>
              <a:rPr lang="en-US" sz="2600" dirty="0" smtClean="0"/>
              <a:t>   must be </a:t>
            </a:r>
            <a:r>
              <a:rPr lang="en-US" sz="2600" u="sng" dirty="0" smtClean="0"/>
              <a:t>completed</a:t>
            </a:r>
            <a:r>
              <a:rPr lang="en-US" sz="2600" dirty="0" smtClean="0"/>
              <a:t> with a GPA of 2.5 or higher and at</a:t>
            </a:r>
          </a:p>
          <a:p>
            <a:pPr>
              <a:buNone/>
            </a:pPr>
            <a:r>
              <a:rPr lang="en-US" sz="2600" dirty="0" smtClean="0"/>
              <a:t>   least a “C” in every course*: </a:t>
            </a:r>
          </a:p>
          <a:p>
            <a:pPr>
              <a:spcBef>
                <a:spcPts val="1200"/>
              </a:spcBef>
              <a:buFont typeface="Courier New" pitchFamily="49" charset="0"/>
              <a:buChar char="o"/>
            </a:pPr>
            <a:r>
              <a:rPr lang="en-US" sz="2400" b="1" dirty="0" smtClean="0">
                <a:latin typeface="Book Antiqua" pitchFamily="18" charset="0"/>
              </a:rPr>
              <a:t>BIOL 2401 Human Anatomy &amp; Physiology I</a:t>
            </a:r>
          </a:p>
          <a:p>
            <a:pPr>
              <a:spcBef>
                <a:spcPts val="1200"/>
              </a:spcBef>
              <a:buFont typeface="Courier New" pitchFamily="49" charset="0"/>
              <a:buChar char="o"/>
            </a:pPr>
            <a:r>
              <a:rPr lang="en-US" sz="2400" b="1" dirty="0" smtClean="0">
                <a:latin typeface="Book Antiqua" pitchFamily="18" charset="0"/>
              </a:rPr>
              <a:t>BIOL 2402 Human Anatomy &amp; Physiology II</a:t>
            </a:r>
          </a:p>
          <a:p>
            <a:pPr>
              <a:spcBef>
                <a:spcPts val="1200"/>
              </a:spcBef>
              <a:buFont typeface="Courier New" pitchFamily="49" charset="0"/>
              <a:buChar char="o"/>
            </a:pPr>
            <a:r>
              <a:rPr lang="en-US" sz="2400" b="1" dirty="0" smtClean="0">
                <a:latin typeface="Book Antiqua" pitchFamily="18" charset="0"/>
              </a:rPr>
              <a:t>PSYC 2301 General Psychology</a:t>
            </a:r>
          </a:p>
          <a:p>
            <a:pPr>
              <a:spcBef>
                <a:spcPts val="1200"/>
              </a:spcBef>
              <a:buFont typeface="Courier New" pitchFamily="49" charset="0"/>
              <a:buChar char="o"/>
            </a:pPr>
            <a:r>
              <a:rPr lang="en-US" sz="2400" b="1" dirty="0" smtClean="0">
                <a:latin typeface="Book Antiqua" pitchFamily="18" charset="0"/>
              </a:rPr>
              <a:t>PSYC 2314 Lifespan Growth &amp; Development</a:t>
            </a:r>
          </a:p>
          <a:p>
            <a:pPr>
              <a:spcBef>
                <a:spcPts val="1200"/>
              </a:spcBef>
              <a:buFont typeface="Courier New" pitchFamily="49" charset="0"/>
              <a:buChar char="o"/>
            </a:pPr>
            <a:r>
              <a:rPr lang="en-US" sz="2400" b="1" dirty="0" smtClean="0">
                <a:latin typeface="Book Antiqua" pitchFamily="18" charset="0"/>
              </a:rPr>
              <a:t>ENGL 1301 Composition &amp; Rhetoric I</a:t>
            </a:r>
          </a:p>
          <a:p>
            <a:pPr>
              <a:spcBef>
                <a:spcPts val="1200"/>
              </a:spcBef>
              <a:buFont typeface="Courier New" pitchFamily="49" charset="0"/>
              <a:buChar char="o"/>
            </a:pPr>
            <a:r>
              <a:rPr lang="en-US" sz="2400" b="1" dirty="0" smtClean="0">
                <a:latin typeface="Book Antiqua" pitchFamily="18" charset="0"/>
              </a:rPr>
              <a:t>RNSG 1301 Pharmacology</a:t>
            </a:r>
          </a:p>
          <a:p>
            <a:pPr>
              <a:spcBef>
                <a:spcPts val="1200"/>
              </a:spcBef>
              <a:buFont typeface="Courier New" pitchFamily="49" charset="0"/>
              <a:buChar char="o"/>
            </a:pPr>
            <a:endParaRPr lang="en-US" sz="900" b="1" dirty="0" smtClean="0">
              <a:latin typeface="Book Antiqua" pitchFamily="18" charset="0"/>
            </a:endParaRPr>
          </a:p>
          <a:p>
            <a:pPr algn="ctr">
              <a:buNone/>
            </a:pPr>
            <a:r>
              <a:rPr lang="en-US" sz="2400" dirty="0" smtClean="0"/>
              <a:t>*Courses must be </a:t>
            </a:r>
            <a:r>
              <a:rPr lang="en-US" sz="2400" u="sng" dirty="0" smtClean="0"/>
              <a:t>completed</a:t>
            </a:r>
            <a:r>
              <a:rPr lang="en-US" sz="2400" dirty="0" smtClean="0"/>
              <a:t> and </a:t>
            </a:r>
            <a:r>
              <a:rPr lang="en-US" sz="2400" u="sng" dirty="0" smtClean="0"/>
              <a:t>graded</a:t>
            </a:r>
            <a:r>
              <a:rPr lang="en-US" sz="2400" dirty="0" smtClean="0"/>
              <a:t>, not in progress</a:t>
            </a:r>
          </a:p>
          <a:p>
            <a:pPr algn="ctr">
              <a:buNone/>
            </a:pPr>
            <a:endParaRPr lang="en-US" sz="900" dirty="0" smtClean="0"/>
          </a:p>
          <a:p>
            <a:pPr algn="ctr">
              <a:buNone/>
            </a:pPr>
            <a:r>
              <a:rPr lang="en-US" sz="2400" dirty="0" smtClean="0"/>
              <a:t>**</a:t>
            </a:r>
            <a:r>
              <a:rPr lang="en-US" sz="2400" dirty="0"/>
              <a:t>T</a:t>
            </a:r>
            <a:r>
              <a:rPr lang="en-US" sz="2400" dirty="0" smtClean="0"/>
              <a:t>he minimum math requirement has increased to completion of MATH 0310 or higher.</a:t>
            </a:r>
          </a:p>
          <a:p>
            <a:pPr>
              <a:spcBef>
                <a:spcPts val="1200"/>
              </a:spcBef>
              <a:buNone/>
            </a:pPr>
            <a:endParaRPr lang="en-US" sz="2400" b="1" dirty="0" smtClean="0">
              <a:latin typeface="Book Antiqua" pitchFamily="18" charset="0"/>
            </a:endParaRPr>
          </a:p>
          <a:p>
            <a:pPr>
              <a:spcBef>
                <a:spcPts val="1200"/>
              </a:spcBef>
              <a:buNone/>
            </a:pPr>
            <a:endParaRPr lang="en-US" sz="2400" b="1" dirty="0" smtClean="0">
              <a:latin typeface="Book Antiqua" pitchFamily="18" charset="0"/>
            </a:endParaRPr>
          </a:p>
          <a:p>
            <a:pPr>
              <a:buFont typeface="Courier New" pitchFamily="49" charset="0"/>
              <a:buChar char="o"/>
            </a:pPr>
            <a:endParaRPr lang="en-US" sz="2600" dirty="0" smtClean="0"/>
          </a:p>
          <a:p>
            <a:pPr>
              <a:buNone/>
            </a:pPr>
            <a:endParaRPr lang="en-US" sz="2600" dirty="0" smtClean="0"/>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Articulation/Transition Track</a:t>
            </a:r>
            <a:br>
              <a:rPr lang="en-US" dirty="0" smtClean="0"/>
            </a:br>
            <a:r>
              <a:rPr lang="en-US" dirty="0" smtClean="0"/>
              <a:t>(Other Required Courses)</a:t>
            </a:r>
            <a:endParaRPr lang="en-US" dirty="0"/>
          </a:p>
        </p:txBody>
      </p:sp>
      <p:sp>
        <p:nvSpPr>
          <p:cNvPr id="3" name="Content Placeholder 2"/>
          <p:cNvSpPr>
            <a:spLocks noGrp="1"/>
          </p:cNvSpPr>
          <p:nvPr>
            <p:ph idx="1"/>
          </p:nvPr>
        </p:nvSpPr>
        <p:spPr>
          <a:xfrm>
            <a:off x="0" y="1676400"/>
            <a:ext cx="9144000" cy="5029200"/>
          </a:xfrm>
        </p:spPr>
        <p:txBody>
          <a:bodyPr>
            <a:normAutofit fontScale="77500" lnSpcReduction="20000"/>
          </a:bodyPr>
          <a:lstStyle/>
          <a:p>
            <a:pPr>
              <a:spcBef>
                <a:spcPts val="1200"/>
              </a:spcBef>
            </a:pPr>
            <a:r>
              <a:rPr lang="en-US" b="1" dirty="0" smtClean="0">
                <a:latin typeface="Book Antiqua" pitchFamily="18" charset="0"/>
              </a:rPr>
              <a:t>BIOL 2420 Medical Microbiology</a:t>
            </a:r>
            <a:r>
              <a:rPr lang="en-US" dirty="0" smtClean="0"/>
              <a:t> </a:t>
            </a:r>
          </a:p>
          <a:p>
            <a:pPr>
              <a:spcBef>
                <a:spcPts val="1200"/>
              </a:spcBef>
            </a:pPr>
            <a:r>
              <a:rPr lang="en-US" b="1" dirty="0" smtClean="0">
                <a:latin typeface="Book Antiqua" pitchFamily="18" charset="0"/>
              </a:rPr>
              <a:t>SOCI 1301 Principles of Sociology</a:t>
            </a:r>
            <a:endParaRPr lang="en-US" dirty="0" smtClean="0">
              <a:latin typeface="Book Antiqua" pitchFamily="18" charset="0"/>
            </a:endParaRPr>
          </a:p>
          <a:p>
            <a:pPr>
              <a:spcBef>
                <a:spcPts val="1200"/>
              </a:spcBef>
            </a:pPr>
            <a:r>
              <a:rPr lang="en-US" b="1" dirty="0" smtClean="0">
                <a:latin typeface="Book Antiqua" pitchFamily="18" charset="0"/>
              </a:rPr>
              <a:t>SPCH 1318 Interpersonal Communication OR                                       SPCH 1311 Introduction to Speech Communication</a:t>
            </a:r>
          </a:p>
          <a:p>
            <a:pPr>
              <a:spcBef>
                <a:spcPts val="1200"/>
              </a:spcBef>
            </a:pPr>
            <a:r>
              <a:rPr lang="en-US" b="1" dirty="0" smtClean="0">
                <a:latin typeface="Book Antiqua" pitchFamily="18" charset="0"/>
              </a:rPr>
              <a:t>KINE 11-- Physical Activity Course (1  hour)</a:t>
            </a:r>
          </a:p>
          <a:p>
            <a:pPr>
              <a:spcBef>
                <a:spcPts val="1200"/>
              </a:spcBef>
            </a:pPr>
            <a:r>
              <a:rPr lang="en-US" b="1" dirty="0" smtClean="0">
                <a:latin typeface="Book Antiqua" pitchFamily="18" charset="0"/>
              </a:rPr>
              <a:t>Fine Arts / Humanities (3 hours)                                                                     See page 99, 2011-2012 Catalog for accepted courses</a:t>
            </a:r>
          </a:p>
          <a:p>
            <a:pPr>
              <a:spcBef>
                <a:spcPts val="1200"/>
              </a:spcBef>
              <a:buNone/>
            </a:pPr>
            <a:endParaRPr lang="en-US" sz="1400" b="1" dirty="0" smtClean="0">
              <a:latin typeface="Book Antiqua" pitchFamily="18" charset="0"/>
            </a:endParaRPr>
          </a:p>
          <a:p>
            <a:pPr marL="692150" indent="-692150" algn="ctr">
              <a:spcBef>
                <a:spcPct val="50000"/>
              </a:spcBef>
              <a:buNone/>
            </a:pPr>
            <a:r>
              <a:rPr lang="en-US" b="1" dirty="0" smtClean="0">
                <a:latin typeface="Book Antiqua" pitchFamily="18" charset="0"/>
              </a:rPr>
              <a:t>*Must have at least a 2.5 GPA (grade of “C” or higher) on </a:t>
            </a:r>
          </a:p>
          <a:p>
            <a:pPr marL="692150" indent="-692150" algn="ctr">
              <a:spcBef>
                <a:spcPct val="50000"/>
              </a:spcBef>
              <a:buNone/>
            </a:pPr>
            <a:r>
              <a:rPr lang="en-US" b="1" dirty="0" smtClean="0">
                <a:latin typeface="Book Antiqua" pitchFamily="18" charset="0"/>
              </a:rPr>
              <a:t>all academic courses completed</a:t>
            </a:r>
          </a:p>
          <a:p>
            <a:pPr marL="692150" indent="-692150" algn="ctr">
              <a:spcBef>
                <a:spcPct val="50000"/>
              </a:spcBef>
              <a:buNone/>
            </a:pPr>
            <a:endParaRPr lang="en-US" sz="1600" b="1" dirty="0" smtClean="0">
              <a:latin typeface="Book Antiqua" pitchFamily="18" charset="0"/>
            </a:endParaRPr>
          </a:p>
          <a:p>
            <a:pPr marL="692150" indent="-692150" algn="ctr">
              <a:spcBef>
                <a:spcPct val="50000"/>
              </a:spcBef>
              <a:buNone/>
            </a:pPr>
            <a:r>
              <a:rPr lang="en-US" sz="2600" b="1" dirty="0" smtClean="0">
                <a:latin typeface="Book Antiqua" pitchFamily="18" charset="0"/>
              </a:rPr>
              <a:t>**Completion of all the courses prior to application significantly increases your probability of acceptance into the Nursing Program</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has Moved</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q"/>
            </a:pPr>
            <a:r>
              <a:rPr lang="en-US" dirty="0" smtClean="0"/>
              <a:t>The LSC – North Harris Nursing Program is now housed in the new Health Professions Building (HPB) off of Red Oak Dr. and </a:t>
            </a:r>
            <a:r>
              <a:rPr lang="en-US" dirty="0" err="1" smtClean="0"/>
              <a:t>Peakwood</a:t>
            </a:r>
            <a:r>
              <a:rPr lang="en-US" dirty="0" smtClean="0"/>
              <a:t> Dr. </a:t>
            </a:r>
          </a:p>
          <a:p>
            <a:pPr>
              <a:buNone/>
            </a:pPr>
            <a:r>
              <a:rPr lang="en-US" dirty="0" smtClean="0"/>
              <a:t>     (behind Houston Northwest Medical Center)</a:t>
            </a:r>
          </a:p>
          <a:p>
            <a:pPr>
              <a:buNone/>
            </a:pPr>
            <a:endParaRPr lang="en-US" dirty="0" smtClean="0"/>
          </a:p>
          <a:p>
            <a:pPr>
              <a:buFont typeface="Wingdings" pitchFamily="2" charset="2"/>
              <a:buChar char="q"/>
            </a:pPr>
            <a:r>
              <a:rPr lang="en-US" dirty="0" smtClean="0"/>
              <a:t>Effective Summer 2011 all LSC – North Harris RNSG courses will take place at HPB</a:t>
            </a:r>
          </a:p>
          <a:p>
            <a:pPr>
              <a:buNone/>
            </a:pPr>
            <a:endParaRPr lang="en-US" dirty="0" smtClean="0"/>
          </a:p>
          <a:p>
            <a:pPr>
              <a:buNone/>
            </a:pPr>
            <a:r>
              <a:rPr lang="en-US" dirty="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Biology/Pharmacology Refresher Information</a:t>
            </a:r>
            <a:endParaRPr lang="en-US" dirty="0"/>
          </a:p>
        </p:txBody>
      </p:sp>
      <p:sp>
        <p:nvSpPr>
          <p:cNvPr id="3" name="Content Placeholder 2"/>
          <p:cNvSpPr>
            <a:spLocks noGrp="1"/>
          </p:cNvSpPr>
          <p:nvPr>
            <p:ph idx="1"/>
          </p:nvPr>
        </p:nvSpPr>
        <p:spPr>
          <a:xfrm>
            <a:off x="228600" y="1600200"/>
            <a:ext cx="8610600" cy="4876800"/>
          </a:xfrm>
        </p:spPr>
        <p:txBody>
          <a:bodyPr>
            <a:normAutofit fontScale="92500" lnSpcReduction="20000"/>
          </a:bodyPr>
          <a:lstStyle/>
          <a:p>
            <a:pPr algn="ctr">
              <a:spcBef>
                <a:spcPct val="50000"/>
              </a:spcBef>
              <a:buNone/>
              <a:defRPr/>
            </a:pPr>
            <a:r>
              <a:rPr lang="en-US" b="1" dirty="0" smtClean="0">
                <a:latin typeface="Book Antiqua" pitchFamily="18" charset="0"/>
              </a:rPr>
              <a:t>  All required Biology and Pharmacology courses completed more than five years prior to application to the Nursing Program must be “refreshed.”</a:t>
            </a:r>
          </a:p>
          <a:p>
            <a:pPr algn="ctr">
              <a:spcBef>
                <a:spcPct val="50000"/>
              </a:spcBef>
              <a:buNone/>
              <a:defRPr/>
            </a:pPr>
            <a:endParaRPr lang="en-US" sz="1100" b="1" dirty="0" smtClean="0">
              <a:latin typeface="Book Antiqua" pitchFamily="18" charset="0"/>
            </a:endParaRPr>
          </a:p>
          <a:p>
            <a:pPr algn="ctr">
              <a:spcBef>
                <a:spcPct val="50000"/>
              </a:spcBef>
              <a:buNone/>
              <a:defRPr/>
            </a:pPr>
            <a:r>
              <a:rPr lang="en-US" b="1" dirty="0" smtClean="0">
                <a:latin typeface="Book Antiqua" pitchFamily="18" charset="0"/>
              </a:rPr>
              <a:t>Your options to “refresh” Biology courses include:</a:t>
            </a:r>
          </a:p>
          <a:p>
            <a:pPr lvl="1">
              <a:spcBef>
                <a:spcPct val="50000"/>
              </a:spcBef>
              <a:buFontTx/>
              <a:buChar char="•"/>
              <a:defRPr/>
            </a:pPr>
            <a:r>
              <a:rPr lang="en-US" b="1" dirty="0" smtClean="0">
                <a:latin typeface="Book Antiqua" pitchFamily="18" charset="0"/>
              </a:rPr>
              <a:t>LSC Continuing Education (CE) review courses are available for students who have outdated Biology coursework at any LSCS CE Department</a:t>
            </a:r>
          </a:p>
          <a:p>
            <a:pPr lvl="1">
              <a:spcBef>
                <a:spcPct val="50000"/>
              </a:spcBef>
              <a:buFontTx/>
              <a:buChar char="•"/>
              <a:defRPr/>
            </a:pPr>
            <a:r>
              <a:rPr lang="en-US" b="1" dirty="0" smtClean="0">
                <a:latin typeface="Book Antiqua" pitchFamily="18" charset="0"/>
              </a:rPr>
              <a:t>BIOL 2404 as a BIOL 2401 &amp; 2402 refresher</a:t>
            </a:r>
          </a:p>
          <a:p>
            <a:pPr lvl="1">
              <a:spcBef>
                <a:spcPct val="50000"/>
              </a:spcBef>
              <a:buFontTx/>
              <a:buChar char="•"/>
              <a:defRPr/>
            </a:pPr>
            <a:r>
              <a:rPr lang="en-US" b="1" dirty="0" smtClean="0">
                <a:latin typeface="Book Antiqua" pitchFamily="18" charset="0"/>
              </a:rPr>
              <a:t>Repeat individual credit courses for a new grade</a:t>
            </a:r>
          </a:p>
          <a:p>
            <a:pPr lvl="1">
              <a:spcBef>
                <a:spcPct val="50000"/>
              </a:spcBef>
              <a:buNone/>
              <a:defRPr/>
            </a:pPr>
            <a:endParaRPr lang="en-US" sz="1100" b="1" dirty="0" smtClean="0">
              <a:latin typeface="Book Antiqua" pitchFamily="18" charset="0"/>
            </a:endParaRPr>
          </a:p>
          <a:p>
            <a:pPr lvl="1" algn="ctr">
              <a:spcBef>
                <a:spcPct val="50000"/>
              </a:spcBef>
              <a:buNone/>
              <a:defRPr/>
            </a:pPr>
            <a:r>
              <a:rPr lang="en-US" sz="2800" b="1" dirty="0" smtClean="0">
                <a:latin typeface="Book Antiqua" pitchFamily="18" charset="0"/>
              </a:rPr>
              <a:t>Your option to “refresh” Pharmacology:</a:t>
            </a:r>
          </a:p>
          <a:p>
            <a:pPr lvl="1">
              <a:spcBef>
                <a:spcPct val="50000"/>
              </a:spcBef>
              <a:buFont typeface="Arial" pitchFamily="34" charset="0"/>
              <a:buChar char="•"/>
              <a:defRPr/>
            </a:pPr>
            <a:r>
              <a:rPr lang="en-US" b="1" dirty="0" smtClean="0">
                <a:latin typeface="Book Antiqua" pitchFamily="18" charset="0"/>
              </a:rPr>
              <a:t>Retake Pharmacology (RNSG 1301)</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smtClean="0"/>
              <a:t>HESI Admission Assessment Nursing Pre-Entrance Exam </a:t>
            </a:r>
            <a:endParaRPr lang="en-US" dirty="0"/>
          </a:p>
        </p:txBody>
      </p:sp>
      <p:sp>
        <p:nvSpPr>
          <p:cNvPr id="3" name="Content Placeholder 2"/>
          <p:cNvSpPr>
            <a:spLocks noGrp="1"/>
          </p:cNvSpPr>
          <p:nvPr>
            <p:ph idx="1"/>
          </p:nvPr>
        </p:nvSpPr>
        <p:spPr>
          <a:xfrm>
            <a:off x="152400" y="1447800"/>
            <a:ext cx="8839200" cy="5410200"/>
          </a:xfrm>
        </p:spPr>
        <p:txBody>
          <a:bodyPr>
            <a:normAutofit/>
          </a:bodyPr>
          <a:lstStyle/>
          <a:p>
            <a:r>
              <a:rPr lang="en-US" sz="2200" dirty="0" smtClean="0"/>
              <a:t>Applicants are required to take the following five sections: Reading, Grammar, Vocabulary/General Knowledge, Math,   and A&amp;P</a:t>
            </a:r>
          </a:p>
          <a:p>
            <a:r>
              <a:rPr lang="en-US" sz="2200" dirty="0" smtClean="0"/>
              <a:t>Exam offered throughout the year at LSC campuses (check nursing website for availability and to obtain testing ticket)</a:t>
            </a:r>
          </a:p>
          <a:p>
            <a:r>
              <a:rPr lang="en-US" sz="2200" dirty="0" smtClean="0"/>
              <a:t>May only take exam at </a:t>
            </a:r>
            <a:r>
              <a:rPr lang="en-US" sz="2200" b="1" u="sng" dirty="0" smtClean="0"/>
              <a:t>one</a:t>
            </a:r>
            <a:r>
              <a:rPr lang="en-US" sz="2200" b="1" dirty="0" smtClean="0"/>
              <a:t> </a:t>
            </a:r>
            <a:r>
              <a:rPr lang="en-US" sz="2200" dirty="0" smtClean="0"/>
              <a:t>LSC campus </a:t>
            </a:r>
            <a:r>
              <a:rPr lang="en-US" sz="2200" b="1" u="sng" dirty="0" smtClean="0"/>
              <a:t>once</a:t>
            </a:r>
            <a:r>
              <a:rPr lang="en-US" sz="2200" b="1" dirty="0" smtClean="0"/>
              <a:t> </a:t>
            </a:r>
            <a:r>
              <a:rPr lang="en-US" sz="2200" dirty="0" smtClean="0"/>
              <a:t>every 60 days; most recent set of scores will be used for admission purposes</a:t>
            </a:r>
            <a:endParaRPr lang="en-US" sz="2200" b="1" dirty="0" smtClean="0"/>
          </a:p>
          <a:p>
            <a:r>
              <a:rPr lang="en-US" sz="2200" dirty="0" smtClean="0"/>
              <a:t>Cost of exam: $35</a:t>
            </a:r>
          </a:p>
          <a:p>
            <a:r>
              <a:rPr lang="en-US" sz="2200" dirty="0" smtClean="0"/>
              <a:t>Study guide available on reserve in LSC – North Harris Library or for purchase through LSCS Bookstore (online) or other vendors/retailers </a:t>
            </a:r>
            <a:endParaRPr lang="en-US" sz="22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7638" y="5181600"/>
            <a:ext cx="1228725" cy="157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85800"/>
          </a:xfrm>
        </p:spPr>
        <p:txBody>
          <a:bodyPr>
            <a:noAutofit/>
          </a:bodyPr>
          <a:lstStyle/>
          <a:p>
            <a:r>
              <a:rPr lang="en-US" sz="3200" dirty="0" smtClean="0"/>
              <a:t>Basic Track Ranking Criteria </a:t>
            </a:r>
            <a:br>
              <a:rPr lang="en-US" sz="3200" dirty="0" smtClean="0"/>
            </a:br>
            <a:r>
              <a:rPr lang="en-US" sz="3200" dirty="0" smtClean="0"/>
              <a:t>for Admission</a:t>
            </a:r>
            <a:endParaRPr lang="en-US" sz="3200" dirty="0"/>
          </a:p>
        </p:txBody>
      </p:sp>
      <p:graphicFrame>
        <p:nvGraphicFramePr>
          <p:cNvPr id="4" name="Content Placeholder 3"/>
          <p:cNvGraphicFramePr>
            <a:graphicFrameLocks noGrp="1"/>
          </p:cNvGraphicFramePr>
          <p:nvPr>
            <p:ph idx="1"/>
          </p:nvPr>
        </p:nvGraphicFramePr>
        <p:xfrm>
          <a:off x="152400" y="990601"/>
          <a:ext cx="8839200" cy="5748950"/>
        </p:xfrm>
        <a:graphic>
          <a:graphicData uri="http://schemas.openxmlformats.org/drawingml/2006/table">
            <a:tbl>
              <a:tblPr firstRow="1" bandRow="1">
                <a:tableStyleId>{5C22544A-7EE6-4342-B048-85BDC9FD1C3A}</a:tableStyleId>
              </a:tblPr>
              <a:tblGrid>
                <a:gridCol w="380999"/>
                <a:gridCol w="3505201"/>
                <a:gridCol w="3047999"/>
                <a:gridCol w="838200"/>
                <a:gridCol w="1066801"/>
              </a:tblGrid>
              <a:tr h="470089">
                <a:tc>
                  <a:txBody>
                    <a:bodyPr/>
                    <a:lstStyle/>
                    <a:p>
                      <a:endParaRPr lang="en-US" dirty="0"/>
                    </a:p>
                  </a:txBody>
                  <a:tcPr/>
                </a:tc>
                <a:tc>
                  <a:txBody>
                    <a:bodyPr/>
                    <a:lstStyle/>
                    <a:p>
                      <a:pPr marL="0" marR="0" algn="ctr">
                        <a:spcBef>
                          <a:spcPts val="0"/>
                        </a:spcBef>
                        <a:spcAft>
                          <a:spcPts val="0"/>
                        </a:spcAft>
                      </a:pPr>
                      <a:r>
                        <a:rPr lang="en-US" sz="1600" b="1" dirty="0">
                          <a:latin typeface="Arial"/>
                          <a:ea typeface="Calibri"/>
                          <a:cs typeface="Times New Roman"/>
                        </a:rPr>
                        <a:t>Category</a:t>
                      </a:r>
                      <a:endParaRPr lang="en-US" sz="1600" dirty="0">
                        <a:latin typeface="Arial"/>
                        <a:ea typeface="Calibri"/>
                        <a:cs typeface="Times New Roman"/>
                      </a:endParaRPr>
                    </a:p>
                  </a:txBody>
                  <a:tcPr marL="68580" marR="68580" marT="0" marB="0" anchor="ctr"/>
                </a:tc>
                <a:tc>
                  <a:txBody>
                    <a:bodyPr/>
                    <a:lstStyle/>
                    <a:p>
                      <a:pPr marL="0" marR="0" algn="ctr">
                        <a:spcBef>
                          <a:spcPts val="0"/>
                        </a:spcBef>
                        <a:spcAft>
                          <a:spcPts val="0"/>
                        </a:spcAft>
                      </a:pPr>
                      <a:r>
                        <a:rPr lang="en-US" sz="1600" b="1" dirty="0">
                          <a:latin typeface="Arial"/>
                          <a:ea typeface="Calibri"/>
                          <a:cs typeface="Times New Roman"/>
                        </a:rPr>
                        <a:t>Explanation</a:t>
                      </a:r>
                      <a:endParaRPr lang="en-US" sz="1600" dirty="0">
                        <a:latin typeface="Arial"/>
                        <a:ea typeface="Calibri"/>
                        <a:cs typeface="Times New Roman"/>
                      </a:endParaRPr>
                    </a:p>
                  </a:txBody>
                  <a:tcPr marL="68580" marR="68580" marT="0" marB="0" anchor="ctr"/>
                </a:tc>
                <a:tc>
                  <a:txBody>
                    <a:bodyPr/>
                    <a:lstStyle/>
                    <a:p>
                      <a:pPr marL="0" marR="0" algn="ctr">
                        <a:spcBef>
                          <a:spcPts val="0"/>
                        </a:spcBef>
                        <a:spcAft>
                          <a:spcPts val="0"/>
                        </a:spcAft>
                      </a:pPr>
                      <a:r>
                        <a:rPr lang="en-US" sz="1600" b="1" dirty="0">
                          <a:latin typeface="Calibri"/>
                          <a:ea typeface="Times New Roman"/>
                          <a:cs typeface="Times New Roman"/>
                        </a:rPr>
                        <a:t>Possible Points</a:t>
                      </a:r>
                    </a:p>
                  </a:txBody>
                  <a:tcPr marL="68580" marR="68580" marT="0" marB="0" anchor="ctr"/>
                </a:tc>
                <a:tc>
                  <a:txBody>
                    <a:bodyPr/>
                    <a:lstStyle/>
                    <a:p>
                      <a:pPr marL="0" marR="0" algn="ctr">
                        <a:spcBef>
                          <a:spcPts val="0"/>
                        </a:spcBef>
                        <a:spcAft>
                          <a:spcPts val="0"/>
                        </a:spcAft>
                      </a:pPr>
                      <a:r>
                        <a:rPr lang="en-US" sz="1600" b="1" dirty="0">
                          <a:latin typeface="Calibri"/>
                          <a:ea typeface="Times New Roman"/>
                          <a:cs typeface="Times New Roman"/>
                        </a:rPr>
                        <a:t>Your </a:t>
                      </a:r>
                    </a:p>
                    <a:p>
                      <a:pPr marL="0" marR="0" algn="ctr">
                        <a:spcBef>
                          <a:spcPts val="0"/>
                        </a:spcBef>
                        <a:spcAft>
                          <a:spcPts val="0"/>
                        </a:spcAft>
                      </a:pPr>
                      <a:r>
                        <a:rPr lang="en-US" sz="1600" b="1" dirty="0">
                          <a:latin typeface="Calibri"/>
                          <a:ea typeface="Times New Roman"/>
                          <a:cs typeface="Times New Roman"/>
                        </a:rPr>
                        <a:t>Score</a:t>
                      </a:r>
                    </a:p>
                  </a:txBody>
                  <a:tcPr marL="68580" marR="68580" marT="0" marB="0" anchor="ctr"/>
                </a:tc>
              </a:tr>
              <a:tr h="896108">
                <a:tc>
                  <a:txBody>
                    <a:bodyPr/>
                    <a:lstStyle/>
                    <a:p>
                      <a:endParaRPr lang="en-US" dirty="0" smtClean="0"/>
                    </a:p>
                    <a:p>
                      <a:r>
                        <a:rPr lang="en-US" dirty="0" smtClean="0"/>
                        <a:t>1.</a:t>
                      </a:r>
                      <a:endParaRPr lang="en-US" dirty="0"/>
                    </a:p>
                  </a:txBody>
                  <a:tcPr/>
                </a:tc>
                <a:tc>
                  <a:txBody>
                    <a:bodyPr/>
                    <a:lstStyle/>
                    <a:p>
                      <a:pPr marL="0" marR="0">
                        <a:spcBef>
                          <a:spcPts val="0"/>
                        </a:spcBef>
                        <a:spcAft>
                          <a:spcPts val="0"/>
                        </a:spcAft>
                      </a:pPr>
                      <a:r>
                        <a:rPr lang="en-US" sz="1500" dirty="0">
                          <a:latin typeface="Arial"/>
                          <a:ea typeface="Calibri"/>
                          <a:cs typeface="Times New Roman"/>
                        </a:rPr>
                        <a:t>Average of GPA in: </a:t>
                      </a:r>
                      <a:endParaRPr lang="en-US" sz="1500" dirty="0" smtClean="0">
                        <a:latin typeface="Arial"/>
                        <a:ea typeface="Calibri"/>
                        <a:cs typeface="Times New Roman"/>
                      </a:endParaRPr>
                    </a:p>
                    <a:p>
                      <a:pPr marL="0" marR="0">
                        <a:spcBef>
                          <a:spcPts val="0"/>
                        </a:spcBef>
                        <a:spcAft>
                          <a:spcPts val="0"/>
                        </a:spcAft>
                      </a:pPr>
                      <a:endParaRPr lang="en-US" sz="100" dirty="0">
                        <a:latin typeface="Arial"/>
                        <a:ea typeface="Calibri"/>
                        <a:cs typeface="Times New Roman"/>
                      </a:endParaRPr>
                    </a:p>
                    <a:p>
                      <a:pPr marL="0" marR="0">
                        <a:spcBef>
                          <a:spcPts val="0"/>
                        </a:spcBef>
                        <a:spcAft>
                          <a:spcPts val="0"/>
                        </a:spcAft>
                      </a:pPr>
                      <a:r>
                        <a:rPr lang="en-US" sz="1500" dirty="0">
                          <a:latin typeface="Arial"/>
                          <a:ea typeface="Calibri"/>
                          <a:cs typeface="Times New Roman"/>
                        </a:rPr>
                        <a:t>BIOL 2401 (or 2402)</a:t>
                      </a:r>
                    </a:p>
                    <a:p>
                      <a:pPr marL="0" marR="0">
                        <a:spcBef>
                          <a:spcPts val="0"/>
                        </a:spcBef>
                        <a:spcAft>
                          <a:spcPts val="0"/>
                        </a:spcAft>
                      </a:pPr>
                      <a:r>
                        <a:rPr lang="en-US" sz="1500" dirty="0">
                          <a:latin typeface="Arial"/>
                          <a:ea typeface="Calibri"/>
                          <a:cs typeface="Times New Roman"/>
                        </a:rPr>
                        <a:t>PSYC 2301</a:t>
                      </a:r>
                    </a:p>
                    <a:p>
                      <a:pPr marL="0" marR="0">
                        <a:spcBef>
                          <a:spcPts val="0"/>
                        </a:spcBef>
                        <a:spcAft>
                          <a:spcPts val="0"/>
                        </a:spcAft>
                      </a:pPr>
                      <a:r>
                        <a:rPr lang="en-US" sz="1500" dirty="0">
                          <a:latin typeface="Arial"/>
                          <a:ea typeface="Calibri"/>
                          <a:cs typeface="Times New Roman"/>
                        </a:rPr>
                        <a:t>ENGL 1301</a:t>
                      </a:r>
                    </a:p>
                  </a:txBody>
                  <a:tcPr marL="68580" marR="68580" marT="0" marB="0" anchor="ctr"/>
                </a:tc>
                <a:tc>
                  <a:txBody>
                    <a:bodyPr/>
                    <a:lstStyle/>
                    <a:p>
                      <a:pPr marL="0" marR="0" algn="ctr">
                        <a:spcBef>
                          <a:spcPts val="0"/>
                        </a:spcBef>
                        <a:spcAft>
                          <a:spcPts val="0"/>
                        </a:spcAft>
                      </a:pPr>
                      <a:r>
                        <a:rPr lang="en-US" sz="1500" dirty="0">
                          <a:latin typeface="Arial"/>
                          <a:ea typeface="Calibri"/>
                          <a:cs typeface="Times New Roman"/>
                        </a:rPr>
                        <a:t>Figure the average of your GPA in these three courses</a:t>
                      </a:r>
                    </a:p>
                    <a:p>
                      <a:pPr marL="0" marR="0" algn="ctr">
                        <a:spcBef>
                          <a:spcPts val="0"/>
                        </a:spcBef>
                        <a:spcAft>
                          <a:spcPts val="0"/>
                        </a:spcAft>
                      </a:pPr>
                      <a:r>
                        <a:rPr lang="en-US" sz="1500" b="1" dirty="0">
                          <a:latin typeface="Calibri"/>
                          <a:ea typeface="Times New Roman"/>
                          <a:cs typeface="Times New Roman"/>
                        </a:rPr>
                        <a:t>Minimum required: 2.5</a:t>
                      </a:r>
                    </a:p>
                  </a:txBody>
                  <a:tcPr marL="68580" marR="68580" marT="0" marB="0" anchor="ctr"/>
                </a:tc>
                <a:tc>
                  <a:txBody>
                    <a:bodyPr/>
                    <a:lstStyle/>
                    <a:p>
                      <a:pPr marL="0" marR="0" algn="ctr">
                        <a:spcBef>
                          <a:spcPts val="0"/>
                        </a:spcBef>
                        <a:spcAft>
                          <a:spcPts val="0"/>
                        </a:spcAft>
                      </a:pPr>
                      <a:r>
                        <a:rPr lang="en-US" sz="1500" dirty="0">
                          <a:latin typeface="Arial"/>
                          <a:ea typeface="Calibri"/>
                          <a:cs typeface="Times New Roman"/>
                        </a:rPr>
                        <a:t>4</a:t>
                      </a:r>
                    </a:p>
                  </a:txBody>
                  <a:tcPr marL="68580" marR="68580" marT="0" marB="0" anchor="ctr"/>
                </a:tc>
                <a:tc>
                  <a:txBody>
                    <a:bodyPr/>
                    <a:lstStyle/>
                    <a:p>
                      <a:pPr marL="0" marR="0" algn="ctr">
                        <a:spcBef>
                          <a:spcPts val="0"/>
                        </a:spcBef>
                        <a:spcAft>
                          <a:spcPts val="0"/>
                        </a:spcAft>
                      </a:pPr>
                      <a:endParaRPr lang="en-US" sz="1500" dirty="0">
                        <a:latin typeface="Arial"/>
                        <a:ea typeface="Calibri"/>
                        <a:cs typeface="Times New Roman"/>
                      </a:endParaRPr>
                    </a:p>
                    <a:p>
                      <a:pPr marL="0" marR="0" algn="ctr">
                        <a:spcBef>
                          <a:spcPts val="0"/>
                        </a:spcBef>
                        <a:spcAft>
                          <a:spcPts val="0"/>
                        </a:spcAft>
                      </a:pPr>
                      <a:r>
                        <a:rPr lang="en-US" sz="1500" b="1" i="1" dirty="0">
                          <a:latin typeface="Arial"/>
                          <a:ea typeface="Calibri"/>
                          <a:cs typeface="Times New Roman"/>
                        </a:rPr>
                        <a:t>Your GPA here</a:t>
                      </a:r>
                      <a:endParaRPr lang="en-US" sz="1500" dirty="0">
                        <a:latin typeface="Arial"/>
                        <a:ea typeface="Calibri"/>
                        <a:cs typeface="Times New Roman"/>
                      </a:endParaRPr>
                    </a:p>
                  </a:txBody>
                  <a:tcPr marL="68580" marR="68580" marT="0" marB="0"/>
                </a:tc>
              </a:tr>
              <a:tr h="1322126">
                <a:tc>
                  <a:txBody>
                    <a:bodyPr/>
                    <a:lstStyle/>
                    <a:p>
                      <a:endParaRPr lang="en-US" dirty="0" smtClean="0"/>
                    </a:p>
                    <a:p>
                      <a:endParaRPr lang="en-US" dirty="0" smtClean="0"/>
                    </a:p>
                    <a:p>
                      <a:r>
                        <a:rPr lang="en-US" dirty="0" smtClean="0"/>
                        <a:t>2.</a:t>
                      </a:r>
                      <a:endParaRPr lang="en-US" dirty="0"/>
                    </a:p>
                  </a:txBody>
                  <a:tcPr/>
                </a:tc>
                <a:tc>
                  <a:txBody>
                    <a:bodyPr/>
                    <a:lstStyle/>
                    <a:p>
                      <a:pPr marL="0" marR="0">
                        <a:spcBef>
                          <a:spcPts val="0"/>
                        </a:spcBef>
                        <a:spcAft>
                          <a:spcPts val="0"/>
                        </a:spcAft>
                      </a:pPr>
                      <a:r>
                        <a:rPr lang="en-US" sz="1500" dirty="0">
                          <a:latin typeface="Arial"/>
                          <a:ea typeface="Calibri"/>
                          <a:cs typeface="Times New Roman"/>
                        </a:rPr>
                        <a:t>Total number of </a:t>
                      </a:r>
                      <a:r>
                        <a:rPr lang="en-US" sz="1500" b="1" dirty="0">
                          <a:latin typeface="Arial"/>
                          <a:ea typeface="Calibri"/>
                          <a:cs typeface="Times New Roman"/>
                        </a:rPr>
                        <a:t>non-RNSG </a:t>
                      </a:r>
                      <a:r>
                        <a:rPr lang="en-US" sz="1500" dirty="0">
                          <a:latin typeface="Arial"/>
                          <a:ea typeface="Calibri"/>
                          <a:cs typeface="Times New Roman"/>
                        </a:rPr>
                        <a:t>credits </a:t>
                      </a:r>
                      <a:r>
                        <a:rPr lang="en-US" sz="1500" u="sng" dirty="0">
                          <a:latin typeface="Arial"/>
                          <a:ea typeface="Calibri"/>
                          <a:cs typeface="Times New Roman"/>
                        </a:rPr>
                        <a:t>completed</a:t>
                      </a:r>
                      <a:r>
                        <a:rPr lang="en-US" sz="1500" dirty="0">
                          <a:latin typeface="Arial"/>
                          <a:ea typeface="Calibri"/>
                          <a:cs typeface="Times New Roman"/>
                        </a:rPr>
                        <a:t> for the ADN </a:t>
                      </a:r>
                      <a:r>
                        <a:rPr lang="en-US" sz="1500" dirty="0" smtClean="0">
                          <a:latin typeface="Arial"/>
                          <a:ea typeface="Calibri"/>
                          <a:cs typeface="Times New Roman"/>
                        </a:rPr>
                        <a:t>Program</a:t>
                      </a:r>
                      <a:endParaRPr lang="en-US" sz="1500" dirty="0">
                        <a:latin typeface="Arial"/>
                        <a:ea typeface="Calibri"/>
                        <a:cs typeface="Times New Roman"/>
                      </a:endParaRPr>
                    </a:p>
                  </a:txBody>
                  <a:tcPr marL="68580" marR="68580" marT="0" marB="0" anchor="ctr"/>
                </a:tc>
                <a:tc>
                  <a:txBody>
                    <a:bodyPr/>
                    <a:lstStyle/>
                    <a:p>
                      <a:pPr marL="0" marR="0">
                        <a:spcBef>
                          <a:spcPts val="0"/>
                        </a:spcBef>
                        <a:spcAft>
                          <a:spcPts val="0"/>
                        </a:spcAft>
                      </a:pPr>
                      <a:r>
                        <a:rPr lang="en-US" sz="1500" dirty="0">
                          <a:latin typeface="Arial"/>
                          <a:ea typeface="Calibri"/>
                          <a:cs typeface="Times New Roman"/>
                        </a:rPr>
                        <a:t>       27-31 hours	      4 points</a:t>
                      </a:r>
                    </a:p>
                    <a:p>
                      <a:pPr marL="0" marR="0">
                        <a:spcBef>
                          <a:spcPts val="0"/>
                        </a:spcBef>
                        <a:spcAft>
                          <a:spcPts val="0"/>
                        </a:spcAft>
                      </a:pPr>
                      <a:r>
                        <a:rPr lang="en-US" sz="1500" dirty="0">
                          <a:latin typeface="Arial"/>
                          <a:ea typeface="Calibri"/>
                          <a:cs typeface="Times New Roman"/>
                        </a:rPr>
                        <a:t>       23-26 hours	      3 points</a:t>
                      </a:r>
                    </a:p>
                    <a:p>
                      <a:pPr marL="0" marR="0">
                        <a:spcBef>
                          <a:spcPts val="0"/>
                        </a:spcBef>
                        <a:spcAft>
                          <a:spcPts val="0"/>
                        </a:spcAft>
                      </a:pPr>
                      <a:r>
                        <a:rPr lang="en-US" sz="1500" dirty="0">
                          <a:latin typeface="Arial"/>
                          <a:ea typeface="Calibri"/>
                          <a:cs typeface="Times New Roman"/>
                        </a:rPr>
                        <a:t>       16-22 hours	      2 points</a:t>
                      </a:r>
                    </a:p>
                    <a:p>
                      <a:pPr marL="0" marR="0">
                        <a:spcBef>
                          <a:spcPts val="0"/>
                        </a:spcBef>
                        <a:spcAft>
                          <a:spcPts val="0"/>
                        </a:spcAft>
                      </a:pPr>
                      <a:r>
                        <a:rPr lang="en-US" sz="1500" dirty="0">
                          <a:latin typeface="Arial"/>
                          <a:ea typeface="Calibri"/>
                          <a:cs typeface="Times New Roman"/>
                        </a:rPr>
                        <a:t>       10-15 hours	      1 point</a:t>
                      </a:r>
                    </a:p>
                  </a:txBody>
                  <a:tcPr marL="68580" marR="68580" marT="0" marB="0" anchor="ctr"/>
                </a:tc>
                <a:tc>
                  <a:txBody>
                    <a:bodyPr/>
                    <a:lstStyle/>
                    <a:p>
                      <a:pPr marL="0" marR="0" algn="ctr">
                        <a:spcBef>
                          <a:spcPts val="0"/>
                        </a:spcBef>
                        <a:spcAft>
                          <a:spcPts val="0"/>
                        </a:spcAft>
                      </a:pPr>
                      <a:r>
                        <a:rPr lang="en-US" sz="1500" dirty="0">
                          <a:latin typeface="Arial"/>
                          <a:ea typeface="Calibri"/>
                          <a:cs typeface="Times New Roman"/>
                        </a:rPr>
                        <a:t>4</a:t>
                      </a:r>
                    </a:p>
                  </a:txBody>
                  <a:tcPr marL="68580" marR="68580" marT="0" marB="0" anchor="ctr"/>
                </a:tc>
                <a:tc>
                  <a:txBody>
                    <a:bodyPr/>
                    <a:lstStyle/>
                    <a:p>
                      <a:pPr marL="0" marR="0" algn="ctr">
                        <a:spcBef>
                          <a:spcPts val="0"/>
                        </a:spcBef>
                        <a:spcAft>
                          <a:spcPts val="0"/>
                        </a:spcAft>
                      </a:pPr>
                      <a:endParaRPr lang="en-US" sz="1500" b="1" i="1" dirty="0" smtClean="0">
                        <a:latin typeface="Arial"/>
                        <a:ea typeface="Calibri"/>
                        <a:cs typeface="Times New Roman"/>
                      </a:endParaRPr>
                    </a:p>
                    <a:p>
                      <a:pPr marL="0" marR="0" algn="ctr">
                        <a:spcBef>
                          <a:spcPts val="0"/>
                        </a:spcBef>
                        <a:spcAft>
                          <a:spcPts val="0"/>
                        </a:spcAft>
                      </a:pPr>
                      <a:r>
                        <a:rPr lang="en-US" sz="1500" b="1" i="1" dirty="0" smtClean="0">
                          <a:latin typeface="Arial"/>
                          <a:ea typeface="Calibri"/>
                          <a:cs typeface="Times New Roman"/>
                        </a:rPr>
                        <a:t>Points </a:t>
                      </a:r>
                      <a:r>
                        <a:rPr lang="en-US" sz="1500" b="1" i="1" dirty="0">
                          <a:latin typeface="Arial"/>
                          <a:ea typeface="Calibri"/>
                          <a:cs typeface="Times New Roman"/>
                        </a:rPr>
                        <a:t>for your credit hours here</a:t>
                      </a:r>
                      <a:endParaRPr lang="en-US" sz="1500" dirty="0">
                        <a:latin typeface="Arial"/>
                        <a:ea typeface="Calibri"/>
                        <a:cs typeface="Times New Roman"/>
                      </a:endParaRPr>
                    </a:p>
                  </a:txBody>
                  <a:tcPr marL="68580" marR="68580" marT="0" marB="0"/>
                </a:tc>
              </a:tr>
              <a:tr h="2291686">
                <a:tc>
                  <a:txBody>
                    <a:bodyPr/>
                    <a:lstStyle/>
                    <a:p>
                      <a:endParaRPr lang="en-US" dirty="0" smtClean="0"/>
                    </a:p>
                    <a:p>
                      <a:endParaRPr lang="en-US" dirty="0" smtClean="0"/>
                    </a:p>
                    <a:p>
                      <a:endParaRPr lang="en-US" dirty="0" smtClean="0"/>
                    </a:p>
                    <a:p>
                      <a:endParaRPr lang="en-US" dirty="0" smtClean="0"/>
                    </a:p>
                    <a:p>
                      <a:r>
                        <a:rPr lang="en-US" dirty="0" smtClean="0"/>
                        <a:t>3.</a:t>
                      </a:r>
                      <a:endParaRPr lang="en-US" dirty="0"/>
                    </a:p>
                  </a:txBody>
                  <a:tcPr/>
                </a:tc>
                <a:tc>
                  <a:txBody>
                    <a:bodyPr/>
                    <a:lstStyle/>
                    <a:p>
                      <a:pPr marL="0" marR="0" algn="ctr">
                        <a:spcBef>
                          <a:spcPts val="0"/>
                        </a:spcBef>
                        <a:spcAft>
                          <a:spcPts val="0"/>
                        </a:spcAft>
                      </a:pPr>
                      <a:r>
                        <a:rPr lang="en-US" sz="1400" dirty="0">
                          <a:latin typeface="Arial"/>
                          <a:ea typeface="Calibri"/>
                          <a:cs typeface="Times New Roman"/>
                        </a:rPr>
                        <a:t>HESI Entrance </a:t>
                      </a:r>
                      <a:r>
                        <a:rPr lang="en-US" sz="1400" dirty="0" smtClean="0">
                          <a:latin typeface="Arial"/>
                          <a:ea typeface="Calibri"/>
                          <a:cs typeface="Times New Roman"/>
                        </a:rPr>
                        <a:t>Exam</a:t>
                      </a:r>
                    </a:p>
                    <a:p>
                      <a:pPr marL="0" marR="0" algn="ctr">
                        <a:spcBef>
                          <a:spcPts val="0"/>
                        </a:spcBef>
                        <a:spcAft>
                          <a:spcPts val="0"/>
                        </a:spcAft>
                      </a:pPr>
                      <a:endParaRPr lang="en-US" sz="200" dirty="0">
                        <a:latin typeface="Arial"/>
                        <a:ea typeface="Calibri"/>
                        <a:cs typeface="Times New Roman"/>
                      </a:endParaRPr>
                    </a:p>
                    <a:p>
                      <a:pPr marL="0" marR="0">
                        <a:spcBef>
                          <a:spcPts val="0"/>
                        </a:spcBef>
                        <a:spcAft>
                          <a:spcPts val="0"/>
                        </a:spcAft>
                      </a:pPr>
                      <a:r>
                        <a:rPr lang="en-US" sz="1400" dirty="0">
                          <a:latin typeface="Arial"/>
                          <a:ea typeface="Calibri"/>
                          <a:cs typeface="Times New Roman"/>
                        </a:rPr>
                        <a:t>*English Language Composite score </a:t>
                      </a:r>
                      <a:r>
                        <a:rPr lang="en-US" sz="1400" dirty="0" smtClean="0">
                          <a:latin typeface="Arial"/>
                          <a:ea typeface="Calibri"/>
                          <a:cs typeface="Times New Roman"/>
                        </a:rPr>
                        <a:t> </a:t>
                      </a:r>
                      <a:r>
                        <a:rPr lang="en-US" sz="1400" dirty="0">
                          <a:latin typeface="Arial"/>
                          <a:ea typeface="Calibri"/>
                          <a:cs typeface="Times New Roman"/>
                        </a:rPr>
                        <a:t>____</a:t>
                      </a:r>
                    </a:p>
                    <a:p>
                      <a:pPr marL="0" marR="0">
                        <a:spcBef>
                          <a:spcPts val="0"/>
                        </a:spcBef>
                        <a:spcAft>
                          <a:spcPts val="0"/>
                        </a:spcAft>
                      </a:pPr>
                      <a:r>
                        <a:rPr lang="en-US" sz="1400" dirty="0">
                          <a:latin typeface="Arial"/>
                          <a:ea typeface="Calibri"/>
                          <a:cs typeface="Times New Roman"/>
                        </a:rPr>
                        <a:t> Reading Comprehension            </a:t>
                      </a:r>
                      <a:r>
                        <a:rPr lang="en-US" sz="1400" dirty="0" smtClean="0">
                          <a:latin typeface="Arial"/>
                          <a:ea typeface="Calibri"/>
                          <a:cs typeface="Times New Roman"/>
                        </a:rPr>
                        <a:t>       ____</a:t>
                      </a:r>
                      <a:endParaRPr lang="en-US" sz="1400" dirty="0">
                        <a:latin typeface="Arial"/>
                        <a:ea typeface="Calibri"/>
                        <a:cs typeface="Times New Roman"/>
                      </a:endParaRPr>
                    </a:p>
                    <a:p>
                      <a:pPr marL="0" marR="0">
                        <a:spcBef>
                          <a:spcPts val="0"/>
                        </a:spcBef>
                        <a:spcAft>
                          <a:spcPts val="0"/>
                        </a:spcAft>
                      </a:pPr>
                      <a:r>
                        <a:rPr lang="en-US" sz="1400" dirty="0">
                          <a:latin typeface="Arial"/>
                          <a:ea typeface="Calibri"/>
                          <a:cs typeface="Times New Roman"/>
                        </a:rPr>
                        <a:t> Grammar                                      </a:t>
                      </a:r>
                      <a:r>
                        <a:rPr lang="en-US" sz="1400" dirty="0" smtClean="0">
                          <a:latin typeface="Arial"/>
                          <a:ea typeface="Calibri"/>
                          <a:cs typeface="Times New Roman"/>
                        </a:rPr>
                        <a:t>      ____</a:t>
                      </a:r>
                      <a:endParaRPr lang="en-US" sz="1400" dirty="0">
                        <a:latin typeface="Arial"/>
                        <a:ea typeface="Calibri"/>
                        <a:cs typeface="Times New Roman"/>
                      </a:endParaRPr>
                    </a:p>
                    <a:p>
                      <a:pPr marL="0" marR="0">
                        <a:spcBef>
                          <a:spcPts val="0"/>
                        </a:spcBef>
                        <a:spcAft>
                          <a:spcPts val="0"/>
                        </a:spcAft>
                      </a:pPr>
                      <a:r>
                        <a:rPr lang="en-US" sz="1400" dirty="0">
                          <a:latin typeface="Arial"/>
                          <a:ea typeface="Calibri"/>
                          <a:cs typeface="Times New Roman"/>
                        </a:rPr>
                        <a:t> Vocabulary/General Knowledge  </a:t>
                      </a:r>
                      <a:r>
                        <a:rPr lang="en-US" sz="1400" dirty="0" smtClean="0">
                          <a:latin typeface="Arial"/>
                          <a:ea typeface="Calibri"/>
                          <a:cs typeface="Times New Roman"/>
                        </a:rPr>
                        <a:t>      ____</a:t>
                      </a:r>
                      <a:endParaRPr lang="en-US" sz="1400" dirty="0">
                        <a:latin typeface="Arial"/>
                        <a:ea typeface="Calibri"/>
                        <a:cs typeface="Times New Roman"/>
                      </a:endParaRPr>
                    </a:p>
                    <a:p>
                      <a:pPr marL="0" marR="0">
                        <a:spcBef>
                          <a:spcPts val="0"/>
                        </a:spcBef>
                        <a:spcAft>
                          <a:spcPts val="0"/>
                        </a:spcAft>
                      </a:pPr>
                      <a:r>
                        <a:rPr lang="en-US" sz="1400" dirty="0">
                          <a:latin typeface="Arial"/>
                          <a:ea typeface="Calibri"/>
                          <a:cs typeface="Times New Roman"/>
                        </a:rPr>
                        <a:t> Math                                             </a:t>
                      </a:r>
                      <a:r>
                        <a:rPr lang="en-US" sz="1400" dirty="0" smtClean="0">
                          <a:latin typeface="Arial"/>
                          <a:ea typeface="Calibri"/>
                          <a:cs typeface="Times New Roman"/>
                        </a:rPr>
                        <a:t>      ____</a:t>
                      </a:r>
                      <a:endParaRPr lang="en-US" sz="1400" dirty="0">
                        <a:latin typeface="Arial"/>
                        <a:ea typeface="Calibri"/>
                        <a:cs typeface="Times New Roman"/>
                      </a:endParaRPr>
                    </a:p>
                    <a:p>
                      <a:pPr marL="0" marR="0">
                        <a:spcBef>
                          <a:spcPts val="0"/>
                        </a:spcBef>
                        <a:spcAft>
                          <a:spcPts val="0"/>
                        </a:spcAft>
                      </a:pPr>
                      <a:r>
                        <a:rPr lang="en-US" sz="1400" dirty="0">
                          <a:latin typeface="Arial"/>
                          <a:ea typeface="Calibri"/>
                          <a:cs typeface="Times New Roman"/>
                        </a:rPr>
                        <a:t> A &amp; P                                            </a:t>
                      </a:r>
                      <a:r>
                        <a:rPr lang="en-US" sz="1400" dirty="0" smtClean="0">
                          <a:latin typeface="Arial"/>
                          <a:ea typeface="Calibri"/>
                          <a:cs typeface="Times New Roman"/>
                        </a:rPr>
                        <a:t>      ____</a:t>
                      </a:r>
                    </a:p>
                    <a:p>
                      <a:pPr marL="0" marR="0">
                        <a:spcBef>
                          <a:spcPts val="0"/>
                        </a:spcBef>
                        <a:spcAft>
                          <a:spcPts val="0"/>
                        </a:spcAft>
                      </a:pPr>
                      <a:r>
                        <a:rPr lang="en-US" sz="1400" dirty="0" smtClean="0">
                          <a:latin typeface="Arial"/>
                          <a:ea typeface="Calibri"/>
                          <a:cs typeface="Times New Roman"/>
                        </a:rPr>
                        <a:t> </a:t>
                      </a:r>
                      <a:endParaRPr lang="en-US" sz="1400" dirty="0">
                        <a:latin typeface="Arial"/>
                        <a:ea typeface="Calibri"/>
                        <a:cs typeface="Times New Roman"/>
                      </a:endParaRPr>
                    </a:p>
                    <a:p>
                      <a:pPr marL="0" marR="0">
                        <a:spcBef>
                          <a:spcPts val="0"/>
                        </a:spcBef>
                        <a:spcAft>
                          <a:spcPts val="0"/>
                        </a:spcAft>
                      </a:pPr>
                      <a:r>
                        <a:rPr lang="en-US" sz="1400" dirty="0">
                          <a:latin typeface="Arial"/>
                          <a:ea typeface="Calibri"/>
                          <a:cs typeface="Times New Roman"/>
                        </a:rPr>
                        <a:t> **Note: Minimum score of 75 on all sections is required to submit an application.       </a:t>
                      </a:r>
                    </a:p>
                  </a:txBody>
                  <a:tcPr marL="68580" marR="68580" marT="0" marB="0" anchor="ctr"/>
                </a:tc>
                <a:tc>
                  <a:txBody>
                    <a:bodyPr/>
                    <a:lstStyle/>
                    <a:p>
                      <a:pPr marL="0" marR="0" algn="ctr">
                        <a:spcBef>
                          <a:spcPts val="0"/>
                        </a:spcBef>
                        <a:spcAft>
                          <a:spcPts val="0"/>
                        </a:spcAft>
                      </a:pPr>
                      <a:r>
                        <a:rPr lang="en-US" sz="1400" dirty="0">
                          <a:latin typeface="Arial"/>
                          <a:ea typeface="Calibri"/>
                          <a:cs typeface="Times New Roman"/>
                        </a:rPr>
                        <a:t>Reading: Minimum score = 75</a:t>
                      </a:r>
                    </a:p>
                    <a:p>
                      <a:pPr marL="0" marR="0" algn="ctr">
                        <a:spcBef>
                          <a:spcPts val="0"/>
                        </a:spcBef>
                        <a:spcAft>
                          <a:spcPts val="0"/>
                        </a:spcAft>
                      </a:pPr>
                      <a:r>
                        <a:rPr lang="en-US" sz="1400" dirty="0">
                          <a:latin typeface="Arial"/>
                          <a:ea typeface="Calibri"/>
                          <a:cs typeface="Times New Roman"/>
                        </a:rPr>
                        <a:t>Grammar: Minimum score = 75</a:t>
                      </a:r>
                    </a:p>
                    <a:p>
                      <a:pPr marL="0" marR="0" algn="ctr">
                        <a:spcBef>
                          <a:spcPts val="0"/>
                        </a:spcBef>
                        <a:spcAft>
                          <a:spcPts val="0"/>
                        </a:spcAft>
                      </a:pPr>
                      <a:r>
                        <a:rPr lang="en-US" sz="1400" dirty="0">
                          <a:latin typeface="Arial"/>
                          <a:ea typeface="Calibri"/>
                          <a:cs typeface="Times New Roman"/>
                        </a:rPr>
                        <a:t>Vocabulary/GK: Minimum score = 75</a:t>
                      </a:r>
                    </a:p>
                    <a:p>
                      <a:pPr marL="0" marR="0" algn="ctr">
                        <a:spcBef>
                          <a:spcPts val="0"/>
                        </a:spcBef>
                        <a:spcAft>
                          <a:spcPts val="0"/>
                        </a:spcAft>
                      </a:pPr>
                      <a:r>
                        <a:rPr lang="en-US" sz="1400" dirty="0">
                          <a:latin typeface="Arial"/>
                          <a:ea typeface="Calibri"/>
                          <a:cs typeface="Times New Roman"/>
                        </a:rPr>
                        <a:t>Math: Minimum score = 75</a:t>
                      </a:r>
                    </a:p>
                    <a:p>
                      <a:pPr marL="0" marR="0" algn="ctr">
                        <a:spcBef>
                          <a:spcPts val="0"/>
                        </a:spcBef>
                        <a:spcAft>
                          <a:spcPts val="0"/>
                        </a:spcAft>
                      </a:pPr>
                      <a:r>
                        <a:rPr lang="en-US" sz="1400" dirty="0">
                          <a:latin typeface="Arial"/>
                          <a:ea typeface="Calibri"/>
                          <a:cs typeface="Times New Roman"/>
                        </a:rPr>
                        <a:t>A &amp; P: Minimum score = </a:t>
                      </a:r>
                      <a:r>
                        <a:rPr lang="en-US" sz="1400" dirty="0" smtClean="0">
                          <a:latin typeface="Arial"/>
                          <a:ea typeface="Calibri"/>
                          <a:cs typeface="Times New Roman"/>
                        </a:rPr>
                        <a:t>75 </a:t>
                      </a:r>
                    </a:p>
                    <a:p>
                      <a:pPr marL="0" marR="0" algn="ctr">
                        <a:spcBef>
                          <a:spcPts val="0"/>
                        </a:spcBef>
                        <a:spcAft>
                          <a:spcPts val="0"/>
                        </a:spcAft>
                      </a:pPr>
                      <a:endParaRPr lang="en-US" sz="1400" dirty="0">
                        <a:latin typeface="Arial"/>
                        <a:ea typeface="Calibri"/>
                        <a:cs typeface="Times New Roman"/>
                      </a:endParaRPr>
                    </a:p>
                    <a:p>
                      <a:pPr marL="0" marR="0" algn="ctr">
                        <a:spcBef>
                          <a:spcPts val="0"/>
                        </a:spcBef>
                        <a:spcAft>
                          <a:spcPts val="0"/>
                        </a:spcAft>
                      </a:pPr>
                      <a:r>
                        <a:rPr lang="en-US" sz="1400" dirty="0">
                          <a:latin typeface="Arial"/>
                          <a:ea typeface="Calibri"/>
                          <a:cs typeface="Times New Roman"/>
                        </a:rPr>
                        <a:t>For points:</a:t>
                      </a:r>
                    </a:p>
                    <a:p>
                      <a:pPr marL="0" marR="0" algn="ctr">
                        <a:spcBef>
                          <a:spcPts val="0"/>
                        </a:spcBef>
                        <a:spcAft>
                          <a:spcPts val="0"/>
                        </a:spcAft>
                      </a:pPr>
                      <a:r>
                        <a:rPr lang="en-US" sz="1400" dirty="0">
                          <a:latin typeface="Arial"/>
                          <a:ea typeface="Calibri"/>
                          <a:cs typeface="Times New Roman"/>
                        </a:rPr>
                        <a:t>English Language Composite score divided by 25</a:t>
                      </a:r>
                    </a:p>
                  </a:txBody>
                  <a:tcPr marL="68580" marR="68580" marT="0" marB="0" anchor="ctr"/>
                </a:tc>
                <a:tc>
                  <a:txBody>
                    <a:bodyPr/>
                    <a:lstStyle/>
                    <a:p>
                      <a:pPr marL="0" marR="0" algn="ctr">
                        <a:spcBef>
                          <a:spcPts val="0"/>
                        </a:spcBef>
                        <a:spcAft>
                          <a:spcPts val="0"/>
                        </a:spcAft>
                      </a:pPr>
                      <a:r>
                        <a:rPr lang="en-US" sz="1400" dirty="0">
                          <a:latin typeface="Arial"/>
                          <a:ea typeface="Calibri"/>
                          <a:cs typeface="Times New Roman"/>
                        </a:rPr>
                        <a:t>4</a:t>
                      </a:r>
                    </a:p>
                  </a:txBody>
                  <a:tcPr marL="68580" marR="68580" marT="0" marB="0" anchor="ctr"/>
                </a:tc>
                <a:tc>
                  <a:txBody>
                    <a:bodyPr/>
                    <a:lstStyle/>
                    <a:p>
                      <a:pPr marL="0" marR="0" algn="ctr">
                        <a:spcBef>
                          <a:spcPts val="0"/>
                        </a:spcBef>
                        <a:spcAft>
                          <a:spcPts val="0"/>
                        </a:spcAft>
                      </a:pPr>
                      <a:endParaRPr lang="en-US" sz="1400" dirty="0">
                        <a:latin typeface="Arial"/>
                        <a:ea typeface="Calibri"/>
                        <a:cs typeface="Times New Roman"/>
                      </a:endParaRPr>
                    </a:p>
                    <a:p>
                      <a:pPr marL="0" marR="0" algn="ctr">
                        <a:spcBef>
                          <a:spcPts val="0"/>
                        </a:spcBef>
                        <a:spcAft>
                          <a:spcPts val="0"/>
                        </a:spcAft>
                      </a:pPr>
                      <a:endParaRPr lang="en-US" sz="1400" b="1" i="1" dirty="0" smtClean="0">
                        <a:latin typeface="Arial"/>
                        <a:ea typeface="Calibri"/>
                        <a:cs typeface="Times New Roman"/>
                      </a:endParaRPr>
                    </a:p>
                    <a:p>
                      <a:pPr marL="0" marR="0" algn="ctr">
                        <a:spcBef>
                          <a:spcPts val="0"/>
                        </a:spcBef>
                        <a:spcAft>
                          <a:spcPts val="0"/>
                        </a:spcAft>
                      </a:pPr>
                      <a:r>
                        <a:rPr lang="en-US" sz="1400" b="1" i="1" dirty="0" smtClean="0">
                          <a:latin typeface="Arial"/>
                          <a:ea typeface="Calibri"/>
                          <a:cs typeface="Times New Roman"/>
                        </a:rPr>
                        <a:t>Your </a:t>
                      </a:r>
                      <a:r>
                        <a:rPr lang="en-US" sz="1400" b="1" i="1" dirty="0">
                          <a:latin typeface="Arial"/>
                          <a:ea typeface="Calibri"/>
                          <a:cs typeface="Times New Roman"/>
                        </a:rPr>
                        <a:t>English Language Composite score </a:t>
                      </a:r>
                      <a:r>
                        <a:rPr lang="en-US" sz="1400" b="1" i="1" dirty="0">
                          <a:latin typeface="Arial"/>
                          <a:ea typeface="Calibri"/>
                          <a:cs typeface="Arial"/>
                        </a:rPr>
                        <a:t>÷</a:t>
                      </a:r>
                      <a:r>
                        <a:rPr lang="en-US" sz="1400" b="1" i="1" dirty="0">
                          <a:latin typeface="Arial"/>
                          <a:ea typeface="Calibri"/>
                          <a:cs typeface="Times New Roman"/>
                        </a:rPr>
                        <a:t> 25 here</a:t>
                      </a:r>
                      <a:endParaRPr lang="en-US" sz="1400" dirty="0">
                        <a:latin typeface="Arial"/>
                        <a:ea typeface="Calibri"/>
                        <a:cs typeface="Times New Roman"/>
                      </a:endParaRPr>
                    </a:p>
                  </a:txBody>
                  <a:tcPr marL="68580" marR="68580" marT="0" marB="0"/>
                </a:tc>
              </a:tr>
              <a:tr h="582590">
                <a:tc>
                  <a:txBody>
                    <a:bodyPr/>
                    <a:lstStyle/>
                    <a:p>
                      <a:endParaRPr lang="en-US"/>
                    </a:p>
                  </a:txBody>
                  <a:tcPr/>
                </a:tc>
                <a:tc gridSpan="2">
                  <a:txBody>
                    <a:bodyPr/>
                    <a:lstStyle/>
                    <a:p>
                      <a:pPr marL="0" marR="0" algn="ctr">
                        <a:spcBef>
                          <a:spcPts val="0"/>
                        </a:spcBef>
                        <a:spcAft>
                          <a:spcPts val="0"/>
                        </a:spcAft>
                      </a:pPr>
                      <a:r>
                        <a:rPr lang="en-US" sz="1500" dirty="0">
                          <a:latin typeface="Arial"/>
                          <a:ea typeface="Calibri"/>
                          <a:cs typeface="Times New Roman"/>
                        </a:rPr>
                        <a:t>Total points possible</a:t>
                      </a:r>
                    </a:p>
                  </a:txBody>
                  <a:tcPr marL="68580" marR="68580" marT="0" marB="0" anchor="ctr"/>
                </a:tc>
                <a:tc hMerge="1">
                  <a:txBody>
                    <a:bodyPr/>
                    <a:lstStyle/>
                    <a:p>
                      <a:endParaRPr lang="en-US"/>
                    </a:p>
                  </a:txBody>
                  <a:tcPr/>
                </a:tc>
                <a:tc>
                  <a:txBody>
                    <a:bodyPr/>
                    <a:lstStyle/>
                    <a:p>
                      <a:pPr marL="0" marR="0" algn="ctr">
                        <a:spcBef>
                          <a:spcPts val="0"/>
                        </a:spcBef>
                        <a:spcAft>
                          <a:spcPts val="0"/>
                        </a:spcAft>
                      </a:pPr>
                      <a:r>
                        <a:rPr lang="en-US" sz="1500" dirty="0">
                          <a:latin typeface="Arial"/>
                          <a:ea typeface="Calibri"/>
                          <a:cs typeface="Times New Roman"/>
                        </a:rPr>
                        <a:t>12</a:t>
                      </a:r>
                    </a:p>
                  </a:txBody>
                  <a:tcPr marL="68580" marR="68580" marT="0" marB="0" anchor="ctr"/>
                </a:tc>
                <a:tc>
                  <a:txBody>
                    <a:bodyPr/>
                    <a:lstStyle/>
                    <a:p>
                      <a:pPr marL="0" marR="0" algn="ctr">
                        <a:spcBef>
                          <a:spcPts val="0"/>
                        </a:spcBef>
                        <a:spcAft>
                          <a:spcPts val="0"/>
                        </a:spcAft>
                      </a:pPr>
                      <a:endParaRPr lang="en-US" sz="1500" b="1" i="1" dirty="0" smtClean="0">
                        <a:latin typeface="Arial"/>
                        <a:ea typeface="Calibri"/>
                        <a:cs typeface="Times New Roman"/>
                      </a:endParaRPr>
                    </a:p>
                    <a:p>
                      <a:pPr marL="0" marR="0" algn="ctr">
                        <a:spcBef>
                          <a:spcPts val="0"/>
                        </a:spcBef>
                        <a:spcAft>
                          <a:spcPts val="0"/>
                        </a:spcAft>
                      </a:pPr>
                      <a:r>
                        <a:rPr lang="en-US" sz="1500" b="1" i="1" dirty="0" smtClean="0">
                          <a:latin typeface="Arial"/>
                          <a:ea typeface="Calibri"/>
                          <a:cs typeface="Times New Roman"/>
                        </a:rPr>
                        <a:t>Your </a:t>
                      </a:r>
                      <a:r>
                        <a:rPr lang="en-US" sz="1500" b="1" i="1" dirty="0">
                          <a:latin typeface="Arial"/>
                          <a:ea typeface="Calibri"/>
                          <a:cs typeface="Times New Roman"/>
                        </a:rPr>
                        <a:t>total</a:t>
                      </a:r>
                      <a:endParaRPr lang="en-US" sz="1500" dirty="0">
                        <a:latin typeface="Arial"/>
                        <a:ea typeface="Calibri"/>
                        <a:cs typeface="Times New Roman"/>
                      </a:endParaRPr>
                    </a:p>
                  </a:txBody>
                  <a:tcPr marL="68580" marR="68580" marT="0" marB="0"/>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rmAutofit fontScale="90000"/>
          </a:bodyPr>
          <a:lstStyle/>
          <a:p>
            <a:r>
              <a:rPr lang="en-US" dirty="0" smtClean="0"/>
              <a:t>Basic Track Nursing Courses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97185141"/>
              </p:ext>
            </p:extLst>
          </p:nvPr>
        </p:nvGraphicFramePr>
        <p:xfrm>
          <a:off x="228600" y="767092"/>
          <a:ext cx="8686800" cy="5974080"/>
        </p:xfrm>
        <a:graphic>
          <a:graphicData uri="http://schemas.openxmlformats.org/drawingml/2006/table">
            <a:tbl>
              <a:tblPr firstRow="1" bandRow="1">
                <a:tableStyleId>{5C22544A-7EE6-4342-B048-85BDC9FD1C3A}</a:tableStyleId>
              </a:tblPr>
              <a:tblGrid>
                <a:gridCol w="1828800"/>
                <a:gridCol w="609600"/>
                <a:gridCol w="533400"/>
                <a:gridCol w="5715000"/>
              </a:tblGrid>
              <a:tr h="297284">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Semester</a:t>
                      </a:r>
                      <a:endParaRPr kumimoji="0" lang="en-US" sz="1400" b="1" i="0" u="none" strike="noStrike" cap="none" normalizeH="0" baseline="0" dirty="0" smtClean="0">
                        <a:ln>
                          <a:noFill/>
                        </a:ln>
                        <a:solidFill>
                          <a:schemeClr val="tx1"/>
                        </a:solidFill>
                        <a:effectLst/>
                        <a:latin typeface="Arial" pitchFamily="34"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 </a:t>
                      </a:r>
                      <a:endParaRPr kumimoji="0" lang="en-US" sz="1400" b="1" i="0" u="none" strike="noStrike" cap="none" normalizeH="0" baseline="0" dirty="0" smtClean="0">
                        <a:ln>
                          <a:noFill/>
                        </a:ln>
                        <a:solidFill>
                          <a:schemeClr val="tx1"/>
                        </a:solidFill>
                        <a:effectLst/>
                        <a:latin typeface="Arial" pitchFamily="34"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 </a:t>
                      </a:r>
                      <a:endParaRPr kumimoji="0" lang="en-US" sz="1400" b="1" i="0" u="none" strike="noStrike" cap="none" normalizeH="0" baseline="0" dirty="0" smtClean="0">
                        <a:ln>
                          <a:noFill/>
                        </a:ln>
                        <a:solidFill>
                          <a:schemeClr val="tx1"/>
                        </a:solidFill>
                        <a:effectLst/>
                        <a:latin typeface="Arial" pitchFamily="34" charset="0"/>
                      </a:endParaRPr>
                    </a:p>
                  </a:txBody>
                  <a:tcPr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Course</a:t>
                      </a:r>
                      <a:endParaRPr kumimoji="0" lang="en-US" sz="1400" b="1" i="0" u="none" strike="noStrike" cap="none" normalizeH="0" baseline="0" dirty="0" smtClean="0">
                        <a:ln>
                          <a:noFill/>
                        </a:ln>
                        <a:solidFill>
                          <a:schemeClr val="tx1"/>
                        </a:solidFill>
                        <a:effectLst/>
                        <a:latin typeface="Arial" pitchFamily="34" charset="0"/>
                      </a:endParaRPr>
                    </a:p>
                  </a:txBody>
                  <a:tcPr anchor="b" horzOverflow="overflow"/>
                </a:tc>
              </a:tr>
              <a:tr h="237827">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Summer of Year 1</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6">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1172</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Preparation for Basic Care</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r>
              <a:tr h="23782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 </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 </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r>
              <a:tr h="237827">
                <a:tc row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Fall of Year 1  NSG I</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6">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1523</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Nursing I:  Intro to Basic Care</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r>
              <a:tr h="237827">
                <a:tc v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1361</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Nursing I:  Clinical </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r>
              <a:tr h="237827">
                <a:tc v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RNSG </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1119</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Nursing I:  Integrated Nursing Skills I</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r>
              <a:tr h="386470">
                <a:tc v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1301</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Pharmacology  (Course may be taken prior to Nursing I.  Recommended in the spring or summer prior to beginning the nursing program)  </a:t>
                      </a:r>
                      <a:r>
                        <a:rPr kumimoji="0" lang="en-US" sz="1000" b="1" i="1" u="none" strike="noStrike" cap="none" normalizeH="0" baseline="0" dirty="0" smtClean="0">
                          <a:ln>
                            <a:noFill/>
                          </a:ln>
                          <a:solidFill>
                            <a:schemeClr val="bg1"/>
                          </a:solidFill>
                          <a:effectLst/>
                          <a:latin typeface="Arial" pitchFamily="34" charset="0"/>
                          <a:cs typeface="Arial" pitchFamily="34" charset="0"/>
                        </a:rPr>
                        <a:t>Prerequisite for Nursing II</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r>
              <a:tr h="23782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 </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 </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r>
              <a:tr h="237827">
                <a:tc row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Spring of Year 1   NSG II</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6">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RNSG </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2504</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Nursing II:  Care of the Client with Common Health Care Needs</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r>
              <a:tr h="237827">
                <a:tc v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1362</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Nursing II:  Clinical</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r>
              <a:tr h="237827">
                <a:tc v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1129</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Nursing II:  Integrated Nursing Skills II</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r>
              <a:tr h="23782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Arial" pitchFamily="34" charset="0"/>
                          <a:cs typeface="Arial" pitchFamily="34" charset="0"/>
                        </a:rPr>
                        <a:t> </a:t>
                      </a:r>
                      <a:endParaRPr kumimoji="0" lang="en-US" sz="1000" b="0"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Arial" pitchFamily="34" charset="0"/>
                          <a:cs typeface="Arial" pitchFamily="34" charset="0"/>
                        </a:rPr>
                        <a:t> </a:t>
                      </a:r>
                      <a:endParaRPr kumimoji="0" lang="en-US" sz="1000" b="0"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r>
              <a:tr h="237827">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Summer of Year 1</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6">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VNSG</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1122</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Vocational Nursing Concepts</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r>
              <a:tr h="237827">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50" b="1" i="1" u="none" strike="noStrike" cap="none" normalizeH="0" baseline="0" dirty="0" smtClean="0">
                          <a:ln>
                            <a:noFill/>
                          </a:ln>
                          <a:solidFill>
                            <a:schemeClr val="bg1"/>
                          </a:solidFill>
                          <a:effectLst>
                            <a:outerShdw blurRad="38100" dist="38100" dir="2700000" algn="tl">
                              <a:srgbClr val="FFFFFF"/>
                            </a:outerShdw>
                          </a:effectLst>
                          <a:latin typeface="Arial" pitchFamily="34" charset="0"/>
                          <a:cs typeface="Arial" pitchFamily="34" charset="0"/>
                        </a:rPr>
                        <a:t>Available to Some Students</a:t>
                      </a:r>
                      <a:endParaRPr kumimoji="0" lang="en-US" sz="950" b="1" i="1" u="none" strike="noStrike" cap="none" normalizeH="0" baseline="0" dirty="0" smtClean="0">
                        <a:ln>
                          <a:noFill/>
                        </a:ln>
                        <a:solidFill>
                          <a:schemeClr val="bg1"/>
                        </a:solidFill>
                        <a:effectLst/>
                        <a:latin typeface="Arial" pitchFamily="34" charset="0"/>
                      </a:endParaRPr>
                    </a:p>
                  </a:txBody>
                  <a:tcPr anchor="b" horzOverflow="overflow">
                    <a:solidFill>
                      <a:schemeClr val="accent6">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VNSG</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2362</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Clinical – Practical Nurse I</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r>
              <a:tr h="38647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(completes requirements for LVN)</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6">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VNSG</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2363</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Clinical – Practical Nurse II</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r>
              <a:tr h="23782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Arial" pitchFamily="34" charset="0"/>
                          <a:cs typeface="Arial" pitchFamily="34" charset="0"/>
                        </a:rPr>
                        <a:t> </a:t>
                      </a:r>
                      <a:endParaRPr kumimoji="0" lang="en-US" sz="1000" b="0"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bg1"/>
                          </a:solidFill>
                          <a:effectLst/>
                          <a:latin typeface="Arial" pitchFamily="34" charset="0"/>
                          <a:cs typeface="Arial" pitchFamily="34" charset="0"/>
                        </a:rPr>
                        <a:t> </a:t>
                      </a:r>
                      <a:endParaRPr kumimoji="0" lang="en-US" sz="1000" b="0"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r>
              <a:tr h="237827">
                <a:tc row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Fall of Year 2    NSG III</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6">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2514</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Nursing III:  Care of the Client with Complex Health Care Needs</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r>
              <a:tr h="237827">
                <a:tc v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2361</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Nursing III:  Clinical</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r>
              <a:tr h="237827">
                <a:tc v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2173</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Nursing III:  Advanced Nursing Skills</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r>
              <a:tr h="23782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 </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 </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r>
              <a:tr h="237827">
                <a:tc row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Spring of Year 2    NSG IV</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6">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2535</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Nursing IV:  Integrated Client Care Management</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r>
              <a:tr h="237827">
                <a:tc v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2362</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Nursing IV:  Clinical</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r>
              <a:tr h="237827">
                <a:tc v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2230</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Arial" pitchFamily="34" charset="0"/>
                          <a:cs typeface="Arial" pitchFamily="34" charset="0"/>
                        </a:rPr>
                        <a:t>Prof Nursing Review and Licensure Preparation</a:t>
                      </a:r>
                      <a:endParaRPr kumimoji="0" lang="en-US" sz="10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3000" dirty="0" smtClean="0"/>
              <a:t>Articulation/Transition Ranking Criteria </a:t>
            </a:r>
            <a:br>
              <a:rPr lang="en-US" sz="3000" dirty="0" smtClean="0"/>
            </a:br>
            <a:r>
              <a:rPr lang="en-US" sz="3000" dirty="0" smtClean="0"/>
              <a:t>for Admission</a:t>
            </a:r>
            <a:endParaRPr lang="en-US" sz="3000" dirty="0"/>
          </a:p>
        </p:txBody>
      </p:sp>
      <p:graphicFrame>
        <p:nvGraphicFramePr>
          <p:cNvPr id="4" name="Content Placeholder 3"/>
          <p:cNvGraphicFramePr>
            <a:graphicFrameLocks noGrp="1"/>
          </p:cNvGraphicFramePr>
          <p:nvPr>
            <p:ph idx="1"/>
          </p:nvPr>
        </p:nvGraphicFramePr>
        <p:xfrm>
          <a:off x="228600" y="1219200"/>
          <a:ext cx="8686800" cy="5374757"/>
        </p:xfrm>
        <a:graphic>
          <a:graphicData uri="http://schemas.openxmlformats.org/drawingml/2006/table">
            <a:tbl>
              <a:tblPr firstRow="1" bandRow="1">
                <a:tableStyleId>{5C22544A-7EE6-4342-B048-85BDC9FD1C3A}</a:tableStyleId>
              </a:tblPr>
              <a:tblGrid>
                <a:gridCol w="381000"/>
                <a:gridCol w="3429000"/>
                <a:gridCol w="2971800"/>
                <a:gridCol w="838200"/>
                <a:gridCol w="1066800"/>
              </a:tblGrid>
              <a:tr h="485110">
                <a:tc>
                  <a:txBody>
                    <a:bodyPr/>
                    <a:lstStyle/>
                    <a:p>
                      <a:pPr marL="0" marR="0" algn="ctr">
                        <a:spcBef>
                          <a:spcPts val="0"/>
                        </a:spcBef>
                        <a:spcAft>
                          <a:spcPts val="0"/>
                        </a:spcAft>
                      </a:pPr>
                      <a:endParaRPr lang="en-US" sz="1200" dirty="0">
                        <a:latin typeface="Arial"/>
                        <a:ea typeface="Calibri"/>
                        <a:cs typeface="Times New Roman"/>
                      </a:endParaRPr>
                    </a:p>
                  </a:txBody>
                  <a:tcPr marL="68580" marR="68580" marT="0" marB="0"/>
                </a:tc>
                <a:tc>
                  <a:txBody>
                    <a:bodyPr/>
                    <a:lstStyle/>
                    <a:p>
                      <a:pPr marL="0" marR="0" algn="ctr">
                        <a:spcBef>
                          <a:spcPts val="0"/>
                        </a:spcBef>
                        <a:spcAft>
                          <a:spcPts val="0"/>
                        </a:spcAft>
                      </a:pPr>
                      <a:r>
                        <a:rPr lang="en-US" sz="1600" b="1" dirty="0">
                          <a:latin typeface="Arial"/>
                          <a:ea typeface="Calibri"/>
                          <a:cs typeface="Times New Roman"/>
                        </a:rPr>
                        <a:t>Category</a:t>
                      </a:r>
                      <a:endParaRPr lang="en-US" sz="1600" dirty="0">
                        <a:latin typeface="Arial"/>
                        <a:ea typeface="Calibri"/>
                        <a:cs typeface="Times New Roman"/>
                      </a:endParaRPr>
                    </a:p>
                  </a:txBody>
                  <a:tcPr marL="68580" marR="68580" marT="0" marB="0" anchor="ctr"/>
                </a:tc>
                <a:tc>
                  <a:txBody>
                    <a:bodyPr/>
                    <a:lstStyle/>
                    <a:p>
                      <a:pPr marL="0" marR="0" algn="ctr">
                        <a:spcBef>
                          <a:spcPts val="0"/>
                        </a:spcBef>
                        <a:spcAft>
                          <a:spcPts val="0"/>
                        </a:spcAft>
                      </a:pPr>
                      <a:r>
                        <a:rPr lang="en-US" sz="1600" b="1" dirty="0">
                          <a:latin typeface="Arial"/>
                          <a:ea typeface="Calibri"/>
                          <a:cs typeface="Times New Roman"/>
                        </a:rPr>
                        <a:t>Explanation</a:t>
                      </a:r>
                      <a:endParaRPr lang="en-US" sz="1600" dirty="0">
                        <a:latin typeface="Arial"/>
                        <a:ea typeface="Calibri"/>
                        <a:cs typeface="Times New Roman"/>
                      </a:endParaRPr>
                    </a:p>
                  </a:txBody>
                  <a:tcPr marL="68580" marR="68580" marT="0" marB="0" anchor="ctr"/>
                </a:tc>
                <a:tc>
                  <a:txBody>
                    <a:bodyPr/>
                    <a:lstStyle/>
                    <a:p>
                      <a:pPr marL="0" marR="0" algn="ctr">
                        <a:spcBef>
                          <a:spcPts val="0"/>
                        </a:spcBef>
                        <a:spcAft>
                          <a:spcPts val="0"/>
                        </a:spcAft>
                      </a:pPr>
                      <a:r>
                        <a:rPr lang="en-US" sz="1600" b="1" dirty="0">
                          <a:latin typeface="Calibri"/>
                          <a:ea typeface="Times New Roman"/>
                          <a:cs typeface="Times New Roman"/>
                        </a:rPr>
                        <a:t>Possible Points</a:t>
                      </a:r>
                    </a:p>
                  </a:txBody>
                  <a:tcPr marL="68580" marR="68580" marT="0" marB="0" anchor="ctr"/>
                </a:tc>
                <a:tc>
                  <a:txBody>
                    <a:bodyPr/>
                    <a:lstStyle/>
                    <a:p>
                      <a:pPr marL="0" marR="0" algn="ctr">
                        <a:spcBef>
                          <a:spcPts val="0"/>
                        </a:spcBef>
                        <a:spcAft>
                          <a:spcPts val="0"/>
                        </a:spcAft>
                      </a:pPr>
                      <a:r>
                        <a:rPr lang="en-US" sz="1600" b="1" dirty="0">
                          <a:latin typeface="Calibri"/>
                          <a:ea typeface="Times New Roman"/>
                          <a:cs typeface="Times New Roman"/>
                        </a:rPr>
                        <a:t>Your </a:t>
                      </a:r>
                    </a:p>
                    <a:p>
                      <a:pPr marL="0" marR="0" algn="ctr">
                        <a:spcBef>
                          <a:spcPts val="0"/>
                        </a:spcBef>
                        <a:spcAft>
                          <a:spcPts val="0"/>
                        </a:spcAft>
                      </a:pPr>
                      <a:r>
                        <a:rPr lang="en-US" sz="1600" b="1" dirty="0">
                          <a:latin typeface="Calibri"/>
                          <a:ea typeface="Times New Roman"/>
                          <a:cs typeface="Times New Roman"/>
                        </a:rPr>
                        <a:t>Score</a:t>
                      </a:r>
                    </a:p>
                  </a:txBody>
                  <a:tcPr marL="68580" marR="68580" marT="0" marB="0" anchor="ctr"/>
                </a:tc>
              </a:tr>
              <a:tr h="1264919">
                <a:tc>
                  <a:txBody>
                    <a:bodyPr/>
                    <a:lstStyle/>
                    <a:p>
                      <a:pPr marL="0" marR="0">
                        <a:spcBef>
                          <a:spcPts val="0"/>
                        </a:spcBef>
                        <a:spcAft>
                          <a:spcPts val="0"/>
                        </a:spcAft>
                      </a:pPr>
                      <a:r>
                        <a:rPr lang="en-US" sz="1600" dirty="0">
                          <a:latin typeface="Arial"/>
                          <a:ea typeface="Calibri"/>
                          <a:cs typeface="Times New Roman"/>
                        </a:rPr>
                        <a:t>1.</a:t>
                      </a:r>
                    </a:p>
                  </a:txBody>
                  <a:tcPr marL="68580" marR="68580" marT="0" marB="0" anchor="ctr"/>
                </a:tc>
                <a:tc>
                  <a:txBody>
                    <a:bodyPr/>
                    <a:lstStyle/>
                    <a:p>
                      <a:pPr marL="0" marR="0">
                        <a:spcBef>
                          <a:spcPts val="0"/>
                        </a:spcBef>
                        <a:spcAft>
                          <a:spcPts val="0"/>
                        </a:spcAft>
                      </a:pPr>
                      <a:r>
                        <a:rPr lang="en-US" sz="1400" dirty="0" smtClean="0">
                          <a:latin typeface="Arial"/>
                          <a:ea typeface="Calibri"/>
                          <a:cs typeface="Times New Roman"/>
                        </a:rPr>
                        <a:t>Average </a:t>
                      </a:r>
                      <a:r>
                        <a:rPr lang="en-US" sz="1400" dirty="0">
                          <a:latin typeface="Arial"/>
                          <a:ea typeface="Calibri"/>
                          <a:cs typeface="Times New Roman"/>
                        </a:rPr>
                        <a:t>of GPA in: </a:t>
                      </a:r>
                      <a:endParaRPr lang="en-US" sz="1400" dirty="0" smtClean="0">
                        <a:latin typeface="Arial"/>
                        <a:ea typeface="Calibri"/>
                        <a:cs typeface="Times New Roman"/>
                      </a:endParaRPr>
                    </a:p>
                    <a:p>
                      <a:pPr marL="0" marR="0">
                        <a:spcBef>
                          <a:spcPts val="0"/>
                        </a:spcBef>
                        <a:spcAft>
                          <a:spcPts val="0"/>
                        </a:spcAft>
                      </a:pPr>
                      <a:endParaRPr lang="en-US" sz="200" dirty="0" smtClean="0">
                        <a:latin typeface="Arial"/>
                        <a:ea typeface="Calibri"/>
                        <a:cs typeface="Times New Roman"/>
                      </a:endParaRPr>
                    </a:p>
                    <a:p>
                      <a:pPr marL="0" marR="0">
                        <a:lnSpc>
                          <a:spcPct val="150000"/>
                        </a:lnSpc>
                        <a:spcBef>
                          <a:spcPts val="0"/>
                        </a:spcBef>
                        <a:spcAft>
                          <a:spcPts val="0"/>
                        </a:spcAft>
                      </a:pPr>
                      <a:r>
                        <a:rPr lang="en-US" sz="1400" dirty="0" smtClean="0">
                          <a:latin typeface="Arial"/>
                          <a:ea typeface="Calibri"/>
                          <a:cs typeface="Times New Roman"/>
                        </a:rPr>
                        <a:t>BIOL</a:t>
                      </a:r>
                      <a:r>
                        <a:rPr lang="en-US" sz="1400" baseline="0" dirty="0" smtClean="0">
                          <a:latin typeface="Arial"/>
                          <a:ea typeface="Calibri"/>
                          <a:cs typeface="Times New Roman"/>
                        </a:rPr>
                        <a:t> </a:t>
                      </a:r>
                      <a:r>
                        <a:rPr lang="en-US" sz="1400" dirty="0" smtClean="0">
                          <a:latin typeface="Arial"/>
                          <a:ea typeface="Calibri"/>
                          <a:cs typeface="Times New Roman"/>
                        </a:rPr>
                        <a:t>2401</a:t>
                      </a:r>
                      <a:r>
                        <a:rPr lang="en-US" sz="1400" dirty="0">
                          <a:latin typeface="Arial"/>
                          <a:ea typeface="Calibri"/>
                          <a:cs typeface="Times New Roman"/>
                        </a:rPr>
                        <a:t>	</a:t>
                      </a:r>
                      <a:r>
                        <a:rPr lang="en-US" sz="1400" dirty="0" smtClean="0">
                          <a:latin typeface="Arial"/>
                          <a:ea typeface="Calibri"/>
                          <a:cs typeface="Times New Roman"/>
                        </a:rPr>
                        <a:t>           BIOL</a:t>
                      </a:r>
                      <a:r>
                        <a:rPr lang="en-US" sz="1400" baseline="0" dirty="0" smtClean="0">
                          <a:latin typeface="Arial"/>
                          <a:ea typeface="Calibri"/>
                          <a:cs typeface="Times New Roman"/>
                        </a:rPr>
                        <a:t> </a:t>
                      </a:r>
                      <a:r>
                        <a:rPr lang="en-US" sz="1400" dirty="0" smtClean="0">
                          <a:latin typeface="Arial"/>
                          <a:ea typeface="Calibri"/>
                          <a:cs typeface="Times New Roman"/>
                        </a:rPr>
                        <a:t>2402</a:t>
                      </a:r>
                      <a:r>
                        <a:rPr lang="en-US" sz="1400" dirty="0">
                          <a:latin typeface="Arial"/>
                          <a:ea typeface="Calibri"/>
                          <a:cs typeface="Times New Roman"/>
                        </a:rPr>
                        <a:t>	</a:t>
                      </a:r>
                    </a:p>
                    <a:p>
                      <a:pPr marL="0" marR="0">
                        <a:lnSpc>
                          <a:spcPct val="150000"/>
                        </a:lnSpc>
                        <a:spcBef>
                          <a:spcPts val="0"/>
                        </a:spcBef>
                        <a:spcAft>
                          <a:spcPts val="0"/>
                        </a:spcAft>
                      </a:pPr>
                      <a:r>
                        <a:rPr lang="en-US" sz="1400" dirty="0" smtClean="0">
                          <a:latin typeface="Arial"/>
                          <a:ea typeface="Calibri"/>
                          <a:cs typeface="Times New Roman"/>
                        </a:rPr>
                        <a:t>PSYC 2301           PSYC 2314</a:t>
                      </a:r>
                      <a:r>
                        <a:rPr lang="en-US" sz="1400" dirty="0">
                          <a:latin typeface="Arial"/>
                          <a:ea typeface="Calibri"/>
                          <a:cs typeface="Times New Roman"/>
                        </a:rPr>
                        <a:t>	</a:t>
                      </a:r>
                    </a:p>
                    <a:p>
                      <a:pPr marL="0" marR="0">
                        <a:lnSpc>
                          <a:spcPct val="150000"/>
                        </a:lnSpc>
                        <a:spcBef>
                          <a:spcPts val="0"/>
                        </a:spcBef>
                        <a:spcAft>
                          <a:spcPts val="0"/>
                        </a:spcAft>
                      </a:pPr>
                      <a:r>
                        <a:rPr lang="en-US" sz="1400" dirty="0" smtClean="0">
                          <a:latin typeface="Arial"/>
                          <a:ea typeface="Calibri"/>
                          <a:cs typeface="Times New Roman"/>
                        </a:rPr>
                        <a:t>ENGL 301</a:t>
                      </a:r>
                      <a:r>
                        <a:rPr lang="en-US" sz="1400" dirty="0">
                          <a:latin typeface="Arial"/>
                          <a:ea typeface="Calibri"/>
                          <a:cs typeface="Times New Roman"/>
                        </a:rPr>
                        <a:t>	</a:t>
                      </a:r>
                      <a:r>
                        <a:rPr lang="en-US" sz="1400" dirty="0" smtClean="0">
                          <a:latin typeface="Arial"/>
                          <a:ea typeface="Calibri"/>
                          <a:cs typeface="Times New Roman"/>
                        </a:rPr>
                        <a:t>           RNSG 1301</a:t>
                      </a:r>
                      <a:r>
                        <a:rPr lang="en-US" sz="1400" dirty="0">
                          <a:latin typeface="Arial"/>
                          <a:ea typeface="Calibri"/>
                          <a:cs typeface="Times New Roman"/>
                        </a:rPr>
                        <a:t>	</a:t>
                      </a:r>
                    </a:p>
                  </a:txBody>
                  <a:tcPr marL="68580" marR="68580" marT="0" marB="0" anchor="ctr"/>
                </a:tc>
                <a:tc>
                  <a:txBody>
                    <a:bodyPr/>
                    <a:lstStyle/>
                    <a:p>
                      <a:pPr marL="0" marR="0" algn="ctr">
                        <a:spcBef>
                          <a:spcPts val="0"/>
                        </a:spcBef>
                        <a:spcAft>
                          <a:spcPts val="0"/>
                        </a:spcAft>
                      </a:pPr>
                      <a:r>
                        <a:rPr lang="en-US" sz="1400" dirty="0">
                          <a:latin typeface="Arial"/>
                          <a:ea typeface="Calibri"/>
                          <a:cs typeface="Times New Roman"/>
                        </a:rPr>
                        <a:t>Figure the average of your GPA in these courses</a:t>
                      </a:r>
                    </a:p>
                    <a:p>
                      <a:pPr marL="0" marR="0" algn="ctr">
                        <a:spcBef>
                          <a:spcPts val="0"/>
                        </a:spcBef>
                        <a:spcAft>
                          <a:spcPts val="0"/>
                        </a:spcAft>
                      </a:pPr>
                      <a:r>
                        <a:rPr lang="en-US" sz="1400" b="1" dirty="0">
                          <a:latin typeface="Calibri"/>
                          <a:ea typeface="Times New Roman"/>
                          <a:cs typeface="Times New Roman"/>
                        </a:rPr>
                        <a:t>Minimum required: 2.5</a:t>
                      </a:r>
                    </a:p>
                  </a:txBody>
                  <a:tcPr marL="68580" marR="68580" marT="0" marB="0" anchor="ctr"/>
                </a:tc>
                <a:tc>
                  <a:txBody>
                    <a:bodyPr/>
                    <a:lstStyle/>
                    <a:p>
                      <a:pPr marL="0" marR="0" algn="ctr">
                        <a:spcBef>
                          <a:spcPts val="0"/>
                        </a:spcBef>
                        <a:spcAft>
                          <a:spcPts val="0"/>
                        </a:spcAft>
                      </a:pPr>
                      <a:r>
                        <a:rPr lang="en-US" sz="1400" dirty="0">
                          <a:latin typeface="Arial"/>
                          <a:ea typeface="Calibri"/>
                          <a:cs typeface="Times New Roman"/>
                        </a:rPr>
                        <a:t>4</a:t>
                      </a:r>
                    </a:p>
                  </a:txBody>
                  <a:tcPr marL="68580" marR="68580" marT="0" marB="0" anchor="ctr"/>
                </a:tc>
                <a:tc>
                  <a:txBody>
                    <a:bodyPr/>
                    <a:lstStyle/>
                    <a:p>
                      <a:pPr marL="0" marR="0" algn="ctr">
                        <a:spcBef>
                          <a:spcPts val="0"/>
                        </a:spcBef>
                        <a:spcAft>
                          <a:spcPts val="0"/>
                        </a:spcAft>
                      </a:pPr>
                      <a:endParaRPr lang="en-US" sz="1400" dirty="0">
                        <a:latin typeface="Arial"/>
                        <a:ea typeface="Calibri"/>
                        <a:cs typeface="Times New Roman"/>
                      </a:endParaRPr>
                    </a:p>
                    <a:p>
                      <a:pPr marL="0" marR="0" algn="ctr">
                        <a:spcBef>
                          <a:spcPts val="0"/>
                        </a:spcBef>
                        <a:spcAft>
                          <a:spcPts val="0"/>
                        </a:spcAft>
                      </a:pPr>
                      <a:endParaRPr lang="en-US" sz="1400" b="1" i="1" dirty="0" smtClean="0">
                        <a:latin typeface="Arial"/>
                        <a:ea typeface="Calibri"/>
                        <a:cs typeface="Times New Roman"/>
                      </a:endParaRPr>
                    </a:p>
                    <a:p>
                      <a:pPr marL="0" marR="0" algn="ctr">
                        <a:spcBef>
                          <a:spcPts val="0"/>
                        </a:spcBef>
                        <a:spcAft>
                          <a:spcPts val="0"/>
                        </a:spcAft>
                      </a:pPr>
                      <a:r>
                        <a:rPr lang="en-US" sz="1400" b="1" i="1" dirty="0" smtClean="0">
                          <a:latin typeface="Arial"/>
                          <a:ea typeface="Calibri"/>
                          <a:cs typeface="Times New Roman"/>
                        </a:rPr>
                        <a:t>Your </a:t>
                      </a:r>
                      <a:r>
                        <a:rPr lang="en-US" sz="1400" b="1" i="1" dirty="0">
                          <a:latin typeface="Arial"/>
                          <a:ea typeface="Calibri"/>
                          <a:cs typeface="Times New Roman"/>
                        </a:rPr>
                        <a:t>GPA here</a:t>
                      </a:r>
                      <a:endParaRPr lang="en-US" sz="1400" dirty="0">
                        <a:latin typeface="Arial"/>
                        <a:ea typeface="Calibri"/>
                        <a:cs typeface="Times New Roman"/>
                      </a:endParaRPr>
                    </a:p>
                  </a:txBody>
                  <a:tcPr marL="68580" marR="68580" marT="0" marB="0"/>
                </a:tc>
              </a:tr>
              <a:tr h="873199">
                <a:tc>
                  <a:txBody>
                    <a:bodyPr/>
                    <a:lstStyle/>
                    <a:p>
                      <a:pPr marL="0" marR="0">
                        <a:spcBef>
                          <a:spcPts val="0"/>
                        </a:spcBef>
                        <a:spcAft>
                          <a:spcPts val="0"/>
                        </a:spcAft>
                      </a:pPr>
                      <a:r>
                        <a:rPr lang="en-US" sz="1600" dirty="0">
                          <a:latin typeface="Arial"/>
                          <a:ea typeface="Calibri"/>
                          <a:cs typeface="Times New Roman"/>
                        </a:rPr>
                        <a:t>2.</a:t>
                      </a:r>
                    </a:p>
                  </a:txBody>
                  <a:tcPr marL="68580" marR="68580" marT="0" marB="0" anchor="ctr"/>
                </a:tc>
                <a:tc>
                  <a:txBody>
                    <a:bodyPr/>
                    <a:lstStyle/>
                    <a:p>
                      <a:pPr marL="0" marR="0">
                        <a:spcBef>
                          <a:spcPts val="0"/>
                        </a:spcBef>
                        <a:spcAft>
                          <a:spcPts val="0"/>
                        </a:spcAft>
                      </a:pPr>
                      <a:r>
                        <a:rPr lang="en-US" sz="1400" dirty="0">
                          <a:latin typeface="Arial"/>
                          <a:ea typeface="Calibri"/>
                          <a:cs typeface="Times New Roman"/>
                        </a:rPr>
                        <a:t>Total number of credits </a:t>
                      </a:r>
                      <a:r>
                        <a:rPr lang="en-US" sz="1400" b="1" u="sng" dirty="0">
                          <a:latin typeface="Arial"/>
                          <a:ea typeface="Calibri"/>
                          <a:cs typeface="Times New Roman"/>
                        </a:rPr>
                        <a:t>completed</a:t>
                      </a:r>
                      <a:r>
                        <a:rPr lang="en-US" sz="1400" dirty="0">
                          <a:latin typeface="Arial"/>
                          <a:ea typeface="Calibri"/>
                          <a:cs typeface="Times New Roman"/>
                        </a:rPr>
                        <a:t> for the ADN </a:t>
                      </a:r>
                      <a:r>
                        <a:rPr lang="en-US" sz="1400" dirty="0" smtClean="0">
                          <a:latin typeface="Arial"/>
                          <a:ea typeface="Calibri"/>
                          <a:cs typeface="Times New Roman"/>
                        </a:rPr>
                        <a:t>Program</a:t>
                      </a:r>
                      <a:endParaRPr lang="en-US" sz="1400" dirty="0">
                        <a:latin typeface="Arial"/>
                        <a:ea typeface="Calibri"/>
                        <a:cs typeface="Times New Roman"/>
                      </a:endParaRPr>
                    </a:p>
                  </a:txBody>
                  <a:tcPr marL="68580" marR="68580" marT="0" marB="0" anchor="ctr"/>
                </a:tc>
                <a:tc>
                  <a:txBody>
                    <a:bodyPr/>
                    <a:lstStyle/>
                    <a:p>
                      <a:pPr marL="0" marR="0" algn="ctr">
                        <a:spcBef>
                          <a:spcPts val="0"/>
                        </a:spcBef>
                        <a:spcAft>
                          <a:spcPts val="0"/>
                        </a:spcAft>
                      </a:pPr>
                      <a:r>
                        <a:rPr lang="en-US" sz="1400" dirty="0">
                          <a:latin typeface="Arial"/>
                          <a:ea typeface="Calibri"/>
                          <a:cs typeface="Times New Roman"/>
                        </a:rPr>
                        <a:t>30-34 hrs	4 points</a:t>
                      </a:r>
                    </a:p>
                    <a:p>
                      <a:pPr marL="0" marR="0" algn="ctr">
                        <a:spcBef>
                          <a:spcPts val="0"/>
                        </a:spcBef>
                        <a:spcAft>
                          <a:spcPts val="0"/>
                        </a:spcAft>
                      </a:pPr>
                      <a:r>
                        <a:rPr lang="en-US" sz="1400" dirty="0">
                          <a:latin typeface="Arial"/>
                          <a:ea typeface="Calibri"/>
                          <a:cs typeface="Times New Roman"/>
                        </a:rPr>
                        <a:t>24-29 hrs	3 points</a:t>
                      </a:r>
                    </a:p>
                    <a:p>
                      <a:pPr marL="0" marR="0" algn="ctr">
                        <a:spcBef>
                          <a:spcPts val="0"/>
                        </a:spcBef>
                        <a:spcAft>
                          <a:spcPts val="0"/>
                        </a:spcAft>
                      </a:pPr>
                      <a:r>
                        <a:rPr lang="en-US" sz="1400" dirty="0">
                          <a:latin typeface="Arial"/>
                          <a:ea typeface="Calibri"/>
                          <a:cs typeface="Times New Roman"/>
                        </a:rPr>
                        <a:t>20-23 hrs	2 points</a:t>
                      </a:r>
                    </a:p>
                  </a:txBody>
                  <a:tcPr marL="68580" marR="68580" marT="0" marB="0" anchor="ctr"/>
                </a:tc>
                <a:tc>
                  <a:txBody>
                    <a:bodyPr/>
                    <a:lstStyle/>
                    <a:p>
                      <a:pPr marL="0" marR="0" algn="ctr">
                        <a:spcBef>
                          <a:spcPts val="0"/>
                        </a:spcBef>
                        <a:spcAft>
                          <a:spcPts val="0"/>
                        </a:spcAft>
                      </a:pPr>
                      <a:r>
                        <a:rPr lang="en-US" sz="1400" dirty="0">
                          <a:latin typeface="Arial"/>
                          <a:ea typeface="Calibri"/>
                          <a:cs typeface="Times New Roman"/>
                        </a:rPr>
                        <a:t>4</a:t>
                      </a:r>
                    </a:p>
                  </a:txBody>
                  <a:tcPr marL="68580" marR="68580" marT="0" marB="0" anchor="ctr"/>
                </a:tc>
                <a:tc>
                  <a:txBody>
                    <a:bodyPr/>
                    <a:lstStyle/>
                    <a:p>
                      <a:pPr marL="0" marR="0" algn="ctr">
                        <a:spcBef>
                          <a:spcPts val="0"/>
                        </a:spcBef>
                        <a:spcAft>
                          <a:spcPts val="0"/>
                        </a:spcAft>
                      </a:pPr>
                      <a:endParaRPr lang="en-US" sz="1400" dirty="0">
                        <a:latin typeface="Arial"/>
                        <a:ea typeface="Calibri"/>
                        <a:cs typeface="Times New Roman"/>
                      </a:endParaRPr>
                    </a:p>
                    <a:p>
                      <a:pPr marL="0" marR="0" algn="ctr">
                        <a:spcBef>
                          <a:spcPts val="0"/>
                        </a:spcBef>
                        <a:spcAft>
                          <a:spcPts val="0"/>
                        </a:spcAft>
                      </a:pPr>
                      <a:r>
                        <a:rPr lang="en-US" sz="1400" b="1" i="1" dirty="0">
                          <a:latin typeface="Arial"/>
                          <a:ea typeface="Calibri"/>
                          <a:cs typeface="Times New Roman"/>
                        </a:rPr>
                        <a:t>Points for your credit hours here</a:t>
                      </a:r>
                      <a:endParaRPr lang="en-US" sz="1400" dirty="0">
                        <a:latin typeface="Arial"/>
                        <a:ea typeface="Calibri"/>
                        <a:cs typeface="Times New Roman"/>
                      </a:endParaRPr>
                    </a:p>
                  </a:txBody>
                  <a:tcPr marL="68580" marR="68580" marT="0" marB="0"/>
                </a:tc>
              </a:tr>
              <a:tr h="2312360">
                <a:tc>
                  <a:txBody>
                    <a:bodyPr/>
                    <a:lstStyle/>
                    <a:p>
                      <a:pPr marL="0" marR="0">
                        <a:spcBef>
                          <a:spcPts val="0"/>
                        </a:spcBef>
                        <a:spcAft>
                          <a:spcPts val="0"/>
                        </a:spcAft>
                      </a:pPr>
                      <a:r>
                        <a:rPr lang="en-US" sz="1600" dirty="0">
                          <a:latin typeface="Arial"/>
                          <a:ea typeface="Calibri"/>
                          <a:cs typeface="Times New Roman"/>
                        </a:rPr>
                        <a:t>3.</a:t>
                      </a:r>
                    </a:p>
                  </a:txBody>
                  <a:tcPr marL="68580" marR="68580" marT="0" marB="0" anchor="ctr"/>
                </a:tc>
                <a:tc>
                  <a:txBody>
                    <a:bodyPr/>
                    <a:lstStyle/>
                    <a:p>
                      <a:pPr marL="0" marR="0" algn="ctr">
                        <a:spcBef>
                          <a:spcPts val="0"/>
                        </a:spcBef>
                        <a:spcAft>
                          <a:spcPts val="0"/>
                        </a:spcAft>
                      </a:pPr>
                      <a:r>
                        <a:rPr lang="en-US" sz="1350" dirty="0">
                          <a:latin typeface="Arial"/>
                          <a:ea typeface="Calibri"/>
                          <a:cs typeface="Times New Roman"/>
                        </a:rPr>
                        <a:t>HESI </a:t>
                      </a:r>
                      <a:r>
                        <a:rPr lang="en-US" sz="1350" dirty="0" smtClean="0">
                          <a:latin typeface="Arial"/>
                          <a:ea typeface="Calibri"/>
                          <a:cs typeface="Times New Roman"/>
                        </a:rPr>
                        <a:t>Entrance Exam</a:t>
                      </a:r>
                    </a:p>
                    <a:p>
                      <a:pPr marL="0" marR="0" algn="ctr">
                        <a:spcBef>
                          <a:spcPts val="0"/>
                        </a:spcBef>
                        <a:spcAft>
                          <a:spcPts val="0"/>
                        </a:spcAft>
                      </a:pPr>
                      <a:endParaRPr lang="en-US" sz="1350" dirty="0">
                        <a:latin typeface="Arial"/>
                        <a:ea typeface="Calibri"/>
                        <a:cs typeface="Times New Roman"/>
                      </a:endParaRPr>
                    </a:p>
                    <a:p>
                      <a:pPr marL="0" marR="0">
                        <a:spcBef>
                          <a:spcPts val="0"/>
                        </a:spcBef>
                        <a:spcAft>
                          <a:spcPts val="0"/>
                        </a:spcAft>
                      </a:pPr>
                      <a:r>
                        <a:rPr lang="en-US" sz="1300" dirty="0">
                          <a:latin typeface="Arial"/>
                          <a:ea typeface="Calibri"/>
                          <a:cs typeface="Times New Roman"/>
                        </a:rPr>
                        <a:t>*English Language Composite score  </a:t>
                      </a:r>
                      <a:r>
                        <a:rPr lang="en-US" sz="1300" dirty="0" smtClean="0">
                          <a:latin typeface="Arial"/>
                          <a:ea typeface="Calibri"/>
                          <a:cs typeface="Times New Roman"/>
                        </a:rPr>
                        <a:t> ____</a:t>
                      </a:r>
                      <a:endParaRPr lang="en-US" sz="1300" dirty="0">
                        <a:latin typeface="Arial"/>
                        <a:ea typeface="Calibri"/>
                        <a:cs typeface="Times New Roman"/>
                      </a:endParaRPr>
                    </a:p>
                    <a:p>
                      <a:pPr marL="0" marR="0">
                        <a:spcBef>
                          <a:spcPts val="0"/>
                        </a:spcBef>
                        <a:spcAft>
                          <a:spcPts val="0"/>
                        </a:spcAft>
                      </a:pPr>
                      <a:r>
                        <a:rPr lang="en-US" sz="1300" dirty="0">
                          <a:latin typeface="Arial"/>
                          <a:ea typeface="Calibri"/>
                          <a:cs typeface="Times New Roman"/>
                        </a:rPr>
                        <a:t> Reading Comprehension             </a:t>
                      </a:r>
                      <a:r>
                        <a:rPr lang="en-US" sz="1300" dirty="0" smtClean="0">
                          <a:latin typeface="Arial"/>
                          <a:ea typeface="Calibri"/>
                          <a:cs typeface="Times New Roman"/>
                        </a:rPr>
                        <a:t>        ____</a:t>
                      </a:r>
                      <a:endParaRPr lang="en-US" sz="1300" dirty="0">
                        <a:latin typeface="Arial"/>
                        <a:ea typeface="Calibri"/>
                        <a:cs typeface="Times New Roman"/>
                      </a:endParaRPr>
                    </a:p>
                    <a:p>
                      <a:pPr marL="0" marR="0">
                        <a:spcBef>
                          <a:spcPts val="0"/>
                        </a:spcBef>
                        <a:spcAft>
                          <a:spcPts val="0"/>
                        </a:spcAft>
                      </a:pPr>
                      <a:r>
                        <a:rPr lang="en-US" sz="1300" dirty="0">
                          <a:latin typeface="Arial"/>
                          <a:ea typeface="Calibri"/>
                          <a:cs typeface="Times New Roman"/>
                        </a:rPr>
                        <a:t> Grammar                                     </a:t>
                      </a:r>
                      <a:r>
                        <a:rPr lang="en-US" sz="1300" dirty="0" smtClean="0">
                          <a:latin typeface="Arial"/>
                          <a:ea typeface="Calibri"/>
                          <a:cs typeface="Times New Roman"/>
                        </a:rPr>
                        <a:t>        ____</a:t>
                      </a:r>
                      <a:endParaRPr lang="en-US" sz="1300" dirty="0">
                        <a:latin typeface="Arial"/>
                        <a:ea typeface="Calibri"/>
                        <a:cs typeface="Times New Roman"/>
                      </a:endParaRPr>
                    </a:p>
                    <a:p>
                      <a:pPr marL="0" marR="0">
                        <a:spcBef>
                          <a:spcPts val="0"/>
                        </a:spcBef>
                        <a:spcAft>
                          <a:spcPts val="0"/>
                        </a:spcAft>
                      </a:pPr>
                      <a:r>
                        <a:rPr lang="en-US" sz="1300" dirty="0">
                          <a:latin typeface="Arial"/>
                          <a:ea typeface="Calibri"/>
                          <a:cs typeface="Times New Roman"/>
                        </a:rPr>
                        <a:t> Vocabulary/General Knowledge  </a:t>
                      </a:r>
                      <a:r>
                        <a:rPr lang="en-US" sz="1300" dirty="0" smtClean="0">
                          <a:latin typeface="Arial"/>
                          <a:ea typeface="Calibri"/>
                          <a:cs typeface="Times New Roman"/>
                        </a:rPr>
                        <a:t>        ____</a:t>
                      </a:r>
                      <a:endParaRPr lang="en-US" sz="1300" dirty="0">
                        <a:latin typeface="Arial"/>
                        <a:ea typeface="Calibri"/>
                        <a:cs typeface="Times New Roman"/>
                      </a:endParaRPr>
                    </a:p>
                    <a:p>
                      <a:pPr marL="0" marR="0">
                        <a:spcBef>
                          <a:spcPts val="0"/>
                        </a:spcBef>
                        <a:spcAft>
                          <a:spcPts val="0"/>
                        </a:spcAft>
                      </a:pPr>
                      <a:r>
                        <a:rPr lang="en-US" sz="1300" dirty="0">
                          <a:latin typeface="Arial"/>
                          <a:ea typeface="Calibri"/>
                          <a:cs typeface="Times New Roman"/>
                        </a:rPr>
                        <a:t> Math                                            </a:t>
                      </a:r>
                      <a:r>
                        <a:rPr lang="en-US" sz="1300" dirty="0" smtClean="0">
                          <a:latin typeface="Arial"/>
                          <a:ea typeface="Calibri"/>
                          <a:cs typeface="Times New Roman"/>
                        </a:rPr>
                        <a:t>        ____</a:t>
                      </a:r>
                      <a:endParaRPr lang="en-US" sz="1300" dirty="0">
                        <a:latin typeface="Arial"/>
                        <a:ea typeface="Calibri"/>
                        <a:cs typeface="Times New Roman"/>
                      </a:endParaRPr>
                    </a:p>
                    <a:p>
                      <a:pPr marL="0" marR="0">
                        <a:spcBef>
                          <a:spcPts val="0"/>
                        </a:spcBef>
                        <a:spcAft>
                          <a:spcPts val="0"/>
                        </a:spcAft>
                      </a:pPr>
                      <a:r>
                        <a:rPr lang="en-US" sz="1300" dirty="0">
                          <a:latin typeface="Arial"/>
                          <a:ea typeface="Calibri"/>
                          <a:cs typeface="Times New Roman"/>
                        </a:rPr>
                        <a:t> A &amp; P                                          </a:t>
                      </a:r>
                      <a:r>
                        <a:rPr lang="en-US" sz="1300" dirty="0" smtClean="0">
                          <a:latin typeface="Arial"/>
                          <a:ea typeface="Calibri"/>
                          <a:cs typeface="Times New Roman"/>
                        </a:rPr>
                        <a:t>          ____</a:t>
                      </a:r>
                    </a:p>
                    <a:p>
                      <a:pPr marL="0" marR="0">
                        <a:spcBef>
                          <a:spcPts val="0"/>
                        </a:spcBef>
                        <a:spcAft>
                          <a:spcPts val="0"/>
                        </a:spcAft>
                      </a:pPr>
                      <a:endParaRPr lang="en-US" sz="1300" dirty="0">
                        <a:latin typeface="Arial"/>
                        <a:ea typeface="Calibri"/>
                        <a:cs typeface="Times New Roman"/>
                      </a:endParaRPr>
                    </a:p>
                    <a:p>
                      <a:pPr marL="0" marR="0">
                        <a:spcBef>
                          <a:spcPts val="0"/>
                        </a:spcBef>
                        <a:spcAft>
                          <a:spcPts val="0"/>
                        </a:spcAft>
                      </a:pPr>
                      <a:r>
                        <a:rPr lang="en-US" sz="1300" dirty="0">
                          <a:latin typeface="Arial"/>
                          <a:ea typeface="Calibri"/>
                          <a:cs typeface="Times New Roman"/>
                        </a:rPr>
                        <a:t>**Note: Minimum score of 75 on all sections is required to submit an application.    </a:t>
                      </a:r>
                    </a:p>
                  </a:txBody>
                  <a:tcPr marL="68580" marR="68580" marT="0" marB="0" anchor="ctr"/>
                </a:tc>
                <a:tc>
                  <a:txBody>
                    <a:bodyPr/>
                    <a:lstStyle/>
                    <a:p>
                      <a:pPr marL="0" marR="0" algn="ctr">
                        <a:spcBef>
                          <a:spcPts val="0"/>
                        </a:spcBef>
                        <a:spcAft>
                          <a:spcPts val="0"/>
                        </a:spcAft>
                      </a:pPr>
                      <a:r>
                        <a:rPr lang="en-US" sz="1350" dirty="0">
                          <a:latin typeface="Arial"/>
                          <a:ea typeface="Calibri"/>
                          <a:cs typeface="Times New Roman"/>
                        </a:rPr>
                        <a:t>Reading: Minimum score = 75</a:t>
                      </a:r>
                    </a:p>
                    <a:p>
                      <a:pPr marL="0" marR="0" algn="ctr">
                        <a:spcBef>
                          <a:spcPts val="0"/>
                        </a:spcBef>
                        <a:spcAft>
                          <a:spcPts val="0"/>
                        </a:spcAft>
                      </a:pPr>
                      <a:r>
                        <a:rPr lang="en-US" sz="1350" dirty="0">
                          <a:latin typeface="Arial"/>
                          <a:ea typeface="Calibri"/>
                          <a:cs typeface="Times New Roman"/>
                        </a:rPr>
                        <a:t>Grammar: Minimum score = 75</a:t>
                      </a:r>
                    </a:p>
                    <a:p>
                      <a:pPr marL="0" marR="0" algn="ctr">
                        <a:spcBef>
                          <a:spcPts val="0"/>
                        </a:spcBef>
                        <a:spcAft>
                          <a:spcPts val="0"/>
                        </a:spcAft>
                      </a:pPr>
                      <a:r>
                        <a:rPr lang="en-US" sz="1350" dirty="0">
                          <a:latin typeface="Arial"/>
                          <a:ea typeface="Calibri"/>
                          <a:cs typeface="Times New Roman"/>
                        </a:rPr>
                        <a:t>Vocabulary/GK: Minimum score = 75</a:t>
                      </a:r>
                    </a:p>
                    <a:p>
                      <a:pPr marL="0" marR="0" algn="ctr">
                        <a:spcBef>
                          <a:spcPts val="0"/>
                        </a:spcBef>
                        <a:spcAft>
                          <a:spcPts val="0"/>
                        </a:spcAft>
                      </a:pPr>
                      <a:r>
                        <a:rPr lang="en-US" sz="1350" dirty="0">
                          <a:latin typeface="Arial"/>
                          <a:ea typeface="Calibri"/>
                          <a:cs typeface="Times New Roman"/>
                        </a:rPr>
                        <a:t>Math: Minimum score = 75</a:t>
                      </a:r>
                    </a:p>
                    <a:p>
                      <a:pPr marL="0" marR="0" algn="ctr">
                        <a:spcBef>
                          <a:spcPts val="0"/>
                        </a:spcBef>
                        <a:spcAft>
                          <a:spcPts val="0"/>
                        </a:spcAft>
                      </a:pPr>
                      <a:r>
                        <a:rPr lang="en-US" sz="1350" dirty="0">
                          <a:latin typeface="Arial"/>
                          <a:ea typeface="Calibri"/>
                          <a:cs typeface="Times New Roman"/>
                        </a:rPr>
                        <a:t>A &amp; P: Minimum score = </a:t>
                      </a:r>
                      <a:r>
                        <a:rPr lang="en-US" sz="1350" dirty="0" smtClean="0">
                          <a:latin typeface="Arial"/>
                          <a:ea typeface="Calibri"/>
                          <a:cs typeface="Times New Roman"/>
                        </a:rPr>
                        <a:t>75 </a:t>
                      </a:r>
                    </a:p>
                    <a:p>
                      <a:pPr marL="0" marR="0" algn="ctr">
                        <a:spcBef>
                          <a:spcPts val="0"/>
                        </a:spcBef>
                        <a:spcAft>
                          <a:spcPts val="0"/>
                        </a:spcAft>
                      </a:pPr>
                      <a:endParaRPr lang="en-US" sz="1350" dirty="0">
                        <a:latin typeface="Arial"/>
                        <a:ea typeface="Calibri"/>
                        <a:cs typeface="Times New Roman"/>
                      </a:endParaRPr>
                    </a:p>
                    <a:p>
                      <a:pPr marL="0" marR="0" algn="ctr">
                        <a:spcBef>
                          <a:spcPts val="0"/>
                        </a:spcBef>
                        <a:spcAft>
                          <a:spcPts val="0"/>
                        </a:spcAft>
                      </a:pPr>
                      <a:r>
                        <a:rPr lang="en-US" sz="1350" dirty="0">
                          <a:latin typeface="Arial"/>
                          <a:ea typeface="Calibri"/>
                          <a:cs typeface="Times New Roman"/>
                        </a:rPr>
                        <a:t>For points:</a:t>
                      </a:r>
                    </a:p>
                    <a:p>
                      <a:pPr marL="0" marR="0" algn="ctr">
                        <a:spcBef>
                          <a:spcPts val="0"/>
                        </a:spcBef>
                        <a:spcAft>
                          <a:spcPts val="0"/>
                        </a:spcAft>
                      </a:pPr>
                      <a:r>
                        <a:rPr lang="en-US" sz="1350" dirty="0">
                          <a:latin typeface="Arial"/>
                          <a:ea typeface="Calibri"/>
                          <a:cs typeface="Times New Roman"/>
                        </a:rPr>
                        <a:t>English Language Composite score divided by 25</a:t>
                      </a:r>
                    </a:p>
                  </a:txBody>
                  <a:tcPr marL="68580" marR="68580" marT="0" marB="0" anchor="ctr"/>
                </a:tc>
                <a:tc>
                  <a:txBody>
                    <a:bodyPr/>
                    <a:lstStyle/>
                    <a:p>
                      <a:pPr marL="0" marR="0" algn="ctr">
                        <a:spcBef>
                          <a:spcPts val="0"/>
                        </a:spcBef>
                        <a:spcAft>
                          <a:spcPts val="0"/>
                        </a:spcAft>
                      </a:pPr>
                      <a:r>
                        <a:rPr lang="en-US" sz="1350" dirty="0">
                          <a:latin typeface="Arial"/>
                          <a:ea typeface="Calibri"/>
                          <a:cs typeface="Times New Roman"/>
                        </a:rPr>
                        <a:t>4</a:t>
                      </a:r>
                    </a:p>
                  </a:txBody>
                  <a:tcPr marL="68580" marR="68580" marT="0" marB="0" anchor="ctr"/>
                </a:tc>
                <a:tc>
                  <a:txBody>
                    <a:bodyPr/>
                    <a:lstStyle/>
                    <a:p>
                      <a:pPr marL="0" marR="0" algn="ctr">
                        <a:spcBef>
                          <a:spcPts val="0"/>
                        </a:spcBef>
                        <a:spcAft>
                          <a:spcPts val="0"/>
                        </a:spcAft>
                      </a:pPr>
                      <a:endParaRPr lang="en-US" sz="1350" dirty="0">
                        <a:latin typeface="Arial"/>
                        <a:ea typeface="Calibri"/>
                        <a:cs typeface="Times New Roman"/>
                      </a:endParaRPr>
                    </a:p>
                    <a:p>
                      <a:pPr marL="0" marR="0" algn="ctr">
                        <a:spcBef>
                          <a:spcPts val="0"/>
                        </a:spcBef>
                        <a:spcAft>
                          <a:spcPts val="0"/>
                        </a:spcAft>
                      </a:pPr>
                      <a:endParaRPr lang="en-US" sz="1350" b="1" i="1" dirty="0" smtClean="0">
                        <a:latin typeface="Arial"/>
                        <a:ea typeface="Calibri"/>
                        <a:cs typeface="Times New Roman"/>
                      </a:endParaRPr>
                    </a:p>
                    <a:p>
                      <a:pPr marL="0" marR="0" algn="ctr">
                        <a:spcBef>
                          <a:spcPts val="0"/>
                        </a:spcBef>
                        <a:spcAft>
                          <a:spcPts val="0"/>
                        </a:spcAft>
                      </a:pPr>
                      <a:r>
                        <a:rPr lang="en-US" sz="1350" b="1" i="1" dirty="0" smtClean="0">
                          <a:latin typeface="Arial"/>
                          <a:ea typeface="Calibri"/>
                          <a:cs typeface="Times New Roman"/>
                        </a:rPr>
                        <a:t>Your </a:t>
                      </a:r>
                      <a:r>
                        <a:rPr lang="en-US" sz="1350" b="1" i="1" dirty="0">
                          <a:latin typeface="Arial"/>
                          <a:ea typeface="Calibri"/>
                          <a:cs typeface="Times New Roman"/>
                        </a:rPr>
                        <a:t>English Language Composite score </a:t>
                      </a:r>
                      <a:r>
                        <a:rPr lang="en-US" sz="1350" b="1" i="1" dirty="0">
                          <a:latin typeface="Arial"/>
                          <a:ea typeface="Calibri"/>
                          <a:cs typeface="Arial"/>
                        </a:rPr>
                        <a:t>÷</a:t>
                      </a:r>
                      <a:r>
                        <a:rPr lang="en-US" sz="1350" b="1" i="1" dirty="0">
                          <a:latin typeface="Arial"/>
                          <a:ea typeface="Calibri"/>
                          <a:cs typeface="Times New Roman"/>
                        </a:rPr>
                        <a:t> 25 here</a:t>
                      </a:r>
                      <a:endParaRPr lang="en-US" sz="1350" dirty="0">
                        <a:latin typeface="Arial"/>
                        <a:ea typeface="Calibri"/>
                        <a:cs typeface="Times New Roman"/>
                      </a:endParaRPr>
                    </a:p>
                  </a:txBody>
                  <a:tcPr marL="68580" marR="68580" marT="0" marB="0"/>
                </a:tc>
              </a:tr>
              <a:tr h="436599">
                <a:tc gridSpan="3">
                  <a:txBody>
                    <a:bodyPr/>
                    <a:lstStyle/>
                    <a:p>
                      <a:pPr marL="0" marR="0" algn="ctr">
                        <a:spcBef>
                          <a:spcPts val="0"/>
                        </a:spcBef>
                        <a:spcAft>
                          <a:spcPts val="0"/>
                        </a:spcAft>
                      </a:pPr>
                      <a:r>
                        <a:rPr lang="en-US" sz="1400" dirty="0">
                          <a:latin typeface="Arial"/>
                          <a:ea typeface="Calibri"/>
                          <a:cs typeface="Times New Roman"/>
                        </a:rPr>
                        <a:t>Total points possible</a:t>
                      </a:r>
                    </a:p>
                  </a:txBody>
                  <a:tcPr marL="68580" marR="68580" marT="0" marB="0" anchor="ctr"/>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400" dirty="0">
                          <a:latin typeface="Arial"/>
                          <a:ea typeface="Calibri"/>
                          <a:cs typeface="Times New Roman"/>
                        </a:rPr>
                        <a:t>12</a:t>
                      </a:r>
                    </a:p>
                  </a:txBody>
                  <a:tcPr marL="68580" marR="68580" marT="0" marB="0" anchor="ctr"/>
                </a:tc>
                <a:tc>
                  <a:txBody>
                    <a:bodyPr/>
                    <a:lstStyle/>
                    <a:p>
                      <a:pPr marL="0" marR="0" algn="ctr">
                        <a:spcBef>
                          <a:spcPts val="0"/>
                        </a:spcBef>
                        <a:spcAft>
                          <a:spcPts val="0"/>
                        </a:spcAft>
                      </a:pPr>
                      <a:r>
                        <a:rPr lang="en-US" sz="1400" b="1" i="1" dirty="0">
                          <a:latin typeface="Arial"/>
                          <a:ea typeface="Calibri"/>
                          <a:cs typeface="Times New Roman"/>
                        </a:rPr>
                        <a:t>Your total here</a:t>
                      </a:r>
                      <a:endParaRPr lang="en-US" sz="1400" dirty="0">
                        <a:latin typeface="Arial"/>
                        <a:ea typeface="Calibri"/>
                        <a:cs typeface="Times New Roman"/>
                      </a:endParaRPr>
                    </a:p>
                  </a:txBody>
                  <a:tcPr marL="68580" marR="68580" marT="0" marB="0"/>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Articulation/Transition Track Nursing Courses</a:t>
            </a:r>
            <a:endParaRPr lang="en-US" dirty="0"/>
          </a:p>
        </p:txBody>
      </p:sp>
      <p:graphicFrame>
        <p:nvGraphicFramePr>
          <p:cNvPr id="4" name="Content Placeholder 3"/>
          <p:cNvGraphicFramePr>
            <a:graphicFrameLocks noGrp="1"/>
          </p:cNvGraphicFramePr>
          <p:nvPr>
            <p:ph idx="1"/>
          </p:nvPr>
        </p:nvGraphicFramePr>
        <p:xfrm>
          <a:off x="228600" y="1676400"/>
          <a:ext cx="8686800" cy="4744720"/>
        </p:xfrm>
        <a:graphic>
          <a:graphicData uri="http://schemas.openxmlformats.org/drawingml/2006/table">
            <a:tbl>
              <a:tblPr firstRow="1" bandRow="1">
                <a:tableStyleId>{5C22544A-7EE6-4342-B048-85BDC9FD1C3A}</a:tableStyleId>
              </a:tblPr>
              <a:tblGrid>
                <a:gridCol w="2286000"/>
                <a:gridCol w="838200"/>
                <a:gridCol w="685800"/>
                <a:gridCol w="4876800"/>
              </a:tblGrid>
              <a:tr h="37084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Semester</a:t>
                      </a:r>
                      <a:endParaRPr kumimoji="0" lang="en-US" sz="1600" b="0" i="0" u="none" strike="noStrike" cap="none" normalizeH="0" baseline="0" dirty="0" smtClean="0">
                        <a:ln>
                          <a:noFill/>
                        </a:ln>
                        <a:solidFill>
                          <a:schemeClr val="tx1"/>
                        </a:solidFill>
                        <a:effectLst/>
                        <a:latin typeface="Times New Roman" pitchFamily="18" charset="0"/>
                      </a:endParaRPr>
                    </a:p>
                  </a:txBody>
                  <a:tcPr anchor="b" horzOverflow="overflow"/>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Course</a:t>
                      </a:r>
                      <a:endParaRPr kumimoji="0" lang="en-US" sz="1600" b="0" i="0" u="none" strike="noStrike" cap="none" normalizeH="0" baseline="0" dirty="0" smtClean="0">
                        <a:ln>
                          <a:noFill/>
                        </a:ln>
                        <a:solidFill>
                          <a:schemeClr val="tx1"/>
                        </a:solidFill>
                        <a:effectLst/>
                        <a:latin typeface="Times New Roman" pitchFamily="18" charset="0"/>
                      </a:endParaRPr>
                    </a:p>
                  </a:txBody>
                  <a:tcPr anchor="b" horzOverflow="overflow"/>
                </a:tc>
                <a:tc hMerge="1">
                  <a:txBody>
                    <a:bodyPr/>
                    <a:lstStyle/>
                    <a:p>
                      <a:endParaRPr lang="en-US"/>
                    </a:p>
                  </a:txBody>
                  <a:tcPr/>
                </a:tc>
                <a:tc hMerge="1">
                  <a:txBody>
                    <a:bodyPr/>
                    <a:lstStyle/>
                    <a:p>
                      <a:endParaRPr lang="en-US"/>
                    </a:p>
                  </a:txBody>
                  <a:tcPr/>
                </a:tc>
              </a:tr>
              <a:tr h="370840">
                <a:tc rowSpan="2">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Spring of Year 1</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6">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1417</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Concepts of Nursing Practice I for Articulating Students</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r>
              <a:tr h="370840">
                <a:tc v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1260</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Clinical – Nursing for Articulating Students</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r>
              <a:tr h="3708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r>
              <a:tr h="370840">
                <a:tc row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Fall of Year 1  NSG III</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6">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2514</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Nursing III:  Care of the Client with Complex Health Care Needs</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r>
              <a:tr h="370840">
                <a:tc v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2361</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Nursing III:  Clinical</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r>
              <a:tr h="370840">
                <a:tc v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2173</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Nursing III:  Advanced Nursing Skills</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r>
              <a:tr h="3708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tx2">
                        <a:lumMod val="90000"/>
                      </a:schemeClr>
                    </a:solidFill>
                  </a:tcPr>
                </a:tc>
              </a:tr>
              <a:tr h="370840">
                <a:tc row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Spring of Year 2  NSG IV</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6">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2535</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Nursing IV:  Integrated Client Care Management</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r>
              <a:tr h="370840">
                <a:tc v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2362</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Nursing IV:  Clinical</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r>
              <a:tr h="370840">
                <a:tc v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2230</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Prof Nursing Review and Licensure Preparation</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20000"/>
                        <a:lumOff val="80000"/>
                      </a:schemeClr>
                    </a:solidFill>
                  </a:tcPr>
                </a:tc>
              </a:tr>
              <a:tr h="370840">
                <a:tc v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RNSG</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2171</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pitchFamily="34" charset="0"/>
                          <a:cs typeface="Arial" pitchFamily="34" charset="0"/>
                        </a:rPr>
                        <a:t>Role Transition for Articulating Students</a:t>
                      </a:r>
                      <a:endParaRPr kumimoji="0" lang="en-US" sz="1400" b="1" i="0" u="none" strike="noStrike" cap="none" normalizeH="0" baseline="0" dirty="0" smtClean="0">
                        <a:ln>
                          <a:noFill/>
                        </a:ln>
                        <a:solidFill>
                          <a:schemeClr val="bg1"/>
                        </a:solidFill>
                        <a:effectLst/>
                        <a:latin typeface="Arial" pitchFamily="34" charset="0"/>
                      </a:endParaRPr>
                    </a:p>
                  </a:txBody>
                  <a:tcPr anchor="b" horzOverflow="overflow">
                    <a:solidFill>
                      <a:schemeClr val="accent1">
                        <a:lumMod val="40000"/>
                        <a:lumOff val="60000"/>
                      </a:schemeClr>
                    </a:solidFill>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Submission</a:t>
            </a:r>
            <a:endParaRPr lang="en-US" dirty="0"/>
          </a:p>
        </p:txBody>
      </p:sp>
      <p:sp>
        <p:nvSpPr>
          <p:cNvPr id="3" name="Content Placeholder 2"/>
          <p:cNvSpPr>
            <a:spLocks noGrp="1"/>
          </p:cNvSpPr>
          <p:nvPr>
            <p:ph idx="1"/>
          </p:nvPr>
        </p:nvSpPr>
        <p:spPr/>
        <p:txBody>
          <a:bodyPr>
            <a:normAutofit lnSpcReduction="10000"/>
          </a:bodyPr>
          <a:lstStyle/>
          <a:p>
            <a:r>
              <a:rPr lang="en-US" dirty="0" smtClean="0"/>
              <a:t>Application deadline is usually first week of March each year for Basic Track and mid-September for Transition Track</a:t>
            </a:r>
          </a:p>
          <a:p>
            <a:r>
              <a:rPr lang="en-US" dirty="0" smtClean="0"/>
              <a:t>LSC System Office begins processing applications</a:t>
            </a:r>
          </a:p>
          <a:p>
            <a:r>
              <a:rPr lang="en-US" dirty="0" smtClean="0"/>
              <a:t>Notification letters are mailed in April (for Basic Track) and October (for Transition Track)</a:t>
            </a:r>
          </a:p>
          <a:p>
            <a:r>
              <a:rPr lang="en-US" dirty="0" smtClean="0"/>
              <a:t>LSC – North Harris accepts ~120 students each year for its Basic Track Program</a:t>
            </a:r>
          </a:p>
          <a:p>
            <a:r>
              <a:rPr lang="en-US" dirty="0" smtClean="0"/>
              <a:t>LSC – North Harris accepts ~30 students each year for its Transition Track Program</a:t>
            </a:r>
          </a:p>
          <a:p>
            <a:pPr>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133600"/>
            <a:ext cx="8686800" cy="1077218"/>
          </a:xfrm>
          <a:prstGeom prst="rect">
            <a:avLst/>
          </a:prstGeom>
          <a:noFill/>
        </p:spPr>
        <p:txBody>
          <a:bodyPr wrap="square" rtlCol="0">
            <a:spAutoFit/>
          </a:bodyPr>
          <a:lstStyle/>
          <a:p>
            <a:pPr algn="ctr"/>
            <a:r>
              <a:rPr lang="en-US" sz="3200" b="1" dirty="0" smtClean="0"/>
              <a:t>THINGS TO EXPECT </a:t>
            </a:r>
            <a:r>
              <a:rPr lang="en-US" sz="3200" b="1" u="sng" dirty="0" smtClean="0"/>
              <a:t>AFTER</a:t>
            </a:r>
            <a:r>
              <a:rPr lang="en-US" sz="3200" b="1" dirty="0" smtClean="0"/>
              <a:t> YOU HAVE BEEN ADMITTED INTO THE PROGRAM</a:t>
            </a:r>
            <a:endParaRPr lang="en-US" sz="3200"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Check</a:t>
            </a:r>
            <a:endParaRPr lang="en-US" dirty="0"/>
          </a:p>
        </p:txBody>
      </p:sp>
      <p:sp>
        <p:nvSpPr>
          <p:cNvPr id="3" name="Content Placeholder 2"/>
          <p:cNvSpPr>
            <a:spLocks noGrp="1"/>
          </p:cNvSpPr>
          <p:nvPr>
            <p:ph idx="1"/>
          </p:nvPr>
        </p:nvSpPr>
        <p:spPr>
          <a:xfrm>
            <a:off x="228600" y="1600200"/>
            <a:ext cx="8610600" cy="4709160"/>
          </a:xfrm>
        </p:spPr>
        <p:txBody>
          <a:bodyPr>
            <a:normAutofit fontScale="92500" lnSpcReduction="10000"/>
          </a:bodyPr>
          <a:lstStyle/>
          <a:p>
            <a:pPr algn="ctr">
              <a:spcBef>
                <a:spcPct val="50000"/>
              </a:spcBef>
              <a:buNone/>
            </a:pPr>
            <a:r>
              <a:rPr lang="en-US" b="1" dirty="0" smtClean="0">
                <a:latin typeface="Book Antiqua" pitchFamily="18" charset="0"/>
                <a:cs typeface="Times New Roman" pitchFamily="18" charset="0"/>
              </a:rPr>
              <a:t>All students are required to have a satisfactory criminal background check prior to formal acceptance in the Nursing Program.  </a:t>
            </a:r>
          </a:p>
          <a:p>
            <a:pPr algn="ctr">
              <a:spcBef>
                <a:spcPct val="50000"/>
              </a:spcBef>
              <a:buNone/>
            </a:pPr>
            <a:r>
              <a:rPr lang="en-US" b="1" dirty="0" smtClean="0">
                <a:latin typeface="Book Antiqua" pitchFamily="18" charset="0"/>
                <a:cs typeface="Times New Roman" pitchFamily="18" charset="0"/>
              </a:rPr>
              <a:t>Any student who has a felony or misdemeanor </a:t>
            </a:r>
            <a:r>
              <a:rPr lang="en-US" b="1" u="sng" dirty="0" smtClean="0">
                <a:latin typeface="Book Antiqua" pitchFamily="18" charset="0"/>
                <a:cs typeface="Times New Roman" pitchFamily="18" charset="0"/>
              </a:rPr>
              <a:t>conviction</a:t>
            </a:r>
            <a:r>
              <a:rPr lang="en-US" b="1" dirty="0" smtClean="0">
                <a:latin typeface="Book Antiqua" pitchFamily="18" charset="0"/>
                <a:cs typeface="Times New Roman" pitchFamily="18" charset="0"/>
              </a:rPr>
              <a:t> must have approval through the Board of Nurse Examiners’ Declaratory Order process.   </a:t>
            </a:r>
          </a:p>
          <a:p>
            <a:pPr algn="ctr">
              <a:spcBef>
                <a:spcPct val="50000"/>
              </a:spcBef>
              <a:buNone/>
            </a:pPr>
            <a:r>
              <a:rPr lang="en-US" b="1" dirty="0" smtClean="0">
                <a:latin typeface="Book Antiqua" pitchFamily="18" charset="0"/>
                <a:cs typeface="Times New Roman" pitchFamily="18" charset="0"/>
              </a:rPr>
              <a:t>  To begin the 6 month – 2 year process, go to</a:t>
            </a:r>
            <a:r>
              <a:rPr lang="en-US" dirty="0" smtClean="0">
                <a:cs typeface="Times New Roman" pitchFamily="18" charset="0"/>
              </a:rPr>
              <a:t> </a:t>
            </a:r>
            <a:r>
              <a:rPr lang="en-US" b="1" dirty="0" smtClean="0">
                <a:latin typeface="Book Antiqua" pitchFamily="18" charset="0"/>
                <a:cs typeface="Times New Roman" pitchFamily="18" charset="0"/>
                <a:hlinkClick r:id="rId2"/>
              </a:rPr>
              <a:t>www.bon.state.tx.us</a:t>
            </a:r>
            <a:r>
              <a:rPr lang="en-US" dirty="0" smtClean="0">
                <a:cs typeface="Times New Roman" pitchFamily="18" charset="0"/>
              </a:rPr>
              <a:t>. </a:t>
            </a:r>
            <a:r>
              <a:rPr lang="en-US" b="1" dirty="0" smtClean="0">
                <a:latin typeface="Book Antiqua" pitchFamily="18" charset="0"/>
              </a:rPr>
              <a:t>Click on </a:t>
            </a:r>
            <a:r>
              <a:rPr lang="en-US" b="1" u="sng" dirty="0" smtClean="0">
                <a:latin typeface="Book Antiqua" pitchFamily="18" charset="0"/>
              </a:rPr>
              <a:t>Download other Paper Applications and Forms</a:t>
            </a:r>
            <a:r>
              <a:rPr lang="en-US" b="1" dirty="0" smtClean="0">
                <a:latin typeface="Book Antiqua" pitchFamily="18" charset="0"/>
              </a:rPr>
              <a:t>, then look under </a:t>
            </a:r>
            <a:r>
              <a:rPr lang="en-US" b="1" u="sng" dirty="0" smtClean="0">
                <a:latin typeface="Book Antiqua" pitchFamily="18" charset="0"/>
              </a:rPr>
              <a:t>Candidates for Licensure</a:t>
            </a:r>
            <a:r>
              <a:rPr lang="en-US" b="1" dirty="0" smtClean="0">
                <a:latin typeface="Book Antiqua" pitchFamily="18" charset="0"/>
              </a:rPr>
              <a:t> and find </a:t>
            </a:r>
            <a:r>
              <a:rPr lang="en-US" b="1" u="sng" dirty="0" smtClean="0">
                <a:latin typeface="Book Antiqua" pitchFamily="18" charset="0"/>
              </a:rPr>
              <a:t>Declaratory Order Form</a:t>
            </a:r>
            <a:r>
              <a:rPr lang="en-US" b="1" dirty="0" smtClean="0">
                <a:latin typeface="Book Antiqua" pitchFamily="18" charset="0"/>
              </a:rPr>
              <a:t> or </a:t>
            </a:r>
            <a:r>
              <a:rPr lang="en-US" b="1" dirty="0" smtClean="0">
                <a:latin typeface="Book Antiqua" pitchFamily="18" charset="0"/>
                <a:cs typeface="Times New Roman" pitchFamily="18" charset="0"/>
              </a:rPr>
              <a:t>call </a:t>
            </a:r>
            <a:r>
              <a:rPr lang="en-US" b="1" dirty="0" smtClean="0">
                <a:latin typeface="Book Antiqua" pitchFamily="18" charset="0"/>
              </a:rPr>
              <a:t>512-305-7400.</a:t>
            </a:r>
            <a:endParaRPr lang="en-US" b="1" dirty="0" smtClean="0">
              <a:latin typeface="Book Antiqua" pitchFamily="18" charset="0"/>
              <a:cs typeface="Times New Roman" pitchFamily="18" charset="0"/>
            </a:endParaRPr>
          </a:p>
          <a:p>
            <a:pPr>
              <a:buNone/>
            </a:pP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English Language Proficiency</a:t>
            </a:r>
            <a:endParaRPr lang="en-US" dirty="0"/>
          </a:p>
        </p:txBody>
      </p:sp>
      <p:sp>
        <p:nvSpPr>
          <p:cNvPr id="3" name="Content Placeholder 2"/>
          <p:cNvSpPr>
            <a:spLocks noGrp="1"/>
          </p:cNvSpPr>
          <p:nvPr>
            <p:ph idx="1"/>
          </p:nvPr>
        </p:nvSpPr>
        <p:spPr/>
        <p:txBody>
          <a:bodyPr>
            <a:normAutofit fontScale="77500" lnSpcReduction="20000"/>
          </a:bodyPr>
          <a:lstStyle/>
          <a:p>
            <a:pPr algn="ctr">
              <a:buNone/>
            </a:pPr>
            <a:r>
              <a:rPr lang="en-US" b="1" dirty="0" smtClean="0">
                <a:latin typeface="Book Antiqua" pitchFamily="18" charset="0"/>
              </a:rPr>
              <a:t>Accepted students and alternates to the LSCS </a:t>
            </a:r>
          </a:p>
          <a:p>
            <a:pPr algn="ctr">
              <a:buNone/>
            </a:pPr>
            <a:r>
              <a:rPr lang="en-US" b="1" dirty="0" smtClean="0">
                <a:latin typeface="Book Antiqua" pitchFamily="18" charset="0"/>
              </a:rPr>
              <a:t>Nursing Program who completed high school outside the United States of America must provide proof of </a:t>
            </a:r>
          </a:p>
          <a:p>
            <a:pPr algn="ctr">
              <a:buNone/>
            </a:pPr>
            <a:r>
              <a:rPr lang="en-US" b="1" dirty="0" smtClean="0">
                <a:latin typeface="Book Antiqua" pitchFamily="18" charset="0"/>
              </a:rPr>
              <a:t>English language proficiency.  This can be done by submitting one of the following: </a:t>
            </a:r>
          </a:p>
          <a:p>
            <a:pPr>
              <a:buNone/>
            </a:pPr>
            <a:endParaRPr lang="en-US" sz="1200" b="1" dirty="0" smtClean="0">
              <a:latin typeface="Book Antiqua" pitchFamily="18" charset="0"/>
            </a:endParaRPr>
          </a:p>
          <a:p>
            <a:pPr marL="457200" indent="-457200">
              <a:buNone/>
            </a:pPr>
            <a:r>
              <a:rPr lang="en-US" sz="2300" b="1" dirty="0" smtClean="0">
                <a:latin typeface="Book Antiqua" pitchFamily="18" charset="0"/>
              </a:rPr>
              <a:t>1.</a:t>
            </a:r>
            <a:r>
              <a:rPr lang="en-US" b="1" dirty="0" smtClean="0">
                <a:latin typeface="Book Antiqua" pitchFamily="18" charset="0"/>
              </a:rPr>
              <a:t>    TOEFL exam score of 530 or higher on a paper exam,   </a:t>
            </a:r>
          </a:p>
          <a:p>
            <a:pPr marL="457200" indent="-457200">
              <a:buNone/>
            </a:pPr>
            <a:r>
              <a:rPr lang="en-US" b="1" dirty="0" smtClean="0">
                <a:latin typeface="Book Antiqua" pitchFamily="18" charset="0"/>
              </a:rPr>
              <a:t>       197 or higher on a computer exam, and 71 or higher on an Internet-based exam.</a:t>
            </a:r>
          </a:p>
          <a:p>
            <a:pPr marL="457200" indent="-457200">
              <a:buNone/>
            </a:pPr>
            <a:r>
              <a:rPr lang="en-US" sz="2300" b="1" dirty="0" smtClean="0">
                <a:latin typeface="Book Antiqua" pitchFamily="18" charset="0"/>
              </a:rPr>
              <a:t>2.</a:t>
            </a:r>
            <a:r>
              <a:rPr lang="en-US" b="1" dirty="0" smtClean="0">
                <a:latin typeface="Book Antiqua" pitchFamily="18" charset="0"/>
              </a:rPr>
              <a:t>    Documentation of graduation from high school from an English speaking country such as Canada (other than Quebec), Great Britain, Australia, New Zealand, South Africa, and Ireland.   </a:t>
            </a:r>
          </a:p>
          <a:p>
            <a:pPr marL="457200" indent="-457200">
              <a:buNone/>
            </a:pPr>
            <a:endParaRPr lang="en-US" sz="1200" b="1" dirty="0" smtClean="0">
              <a:latin typeface="Book Antiqua" pitchFamily="18" charset="0"/>
            </a:endParaRPr>
          </a:p>
          <a:p>
            <a:pPr marL="457200" indent="-457200">
              <a:buNone/>
            </a:pPr>
            <a:endParaRPr lang="en-US" sz="900" b="1" dirty="0" smtClean="0">
              <a:latin typeface="Book Antiqua" pitchFamily="18" charset="0"/>
            </a:endParaRPr>
          </a:p>
          <a:p>
            <a:pPr algn="ctr">
              <a:buNone/>
            </a:pPr>
            <a:r>
              <a:rPr lang="en-US" sz="2000" b="1" dirty="0" smtClean="0">
                <a:latin typeface="Book Antiqua" pitchFamily="18" charset="0"/>
              </a:rPr>
              <a:t>**Proficiency in English is required for LSCS Nursing Programs for both patient safety and student success.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Nursing?</a:t>
            </a:r>
            <a:endParaRPr lang="en-US" dirty="0"/>
          </a:p>
        </p:txBody>
      </p:sp>
      <p:sp>
        <p:nvSpPr>
          <p:cNvPr id="3" name="Content Placeholder 2"/>
          <p:cNvSpPr>
            <a:spLocks noGrp="1"/>
          </p:cNvSpPr>
          <p:nvPr>
            <p:ph idx="1"/>
          </p:nvPr>
        </p:nvSpPr>
        <p:spPr/>
        <p:txBody>
          <a:bodyPr>
            <a:normAutofit lnSpcReduction="10000"/>
          </a:bodyPr>
          <a:lstStyle/>
          <a:p>
            <a:r>
              <a:rPr lang="en-US" dirty="0" smtClean="0"/>
              <a:t>The most current definition that reflects the evolution of professional nursing is from the 2003 edition of the American Nurses Association’s Social Policy Statement:</a:t>
            </a:r>
          </a:p>
          <a:p>
            <a:pPr>
              <a:buNone/>
            </a:pPr>
            <a:endParaRPr lang="en-US" sz="1300" dirty="0" smtClean="0"/>
          </a:p>
          <a:p>
            <a:pPr>
              <a:buNone/>
            </a:pPr>
            <a:r>
              <a:rPr lang="en-US" dirty="0" smtClean="0"/>
              <a:t>    “Nursing is the </a:t>
            </a:r>
            <a:r>
              <a:rPr lang="en-US" b="1" dirty="0" smtClean="0"/>
              <a:t>protection</a:t>
            </a:r>
            <a:r>
              <a:rPr lang="en-US" dirty="0" smtClean="0"/>
              <a:t>, </a:t>
            </a:r>
            <a:r>
              <a:rPr lang="en-US" b="1" dirty="0" smtClean="0"/>
              <a:t>promotion</a:t>
            </a:r>
            <a:r>
              <a:rPr lang="en-US" dirty="0" smtClean="0"/>
              <a:t>, and </a:t>
            </a:r>
            <a:r>
              <a:rPr lang="en-US" b="1" dirty="0" smtClean="0"/>
              <a:t>optimization</a:t>
            </a:r>
            <a:r>
              <a:rPr lang="en-US" dirty="0" smtClean="0"/>
              <a:t> of health and abilities, </a:t>
            </a:r>
            <a:r>
              <a:rPr lang="en-US" b="1" dirty="0" smtClean="0"/>
              <a:t>prevention</a:t>
            </a:r>
            <a:r>
              <a:rPr lang="en-US" dirty="0" smtClean="0"/>
              <a:t> of illness and injury, </a:t>
            </a:r>
            <a:r>
              <a:rPr lang="en-US" b="1" dirty="0" smtClean="0"/>
              <a:t>alleviation</a:t>
            </a:r>
            <a:r>
              <a:rPr lang="en-US" dirty="0" smtClean="0"/>
              <a:t> of suffering through the </a:t>
            </a:r>
            <a:r>
              <a:rPr lang="en-US" b="1" dirty="0" smtClean="0"/>
              <a:t>diagnosis</a:t>
            </a:r>
            <a:r>
              <a:rPr lang="en-US" dirty="0" smtClean="0"/>
              <a:t> and </a:t>
            </a:r>
            <a:r>
              <a:rPr lang="en-US" b="1" dirty="0" smtClean="0"/>
              <a:t>treatment</a:t>
            </a:r>
            <a:r>
              <a:rPr lang="en-US" dirty="0" smtClean="0"/>
              <a:t> of human response, and </a:t>
            </a:r>
            <a:r>
              <a:rPr lang="en-US" b="1" dirty="0" smtClean="0"/>
              <a:t>advocacy</a:t>
            </a:r>
            <a:r>
              <a:rPr lang="en-US" dirty="0" smtClean="0"/>
              <a:t> in the care of individuals, families, communities, and populations.”</a:t>
            </a:r>
          </a:p>
          <a:p>
            <a:pPr>
              <a:buNone/>
            </a:pP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Hepatitis B Immunization Series</a:t>
            </a:r>
            <a:endParaRPr lang="en-US" dirty="0"/>
          </a:p>
        </p:txBody>
      </p:sp>
      <p:sp>
        <p:nvSpPr>
          <p:cNvPr id="3" name="Content Placeholder 2"/>
          <p:cNvSpPr>
            <a:spLocks noGrp="1"/>
          </p:cNvSpPr>
          <p:nvPr>
            <p:ph idx="1"/>
          </p:nvPr>
        </p:nvSpPr>
        <p:spPr/>
        <p:txBody>
          <a:bodyPr/>
          <a:lstStyle/>
          <a:p>
            <a:pPr>
              <a:spcBef>
                <a:spcPct val="50000"/>
              </a:spcBef>
              <a:buFont typeface="Wingdings" pitchFamily="2" charset="2"/>
              <a:buChar char="q"/>
            </a:pPr>
            <a:r>
              <a:rPr lang="en-US" b="1" dirty="0" smtClean="0">
                <a:latin typeface="Book Antiqua" pitchFamily="18" charset="0"/>
                <a:cs typeface="Times New Roman" pitchFamily="18" charset="0"/>
              </a:rPr>
              <a:t>Generally 5 - 6 month process for all three required shots; must BEGIN this process before or by time of application period </a:t>
            </a:r>
          </a:p>
          <a:p>
            <a:pPr>
              <a:spcBef>
                <a:spcPct val="50000"/>
              </a:spcBef>
              <a:buFont typeface="Wingdings" pitchFamily="2" charset="2"/>
              <a:buChar char="q"/>
            </a:pPr>
            <a:r>
              <a:rPr lang="en-US" b="1" dirty="0" smtClean="0">
                <a:latin typeface="Book Antiqua" pitchFamily="18" charset="0"/>
                <a:cs typeface="Times New Roman" pitchFamily="18" charset="0"/>
              </a:rPr>
              <a:t>Must be COMPLETED prior to the beginning of the program (July for Basic Track,              December for Articulation Track)  </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Paperwork &amp; Immunizations</a:t>
            </a:r>
            <a:endParaRPr lang="en-US" dirty="0"/>
          </a:p>
        </p:txBody>
      </p:sp>
      <p:sp>
        <p:nvSpPr>
          <p:cNvPr id="3" name="Content Placeholder 2"/>
          <p:cNvSpPr>
            <a:spLocks noGrp="1"/>
          </p:cNvSpPr>
          <p:nvPr>
            <p:ph idx="1"/>
          </p:nvPr>
        </p:nvSpPr>
        <p:spPr>
          <a:xfrm>
            <a:off x="457200" y="1600200"/>
            <a:ext cx="8229600" cy="4953000"/>
          </a:xfrm>
        </p:spPr>
        <p:txBody>
          <a:bodyPr>
            <a:normAutofit fontScale="47500" lnSpcReduction="20000"/>
          </a:bodyPr>
          <a:lstStyle/>
          <a:p>
            <a:pPr>
              <a:lnSpc>
                <a:spcPct val="90000"/>
              </a:lnSpc>
              <a:buFont typeface="Wingdings" pitchFamily="2" charset="2"/>
              <a:buChar char="q"/>
            </a:pPr>
            <a:r>
              <a:rPr lang="en-US" sz="3600" b="1" dirty="0" smtClean="0">
                <a:latin typeface="Book Antiqua" pitchFamily="18" charset="0"/>
              </a:rPr>
              <a:t>CPR for Healthcare Providers (approved by the American Heart Association)  $45-100</a:t>
            </a:r>
            <a:br>
              <a:rPr lang="en-US" sz="3600" b="1" dirty="0" smtClean="0">
                <a:latin typeface="Book Antiqua" pitchFamily="18" charset="0"/>
              </a:rPr>
            </a:br>
            <a:endParaRPr lang="en-US" sz="3600" b="1" dirty="0" smtClean="0">
              <a:latin typeface="Book Antiqua" pitchFamily="18" charset="0"/>
            </a:endParaRPr>
          </a:p>
          <a:p>
            <a:pPr>
              <a:lnSpc>
                <a:spcPct val="90000"/>
              </a:lnSpc>
              <a:buFont typeface="Wingdings" pitchFamily="2" charset="2"/>
              <a:buChar char="q"/>
            </a:pPr>
            <a:r>
              <a:rPr lang="en-US" sz="3600" b="1" dirty="0" smtClean="0">
                <a:latin typeface="Book Antiqua" pitchFamily="18" charset="0"/>
              </a:rPr>
              <a:t>Declaratory Order (if needed)  $150*</a:t>
            </a:r>
            <a:br>
              <a:rPr lang="en-US" sz="3600" b="1" dirty="0" smtClean="0">
                <a:latin typeface="Book Antiqua" pitchFamily="18" charset="0"/>
              </a:rPr>
            </a:br>
            <a:endParaRPr lang="en-US" sz="3600" b="1" dirty="0" smtClean="0">
              <a:latin typeface="Book Antiqua" pitchFamily="18" charset="0"/>
            </a:endParaRPr>
          </a:p>
          <a:p>
            <a:pPr>
              <a:lnSpc>
                <a:spcPct val="90000"/>
              </a:lnSpc>
              <a:buFont typeface="Wingdings" pitchFamily="2" charset="2"/>
              <a:buChar char="q"/>
            </a:pPr>
            <a:r>
              <a:rPr lang="en-US" sz="3600" b="1" dirty="0" smtClean="0">
                <a:latin typeface="Book Antiqua" pitchFamily="18" charset="0"/>
              </a:rPr>
              <a:t>Hepatitis B*, MMR*, </a:t>
            </a:r>
            <a:r>
              <a:rPr lang="en-US" sz="3600" b="1" dirty="0" err="1" smtClean="0">
                <a:latin typeface="Book Antiqua" pitchFamily="18" charset="0"/>
              </a:rPr>
              <a:t>Tdap</a:t>
            </a:r>
            <a:r>
              <a:rPr lang="en-US" sz="3600" b="1" dirty="0" smtClean="0">
                <a:latin typeface="Book Antiqua" pitchFamily="18" charset="0"/>
              </a:rPr>
              <a:t>*, Varicella (Chickenpox)*, TB Skin Test and/or chest x-ray</a:t>
            </a:r>
            <a:br>
              <a:rPr lang="en-US" sz="3600" b="1" dirty="0" smtClean="0">
                <a:latin typeface="Book Antiqua" pitchFamily="18" charset="0"/>
              </a:rPr>
            </a:br>
            <a:endParaRPr lang="en-US" sz="3600" b="1" dirty="0" smtClean="0">
              <a:latin typeface="Book Antiqua" pitchFamily="18" charset="0"/>
            </a:endParaRPr>
          </a:p>
          <a:p>
            <a:pPr>
              <a:lnSpc>
                <a:spcPct val="90000"/>
              </a:lnSpc>
              <a:buFont typeface="Wingdings" pitchFamily="2" charset="2"/>
              <a:buChar char="q"/>
            </a:pPr>
            <a:r>
              <a:rPr lang="en-US" sz="3600" b="1" dirty="0" smtClean="0">
                <a:latin typeface="Book Antiqua" pitchFamily="18" charset="0"/>
              </a:rPr>
              <a:t>Bacterial Meningitis/</a:t>
            </a:r>
            <a:r>
              <a:rPr lang="en-US" sz="3600" b="1" dirty="0" err="1" smtClean="0">
                <a:latin typeface="Book Antiqua" pitchFamily="18" charset="0"/>
              </a:rPr>
              <a:t>Hib</a:t>
            </a:r>
            <a:r>
              <a:rPr lang="en-US" sz="3600" b="1" dirty="0" smtClean="0">
                <a:latin typeface="Book Antiqua" pitchFamily="18" charset="0"/>
              </a:rPr>
              <a:t>*: </a:t>
            </a:r>
            <a:r>
              <a:rPr lang="en-US" sz="3600" b="1" dirty="0">
                <a:latin typeface="Book Antiqua" pitchFamily="18" charset="0"/>
              </a:rPr>
              <a:t>A new Texas law requires students of an institution of higher education, including transfer students, to be vaccinated (1 dose) against bacterial meningitis before they can attend classes. Students over 30 years of age are exempt from getting the vaccination</a:t>
            </a:r>
            <a:r>
              <a:rPr lang="en-US" sz="3600" b="1" dirty="0" smtClean="0">
                <a:latin typeface="Book Antiqua" pitchFamily="18" charset="0"/>
              </a:rPr>
              <a:t>.</a:t>
            </a:r>
          </a:p>
          <a:p>
            <a:pPr marL="137160" indent="0">
              <a:lnSpc>
                <a:spcPct val="90000"/>
              </a:lnSpc>
              <a:buNone/>
            </a:pPr>
            <a:endParaRPr lang="en-US" sz="3600" b="1" dirty="0" smtClean="0">
              <a:latin typeface="Book Antiqua" pitchFamily="18" charset="0"/>
            </a:endParaRPr>
          </a:p>
          <a:p>
            <a:pPr>
              <a:lnSpc>
                <a:spcPct val="90000"/>
              </a:lnSpc>
              <a:buFont typeface="Wingdings" pitchFamily="2" charset="2"/>
              <a:buChar char="q"/>
            </a:pPr>
            <a:r>
              <a:rPr lang="en-US" sz="3600" b="1" dirty="0" smtClean="0">
                <a:latin typeface="Book Antiqua" pitchFamily="18" charset="0"/>
              </a:rPr>
              <a:t>Flu Vaccination (to be done during Fall Season(s) in the Program)</a:t>
            </a:r>
            <a:br>
              <a:rPr lang="en-US" sz="3600" b="1" dirty="0" smtClean="0">
                <a:latin typeface="Book Antiqua" pitchFamily="18" charset="0"/>
              </a:rPr>
            </a:br>
            <a:endParaRPr lang="en-US" sz="3600" b="1" dirty="0" smtClean="0">
              <a:latin typeface="Book Antiqua" pitchFamily="18" charset="0"/>
            </a:endParaRPr>
          </a:p>
          <a:p>
            <a:pPr>
              <a:lnSpc>
                <a:spcPct val="90000"/>
              </a:lnSpc>
              <a:buFont typeface="Wingdings" pitchFamily="2" charset="2"/>
              <a:buChar char="q"/>
            </a:pPr>
            <a:r>
              <a:rPr lang="en-US" sz="3600" b="1" dirty="0" smtClean="0">
                <a:latin typeface="Book Antiqua" pitchFamily="18" charset="0"/>
              </a:rPr>
              <a:t>Physical Exam  $ Varies</a:t>
            </a:r>
            <a:br>
              <a:rPr lang="en-US" sz="3600" b="1" dirty="0" smtClean="0">
                <a:latin typeface="Book Antiqua" pitchFamily="18" charset="0"/>
              </a:rPr>
            </a:br>
            <a:endParaRPr lang="en-US" sz="3600" b="1" dirty="0" smtClean="0">
              <a:latin typeface="Book Antiqua" pitchFamily="18" charset="0"/>
            </a:endParaRPr>
          </a:p>
          <a:p>
            <a:pPr>
              <a:lnSpc>
                <a:spcPct val="90000"/>
              </a:lnSpc>
              <a:buFont typeface="Wingdings" pitchFamily="2" charset="2"/>
              <a:buChar char="q"/>
            </a:pPr>
            <a:r>
              <a:rPr lang="en-US" sz="3600" b="1" dirty="0" smtClean="0">
                <a:latin typeface="Book Antiqua" pitchFamily="18" charset="0"/>
              </a:rPr>
              <a:t>Drug Test  $45</a:t>
            </a:r>
            <a:br>
              <a:rPr lang="en-US" sz="3600" b="1" dirty="0" smtClean="0">
                <a:latin typeface="Book Antiqua" pitchFamily="18" charset="0"/>
              </a:rPr>
            </a:br>
            <a:endParaRPr lang="en-US" sz="3600" b="1" dirty="0" smtClean="0">
              <a:latin typeface="Book Antiqua" pitchFamily="18" charset="0"/>
            </a:endParaRPr>
          </a:p>
          <a:p>
            <a:pPr>
              <a:lnSpc>
                <a:spcPct val="90000"/>
              </a:lnSpc>
              <a:buFont typeface="Wingdings" pitchFamily="2" charset="2"/>
              <a:buChar char="q"/>
            </a:pPr>
            <a:r>
              <a:rPr lang="en-US" sz="3600" b="1" dirty="0" smtClean="0">
                <a:latin typeface="Book Antiqua" pitchFamily="18" charset="0"/>
              </a:rPr>
              <a:t>Background Check  $45</a:t>
            </a:r>
          </a:p>
          <a:p>
            <a:pPr>
              <a:lnSpc>
                <a:spcPct val="90000"/>
              </a:lnSpc>
              <a:buNone/>
            </a:pPr>
            <a:endParaRPr lang="en-US" b="1" dirty="0" smtClean="0">
              <a:latin typeface="Book Antiqua" pitchFamily="18" charset="0"/>
            </a:endParaRPr>
          </a:p>
          <a:p>
            <a:pPr>
              <a:lnSpc>
                <a:spcPct val="90000"/>
              </a:lnSpc>
              <a:buNone/>
            </a:pPr>
            <a:r>
              <a:rPr lang="en-US" sz="2500" b="1" dirty="0" smtClean="0">
                <a:latin typeface="Book Antiqua" pitchFamily="18" charset="0"/>
              </a:rPr>
              <a:t>*Can be done beforehand</a:t>
            </a:r>
          </a:p>
          <a:p>
            <a:pPr marL="137160" indent="0">
              <a:buNone/>
            </a:pP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Smoking Policy</a:t>
            </a:r>
            <a:endParaRPr lang="en-US" sz="4400" dirty="0"/>
          </a:p>
        </p:txBody>
      </p:sp>
      <p:sp>
        <p:nvSpPr>
          <p:cNvPr id="4" name="Text Placeholder 3"/>
          <p:cNvSpPr>
            <a:spLocks noGrp="1"/>
          </p:cNvSpPr>
          <p:nvPr>
            <p:ph type="body" sz="half" idx="2"/>
          </p:nvPr>
        </p:nvSpPr>
        <p:spPr>
          <a:xfrm>
            <a:off x="381000" y="1752600"/>
            <a:ext cx="8382000" cy="990600"/>
          </a:xfrm>
        </p:spPr>
        <p:txBody>
          <a:bodyPr>
            <a:normAutofit fontScale="92500" lnSpcReduction="10000"/>
          </a:bodyPr>
          <a:lstStyle/>
          <a:p>
            <a:r>
              <a:rPr lang="en-US" sz="3400" b="1" dirty="0" smtClean="0">
                <a:latin typeface="Book Antiqua" pitchFamily="18" charset="0"/>
              </a:rPr>
              <a:t>No smoking before or during clinical hours; includes breaks or while on hospital property</a:t>
            </a:r>
            <a:endParaRPr lang="en-US" sz="3400" dirty="0" smtClean="0"/>
          </a:p>
          <a:p>
            <a:endParaRPr lang="en-US" dirty="0"/>
          </a:p>
        </p:txBody>
      </p:sp>
      <p:pic>
        <p:nvPicPr>
          <p:cNvPr id="34818" name="Picture 2" descr="http://photos3.fotosearch.com/bthumb/UNZ/UNZ240/u17896795.jpg"/>
          <p:cNvPicPr>
            <a:picLocks noGrp="1" noChangeAspect="1" noChangeArrowheads="1"/>
          </p:cNvPicPr>
          <p:nvPr>
            <p:ph type="pic" idx="1"/>
          </p:nvPr>
        </p:nvPicPr>
        <p:blipFill>
          <a:blip r:embed="rId2" cstate="print"/>
          <a:stretch>
            <a:fillRect/>
          </a:stretch>
        </p:blipFill>
        <p:spPr bwMode="auto">
          <a:xfrm>
            <a:off x="3352800" y="3200400"/>
            <a:ext cx="2698750" cy="2698750"/>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Approximate Program Costs</a:t>
            </a:r>
            <a:r>
              <a:rPr lang="en-US" sz="2400" dirty="0" smtClean="0"/>
              <a:t>  </a:t>
            </a:r>
            <a:br>
              <a:rPr lang="en-US" sz="2400" dirty="0" smtClean="0"/>
            </a:br>
            <a:r>
              <a:rPr lang="en-US" sz="2400" dirty="0" smtClean="0"/>
              <a:t>(subject to change)**</a:t>
            </a:r>
            <a:endParaRPr lang="en-US" dirty="0"/>
          </a:p>
        </p:txBody>
      </p:sp>
      <p:sp>
        <p:nvSpPr>
          <p:cNvPr id="3" name="Content Placeholder 2"/>
          <p:cNvSpPr>
            <a:spLocks noGrp="1"/>
          </p:cNvSpPr>
          <p:nvPr>
            <p:ph idx="1"/>
          </p:nvPr>
        </p:nvSpPr>
        <p:spPr>
          <a:xfrm>
            <a:off x="457200" y="1600200"/>
            <a:ext cx="8229600" cy="5029200"/>
          </a:xfrm>
        </p:spPr>
        <p:txBody>
          <a:bodyPr>
            <a:normAutofit fontScale="77500" lnSpcReduction="20000"/>
          </a:bodyPr>
          <a:lstStyle/>
          <a:p>
            <a:r>
              <a:rPr lang="en-US" dirty="0" smtClean="0"/>
              <a:t>In-District Tuition (from </a:t>
            </a:r>
            <a:r>
              <a:rPr lang="en-US" dirty="0" err="1" smtClean="0"/>
              <a:t>prereqs</a:t>
            </a:r>
            <a:r>
              <a:rPr lang="en-US" dirty="0" smtClean="0"/>
              <a:t> through completion of Nursing Program) - $4000</a:t>
            </a:r>
          </a:p>
          <a:p>
            <a:r>
              <a:rPr lang="en-US" dirty="0" smtClean="0"/>
              <a:t>Required Nursing Books - $1700+</a:t>
            </a:r>
          </a:p>
          <a:p>
            <a:r>
              <a:rPr lang="en-US" dirty="0" smtClean="0"/>
              <a:t>Uniforms - $200+</a:t>
            </a:r>
          </a:p>
          <a:p>
            <a:r>
              <a:rPr lang="en-US" dirty="0" smtClean="0"/>
              <a:t>Liability Insurance - $60-75</a:t>
            </a:r>
          </a:p>
          <a:p>
            <a:r>
              <a:rPr lang="en-US" dirty="0" smtClean="0"/>
              <a:t>Kaplan exam/study packages - $190+</a:t>
            </a:r>
          </a:p>
          <a:p>
            <a:r>
              <a:rPr lang="en-US" dirty="0" smtClean="0"/>
              <a:t>Graduation pin - $70-400</a:t>
            </a:r>
          </a:p>
          <a:p>
            <a:pPr>
              <a:buNone/>
            </a:pPr>
            <a:endParaRPr lang="en-US" sz="1000" dirty="0" smtClean="0"/>
          </a:p>
          <a:p>
            <a:pPr algn="ctr">
              <a:buNone/>
            </a:pPr>
            <a:r>
              <a:rPr lang="en-US" b="1" dirty="0" smtClean="0"/>
              <a:t>PLUS</a:t>
            </a:r>
          </a:p>
          <a:p>
            <a:pPr algn="ctr">
              <a:buNone/>
            </a:pPr>
            <a:endParaRPr lang="en-US" sz="1100" dirty="0" smtClean="0"/>
          </a:p>
          <a:p>
            <a:pPr algn="ctr">
              <a:buNone/>
            </a:pPr>
            <a:r>
              <a:rPr lang="en-US" dirty="0" smtClean="0"/>
              <a:t>Immunizations, CPR, physical exam, background check, drug screening, miscellaneous supplies and exam fees</a:t>
            </a:r>
          </a:p>
          <a:p>
            <a:pPr algn="ctr">
              <a:buNone/>
            </a:pPr>
            <a:endParaRPr lang="en-US" dirty="0" smtClean="0"/>
          </a:p>
          <a:p>
            <a:pPr algn="ctr">
              <a:buNone/>
            </a:pPr>
            <a:r>
              <a:rPr lang="en-US" dirty="0" smtClean="0"/>
              <a:t>**Some current nursing students spend more on extra study books and software, as well as electronic devices to store book/reference information</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smtClean="0"/>
              <a:t>Recommended Reading by a Current Nursing Student</a:t>
            </a:r>
            <a:endParaRPr lang="en-US" dirty="0"/>
          </a:p>
        </p:txBody>
      </p:sp>
      <p:pic>
        <p:nvPicPr>
          <p:cNvPr id="4" name="Content Placeholder 3" descr="How to Survive.jpg"/>
          <p:cNvPicPr>
            <a:picLocks noGrp="1" noChangeAspect="1"/>
          </p:cNvPicPr>
          <p:nvPr>
            <p:ph idx="1"/>
          </p:nvPr>
        </p:nvPicPr>
        <p:blipFill>
          <a:blip r:embed="rId2" cstate="print"/>
          <a:stretch>
            <a:fillRect/>
          </a:stretch>
        </p:blipFill>
        <p:spPr>
          <a:xfrm>
            <a:off x="4038600" y="2514600"/>
            <a:ext cx="1556216" cy="2180684"/>
          </a:xfrm>
        </p:spPr>
      </p:pic>
      <p:sp>
        <p:nvSpPr>
          <p:cNvPr id="6" name="TextBox 5"/>
          <p:cNvSpPr txBox="1"/>
          <p:nvPr/>
        </p:nvSpPr>
        <p:spPr>
          <a:xfrm>
            <a:off x="1143000" y="1524000"/>
            <a:ext cx="7315200" cy="923330"/>
          </a:xfrm>
          <a:prstGeom prst="rect">
            <a:avLst/>
          </a:prstGeom>
          <a:noFill/>
        </p:spPr>
        <p:txBody>
          <a:bodyPr wrap="square" rtlCol="0">
            <a:spAutoFit/>
          </a:bodyPr>
          <a:lstStyle/>
          <a:p>
            <a:pPr algn="ctr"/>
            <a:r>
              <a:rPr lang="en-US" b="1" u="sng" dirty="0" smtClean="0"/>
              <a:t>How to Survive and Maybe Even Love Nursing School:                      A Guide for Students by Students </a:t>
            </a:r>
          </a:p>
          <a:p>
            <a:pPr algn="ctr"/>
            <a:r>
              <a:rPr lang="en-US" b="1" dirty="0" smtClean="0"/>
              <a:t>By Kelli Dunham</a:t>
            </a:r>
            <a:endParaRPr lang="en-US" dirty="0"/>
          </a:p>
        </p:txBody>
      </p:sp>
      <p:sp>
        <p:nvSpPr>
          <p:cNvPr id="7" name="TextBox 6"/>
          <p:cNvSpPr txBox="1"/>
          <p:nvPr/>
        </p:nvSpPr>
        <p:spPr>
          <a:xfrm>
            <a:off x="914400" y="4800600"/>
            <a:ext cx="7467600" cy="2031325"/>
          </a:xfrm>
          <a:prstGeom prst="rect">
            <a:avLst/>
          </a:prstGeom>
          <a:noFill/>
        </p:spPr>
        <p:txBody>
          <a:bodyPr wrap="square" rtlCol="0">
            <a:spAutoFit/>
          </a:bodyPr>
          <a:lstStyle/>
          <a:p>
            <a:pPr algn="ctr"/>
            <a:r>
              <a:rPr lang="en-US" dirty="0" smtClean="0"/>
              <a:t>Advice on choosing and getting into a nursing school, finances and financial aid, the importance of time (and life) management, dealing with information overload and stress, forming study habits that streamline the learning experience, study skills and resources, test taking, being a nontraditional student, handling clinical rotations, preparing for and taking the NCLEX, licensure, issues and trends in nursing, and finding and landing that perfect job.</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LSC Campus Resources</a:t>
            </a:r>
            <a:endParaRPr lang="en-US" dirty="0"/>
          </a:p>
        </p:txBody>
      </p:sp>
      <p:sp>
        <p:nvSpPr>
          <p:cNvPr id="3" name="Content Placeholder 2"/>
          <p:cNvSpPr>
            <a:spLocks noGrp="1"/>
          </p:cNvSpPr>
          <p:nvPr>
            <p:ph idx="1"/>
          </p:nvPr>
        </p:nvSpPr>
        <p:spPr>
          <a:xfrm>
            <a:off x="228600" y="1600200"/>
            <a:ext cx="8686800" cy="4709160"/>
          </a:xfrm>
        </p:spPr>
        <p:txBody>
          <a:bodyPr>
            <a:normAutofit lnSpcReduction="10000"/>
          </a:bodyPr>
          <a:lstStyle/>
          <a:p>
            <a:pPr>
              <a:buNone/>
            </a:pPr>
            <a:r>
              <a:rPr lang="en-US" dirty="0" smtClean="0"/>
              <a:t>Go to: </a:t>
            </a:r>
            <a:r>
              <a:rPr lang="en-US" dirty="0" smtClean="0">
                <a:hlinkClick r:id="rId2"/>
              </a:rPr>
              <a:t>http://lonestar.edu/student-services.htm</a:t>
            </a:r>
            <a:r>
              <a:rPr lang="en-US" dirty="0" smtClean="0"/>
              <a:t> </a:t>
            </a:r>
          </a:p>
          <a:p>
            <a:pPr>
              <a:buNone/>
            </a:pPr>
            <a:r>
              <a:rPr lang="en-US" dirty="0" smtClean="0"/>
              <a:t>for more information on:</a:t>
            </a:r>
          </a:p>
          <a:p>
            <a:r>
              <a:rPr lang="en-US" dirty="0" smtClean="0"/>
              <a:t>Admissions  </a:t>
            </a:r>
          </a:p>
          <a:p>
            <a:r>
              <a:rPr lang="en-US" dirty="0" smtClean="0"/>
              <a:t>Advising </a:t>
            </a:r>
          </a:p>
          <a:p>
            <a:r>
              <a:rPr lang="en-US" dirty="0" smtClean="0"/>
              <a:t>Registration </a:t>
            </a:r>
          </a:p>
          <a:p>
            <a:r>
              <a:rPr lang="en-US" dirty="0" smtClean="0"/>
              <a:t>Learning Centers </a:t>
            </a:r>
          </a:p>
          <a:p>
            <a:r>
              <a:rPr lang="en-US" dirty="0" smtClean="0"/>
              <a:t>Tutoring </a:t>
            </a:r>
          </a:p>
          <a:p>
            <a:r>
              <a:rPr lang="en-US" dirty="0" smtClean="0"/>
              <a:t>Placement testing </a:t>
            </a:r>
          </a:p>
          <a:p>
            <a:r>
              <a:rPr lang="en-US" dirty="0" smtClean="0"/>
              <a:t>Counseling </a:t>
            </a:r>
          </a:p>
          <a:p>
            <a:r>
              <a:rPr lang="en-US" dirty="0" smtClean="0"/>
              <a:t>Career exploration</a:t>
            </a:r>
          </a:p>
          <a:p>
            <a:pPr>
              <a:buNone/>
            </a:pPr>
            <a:endParaRPr lang="en-US" dirty="0" smtClean="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Your Consideration…</a:t>
            </a:r>
            <a:endParaRPr lang="en-US" dirty="0"/>
          </a:p>
        </p:txBody>
      </p:sp>
      <p:sp>
        <p:nvSpPr>
          <p:cNvPr id="3" name="Content Placeholder 2"/>
          <p:cNvSpPr>
            <a:spLocks noGrp="1"/>
          </p:cNvSpPr>
          <p:nvPr>
            <p:ph idx="1"/>
          </p:nvPr>
        </p:nvSpPr>
        <p:spPr>
          <a:xfrm>
            <a:off x="457200" y="1447800"/>
            <a:ext cx="8153400" cy="5257800"/>
          </a:xfrm>
        </p:spPr>
        <p:txBody>
          <a:bodyPr>
            <a:normAutofit/>
          </a:bodyPr>
          <a:lstStyle/>
          <a:p>
            <a:pPr>
              <a:buNone/>
            </a:pPr>
            <a:r>
              <a:rPr lang="en-US" sz="2400" dirty="0" smtClean="0"/>
              <a:t>Additional Course Requirements for </a:t>
            </a:r>
            <a:r>
              <a:rPr lang="en-US" sz="2400" u="dbl" dirty="0" smtClean="0"/>
              <a:t>Most</a:t>
            </a:r>
            <a:r>
              <a:rPr lang="en-US" sz="2400" dirty="0" smtClean="0"/>
              <a:t> </a:t>
            </a:r>
            <a:r>
              <a:rPr lang="en-US" sz="2400" b="1" dirty="0" smtClean="0"/>
              <a:t>BSN</a:t>
            </a:r>
            <a:r>
              <a:rPr lang="en-US" sz="2400" dirty="0" smtClean="0"/>
              <a:t> Programs</a:t>
            </a:r>
          </a:p>
          <a:p>
            <a:pPr algn="ctr">
              <a:buNone/>
            </a:pPr>
            <a:endParaRPr lang="en-US" sz="2400"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algn="ctr">
              <a:buNone/>
            </a:pPr>
            <a:endParaRPr lang="en-US" sz="1700" dirty="0" smtClean="0"/>
          </a:p>
          <a:p>
            <a:pPr algn="ctr">
              <a:buNone/>
            </a:pPr>
            <a:r>
              <a:rPr lang="en-US" sz="1700" dirty="0" smtClean="0"/>
              <a:t>**This is a guide only.  The student is responsible for verifying program requirements at his/her prospective university(</a:t>
            </a:r>
            <a:r>
              <a:rPr lang="en-US" sz="1700" dirty="0" err="1" smtClean="0"/>
              <a:t>ies</a:t>
            </a:r>
            <a:r>
              <a:rPr lang="en-US" sz="1700" dirty="0" smtClean="0"/>
              <a:t>).  Some universities may also require completion of a literature and/or computer literacy course.</a:t>
            </a:r>
          </a:p>
          <a:p>
            <a:pPr>
              <a:buNone/>
            </a:pPr>
            <a:endParaRPr lang="en-US" dirty="0"/>
          </a:p>
        </p:txBody>
      </p:sp>
      <p:graphicFrame>
        <p:nvGraphicFramePr>
          <p:cNvPr id="4" name="Table 3"/>
          <p:cNvGraphicFramePr>
            <a:graphicFrameLocks noGrp="1"/>
          </p:cNvGraphicFramePr>
          <p:nvPr/>
        </p:nvGraphicFramePr>
        <p:xfrm>
          <a:off x="1524000" y="2133600"/>
          <a:ext cx="6126480" cy="3383281"/>
        </p:xfrm>
        <a:graphic>
          <a:graphicData uri="http://schemas.openxmlformats.org/drawingml/2006/table">
            <a:tbl>
              <a:tblPr firstRow="1" bandRow="1">
                <a:tableStyleId>{5C22544A-7EE6-4342-B048-85BDC9FD1C3A}</a:tableStyleId>
              </a:tblPr>
              <a:tblGrid>
                <a:gridCol w="3063240"/>
                <a:gridCol w="3063240"/>
              </a:tblGrid>
              <a:tr h="307571">
                <a:tc>
                  <a:txBody>
                    <a:bodyPr/>
                    <a:lstStyle/>
                    <a:p>
                      <a:pPr marL="0" marR="0" algn="ctr">
                        <a:lnSpc>
                          <a:spcPct val="115000"/>
                        </a:lnSpc>
                        <a:spcBef>
                          <a:spcPts val="0"/>
                        </a:spcBef>
                        <a:spcAft>
                          <a:spcPts val="0"/>
                        </a:spcAft>
                      </a:pPr>
                      <a:r>
                        <a:rPr lang="en-US" sz="1400" b="1" dirty="0">
                          <a:solidFill>
                            <a:srgbClr val="FFFFFF"/>
                          </a:solidFill>
                          <a:latin typeface="Calibri"/>
                          <a:ea typeface="Calibri"/>
                          <a:cs typeface="Times New Roman"/>
                        </a:rPr>
                        <a:t>University Core/Major Requirement</a:t>
                      </a:r>
                      <a:endParaRPr lang="en-US" sz="11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dirty="0">
                          <a:solidFill>
                            <a:srgbClr val="FFFFFF"/>
                          </a:solidFill>
                          <a:latin typeface="Calibri"/>
                          <a:ea typeface="Calibri"/>
                          <a:cs typeface="Times New Roman"/>
                        </a:rPr>
                        <a:t>Lone Star College System Course</a:t>
                      </a:r>
                      <a:endParaRPr lang="en-US" sz="1100" dirty="0">
                        <a:latin typeface="Calibri"/>
                        <a:ea typeface="Calibri"/>
                        <a:cs typeface="Times New Roman"/>
                      </a:endParaRPr>
                    </a:p>
                  </a:txBody>
                  <a:tcPr marL="68580" marR="68580" marT="0" marB="0"/>
                </a:tc>
              </a:tr>
              <a:tr h="307571">
                <a:tc>
                  <a:txBody>
                    <a:bodyPr/>
                    <a:lstStyle/>
                    <a:p>
                      <a:pPr marL="0" marR="0" algn="ctr">
                        <a:lnSpc>
                          <a:spcPct val="115000"/>
                        </a:lnSpc>
                        <a:spcBef>
                          <a:spcPts val="0"/>
                        </a:spcBef>
                        <a:spcAft>
                          <a:spcPts val="0"/>
                        </a:spcAft>
                      </a:pPr>
                      <a:r>
                        <a:rPr lang="en-US" sz="1200" b="1" dirty="0">
                          <a:latin typeface="Calibri"/>
                          <a:ea typeface="Calibri"/>
                          <a:cs typeface="Times New Roman"/>
                        </a:rPr>
                        <a:t>Composition II</a:t>
                      </a:r>
                      <a:endParaRPr lang="en-US" sz="11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b="1" dirty="0">
                          <a:latin typeface="Calibri"/>
                          <a:ea typeface="Calibri"/>
                          <a:cs typeface="Times New Roman"/>
                        </a:rPr>
                        <a:t>ENGL 1302</a:t>
                      </a:r>
                      <a:endParaRPr lang="en-US" sz="1100" dirty="0">
                        <a:latin typeface="Calibri"/>
                        <a:ea typeface="Calibri"/>
                        <a:cs typeface="Times New Roman"/>
                      </a:endParaRPr>
                    </a:p>
                  </a:txBody>
                  <a:tcPr marL="68580" marR="68580" marT="0" marB="0"/>
                </a:tc>
              </a:tr>
              <a:tr h="307571">
                <a:tc>
                  <a:txBody>
                    <a:bodyPr/>
                    <a:lstStyle/>
                    <a:p>
                      <a:pPr marL="0" marR="0" algn="ctr">
                        <a:lnSpc>
                          <a:spcPct val="115000"/>
                        </a:lnSpc>
                        <a:spcBef>
                          <a:spcPts val="0"/>
                        </a:spcBef>
                        <a:spcAft>
                          <a:spcPts val="0"/>
                        </a:spcAft>
                      </a:pPr>
                      <a:r>
                        <a:rPr lang="en-US" sz="1200" b="1">
                          <a:latin typeface="Calibri"/>
                          <a:ea typeface="Calibri"/>
                          <a:cs typeface="Times New Roman"/>
                        </a:rPr>
                        <a:t>College Algebra</a:t>
                      </a:r>
                      <a:endParaRPr lang="en-US" sz="11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b="1" dirty="0">
                          <a:latin typeface="Calibri"/>
                          <a:ea typeface="Calibri"/>
                          <a:cs typeface="Times New Roman"/>
                        </a:rPr>
                        <a:t>MATH 1314</a:t>
                      </a:r>
                      <a:endParaRPr lang="en-US" sz="1100" dirty="0">
                        <a:latin typeface="Calibri"/>
                        <a:ea typeface="Calibri"/>
                        <a:cs typeface="Times New Roman"/>
                      </a:endParaRPr>
                    </a:p>
                  </a:txBody>
                  <a:tcPr marL="68580" marR="68580" marT="0" marB="0"/>
                </a:tc>
              </a:tr>
              <a:tr h="307571">
                <a:tc>
                  <a:txBody>
                    <a:bodyPr/>
                    <a:lstStyle/>
                    <a:p>
                      <a:pPr marL="0" marR="0" algn="ctr">
                        <a:lnSpc>
                          <a:spcPct val="115000"/>
                        </a:lnSpc>
                        <a:spcBef>
                          <a:spcPts val="0"/>
                        </a:spcBef>
                        <a:spcAft>
                          <a:spcPts val="0"/>
                        </a:spcAft>
                      </a:pPr>
                      <a:r>
                        <a:rPr lang="en-US" sz="1200" b="1">
                          <a:latin typeface="Calibri"/>
                          <a:ea typeface="Calibri"/>
                          <a:cs typeface="Times New Roman"/>
                        </a:rPr>
                        <a:t>Statistics</a:t>
                      </a:r>
                      <a:endParaRPr lang="en-US" sz="11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b="1" dirty="0">
                          <a:latin typeface="Calibri"/>
                          <a:ea typeface="Calibri"/>
                          <a:cs typeface="Times New Roman"/>
                        </a:rPr>
                        <a:t>PSYC 2317 or MATH 1342</a:t>
                      </a:r>
                      <a:endParaRPr lang="en-US" sz="1100" dirty="0">
                        <a:latin typeface="Calibri"/>
                        <a:ea typeface="Calibri"/>
                        <a:cs typeface="Times New Roman"/>
                      </a:endParaRPr>
                    </a:p>
                  </a:txBody>
                  <a:tcPr marL="68580" marR="68580" marT="0" marB="0"/>
                </a:tc>
              </a:tr>
              <a:tr h="307571">
                <a:tc>
                  <a:txBody>
                    <a:bodyPr/>
                    <a:lstStyle/>
                    <a:p>
                      <a:pPr marL="0" marR="0" algn="ctr">
                        <a:lnSpc>
                          <a:spcPct val="115000"/>
                        </a:lnSpc>
                        <a:spcBef>
                          <a:spcPts val="0"/>
                        </a:spcBef>
                        <a:spcAft>
                          <a:spcPts val="0"/>
                        </a:spcAft>
                      </a:pPr>
                      <a:r>
                        <a:rPr lang="en-US" sz="1200" b="1">
                          <a:latin typeface="Calibri"/>
                          <a:ea typeface="Calibri"/>
                          <a:cs typeface="Times New Roman"/>
                        </a:rPr>
                        <a:t>US History to 1877</a:t>
                      </a:r>
                      <a:endParaRPr lang="en-US" sz="11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b="1" dirty="0">
                          <a:latin typeface="Calibri"/>
                          <a:ea typeface="Calibri"/>
                          <a:cs typeface="Times New Roman"/>
                        </a:rPr>
                        <a:t>HIST 1301</a:t>
                      </a:r>
                      <a:endParaRPr lang="en-US" sz="1100" dirty="0">
                        <a:latin typeface="Calibri"/>
                        <a:ea typeface="Calibri"/>
                        <a:cs typeface="Times New Roman"/>
                      </a:endParaRPr>
                    </a:p>
                  </a:txBody>
                  <a:tcPr marL="68580" marR="68580" marT="0" marB="0"/>
                </a:tc>
              </a:tr>
              <a:tr h="307571">
                <a:tc>
                  <a:txBody>
                    <a:bodyPr/>
                    <a:lstStyle/>
                    <a:p>
                      <a:pPr marL="0" marR="0" algn="ctr">
                        <a:lnSpc>
                          <a:spcPct val="115000"/>
                        </a:lnSpc>
                        <a:spcBef>
                          <a:spcPts val="0"/>
                        </a:spcBef>
                        <a:spcAft>
                          <a:spcPts val="0"/>
                        </a:spcAft>
                      </a:pPr>
                      <a:r>
                        <a:rPr lang="en-US" sz="1200" b="1">
                          <a:latin typeface="Calibri"/>
                          <a:ea typeface="Calibri"/>
                          <a:cs typeface="Times New Roman"/>
                        </a:rPr>
                        <a:t>US History since 1877</a:t>
                      </a:r>
                      <a:endParaRPr lang="en-US" sz="11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b="1" dirty="0">
                          <a:latin typeface="Calibri"/>
                          <a:ea typeface="Calibri"/>
                          <a:cs typeface="Times New Roman"/>
                        </a:rPr>
                        <a:t>HIST 1302</a:t>
                      </a:r>
                      <a:endParaRPr lang="en-US" sz="1100" dirty="0">
                        <a:latin typeface="Calibri"/>
                        <a:ea typeface="Calibri"/>
                        <a:cs typeface="Times New Roman"/>
                      </a:endParaRPr>
                    </a:p>
                  </a:txBody>
                  <a:tcPr marL="68580" marR="68580" marT="0" marB="0"/>
                </a:tc>
              </a:tr>
              <a:tr h="307571">
                <a:tc>
                  <a:txBody>
                    <a:bodyPr/>
                    <a:lstStyle/>
                    <a:p>
                      <a:pPr marL="0" marR="0" algn="ctr">
                        <a:lnSpc>
                          <a:spcPct val="115000"/>
                        </a:lnSpc>
                        <a:spcBef>
                          <a:spcPts val="0"/>
                        </a:spcBef>
                        <a:spcAft>
                          <a:spcPts val="0"/>
                        </a:spcAft>
                      </a:pPr>
                      <a:r>
                        <a:rPr lang="en-US" sz="1200" b="1">
                          <a:latin typeface="Calibri"/>
                          <a:ea typeface="Calibri"/>
                          <a:cs typeface="Times New Roman"/>
                        </a:rPr>
                        <a:t>American Government I</a:t>
                      </a:r>
                      <a:endParaRPr lang="en-US" sz="11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b="1" dirty="0">
                          <a:latin typeface="Calibri"/>
                          <a:ea typeface="Calibri"/>
                          <a:cs typeface="Times New Roman"/>
                        </a:rPr>
                        <a:t>GOVT 2301</a:t>
                      </a:r>
                      <a:endParaRPr lang="en-US" sz="1100" dirty="0">
                        <a:latin typeface="Calibri"/>
                        <a:ea typeface="Calibri"/>
                        <a:cs typeface="Times New Roman"/>
                      </a:endParaRPr>
                    </a:p>
                  </a:txBody>
                  <a:tcPr marL="68580" marR="68580" marT="0" marB="0"/>
                </a:tc>
              </a:tr>
              <a:tr h="307571">
                <a:tc>
                  <a:txBody>
                    <a:bodyPr/>
                    <a:lstStyle/>
                    <a:p>
                      <a:pPr marL="0" marR="0" algn="ctr">
                        <a:lnSpc>
                          <a:spcPct val="115000"/>
                        </a:lnSpc>
                        <a:spcBef>
                          <a:spcPts val="0"/>
                        </a:spcBef>
                        <a:spcAft>
                          <a:spcPts val="0"/>
                        </a:spcAft>
                      </a:pPr>
                      <a:r>
                        <a:rPr lang="en-US" sz="1200" b="1">
                          <a:latin typeface="Calibri"/>
                          <a:ea typeface="Calibri"/>
                          <a:cs typeface="Times New Roman"/>
                        </a:rPr>
                        <a:t>American Government II</a:t>
                      </a:r>
                      <a:endParaRPr lang="en-US" sz="11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b="1" dirty="0">
                          <a:latin typeface="Calibri"/>
                          <a:ea typeface="Calibri"/>
                          <a:cs typeface="Times New Roman"/>
                        </a:rPr>
                        <a:t>GOVT 2302</a:t>
                      </a:r>
                      <a:endParaRPr lang="en-US" sz="1100" dirty="0">
                        <a:latin typeface="Calibri"/>
                        <a:ea typeface="Calibri"/>
                        <a:cs typeface="Times New Roman"/>
                      </a:endParaRPr>
                    </a:p>
                  </a:txBody>
                  <a:tcPr marL="68580" marR="68580" marT="0" marB="0"/>
                </a:tc>
              </a:tr>
              <a:tr h="307571">
                <a:tc>
                  <a:txBody>
                    <a:bodyPr/>
                    <a:lstStyle/>
                    <a:p>
                      <a:pPr marL="0" marR="0" algn="ctr">
                        <a:lnSpc>
                          <a:spcPct val="115000"/>
                        </a:lnSpc>
                        <a:spcBef>
                          <a:spcPts val="0"/>
                        </a:spcBef>
                        <a:spcAft>
                          <a:spcPts val="0"/>
                        </a:spcAft>
                      </a:pPr>
                      <a:r>
                        <a:rPr lang="en-US" sz="1200" b="1">
                          <a:latin typeface="Calibri"/>
                          <a:ea typeface="Calibri"/>
                          <a:cs typeface="Times New Roman"/>
                        </a:rPr>
                        <a:t>Nutrition</a:t>
                      </a:r>
                      <a:endParaRPr lang="en-US" sz="11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b="1" dirty="0">
                          <a:latin typeface="Calibri"/>
                          <a:ea typeface="Calibri"/>
                          <a:cs typeface="Times New Roman"/>
                        </a:rPr>
                        <a:t>BIOL 1322</a:t>
                      </a:r>
                      <a:endParaRPr lang="en-US" sz="1100" dirty="0">
                        <a:latin typeface="Calibri"/>
                        <a:ea typeface="Calibri"/>
                        <a:cs typeface="Times New Roman"/>
                      </a:endParaRPr>
                    </a:p>
                  </a:txBody>
                  <a:tcPr marL="68580" marR="68580" marT="0" marB="0"/>
                </a:tc>
              </a:tr>
              <a:tr h="307571">
                <a:tc>
                  <a:txBody>
                    <a:bodyPr/>
                    <a:lstStyle/>
                    <a:p>
                      <a:pPr marL="0" marR="0" algn="ctr">
                        <a:lnSpc>
                          <a:spcPct val="115000"/>
                        </a:lnSpc>
                        <a:spcBef>
                          <a:spcPts val="0"/>
                        </a:spcBef>
                        <a:spcAft>
                          <a:spcPts val="0"/>
                        </a:spcAft>
                      </a:pPr>
                      <a:r>
                        <a:rPr lang="en-US" sz="1200" b="1">
                          <a:latin typeface="Calibri"/>
                          <a:ea typeface="Calibri"/>
                          <a:cs typeface="Times New Roman"/>
                        </a:rPr>
                        <a:t>Chemistry (Lecture and Lab)</a:t>
                      </a:r>
                      <a:endParaRPr lang="en-US" sz="11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b="1" dirty="0">
                          <a:latin typeface="Calibri"/>
                          <a:ea typeface="Calibri"/>
                          <a:cs typeface="Times New Roman"/>
                        </a:rPr>
                        <a:t>CHEM 1405 or CHEM 1411</a:t>
                      </a:r>
                      <a:endParaRPr lang="en-US" sz="1100" dirty="0">
                        <a:latin typeface="Calibri"/>
                        <a:ea typeface="Calibri"/>
                        <a:cs typeface="Times New Roman"/>
                      </a:endParaRPr>
                    </a:p>
                  </a:txBody>
                  <a:tcPr marL="68580" marR="68580" marT="0" marB="0"/>
                </a:tc>
              </a:tr>
              <a:tr h="307571">
                <a:tc>
                  <a:txBody>
                    <a:bodyPr/>
                    <a:lstStyle/>
                    <a:p>
                      <a:pPr marL="0" marR="0" algn="ctr">
                        <a:lnSpc>
                          <a:spcPct val="115000"/>
                        </a:lnSpc>
                        <a:spcBef>
                          <a:spcPts val="0"/>
                        </a:spcBef>
                        <a:spcAft>
                          <a:spcPts val="0"/>
                        </a:spcAft>
                      </a:pPr>
                      <a:r>
                        <a:rPr lang="en-US" sz="1200" b="1">
                          <a:latin typeface="Calibri"/>
                          <a:ea typeface="Calibri"/>
                          <a:cs typeface="Times New Roman"/>
                        </a:rPr>
                        <a:t>Introduction to Philosophy</a:t>
                      </a:r>
                      <a:endParaRPr lang="en-US" sz="11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b="1" dirty="0">
                          <a:latin typeface="Calibri"/>
                          <a:ea typeface="Calibri"/>
                          <a:cs typeface="Times New Roman"/>
                        </a:rPr>
                        <a:t>PHIL 1301</a:t>
                      </a:r>
                      <a:endParaRPr lang="en-US" sz="1100" dirty="0">
                        <a:latin typeface="Calibri"/>
                        <a:ea typeface="Calibri"/>
                        <a:cs typeface="Times New Roman"/>
                      </a:endParaRPr>
                    </a:p>
                  </a:txBody>
                  <a:tcPr marL="68580" marR="68580" marT="0" marB="0"/>
                </a:tc>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838200"/>
          </a:xfrm>
        </p:spPr>
        <p:txBody>
          <a:bodyPr>
            <a:normAutofit/>
          </a:bodyPr>
          <a:lstStyle/>
          <a:p>
            <a:r>
              <a:rPr lang="en-US" sz="3000" dirty="0" smtClean="0"/>
              <a:t>University Nursing Degree Program Websites</a:t>
            </a:r>
            <a:endParaRPr lang="en-US" sz="3000" dirty="0"/>
          </a:p>
        </p:txBody>
      </p:sp>
      <p:sp>
        <p:nvSpPr>
          <p:cNvPr id="3" name="Content Placeholder 2"/>
          <p:cNvSpPr>
            <a:spLocks noGrp="1"/>
          </p:cNvSpPr>
          <p:nvPr>
            <p:ph idx="1"/>
          </p:nvPr>
        </p:nvSpPr>
        <p:spPr>
          <a:xfrm>
            <a:off x="0" y="990600"/>
            <a:ext cx="9144000" cy="5867400"/>
          </a:xfrm>
        </p:spPr>
        <p:txBody>
          <a:bodyPr>
            <a:normAutofit fontScale="25000" lnSpcReduction="20000"/>
          </a:bodyPr>
          <a:lstStyle/>
          <a:p>
            <a:r>
              <a:rPr lang="en-US" sz="5200" b="1" dirty="0" smtClean="0"/>
              <a:t>UTMB – Galveston School of Nursing:</a:t>
            </a:r>
            <a:r>
              <a:rPr lang="en-US" sz="5200" dirty="0" smtClean="0"/>
              <a:t> </a:t>
            </a:r>
            <a:r>
              <a:rPr lang="en-US" sz="5200" u="sng" dirty="0" smtClean="0">
                <a:hlinkClick r:id="rId2"/>
              </a:rPr>
              <a:t>http://www.son.utmb.edu/programsofstudy/RN-BSN/entrancerequirements.cfm</a:t>
            </a:r>
            <a:endParaRPr lang="en-US" sz="5200" dirty="0" smtClean="0"/>
          </a:p>
          <a:p>
            <a:pPr>
              <a:buNone/>
            </a:pPr>
            <a:r>
              <a:rPr lang="en-US" sz="5200" dirty="0" smtClean="0"/>
              <a:t> </a:t>
            </a:r>
          </a:p>
          <a:p>
            <a:r>
              <a:rPr lang="en-US" sz="5200" b="1" dirty="0" smtClean="0"/>
              <a:t>UT Health Science Center – Houston:</a:t>
            </a:r>
            <a:r>
              <a:rPr lang="en-US" sz="5200" dirty="0" smtClean="0"/>
              <a:t> </a:t>
            </a:r>
            <a:r>
              <a:rPr lang="en-US" sz="5200" u="sng" dirty="0" smtClean="0">
                <a:hlinkClick r:id="rId3"/>
              </a:rPr>
              <a:t>http://son.uth.tmc.edu/prospstudent/bsn/default.htm</a:t>
            </a:r>
            <a:endParaRPr lang="en-US" sz="5200" dirty="0" smtClean="0"/>
          </a:p>
          <a:p>
            <a:pPr>
              <a:buNone/>
            </a:pPr>
            <a:r>
              <a:rPr lang="en-US" sz="5200" dirty="0" smtClean="0"/>
              <a:t> </a:t>
            </a:r>
          </a:p>
          <a:p>
            <a:r>
              <a:rPr lang="en-US" sz="5200" b="1" dirty="0" smtClean="0"/>
              <a:t>UT – Arlington College of Nursing:</a:t>
            </a:r>
            <a:r>
              <a:rPr lang="en-US" sz="5200" dirty="0" smtClean="0"/>
              <a:t> </a:t>
            </a:r>
            <a:r>
              <a:rPr lang="en-US" sz="5200" u="sng" dirty="0" smtClean="0">
                <a:hlinkClick r:id="rId4"/>
              </a:rPr>
              <a:t>http://www.uta.edu/nursing/RN-to-BSN/program.php</a:t>
            </a:r>
            <a:endParaRPr lang="en-US" sz="5200" dirty="0" smtClean="0"/>
          </a:p>
          <a:p>
            <a:pPr>
              <a:buNone/>
            </a:pPr>
            <a:r>
              <a:rPr lang="en-US" sz="5200" dirty="0" smtClean="0"/>
              <a:t> </a:t>
            </a:r>
          </a:p>
          <a:p>
            <a:r>
              <a:rPr lang="en-US" sz="5200" b="1" dirty="0" smtClean="0"/>
              <a:t>University of Phoenix:</a:t>
            </a:r>
            <a:r>
              <a:rPr lang="en-US" sz="5200" dirty="0" smtClean="0"/>
              <a:t> </a:t>
            </a:r>
            <a:r>
              <a:rPr lang="en-US" sz="5200" u="sng" dirty="0" smtClean="0">
                <a:hlinkClick r:id="rId5"/>
              </a:rPr>
              <a:t>http://www.phoenix.edu/alliance/lonestar.html</a:t>
            </a:r>
            <a:endParaRPr lang="en-US" sz="5200" dirty="0" smtClean="0"/>
          </a:p>
          <a:p>
            <a:pPr>
              <a:buNone/>
            </a:pPr>
            <a:r>
              <a:rPr lang="en-US" sz="5200" dirty="0" smtClean="0"/>
              <a:t> </a:t>
            </a:r>
          </a:p>
          <a:p>
            <a:r>
              <a:rPr lang="en-US" sz="5200" b="1" dirty="0" smtClean="0"/>
              <a:t>UH – Victoria School of Nursing:</a:t>
            </a:r>
            <a:r>
              <a:rPr lang="en-US" sz="5200" dirty="0" smtClean="0"/>
              <a:t> </a:t>
            </a:r>
            <a:r>
              <a:rPr lang="en-US" sz="5200" u="sng" dirty="0" smtClean="0">
                <a:hlinkClick r:id="rId6"/>
              </a:rPr>
              <a:t>http://lonestar.edu/departments/studentservices/UHVNursingArticulation12.8.2010_(2)_newest_agreement_without_signatures..</a:t>
            </a:r>
            <a:r>
              <a:rPr lang="en-US" sz="5200" u="sng" dirty="0" err="1" smtClean="0">
                <a:hlinkClick r:id="rId6"/>
              </a:rPr>
              <a:t>pdf</a:t>
            </a:r>
            <a:endParaRPr lang="en-US" sz="5200" dirty="0" smtClean="0"/>
          </a:p>
          <a:p>
            <a:pPr>
              <a:buNone/>
            </a:pPr>
            <a:r>
              <a:rPr lang="en-US" sz="5200" dirty="0" smtClean="0"/>
              <a:t>	</a:t>
            </a:r>
            <a:r>
              <a:rPr lang="en-US" sz="5200" u="sng" dirty="0" smtClean="0">
                <a:hlinkClick r:id="rId7"/>
              </a:rPr>
              <a:t>http://www.uhv.edu/nursing/</a:t>
            </a:r>
            <a:endParaRPr lang="en-US" sz="5200" dirty="0" smtClean="0"/>
          </a:p>
          <a:p>
            <a:pPr>
              <a:buNone/>
            </a:pPr>
            <a:r>
              <a:rPr lang="en-US" sz="5200" dirty="0" smtClean="0"/>
              <a:t> </a:t>
            </a:r>
          </a:p>
          <a:p>
            <a:r>
              <a:rPr lang="en-US" sz="5200" b="1" dirty="0" smtClean="0"/>
              <a:t>TWU – Houston College of Nursing:</a:t>
            </a:r>
            <a:r>
              <a:rPr lang="en-US" sz="5200" dirty="0" smtClean="0"/>
              <a:t> </a:t>
            </a:r>
            <a:r>
              <a:rPr lang="en-US" sz="5200" u="sng" dirty="0" smtClean="0">
                <a:hlinkClick r:id="rId8"/>
              </a:rPr>
              <a:t>http://www.twu.edu/nursing/houston-center.asp</a:t>
            </a:r>
            <a:endParaRPr lang="en-US" sz="5200" dirty="0" smtClean="0"/>
          </a:p>
          <a:p>
            <a:pPr>
              <a:buNone/>
            </a:pPr>
            <a:r>
              <a:rPr lang="en-US" sz="5200" dirty="0" smtClean="0"/>
              <a:t> </a:t>
            </a:r>
          </a:p>
          <a:p>
            <a:r>
              <a:rPr lang="en-US" sz="5200" b="1" dirty="0" smtClean="0"/>
              <a:t>Texas A&amp;M Health Science Center College of Nursing: </a:t>
            </a:r>
            <a:r>
              <a:rPr lang="en-US" sz="5200" u="sng" dirty="0" smtClean="0">
                <a:hlinkClick r:id="rId9"/>
              </a:rPr>
              <a:t>http://nursing.tamhsc.edu/future/index.html</a:t>
            </a:r>
            <a:endParaRPr lang="en-US" sz="5200" dirty="0" smtClean="0"/>
          </a:p>
          <a:p>
            <a:pPr>
              <a:buNone/>
            </a:pPr>
            <a:r>
              <a:rPr lang="en-US" sz="5200" dirty="0" smtClean="0"/>
              <a:t> </a:t>
            </a:r>
          </a:p>
          <a:p>
            <a:r>
              <a:rPr lang="en-US" sz="5200" b="1" dirty="0" smtClean="0"/>
              <a:t>SFASU School of Nursing:</a:t>
            </a:r>
            <a:r>
              <a:rPr lang="en-US" sz="5200" dirty="0" smtClean="0"/>
              <a:t> </a:t>
            </a:r>
            <a:r>
              <a:rPr lang="en-US" sz="5200" u="sng" dirty="0" smtClean="0">
                <a:hlinkClick r:id="rId10"/>
              </a:rPr>
              <a:t>http://www.fp.sfasu.edu/nursing/</a:t>
            </a:r>
            <a:endParaRPr lang="en-US" sz="5200" dirty="0" smtClean="0"/>
          </a:p>
          <a:p>
            <a:pPr>
              <a:buNone/>
            </a:pPr>
            <a:r>
              <a:rPr lang="en-US" sz="5200" dirty="0" smtClean="0"/>
              <a:t> </a:t>
            </a:r>
          </a:p>
          <a:p>
            <a:r>
              <a:rPr lang="en-US" sz="5200" b="1" dirty="0" smtClean="0"/>
              <a:t>SHSU Nursing Program: </a:t>
            </a:r>
            <a:r>
              <a:rPr lang="en-US" sz="5200" u="sng" dirty="0" smtClean="0">
                <a:hlinkClick r:id="rId11"/>
              </a:rPr>
              <a:t>http://www.shsu.edu/~nursing/</a:t>
            </a:r>
            <a:endParaRPr lang="en-US" sz="5200" dirty="0" smtClean="0"/>
          </a:p>
          <a:p>
            <a:pPr>
              <a:buNone/>
            </a:pPr>
            <a:r>
              <a:rPr lang="en-US" sz="5200" dirty="0" smtClean="0"/>
              <a:t> </a:t>
            </a:r>
          </a:p>
          <a:p>
            <a:r>
              <a:rPr lang="en-US" sz="5200" b="1" dirty="0" smtClean="0"/>
              <a:t>PVAMU College of Nursing:</a:t>
            </a:r>
            <a:r>
              <a:rPr lang="en-US" sz="5200" dirty="0" smtClean="0"/>
              <a:t> </a:t>
            </a:r>
            <a:r>
              <a:rPr lang="en-US" sz="5200" u="sng" dirty="0" smtClean="0">
                <a:hlinkClick r:id="rId12"/>
              </a:rPr>
              <a:t>http://www.pvamu.edu/pages/1029.asp</a:t>
            </a:r>
            <a:endParaRPr lang="en-US" sz="5200" u="sng" dirty="0" smtClean="0"/>
          </a:p>
          <a:p>
            <a:endParaRPr lang="en-US" sz="5200" u="sng" dirty="0"/>
          </a:p>
          <a:p>
            <a:r>
              <a:rPr lang="en-US" sz="5200" b="1" dirty="0" smtClean="0"/>
              <a:t>Lamar University:</a:t>
            </a:r>
            <a:r>
              <a:rPr lang="en-US" sz="5200" dirty="0" smtClean="0"/>
              <a:t> </a:t>
            </a:r>
            <a:r>
              <a:rPr lang="en-US" sz="5200" u="sng" dirty="0" smtClean="0">
                <a:hlinkClick r:id="rId13"/>
              </a:rPr>
              <a:t>http</a:t>
            </a:r>
            <a:r>
              <a:rPr lang="en-US" sz="5200" u="sng" dirty="0">
                <a:hlinkClick r:id="rId13"/>
              </a:rPr>
              <a:t>://</a:t>
            </a:r>
            <a:r>
              <a:rPr lang="en-US" sz="5200" u="sng" dirty="0" smtClean="0">
                <a:hlinkClick r:id="rId13"/>
              </a:rPr>
              <a:t>dept.lamar.edu/nursing/RNtoBSN.html</a:t>
            </a:r>
            <a:endParaRPr lang="en-US" sz="5200" dirty="0"/>
          </a:p>
          <a:p>
            <a:pPr marL="137160" indent="0">
              <a:buNone/>
            </a:pPr>
            <a:r>
              <a:rPr lang="en-US" sz="5200" dirty="0" smtClean="0"/>
              <a:t> </a:t>
            </a:r>
          </a:p>
          <a:p>
            <a:r>
              <a:rPr lang="en-US" sz="5200" b="1" dirty="0" smtClean="0"/>
              <a:t>Chamberlain College of Nursing:</a:t>
            </a:r>
            <a:r>
              <a:rPr lang="en-US" sz="5200" dirty="0" smtClean="0"/>
              <a:t> </a:t>
            </a:r>
            <a:r>
              <a:rPr lang="en-US" sz="5200" u="sng" dirty="0" smtClean="0">
                <a:hlinkClick r:id="rId14"/>
              </a:rPr>
              <a:t>http://www.chamberlain.edu/</a:t>
            </a:r>
            <a:endParaRPr lang="en-US" sz="5200" dirty="0" smtClean="0"/>
          </a:p>
          <a:p>
            <a:pPr>
              <a:buNone/>
            </a:pPr>
            <a:r>
              <a:rPr lang="en-US" sz="5200" dirty="0" smtClean="0"/>
              <a:t> </a:t>
            </a:r>
          </a:p>
          <a:p>
            <a:r>
              <a:rPr lang="en-US" sz="5200" b="1" dirty="0" err="1" smtClean="0"/>
              <a:t>Capella</a:t>
            </a:r>
            <a:r>
              <a:rPr lang="en-US" sz="5200" b="1" dirty="0" smtClean="0"/>
              <a:t> University: </a:t>
            </a:r>
            <a:r>
              <a:rPr lang="en-US" sz="5200" u="sng" dirty="0" smtClean="0">
                <a:hlinkClick r:id="rId15"/>
              </a:rPr>
              <a:t>http://www.capella.edu/schools_programs/undergraduate_studies/bsn/rn_to_bsn_completion.aspx</a:t>
            </a:r>
            <a:endParaRPr lang="en-US" sz="5200" dirty="0" smtClean="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1" y="457200"/>
            <a:ext cx="6934200" cy="1384995"/>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8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Good Luck!</a:t>
            </a:r>
            <a:endParaRPr lang="en-US" sz="8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 name="TextBox 2"/>
          <p:cNvSpPr txBox="1"/>
          <p:nvPr/>
        </p:nvSpPr>
        <p:spPr>
          <a:xfrm>
            <a:off x="990600" y="2133600"/>
            <a:ext cx="7391400" cy="4616648"/>
          </a:xfrm>
          <a:prstGeom prst="rect">
            <a:avLst/>
          </a:prstGeom>
          <a:noFill/>
        </p:spPr>
        <p:txBody>
          <a:bodyPr wrap="square" rtlCol="0">
            <a:spAutoFit/>
          </a:bodyPr>
          <a:lstStyle/>
          <a:p>
            <a:pPr algn="ctr">
              <a:spcBef>
                <a:spcPct val="50000"/>
              </a:spcBef>
            </a:pPr>
            <a:r>
              <a:rPr lang="en-US" sz="2200" dirty="0">
                <a:solidFill>
                  <a:srgbClr val="FFFFFF"/>
                </a:solidFill>
                <a:latin typeface="Georgia" pitchFamily="18" charset="0"/>
              </a:rPr>
              <a:t>Kristina Raymond</a:t>
            </a:r>
          </a:p>
          <a:p>
            <a:pPr algn="ctr">
              <a:spcBef>
                <a:spcPct val="50000"/>
              </a:spcBef>
            </a:pPr>
            <a:r>
              <a:rPr lang="en-US" sz="2200" dirty="0">
                <a:solidFill>
                  <a:srgbClr val="FFFFFF"/>
                </a:solidFill>
                <a:latin typeface="Georgia" pitchFamily="18" charset="0"/>
              </a:rPr>
              <a:t>Academic Advisor</a:t>
            </a:r>
          </a:p>
          <a:p>
            <a:pPr algn="ctr">
              <a:spcBef>
                <a:spcPct val="50000"/>
              </a:spcBef>
            </a:pPr>
            <a:r>
              <a:rPr lang="en-US" sz="2200" dirty="0" err="1">
                <a:solidFill>
                  <a:srgbClr val="FFFFFF"/>
                </a:solidFill>
                <a:latin typeface="Georgia" pitchFamily="18" charset="0"/>
              </a:rPr>
              <a:t>Winship</a:t>
            </a:r>
            <a:r>
              <a:rPr lang="en-US" sz="2200" dirty="0">
                <a:solidFill>
                  <a:srgbClr val="FFFFFF"/>
                </a:solidFill>
                <a:latin typeface="Georgia" pitchFamily="18" charset="0"/>
              </a:rPr>
              <a:t> 174-B at LSC – North Harris</a:t>
            </a:r>
          </a:p>
          <a:p>
            <a:pPr algn="ctr">
              <a:spcBef>
                <a:spcPct val="50000"/>
              </a:spcBef>
            </a:pPr>
            <a:r>
              <a:rPr lang="en-US" sz="2200" dirty="0">
                <a:solidFill>
                  <a:srgbClr val="FFFFFF"/>
                </a:solidFill>
                <a:latin typeface="Georgia" pitchFamily="18" charset="0"/>
              </a:rPr>
              <a:t>281-765-7896 </a:t>
            </a:r>
            <a:r>
              <a:rPr lang="en-US" sz="2200" dirty="0">
                <a:solidFill>
                  <a:srgbClr val="6600CC"/>
                </a:solidFill>
                <a:latin typeface="Georgia" pitchFamily="18" charset="0"/>
              </a:rPr>
              <a:t> </a:t>
            </a:r>
            <a:br>
              <a:rPr lang="en-US" sz="2200" dirty="0">
                <a:solidFill>
                  <a:srgbClr val="6600CC"/>
                </a:solidFill>
                <a:latin typeface="Georgia" pitchFamily="18" charset="0"/>
              </a:rPr>
            </a:br>
            <a:endParaRPr lang="en-US" sz="2200" dirty="0">
              <a:solidFill>
                <a:srgbClr val="6600CC"/>
              </a:solidFill>
              <a:latin typeface="Georgia" pitchFamily="18" charset="0"/>
            </a:endParaRPr>
          </a:p>
          <a:p>
            <a:pPr algn="ctr">
              <a:spcBef>
                <a:spcPct val="50000"/>
              </a:spcBef>
            </a:pPr>
            <a:r>
              <a:rPr lang="en-US" sz="2200" dirty="0">
                <a:latin typeface="Georgia" pitchFamily="18" charset="0"/>
              </a:rPr>
              <a:t>Suite 200 at LSC – North Harris                                  </a:t>
            </a:r>
            <a:r>
              <a:rPr lang="en-US" sz="2200" dirty="0" smtClean="0">
                <a:latin typeface="Georgia" pitchFamily="18" charset="0"/>
              </a:rPr>
              <a:t>             Health </a:t>
            </a:r>
            <a:r>
              <a:rPr lang="en-US" sz="2200" dirty="0">
                <a:latin typeface="Georgia" pitchFamily="18" charset="0"/>
              </a:rPr>
              <a:t>Professions Building</a:t>
            </a:r>
          </a:p>
          <a:p>
            <a:pPr algn="ctr">
              <a:spcBef>
                <a:spcPct val="50000"/>
              </a:spcBef>
            </a:pPr>
            <a:r>
              <a:rPr lang="en-US" sz="2200" dirty="0">
                <a:latin typeface="Georgia" pitchFamily="18" charset="0"/>
              </a:rPr>
              <a:t>281-943-6906</a:t>
            </a:r>
          </a:p>
          <a:p>
            <a:pPr algn="ctr">
              <a:spcBef>
                <a:spcPct val="50000"/>
              </a:spcBef>
            </a:pPr>
            <a:r>
              <a:rPr lang="en-US" sz="2200" dirty="0">
                <a:solidFill>
                  <a:srgbClr val="6600CC"/>
                </a:solidFill>
                <a:latin typeface="Georgia" pitchFamily="18" charset="0"/>
                <a:hlinkClick r:id="rId2"/>
              </a:rPr>
              <a:t>kristina.n.raymond@lonestar.edu</a:t>
            </a:r>
            <a:endParaRPr lang="en-US" sz="2200" dirty="0"/>
          </a:p>
          <a:p>
            <a:pPr algn="ctr">
              <a:spcBef>
                <a:spcPct val="50000"/>
              </a:spcBef>
            </a:pPr>
            <a:r>
              <a:rPr lang="en-US" sz="2000" dirty="0" smtClean="0">
                <a:solidFill>
                  <a:srgbClr val="6600CC"/>
                </a:solidFill>
                <a:latin typeface="Georgia" pitchFamily="18" charset="0"/>
              </a:rPr>
              <a:t> </a:t>
            </a:r>
            <a:endParaRPr lang="en-US" sz="2000" dirty="0">
              <a:solidFill>
                <a:srgbClr val="6600CC"/>
              </a:solidFill>
              <a:latin typeface="Georgia" pitchFamily="18" charset="0"/>
            </a:endParaRPr>
          </a:p>
        </p:txBody>
      </p:sp>
      <p:cxnSp>
        <p:nvCxnSpPr>
          <p:cNvPr id="5" name="Straight Connector 4"/>
          <p:cNvCxnSpPr/>
          <p:nvPr/>
        </p:nvCxnSpPr>
        <p:spPr>
          <a:xfrm>
            <a:off x="2819400" y="4267200"/>
            <a:ext cx="37338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Where Do Nurses Work?</a:t>
            </a:r>
            <a:endParaRPr lang="en-US" dirty="0"/>
          </a:p>
        </p:txBody>
      </p:sp>
      <p:sp>
        <p:nvSpPr>
          <p:cNvPr id="3" name="Content Placeholder 2"/>
          <p:cNvSpPr>
            <a:spLocks noGrp="1"/>
          </p:cNvSpPr>
          <p:nvPr>
            <p:ph idx="1"/>
          </p:nvPr>
        </p:nvSpPr>
        <p:spPr/>
        <p:txBody>
          <a:bodyPr/>
          <a:lstStyle/>
          <a:p>
            <a:r>
              <a:rPr lang="en-US" dirty="0" smtClean="0"/>
              <a:t>Hospitals</a:t>
            </a:r>
          </a:p>
          <a:p>
            <a:r>
              <a:rPr lang="en-US" dirty="0" smtClean="0"/>
              <a:t>Clinics</a:t>
            </a:r>
          </a:p>
          <a:p>
            <a:r>
              <a:rPr lang="en-US" dirty="0" smtClean="0"/>
              <a:t>Offices</a:t>
            </a:r>
          </a:p>
          <a:p>
            <a:r>
              <a:rPr lang="en-US" dirty="0" smtClean="0"/>
              <a:t>Schools</a:t>
            </a:r>
          </a:p>
          <a:p>
            <a:r>
              <a:rPr lang="en-US" dirty="0" smtClean="0"/>
              <a:t>Home Care</a:t>
            </a:r>
          </a:p>
          <a:p>
            <a:r>
              <a:rPr lang="en-US" dirty="0" smtClean="0"/>
              <a:t>Long-term Care Facilities</a:t>
            </a:r>
          </a:p>
          <a:p>
            <a:r>
              <a:rPr lang="en-US" dirty="0" smtClean="0"/>
              <a:t>Occupational Settings</a:t>
            </a:r>
          </a:p>
          <a:p>
            <a:r>
              <a:rPr lang="en-US" dirty="0" smtClean="0"/>
              <a:t>Community</a:t>
            </a:r>
          </a:p>
          <a:p>
            <a:r>
              <a:rPr lang="en-US" dirty="0" smtClean="0"/>
              <a:t>Military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Salary Information</a:t>
            </a:r>
            <a:endParaRPr lang="en-US" dirty="0"/>
          </a:p>
        </p:txBody>
      </p:sp>
      <p:graphicFrame>
        <p:nvGraphicFramePr>
          <p:cNvPr id="4" name="Content Placeholder 10"/>
          <p:cNvGraphicFramePr>
            <a:graphicFrameLocks noGrp="1"/>
          </p:cNvGraphicFramePr>
          <p:nvPr>
            <p:ph idx="1"/>
          </p:nvPr>
        </p:nvGraphicFramePr>
        <p:xfrm>
          <a:off x="457200" y="1371601"/>
          <a:ext cx="8229600" cy="47244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228600" y="6172200"/>
            <a:ext cx="8763000" cy="400110"/>
          </a:xfrm>
          <a:prstGeom prst="rect">
            <a:avLst/>
          </a:prstGeom>
          <a:noFill/>
        </p:spPr>
        <p:txBody>
          <a:bodyPr wrap="square" rtlCol="0">
            <a:spAutoFit/>
          </a:bodyPr>
          <a:lstStyle/>
          <a:p>
            <a:pPr algn="ctr"/>
            <a:r>
              <a:rPr lang="en-US" sz="2000" b="1" dirty="0" smtClean="0">
                <a:solidFill>
                  <a:schemeClr val="bg1"/>
                </a:solidFill>
              </a:rPr>
              <a:t>*</a:t>
            </a:r>
            <a:r>
              <a:rPr lang="en-US" b="1" dirty="0" smtClean="0">
                <a:solidFill>
                  <a:schemeClr val="bg1"/>
                </a:solidFill>
              </a:rPr>
              <a:t>Salary is also determined by type of facility and specific area of responsibility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dirty="0" smtClean="0"/>
              <a:t>Two Tracks for Completion of AAS in Nursing at LSC – North Harris</a:t>
            </a:r>
            <a:endParaRPr lang="en-US" sz="3400" dirty="0"/>
          </a:p>
        </p:txBody>
      </p:sp>
      <p:sp>
        <p:nvSpPr>
          <p:cNvPr id="3" name="Content Placeholder 2"/>
          <p:cNvSpPr>
            <a:spLocks noGrp="1"/>
          </p:cNvSpPr>
          <p:nvPr>
            <p:ph idx="1"/>
          </p:nvPr>
        </p:nvSpPr>
        <p:spPr/>
        <p:txBody>
          <a:bodyPr/>
          <a:lstStyle/>
          <a:p>
            <a:pPr>
              <a:buFont typeface="Wingdings" pitchFamily="2" charset="2"/>
              <a:buChar char="q"/>
            </a:pPr>
            <a:r>
              <a:rPr lang="en-US" dirty="0" smtClean="0"/>
              <a:t>Articulation (Transition) Track for current LVNs &amp; certified/licensed Paramedics</a:t>
            </a:r>
          </a:p>
          <a:p>
            <a:pPr>
              <a:buNone/>
            </a:pPr>
            <a:endParaRPr lang="en-US" sz="1000" dirty="0" smtClean="0"/>
          </a:p>
          <a:p>
            <a:pPr lvl="1">
              <a:buFont typeface="Wingdings" pitchFamily="2" charset="2"/>
              <a:buChar char="Ø"/>
            </a:pPr>
            <a:r>
              <a:rPr lang="en-US" dirty="0" smtClean="0"/>
              <a:t>Three-semester clinical program beginning in January</a:t>
            </a:r>
          </a:p>
          <a:p>
            <a:pPr lvl="1">
              <a:buNone/>
            </a:pPr>
            <a:endParaRPr lang="en-US" sz="1000" dirty="0" smtClean="0"/>
          </a:p>
          <a:p>
            <a:pPr>
              <a:buFont typeface="Wingdings" pitchFamily="2" charset="2"/>
              <a:buChar char="q"/>
            </a:pPr>
            <a:r>
              <a:rPr lang="en-US" dirty="0" smtClean="0"/>
              <a:t>Basic Track (no prior healthcare experience required)</a:t>
            </a:r>
          </a:p>
          <a:p>
            <a:pPr>
              <a:buNone/>
            </a:pPr>
            <a:endParaRPr lang="en-US" sz="1000" dirty="0" smtClean="0"/>
          </a:p>
          <a:p>
            <a:pPr lvl="1">
              <a:buFont typeface="Wingdings" pitchFamily="2" charset="2"/>
              <a:buChar char="Ø"/>
            </a:pPr>
            <a:r>
              <a:rPr lang="en-US" dirty="0" smtClean="0"/>
              <a:t>Two year clinical program beginning in August </a:t>
            </a:r>
          </a:p>
          <a:p>
            <a:pPr lvl="1">
              <a:buFont typeface="Wingdings" pitchFamily="2" charset="2"/>
              <a:buChar char="q"/>
            </a:pP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Integrated vs. Block Curriculum</a:t>
            </a:r>
            <a:endParaRPr lang="en-US" dirty="0"/>
          </a:p>
        </p:txBody>
      </p:sp>
      <p:sp>
        <p:nvSpPr>
          <p:cNvPr id="3" name="Content Placeholder 2"/>
          <p:cNvSpPr>
            <a:spLocks noGrp="1"/>
          </p:cNvSpPr>
          <p:nvPr>
            <p:ph idx="1"/>
          </p:nvPr>
        </p:nvSpPr>
        <p:spPr/>
        <p:txBody>
          <a:bodyPr/>
          <a:lstStyle/>
          <a:p>
            <a:r>
              <a:rPr lang="en-US" dirty="0" smtClean="0"/>
              <a:t>LSC – North Harris offers an integrated curriculum, as does Kingwood, Montgomery, and Tomball.  LSC – CyFair offers a block curriculum.</a:t>
            </a:r>
          </a:p>
          <a:p>
            <a:r>
              <a:rPr lang="en-US" dirty="0" smtClean="0"/>
              <a:t>Integrated curriculum = program organized around a series of concepts that progress from simple to complex</a:t>
            </a:r>
          </a:p>
          <a:p>
            <a:r>
              <a:rPr lang="en-US" dirty="0" smtClean="0"/>
              <a:t>Block curriculum = program courses are divided by content area such as care of children and families and adult health</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normAutofit fontScale="90000"/>
          </a:bodyPr>
          <a:lstStyle/>
          <a:p>
            <a:r>
              <a:rPr lang="en-US" sz="3400" dirty="0" smtClean="0"/>
              <a:t>LSC – North Harris Nursing Program Weekly Schedule</a:t>
            </a:r>
            <a:endParaRPr lang="en-US" sz="3400" dirty="0"/>
          </a:p>
        </p:txBody>
      </p:sp>
      <p:sp>
        <p:nvSpPr>
          <p:cNvPr id="3" name="Content Placeholder 2"/>
          <p:cNvSpPr>
            <a:spLocks noGrp="1"/>
          </p:cNvSpPr>
          <p:nvPr>
            <p:ph idx="1"/>
          </p:nvPr>
        </p:nvSpPr>
        <p:spPr>
          <a:xfrm>
            <a:off x="228600" y="1371600"/>
            <a:ext cx="8686800" cy="5410200"/>
          </a:xfrm>
        </p:spPr>
        <p:txBody>
          <a:bodyPr>
            <a:noAutofit/>
          </a:bodyPr>
          <a:lstStyle/>
          <a:p>
            <a:r>
              <a:rPr lang="en-US" sz="1550" b="1" dirty="0" smtClean="0"/>
              <a:t>Lecture: ~5 contact hours a week</a:t>
            </a:r>
          </a:p>
          <a:p>
            <a:pPr lvl="1"/>
            <a:r>
              <a:rPr lang="en-US" sz="1550" dirty="0" smtClean="0"/>
              <a:t>Current nursing students advise recording lectures (with faculty approval); you should plan on spending about 5 hours a week outside of class reviewing lectures and notes</a:t>
            </a:r>
          </a:p>
          <a:p>
            <a:r>
              <a:rPr lang="en-US" sz="1550" b="1" dirty="0" smtClean="0"/>
              <a:t>Lab: 3 contact hours a week</a:t>
            </a:r>
          </a:p>
          <a:p>
            <a:pPr lvl="1"/>
            <a:r>
              <a:rPr lang="en-US" sz="1550" dirty="0" smtClean="0"/>
              <a:t>Current nursing students advise prepping for lab by completing pre-lab questions that are assigned and watching videos; you should plan on spending minimum 2 hours a week outside of class doing this</a:t>
            </a:r>
          </a:p>
          <a:p>
            <a:pPr lvl="1"/>
            <a:r>
              <a:rPr lang="en-US" sz="1550" dirty="0" smtClean="0"/>
              <a:t>If you do not get procedures right during lab then you will need to plan on going back to practice during open lab – become confident with skills prior to clinical work</a:t>
            </a:r>
          </a:p>
          <a:p>
            <a:r>
              <a:rPr lang="en-US" sz="1550" b="1" dirty="0" smtClean="0"/>
              <a:t>Clinical: 10 – 12 contact hours a week (1 or 2 day clinical schedule)</a:t>
            </a:r>
          </a:p>
          <a:p>
            <a:r>
              <a:rPr lang="en-US" sz="1550" b="1" dirty="0" smtClean="0"/>
              <a:t>Tests every other Friday</a:t>
            </a:r>
          </a:p>
          <a:p>
            <a:pPr lvl="1"/>
            <a:r>
              <a:rPr lang="en-US" sz="1550" dirty="0" smtClean="0"/>
              <a:t>Current nursing students indicate that time spent studying for tests can range from       4 – 10 hours a week depending on the subject</a:t>
            </a:r>
          </a:p>
          <a:p>
            <a:pPr lvl="1"/>
            <a:r>
              <a:rPr lang="en-US" sz="1550" dirty="0" smtClean="0"/>
              <a:t>It is also advised that you utilize NCLEX reviews for those subject areas you find extra difficult</a:t>
            </a:r>
          </a:p>
          <a:p>
            <a:r>
              <a:rPr lang="en-US" sz="1550" b="1" dirty="0" smtClean="0"/>
              <a:t>Additional time needed for reading/studying (200 - 300 pages/week), lab prep,            clinical logs/care plans (6 - 12 hours per week) , projects, commuting</a:t>
            </a:r>
          </a:p>
          <a:p>
            <a:r>
              <a:rPr lang="en-US" sz="1550" b="1" dirty="0" smtClean="0"/>
              <a:t>Each semester requires a full-time commitment!</a:t>
            </a:r>
          </a:p>
          <a:p>
            <a:pPr>
              <a:buNone/>
            </a:pPr>
            <a:endParaRPr lang="en-US" sz="800" dirty="0" smtClean="0"/>
          </a:p>
          <a:p>
            <a:pPr>
              <a:buNone/>
            </a:pPr>
            <a:r>
              <a:rPr lang="en-US" sz="1550" dirty="0" smtClean="0"/>
              <a:t>**LSC – North Harris Nursing Program is a daytime program</a:t>
            </a:r>
            <a:endParaRPr lang="en-US" sz="155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Content</a:t>
            </a:r>
            <a:endParaRPr lang="en-US" dirty="0"/>
          </a:p>
        </p:txBody>
      </p:sp>
      <p:sp>
        <p:nvSpPr>
          <p:cNvPr id="3" name="Content Placeholder 2"/>
          <p:cNvSpPr>
            <a:spLocks noGrp="1"/>
          </p:cNvSpPr>
          <p:nvPr>
            <p:ph sz="half" idx="1"/>
          </p:nvPr>
        </p:nvSpPr>
        <p:spPr>
          <a:xfrm>
            <a:off x="228600" y="1600200"/>
            <a:ext cx="4267200" cy="4525963"/>
          </a:xfrm>
        </p:spPr>
        <p:txBody>
          <a:bodyPr>
            <a:normAutofit lnSpcReduction="10000"/>
          </a:bodyPr>
          <a:lstStyle/>
          <a:p>
            <a:r>
              <a:rPr lang="en-US" dirty="0" smtClean="0"/>
              <a:t>Role of the Nurse (ADPIE)</a:t>
            </a:r>
          </a:p>
          <a:p>
            <a:r>
              <a:rPr lang="en-US" dirty="0" smtClean="0"/>
              <a:t>Perception/Psychiatric</a:t>
            </a:r>
          </a:p>
          <a:p>
            <a:r>
              <a:rPr lang="en-US" dirty="0" smtClean="0"/>
              <a:t>Heart/Lungs</a:t>
            </a:r>
          </a:p>
          <a:p>
            <a:r>
              <a:rPr lang="en-US" dirty="0" smtClean="0"/>
              <a:t>Pregnancy/Newborn</a:t>
            </a:r>
          </a:p>
          <a:p>
            <a:r>
              <a:rPr lang="en-US" dirty="0" smtClean="0"/>
              <a:t>Diabetes/Nutrition</a:t>
            </a:r>
          </a:p>
          <a:p>
            <a:r>
              <a:rPr lang="en-US" dirty="0" smtClean="0"/>
              <a:t>Liver/Pancreas</a:t>
            </a:r>
          </a:p>
          <a:p>
            <a:r>
              <a:rPr lang="en-US" dirty="0" smtClean="0"/>
              <a:t>Blood/Lymphatic System</a:t>
            </a:r>
          </a:p>
          <a:p>
            <a:r>
              <a:rPr lang="en-US" dirty="0" smtClean="0"/>
              <a:t>Fluid &amp; Electrolytes</a:t>
            </a:r>
            <a:endParaRPr lang="en-US" dirty="0"/>
          </a:p>
        </p:txBody>
      </p:sp>
      <p:sp>
        <p:nvSpPr>
          <p:cNvPr id="4" name="Content Placeholder 3"/>
          <p:cNvSpPr>
            <a:spLocks noGrp="1"/>
          </p:cNvSpPr>
          <p:nvPr>
            <p:ph sz="half" idx="2"/>
          </p:nvPr>
        </p:nvSpPr>
        <p:spPr>
          <a:xfrm>
            <a:off x="4648200" y="1600200"/>
            <a:ext cx="4191000" cy="4525963"/>
          </a:xfrm>
        </p:spPr>
        <p:txBody>
          <a:bodyPr>
            <a:normAutofit lnSpcReduction="10000"/>
          </a:bodyPr>
          <a:lstStyle/>
          <a:p>
            <a:r>
              <a:rPr lang="en-US" dirty="0" smtClean="0"/>
              <a:t>Disease Processes/ </a:t>
            </a:r>
            <a:r>
              <a:rPr lang="en-US" dirty="0" err="1" smtClean="0"/>
              <a:t>Pathophysiology</a:t>
            </a:r>
            <a:endParaRPr lang="en-US" dirty="0" smtClean="0"/>
          </a:p>
          <a:p>
            <a:r>
              <a:rPr lang="en-US" dirty="0" smtClean="0"/>
              <a:t>Lab Skills – transporting clients, administering of oral and I.V. medications, catheters, EKG monitoring, etc.</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1440</TotalTime>
  <Words>2842</Words>
  <Application>Microsoft Office PowerPoint</Application>
  <PresentationFormat>On-screen Show (4:3)</PresentationFormat>
  <Paragraphs>534</Paragraphs>
  <Slides>38</Slides>
  <Notes>1</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Apex</vt:lpstr>
      <vt:lpstr>Lone Star College - North Harris</vt:lpstr>
      <vt:lpstr>Program has Moved</vt:lpstr>
      <vt:lpstr>What is Nursing?</vt:lpstr>
      <vt:lpstr>Where Do Nurses Work?</vt:lpstr>
      <vt:lpstr>Salary Information</vt:lpstr>
      <vt:lpstr>Two Tracks for Completion of AAS in Nursing at LSC – North Harris</vt:lpstr>
      <vt:lpstr>Integrated vs. Block Curriculum</vt:lpstr>
      <vt:lpstr>LSC – North Harris Nursing Program Weekly Schedule</vt:lpstr>
      <vt:lpstr>Course Content</vt:lpstr>
      <vt:lpstr>Teaching Methods</vt:lpstr>
      <vt:lpstr>Testing Schedule</vt:lpstr>
      <vt:lpstr>Other Program Information</vt:lpstr>
      <vt:lpstr>Getting Started</vt:lpstr>
      <vt:lpstr>Nursing Program Information</vt:lpstr>
      <vt:lpstr>LSC – North Harris Application Periods and Deadlines</vt:lpstr>
      <vt:lpstr>Basic Track Admissions Criteria</vt:lpstr>
      <vt:lpstr>Basic Track  (Other Required Courses)</vt:lpstr>
      <vt:lpstr>Articulation/Transition Track Admissions Criteria</vt:lpstr>
      <vt:lpstr>Articulation/Transition Track (Other Required Courses)</vt:lpstr>
      <vt:lpstr>Biology/Pharmacology Refresher Information</vt:lpstr>
      <vt:lpstr>HESI Admission Assessment Nursing Pre-Entrance Exam </vt:lpstr>
      <vt:lpstr>Basic Track Ranking Criteria  for Admission</vt:lpstr>
      <vt:lpstr>Basic Track Nursing Courses</vt:lpstr>
      <vt:lpstr>Articulation/Transition Ranking Criteria  for Admission</vt:lpstr>
      <vt:lpstr>Articulation/Transition Track Nursing Courses</vt:lpstr>
      <vt:lpstr>Application Submission</vt:lpstr>
      <vt:lpstr>PowerPoint Presentation</vt:lpstr>
      <vt:lpstr>Background Check</vt:lpstr>
      <vt:lpstr>English Language Proficiency</vt:lpstr>
      <vt:lpstr>Hepatitis B Immunization Series</vt:lpstr>
      <vt:lpstr>Other Paperwork &amp; Immunizations</vt:lpstr>
      <vt:lpstr>Smoking Policy</vt:lpstr>
      <vt:lpstr>Approximate Program Costs   (subject to change)**</vt:lpstr>
      <vt:lpstr>Recommended Reading by a Current Nursing Student</vt:lpstr>
      <vt:lpstr>LSC Campus Resources</vt:lpstr>
      <vt:lpstr>For Your Consideration…</vt:lpstr>
      <vt:lpstr>University Nursing Degree Program Websites</vt:lpstr>
      <vt:lpstr>PowerPoint Presentation</vt:lpstr>
    </vt:vector>
  </TitlesOfParts>
  <Company>Lone Star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Lone Star College</dc:creator>
  <cp:lastModifiedBy>Raymond, Kristina N</cp:lastModifiedBy>
  <cp:revision>214</cp:revision>
  <dcterms:created xsi:type="dcterms:W3CDTF">2011-01-25T14:32:23Z</dcterms:created>
  <dcterms:modified xsi:type="dcterms:W3CDTF">2012-03-27T16:42:15Z</dcterms:modified>
</cp:coreProperties>
</file>