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44" r:id="rId1"/>
  </p:sldMasterIdLst>
  <p:notesMasterIdLst>
    <p:notesMasterId r:id="rId25"/>
  </p:notesMasterIdLst>
  <p:handoutMasterIdLst>
    <p:handoutMasterId r:id="rId26"/>
  </p:handoutMasterIdLst>
  <p:sldIdLst>
    <p:sldId id="288" r:id="rId2"/>
    <p:sldId id="259" r:id="rId3"/>
    <p:sldId id="264" r:id="rId4"/>
    <p:sldId id="304" r:id="rId5"/>
    <p:sldId id="261" r:id="rId6"/>
    <p:sldId id="265" r:id="rId7"/>
    <p:sldId id="266" r:id="rId8"/>
    <p:sldId id="309" r:id="rId9"/>
    <p:sldId id="310" r:id="rId10"/>
    <p:sldId id="311" r:id="rId11"/>
    <p:sldId id="267" r:id="rId12"/>
    <p:sldId id="268" r:id="rId13"/>
    <p:sldId id="269" r:id="rId14"/>
    <p:sldId id="273" r:id="rId15"/>
    <p:sldId id="274" r:id="rId16"/>
    <p:sldId id="275" r:id="rId17"/>
    <p:sldId id="291" r:id="rId18"/>
    <p:sldId id="307" r:id="rId19"/>
    <p:sldId id="308" r:id="rId20"/>
    <p:sldId id="286" r:id="rId21"/>
    <p:sldId id="301" r:id="rId22"/>
    <p:sldId id="302" r:id="rId23"/>
    <p:sldId id="287" r:id="rId24"/>
  </p:sldIdLst>
  <p:sldSz cx="9740900" cy="7454900"/>
  <p:notesSz cx="6985000" cy="92837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600" kern="1200">
        <a:solidFill>
          <a:schemeClr val="tx1"/>
        </a:solidFill>
        <a:latin typeface="Lucida Grande"/>
        <a:ea typeface="Geneva"/>
        <a:cs typeface="Geneva"/>
      </a:defRPr>
    </a:lvl1pPr>
    <a:lvl2pPr marL="490538" indent="-33338" algn="l" rtl="0" fontAlgn="base">
      <a:spcBef>
        <a:spcPct val="0"/>
      </a:spcBef>
      <a:spcAft>
        <a:spcPct val="0"/>
      </a:spcAft>
      <a:defRPr sz="2600" kern="1200">
        <a:solidFill>
          <a:schemeClr val="tx1"/>
        </a:solidFill>
        <a:latin typeface="Lucida Grande"/>
        <a:ea typeface="Geneva"/>
        <a:cs typeface="Geneva"/>
      </a:defRPr>
    </a:lvl2pPr>
    <a:lvl3pPr marL="981075" indent="-66675" algn="l" rtl="0" fontAlgn="base">
      <a:spcBef>
        <a:spcPct val="0"/>
      </a:spcBef>
      <a:spcAft>
        <a:spcPct val="0"/>
      </a:spcAft>
      <a:defRPr sz="2600" kern="1200">
        <a:solidFill>
          <a:schemeClr val="tx1"/>
        </a:solidFill>
        <a:latin typeface="Lucida Grande"/>
        <a:ea typeface="Geneva"/>
        <a:cs typeface="Geneva"/>
      </a:defRPr>
    </a:lvl3pPr>
    <a:lvl4pPr marL="1473200" indent="-101600" algn="l" rtl="0" fontAlgn="base">
      <a:spcBef>
        <a:spcPct val="0"/>
      </a:spcBef>
      <a:spcAft>
        <a:spcPct val="0"/>
      </a:spcAft>
      <a:defRPr sz="2600" kern="1200">
        <a:solidFill>
          <a:schemeClr val="tx1"/>
        </a:solidFill>
        <a:latin typeface="Lucida Grande"/>
        <a:ea typeface="Geneva"/>
        <a:cs typeface="Geneva"/>
      </a:defRPr>
    </a:lvl4pPr>
    <a:lvl5pPr marL="1963738" indent="-134938" algn="l" rtl="0" fontAlgn="base">
      <a:spcBef>
        <a:spcPct val="0"/>
      </a:spcBef>
      <a:spcAft>
        <a:spcPct val="0"/>
      </a:spcAft>
      <a:defRPr sz="2600" kern="1200">
        <a:solidFill>
          <a:schemeClr val="tx1"/>
        </a:solidFill>
        <a:latin typeface="Lucida Grande"/>
        <a:ea typeface="Geneva"/>
        <a:cs typeface="Geneva"/>
      </a:defRPr>
    </a:lvl5pPr>
    <a:lvl6pPr marL="2286000" algn="l" defTabSz="914400" rtl="0" eaLnBrk="1" latinLnBrk="0" hangingPunct="1">
      <a:defRPr sz="2600" kern="1200">
        <a:solidFill>
          <a:schemeClr val="tx1"/>
        </a:solidFill>
        <a:latin typeface="Lucida Grande"/>
        <a:ea typeface="Geneva"/>
        <a:cs typeface="Geneva"/>
      </a:defRPr>
    </a:lvl6pPr>
    <a:lvl7pPr marL="2743200" algn="l" defTabSz="914400" rtl="0" eaLnBrk="1" latinLnBrk="0" hangingPunct="1">
      <a:defRPr sz="2600" kern="1200">
        <a:solidFill>
          <a:schemeClr val="tx1"/>
        </a:solidFill>
        <a:latin typeface="Lucida Grande"/>
        <a:ea typeface="Geneva"/>
        <a:cs typeface="Geneva"/>
      </a:defRPr>
    </a:lvl7pPr>
    <a:lvl8pPr marL="3200400" algn="l" defTabSz="914400" rtl="0" eaLnBrk="1" latinLnBrk="0" hangingPunct="1">
      <a:defRPr sz="2600" kern="1200">
        <a:solidFill>
          <a:schemeClr val="tx1"/>
        </a:solidFill>
        <a:latin typeface="Lucida Grande"/>
        <a:ea typeface="Geneva"/>
        <a:cs typeface="Geneva"/>
      </a:defRPr>
    </a:lvl8pPr>
    <a:lvl9pPr marL="3657600" algn="l" defTabSz="914400" rtl="0" eaLnBrk="1" latinLnBrk="0" hangingPunct="1">
      <a:defRPr sz="2600" kern="1200">
        <a:solidFill>
          <a:schemeClr val="tx1"/>
        </a:solidFill>
        <a:latin typeface="Lucida Grande"/>
        <a:ea typeface="Geneva"/>
        <a:cs typeface="Geneva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34578" autoAdjust="0"/>
    <p:restoredTop sz="86420" autoAdjust="0"/>
  </p:normalViewPr>
  <p:slideViewPr>
    <p:cSldViewPr>
      <p:cViewPr>
        <p:scale>
          <a:sx n="66" d="100"/>
          <a:sy n="66" d="100"/>
        </p:scale>
        <p:origin x="-1764" y="-228"/>
      </p:cViewPr>
      <p:guideLst>
        <p:guide orient="horz" pos="2348"/>
        <p:guide pos="3068"/>
      </p:guideLst>
    </p:cSldViewPr>
  </p:slideViewPr>
  <p:outlineViewPr>
    <p:cViewPr>
      <p:scale>
        <a:sx n="33" d="100"/>
        <a:sy n="33" d="100"/>
      </p:scale>
      <p:origin x="258" y="17146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/>
          <a:lstStyle>
            <a:lvl1pPr algn="l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56050" y="0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/>
          <a:lstStyle>
            <a:lvl1pPr algn="r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fld id="{1AF453E9-B0F9-413C-9AA8-283F26DF7430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18563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 anchor="b"/>
          <a:lstStyle>
            <a:lvl1pPr algn="l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56050" y="8818563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 anchor="b"/>
          <a:lstStyle>
            <a:lvl1pPr algn="r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fld id="{1329C7D1-2E94-4959-A5DC-F23FD169EBE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/>
          <a:lstStyle>
            <a:lvl1pPr algn="l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56050" y="0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/>
          <a:lstStyle>
            <a:lvl1pPr algn="r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fld id="{76031F5F-967E-4E6F-A791-3C75ECB8C157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17613" y="696913"/>
            <a:ext cx="4549775" cy="3481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958" tIns="46479" rIns="92958" bIns="46479" rtlCol="0" anchor="ctr"/>
          <a:lstStyle/>
          <a:p>
            <a:pPr lvl="0"/>
            <a:endParaRPr lang="en-US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8500" y="4410075"/>
            <a:ext cx="5588000" cy="4176713"/>
          </a:xfrm>
          <a:prstGeom prst="rect">
            <a:avLst/>
          </a:prstGeom>
        </p:spPr>
        <p:txBody>
          <a:bodyPr vert="horz" lIns="92958" tIns="46479" rIns="92958" bIns="46479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18563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 anchor="b"/>
          <a:lstStyle>
            <a:lvl1pPr algn="l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56050" y="8818563"/>
            <a:ext cx="3027363" cy="463550"/>
          </a:xfrm>
          <a:prstGeom prst="rect">
            <a:avLst/>
          </a:prstGeom>
        </p:spPr>
        <p:txBody>
          <a:bodyPr vert="horz" lIns="92958" tIns="46479" rIns="92958" bIns="46479" rtlCol="0" anchor="b"/>
          <a:lstStyle>
            <a:lvl1pPr algn="r" eaLnBrk="0" hangingPunct="0">
              <a:defRPr sz="1200">
                <a:latin typeface="Lucida Grande" pitchFamily="-110" charset="0"/>
                <a:ea typeface="Geneva" pitchFamily="-110" charset="0"/>
                <a:cs typeface="Geneva" pitchFamily="-110" charset="0"/>
              </a:defRPr>
            </a:lvl1pPr>
          </a:lstStyle>
          <a:p>
            <a:pPr>
              <a:defRPr/>
            </a:pPr>
            <a:fld id="{075DA976-9C59-47AB-934A-94C1C9523A3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981075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90538" algn="l" defTabSz="981075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81075" algn="l" defTabSz="981075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473200" algn="l" defTabSz="981075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963738" algn="l" defTabSz="981075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456536" algn="l" defTabSz="982614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947843" algn="l" defTabSz="982614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439150" algn="l" defTabSz="982614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930457" algn="l" defTabSz="982614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79CCDA-2898-4804-8513-92FD45C34F5A}" type="slidenum">
              <a:rPr lang="en-US" smtClean="0">
                <a:latin typeface="Lucida Grande"/>
                <a:ea typeface="Geneva"/>
                <a:cs typeface="Geneva"/>
              </a:rPr>
              <a:pPr/>
              <a:t>1</a:t>
            </a:fld>
            <a:endParaRPr lang="en-US" smtClean="0">
              <a:latin typeface="Lucida Grande"/>
              <a:ea typeface="Geneva"/>
              <a:cs typeface="Geneva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557BE1D-D88E-47A5-AA68-94349DF2344D}" type="slidenum">
              <a:rPr lang="en-US" smtClean="0">
                <a:latin typeface="Lucida Grande"/>
                <a:ea typeface="Geneva"/>
                <a:cs typeface="Geneva"/>
              </a:rPr>
              <a:pPr/>
              <a:t>20</a:t>
            </a:fld>
            <a:endParaRPr lang="en-US" smtClean="0">
              <a:latin typeface="Lucida Grande"/>
              <a:ea typeface="Geneva"/>
              <a:cs typeface="Geneva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raight Connector 3"/>
          <p:cNvSpPr>
            <a:spLocks noChangeShapeType="1"/>
          </p:cNvSpPr>
          <p:nvPr/>
        </p:nvSpPr>
        <p:spPr bwMode="auto">
          <a:xfrm>
            <a:off x="547926" y="5815542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405871" y="5275838"/>
            <a:ext cx="9010333" cy="1328767"/>
          </a:xfrm>
        </p:spPr>
        <p:txBody>
          <a:bodyPr anchor="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05871" y="4224443"/>
            <a:ext cx="9010333" cy="993987"/>
          </a:xfrm>
        </p:spPr>
        <p:txBody>
          <a:bodyPr anchor="b"/>
          <a:lstStyle>
            <a:lvl1pPr marL="0" indent="0" algn="l">
              <a:buNone/>
              <a:defRPr sz="2600">
                <a:solidFill>
                  <a:schemeClr val="tx2">
                    <a:shade val="75000"/>
                  </a:schemeClr>
                </a:solidFill>
              </a:defRPr>
            </a:lvl1pPr>
            <a:lvl2pPr marL="491307" indent="0" algn="ctr">
              <a:buNone/>
            </a:lvl2pPr>
            <a:lvl3pPr marL="982614" indent="0" algn="ctr">
              <a:buNone/>
            </a:lvl3pPr>
            <a:lvl4pPr marL="1473921" indent="0" algn="ctr">
              <a:buNone/>
            </a:lvl4pPr>
            <a:lvl5pPr marL="1965228" indent="0" algn="ctr">
              <a:buNone/>
            </a:lvl5pPr>
            <a:lvl6pPr marL="2456536" indent="0" algn="ctr">
              <a:buNone/>
            </a:lvl6pPr>
            <a:lvl7pPr marL="2947843" indent="0" algn="ctr">
              <a:buNone/>
            </a:lvl7pPr>
            <a:lvl8pPr marL="3439150" indent="0" algn="ctr">
              <a:buNone/>
            </a:lvl8pPr>
            <a:lvl9pPr marL="3930457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5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91334-947E-4EC2-9E17-7FEA4051C9FB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6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766175" y="7037388"/>
            <a:ext cx="809625" cy="26828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F01C8-1DB5-4037-BD8D-8E09DBA31A9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330A6-9BD3-4F31-8D88-E5A8F647B89D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814763" y="82550"/>
            <a:ext cx="3084512" cy="314325"/>
          </a:xfrm>
        </p:spPr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766175" y="7037388"/>
            <a:ext cx="809625" cy="26828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9C5E2D-EAED-443E-B57E-A15406240E6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raight Connector 3"/>
          <p:cNvSpPr>
            <a:spLocks noChangeShapeType="1"/>
          </p:cNvSpPr>
          <p:nvPr/>
        </p:nvSpPr>
        <p:spPr bwMode="auto">
          <a:xfrm>
            <a:off x="547926" y="3744737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405871" y="1822309"/>
            <a:ext cx="9010333" cy="1325316"/>
          </a:xfrm>
        </p:spPr>
        <p:txBody>
          <a:bodyPr anchor="b"/>
          <a:lstStyle>
            <a:lvl1pPr marL="0" indent="0" algn="r">
              <a:buNone/>
              <a:defRPr sz="21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92256" y="3203591"/>
            <a:ext cx="9253855" cy="1287949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B57D7-551A-4B8A-8E52-E779BEBA706F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E6FF3-9B25-4861-B622-FE9DE14DFFA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21450" y="496993"/>
            <a:ext cx="9253855" cy="91446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24697" y="1739477"/>
            <a:ext cx="4464579" cy="5135598"/>
          </a:xfrm>
        </p:spPr>
        <p:txBody>
          <a:bodyPr/>
          <a:lstStyle>
            <a:lvl1pPr>
              <a:defRPr sz="3000"/>
            </a:lvl1pPr>
            <a:lvl2pPr>
              <a:defRPr sz="26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951624" y="1739477"/>
            <a:ext cx="4626928" cy="5135598"/>
          </a:xfrm>
        </p:spPr>
        <p:txBody>
          <a:bodyPr/>
          <a:lstStyle>
            <a:lvl1pPr>
              <a:defRPr sz="3000"/>
            </a:lvl1pPr>
            <a:lvl2pPr>
              <a:defRPr sz="26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6CF9C-B94C-47FC-9ECC-AED50F3168B1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13436-C761-4016-97CD-B5456678CF8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47926" y="6543746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24697" y="5881088"/>
            <a:ext cx="9172681" cy="95947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99816" y="724782"/>
            <a:ext cx="4570634" cy="695445"/>
          </a:xfrm>
        </p:spPr>
        <p:txBody>
          <a:bodyPr anchor="ctr"/>
          <a:lstStyle>
            <a:lvl1pPr marL="0" indent="0">
              <a:buNone/>
              <a:defRPr sz="19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100" b="1"/>
            </a:lvl2pPr>
            <a:lvl3pPr>
              <a:buNone/>
              <a:defRPr sz="1900" b="1"/>
            </a:lvl3pPr>
            <a:lvl4pPr>
              <a:buNone/>
              <a:defRPr sz="1700" b="1"/>
            </a:lvl4pPr>
            <a:lvl5pPr>
              <a:buNone/>
              <a:defRPr sz="17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948242" y="724782"/>
            <a:ext cx="4572429" cy="695445"/>
          </a:xfrm>
        </p:spPr>
        <p:txBody>
          <a:bodyPr anchor="ctr"/>
          <a:lstStyle>
            <a:lvl1pPr marL="0" indent="0">
              <a:buNone/>
              <a:defRPr sz="19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100" b="1"/>
            </a:lvl2pPr>
            <a:lvl3pPr>
              <a:buNone/>
              <a:defRPr sz="1900" b="1"/>
            </a:lvl3pPr>
            <a:lvl4pPr>
              <a:buNone/>
              <a:defRPr sz="1700" b="1"/>
            </a:lvl4pPr>
            <a:lvl5pPr>
              <a:buNone/>
              <a:defRPr sz="17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99816" y="1430582"/>
            <a:ext cx="4570634" cy="4284842"/>
          </a:xfrm>
        </p:spPr>
        <p:txBody>
          <a:bodyPr/>
          <a:lstStyle>
            <a:lvl1pPr>
              <a:defRPr sz="26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952189" y="1430582"/>
            <a:ext cx="4568482" cy="4284842"/>
          </a:xfrm>
        </p:spPr>
        <p:txBody>
          <a:bodyPr/>
          <a:lstStyle>
            <a:lvl1pPr>
              <a:defRPr sz="26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64F8A-FF76-457B-8C35-B898949DBE76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66175" y="7040563"/>
            <a:ext cx="812800" cy="26828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944A2-7B3F-4C87-A958-F3A29A2B3E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21450" y="496993"/>
            <a:ext cx="9253855" cy="91446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AE34A-5B33-491B-B88B-C8F84D824378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4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411E3-D5CD-4FFE-9F24-8A3FFDD2965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CB398-8F8D-4F31-867C-7F1DA92ABFCE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3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39B4-D8D2-4C19-BDE5-E36D4C8EB82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547926" y="6358207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87045" y="5963920"/>
            <a:ext cx="9010333" cy="566020"/>
          </a:xfrm>
        </p:spPr>
        <p:txBody>
          <a:bodyPr/>
          <a:lstStyle>
            <a:lvl1pPr algn="l">
              <a:buNone/>
              <a:defRPr sz="21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87046" y="662658"/>
            <a:ext cx="3204689" cy="5218430"/>
          </a:xfrm>
        </p:spPr>
        <p:txBody>
          <a:bodyPr/>
          <a:lstStyle>
            <a:lvl1pPr marL="0" indent="0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808421" y="662658"/>
            <a:ext cx="5688956" cy="5218430"/>
          </a:xfrm>
        </p:spPr>
        <p:txBody>
          <a:bodyPr/>
          <a:lstStyle>
            <a:lvl1pPr>
              <a:defRPr sz="3400"/>
            </a:lvl1pPr>
            <a:lvl2pPr>
              <a:defRPr sz="3000"/>
            </a:lvl2pPr>
            <a:lvl3pPr>
              <a:defRPr sz="2600"/>
            </a:lvl3pPr>
            <a:lvl4pPr>
              <a:defRPr sz="2100"/>
            </a:lvl4pPr>
            <a:lvl5pPr>
              <a:defRPr sz="21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9527A-53E1-4411-AE91-C1E4ED604545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7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91529-BB59-4D09-84C1-C362FAA2352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734012" y="670304"/>
            <a:ext cx="5357495" cy="3975947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4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405871" y="5428402"/>
            <a:ext cx="6250411" cy="567746"/>
          </a:xfrm>
        </p:spPr>
        <p:txBody>
          <a:bodyPr/>
          <a:lstStyle>
            <a:lvl1pPr algn="l">
              <a:buNone/>
              <a:defRPr sz="21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405871" y="6014813"/>
            <a:ext cx="6250411" cy="835225"/>
          </a:xfrm>
        </p:spPr>
        <p:txBody>
          <a:bodyPr lIns="117914" tIns="0"/>
          <a:lstStyle>
            <a:lvl1pPr marL="0" indent="0">
              <a:buNone/>
              <a:defRPr sz="15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74BAE-2DDF-432E-A074-D5156148CA95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851C2-9C2C-456A-8AC6-5AAD9F75B00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F1269-4855-4E81-BC8D-291E2A017128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4B218-D7DF-4123-9C5C-7FD0B5946C2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5675" y="597084"/>
            <a:ext cx="1948180" cy="636082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7045" y="597084"/>
            <a:ext cx="6656282" cy="63608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EEC66-BCB1-42C8-B32E-736EBC2C88D0}" type="datetimeFigureOut">
              <a:rPr lang="en-US"/>
              <a:pPr>
                <a:defRPr/>
              </a:pPr>
              <a:t>4/30/2012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43C83-9643-41E2-8FF7-7433BD54446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47926" y="1142366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  <p:sp>
        <p:nvSpPr>
          <p:cNvPr id="1029" name="Text Placeholder 7"/>
          <p:cNvSpPr>
            <a:spLocks noGrp="1"/>
          </p:cNvSpPr>
          <p:nvPr>
            <p:ph type="body" idx="1"/>
          </p:nvPr>
        </p:nvSpPr>
        <p:spPr bwMode="auto">
          <a:xfrm>
            <a:off x="325438" y="1689100"/>
            <a:ext cx="9253537" cy="491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8261" tIns="49131" rIns="98261" bIns="491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899275" y="82550"/>
            <a:ext cx="2679700" cy="314325"/>
          </a:xfrm>
          <a:prstGeom prst="rect">
            <a:avLst/>
          </a:prstGeom>
        </p:spPr>
        <p:txBody>
          <a:bodyPr vert="horz" lIns="98261" tIns="49131" rIns="98261" bIns="49131"/>
          <a:lstStyle>
            <a:lvl1pPr algn="l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4AB4AE4-810F-4203-95C6-89055727D99A}" type="datetimeFigureOut">
              <a:rPr lang="en-US"/>
              <a:pPr>
                <a:defRPr/>
              </a:pPr>
              <a:t>4/30/2012</a:t>
            </a:fld>
            <a:endParaRPr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327400" y="82550"/>
            <a:ext cx="3571875" cy="314325"/>
          </a:xfrm>
          <a:prstGeom prst="rect">
            <a:avLst/>
          </a:prstGeom>
        </p:spPr>
        <p:txBody>
          <a:bodyPr vert="horz" lIns="98261" tIns="49131" rIns="98261" bIns="49131"/>
          <a:lstStyle>
            <a:lvl1pPr algn="r" eaLnBrk="1" latinLnBrk="0" hangingPunct="1">
              <a:defRPr kumimoji="0" sz="13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766175" y="7040563"/>
            <a:ext cx="812800" cy="266700"/>
          </a:xfrm>
          <a:prstGeom prst="rect">
            <a:avLst/>
          </a:prstGeom>
        </p:spPr>
        <p:txBody>
          <a:bodyPr vert="horz" lIns="98261" tIns="49131" rIns="98261" bIns="49131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A6AD3F4-DA39-4EB1-887E-4CF5AB720CB6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25438" y="496888"/>
            <a:ext cx="9253537" cy="911225"/>
          </a:xfrm>
          <a:prstGeom prst="rect">
            <a:avLst/>
          </a:prstGeom>
        </p:spPr>
        <p:txBody>
          <a:bodyPr vert="horz" lIns="98261" tIns="49131" rIns="98261" bIns="49131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47926" y="1142366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47926" y="1150071"/>
            <a:ext cx="9192974" cy="2588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8261" tIns="49131" rIns="98261" bIns="49131"/>
          <a:lstStyle/>
          <a:p>
            <a:pPr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Franklin Gothic Medium" pitchFamily="34" charset="0"/>
        </a:defRPr>
      </a:lvl9pPr>
    </p:titleStyle>
    <p:bodyStyle>
      <a:lvl1pPr marL="368300" indent="-3683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400" kern="1200">
          <a:solidFill>
            <a:schemeClr val="tx2"/>
          </a:solidFill>
          <a:latin typeface="+mn-lt"/>
          <a:ea typeface="+mn-ea"/>
          <a:cs typeface="+mn-cs"/>
        </a:defRPr>
      </a:lvl1pPr>
      <a:lvl2pPr marL="796925" indent="-3063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3000" kern="1200">
          <a:solidFill>
            <a:schemeClr val="tx2"/>
          </a:solidFill>
          <a:latin typeface="+mn-lt"/>
          <a:ea typeface="+mn-ea"/>
          <a:cs typeface="+mn-cs"/>
        </a:defRPr>
      </a:lvl2pPr>
      <a:lvl3pPr marL="1227138" indent="-2444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600" kern="1200">
          <a:solidFill>
            <a:schemeClr val="tx2"/>
          </a:solidFill>
          <a:latin typeface="+mn-lt"/>
          <a:ea typeface="+mn-ea"/>
          <a:cs typeface="+mn-cs"/>
        </a:defRPr>
      </a:lvl3pPr>
      <a:lvl4pPr marL="1719263" indent="-2444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100" kern="1200">
          <a:solidFill>
            <a:schemeClr val="tx2"/>
          </a:solidFill>
          <a:latin typeface="+mn-lt"/>
          <a:ea typeface="+mn-ea"/>
          <a:cs typeface="+mn-cs"/>
        </a:defRPr>
      </a:lvl4pPr>
      <a:lvl5pPr marL="2209800" indent="-2444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1900" kern="1200">
          <a:solidFill>
            <a:schemeClr val="tx2"/>
          </a:solidFill>
          <a:latin typeface="+mn-lt"/>
          <a:ea typeface="+mn-ea"/>
          <a:cs typeface="+mn-cs"/>
        </a:defRPr>
      </a:lvl5pPr>
      <a:lvl6pPr marL="2702189" indent="-245654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900" kern="1200">
          <a:solidFill>
            <a:schemeClr val="tx2"/>
          </a:solidFill>
          <a:latin typeface="+mn-lt"/>
          <a:ea typeface="+mn-ea"/>
          <a:cs typeface="+mn-cs"/>
        </a:defRPr>
      </a:lvl6pPr>
      <a:lvl7pPr marL="3193496" indent="-245654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700" kern="1200">
          <a:solidFill>
            <a:schemeClr val="tx2"/>
          </a:solidFill>
          <a:latin typeface="+mn-lt"/>
          <a:ea typeface="+mn-ea"/>
          <a:cs typeface="+mn-cs"/>
        </a:defRPr>
      </a:lvl7pPr>
      <a:lvl8pPr marL="3684803" indent="-245654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7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76111" indent="-245654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9130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8261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47392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96522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45653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9478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43915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93045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lonestarcyfair.emsicareercoach.com/ccindex.php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yfair.lonestar.edu/11301/" TargetMode="External"/><Relationship Id="rId2" Type="http://schemas.openxmlformats.org/officeDocument/2006/relationships/hyperlink" Target="http://www.lonestar.edu/admissions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estar.edu/nursingcyfair.htm" TargetMode="External"/><Relationship Id="rId2" Type="http://schemas.openxmlformats.org/officeDocument/2006/relationships/hyperlink" Target="http://www.lonestar.edu/nursing-requirements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appskc.lonestar.edu/cgi/nurse-cyfair/index.cf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lonestar.edu/nursingcyfai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title"/>
          </p:nvPr>
        </p:nvSpPr>
        <p:spPr bwMode="auto">
          <a:xfrm>
            <a:off x="3117850" y="298450"/>
            <a:ext cx="6135688" cy="16764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A Career in Nursing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374650" y="2508250"/>
            <a:ext cx="4648200" cy="2895600"/>
          </a:xfrm>
        </p:spPr>
        <p:txBody>
          <a:bodyPr/>
          <a:lstStyle/>
          <a:p>
            <a:pPr algn="ctr" eaLnBrk="1" hangingPunct="1"/>
            <a:r>
              <a:rPr lang="en-US" sz="2400" b="1" smtClean="0"/>
              <a:t>Lone Star College –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en-US" sz="2400" b="1" smtClean="0"/>
              <a:t> Cy Fair</a:t>
            </a:r>
          </a:p>
          <a:p>
            <a:pPr algn="ctr" eaLnBrk="1" hangingPunct="1"/>
            <a:endParaRPr lang="en-US" sz="2400" b="1" smtClean="0"/>
          </a:p>
          <a:p>
            <a:pPr algn="ctr" eaLnBrk="1" hangingPunct="1"/>
            <a:endParaRPr lang="en-US" sz="2400" b="1" smtClean="0"/>
          </a:p>
          <a:p>
            <a:pPr algn="ctr" eaLnBrk="1" hangingPunct="1"/>
            <a:r>
              <a:rPr lang="en-US" sz="2400" b="1" smtClean="0"/>
              <a:t>Vocational Nursing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en-US" sz="2400" b="1" smtClean="0"/>
              <a:t>Information Session</a:t>
            </a:r>
          </a:p>
        </p:txBody>
      </p:sp>
      <p:sp>
        <p:nvSpPr>
          <p:cNvPr id="13316" name="Content Placeholder 3"/>
          <p:cNvSpPr>
            <a:spLocks noGrp="1"/>
          </p:cNvSpPr>
          <p:nvPr>
            <p:ph sz="half" idx="2"/>
          </p:nvPr>
        </p:nvSpPr>
        <p:spPr>
          <a:xfrm>
            <a:off x="4951413" y="1739900"/>
            <a:ext cx="4627562" cy="5135563"/>
          </a:xfrm>
        </p:spPr>
        <p:txBody>
          <a:bodyPr/>
          <a:lstStyle/>
          <a:p>
            <a:pPr eaLnBrk="1" hangingPunct="1"/>
            <a:endParaRPr lang="en-US" i="1" smtClean="0">
              <a:solidFill>
                <a:srgbClr val="6600CC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en-US" i="1" smtClean="0">
              <a:solidFill>
                <a:srgbClr val="6600CC"/>
              </a:solidFill>
            </a:endParaRPr>
          </a:p>
          <a:p>
            <a:pPr eaLnBrk="1" hangingPunct="1"/>
            <a:endParaRPr lang="en-US" i="1" smtClean="0">
              <a:solidFill>
                <a:srgbClr val="6600CC"/>
              </a:solidFill>
            </a:endParaRPr>
          </a:p>
          <a:p>
            <a:pPr eaLnBrk="1" hangingPunct="1"/>
            <a:endParaRPr lang="en-US" smtClean="0"/>
          </a:p>
        </p:txBody>
      </p:sp>
      <p:pic>
        <p:nvPicPr>
          <p:cNvPr id="13317" name="Picture 5" descr="Cy-Fair_H_540.201.eps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2" descr="http://josephglenn.files.wordpress.com/2010/04/nurses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75250" y="2432050"/>
            <a:ext cx="413543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79850" y="450850"/>
            <a:ext cx="5602288" cy="12430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300" b="1" dirty="0" smtClean="0"/>
              <a:t>Role of the Nurse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1517650" y="2127250"/>
            <a:ext cx="7735888" cy="45323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smtClean="0"/>
              <a:t>A nurse’s function is defined by the Nurse Practice Act (NPA) and controlled by the Texas Board of Nursing (BON). </a:t>
            </a:r>
          </a:p>
          <a:p>
            <a:pPr eaLnBrk="1" hangingPunct="1">
              <a:lnSpc>
                <a:spcPct val="90000"/>
              </a:lnSpc>
            </a:pPr>
            <a:endParaRPr lang="en-US" sz="2800" smtClean="0"/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RNs supervise the on-going care of patients and families with a focus on wellness utilizing the nursing process.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US" sz="2800" smtClean="0"/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LVN’s practice under the supervision of the RN</a:t>
            </a:r>
          </a:p>
          <a:p>
            <a:pPr eaLnBrk="1" hangingPunct="1">
              <a:lnSpc>
                <a:spcPct val="90000"/>
              </a:lnSpc>
            </a:pPr>
            <a:endParaRPr lang="en-US" sz="2800" smtClean="0"/>
          </a:p>
          <a:p>
            <a:pPr eaLnBrk="1" hangingPunct="1">
              <a:lnSpc>
                <a:spcPct val="90000"/>
              </a:lnSpc>
            </a:pPr>
            <a:endParaRPr lang="en-US" sz="2800" smtClean="0"/>
          </a:p>
        </p:txBody>
      </p:sp>
      <p:pic>
        <p:nvPicPr>
          <p:cNvPr id="14340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117850" y="450850"/>
            <a:ext cx="6477000" cy="12954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200" b="1" dirty="0" smtClean="0"/>
              <a:t>Where Do Nurses Work?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27050" y="2355850"/>
            <a:ext cx="4606925" cy="49196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Clinics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Offices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Home Care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Long-Term Care Center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Occupational Settings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Community</a:t>
            </a:r>
          </a:p>
        </p:txBody>
      </p:sp>
      <p:pic>
        <p:nvPicPr>
          <p:cNvPr id="15364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http://www.ucdmc.ucdavis.edu/welcome/features/20070718_TLC_nurse/Photos/TLC_bilingual_nurs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4850" y="2736850"/>
            <a:ext cx="256222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career-coach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988" r="12988"/>
          <a:stretch>
            <a:fillRect/>
          </a:stretch>
        </p:blipFill>
        <p:spPr>
          <a:xfrm>
            <a:off x="603250" y="1365250"/>
            <a:ext cx="5250345" cy="4959993"/>
          </a:xfrm>
        </p:spPr>
      </p:pic>
      <p:sp>
        <p:nvSpPr>
          <p:cNvPr id="7" name="TextBox 6"/>
          <p:cNvSpPr txBox="1"/>
          <p:nvPr/>
        </p:nvSpPr>
        <p:spPr>
          <a:xfrm>
            <a:off x="5519738" y="249238"/>
            <a:ext cx="3978275" cy="5500687"/>
          </a:xfrm>
          <a:prstGeom prst="rect">
            <a:avLst/>
          </a:prstGeom>
          <a:noFill/>
        </p:spPr>
        <p:txBody>
          <a:bodyPr lIns="98253" tIns="49126" rIns="98253" bIns="49126"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US" sz="3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Build a Resume</a:t>
            </a:r>
          </a:p>
          <a:p>
            <a:pPr>
              <a:buFont typeface="Arial" pitchFamily="34" charset="0"/>
              <a:buChar char="•"/>
              <a:defRPr/>
            </a:pPr>
            <a:endParaRPr lang="en-US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gency FB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US" sz="3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 Search for Jobs</a:t>
            </a:r>
          </a:p>
          <a:p>
            <a:pPr>
              <a:buFont typeface="Arial" pitchFamily="34" charset="0"/>
              <a:buChar char="•"/>
              <a:defRPr/>
            </a:pPr>
            <a:endParaRPr lang="en-US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gency FB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US" sz="3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 Check Job Outlook</a:t>
            </a:r>
          </a:p>
          <a:p>
            <a:pPr lvl="1">
              <a:buFont typeface="Arial" pitchFamily="34" charset="0"/>
              <a:buChar char="•"/>
              <a:defRPr/>
            </a:pPr>
            <a:r>
              <a:rPr lang="en-US" sz="3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 Earnings</a:t>
            </a:r>
          </a:p>
          <a:p>
            <a:pPr lvl="1">
              <a:buFont typeface="Arial" pitchFamily="34" charset="0"/>
              <a:buChar char="•"/>
              <a:defRPr/>
            </a:pPr>
            <a:r>
              <a:rPr lang="en-US" sz="3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 Employment Trends</a:t>
            </a:r>
          </a:p>
          <a:p>
            <a:pPr lvl="1">
              <a:buFont typeface="Arial" pitchFamily="34" charset="0"/>
              <a:buChar char="•"/>
              <a:defRPr/>
            </a:pPr>
            <a:r>
              <a:rPr lang="en-US" sz="3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 Education and Training</a:t>
            </a:r>
          </a:p>
          <a:p>
            <a:pPr lvl="1">
              <a:buFont typeface="Arial" pitchFamily="34" charset="0"/>
              <a:buChar char="•"/>
              <a:defRPr/>
            </a:pPr>
            <a:endParaRPr lang="en-U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gency FB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US" sz="3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gency FB" pitchFamily="34" charset="0"/>
              </a:rPr>
              <a:t> Find Similar Jobs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04975" y="5556250"/>
            <a:ext cx="3927475" cy="1539875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8253" tIns="49126" rIns="98253" bIns="49126">
            <a:spAutoFit/>
          </a:bodyPr>
          <a:lstStyle/>
          <a:p>
            <a:pPr algn="ctr">
              <a:defRPr/>
            </a:pP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Bodoni MT" pitchFamily="18" charset="0"/>
              </a:rPr>
              <a:t>Career Coach provides current data on wages, employment, job postings, and education and training for your region.</a:t>
            </a:r>
          </a:p>
        </p:txBody>
      </p:sp>
      <p:sp>
        <p:nvSpPr>
          <p:cNvPr id="16389" name="TextBox 13"/>
          <p:cNvSpPr txBox="1">
            <a:spLocks noChangeArrowheads="1"/>
          </p:cNvSpPr>
          <p:nvPr/>
        </p:nvSpPr>
        <p:spPr bwMode="auto">
          <a:xfrm>
            <a:off x="1460500" y="1158875"/>
            <a:ext cx="3652838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8253" tIns="49126" rIns="98253" bIns="49126">
            <a:spAutoFit/>
          </a:bodyPr>
          <a:lstStyle/>
          <a:p>
            <a:pPr algn="ctr"/>
            <a:r>
              <a:rPr lang="en-US">
                <a:solidFill>
                  <a:srgbClr val="920000"/>
                </a:solidFill>
                <a:latin typeface="Britannic Bold" pitchFamily="34" charset="0"/>
              </a:rPr>
              <a:t>FIND A JOB WITH…</a:t>
            </a:r>
          </a:p>
        </p:txBody>
      </p:sp>
      <p:sp>
        <p:nvSpPr>
          <p:cNvPr id="16390" name="Rectangle 7"/>
          <p:cNvSpPr>
            <a:spLocks noChangeArrowheads="1"/>
          </p:cNvSpPr>
          <p:nvPr/>
        </p:nvSpPr>
        <p:spPr bwMode="auto">
          <a:xfrm>
            <a:off x="5708650" y="5989638"/>
            <a:ext cx="3733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2" algn="just"/>
            <a:r>
              <a:rPr lang="en-US" sz="1800" b="1">
                <a:hlinkClick r:id="rId3"/>
              </a:rPr>
              <a:t>http://lonestarcyfair.emsicareercoach.com/ccindex.php</a:t>
            </a:r>
            <a:endParaRPr lang="en-US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08450" y="450850"/>
            <a:ext cx="5145088" cy="10906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300" b="1" dirty="0" smtClean="0"/>
              <a:t>Nursing Education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22250" y="1517650"/>
            <a:ext cx="9031288" cy="5141913"/>
          </a:xfrm>
        </p:spPr>
        <p:txBody>
          <a:bodyPr/>
          <a:lstStyle/>
          <a:p>
            <a:pPr eaLnBrk="1" hangingPunct="1"/>
            <a:r>
              <a:rPr lang="en-US" sz="2900" smtClean="0"/>
              <a:t>RN</a:t>
            </a:r>
          </a:p>
          <a:p>
            <a:pPr lvl="1" eaLnBrk="1" hangingPunct="1"/>
            <a:r>
              <a:rPr lang="en-US" sz="2900" smtClean="0"/>
              <a:t>Associate Degree</a:t>
            </a:r>
          </a:p>
          <a:p>
            <a:pPr lvl="1" eaLnBrk="1" hangingPunct="1"/>
            <a:r>
              <a:rPr lang="en-US" sz="2900" smtClean="0"/>
              <a:t>Baccalaureate Degree</a:t>
            </a:r>
          </a:p>
          <a:p>
            <a:pPr eaLnBrk="1" hangingPunct="1"/>
            <a:endParaRPr lang="en-US" sz="2900" smtClean="0"/>
          </a:p>
          <a:p>
            <a:pPr eaLnBrk="1" hangingPunct="1"/>
            <a:r>
              <a:rPr lang="en-US" sz="2900" smtClean="0"/>
              <a:t>Transition</a:t>
            </a:r>
          </a:p>
          <a:p>
            <a:pPr lvl="1" eaLnBrk="1" hangingPunct="1"/>
            <a:r>
              <a:rPr lang="en-US" sz="2800" b="1" smtClean="0"/>
              <a:t>VN/Paramedic to RN program at other 4 LSCs</a:t>
            </a:r>
            <a:endParaRPr lang="en-US" sz="2800" smtClean="0"/>
          </a:p>
          <a:p>
            <a:pPr lvl="1" eaLnBrk="1" hangingPunct="1"/>
            <a:endParaRPr lang="en-US" sz="2500" smtClean="0"/>
          </a:p>
          <a:p>
            <a:pPr eaLnBrk="1" hangingPunct="1"/>
            <a:r>
              <a:rPr lang="en-US" sz="2900" smtClean="0"/>
              <a:t>LVN</a:t>
            </a:r>
          </a:p>
          <a:p>
            <a:pPr lvl="1" eaLnBrk="1" hangingPunct="1"/>
            <a:r>
              <a:rPr lang="en-US" sz="2900" smtClean="0"/>
              <a:t>Certificate after one year of classroom &amp; hospital training</a:t>
            </a:r>
          </a:p>
          <a:p>
            <a:pPr lvl="1" eaLnBrk="1" hangingPunct="1"/>
            <a:endParaRPr lang="en-US" smtClean="0"/>
          </a:p>
          <a:p>
            <a:pPr lvl="1" eaLnBrk="1" hangingPunct="1"/>
            <a:endParaRPr lang="en-US" smtClean="0"/>
          </a:p>
        </p:txBody>
      </p:sp>
      <p:pic>
        <p:nvPicPr>
          <p:cNvPr id="17412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 bwMode="auto">
          <a:xfrm>
            <a:off x="4184650" y="450850"/>
            <a:ext cx="5068888" cy="12430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300" b="1" dirty="0" smtClean="0"/>
              <a:t>Application Steps</a:t>
            </a:r>
            <a:br>
              <a:rPr lang="en-US" sz="4300" b="1" dirty="0" smtClean="0"/>
            </a:br>
            <a:r>
              <a:rPr lang="en-US" sz="1800" dirty="0" smtClean="0"/>
              <a:t>for Lone Star College System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365250" y="2203450"/>
            <a:ext cx="7927975" cy="4919663"/>
          </a:xfrm>
        </p:spPr>
        <p:txBody>
          <a:bodyPr>
            <a:normAutofit/>
          </a:bodyPr>
          <a:lstStyle/>
          <a:p>
            <a:pPr marL="368300" lvl="1" indent="-36830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3600" dirty="0" smtClean="0"/>
              <a:t>Go to:  </a:t>
            </a:r>
            <a:r>
              <a:rPr lang="en-US" sz="2800" dirty="0" smtClean="0">
                <a:hlinkClick r:id="rId2"/>
              </a:rPr>
              <a:t>http://www.lonestar.edu/admissions.htm</a:t>
            </a:r>
            <a:r>
              <a:rPr lang="en-US" sz="2800" dirty="0" smtClean="0"/>
              <a:t> </a:t>
            </a:r>
          </a:p>
          <a:p>
            <a:pPr marL="368300" lvl="1" indent="-368300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2800" dirty="0" smtClean="0"/>
              <a:t>Have official transcripts sent to LSC-CF; Student Services (not Nursing Office)</a:t>
            </a:r>
          </a:p>
          <a:p>
            <a:pPr marL="368300" lvl="1" indent="-36830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2800" dirty="0" smtClean="0"/>
          </a:p>
          <a:p>
            <a:pPr marL="368300" lvl="1" indent="-368300" eaLnBrk="1" fontAlgn="auto" hangingPunct="1">
              <a:spcAft>
                <a:spcPts val="0"/>
              </a:spcAft>
              <a:buFontTx/>
              <a:buChar char="•"/>
              <a:defRPr/>
            </a:pPr>
            <a:r>
              <a:rPr lang="en-US" sz="3400" dirty="0" smtClean="0"/>
              <a:t>Meet with an Advisor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800" dirty="0" smtClean="0"/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dirty="0" smtClean="0">
                <a:hlinkClick r:id="rId3"/>
              </a:rPr>
              <a:t>Make sure you declare your major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dirty="0" smtClean="0">
                <a:hlinkClick r:id="rId3"/>
              </a:rPr>
              <a:t>Go over Nursing Degree plan              </a:t>
            </a:r>
          </a:p>
        </p:txBody>
      </p:sp>
      <p:pic>
        <p:nvPicPr>
          <p:cNvPr id="18436" name="Picture 5" descr="Cy-Fair_H_540.201.eps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08450" y="414338"/>
            <a:ext cx="5419725" cy="1500187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/>
              <a:t>Program Application Information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374650" y="2127250"/>
            <a:ext cx="8763000" cy="485298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US" sz="3000" smtClean="0"/>
              <a:t>Applications &amp; information are found </a:t>
            </a:r>
          </a:p>
          <a:p>
            <a:pPr algn="ctr" eaLnBrk="1" hangingPunct="1">
              <a:buFontTx/>
              <a:buNone/>
            </a:pPr>
            <a:r>
              <a:rPr lang="en-US" sz="3000" smtClean="0"/>
              <a:t>On Lone Star College System (LSCS) website</a:t>
            </a:r>
          </a:p>
          <a:p>
            <a:pPr algn="ctr" eaLnBrk="1" hangingPunct="1">
              <a:buFontTx/>
              <a:buNone/>
            </a:pPr>
            <a:r>
              <a:rPr lang="en-US" sz="1800" smtClean="0"/>
              <a:t> </a:t>
            </a:r>
            <a:endParaRPr lang="en-US" sz="1600" smtClean="0"/>
          </a:p>
          <a:p>
            <a:pPr algn="ctr" eaLnBrk="1" hangingPunct="1">
              <a:buFontTx/>
              <a:buNone/>
            </a:pPr>
            <a:r>
              <a:rPr lang="en-US" sz="3000" smtClean="0">
                <a:hlinkClick r:id="rId2"/>
              </a:rPr>
              <a:t>http://www.lonestar.edu/nursing-requirements.htm</a:t>
            </a:r>
            <a:endParaRPr lang="en-US" sz="3000" smtClean="0"/>
          </a:p>
          <a:p>
            <a:pPr algn="ctr" eaLnBrk="1" hangingPunct="1">
              <a:buFontTx/>
              <a:buNone/>
            </a:pPr>
            <a:endParaRPr lang="en-US" sz="12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US" sz="3000" b="1" smtClean="0"/>
              <a:t>or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sz="1200" b="1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US" sz="3000" smtClean="0"/>
              <a:t>LSC-CF Nursing Program website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sz="16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US" sz="3000" smtClean="0"/>
              <a:t> </a:t>
            </a:r>
            <a:r>
              <a:rPr lang="en-US" sz="3000" smtClean="0">
                <a:hlinkClick r:id="rId3"/>
              </a:rPr>
              <a:t>http://www.lonestar.edu/nursingcyfair.htm</a:t>
            </a:r>
            <a:r>
              <a:rPr lang="en-US" sz="300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sz="3600" smtClean="0"/>
          </a:p>
          <a:p>
            <a:pPr algn="ctr" eaLnBrk="1" hangingPunct="1">
              <a:buFont typeface="Wingdings" pitchFamily="2" charset="2"/>
              <a:buNone/>
            </a:pPr>
            <a:endParaRPr lang="en-US" sz="3600" smtClean="0"/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eaLnBrk="1" hangingPunct="1"/>
            <a:endParaRPr lang="en-US" smtClean="0"/>
          </a:p>
        </p:txBody>
      </p:sp>
      <p:pic>
        <p:nvPicPr>
          <p:cNvPr id="19460" name="Picture 5" descr="Cy-Fair_H_540.201.eps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 bwMode="auto">
          <a:xfrm>
            <a:off x="4032250" y="298450"/>
            <a:ext cx="5221288" cy="15240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300" b="1" dirty="0" smtClean="0"/>
              <a:t>HESI Entrance Exam Information 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679450" y="2051050"/>
            <a:ext cx="8499475" cy="4953000"/>
          </a:xfrm>
        </p:spPr>
        <p:txBody>
          <a:bodyPr>
            <a:normAutofit fontScale="92500" lnSpcReduction="1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2600" b="1" dirty="0" smtClean="0"/>
              <a:t>Instructions and form at: </a:t>
            </a:r>
            <a:r>
              <a:rPr lang="en-US" sz="2600" b="1" u="sng" dirty="0" smtClean="0">
                <a:hlinkClick r:id="rId2"/>
              </a:rPr>
              <a:t>http://wwwappskc.lonestar.edu/cgi/nurse-cyfair/index.cfm</a:t>
            </a:r>
            <a:endParaRPr lang="en-US" sz="2600" b="1" u="sng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en-US" sz="26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2600" b="1" dirty="0" smtClean="0"/>
              <a:t>Assessment Center- controls exam (not Nursing Dept)  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2600" b="1" i="1" u="sng" dirty="0" smtClean="0"/>
              <a:t>must make an appt through link above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2600" b="1" i="1" u="sng" dirty="0" smtClean="0"/>
              <a:t>walks-in not able to test</a:t>
            </a:r>
          </a:p>
          <a:p>
            <a:pPr marL="369749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endParaRPr lang="en-US" sz="2600" b="1" i="1" u="sng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2600" b="1" dirty="0" smtClean="0"/>
              <a:t>Resources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sz="2600" b="1" dirty="0" smtClean="0"/>
              <a:t>Bookstore, Library, or online - Evolve Reach Admission Assessment  Review </a:t>
            </a:r>
            <a:r>
              <a:rPr lang="en-US" sz="2600" b="1" i="1" dirty="0" smtClean="0"/>
              <a:t>by HESI</a:t>
            </a:r>
            <a:endParaRPr lang="en-US" sz="2600" b="1" dirty="0" smtClean="0"/>
          </a:p>
          <a:p>
            <a:pPr marL="798374" lvl="1" indent="-307067" eaLnBrk="1" fontAlgn="auto" hangingPunct="1">
              <a:spcAft>
                <a:spcPts val="0"/>
              </a:spcAft>
              <a:buFontTx/>
              <a:buNone/>
              <a:defRPr/>
            </a:pPr>
            <a:endParaRPr lang="en-US" sz="2600" b="1" i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2600" b="1" dirty="0" smtClean="0"/>
              <a:t>Cost - $35 (subject to change)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sz="26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</p:txBody>
      </p:sp>
      <p:pic>
        <p:nvPicPr>
          <p:cNvPr id="20484" name="Picture 5" descr="Cy-Fair_H_540.201.eps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100" b="1" dirty="0" smtClean="0"/>
              <a:t>HESI Exam Information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>
          <a:xfrm>
            <a:off x="755650" y="1365250"/>
            <a:ext cx="8229600" cy="6089650"/>
          </a:xfrm>
        </p:spPr>
        <p:txBody>
          <a:bodyPr>
            <a:normAutofit fontScale="77500" lnSpcReduction="2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100" b="1" dirty="0" smtClean="0"/>
              <a:t>5 sections: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dirty="0" smtClean="0"/>
              <a:t>Math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dirty="0" smtClean="0"/>
              <a:t>Reading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dirty="0" smtClean="0"/>
              <a:t>Vocabulary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dirty="0" smtClean="0"/>
              <a:t>Grammar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dirty="0" smtClean="0"/>
              <a:t>A &amp; P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3100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100" b="1" dirty="0" smtClean="0"/>
              <a:t>Passing scores (on </a:t>
            </a:r>
            <a:r>
              <a:rPr lang="en-US" sz="3100" b="1" i="1" u="sng" dirty="0" smtClean="0"/>
              <a:t>each</a:t>
            </a:r>
            <a:r>
              <a:rPr lang="en-US" sz="3100" b="1" dirty="0" smtClean="0"/>
              <a:t> of the 5 exams)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smtClean="0"/>
              <a:t>VN = 70% </a:t>
            </a:r>
            <a:endParaRPr lang="en-US" sz="3100" b="1" dirty="0" smtClean="0"/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sz="3100" b="1" dirty="0" smtClean="0"/>
              <a:t>Can’t submit application if required scores (on all 5) not  attained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endParaRPr lang="en-US" sz="31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100" b="1" dirty="0" smtClean="0"/>
              <a:t>If not successful in any section, must retake all 5 parts of  exam – not just section where passing score not attained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31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100" b="1" u="sng" dirty="0" smtClean="0"/>
              <a:t>Maximum of 5 hours to take all parts of exam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 bwMode="auto">
          <a:xfrm>
            <a:off x="298450" y="450850"/>
            <a:ext cx="9253855" cy="914468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100" b="1" dirty="0" smtClean="0"/>
              <a:t>HESI Exam Information – cont.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55650" y="1739900"/>
            <a:ext cx="8823325" cy="5135563"/>
          </a:xfrm>
        </p:spPr>
        <p:txBody>
          <a:bodyPr>
            <a:normAutofit fontScale="77500" lnSpcReduction="2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800" b="1" dirty="0" smtClean="0"/>
              <a:t>Available to retake every 60 days 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38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800" b="1" dirty="0" smtClean="0"/>
              <a:t>Good for 1 calendar year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38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800" b="1" dirty="0" smtClean="0"/>
              <a:t>Only most recent scores used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3800" b="1" dirty="0" smtClean="0"/>
          </a:p>
          <a:p>
            <a:pPr marL="368480" lvl="1" indent="-368480" eaLnBrk="1" fontAlgn="auto" hangingPunct="1">
              <a:spcAft>
                <a:spcPts val="0"/>
              </a:spcAft>
              <a:buSzPct val="80000"/>
              <a:defRPr/>
            </a:pPr>
            <a:r>
              <a:rPr lang="en-US" sz="3800" b="1" dirty="0" smtClean="0"/>
              <a:t>Must be completed no later than </a:t>
            </a:r>
            <a:r>
              <a:rPr lang="en-US" sz="3800" b="1" u="sng" dirty="0" smtClean="0"/>
              <a:t>one week</a:t>
            </a:r>
            <a:r>
              <a:rPr lang="en-US" sz="3800" b="1" dirty="0" smtClean="0"/>
              <a:t> prior to application deadline- test closes</a:t>
            </a:r>
          </a:p>
          <a:p>
            <a:pPr marL="368480" lvl="1" indent="-368480" eaLnBrk="1" fontAlgn="auto" hangingPunct="1">
              <a:spcAft>
                <a:spcPts val="0"/>
              </a:spcAft>
              <a:buSzPct val="80000"/>
              <a:buFont typeface="Wingdings" pitchFamily="2" charset="2"/>
              <a:buChar char=""/>
              <a:defRPr/>
            </a:pPr>
            <a:endParaRPr lang="en-US" sz="38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3800" b="1" dirty="0" smtClean="0"/>
              <a:t>If not taken at LSCS, must be sent from HESI (check their website)- $15 fee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3800" b="1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3800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dirty="0" smtClean="0"/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 bwMode="auto">
          <a:xfrm>
            <a:off x="3651250" y="527050"/>
            <a:ext cx="5602288" cy="12430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300" b="1" dirty="0" smtClean="0"/>
              <a:t>LVN Program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</p:nvPr>
        </p:nvGraphicFramePr>
        <p:xfrm>
          <a:off x="450850" y="2051050"/>
          <a:ext cx="8726804" cy="2540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384934"/>
                <a:gridCol w="1415159"/>
                <a:gridCol w="1415157"/>
                <a:gridCol w="1728349"/>
                <a:gridCol w="1259205"/>
              </a:tblGrid>
              <a:tr h="693314">
                <a:tc>
                  <a:txBody>
                    <a:bodyPr/>
                    <a:lstStyle/>
                    <a:p>
                      <a:pPr algn="ctr"/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North Harris</a:t>
                      </a:r>
                      <a:endParaRPr lang="en-US" sz="16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Kingwood</a:t>
                      </a:r>
                      <a:endParaRPr lang="en-US" sz="16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Tomball</a:t>
                      </a:r>
                      <a:endParaRPr lang="en-US" sz="16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Montgomery</a:t>
                      </a:r>
                      <a:endParaRPr lang="en-US" sz="16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CyFair</a:t>
                      </a:r>
                      <a:endParaRPr lang="en-US" sz="1600" dirty="0"/>
                    </a:p>
                  </a:txBody>
                  <a:tcPr marL="44470" marR="44470" marT="49699" marB="49699"/>
                </a:tc>
              </a:tr>
              <a:tr h="393254">
                <a:tc>
                  <a:txBody>
                    <a:bodyPr/>
                    <a:lstStyle/>
                    <a:p>
                      <a:r>
                        <a:rPr lang="en-US" sz="2100" dirty="0" smtClean="0"/>
                        <a:t>Fall</a:t>
                      </a:r>
                      <a:endParaRPr lang="en-US" sz="2100" baseline="0" dirty="0" smtClean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</a:tr>
              <a:tr h="498668">
                <a:tc>
                  <a:txBody>
                    <a:bodyPr/>
                    <a:lstStyle/>
                    <a:p>
                      <a:r>
                        <a:rPr lang="en-US" sz="2100" baseline="0" dirty="0" smtClean="0"/>
                        <a:t>Spring</a:t>
                      </a:r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</a:tr>
              <a:tr h="929364">
                <a:tc>
                  <a:txBody>
                    <a:bodyPr/>
                    <a:lstStyle/>
                    <a:p>
                      <a:r>
                        <a:rPr lang="en-US" sz="2100" baseline="0" dirty="0" smtClean="0"/>
                        <a:t>May </a:t>
                      </a:r>
                    </a:p>
                    <a:p>
                      <a:r>
                        <a:rPr lang="en-US" sz="2100" baseline="0" dirty="0" smtClean="0"/>
                        <a:t>Mini-mester</a:t>
                      </a:r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pPr algn="ctr"/>
                      <a:endParaRPr lang="en-US" sz="2100" dirty="0"/>
                    </a:p>
                  </a:txBody>
                  <a:tcPr marL="44470" marR="44470" marT="49699" marB="49699"/>
                </a:tc>
                <a:tc>
                  <a:txBody>
                    <a:bodyPr/>
                    <a:lstStyle/>
                    <a:p>
                      <a:endParaRPr lang="en-US" sz="2100" dirty="0"/>
                    </a:p>
                  </a:txBody>
                  <a:tcPr marL="44470" marR="44470" marT="49699" marB="49699"/>
                </a:tc>
              </a:tr>
            </a:tbl>
          </a:graphicData>
        </a:graphic>
      </p:graphicFrame>
      <p:sp>
        <p:nvSpPr>
          <p:cNvPr id="23592" name="Content Placeholder 11"/>
          <p:cNvSpPr>
            <a:spLocks noGrp="1"/>
          </p:cNvSpPr>
          <p:nvPr>
            <p:ph sz="half" idx="2"/>
          </p:nvPr>
        </p:nvSpPr>
        <p:spPr>
          <a:xfrm>
            <a:off x="450850" y="4870450"/>
            <a:ext cx="8321675" cy="2163763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US" sz="2800" b="1" u="sng" smtClean="0"/>
              <a:t>Application Period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sz="1800" smtClean="0"/>
              <a:t>LSC-CF campus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sz="1300" smtClean="0"/>
          </a:p>
          <a:p>
            <a:pPr eaLnBrk="1" hangingPunct="1">
              <a:buFont typeface="Wingdings" pitchFamily="2" charset="2"/>
              <a:buNone/>
            </a:pPr>
            <a:r>
              <a:rPr lang="en-US" sz="2600" smtClean="0"/>
              <a:t>Fall Enrollment – early March to mid-May </a:t>
            </a:r>
          </a:p>
          <a:p>
            <a:pPr eaLnBrk="1" hangingPunct="1">
              <a:buFont typeface="Wingdings" pitchFamily="2" charset="2"/>
              <a:buNone/>
            </a:pPr>
            <a:endParaRPr lang="en-US" sz="2600" baseline="30000" smtClean="0"/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</p:txBody>
      </p:sp>
      <p:sp>
        <p:nvSpPr>
          <p:cNvPr id="6" name="5-Point Star 5"/>
          <p:cNvSpPr/>
          <p:nvPr/>
        </p:nvSpPr>
        <p:spPr bwMode="auto">
          <a:xfrm>
            <a:off x="6927850" y="4032250"/>
            <a:ext cx="161925" cy="247650"/>
          </a:xfrm>
          <a:prstGeom prst="star5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lIns="98261" tIns="49131" rIns="98261" bIns="49131"/>
          <a:lstStyle/>
          <a:p>
            <a:pPr eaLnBrk="0" hangingPunct="0">
              <a:defRPr/>
            </a:pPr>
            <a:endParaRPr lang="en-US" dirty="0">
              <a:latin typeface="Lucida Grande" pitchFamily="-110" charset="0"/>
              <a:ea typeface="Geneva" pitchFamily="-110" charset="0"/>
              <a:cs typeface="Geneva" pitchFamily="-110" charset="0"/>
            </a:endParaRPr>
          </a:p>
        </p:txBody>
      </p:sp>
      <p:sp>
        <p:nvSpPr>
          <p:cNvPr id="7" name="5-Point Star 6"/>
          <p:cNvSpPr/>
          <p:nvPr/>
        </p:nvSpPr>
        <p:spPr bwMode="auto">
          <a:xfrm>
            <a:off x="4032250" y="2813050"/>
            <a:ext cx="161925" cy="247650"/>
          </a:xfrm>
          <a:prstGeom prst="star5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lIns="98261" tIns="49131" rIns="98261" bIns="49131"/>
          <a:lstStyle/>
          <a:p>
            <a:pPr eaLnBrk="0" hangingPunct="0">
              <a:defRPr/>
            </a:pPr>
            <a:endParaRPr lang="en-US" dirty="0">
              <a:latin typeface="Lucida Grande" pitchFamily="-110" charset="0"/>
              <a:ea typeface="Geneva" pitchFamily="-110" charset="0"/>
              <a:cs typeface="Geneva" pitchFamily="-110" charset="0"/>
            </a:endParaRPr>
          </a:p>
        </p:txBody>
      </p:sp>
      <p:sp>
        <p:nvSpPr>
          <p:cNvPr id="8" name="5-Point Star 7"/>
          <p:cNvSpPr/>
          <p:nvPr/>
        </p:nvSpPr>
        <p:spPr bwMode="auto">
          <a:xfrm>
            <a:off x="8451850" y="2889250"/>
            <a:ext cx="163513" cy="247650"/>
          </a:xfrm>
          <a:prstGeom prst="star5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lIns="98261" tIns="49131" rIns="98261" bIns="49131"/>
          <a:lstStyle/>
          <a:p>
            <a:pPr eaLnBrk="0" hangingPunct="0">
              <a:defRPr/>
            </a:pPr>
            <a:endParaRPr lang="en-US" dirty="0">
              <a:latin typeface="Lucida Grande" pitchFamily="-110" charset="0"/>
              <a:ea typeface="Geneva" pitchFamily="-110" charset="0"/>
              <a:cs typeface="Geneva" pitchFamily="-110" charset="0"/>
            </a:endParaRPr>
          </a:p>
        </p:txBody>
      </p:sp>
      <p:sp>
        <p:nvSpPr>
          <p:cNvPr id="9" name="5-Point Star 8"/>
          <p:cNvSpPr/>
          <p:nvPr/>
        </p:nvSpPr>
        <p:spPr bwMode="auto">
          <a:xfrm>
            <a:off x="5403850" y="3270250"/>
            <a:ext cx="161925" cy="247650"/>
          </a:xfrm>
          <a:prstGeom prst="star5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lIns="98261" tIns="49131" rIns="98261" bIns="49131"/>
          <a:lstStyle/>
          <a:p>
            <a:pPr eaLnBrk="0" hangingPunct="0">
              <a:defRPr/>
            </a:pPr>
            <a:endParaRPr lang="en-US" dirty="0">
              <a:latin typeface="Lucida Grande" pitchFamily="-110" charset="0"/>
              <a:ea typeface="Geneva" pitchFamily="-110" charset="0"/>
              <a:cs typeface="Geneva" pitchFamily="-110" charset="0"/>
            </a:endParaRPr>
          </a:p>
        </p:txBody>
      </p:sp>
      <p:pic>
        <p:nvPicPr>
          <p:cNvPr id="23597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32250" y="374650"/>
            <a:ext cx="5221288" cy="14478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 smtClean="0"/>
              <a:t>Vocational Nursing Program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441450" y="2051050"/>
            <a:ext cx="7851775" cy="49196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mtClean="0"/>
              <a:t>The VN program is a 12 month program including clinical, lab &amp; theory courses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eaLnBrk="1" hangingPunct="1">
              <a:buFont typeface="Wingdings" pitchFamily="2" charset="2"/>
              <a:buNone/>
            </a:pPr>
            <a:r>
              <a:rPr lang="en-US" smtClean="0">
                <a:solidFill>
                  <a:srgbClr val="FF3300"/>
                </a:solidFill>
              </a:rPr>
              <a:t>LSC-Cy-Fair</a:t>
            </a:r>
            <a:r>
              <a:rPr lang="en-US" smtClean="0"/>
              <a:t> begins VN program each fall semester.  The program is 3 semesters   in length – Fall, Spring &amp; Summer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</p:txBody>
      </p:sp>
      <p:pic>
        <p:nvPicPr>
          <p:cNvPr id="24580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08450" y="450850"/>
            <a:ext cx="5343525" cy="13716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 smtClean="0"/>
              <a:t>Admissions Criteria- LVN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50850" y="2127250"/>
            <a:ext cx="8686800" cy="494030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en-US" sz="2600" smtClean="0"/>
              <a:t> Lone Star College System &amp; LVN Program application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US" sz="2600" smtClean="0"/>
              <a:t> TSI/SSI complete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US" sz="2600" smtClean="0"/>
              <a:t> Math 0308 (minimum Math competency)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US" sz="2600" smtClean="0"/>
              <a:t> Complete BIOL 2404 – Intro to A&amp;P I and II    </a:t>
            </a:r>
            <a:r>
              <a:rPr lang="en-US" sz="2600" b="1" smtClean="0"/>
              <a:t> </a:t>
            </a:r>
            <a:r>
              <a:rPr lang="en-US" sz="2600" b="1" u="sng" smtClean="0"/>
              <a:t>OR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sz="2600" b="1" smtClean="0"/>
              <a:t>     </a:t>
            </a:r>
            <a:r>
              <a:rPr lang="en-US" sz="2600" smtClean="0"/>
              <a:t>BIOL 2401- A&amp;P I  </a:t>
            </a:r>
            <a:r>
              <a:rPr lang="en-US" sz="2600" b="1" u="sng" smtClean="0"/>
              <a:t>AND</a:t>
            </a:r>
            <a:r>
              <a:rPr lang="en-US" sz="2600" b="1" smtClean="0"/>
              <a:t>   </a:t>
            </a:r>
            <a:r>
              <a:rPr lang="en-US" sz="2600" smtClean="0"/>
              <a:t>BIOL 2402- A&amp;P II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sz="2600" smtClean="0"/>
              <a:t>with a “C” or better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US" sz="2600" smtClean="0"/>
              <a:t> Have a GPA of 2.0 or better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US" sz="2600" smtClean="0"/>
              <a:t>Nursing Pre-entrance exam (HESI) – </a:t>
            </a:r>
            <a:r>
              <a:rPr lang="en-US" sz="2600" b="1" smtClean="0"/>
              <a:t>70% minimum score in all 5 areas of the exam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sz="2600" smtClean="0">
                <a:solidFill>
                  <a:srgbClr val="CC0000"/>
                </a:solidFill>
              </a:rPr>
              <a:t>           </a:t>
            </a:r>
            <a:endParaRPr lang="en-US" smtClean="0">
              <a:solidFill>
                <a:srgbClr val="FF9900"/>
              </a:solidFill>
            </a:endParaRPr>
          </a:p>
        </p:txBody>
      </p:sp>
      <p:pic>
        <p:nvPicPr>
          <p:cNvPr id="25604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498850" y="298450"/>
            <a:ext cx="6019800" cy="21336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300" b="1" dirty="0" smtClean="0"/>
              <a:t>Ranking for Placement of </a:t>
            </a:r>
            <a:br>
              <a:rPr lang="en-US" sz="3300" b="1" dirty="0" smtClean="0"/>
            </a:br>
            <a:r>
              <a:rPr lang="en-US" sz="3300" b="1" dirty="0" smtClean="0"/>
              <a:t> LVN Applicants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0850" y="2279650"/>
            <a:ext cx="8766175" cy="49196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3000" b="1" smtClean="0"/>
              <a:t>GPA BIOL 2404  or BIOL 2401 &amp; 2402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1600" b="1" smtClean="0"/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600" b="1" smtClean="0">
                <a:solidFill>
                  <a:srgbClr val="008080"/>
                </a:solidFill>
              </a:rPr>
              <a:t>			        </a:t>
            </a:r>
            <a:r>
              <a:rPr lang="en-US" b="1" smtClean="0">
                <a:solidFill>
                  <a:srgbClr val="008080"/>
                </a:solidFill>
              </a:rPr>
              <a:t>4 possible points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600" b="1" smtClean="0"/>
              <a:t>                    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b="1" smtClean="0"/>
              <a:t>Entrance exam score – </a:t>
            </a:r>
            <a:r>
              <a:rPr lang="en-US" sz="2400" b="1" smtClean="0"/>
              <a:t>English Composite &amp; Math</a:t>
            </a:r>
          </a:p>
          <a:p>
            <a:pPr lvl="1" eaLnBrk="1" hangingPunct="1">
              <a:lnSpc>
                <a:spcPct val="90000"/>
              </a:lnSpc>
            </a:pPr>
            <a:r>
              <a:rPr lang="en-US" b="1" smtClean="0"/>
              <a:t>Combined scores divided by 50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b="1" smtClean="0"/>
              <a:t>                   </a:t>
            </a:r>
            <a:r>
              <a:rPr lang="en-US" b="1" smtClean="0">
                <a:solidFill>
                  <a:srgbClr val="008080"/>
                </a:solidFill>
              </a:rPr>
              <a:t>4 possible points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3000" b="1" smtClean="0">
                <a:solidFill>
                  <a:srgbClr val="008080"/>
                </a:solidFill>
              </a:rPr>
              <a:t>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3000" b="1" smtClean="0">
                <a:solidFill>
                  <a:srgbClr val="008080"/>
                </a:solidFill>
              </a:rPr>
              <a:t>         </a:t>
            </a:r>
            <a:r>
              <a:rPr lang="en-US" sz="2800" b="1" smtClean="0">
                <a:solidFill>
                  <a:srgbClr val="008080"/>
                </a:solidFill>
              </a:rPr>
              <a:t>TOTAL = 8 POSSIBLE POINTS </a:t>
            </a:r>
            <a:r>
              <a:rPr lang="en-US" smtClean="0">
                <a:solidFill>
                  <a:srgbClr val="008080"/>
                </a:solidFill>
              </a:rPr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mtClean="0"/>
          </a:p>
        </p:txBody>
      </p:sp>
      <p:pic>
        <p:nvPicPr>
          <p:cNvPr id="26628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194050" y="450850"/>
            <a:ext cx="6324600" cy="12430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/>
              <a:t>Example of a VN Rank Score</a:t>
            </a:r>
            <a:r>
              <a:rPr lang="en-US" sz="4300" dirty="0" smtClean="0"/>
              <a:t/>
            </a:r>
            <a:br>
              <a:rPr lang="en-US" sz="4300" dirty="0" smtClean="0"/>
            </a:br>
            <a:r>
              <a:rPr lang="en-US" sz="4400" dirty="0" smtClean="0"/>
              <a:t>			</a:t>
            </a:r>
            <a:r>
              <a:rPr lang="en-US" sz="4300" dirty="0" smtClean="0"/>
              <a:t/>
            </a:r>
            <a:br>
              <a:rPr lang="en-US" sz="4300" dirty="0" smtClean="0"/>
            </a:br>
            <a:endParaRPr lang="en-US" sz="4300" b="1" dirty="0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517650" y="1898650"/>
            <a:ext cx="7775575" cy="5300663"/>
          </a:xfrm>
        </p:spPr>
        <p:txBody>
          <a:bodyPr/>
          <a:lstStyle/>
          <a:p>
            <a:pPr eaLnBrk="1" hangingPunct="1"/>
            <a:r>
              <a:rPr lang="en-US" sz="2800" b="1" smtClean="0"/>
              <a:t>GPA 		                            3.5</a:t>
            </a:r>
          </a:p>
          <a:p>
            <a:pPr eaLnBrk="1" hangingPunct="1"/>
            <a:r>
              <a:rPr lang="en-US" sz="2800" b="1" smtClean="0"/>
              <a:t>% on Entrance Test</a:t>
            </a:r>
          </a:p>
          <a:p>
            <a:pPr eaLnBrk="1" hangingPunct="1">
              <a:spcBef>
                <a:spcPts val="600"/>
              </a:spcBef>
              <a:buFont typeface="Wingdings" pitchFamily="2" charset="2"/>
              <a:buNone/>
            </a:pPr>
            <a:r>
              <a:rPr lang="en-US" sz="2800" b="1" smtClean="0"/>
              <a:t>		</a:t>
            </a:r>
            <a:endParaRPr lang="en-US" sz="1800" b="1" smtClean="0"/>
          </a:p>
          <a:p>
            <a:pPr eaLnBrk="1" hangingPunct="1">
              <a:spcBef>
                <a:spcPts val="600"/>
              </a:spcBef>
              <a:buFont typeface="Wingdings" pitchFamily="2" charset="2"/>
              <a:buNone/>
            </a:pPr>
            <a:r>
              <a:rPr lang="en-US" sz="2800" b="1" smtClean="0"/>
              <a:t>English Composite   80%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2800" b="1" smtClean="0"/>
              <a:t>Math                        </a:t>
            </a:r>
            <a:r>
              <a:rPr lang="en-US" sz="2800" b="1" u="sng" smtClean="0"/>
              <a:t>90%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2800" b="1" smtClean="0"/>
              <a:t>		Total -         170/50 =            </a:t>
            </a:r>
            <a:r>
              <a:rPr lang="en-US" sz="2800" b="1" u="sng" smtClean="0"/>
              <a:t>3.4</a:t>
            </a:r>
          </a:p>
          <a:p>
            <a:pPr eaLnBrk="1" hangingPunct="1"/>
            <a:r>
              <a:rPr lang="en-US" sz="2800" b="1" smtClean="0"/>
              <a:t>TOTAL Ranking Score                  6.9</a:t>
            </a:r>
          </a:p>
          <a:p>
            <a:pPr eaLnBrk="1" hangingPunct="1">
              <a:buFont typeface="Wingdings" pitchFamily="2" charset="2"/>
              <a:buNone/>
            </a:pPr>
            <a:endParaRPr lang="en-US" sz="2600" smtClean="0"/>
          </a:p>
          <a:p>
            <a:pPr eaLnBrk="1" hangingPunct="1"/>
            <a:endParaRPr lang="en-US" sz="2600" smtClean="0"/>
          </a:p>
          <a:p>
            <a:pPr eaLnBrk="1" hangingPunct="1"/>
            <a:endParaRPr lang="en-US" sz="2600" smtClean="0"/>
          </a:p>
        </p:txBody>
      </p:sp>
      <p:pic>
        <p:nvPicPr>
          <p:cNvPr id="27652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956050" y="374650"/>
            <a:ext cx="5546725" cy="14478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b="1" u="sng" dirty="0" smtClean="0"/>
              <a:t>Final Acceptance into            the LVN Program is</a:t>
            </a:r>
            <a:br>
              <a:rPr lang="en-US" sz="2800" b="1" u="sng" dirty="0" smtClean="0"/>
            </a:br>
            <a:r>
              <a:rPr lang="en-US" sz="2800" b="1" u="sng" dirty="0" smtClean="0"/>
              <a:t>contingent on completion of</a:t>
            </a:r>
            <a:r>
              <a:rPr lang="en-US" sz="2800" b="1" dirty="0" smtClean="0"/>
              <a:t>: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1517650" y="2051050"/>
            <a:ext cx="7699375" cy="5105400"/>
          </a:xfrm>
        </p:spPr>
        <p:txBody>
          <a:bodyPr>
            <a:normAutofit fontScale="70000" lnSpcReduction="20000"/>
          </a:bodyPr>
          <a:lstStyle/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Clear Criminal background check &amp; possible drug screening</a:t>
            </a:r>
            <a:endParaRPr lang="en-US" sz="8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US" sz="8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Hepatitis B immunizations series must be complete-</a:t>
            </a:r>
            <a:r>
              <a:rPr lang="en-US" b="1" dirty="0" smtClean="0"/>
              <a:t>must submit proof of first immunization at time of application</a:t>
            </a:r>
            <a:endParaRPr lang="en-US" b="1" baseline="300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US" sz="800" baseline="300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Current TB Status &amp; documentation of childhood immunizations (or titers)</a:t>
            </a:r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US" sz="8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Current CPR certification-for health care providers</a:t>
            </a:r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endParaRPr lang="en-US" sz="8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Proof of current Health Insurance </a:t>
            </a:r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None/>
              <a:defRPr/>
            </a:pPr>
            <a:endParaRPr lang="en-US" sz="800" dirty="0" smtClean="0"/>
          </a:p>
          <a:p>
            <a:pPr marL="368480" indent="-368480" eaLnBrk="1" fontAlgn="auto" hangingPunct="1">
              <a:spcBef>
                <a:spcPts val="1200"/>
              </a:spcBef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Proof of English Proficiency (TOEFL)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dirty="0" smtClean="0"/>
          </a:p>
        </p:txBody>
      </p:sp>
      <p:pic>
        <p:nvPicPr>
          <p:cNvPr id="28676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27050" y="1822450"/>
            <a:ext cx="8610600" cy="6186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kern="0" dirty="0"/>
              <a:t>for graduates of VN or paramedic program, who become licensed as LVN’s or Paramedics</a:t>
            </a:r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US" sz="2800" kern="0" dirty="0"/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kern="0" dirty="0"/>
              <a:t>Three semester program </a:t>
            </a:r>
          </a:p>
          <a:p>
            <a:pPr marL="368300" indent="-368300">
              <a:spcBef>
                <a:spcPct val="20000"/>
              </a:spcBef>
              <a:defRPr/>
            </a:pPr>
            <a:endParaRPr lang="en-US" sz="1800" kern="0" dirty="0"/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/>
              <a:t>Schedule may be up to four days a week, class and clinical schedule.</a:t>
            </a:r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US" sz="2800" dirty="0"/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/>
              <a:t>Currently not available at LSC-CF</a:t>
            </a:r>
          </a:p>
          <a:p>
            <a:pPr marL="368300" indent="-368300">
              <a:spcBef>
                <a:spcPct val="20000"/>
              </a:spcBef>
              <a:defRPr/>
            </a:pPr>
            <a:endParaRPr lang="en-US" sz="2800" dirty="0"/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/>
              <a:t>See website for specifics </a:t>
            </a:r>
          </a:p>
          <a:p>
            <a:pPr marL="368300" indent="-3683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US" sz="1800" dirty="0"/>
          </a:p>
          <a:p>
            <a:pPr marL="368300" indent="-368300">
              <a:spcBef>
                <a:spcPct val="20000"/>
              </a:spcBef>
              <a:defRPr/>
            </a:pPr>
            <a:endParaRPr lang="en-US" sz="2800" kern="0" dirty="0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422650" y="374650"/>
            <a:ext cx="6156325" cy="1539875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1600" b="1" dirty="0" smtClean="0"/>
              <a:t/>
            </a:r>
            <a:br>
              <a:rPr lang="en-US" sz="1600" b="1" dirty="0" smtClean="0"/>
            </a:br>
            <a:r>
              <a:rPr lang="en-US" sz="3200" b="1" dirty="0" smtClean="0"/>
              <a:t>LVN/Paramedic to ADN Transition</a:t>
            </a:r>
            <a:endParaRPr lang="en-US" sz="3200" dirty="0" smtClean="0"/>
          </a:p>
        </p:txBody>
      </p:sp>
      <p:pic>
        <p:nvPicPr>
          <p:cNvPr id="29700" name="Picture 5" descr="Cy-Fair_H_540.201.eps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30568" y="298451"/>
            <a:ext cx="9010332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English Proficiency Requirement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49288" y="1365250"/>
            <a:ext cx="9091612" cy="6089650"/>
          </a:xfrm>
        </p:spPr>
        <p:txBody>
          <a:bodyPr>
            <a:normAutofit fontScale="55000" lnSpcReduction="2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>
                <a:solidFill>
                  <a:schemeClr val="tx1"/>
                </a:solidFill>
              </a:rPr>
              <a:t>Accepted students and alternates to a LSCS nursing program who completed high school outside the United States of America must provide proof of English language proficiency.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>
                <a:solidFill>
                  <a:schemeClr val="tx1"/>
                </a:solidFill>
              </a:rPr>
              <a:t>Can be done by submitting one of the following: 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dirty="0" smtClean="0">
                <a:solidFill>
                  <a:schemeClr val="tx1"/>
                </a:solidFill>
              </a:rPr>
              <a:t>Test of English as a foreign language (TOEFL) with score of 530 or higher on a paper exam, 197 or higher on a computer exam and 71 or higher on an Internet based exam. 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dirty="0" smtClean="0">
                <a:solidFill>
                  <a:schemeClr val="tx1"/>
                </a:solidFill>
              </a:rPr>
              <a:t>International English Language Testing System (IELTS ) Academic Test with an overall score of 6.5 with a minimum of 6.0 in all of the four modules for the Academic Test.   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en-US" dirty="0" smtClean="0">
                <a:solidFill>
                  <a:schemeClr val="tx1"/>
                </a:solidFill>
              </a:rPr>
              <a:t>Provide documentation of graduation from high school from an English speaking country such as Canada (other than Quebec), Great Britain, Australia, New Zealand, South Africa, and Ireland (inclusive).   </a:t>
            </a:r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b="1" dirty="0" smtClean="0">
                <a:solidFill>
                  <a:srgbClr val="C00000"/>
                </a:solidFill>
              </a:rPr>
              <a:t>NEW:</a:t>
            </a:r>
            <a:r>
              <a:rPr lang="en-US" dirty="0" smtClean="0">
                <a:solidFill>
                  <a:srgbClr val="C00000"/>
                </a:solidFill>
              </a:rPr>
              <a:t>  </a:t>
            </a:r>
            <a:r>
              <a:rPr lang="en-US" dirty="0" smtClean="0">
                <a:solidFill>
                  <a:schemeClr val="tx1"/>
                </a:solidFill>
              </a:rPr>
              <a:t>If graduated from English speaking high school in a country not listed above in #3, provide official transcripts and a notarized letter from the headmaster/principal of the high school stating that English was the primary language of the courses taught.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dirty="0" smtClean="0">
              <a:solidFill>
                <a:srgbClr val="C00000"/>
              </a:solidFill>
            </a:endParaRP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b="1" dirty="0" smtClean="0">
                <a:solidFill>
                  <a:srgbClr val="C00000"/>
                </a:solidFill>
              </a:rPr>
              <a:t>NEW: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Provide documentation of graduation from a college or university in the United States, or other English speaking countries such as Canada (other than Quebec), Great Britain, Australia, New Zealand, South Africa, and Ireland.  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dirty="0"/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697" y="496994"/>
            <a:ext cx="9253855" cy="91115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SSNs &amp;/or Visas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>
                <a:solidFill>
                  <a:schemeClr val="tx1"/>
                </a:solidFill>
              </a:rPr>
              <a:t>“Lone Star College System Policy is consistent with Texas law as to requirements and admission of any resident or non-resident student. 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>
                <a:solidFill>
                  <a:schemeClr val="tx1"/>
                </a:solidFill>
              </a:rPr>
              <a:t>For admission and tuition purposes, residency is defined within Texas Education Code §54.052.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>
                <a:solidFill>
                  <a:schemeClr val="tx1"/>
                </a:solidFill>
              </a:rPr>
              <a:t>LSCS will notify students prior to, but not as a condition or requirement of admission, that health care facilities require students to have a valid Social Security number or a valid International Visa as a condition of being assigned to a clinical facility. 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>
                <a:solidFill>
                  <a:schemeClr val="tx1"/>
                </a:solidFill>
              </a:rPr>
              <a:t>Students who are unable to complete the LSCS health program clinical skills requirement will not be able to complete the program due to a lack of clinical placement.</a:t>
            </a:r>
            <a:r>
              <a:rPr lang="en-US" b="1" dirty="0" smtClean="0">
                <a:solidFill>
                  <a:schemeClr val="tx1"/>
                </a:solidFill>
              </a:rPr>
              <a:t>” </a:t>
            </a:r>
            <a:endParaRPr lang="en-US" dirty="0" smtClean="0">
              <a:solidFill>
                <a:schemeClr val="tx1"/>
              </a:solidFill>
            </a:endParaRP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727450" y="603250"/>
            <a:ext cx="6629400" cy="12430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300" b="1" dirty="0" smtClean="0"/>
              <a:t>What can I expect?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260475" y="1898650"/>
            <a:ext cx="8318500" cy="2078038"/>
          </a:xfrm>
        </p:spPr>
        <p:txBody>
          <a:bodyPr>
            <a:normAutofit fontScale="92500" lnSpcReduction="2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Busy Schedule – Cannot work full-time!  No more than a few hours part-time/week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Will attend class/clinical/lab 4-5 days per week, clinical generally starts at 6:30am 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dirty="0" smtClean="0"/>
              <a:t>Clinicals may be on off-shifts as well as weekends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en-US" dirty="0" smtClean="0"/>
          </a:p>
        </p:txBody>
      </p:sp>
      <p:pic>
        <p:nvPicPr>
          <p:cNvPr id="32772" name="Picture 6" descr="Nursing 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6450" y="4337050"/>
            <a:ext cx="3814763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5" descr="Cy-Fair_H_540.201.eps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/>
              <a:t>Program Costs- VN  (In district</a:t>
            </a:r>
            <a:r>
              <a:rPr lang="en-US" dirty="0" smtClean="0"/>
              <a:t>)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5438" y="1739900"/>
            <a:ext cx="4464050" cy="5135563"/>
          </a:xfrm>
        </p:spPr>
        <p:txBody>
          <a:bodyPr>
            <a:normAutofit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b="1" dirty="0" smtClean="0"/>
              <a:t>Pre-reqs Estimate- </a:t>
            </a:r>
            <a:r>
              <a:rPr lang="en-US" sz="1600" dirty="0" smtClean="0"/>
              <a:t>subject to change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4 hrs tuition= $ 236</a:t>
            </a:r>
            <a:endParaRPr lang="en-US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Immunizations = $150-varies with insurance &amp; provider 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Fingerprinting &amp; background check= $44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Infrastructure fee=$20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sz="1600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1600" b="1" dirty="0" smtClean="0"/>
              <a:t>              Total = $ 450</a:t>
            </a:r>
            <a:endParaRPr lang="en-US" sz="1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03850" y="1987550"/>
            <a:ext cx="3635375" cy="4940300"/>
          </a:xfrm>
        </p:spPr>
        <p:txBody>
          <a:bodyPr>
            <a:normAutofit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b="1" dirty="0" smtClean="0"/>
              <a:t>VNSG -Level 1 Estimate- </a:t>
            </a:r>
            <a:r>
              <a:rPr lang="en-US" sz="1600" dirty="0" smtClean="0"/>
              <a:t>subject to change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Tuition = $796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Lab fees = $30 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Malpractice insurance = $19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Books = $340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Nursing packs = $170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Uniforms = $75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600" dirty="0" smtClean="0"/>
              <a:t>Infrastructure fee=$20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sz="1600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b="1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1600" b="1" dirty="0" smtClean="0"/>
              <a:t>             Total = $1450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600" b="1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sz="1600" dirty="0" smtClean="0"/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endParaRPr lang="en-US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/>
              <a:t>Program Costs- VN  (In district</a:t>
            </a:r>
            <a:r>
              <a:rPr lang="en-US" dirty="0" smtClean="0"/>
              <a:t>)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5438" y="1739900"/>
            <a:ext cx="4464050" cy="5135563"/>
          </a:xfrm>
        </p:spPr>
        <p:txBody>
          <a:bodyPr>
            <a:noAutofit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1800" b="1" dirty="0" smtClean="0"/>
              <a:t>VNSG   Level 2 Estimate- </a:t>
            </a:r>
            <a:r>
              <a:rPr lang="en-US" sz="1800" dirty="0" smtClean="0"/>
              <a:t>subject to change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800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800" dirty="0" smtClean="0"/>
              <a:t>Tuition= $ 796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800" dirty="0" smtClean="0"/>
              <a:t>Books = $340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800" dirty="0" smtClean="0"/>
              <a:t>Infrastructure fee=$20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800" dirty="0" smtClean="0"/>
              <a:t>Lab fee = $30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1800" b="1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1800" b="1" dirty="0" smtClean="0"/>
              <a:t>              Total = $1186</a:t>
            </a:r>
            <a:endParaRPr lang="en-US" sz="18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03850" y="1987550"/>
            <a:ext cx="3635375" cy="4940300"/>
          </a:xfrm>
        </p:spPr>
        <p:txBody>
          <a:bodyPr>
            <a:normAutofit fontScale="25000" lnSpcReduction="20000"/>
          </a:bodyPr>
          <a:lstStyle/>
          <a:p>
            <a:pPr marL="368480" indent="-368480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en-US" sz="6000" b="1" dirty="0" smtClean="0"/>
              <a:t>VNSG  Level 3 3 Estimate- </a:t>
            </a:r>
            <a:r>
              <a:rPr lang="en-US" sz="6000" dirty="0" smtClean="0"/>
              <a:t>subject to change</a:t>
            </a:r>
          </a:p>
          <a:p>
            <a:pPr marL="368480" indent="-36848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6000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Tuition = $852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Infrastructure fee=$20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Books = $95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Lab fee = $15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Exit HESI exam = $45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NCLEX registration fees = $340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Graduation pin = $70-400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Fingerprinting = $40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Passport picture = $15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6000" dirty="0" smtClean="0"/>
              <a:t>Nursing license (after passing NCLEX) = $ 40 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sz="6000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6000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6000" b="1" dirty="0" smtClean="0"/>
              <a:t>               Total = $1532</a:t>
            </a:r>
          </a:p>
          <a:p>
            <a:pPr marL="457200" indent="-457200"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6000" b="1" dirty="0" smtClean="0"/>
              <a:t>Program Total = </a:t>
            </a:r>
            <a:r>
              <a:rPr lang="en-US" sz="6000" b="1" smtClean="0"/>
              <a:t>$4618</a:t>
            </a:r>
            <a:endParaRPr lang="en-US" sz="6000" b="1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sz="1600" dirty="0" smtClean="0"/>
          </a:p>
          <a:p>
            <a:pPr marL="798374" lvl="1" indent="-307067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endParaRPr lang="en-US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78300" y="450850"/>
            <a:ext cx="5562600" cy="1243013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300" b="1" dirty="0" smtClean="0"/>
              <a:t>Need more information???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794250" y="1987550"/>
            <a:ext cx="4648200" cy="49403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en-US" smtClean="0">
              <a:solidFill>
                <a:srgbClr val="0033CC"/>
              </a:solidFill>
            </a:endParaRPr>
          </a:p>
          <a:p>
            <a:pPr algn="ctr" eaLnBrk="1" hangingPunct="1">
              <a:buFontTx/>
              <a:buNone/>
            </a:pPr>
            <a:r>
              <a:rPr lang="en-US" smtClean="0">
                <a:solidFill>
                  <a:srgbClr val="0033CC"/>
                </a:solidFill>
              </a:rPr>
              <a:t>Website: </a:t>
            </a:r>
          </a:p>
          <a:p>
            <a:pPr algn="ctr" eaLnBrk="1" hangingPunct="1">
              <a:buFontTx/>
              <a:buNone/>
            </a:pPr>
            <a:r>
              <a:rPr lang="en-US" b="1" u="sng" smtClean="0">
                <a:solidFill>
                  <a:srgbClr val="FF0000"/>
                </a:solidFill>
                <a:hlinkClick r:id="rId2"/>
              </a:rPr>
              <a:t>www.lonestar.edu/nursingcyfair</a:t>
            </a:r>
            <a:endParaRPr lang="en-US" b="1" u="sng" smtClean="0">
              <a:solidFill>
                <a:srgbClr val="FF0000"/>
              </a:solidFill>
            </a:endParaRPr>
          </a:p>
          <a:p>
            <a:pPr algn="ctr" eaLnBrk="1" hangingPunct="1">
              <a:buFont typeface="Wingdings" pitchFamily="2" charset="2"/>
              <a:buNone/>
            </a:pPr>
            <a:endParaRPr lang="en-US" smtClean="0">
              <a:solidFill>
                <a:srgbClr val="0033CC"/>
              </a:solidFill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en-US" smtClean="0">
                <a:solidFill>
                  <a:srgbClr val="0033CC"/>
                </a:solidFill>
              </a:rPr>
              <a:t>Email: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u="sng" smtClean="0">
                <a:solidFill>
                  <a:srgbClr val="FF0000"/>
                </a:solidFill>
              </a:rPr>
              <a:t>cfnursing@lonestar.edu</a:t>
            </a:r>
          </a:p>
        </p:txBody>
      </p:sp>
      <p:pic>
        <p:nvPicPr>
          <p:cNvPr id="35844" name="Picture 5" descr="Cy-Fair_H_540.201.eps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36650" y="579438"/>
            <a:ext cx="20288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2" descr="Nurse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60450" y="2432050"/>
            <a:ext cx="3200400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spect">
    <a:dk1>
      <a:sysClr val="windowText" lastClr="000000"/>
    </a:dk1>
    <a:lt1>
      <a:sysClr val="window" lastClr="FFFFFF"/>
    </a:lt1>
    <a:dk2>
      <a:srgbClr val="323232"/>
    </a:dk2>
    <a:lt2>
      <a:srgbClr val="E3DED1"/>
    </a:lt2>
    <a:accent1>
      <a:srgbClr val="F07F09"/>
    </a:accent1>
    <a:accent2>
      <a:srgbClr val="9F2936"/>
    </a:accent2>
    <a:accent3>
      <a:srgbClr val="1B587C"/>
    </a:accent3>
    <a:accent4>
      <a:srgbClr val="4E8542"/>
    </a:accent4>
    <a:accent5>
      <a:srgbClr val="604878"/>
    </a:accent5>
    <a:accent6>
      <a:srgbClr val="C19859"/>
    </a:accent6>
    <a:hlink>
      <a:srgbClr val="6B9F25"/>
    </a:hlink>
    <a:folHlink>
      <a:srgbClr val="B26B0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1984</TotalTime>
  <Words>1063</Words>
  <Application>Microsoft Office PowerPoint</Application>
  <PresentationFormat>Custom</PresentationFormat>
  <Paragraphs>277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Trek</vt:lpstr>
      <vt:lpstr>A Career in Nursing</vt:lpstr>
      <vt:lpstr>Role of the Nurse</vt:lpstr>
      <vt:lpstr>Where Do Nurses Work?</vt:lpstr>
      <vt:lpstr>Slide 4</vt:lpstr>
      <vt:lpstr>Nursing Education</vt:lpstr>
      <vt:lpstr>Application Steps for Lone Star College System</vt:lpstr>
      <vt:lpstr>Program Application Information</vt:lpstr>
      <vt:lpstr>HESI Entrance Exam Information </vt:lpstr>
      <vt:lpstr>HESI Exam Information</vt:lpstr>
      <vt:lpstr>HESI Exam Information – cont.</vt:lpstr>
      <vt:lpstr>LVN Program</vt:lpstr>
      <vt:lpstr>Vocational Nursing Program</vt:lpstr>
      <vt:lpstr>Admissions Criteria- LVN</vt:lpstr>
      <vt:lpstr>Ranking for Placement of   LVN Applicants</vt:lpstr>
      <vt:lpstr>Example of a VN Rank Score     </vt:lpstr>
      <vt:lpstr>Final Acceptance into            the LVN Program is contingent on completion of:</vt:lpstr>
      <vt:lpstr> LVN/Paramedic to ADN Transition</vt:lpstr>
      <vt:lpstr>English Proficiency Requirement </vt:lpstr>
      <vt:lpstr>SSNs &amp;/or Visas</vt:lpstr>
      <vt:lpstr>What can I expect?</vt:lpstr>
      <vt:lpstr>Program Costs- VN  (In district)  </vt:lpstr>
      <vt:lpstr>Program Costs- VN  (In district)  </vt:lpstr>
      <vt:lpstr>Need more information???</vt:lpstr>
    </vt:vector>
  </TitlesOfParts>
  <Company>Richards Carlberg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Richards Carlberg</dc:creator>
  <cp:lastModifiedBy>Lone Star College</cp:lastModifiedBy>
  <cp:revision>293</cp:revision>
  <dcterms:created xsi:type="dcterms:W3CDTF">2008-02-12T18:52:36Z</dcterms:created>
  <dcterms:modified xsi:type="dcterms:W3CDTF">2012-04-30T15:26:55Z</dcterms:modified>
</cp:coreProperties>
</file>