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0"/>
  </p:notesMasterIdLst>
  <p:sldIdLst>
    <p:sldId id="273" r:id="rId2"/>
    <p:sldId id="274" r:id="rId3"/>
    <p:sldId id="284" r:id="rId4"/>
    <p:sldId id="276" r:id="rId5"/>
    <p:sldId id="286" r:id="rId6"/>
    <p:sldId id="285" r:id="rId7"/>
    <p:sldId id="264" r:id="rId8"/>
    <p:sldId id="278"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62197" autoAdjust="0"/>
  </p:normalViewPr>
  <p:slideViewPr>
    <p:cSldViewPr>
      <p:cViewPr varScale="1">
        <p:scale>
          <a:sx n="70" d="100"/>
          <a:sy n="70" d="100"/>
        </p:scale>
        <p:origin x="2178"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114BF12-9394-4129-88CC-31A33037EA19}" type="datetimeFigureOut">
              <a:rPr lang="en-US" smtClean="0"/>
              <a:pPr/>
              <a:t>11/30/2015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C890B8E-E6BA-4B40-9A8E-500154668A10}" type="slidenum">
              <a:rPr lang="en-US" smtClean="0"/>
              <a:pPr/>
              <a:t>‹#›</a:t>
            </a:fld>
            <a:endParaRPr lang="en-US" dirty="0"/>
          </a:p>
        </p:txBody>
      </p:sp>
    </p:spTree>
    <p:extLst>
      <p:ext uri="{BB962C8B-B14F-4D97-AF65-F5344CB8AC3E}">
        <p14:creationId xmlns:p14="http://schemas.microsoft.com/office/powerpoint/2010/main" val="4166225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and welcome to the academic advising presentation for your online EDUC 1300 course. For this assignment, you will listen to and review each slide. Simply click on the screen or use the arrow keys to move the next slide. If you have any questions, please contact your assigned advisor using the information on the final slide. Now let’s get started. Using your mouse click anywhere on the screen now. </a:t>
            </a:r>
          </a:p>
        </p:txBody>
      </p:sp>
      <p:sp>
        <p:nvSpPr>
          <p:cNvPr id="4" name="Slide Number Placeholder 3"/>
          <p:cNvSpPr>
            <a:spLocks noGrp="1"/>
          </p:cNvSpPr>
          <p:nvPr>
            <p:ph type="sldNum" sz="quarter" idx="10"/>
          </p:nvPr>
        </p:nvSpPr>
        <p:spPr/>
        <p:txBody>
          <a:bodyPr/>
          <a:lstStyle/>
          <a:p>
            <a:fld id="{EC890B8E-E6BA-4B40-9A8E-500154668A10}" type="slidenum">
              <a:rPr lang="en-US" smtClean="0"/>
              <a:pPr/>
              <a:t>1</a:t>
            </a:fld>
            <a:endParaRPr lang="en-US" dirty="0"/>
          </a:p>
        </p:txBody>
      </p:sp>
    </p:spTree>
    <p:extLst>
      <p:ext uri="{BB962C8B-B14F-4D97-AF65-F5344CB8AC3E}">
        <p14:creationId xmlns:p14="http://schemas.microsoft.com/office/powerpoint/2010/main" val="1424982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90B8E-E6BA-4B40-9A8E-500154668A10}" type="slidenum">
              <a:rPr lang="en-US" smtClean="0"/>
              <a:pPr/>
              <a:t>2</a:t>
            </a:fld>
            <a:endParaRPr lang="en-US" dirty="0"/>
          </a:p>
        </p:txBody>
      </p:sp>
    </p:spTree>
    <p:extLst>
      <p:ext uri="{BB962C8B-B14F-4D97-AF65-F5344CB8AC3E}">
        <p14:creationId xmlns:p14="http://schemas.microsoft.com/office/powerpoint/2010/main" val="1539705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90B8E-E6BA-4B40-9A8E-500154668A10}" type="slidenum">
              <a:rPr lang="en-US" smtClean="0"/>
              <a:pPr/>
              <a:t>4</a:t>
            </a:fld>
            <a:endParaRPr lang="en-US" dirty="0"/>
          </a:p>
        </p:txBody>
      </p:sp>
    </p:spTree>
    <p:extLst>
      <p:ext uri="{BB962C8B-B14F-4D97-AF65-F5344CB8AC3E}">
        <p14:creationId xmlns:p14="http://schemas.microsoft.com/office/powerpoint/2010/main" val="2988834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90B8E-E6BA-4B40-9A8E-500154668A10}" type="slidenum">
              <a:rPr lang="en-US" smtClean="0"/>
              <a:pPr/>
              <a:t>5</a:t>
            </a:fld>
            <a:endParaRPr lang="en-US" dirty="0"/>
          </a:p>
        </p:txBody>
      </p:sp>
    </p:spTree>
    <p:extLst>
      <p:ext uri="{BB962C8B-B14F-4D97-AF65-F5344CB8AC3E}">
        <p14:creationId xmlns:p14="http://schemas.microsoft.com/office/powerpoint/2010/main" val="1535455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90B8E-E6BA-4B40-9A8E-500154668A10}" type="slidenum">
              <a:rPr lang="en-US" smtClean="0"/>
              <a:pPr/>
              <a:t>6</a:t>
            </a:fld>
            <a:endParaRPr lang="en-US" dirty="0"/>
          </a:p>
        </p:txBody>
      </p:sp>
    </p:spTree>
    <p:extLst>
      <p:ext uri="{BB962C8B-B14F-4D97-AF65-F5344CB8AC3E}">
        <p14:creationId xmlns:p14="http://schemas.microsoft.com/office/powerpoint/2010/main" val="1308192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EC890B8E-E6BA-4B40-9A8E-500154668A10}" type="slidenum">
              <a:rPr lang="en-US" smtClean="0"/>
              <a:pPr/>
              <a:t>7</a:t>
            </a:fld>
            <a:endParaRPr lang="en-US" dirty="0"/>
          </a:p>
        </p:txBody>
      </p:sp>
    </p:spTree>
    <p:extLst>
      <p:ext uri="{BB962C8B-B14F-4D97-AF65-F5344CB8AC3E}">
        <p14:creationId xmlns:p14="http://schemas.microsoft.com/office/powerpoint/2010/main" val="4163204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b="1" dirty="0" smtClean="0"/>
              <a:t>	</a:t>
            </a:r>
          </a:p>
          <a:p>
            <a:r>
              <a:rPr lang="en-US" b="1" dirty="0" smtClean="0"/>
              <a:t>	</a:t>
            </a:r>
            <a:endParaRPr lang="en-US" b="0" dirty="0"/>
          </a:p>
        </p:txBody>
      </p:sp>
      <p:sp>
        <p:nvSpPr>
          <p:cNvPr id="4" name="Slide Number Placeholder 3"/>
          <p:cNvSpPr>
            <a:spLocks noGrp="1"/>
          </p:cNvSpPr>
          <p:nvPr>
            <p:ph type="sldNum" sz="quarter" idx="10"/>
          </p:nvPr>
        </p:nvSpPr>
        <p:spPr/>
        <p:txBody>
          <a:bodyPr/>
          <a:lstStyle/>
          <a:p>
            <a:fld id="{EC890B8E-E6BA-4B40-9A8E-500154668A10}" type="slidenum">
              <a:rPr lang="en-US" smtClean="0"/>
              <a:pPr/>
              <a:t>8</a:t>
            </a:fld>
            <a:endParaRPr lang="en-US" dirty="0"/>
          </a:p>
        </p:txBody>
      </p:sp>
    </p:spTree>
    <p:extLst>
      <p:ext uri="{BB962C8B-B14F-4D97-AF65-F5344CB8AC3E}">
        <p14:creationId xmlns:p14="http://schemas.microsoft.com/office/powerpoint/2010/main" val="1970446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1" descr="Tom_H_2C.pdf"/>
          <p:cNvPicPr>
            <a:picLocks noChangeAspect="1"/>
          </p:cNvPicPr>
          <p:nvPr userDrawn="1"/>
        </p:nvPicPr>
        <p:blipFill>
          <a:blip r:embed="rId2" cstate="print"/>
          <a:srcRect/>
          <a:stretch>
            <a:fillRect/>
          </a:stretch>
        </p:blipFill>
        <p:spPr bwMode="auto">
          <a:xfrm>
            <a:off x="1066800" y="533400"/>
            <a:ext cx="1905000" cy="95567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Section Slide Blue"/>
          <p:cNvPicPr>
            <a:picLocks noChangeAspect="1" noChangeArrowheads="1"/>
          </p:cNvPicPr>
          <p:nvPr userDrawn="1"/>
        </p:nvPicPr>
        <p:blipFill>
          <a:blip r:embed="rId13" cstate="print"/>
          <a:srcRect/>
          <a:stretch>
            <a:fillRect/>
          </a:stretch>
        </p:blipFill>
        <p:spPr bwMode="auto">
          <a:xfrm>
            <a:off x="0" y="0"/>
            <a:ext cx="9145588" cy="6862763"/>
          </a:xfrm>
          <a:prstGeom prst="rect">
            <a:avLst/>
          </a:prstGeom>
          <a:noFill/>
          <a:ln w="9525">
            <a:noFill/>
            <a:miter lim="800000"/>
            <a:headEnd/>
            <a:tailEnd/>
          </a:ln>
        </p:spPr>
      </p:pic>
      <p:sp>
        <p:nvSpPr>
          <p:cNvPr id="1037" name="Rectangle 13"/>
          <p:cNvSpPr>
            <a:spLocks noChangeArrowheads="1"/>
          </p:cNvSpPr>
          <p:nvPr userDrawn="1"/>
        </p:nvSpPr>
        <p:spPr bwMode="auto">
          <a:xfrm>
            <a:off x="401638" y="1778000"/>
            <a:ext cx="8332787" cy="4851400"/>
          </a:xfrm>
          <a:prstGeom prst="rect">
            <a:avLst/>
          </a:prstGeom>
          <a:solidFill>
            <a:schemeClr val="bg1"/>
          </a:solidFill>
          <a:ln w="9525">
            <a:noFill/>
            <a:miter lim="800000"/>
            <a:headEnd/>
            <a:tailEnd/>
          </a:ln>
        </p:spPr>
        <p:txBody>
          <a:bodyPr wrap="none" anchor="ctr"/>
          <a:lstStyle/>
          <a:p>
            <a:endParaRPr lang="en-US" dirty="0"/>
          </a:p>
        </p:txBody>
      </p:sp>
      <p:pic>
        <p:nvPicPr>
          <p:cNvPr id="1028" name="Picture 15" descr="Swoosh Percentage Blue"/>
          <p:cNvPicPr>
            <a:picLocks noChangeAspect="1" noChangeArrowheads="1"/>
          </p:cNvPicPr>
          <p:nvPr userDrawn="1"/>
        </p:nvPicPr>
        <p:blipFill>
          <a:blip r:embed="rId14" cstate="print"/>
          <a:srcRect/>
          <a:stretch>
            <a:fillRect/>
          </a:stretch>
        </p:blipFill>
        <p:spPr bwMode="auto">
          <a:xfrm>
            <a:off x="6019800" y="4341813"/>
            <a:ext cx="2670175" cy="22875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Grande" pitchFamily="-110" charset="0"/>
          <a:ea typeface="Geneva" pitchFamily="-110" charset="0"/>
          <a:cs typeface="Geneva" pitchFamily="-110" charset="0"/>
        </a:defRPr>
      </a:lvl2pPr>
      <a:lvl3pPr algn="ctr" rtl="0" eaLnBrk="0" fontAlgn="base" hangingPunct="0">
        <a:spcBef>
          <a:spcPct val="0"/>
        </a:spcBef>
        <a:spcAft>
          <a:spcPct val="0"/>
        </a:spcAft>
        <a:defRPr sz="4400">
          <a:solidFill>
            <a:schemeClr val="tx2"/>
          </a:solidFill>
          <a:latin typeface="Lucida Grande" pitchFamily="-110" charset="0"/>
          <a:ea typeface="Geneva" pitchFamily="-110" charset="0"/>
          <a:cs typeface="Geneva" pitchFamily="-110" charset="0"/>
        </a:defRPr>
      </a:lvl3pPr>
      <a:lvl4pPr algn="ctr" rtl="0" eaLnBrk="0" fontAlgn="base" hangingPunct="0">
        <a:spcBef>
          <a:spcPct val="0"/>
        </a:spcBef>
        <a:spcAft>
          <a:spcPct val="0"/>
        </a:spcAft>
        <a:defRPr sz="4400">
          <a:solidFill>
            <a:schemeClr val="tx2"/>
          </a:solidFill>
          <a:latin typeface="Lucida Grande" pitchFamily="-110" charset="0"/>
          <a:ea typeface="Geneva" pitchFamily="-110" charset="0"/>
          <a:cs typeface="Geneva" pitchFamily="-110" charset="0"/>
        </a:defRPr>
      </a:lvl4pPr>
      <a:lvl5pPr algn="ctr" rtl="0" eaLnBrk="0" fontAlgn="base" hangingPunct="0">
        <a:spcBef>
          <a:spcPct val="0"/>
        </a:spcBef>
        <a:spcAft>
          <a:spcPct val="0"/>
        </a:spcAft>
        <a:defRPr sz="4400">
          <a:solidFill>
            <a:schemeClr val="tx2"/>
          </a:solidFill>
          <a:latin typeface="Lucida Grande" pitchFamily="-110" charset="0"/>
          <a:ea typeface="Geneva" pitchFamily="-110" charset="0"/>
          <a:cs typeface="Geneva" pitchFamily="-110" charset="0"/>
        </a:defRPr>
      </a:lvl5pPr>
      <a:lvl6pPr marL="457200" algn="ctr" rtl="0" fontAlgn="base">
        <a:spcBef>
          <a:spcPct val="0"/>
        </a:spcBef>
        <a:spcAft>
          <a:spcPct val="0"/>
        </a:spcAft>
        <a:defRPr sz="4400">
          <a:solidFill>
            <a:schemeClr val="tx2"/>
          </a:solidFill>
          <a:latin typeface="Lucida Grande" pitchFamily="-110" charset="0"/>
          <a:ea typeface="Geneva" pitchFamily="-110" charset="0"/>
          <a:cs typeface="Geneva" pitchFamily="-110" charset="0"/>
        </a:defRPr>
      </a:lvl6pPr>
      <a:lvl7pPr marL="914400" algn="ctr" rtl="0" fontAlgn="base">
        <a:spcBef>
          <a:spcPct val="0"/>
        </a:spcBef>
        <a:spcAft>
          <a:spcPct val="0"/>
        </a:spcAft>
        <a:defRPr sz="4400">
          <a:solidFill>
            <a:schemeClr val="tx2"/>
          </a:solidFill>
          <a:latin typeface="Lucida Grande" pitchFamily="-110" charset="0"/>
          <a:ea typeface="Geneva" pitchFamily="-110" charset="0"/>
          <a:cs typeface="Geneva" pitchFamily="-110" charset="0"/>
        </a:defRPr>
      </a:lvl7pPr>
      <a:lvl8pPr marL="1371600" algn="ctr" rtl="0" fontAlgn="base">
        <a:spcBef>
          <a:spcPct val="0"/>
        </a:spcBef>
        <a:spcAft>
          <a:spcPct val="0"/>
        </a:spcAft>
        <a:defRPr sz="4400">
          <a:solidFill>
            <a:schemeClr val="tx2"/>
          </a:solidFill>
          <a:latin typeface="Lucida Grande" pitchFamily="-110" charset="0"/>
          <a:ea typeface="Geneva" pitchFamily="-110" charset="0"/>
          <a:cs typeface="Geneva" pitchFamily="-110" charset="0"/>
        </a:defRPr>
      </a:lvl8pPr>
      <a:lvl9pPr marL="1828800" algn="ctr" rtl="0" fontAlgn="base">
        <a:spcBef>
          <a:spcPct val="0"/>
        </a:spcBef>
        <a:spcAft>
          <a:spcPct val="0"/>
        </a:spcAft>
        <a:defRPr sz="4400">
          <a:solidFill>
            <a:schemeClr val="tx2"/>
          </a:solidFill>
          <a:latin typeface="Lucida Grande" pitchFamily="-110" charset="0"/>
          <a:ea typeface="Geneva" pitchFamily="-110" charset="0"/>
          <a:cs typeface="Geneva" pitchFamily="-110"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applytexas.org/adappc/gen/c_start.WB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fafsa.ed.gov/"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hyperlink" Target="http://www.google.com/url?sa=i&amp;rct=j&amp;q=any%20questions&amp;source=images&amp;cd=&amp;cad=rja&amp;uact=8&amp;docid=yQ9VAKN2l6ep3M&amp;tbnid=LOIRJ_KEfRSzVM:&amp;ved=0CAcQjRw&amp;url=http://hackthepower.com/any-questions/&amp;ei=YegZVKCIF6HG8QHUkoDYDQ&amp;bvm=bv.75097201,bs.1,d.b2U&amp;psig=AFQjCNEC1Tbf3OwZMSC_BKKw77nLf_NEHw&amp;ust=1411070371434463" TargetMode="Externa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xQTEhUUExQVFRUXFhcWFBcYFxgcHBgYGBcWGRQUFxgbHCggGhwlHBUWITEhJSkrLi4uGB8zODMsNygtLisBCgoKDg0OGxAQGywkICY0LCwsLCwsLCwsLCwsLCwsLCwsLCwsLCwsLCwsLCwsLCwsLCwsLCwsLCwsLCwsLCwsLP/AABEIAJoBRgMBEQACEQEDEQH/xAAbAAACAgMBAAAAAAAAAAAAAAAABgQFAgMHAf/EAFIQAAIBAgMDCAINCAcGBwEAAAECAwARBBIhBQYxEyJBUWFxgZGhsQcUIyQyUmJyc7LB0fA0QnSCk8LS8RVUY5Kis+EzNUNTo6QWJURkg5TDVf/EABsBAAIDAQEBAAAAAAAAAAAAAAAEAgMFAQYH/8QANxEAAgIBAQQGCQQCAwEBAAAAAAECAwQRBRIhMRMzQVFhcRQiIzJSgZGhsULB0fA04QYVJENi/9oADAMBAAIRAxEAPwDuFABQAUAYSvYE2vUZPRanUtXoVWMdW1yWPxuB8xSNs4y47vHvHKoyXDe4dxAeJvjE95pRqXeNqUe4tsM11W/G2veK16ZawTZlXR0m0jGbFopCsdT0WJ8TYaV2VkYvRnI1yktUbqmQPF4ejyoBmVdOBQBjmFAahfs86AC3bQAWH86ADN40AGtAAUvx1rjSfM7xIk2zIW4oo7tD6KTs2fjWe9BfgtjfZHkyJJsNfzGde/UenWs63/j+NL3W19y+OdYufEjvseUcGRu+4NZtv/G7F7kk/sMRz4/qRpZJk4xv+rzh6Ky7tiZVfOGvlx/Bcr6ZhFtYjTNbsNxS8Z5eO/VlKPzf4Z101T5E2La56dadq29nV+81LzX8FMsGL5ElNpqeJtWnV/yhf/Wv6PX8i8sGa5EiPEIen7a06dvYVrS3tH4oXljzj2G1ZQeBv3VsFJ7rXQIkm34omMb5gV4nLcai44d9IXbQppnuTbT8h2rBtthvw0a8ywwePjlHubhusdI7xxFMU5FVq1hJMptpsq4TWho25tIQRFuLHRB1n7hxqrNylj1Ofb2eZZiY7vs3eztFnYuxmxLGWYnKT4uenuArEwsGWXLprnw/P8I1svLjjLoqlx/H+y+lx2Fw3MGVSOIVbnxt9ta08jExfU4LwS/gzY0ZOT63F+LYRY/C4nmHKxPAMtj4X6e6iGRiZXqcH4NBKjJxvW4rxRRbb2M2GImhJyg+KHo7x0Vk5uDLEfTUvh+P5RpYmZHJXRWrj+f9jLsPaQniDcGGjjt6+41t4WUsipT7e3zMnLx3RZu9nYWFNiwUAFABQAUAa5Z1XiR+OyoSsjHmyUYSlyREk2kPzRfvpeWUuxF8cZ9rND49j1Duqp5MmWLHiiO7341TKTlzLoxUeRjUSRLwTaEU9iy9VoSyY8UzXiMBmYsCRe19eoWoux3Y9UwpvVa00JSAKAt+AA7dKZhHdikLylvNsAdTp2/jyqRw9saDgZfwaADMP5UAFzQAW7aACwH3/wCtABmo0DUNeygAy99AaBcDsoAL9lcALGugGXx76A0MZFVtCA3Za9QnXGS0kk/M6pNciFLsiJvzAvaCR6BpSNuysSznBLy4F0cm2PaR32F8WVh84A1m2/8AHKJe5JoYjnyXNEaXZky6jI3jb10rV/x6yu+MtU4pplss6MoNdpEaedPhxPx42uLd4r1hmIu9kOxDfF0te/HXNbs4UDGQorRRNuI2NFM95AcxFgQSOHYNOmk8jBovlvTXHzJUZdtK3YPgUm1N3Xh90hZmC69TL2i3EVjZOy7Mf2tDb0+v+zVx9oQu9ncuf0/0VuO2i+JMSta45tx0liOdbypK/KnluEZeX17RunHhjKco+f07Bt27ifa2GAj0OkadmhufIGvQ513ouNpDg+SMTEr9IyPX82IRryDevM9OuACu6tAPuwsT7ZwxEmp1jft00PfYivXYNvpWNpPj2M8xmVej36w80Uu57lMQ8Z6QQe9G4+k1mbIbryJ1ef2ZobTSnTGz+8UOdekMEKACgAoAj4ySw/1sPx2VVbLRFlcdWU5rNZoIK4dAiutaHNQrh03YdCeChj23sKtri3yWpVY0ub0J4w5AuTr2CwHcPtp+uG7zEpy3uRhl8atKguBQB4TqNOz8eVcOntj1+VdOBlH86ADN491ABrQAW7aACwFABm76A1DXsFABl76A0C4FABfsoALHroAMo/nQGgZh/KgAueqgAt20AFgKAPc3fQB5rQBU70QEwZgTeNg4PV0Hh2NfwrO2pByx2481xH9nTUb0nyfAx3U2yznkpDc2ujHiQOKnrPTfvpTZWdKz2VnF9j7xnaOHGv2kOXaip2/hBBiQyjmkrIB1WbnDzHprPz6Vj5SmuT0f34juFa78dxfNcPtwGDevDmXD5l1ykPp0rYg+g38K19q1O7H1j2cTM2dYqr9JdvARa8melCgB63Uw5jw+ZtMxL69C2Fj5C9es2VU6sfWXbxPNbRsVt+kezgU+6gz4p36LO395hYek+VZ2yvaZc7Fy4/dj+0fUxow8vsh0r0pgBQAUAFAFNiyzEtkbKOm1tO461nXb8m5aPQeq3IpLVamuGO510HEnqFVwhvPwLJz3V4lnhI9AbWA+CP3j20/XHhr2dgjY+PiSSt+NW6Ir5GBgX4o8hXNyPcS3pd5sAqRE8YXoAhZevWukTOG17Vw6jcUHVQdDIKAPOSHVQc0R7lHVQdDIOqgAyCgNAEY6hQc0DKOqgAyCg6BjHVQc0AIOoUHQyDqoAMgoA85IdVBzQ9yjqoOhkHVQAZBQACMdQoOBlHVQdDIOqgDCbDqylWFwQQR31GUVKLi+07FuLTRWbO2fGsilUAIvqOjQg1m4+NXCxOMUmP33zlXo2Y71QK0ZJALKpseq5H3VzalcZVttatJ6HdnzlGaSfBtFfu1t0KBDMbW0Rjw+a3VSuzdoJLobeGnJv8MZz8Ft9LVx15r90TcdutFIcyMUvrYWK94HR50zfsim170Xu+XIXp2nbWt2S18+YYLdaJDmdi9tbGwXvI6fOijZFNT3pPXz5BdtO2xbsVp5cyHvLt0MDDCb30dh9Reu9LbS2gmuhp468G1+EMYGC0+lt4acv5Zabs7M5GK7Dnvq3YPzV/HXT2zcT0er1ub4v+BPPyens4cly/kuK0REKACgAoAxkQEEHga5JJrRnU2nqjVyCKOAtp4no79eiq1XCK5EnOUnzN9WkAoA8JoAhrtaAtlEqX6swqpX1t6byIdLDXTUm1aTIkyamg4z2Ai9AIVd8dqYmLEwpBKEV4nYhkVgWRh16jRhwPRT2LTCyL3kZu0MqdDTiW26G1JMTh88uXOskkbZAQOY1gbEnotVGRWq57q5DeLc7a1Nl3VAwLm/WOligQwyGNmnjQsApOVs1/hAjopnErjOzSS7BPOtlVVvR5iQ+2sauIWNcZJzoyxLLG3SeClbdHGtL0alrXd/JiLaN+m9qTm2jjOnHSeEcI/cqPo1Xw/kP+zyO8wOLxJ442fwMY9SV3oKvhI/9jkd5XYLamLaVk9tz5efY5lJ5jKvStuvhXegq+FFk8y+MFLe5j3uDi5JIJDLI0hXESIGa18qhbDTx86zsuEYWaRWnA2cGyVlW9J8RltSo4c62rt3EYiSQRytBAjtGojsHcobM5cgkC4NgLVq040IxTktWzAzdo2KbhDhoVhU/wBaxN/0mS/1qY3IfCvoZ/pl/e/ueYnbGKwxjaPEyyZnC5ZWzqbg2vpfjbpqLxqp68NPIYp2henxZNbG4w6tjJb/ACViUeAy1FY9K/SRe0732nqbRxq/BxjnseOJh480H01x41L/AE/k6tqXrtK/C7YxOJklZ8RLGVYLlicqgKrZiAb2uVv41NY9cElpr5nbtoXa6p6ajVuJj5DLiIZZHksI5Iy7XbK2ZXF+oFR50lmVxjpKK0NPZmRK2L33qxtxEyxoztoqqWbuAufVSSWr0NNtJanMsPtTGSqHbFSpnuwRRGAoJuqg5L6Aitj0apcN08zZtO7eej4EbY+3cdIje/HAV2XWOJjpY3LMt+muyxqfh/J2W0b48NSadoYs8cdL4LCPUlc9Hq+H8kXtLI7yFtHG4hI3cYycsBcc5Bc9HBes12ONSnruI6to5M2otj5jFd4SBdnyADpJIA17715HL3rFLcXHsPb4u7W47z4dpULuxiHuzFQTqczEk99gayv+oybHvTa1NH/s8eHqxT08DCXZ+Lw4upbKPiMSB+r/AKVyWLnYy1i3p4PX7HY5GHkPSSWviv3ImHebEuIzKdeGdjY9luk0vXK/Ln0bn9X+xfZGnGhvqH0Q2bH3dSEhmOd+gkaD5o+2t/D2ZXjvefGXf3eSMXK2hO5bq4L+8y6rTEAoAKACgAoA1coT8EeJ09HE+iobzfIlppzMmjBIJ4jhUt1Pic1M66cCgBT35xzDJEDYMCzdutgO7j6KzNo2tJQXaJZc2tIoT6yRAetysczxMjG+QgKT8U8B4WNbWBa5wafYaWLNyjo+wu8SnA0+MswgYXroIUvZAW02DbtmTzRSPq0/gv3kZG1461pm72OW9zxK9WJc+DJG32moZ3vp+Bdst60fMbqSNIVPZFPuEP6VF6npzB6z5Mztp9QxDxB9/R/RH9+tX9J5xdWxn3M2Hh8QcU00KSMs4ALDgDGht53pDLtnCSUXpwNzZtUJ1ayWoyf+EMD/AFWLypT0m34maPo1PwoVN4sDHDjUjiQIgw18qjS5ma59FP4k3KDcn2mLtaEYuKitC99jn8nl/SZvWKVzes+SNLZvUIagKTHzjsSZ1RDwlxeRrG11bENmFx1i9brekNfD9jyu6p5ej7zpI3UwQFvasHigv58ayPSLfiZ6P0er4ULG+27eGgjhkhiVHOIiW6lrWOYnm3t0DopvEvsnPdk+GghtHHrhTvRWjINOnmwoApNl6e27f8x/U1Tl2F0+O6Xm7WMAxmFl6JkaJv1lEif4kI8aWy461Pw4mhsue5e494z+yDisuE5IaNO6wj5p1kP91W86Rw4b1mvdxNfPt6Ol+PAS8JiM00iDhGsa+JzE+iw8K1muB5aS9VMqdn/k+KHypfq1J80Tl7yOl7L3TwTQxMcNES0aEm3ElQSaxp5Fqk/WZ6qGNU4p7qMsTulgwVK4aIa24dPRS12Tfw0ky+rGo46xRdzSLBGzt0C5txPYKXnKFFbnLsGIxldNRXaKmI3tmJ5ioo6AQSfE3+ysCzbVzfqJJfU2obJqS9Ztsn7I3qzMEmAW+gYcL9RB4d9N4e1+kkoWrTXt7BbK2W4R3q3r4GjevZIS08fN1GcDoPQ46tfsqrauGof+ivh3/wAlmzcpz9jPj3fwXuwcfy0KsfhDmt3jp8dD41q4OR09Kk+fJ+Zm5dHQ2uK5c15FjTgsFABQAUAFABQAUAFABQBQ71bGM6qyfDS+nxgei/XSWZjO1ax5oWyKXYtVzE5dkzlsvJSX+afWdKyVj2t6brEFTPXTQed29lHDx2axdjdrcB1KO77a2cWjoYaPmaVFXRx0fMnYyZFADMoJICgkanqFMOajzZZKSXMxgbWpnULPsir7nh2+LiVH95HWnMF+u14GdtRa0Gj2Pm91xi/Lhf8AvR2/dqWcuMWVbIetbQ6Uga4p+yKfccP+lR/VencHrH5GdtTqBAxJ9/x/Mt6HrV/QecXVj17HnwsYP7VD5xL91Zed70fI39k9SONImqc/3wP/AJiP0Vf86StTC6p+Z5/bD9deX8lx7HX5M/6RP9als3rfkjS2d1CGilB45DsUZmwg68XfykkP2Vt28Kn5HmMda5nzOvViHpxU9kb/AGEH6VF6npzB6x+TM7afUC5WkeWCgCn2cPyv57/VNTfYXS/SR9mzsuGVrc/DyJIO5Ssg81Y1yaUtV3l8W671JjVvptJXxSEG8eHgMp+dNqP8C/4qTwq9It970+g/ta3ecYIotlYJopXD3zvHDK9+gyZ2t4AgeFNRnvrVd7Qhl1dHurwIWzB7jih8qX6pqx80Uz5o6/sA3wuHP9jF9RawLfffmevq9xeROI9GtVtalmpVbzH3Jx8g1nbTfsZLwY9gL2ifiIVeRPThQA+I3KYC7cTCb/qg2PoFevi+lwdZdsf2PMNdHmer8X7kDcVubKOi6nzBv6hSWwm9ya8V+BrbCW9F+Y01vGOFABQAUAFABQAUAFABQBF2nj1gjLve3AAcSTwAqq22Ncd6RCc1Basrdj7yJO+TKUY3y3IINuIv11RRmQtlu6aMqqyIzeheE04MHLsftBpZTKTre6/JAPNArzlt0p2b7+Rjzscp7x0TBThwrDgygjxANehhLeipd5rRlqtSj9kVfeRb4ksL+Uig+g05hv2q+YpnrWiRVblyBcXib6AwRue5GcE+mmM1axj8xDY70Uiqw+28bMok9tNGHuyoscXNUk5RmKknS1XLFqjw0/ItbtO5SaTNOK2lJJCIppGkePHREM1r5HhYrwAHENRCqMLdYrg0WWZErsRuT46lZMvvwHqKL5xyn7KY17P72CCXsGy62bj8ThnmMIgZZSje6Z7jKgXgtqotohbpq3wL8XPePDdS1Jc+9ePCs3vQWBOiSngL9L1WsKrvf2GVtebfJf35kfauJaXEwyPbM+AgdrCwuzuTYdVzUsaKjGSXeyvaknJxb7Uv3GX2O/yRvp5/rmk83rfoa+z+oQzmlBw5JuvrLgO2dz6JTW1kdVLyX7Hm8P8Ay/mzrdYp6UVPZG/2EH6VF6npzB6x+RnbU6hi5WkeWCgCp2ePyr6Rvq1N9hdL9JJ9q5eQuObiMFET2tGuR/8ACyVRVPXeXc39x7OhpGE/BGnZmy3d4sO7Z3mlXlCP+TEq3HD4qBfGpWzUINr+tkMdPIvWpebwD/zCf6OD1PVWJ1S82W7X61CzsRMy4leuRx5gim5dghY9NGMmB3gxsUSRquFsiKgJEpJCgAE6jqpKWJXKTbbNJbXlGKSSJuy95sY2Jgil9r5JXZWyI4OiM2hZz8Xqqu7FrhByWvAZxNozusUGhr25hjJC4UXbKbDr7Kws6l2UyUeejPQ4lqrtTlyOeMpBsdCOIPEeFeMknF6Pgz1aaa1RK2Zs553CoNPzm6FHWfupjFxJ5Et2K4dr7ijIyYUR1lz7EN28U6wYbk14sBGo7Lc4+XpIr0e0LY4+LuR7eC/vkYWDXK/I332cWYbmYUrCXP57XHcNB9tR2NS4Ubz/AFPX5EtqWqd26uz8jBWsZoUAFABQAUAFABQAUAFAFZvBsw4iLICAwIZb8Li4sfOl8mnpYbq5lV1fSR0KXd7duSOUSS2AW9gDe5tbwGtKYuHOE96fYL0Y8oy3pDbWmOnNdt7JaByCDkJORui3QCesV5/Jx5VSfcZN1ThLwGndDE5oAOJQlfTceg+itTBnvUrw4DuNLWB7vzHmwGJ7Iy390hvsrTxnpbHzO5S1pkvA59Pj+SaUjjLg2jX5zSIB6HJ8K1bIb+74M8/hWdHGfkYY6Z48ixC4jTlJeyJCim3nU9UufbwFqqnZvP5mjaQIxMJHwXK37THmynyc1JJaanISfRyibJB7sT/bwr/28pqGvrLyf5RdFf8Amb8S52DsdcViZkklmQIkToI2C/CLBr3B6VHnVGTdKpJx7RnZ2LXcnvdhftuFhyCDNiiDoRyo/hpT06zw+hprZtC7GUu8MAjxyxrfKmDhRb8bLJIBfwFNYj1rb8WZu1luyil3fyMHsd/kf/zT/wCa1J5nWv5Grs/qIjK3A0qOM5Huy1nwDf29v7wkH21t5C1rl5HmcN6ZR12sQ9OKnsjD3vD2YqL98fbTmF1nyZn7TXsGLlaR5UKAKrZ//qvpG+qKm+wul+kaP6EkxGA2e8OTlIo1PPJAKPHZxcAniE8qzY3Kq6e9yZ6G3Fd+PBLmTt1d3pop3nxHJX5MRxCNmawLXkJzKLE2UedQyciNkVGJ3BwnjttlRvF/vCf6KD9+msTql5sztr9aha2B8LEj+0PrenJdhnT7Br3Z3UjxGFimefE5nW7ASAC4JBtzesVnXZU4TcUkb1Gz6J1qT7S72dudBDKkwed2jJK55MwuVKnS3UTS9mVOcXF6DVWFVVLejzLfGY7kszMCVAzace21Zl1/Q6yly5mpVT0uiXMh/wBL4OTVil/lpr6RS/p2FZxk180X+iZdfCKfyZqxW80Ea2iGc9AUZV8SR6hVdu1sepaV8X4cvqTr2bfY9Z8PPmU2DwcuNlzyXCDiei3xE++s2mi7aFvSWe7/AHgv5H7basKvcr97+8WO8cYUBQLACwHUBwr08YqK0R59tt6syrpwKACgAoAKACgAoAKACgAoAKAI8uPiU2aRAeosB9tQdkFzaIucVzZlHOkg5rK47CDQpRlyep1NM9WJV+CoHcAKkklyDRLkQ9vQ58NOnxoZB5oasrek0/EhYt6DXgcuw2ESVIJGuSqKV16bLx69RW83o2eNcnFtDHubs9Z3xjPqpUYUd2UtL6XXyrPzLHFxS8zc2VSnVJvt4C5g8NmVBJfPA7I3zo7ob94ANPKWq1XaY10XXOUTyQas3/vYB/27/fUP/ovJ/kaiv/I34ljgcdLhsQZY4llDRCMgvksQ+YHgb+VRuqVsUm9DmDmLH11WpZvvdjD8GHDJ3vI3qUVQsGHbJjsts90Rdh2vJicVI8oQOkYjOQELzZHsRck9NNQqVUNEIZl7v0kyds3FYuBOTinRUzMwBhBIzsWOpbrNQnRXOW9JE6tpWVwUYnuO25jkjZ/bIOUE25FBe3HXWorFp15fcsW1Lm9OBU7KUvhoihAdGzoTwDJIWAPZ99MTiuKYkrHXdvjRJvZjT8GLDJ2lpH9AC0ksGHa2aktsPsiLu9G18Uyx8vMrJyqkosYUDLqDe5br6aZpx64PWK4i1mdZenF8ixBvqNR0GpGbyA104VOypAwxJU3Bkax6+aKlLsLp84nS9zfyDC/Qp6qxMjrZeZ67H6qPkXNUlxzveL/eE/0UH79a2J1XzZ5za/WoWt3f9rifpB65KcnyRm2ckMGwtvYjDQiFcPGwVnyu0trhnZhzQhtx66TtxY2T3tfsatG1FVWoaa6G3H7541EL8nhlC6ke6MbXF+oVFYMO9k1tdykkkP00CyLlcXDCx8ayLKo2RcZLVG/XZKDUosqJN0YSdGkHZcH1isuWxsdvg2vmaMdq3JcUmbsLuxAhuQXPyjp5Cwq2rZWPB6ta+ZXZtK+a0108jbtvbuHwaKZWy30RFFybcbKOgdfCnZ2QqXHgV4uHflyarWve/wDZp2DvVh8WSsTEOBco4s1usdBHcaKr4We6yeZs3IxUnYuHeuKLurREKACgAoAKACgAoAKACgDRjcWsSF3NlH4AHWahOcYR3pciMpKK1Yl4jaOJxjlIgVTqBsAOt2+ysmV12TLdhwX95sQdllz0jyJcG5Ztz5QD1Kt/SSPVVkdm/FImsPvZqxW6Mqc6JwxH6reBvb0ioz2fOPGD/Y5LFlHjFkvdvbUpcwzAkgHUizAi2jdfHjVuLkzcujs5k6LpN7ki7x+Phj5sssceYHR3VSRwJFyK1Ywk/dWozOcY+89BAj2Rg41CrtZQFFgLwHQVo9Pc/wD5/kyJYWK3q5/dF1sbbWAwUBQYtJTmeRmGrMzG55q9NrDwpeyu66eu6O1WUUQ3VIXdp4nCyTSSxnHpyjBmCQplvlALDPrra/jTdUboxUdI8PEzb5Ydk3Jtm7ZkOBkUwyYjERu8yyq0iCI5lTIoDZSnA1Cx3xlv7q5acOJfTHFnDolLgWU+7+BQlX2hIrA2IOIiBBHEEZdDVayb3xUfsybwcSPBv7ojts3Zo47Sf/7Ef2LUumyfg+xH0PD+L7nmA2Bst3bksZIzkFnImA0HFmOW1temuSyMhLVx+xKOJiS4J/cybZ2yxodoP/8AZH2Cjpsn4fsc9Ew+/wC5mmxNmOLDHsb6Ee2k17LEVzp8lfp+x1YeG+T+5t/oXZryLHDiishAW0MynOVX4TLYrmsup0qKuyILVrh4onPFxbGlrx8DZi92cDDpPjJVNr2fEKpI6wAAbaGiOTfP3V9jjwcWHvfdkKKLY6Or+2ixRswDSu6ki41BBBFiRUpSypLRx+wQrw4S1TRcwbpYCZRLCGVH1UxSuqnW2i3sNQeiqfSboeq39S70PHs9ZI14rdnZuHs2IOhNl5eZrEjoszWPlXVkX2cI/ZHPRcavi0vmVs2zdmySOyY8RZ+cUSWJUGgWwBW3ADSrY25EIpbv2ZTZj4tkt5y+6GDZu2cDh4Y4VxcJWNQgJlQkgcL2NqWnXbOTk4vj4DkLaYRUVJcPE2tvfgR/6qLwa/qrno9r/SzvpNS/Uhex39HYzEhlxkiyyBIwsZsDa+UaxnXU9NMwlfTDTd4ClteNkT4y4mjHbtbPwj2lxk8TuMx54uwuddI+u9Shk32L1YpkLMLFhwmyXsvdnCYhC8OLxLoCVJDgWIAJGsY6CKjPKug9JJIIYGLNax4kSfYmzCCrbQYg6Ee2Yjf0VL0jI+H7HFh4ifvfcfnbKhPQq369AOzurObNaK10SOZbV9kudm97qiR9BcFmYdBOoC92vfWbZmy19VHr8b/jtSjrc234cEv5LTdT2QTLIsOKVVLkKki3AzHgrKSbX4Ag8eirKMvee7IU2jsLooO2htpc0+enemU3srQOMWjtfk2iVUPRdSxde/UH+VU5ye8n2D3/AB2yDx5QXvJ6vy4aFXuDA74+EoDzCWcj81MrA37728arxE3amhzbU4Rw5qfbol56nbq2DwIUAFABQAUAFABQAUAFACXvfiWlnWBOggW63bhfuBHmayc6bnYqkIZMnKagi8kePA4fQX6B1u56T+NBTjcMWr+8WMNxpgKGK3ixDm/KFB0BdAPtNZU8y6T56eQjLIsb56EzZW9MiMBKc6dJ/OHaD09xq2nOnF6T4osrypJ6S4oacXg0YidbZstrj85TYitKyuMvaLmOuCb3kJ++yB8XhywBvh34i+odevvrZ2e9a38jH2u3pFop9nYHETIJIcEGQlgG5SFb5WKnRiCNQaanfXB7spcfmJQwLrI70eX98TTt/YuM9rvmwnJqozu3KwmyrqdA1zwohk1OSSl9mS9Aur9ZrgvFfyS8Obop+SvqFWGdLmezQq6lWFwdCDQcT0eqKLZ1kimd1EjJKwJaxJtlHE1N9iQxNynNceYwDYmM6MAP2sH30t6TT8X2Y1/1mR/Wv5Kna+yMQs0BxEHJRsSls6NmIu9iEPDmjj1VZXdXPVRerI2Y1tEG5fknQozsyQ4Z5Sls+RUAXMLgEkjoolZGHvPQppxbblrEjbc2VOYJCcFIlhmLnkuaF1Y6NfgDXIZFTem8XrAvhxa4Ezd2MDFYCwA1Y6AD/gNUcrqpf3tO7OeuQiw3xjB2jqAfesdrgH/iy1VhP2Xz/ZF+13668v5F/YpAWW/9YceZUD105Iyp6tjv7HU/uEsP/JmcAfIktIvpZvKsrNjpZr3r/R6XZlm9Rp3FPvpixJjcpsUw0Qv9JKQT/hVPOmMKGle93/sIbWs1moIX54VOLQFVI5JtLC3wuNqd19UyU3uak3Z+BnmUvDgg6ZmUNykK3KkqdGIPEVTO6uD0lLj8xuvBusjvR5fL+TVt7Y2M9ryFsJyaqMzNysRsq846BrnhRDIqcklL7Mmtn3w9Zrl4/wCzDFSZYVdfhRclMP1CD6gasa3tV3ilM3C1S8S/3ucNjYmGobCXHcZLj10phcISXiae2H7rLDcL8mxR/wDcTf5cdUZnWryQ7s3/ABxDEK+0lOVb5Y9bC+rr01qPmzAi30yXidqbh4V549gcD2zg+RxE0XxJGA+aecn+EisO6G7No+k4N3TY8J96/wBEMAkgL8IkBfnX5tvG1VrXVaDMnFRbly7fI63vfvZBARh5IfbDZVMim2Vb8L3BuenhWtfkQh6rWp4nZuy7r07oS3F2Pt+xa7n4zDSwZ8NGsS3s6BVUqw6DbjoRr21ZTKEo6wQntGrIqu3L5bz7Hrrqi9q4QMWcDiQPGuOSR3Rs8OvBvK33Uc+TDka+Ra/w2PYcv8NQ3HrzZLeXcbiasIHtABQAUAFACPh9dpm//Mb0Kcv2Vjx45nHv/Yz4/wCQSN/SbxDos3nzantJv1fmSzOwU6yxEKAOi7tknCR5visPAMwHotW/i9QtTWo6tClvY3vrDfRTD/FGa19lv2cvkZG1/diXfsdn3ig/tJx/1nqGZ1z+X4NHA6iJa7xrfCYgdcMv1Gqmp+uvNDFvGDXgc7wBvFH8xPqityXM8U+ZvqJwXma8GL+mf1r91WPsGI8JxO2xnQdwrzrPYrkKXsicMJ+kH/KensH3peX7mZtXqTD2Pfh4z6SL/KFdzucfL9yOyOqZf7zfkeJ+gl+oaUq6yPmjSt6uXkxC3cHvvAdzn/oGtXK6qX97TzmzF/6Cw3v/AN4j9ET/ADpKqwuqfn+yLtse+vL+RRLlcPiGHETsR4Ohp7tRmr30Nm5eNCYt7myT4cPftiN/qSeikc2GsE+5/k1dk2bspQYp7VxxccprmxE5lPZGGAQHstkpuuChFR7hK6bttlMm4j8sj+jf11L9IqurY8+x1+SN2Tz/AFz99ZOb1v0PT7P6hFlvYfeWJ+gk+qapo6yPmhi/qpeTOaA3eOM8JICPEZfsJrc8TyGnBvxN8eKMhwhPwlwjRN3xzZP3RVFUd1zXj+w/nT36q34DTuKfemKP9vP9RKSzOtXkjU2b/jfUSLe8U+bF9da03zZgQ65eZ2Z+HhXnz2HYc83y3SefEcrG6jMihg1xqumYEA9BUWt0VnZleslI9LsfakaKXVNN8deHie7sbpLh5BLKRI66oouFU9DG+rEdHCqKkoS3nxLM/acsiDrr9VPn3v8Ag1b47syYmczwlQWADqxI1UWDA26gNOyi/wBpLeRPZm0IY1XRWa8OTQw7n7PGDg5PNmdmLu1jlBsAAOkgADqpmmyNcd1czM2ldLLu39NEuCXaXMs6nizN2LzR9/pqc7Y9r18uAjGuXYtPPiaGlT82NfHWqnZD9MS1Vz7ZHq41x0jutQsiaZx0QLTDyZlBtbsp6Et6OonOO69DZUyIUAFABQAUAJG9ETQ4pZl4MQw+ctgR4i3nWPmRdVysRn5CcLFNF9tLCJjcOpQi/wAJD1HpU+o07bCOTVwfkM2RV0OAj4rZssZs8bDtsSD3EaGsadFkHo0zOlVOL0aJeytgSzMLqUTpZhbT5IPE1dRiTsfFaInXjym+PBDvPKkarCuhy2VepVsCa15yjBKCNJtR9VCTvd+U4b5k/wD+daWy/dn8jF2t7sSHsrH4vDoY4nhCZ3YZo2Y89ixucwHTT1mPXZLeeotVtKdUFCKJMG3cXJLyMssbpJFPmCxhfgxMRrcnjaqbMeuEd5a80OY2dZfJxfLRlZsk3gi+jT6op2XMwp+8zPF4oIOtjoiDVmY/BVRxOtc8ztdcpvRFWuzJI48VA2sgIzW+M0aMRfsJt4UQsU0pLkM5FfRWqL7BzXfaUAAYNtABrMg6O6kPQf8A9Gr/ANvWlyZW7d222Kw4laLkva2KjD8/NzXQgsSALAZ1qdNSpt3dddURybfSsZyS5Mq1lQMzx4loy1s3JzBQ1hYXF+qm5QUvejqZFWRbUtIvQNqbQxKQSFcVLIpUqyyFXDK3NNja4OvEGoKityXDQZhn3P1ZM2YGaSJ8LNGgk5NDdS+W+aMKNbHtqVsN+LjroU4t6ot32SMdjZcRieWkiEQEIiADh7kOWvwHxvRUKalVHd11J5uWshppaFEVvh8QD0zt9dKvZRHjZFG2fCShOTjNpIZJYCfkMGRjr8hlqEXGcU326Muk3RdJEpsEDhcVNbmo2Hw0XcssbS+kqP1arlP20Yeb+wzRVpizm+014s+/IfmP9tXr3WZq9xl1u9t+TCxvH7WaS80jhuURRZjpodaTvxuklvamti7RhTUoNG7a298ksUsL4bk+Ugns3KhrZIix0C93TVaxOjalva8UMraEb1KCXYxU2hJkkwjdQse4hFP1q0VyZhRWqkjbgQVxkiH4IVmX9dkJ9N65otNTs5t1pdw7bkn3lij/AG2I+qKy8zrl8j0Gzv8AG+olH8ij+bD9ZK05c2YFfXLzOyycDXnz2BW45NAeo+g6eu1UZK1hqX470loRqzh8KACgAoA9CE8Bfurqi3yI7yRg6a9TA6G3A1zR6+JLVaeBbYTFsRZ1Knrscp8ejxrRqtk1pNaP7CFtcU/Veq+5Mq8pCgAoAKACgCJtPALPGUfp1B6Qegiqrao2R3WQsgpx0YmK2IwDnS6E9uRu0H80/jWsnW7El4fYQ9pQ/AuYN8oiOcjqeyxHncU3HaNb5povWXDtRoxu+QtaKM363tbyHHzqFm0Vp6i+pGeYv0ogbtM82JZ2JY5Tmbq1Fh2dgqjFc7bnJleO5Ts1Yb9xBZ8Hbqn+qlep2fFRUkvAX2uvUiR9z928NiY5ZJ4zIwxEq6u9rAiwyhrdNSyr7IT3YvTgTwMaqdSlJasZ4d3MLCGaKCNHyMAwGuqkHXjSbuslwkzQVNcOMUcsVJHw2FWI2dmRV1tc5WsD3kVtuSjq2eWrg52uK7S73UxsaYuKcquXELyRYgXjl/NsTqL2KHwpfLg5V8Owd2bYq7dyR5vCSMVtDKbMCpB7fa6EVLG6qP8Ae0q2l/kF1svc8SwxS+28Rz40fTk/zlBsOZ20rPMlGTWiNGGzKZRTGDYO7yYZJEDNKJWzOZMpvzQtrAAWsKVuulY02PUY8aY7seRubd7CnjhoD/8AEn3VHprF+p/Um6a3zivocqxcYGGxCgABZJgAOAAlawFbdb13X4I8tetMhpE/Z+FE0uDiZ3VXDBsjZTpFmGvetQum4QlJE8KqNt27LkTNs7KGFxSRpJK6tCzkSPm1DgaaDoqvHtdsW5F20saFOm52lA35PP8ATt/mLTLE4dZEc9t7tYk4mWXDiIpLkYh3YEOFysQAp42U1nUZUIwUZa8DazNnyus34ht/ZntbZAiNiytEXI6XaZWc+ZNRps6TJ3vP8F2RV0eI4ipjvyuD5snqNaa91nm4+4y73b2EcVy5bESx8nLkCoEtlKKwOqk9J8qUyMh1NJJGrhYVV1e9InbW3QSGCebl5pGTDzhQ+S3OjIPBRVEcqVkoxaXNDvoNdMZSj3MWWwnKmNBxbCz5fnLGjr6VFO2y3Vr4oycKO/KUfBnmF500co/PgPmGQ/veirXwWgm+Ca8Ru3NPvDE8B7rieJAHDpJ4Vl5fXL5HpMD/ABvqIEGPLwxQiNxcxIHNgpIZeDHTW1ak1omzDqr9qn4ncJOBrzx60iTRXUjrGnf0Vya3k0EXo0yNBhiwFrfjttSCobHpXpEgbN+V6KsWJ4lfpPgZ/wBGj4xqXose856TLuPDs0fGPlXPRV3h6S+4yhwAHwte0EipQx0uZGV7fIlrGB4dJ1PnV6ikU6sxnvY2+w+g8aJa6cAjprxIsOLa2qnquAxB9BI/GtVRtfaiyVa7GTqvKgoAKACgAoA8ZQRYgEHiDQ1qBWy7v4ZjcxKO649ANLvEpf6UVOit9hVby7Phgw7GONQzFVva51NzYnXgDS2XVXVU91FN8Iwre6iTuZhguHz9LsxPcpKgeg+dTwIKNWveSxY6Q17xc35m92wrMQBeYamw+AthWxsxuTn8jP2txgiz9jdgYJ+n31L6Qh+2pZ3WLyQxsvqBrbgaUNBnH9g6LgezERDydhW5d7kvI8tirTKXmWO8+yxFiZYvgxzgzQnhle45QDtDWf8AWqrFs36+PZwZftGp1XdJHtKvDbUE0k7ylVd+TV7kC7LEI3I14EqT41dGvcior+8RXKsds1Mm4PbeIjiSJcdGqIoRbJFeyiw1Ymq3jVyk5OJetpXxiorsIs+8mKE6IMcxVgcze5WHH5NhwFS9Fq0938gs/Ia11Jp27P8A/wBE/wDQ/hqPo1fw/kj/ANjkd5T4/ERiB40k5V2zNpYkksXdiF4Aamr0tNOwXSnZZvNFtsDEKcTgLMpIaxAIJF4WHCqMleyl/e0Z2dwyEW+/MqrjYizBR7WbUkD/AIg66owfcl5jW2Fruig06+15gGW5lcgXGo5RbEU80ZcV7SJ21ToK88ewXIW/ZEPvCT50X+alM4nXL+9grndRI53j8SntqAh1sA9zmFhoeJvWyl6rPLRT3GWGE2lJC8hgxUUYkKlgQjG6rl0JNU2Uws03lyGaMy2iO7FEXb23Z2gcHG8pmGUoBEAQ2jCyi/A0Qxq001H8lnp98/Vb4FluzKpxuCAZTzZQQCDxh6fKoZS9lL5EtmLS/j4kPDlIS8TsqmKWSMZmA5ua68eixFWwblFS7xTKrcLZRRd7Hwjz7IxKRas8sxUA/CAkVioPygCPGkrpKGSnLwNvHg5Ye6uYvzzidDh4lZpXGQRZSCh01cW5oXjfsp1yUVvN8DFqxrHbppxOuohCAE3IUAnrIGprCfM9cuRpy+PfQc0DBwG982lzp2dAvVCralrqXOxOOmhOq4rCgAoAKAMWB6D5iuPXsAAgvfpo07QPVUDhp0+fGhLQD2ugFABQAUAFABQAUAUe+MJbDMR+ayt4XsfXSedHepfgL5S1rZjubOGwwXpRmU+JLD1+iuYMt6nTu1OYsta9DzHbPjfmyxo9joHUNbtFxU1Odb9VtEpwjLhJakvYuEjiVlijSMZsxCqFFyAL2HToKvhbKfvPUnXGMVoloWN6mWFLh908Gjh1w6BlYMrc64INwePXVzyLGtHIoWPUnqo8SbtLZMOIAE8ayBTdQwvYnQ1CFkoe69CydcZ+8tTRHu3g14YXD/skPrFSd1j/AFP6kegqX6V9DP8AoLC/1aD9lH/DUeln8T+p3oq/hX0A7Bwp44bD/sk/hrvSz+J/UHVB/pX0PV2Fhhww0H7JP4a50s+9/UFVDuRIGBiClRHGFYFWUIoBB4ggDUVzelz1JbkeWhpw2xsPGQ0eHhQjgVjQEdxAvXXZOXNsjGuEeSRsxezIZSGliikIFgXRWIHUCQdK5Gco8mdlCMuLWpGbd3CHjhcP+xj/AIal01nxP6kegq+FfQs6rLTVicOkilJEV1PFWAYG2ouDpxrqbT1RxxUloyF/4ewn9Vw/7GP+Gp9NZ8T+pX0Ffwr6Hv8AQOF/q2H/AGUf8NHS2fE/qd6Gv4V9AOwsLw9rQfsk+6udLP4n9Q6KHwr6GeF2Lh42DR4eFGHBljQEXFjYgX4GiVk5cG2wjVCL1ikj2XY+HZi7QQszasxjQknhcki54UKySWmrOuuDeuiJMECoMqKqDqUADyFRbb5kkkuRsrgGL8DQdI2UfzrpE2YZhmPaPV/OuaHUzZisSkSF3bKqi5J/GtShBye7HmRssjXFyk9EjXs7aMc6Z4mzLe3SLHqIOortlcq5bsloyNN9d0d+t6olVAtCgAoAKACgAoAKACgAoAKACgCv2ptmKD4bXboUan/Txqi7IhV7zKrLow5i3jN8MwZRCMrAg5m4g9wpCe0VJaKPAVll68NCo2HtU4eTMNVOjr1joPeKUxsh0y17O0opt6OXgO94cWl0dtOlGKsvYR94rZ9nfHVP6GjrG1cGYYLZBhJblpX0tZzpxGvfXKcfo3rvN+ZyFW69dWyXynaTTRZqGdq4HExJOmp8/uoOmRe3TXTmocoe2gNQzN10AFz1nzoAOU7aA1DOe3xNAahc9Z8KAC/afOuHQ5TtJrpzUM7fg0HeIXPWaDgZ7dNAByh7aA1DM3XagOIC/WfOgA5TtoDUOUPb4mgDwk9dAHmUfzoAqd6JpEw5kiYq8bK9x0i9mB6CLMTY9VMYsYysUZrgxPPlONLnW+K4m3ZuITaGEIkFr82QDoZbEFfQalZCWLd6vyIUWQz8bSXbwfmTthbJjw0ZjjJOt2JIJJsBrbQaAVVfdK2W9IvxMWvHhuQLGqRoKACgAoAKACgAoAKACgAoAqN5NrchHzfhtonZ1se6lcrI6KHDm+RTfb0ceHModg7vmf3actlY3Avq/wAonjaksbEdvtLO37i1NG/68y7kx2Dw/M5ikcQq3PjYce+nHbj1erwGHOqvhwALhMWCBkY9gyuO3oNGlF64aP8AIeytQq7b2O+FYMrEofguNCD8U26azMjHlQ9YvgJW1Op6p8CTsvCYyUJIsjMmYHnSm3NOoIv2VZRXkT0kpcPMnXG6Wkk+HmNxPfW2PnmvZQB4y6dP47qDqPQQKDnIL9lABrQAZfGgAzD+VAahc9XnQAW7aACw/nQAZvGgA17KADL2n8d1ABoOoUAGbsoANaADL4/jqoAMw/lQAXPV50AFu2gAyj+dcA14qISIyHUMpU9xFvtqUW4tNEZxU4uL7Sj3O2XKmDlGqSSF8nYQuUN5gnyp3LvhO6L5paGXs/Fsrxpx5N66fhEPcnYmJhxDPIpRMpDXIOc304HXrv8AfV2bkU2VpQ5/gX2Xh5FNzlZwXnzHqso9AFABQAUAFABQAUAFABQAUAIu/J93X6MfWasbaPWL+9pnZfvoatrHLhpMvNtGbW0tppa3CtO3hU9O4dnwg9DmdecMc3YNyJEIJBzLqO8VOttTWhKD0kjoG9Q96yeH1hW5mdTI1Mjq2V24Z9yk+k/dFU7N6t+ZTh+4/MvX4nvrQGzGgDVKdRXSLM4xoK4SMqACg4aY9Sb6104bq4SCgDCQ6V04whGl+mgEZ1w6FAGqY6iukWbALUM6j2uHQoA1JqxvrXSJtrhIKAMZOBrpxmMPC/TQcRsrhIVN28S/9I4lM7ZAzELc5Qb8bcK0b4R9Hi9OJjYs5em2R1end2DvWcbQUAFABQAUAFAH/9k="/>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4" descr="data:image/jpeg;base64,/9j/4AAQSkZJRgABAQAAAQABAAD/2wCEAAkGBxQTEhUUExQVFRUXFhcWFBcYFxgcHBgYGBcWGRQUFxgbHCggGhwlHBUWITEhJSkrLi4uGB8zODMsNygtLisBCgoKDg0OGxAQGywkICY0LCwsLCwsLCwsLCwsLCwsLCwsLCwsLCwsLCwsLCwsLCwsLCwsLCwsLCwsLCwsLCwsLP/AABEIAJoBRgMBEQACEQEDEQH/xAAbAAACAgMBAAAAAAAAAAAAAAAABgQFAgMHAf/EAFIQAAIBAgMDCAINCAcGBwEAAAECAwARBBIhBQYxEyJBUWFxgZGhsQcUIyQyUmJyc7LB0fA0QnSCk8LS8RVUY5Kis+EzNUNTo6QWJURkg5TDVf/EABsBAAIDAQEBAAAAAAAAAAAAAAAEAgMFAQYH/8QANxEAAgIBAQQGCQQCAwEBAAAAAAECAwQRBRIhMRMzQVFhcRQiIzJSgZGhsULB0fA04QYVJENi/9oADAMBAAIRAxEAPwDuFABQAUAYSvYE2vUZPRanUtXoVWMdW1yWPxuB8xSNs4y47vHvHKoyXDe4dxAeJvjE95pRqXeNqUe4tsM11W/G2veK16ZawTZlXR0m0jGbFopCsdT0WJ8TYaV2VkYvRnI1yktUbqmQPF4ejyoBmVdOBQBjmFAahfs86AC3bQAWH86ADN40AGtAAUvx1rjSfM7xIk2zIW4oo7tD6KTs2fjWe9BfgtjfZHkyJJsNfzGde/UenWs63/j+NL3W19y+OdYufEjvseUcGRu+4NZtv/G7F7kk/sMRz4/qRpZJk4xv+rzh6Ky7tiZVfOGvlx/Bcr6ZhFtYjTNbsNxS8Z5eO/VlKPzf4Z101T5E2La56dadq29nV+81LzX8FMsGL5ElNpqeJtWnV/yhf/Wv6PX8i8sGa5EiPEIen7a06dvYVrS3tH4oXljzj2G1ZQeBv3VsFJ7rXQIkm34omMb5gV4nLcai44d9IXbQppnuTbT8h2rBtthvw0a8ywwePjlHubhusdI7xxFMU5FVq1hJMptpsq4TWho25tIQRFuLHRB1n7hxqrNylj1Ofb2eZZiY7vs3eztFnYuxmxLGWYnKT4uenuArEwsGWXLprnw/P8I1svLjjLoqlx/H+y+lx2Fw3MGVSOIVbnxt9ta08jExfU4LwS/gzY0ZOT63F+LYRY/C4nmHKxPAMtj4X6e6iGRiZXqcH4NBKjJxvW4rxRRbb2M2GImhJyg+KHo7x0Vk5uDLEfTUvh+P5RpYmZHJXRWrj+f9jLsPaQniDcGGjjt6+41t4WUsipT7e3zMnLx3RZu9nYWFNiwUAFABQAUAa5Z1XiR+OyoSsjHmyUYSlyREk2kPzRfvpeWUuxF8cZ9rND49j1Duqp5MmWLHiiO7341TKTlzLoxUeRjUSRLwTaEU9iy9VoSyY8UzXiMBmYsCRe19eoWoux3Y9UwpvVa00JSAKAt+AA7dKZhHdikLylvNsAdTp2/jyqRw9saDgZfwaADMP5UAFzQAW7aACwH3/wCtABmo0DUNeygAy99AaBcDsoAL9lcALGugGXx76A0MZFVtCA3Za9QnXGS0kk/M6pNciFLsiJvzAvaCR6BpSNuysSznBLy4F0cm2PaR32F8WVh84A1m2/8AHKJe5JoYjnyXNEaXZky6jI3jb10rV/x6yu+MtU4pplss6MoNdpEaedPhxPx42uLd4r1hmIu9kOxDfF0te/HXNbs4UDGQorRRNuI2NFM95AcxFgQSOHYNOmk8jBovlvTXHzJUZdtK3YPgUm1N3Xh90hZmC69TL2i3EVjZOy7Mf2tDb0+v+zVx9oQu9ncuf0/0VuO2i+JMSta45tx0liOdbypK/KnluEZeX17RunHhjKco+f07Bt27ifa2GAj0OkadmhufIGvQ513ouNpDg+SMTEr9IyPX82IRryDevM9OuACu6tAPuwsT7ZwxEmp1jft00PfYivXYNvpWNpPj2M8xmVej36w80Uu57lMQ8Z6QQe9G4+k1mbIbryJ1ef2ZobTSnTGz+8UOdekMEKACgAoAj4ySw/1sPx2VVbLRFlcdWU5rNZoIK4dAiutaHNQrh03YdCeChj23sKtri3yWpVY0ub0J4w5AuTr2CwHcPtp+uG7zEpy3uRhl8atKguBQB4TqNOz8eVcOntj1+VdOBlH86ADN491ABrQAW7aACwFABm76A1DXsFABl76A0C4FABfsoALHroAMo/nQGgZh/KgAueqgAt20AFgKAPc3fQB5rQBU70QEwZgTeNg4PV0Hh2NfwrO2pByx2481xH9nTUb0nyfAx3U2yznkpDc2ujHiQOKnrPTfvpTZWdKz2VnF9j7xnaOHGv2kOXaip2/hBBiQyjmkrIB1WbnDzHprPz6Vj5SmuT0f34juFa78dxfNcPtwGDevDmXD5l1ykPp0rYg+g38K19q1O7H1j2cTM2dYqr9JdvARa8melCgB63Uw5jw+ZtMxL69C2Fj5C9es2VU6sfWXbxPNbRsVt+kezgU+6gz4p36LO395hYek+VZ2yvaZc7Fy4/dj+0fUxow8vsh0r0pgBQAUAFAFNiyzEtkbKOm1tO461nXb8m5aPQeq3IpLVamuGO510HEnqFVwhvPwLJz3V4lnhI9AbWA+CP3j20/XHhr2dgjY+PiSSt+NW6Ir5GBgX4o8hXNyPcS3pd5sAqRE8YXoAhZevWukTOG17Vw6jcUHVQdDIKAPOSHVQc0R7lHVQdDIOqgAyCgNAEY6hQc0DKOqgAyCg6BjHVQc0AIOoUHQyDqoAMgoA85IdVBzQ9yjqoOhkHVQAZBQACMdQoOBlHVQdDIOqgDCbDqylWFwQQR31GUVKLi+07FuLTRWbO2fGsilUAIvqOjQg1m4+NXCxOMUmP33zlXo2Y71QK0ZJALKpseq5H3VzalcZVttatJ6HdnzlGaSfBtFfu1t0KBDMbW0Rjw+a3VSuzdoJLobeGnJv8MZz8Ft9LVx15r90TcdutFIcyMUvrYWK94HR50zfsim170Xu+XIXp2nbWt2S18+YYLdaJDmdi9tbGwXvI6fOijZFNT3pPXz5BdtO2xbsVp5cyHvLt0MDDCb30dh9Reu9LbS2gmuhp468G1+EMYGC0+lt4acv5Zabs7M5GK7Dnvq3YPzV/HXT2zcT0er1ub4v+BPPyens4cly/kuK0REKACgAoAxkQEEHga5JJrRnU2nqjVyCKOAtp4no79eiq1XCK5EnOUnzN9WkAoA8JoAhrtaAtlEqX6swqpX1t6byIdLDXTUm1aTIkyamg4z2Ai9AIVd8dqYmLEwpBKEV4nYhkVgWRh16jRhwPRT2LTCyL3kZu0MqdDTiW26G1JMTh88uXOskkbZAQOY1gbEnotVGRWq57q5DeLc7a1Nl3VAwLm/WOligQwyGNmnjQsApOVs1/hAjopnErjOzSS7BPOtlVVvR5iQ+2sauIWNcZJzoyxLLG3SeClbdHGtL0alrXd/JiLaN+m9qTm2jjOnHSeEcI/cqPo1Xw/kP+zyO8wOLxJ442fwMY9SV3oKvhI/9jkd5XYLamLaVk9tz5efY5lJ5jKvStuvhXegq+FFk8y+MFLe5j3uDi5JIJDLI0hXESIGa18qhbDTx86zsuEYWaRWnA2cGyVlW9J8RltSo4c62rt3EYiSQRytBAjtGojsHcobM5cgkC4NgLVq040IxTktWzAzdo2KbhDhoVhU/wBaxN/0mS/1qY3IfCvoZ/pl/e/ueYnbGKwxjaPEyyZnC5ZWzqbg2vpfjbpqLxqp68NPIYp2henxZNbG4w6tjJb/ACViUeAy1FY9K/SRe0732nqbRxq/BxjnseOJh480H01x41L/AE/k6tqXrtK/C7YxOJklZ8RLGVYLlicqgKrZiAb2uVv41NY9cElpr5nbtoXa6p6ajVuJj5DLiIZZHksI5Iy7XbK2ZXF+oFR50lmVxjpKK0NPZmRK2L33qxtxEyxoztoqqWbuAufVSSWr0NNtJanMsPtTGSqHbFSpnuwRRGAoJuqg5L6Aitj0apcN08zZtO7eej4EbY+3cdIje/HAV2XWOJjpY3LMt+muyxqfh/J2W0b48NSadoYs8cdL4LCPUlc9Hq+H8kXtLI7yFtHG4hI3cYycsBcc5Bc9HBes12ONSnruI6to5M2otj5jFd4SBdnyADpJIA17715HL3rFLcXHsPb4u7W47z4dpULuxiHuzFQTqczEk99gayv+oybHvTa1NH/s8eHqxT08DCXZ+Lw4upbKPiMSB+r/AKVyWLnYy1i3p4PX7HY5GHkPSSWviv3ImHebEuIzKdeGdjY9luk0vXK/Ln0bn9X+xfZGnGhvqH0Q2bH3dSEhmOd+gkaD5o+2t/D2ZXjvefGXf3eSMXK2hO5bq4L+8y6rTEAoAKACgAoA1coT8EeJ09HE+iobzfIlppzMmjBIJ4jhUt1Pic1M66cCgBT35xzDJEDYMCzdutgO7j6KzNo2tJQXaJZc2tIoT6yRAetysczxMjG+QgKT8U8B4WNbWBa5wafYaWLNyjo+wu8SnA0+MswgYXroIUvZAW02DbtmTzRSPq0/gv3kZG1461pm72OW9zxK9WJc+DJG32moZ3vp+Bdst60fMbqSNIVPZFPuEP6VF6npzB6z5Mztp9QxDxB9/R/RH9+tX9J5xdWxn3M2Hh8QcU00KSMs4ALDgDGht53pDLtnCSUXpwNzZtUJ1ayWoyf+EMD/AFWLypT0m34maPo1PwoVN4sDHDjUjiQIgw18qjS5ma59FP4k3KDcn2mLtaEYuKitC99jn8nl/SZvWKVzes+SNLZvUIagKTHzjsSZ1RDwlxeRrG11bENmFx1i9brekNfD9jyu6p5ej7zpI3UwQFvasHigv58ayPSLfiZ6P0er4ULG+27eGgjhkhiVHOIiW6lrWOYnm3t0DopvEvsnPdk+GghtHHrhTvRWjINOnmwoApNl6e27f8x/U1Tl2F0+O6Xm7WMAxmFl6JkaJv1lEif4kI8aWy461Pw4mhsue5e494z+yDisuE5IaNO6wj5p1kP91W86Rw4b1mvdxNfPt6Ol+PAS8JiM00iDhGsa+JzE+iw8K1muB5aS9VMqdn/k+KHypfq1J80Tl7yOl7L3TwTQxMcNES0aEm3ElQSaxp5Fqk/WZ6qGNU4p7qMsTulgwVK4aIa24dPRS12Tfw0ky+rGo46xRdzSLBGzt0C5txPYKXnKFFbnLsGIxldNRXaKmI3tmJ5ioo6AQSfE3+ysCzbVzfqJJfU2obJqS9Ztsn7I3qzMEmAW+gYcL9RB4d9N4e1+kkoWrTXt7BbK2W4R3q3r4GjevZIS08fN1GcDoPQ46tfsqrauGof+ivh3/wAlmzcpz9jPj3fwXuwcfy0KsfhDmt3jp8dD41q4OR09Kk+fJ+Zm5dHQ2uK5c15FjTgsFABQAUAFABQAUAFABQBQ71bGM6qyfDS+nxgei/XSWZjO1ax5oWyKXYtVzE5dkzlsvJSX+afWdKyVj2t6brEFTPXTQed29lHDx2axdjdrcB1KO77a2cWjoYaPmaVFXRx0fMnYyZFADMoJICgkanqFMOajzZZKSXMxgbWpnULPsir7nh2+LiVH95HWnMF+u14GdtRa0Gj2Pm91xi/Lhf8AvR2/dqWcuMWVbIetbQ6Uga4p+yKfccP+lR/VencHrH5GdtTqBAxJ9/x/Mt6HrV/QecXVj17HnwsYP7VD5xL91Zed70fI39k9SONImqc/3wP/AJiP0Vf86StTC6p+Z5/bD9deX8lx7HX5M/6RP9als3rfkjS2d1CGilB45DsUZmwg68XfykkP2Vt28Kn5HmMda5nzOvViHpxU9kb/AGEH6VF6npzB6x+TM7afUC5WkeWCgCn2cPyv57/VNTfYXS/SR9mzsuGVrc/DyJIO5Ssg81Y1yaUtV3l8W671JjVvptJXxSEG8eHgMp+dNqP8C/4qTwq9It970+g/ta3ecYIotlYJopXD3zvHDK9+gyZ2t4AgeFNRnvrVd7Qhl1dHurwIWzB7jih8qX6pqx80Uz5o6/sA3wuHP9jF9RawLfffmevq9xeROI9GtVtalmpVbzH3Jx8g1nbTfsZLwY9gL2ifiIVeRPThQA+I3KYC7cTCb/qg2PoFevi+lwdZdsf2PMNdHmer8X7kDcVubKOi6nzBv6hSWwm9ya8V+BrbCW9F+Y01vGOFABQAUAFABQAUAFABQBF2nj1gjLve3AAcSTwAqq22Ncd6RCc1Basrdj7yJO+TKUY3y3IINuIv11RRmQtlu6aMqqyIzeheE04MHLsftBpZTKTre6/JAPNArzlt0p2b7+Rjzscp7x0TBThwrDgygjxANehhLeipd5rRlqtSj9kVfeRb4ksL+Uig+g05hv2q+YpnrWiRVblyBcXib6AwRue5GcE+mmM1axj8xDY70Uiqw+28bMok9tNGHuyoscXNUk5RmKknS1XLFqjw0/ItbtO5SaTNOK2lJJCIppGkePHREM1r5HhYrwAHENRCqMLdYrg0WWZErsRuT46lZMvvwHqKL5xyn7KY17P72CCXsGy62bj8ThnmMIgZZSje6Z7jKgXgtqotohbpq3wL8XPePDdS1Jc+9ePCs3vQWBOiSngL9L1WsKrvf2GVtebfJf35kfauJaXEwyPbM+AgdrCwuzuTYdVzUsaKjGSXeyvaknJxb7Uv3GX2O/yRvp5/rmk83rfoa+z+oQzmlBw5JuvrLgO2dz6JTW1kdVLyX7Hm8P8Ay/mzrdYp6UVPZG/2EH6VF6npzB6x+RnbU6hi5WkeWCgCp2ePyr6Rvq1N9hdL9JJ9q5eQuObiMFET2tGuR/8ACyVRVPXeXc39x7OhpGE/BGnZmy3d4sO7Z3mlXlCP+TEq3HD4qBfGpWzUINr+tkMdPIvWpebwD/zCf6OD1PVWJ1S82W7X61CzsRMy4leuRx5gim5dghY9NGMmB3gxsUSRquFsiKgJEpJCgAE6jqpKWJXKTbbNJbXlGKSSJuy95sY2Jgil9r5JXZWyI4OiM2hZz8Xqqu7FrhByWvAZxNozusUGhr25hjJC4UXbKbDr7Kws6l2UyUeejPQ4lqrtTlyOeMpBsdCOIPEeFeMknF6Pgz1aaa1RK2Zs553CoNPzm6FHWfupjFxJ5Et2K4dr7ijIyYUR1lz7EN28U6wYbk14sBGo7Lc4+XpIr0e0LY4+LuR7eC/vkYWDXK/I332cWYbmYUrCXP57XHcNB9tR2NS4Ubz/AFPX5EtqWqd26uz8jBWsZoUAFABQAUAFABQAUAFAFZvBsw4iLICAwIZb8Li4sfOl8mnpYbq5lV1fSR0KXd7duSOUSS2AW9gDe5tbwGtKYuHOE96fYL0Y8oy3pDbWmOnNdt7JaByCDkJORui3QCesV5/Jx5VSfcZN1ThLwGndDE5oAOJQlfTceg+itTBnvUrw4DuNLWB7vzHmwGJ7Iy390hvsrTxnpbHzO5S1pkvA59Pj+SaUjjLg2jX5zSIB6HJ8K1bIb+74M8/hWdHGfkYY6Z48ixC4jTlJeyJCim3nU9UufbwFqqnZvP5mjaQIxMJHwXK37THmynyc1JJaanISfRyibJB7sT/bwr/28pqGvrLyf5RdFf8Amb8S52DsdcViZkklmQIkToI2C/CLBr3B6VHnVGTdKpJx7RnZ2LXcnvdhftuFhyCDNiiDoRyo/hpT06zw+hprZtC7GUu8MAjxyxrfKmDhRb8bLJIBfwFNYj1rb8WZu1luyil3fyMHsd/kf/zT/wCa1J5nWv5Grs/qIjK3A0qOM5Huy1nwDf29v7wkH21t5C1rl5HmcN6ZR12sQ9OKnsjD3vD2YqL98fbTmF1nyZn7TXsGLlaR5UKAKrZ//qvpG+qKm+wul+kaP6EkxGA2e8OTlIo1PPJAKPHZxcAniE8qzY3Kq6e9yZ6G3Fd+PBLmTt1d3pop3nxHJX5MRxCNmawLXkJzKLE2UedQyciNkVGJ3BwnjttlRvF/vCf6KD9+msTql5sztr9aha2B8LEj+0PrenJdhnT7Br3Z3UjxGFimefE5nW7ASAC4JBtzesVnXZU4TcUkb1Gz6J1qT7S72dudBDKkwed2jJK55MwuVKnS3UTS9mVOcXF6DVWFVVLejzLfGY7kszMCVAzace21Zl1/Q6yly5mpVT0uiXMh/wBL4OTVil/lpr6RS/p2FZxk180X+iZdfCKfyZqxW80Ea2iGc9AUZV8SR6hVdu1sepaV8X4cvqTr2bfY9Z8PPmU2DwcuNlzyXCDiei3xE++s2mi7aFvSWe7/AHgv5H7basKvcr97+8WO8cYUBQLACwHUBwr08YqK0R59tt6syrpwKACgAoAKACgAoAKACgAoAKAI8uPiU2aRAeosB9tQdkFzaIucVzZlHOkg5rK47CDQpRlyep1NM9WJV+CoHcAKkklyDRLkQ9vQ58NOnxoZB5oasrek0/EhYt6DXgcuw2ESVIJGuSqKV16bLx69RW83o2eNcnFtDHubs9Z3xjPqpUYUd2UtL6XXyrPzLHFxS8zc2VSnVJvt4C5g8NmVBJfPA7I3zo7ob94ANPKWq1XaY10XXOUTyQas3/vYB/27/fUP/ovJ/kaiv/I34ljgcdLhsQZY4llDRCMgvksQ+YHgb+VRuqVsUm9DmDmLH11WpZvvdjD8GHDJ3vI3qUVQsGHbJjsts90Rdh2vJicVI8oQOkYjOQELzZHsRck9NNQqVUNEIZl7v0kyds3FYuBOTinRUzMwBhBIzsWOpbrNQnRXOW9JE6tpWVwUYnuO25jkjZ/bIOUE25FBe3HXWorFp15fcsW1Lm9OBU7KUvhoihAdGzoTwDJIWAPZ99MTiuKYkrHXdvjRJvZjT8GLDJ2lpH9AC0ksGHa2aktsPsiLu9G18Uyx8vMrJyqkosYUDLqDe5br6aZpx64PWK4i1mdZenF8ixBvqNR0GpGbyA104VOypAwxJU3Bkax6+aKlLsLp84nS9zfyDC/Qp6qxMjrZeZ67H6qPkXNUlxzveL/eE/0UH79a2J1XzZ5za/WoWt3f9rifpB65KcnyRm2ckMGwtvYjDQiFcPGwVnyu0trhnZhzQhtx66TtxY2T3tfsatG1FVWoaa6G3H7541EL8nhlC6ke6MbXF+oVFYMO9k1tdykkkP00CyLlcXDCx8ayLKo2RcZLVG/XZKDUosqJN0YSdGkHZcH1isuWxsdvg2vmaMdq3JcUmbsLuxAhuQXPyjp5Cwq2rZWPB6ta+ZXZtK+a0108jbtvbuHwaKZWy30RFFybcbKOgdfCnZ2QqXHgV4uHflyarWve/wDZp2DvVh8WSsTEOBco4s1usdBHcaKr4We6yeZs3IxUnYuHeuKLurREKACgAoAKACgAoAKACgDRjcWsSF3NlH4AHWahOcYR3pciMpKK1Yl4jaOJxjlIgVTqBsAOt2+ysmV12TLdhwX95sQdllz0jyJcG5Ztz5QD1Kt/SSPVVkdm/FImsPvZqxW6Mqc6JwxH6reBvb0ioz2fOPGD/Y5LFlHjFkvdvbUpcwzAkgHUizAi2jdfHjVuLkzcujs5k6LpN7ki7x+Phj5sssceYHR3VSRwJFyK1Ywk/dWozOcY+89BAj2Rg41CrtZQFFgLwHQVo9Pc/wD5/kyJYWK3q5/dF1sbbWAwUBQYtJTmeRmGrMzG55q9NrDwpeyu66eu6O1WUUQ3VIXdp4nCyTSSxnHpyjBmCQplvlALDPrra/jTdUboxUdI8PEzb5Ydk3Jtm7ZkOBkUwyYjERu8yyq0iCI5lTIoDZSnA1Cx3xlv7q5acOJfTHFnDolLgWU+7+BQlX2hIrA2IOIiBBHEEZdDVayb3xUfsybwcSPBv7ojts3Zo47Sf/7Ef2LUumyfg+xH0PD+L7nmA2Bst3bksZIzkFnImA0HFmOW1temuSyMhLVx+xKOJiS4J/cybZ2yxodoP/8AZH2Cjpsn4fsc9Ew+/wC5mmxNmOLDHsb6Ee2k17LEVzp8lfp+x1YeG+T+5t/oXZryLHDiishAW0MynOVX4TLYrmsup0qKuyILVrh4onPFxbGlrx8DZi92cDDpPjJVNr2fEKpI6wAAbaGiOTfP3V9jjwcWHvfdkKKLY6Or+2ixRswDSu6ki41BBBFiRUpSypLRx+wQrw4S1TRcwbpYCZRLCGVH1UxSuqnW2i3sNQeiqfSboeq39S70PHs9ZI14rdnZuHs2IOhNl5eZrEjoszWPlXVkX2cI/ZHPRcavi0vmVs2zdmySOyY8RZ+cUSWJUGgWwBW3ADSrY25EIpbv2ZTZj4tkt5y+6GDZu2cDh4Y4VxcJWNQgJlQkgcL2NqWnXbOTk4vj4DkLaYRUVJcPE2tvfgR/6qLwa/qrno9r/SzvpNS/Uhex39HYzEhlxkiyyBIwsZsDa+UaxnXU9NMwlfTDTd4ClteNkT4y4mjHbtbPwj2lxk8TuMx54uwuddI+u9Shk32L1YpkLMLFhwmyXsvdnCYhC8OLxLoCVJDgWIAJGsY6CKjPKug9JJIIYGLNax4kSfYmzCCrbQYg6Ee2Yjf0VL0jI+H7HFh4ifvfcfnbKhPQq369AOzurObNaK10SOZbV9kudm97qiR9BcFmYdBOoC92vfWbZmy19VHr8b/jtSjrc234cEv5LTdT2QTLIsOKVVLkKki3AzHgrKSbX4Ag8eirKMvee7IU2jsLooO2htpc0+enemU3srQOMWjtfk2iVUPRdSxde/UH+VU5ye8n2D3/AB2yDx5QXvJ6vy4aFXuDA74+EoDzCWcj81MrA37728arxE3amhzbU4Rw5qfbol56nbq2DwIUAFABQAUAFABQAUAFACXvfiWlnWBOggW63bhfuBHmayc6bnYqkIZMnKagi8kePA4fQX6B1u56T+NBTjcMWr+8WMNxpgKGK3ixDm/KFB0BdAPtNZU8y6T56eQjLIsb56EzZW9MiMBKc6dJ/OHaD09xq2nOnF6T4osrypJ6S4oacXg0YidbZstrj85TYitKyuMvaLmOuCb3kJ++yB8XhywBvh34i+odevvrZ2e9a38jH2u3pFop9nYHETIJIcEGQlgG5SFb5WKnRiCNQaanfXB7spcfmJQwLrI70eX98TTt/YuM9rvmwnJqozu3KwmyrqdA1zwohk1OSSl9mS9Aur9ZrgvFfyS8Obop+SvqFWGdLmezQq6lWFwdCDQcT0eqKLZ1kimd1EjJKwJaxJtlHE1N9iQxNynNceYwDYmM6MAP2sH30t6TT8X2Y1/1mR/Wv5Kna+yMQs0BxEHJRsSls6NmIu9iEPDmjj1VZXdXPVRerI2Y1tEG5fknQozsyQ4Z5Sls+RUAXMLgEkjoolZGHvPQppxbblrEjbc2VOYJCcFIlhmLnkuaF1Y6NfgDXIZFTem8XrAvhxa4Ezd2MDFYCwA1Y6AD/gNUcrqpf3tO7OeuQiw3xjB2jqAfesdrgH/iy1VhP2Xz/ZF+13668v5F/YpAWW/9YceZUD105Iyp6tjv7HU/uEsP/JmcAfIktIvpZvKsrNjpZr3r/R6XZlm9Rp3FPvpixJjcpsUw0Qv9JKQT/hVPOmMKGle93/sIbWs1moIX54VOLQFVI5JtLC3wuNqd19UyU3uak3Z+BnmUvDgg6ZmUNykK3KkqdGIPEVTO6uD0lLj8xuvBusjvR5fL+TVt7Y2M9ryFsJyaqMzNysRsq846BrnhRDIqcklL7Mmtn3w9Zrl4/wCzDFSZYVdfhRclMP1CD6gasa3tV3ilM3C1S8S/3ucNjYmGobCXHcZLj10phcISXiae2H7rLDcL8mxR/wDcTf5cdUZnWryQ7s3/ABxDEK+0lOVb5Y9bC+rr01qPmzAi30yXidqbh4V549gcD2zg+RxE0XxJGA+aecn+EisO6G7No+k4N3TY8J96/wBEMAkgL8IkBfnX5tvG1VrXVaDMnFRbly7fI63vfvZBARh5IfbDZVMim2Vb8L3BuenhWtfkQh6rWp4nZuy7r07oS3F2Pt+xa7n4zDSwZ8NGsS3s6BVUqw6DbjoRr21ZTKEo6wQntGrIqu3L5bz7Hrrqi9q4QMWcDiQPGuOSR3Rs8OvBvK33Uc+TDka+Ra/w2PYcv8NQ3HrzZLeXcbiasIHtABQAUAFACPh9dpm//Mb0Kcv2Vjx45nHv/Yz4/wCQSN/SbxDos3nzantJv1fmSzOwU6yxEKAOi7tknCR5visPAMwHotW/i9QtTWo6tClvY3vrDfRTD/FGa19lv2cvkZG1/diXfsdn3ig/tJx/1nqGZ1z+X4NHA6iJa7xrfCYgdcMv1Gqmp+uvNDFvGDXgc7wBvFH8xPqityXM8U+ZvqJwXma8GL+mf1r91WPsGI8JxO2xnQdwrzrPYrkKXsicMJ+kH/KensH3peX7mZtXqTD2Pfh4z6SL/KFdzucfL9yOyOqZf7zfkeJ+gl+oaUq6yPmjSt6uXkxC3cHvvAdzn/oGtXK6qX97TzmzF/6Cw3v/AN4j9ET/ADpKqwuqfn+yLtse+vL+RRLlcPiGHETsR4Ohp7tRmr30Nm5eNCYt7myT4cPftiN/qSeikc2GsE+5/k1dk2bspQYp7VxxccprmxE5lPZGGAQHstkpuuChFR7hK6bttlMm4j8sj+jf11L9IqurY8+x1+SN2Tz/AFz99ZOb1v0PT7P6hFlvYfeWJ+gk+qapo6yPmhi/qpeTOaA3eOM8JICPEZfsJrc8TyGnBvxN8eKMhwhPwlwjRN3xzZP3RVFUd1zXj+w/nT36q34DTuKfemKP9vP9RKSzOtXkjU2b/jfUSLe8U+bF9da03zZgQ65eZ2Z+HhXnz2HYc83y3SefEcrG6jMihg1xqumYEA9BUWt0VnZleslI9LsfakaKXVNN8deHie7sbpLh5BLKRI66oouFU9DG+rEdHCqKkoS3nxLM/acsiDrr9VPn3v8Ag1b47syYmczwlQWADqxI1UWDA26gNOyi/wBpLeRPZm0IY1XRWa8OTQw7n7PGDg5PNmdmLu1jlBsAAOkgADqpmmyNcd1czM2ldLLu39NEuCXaXMs6nizN2LzR9/pqc7Y9r18uAjGuXYtPPiaGlT82NfHWqnZD9MS1Vz7ZHq41x0jutQsiaZx0QLTDyZlBtbsp6Et6OonOO69DZUyIUAFABQAUAJG9ETQ4pZl4MQw+ctgR4i3nWPmRdVysRn5CcLFNF9tLCJjcOpQi/wAJD1HpU+o07bCOTVwfkM2RV0OAj4rZssZs8bDtsSD3EaGsadFkHo0zOlVOL0aJeytgSzMLqUTpZhbT5IPE1dRiTsfFaInXjym+PBDvPKkarCuhy2VepVsCa15yjBKCNJtR9VCTvd+U4b5k/wD+daWy/dn8jF2t7sSHsrH4vDoY4nhCZ3YZo2Y89ixucwHTT1mPXZLeeotVtKdUFCKJMG3cXJLyMssbpJFPmCxhfgxMRrcnjaqbMeuEd5a80OY2dZfJxfLRlZsk3gi+jT6op2XMwp+8zPF4oIOtjoiDVmY/BVRxOtc8ztdcpvRFWuzJI48VA2sgIzW+M0aMRfsJt4UQsU0pLkM5FfRWqL7BzXfaUAAYNtABrMg6O6kPQf8A9Gr/ANvWlyZW7d222Kw4laLkva2KjD8/NzXQgsSALAZ1qdNSpt3dddURybfSsZyS5Mq1lQMzx4loy1s3JzBQ1hYXF+qm5QUvejqZFWRbUtIvQNqbQxKQSFcVLIpUqyyFXDK3NNja4OvEGoKityXDQZhn3P1ZM2YGaSJ8LNGgk5NDdS+W+aMKNbHtqVsN+LjroU4t6ot32SMdjZcRieWkiEQEIiADh7kOWvwHxvRUKalVHd11J5uWshppaFEVvh8QD0zt9dKvZRHjZFG2fCShOTjNpIZJYCfkMGRjr8hlqEXGcU326Muk3RdJEpsEDhcVNbmo2Hw0XcssbS+kqP1arlP20Yeb+wzRVpizm+014s+/IfmP9tXr3WZq9xl1u9t+TCxvH7WaS80jhuURRZjpodaTvxuklvamti7RhTUoNG7a298ksUsL4bk+Ugns3KhrZIix0C93TVaxOjalva8UMraEb1KCXYxU2hJkkwjdQse4hFP1q0VyZhRWqkjbgQVxkiH4IVmX9dkJ9N65otNTs5t1pdw7bkn3lij/AG2I+qKy8zrl8j0Gzv8AG+olH8ij+bD9ZK05c2YFfXLzOyycDXnz2BW45NAeo+g6eu1UZK1hqX470loRqzh8KACgAoA9CE8Bfurqi3yI7yRg6a9TA6G3A1zR6+JLVaeBbYTFsRZ1Knrscp8ejxrRqtk1pNaP7CFtcU/Veq+5Mq8pCgAoAKACgCJtPALPGUfp1B6Qegiqrao2R3WQsgpx0YmK2IwDnS6E9uRu0H80/jWsnW7El4fYQ9pQ/AuYN8oiOcjqeyxHncU3HaNb5povWXDtRoxu+QtaKM363tbyHHzqFm0Vp6i+pGeYv0ogbtM82JZ2JY5Tmbq1Fh2dgqjFc7bnJleO5Ts1Yb9xBZ8Hbqn+qlep2fFRUkvAX2uvUiR9z928NiY5ZJ4zIwxEq6u9rAiwyhrdNSyr7IT3YvTgTwMaqdSlJasZ4d3MLCGaKCNHyMAwGuqkHXjSbuslwkzQVNcOMUcsVJHw2FWI2dmRV1tc5WsD3kVtuSjq2eWrg52uK7S73UxsaYuKcquXELyRYgXjl/NsTqL2KHwpfLg5V8Owd2bYq7dyR5vCSMVtDKbMCpB7fa6EVLG6qP8Ae0q2l/kF1svc8SwxS+28Rz40fTk/zlBsOZ20rPMlGTWiNGGzKZRTGDYO7yYZJEDNKJWzOZMpvzQtrAAWsKVuulY02PUY8aY7seRubd7CnjhoD/8AEn3VHprF+p/Um6a3zivocqxcYGGxCgABZJgAOAAlawFbdb13X4I8tetMhpE/Z+FE0uDiZ3VXDBsjZTpFmGvetQum4QlJE8KqNt27LkTNs7KGFxSRpJK6tCzkSPm1DgaaDoqvHtdsW5F20saFOm52lA35PP8ATt/mLTLE4dZEc9t7tYk4mWXDiIpLkYh3YEOFysQAp42U1nUZUIwUZa8DazNnyus34ht/ZntbZAiNiytEXI6XaZWc+ZNRps6TJ3vP8F2RV0eI4ipjvyuD5snqNaa91nm4+4y73b2EcVy5bESx8nLkCoEtlKKwOqk9J8qUyMh1NJJGrhYVV1e9InbW3QSGCebl5pGTDzhQ+S3OjIPBRVEcqVkoxaXNDvoNdMZSj3MWWwnKmNBxbCz5fnLGjr6VFO2y3Vr4oycKO/KUfBnmF500co/PgPmGQ/veirXwWgm+Ca8Ru3NPvDE8B7rieJAHDpJ4Vl5fXL5HpMD/ABvqIEGPLwxQiNxcxIHNgpIZeDHTW1ak1omzDqr9qn4ncJOBrzx60iTRXUjrGnf0Vya3k0EXo0yNBhiwFrfjttSCobHpXpEgbN+V6KsWJ4lfpPgZ/wBGj4xqXose856TLuPDs0fGPlXPRV3h6S+4yhwAHwte0EipQx0uZGV7fIlrGB4dJ1PnV6ikU6sxnvY2+w+g8aJa6cAjprxIsOLa2qnquAxB9BI/GtVRtfaiyVa7GTqvKgoAKACgAoA8ZQRYgEHiDQ1qBWy7v4ZjcxKO649ANLvEpf6UVOit9hVby7Phgw7GONQzFVva51NzYnXgDS2XVXVU91FN8Iwre6iTuZhguHz9LsxPcpKgeg+dTwIKNWveSxY6Q17xc35m92wrMQBeYamw+AthWxsxuTn8jP2txgiz9jdgYJ+n31L6Qh+2pZ3WLyQxsvqBrbgaUNBnH9g6LgezERDydhW5d7kvI8tirTKXmWO8+yxFiZYvgxzgzQnhle45QDtDWf8AWqrFs36+PZwZftGp1XdJHtKvDbUE0k7ylVd+TV7kC7LEI3I14EqT41dGvcior+8RXKsds1Mm4PbeIjiSJcdGqIoRbJFeyiw1Ymq3jVyk5OJetpXxiorsIs+8mKE6IMcxVgcze5WHH5NhwFS9Fq0938gs/Ia11Jp27P8A/wBE/wDQ/hqPo1fw/kj/ANjkd5T4/ERiB40k5V2zNpYkksXdiF4Aamr0tNOwXSnZZvNFtsDEKcTgLMpIaxAIJF4WHCqMleyl/e0Z2dwyEW+/MqrjYizBR7WbUkD/AIg66owfcl5jW2Fruig06+15gGW5lcgXGo5RbEU80ZcV7SJ21ToK88ewXIW/ZEPvCT50X+alM4nXL+9grndRI53j8SntqAh1sA9zmFhoeJvWyl6rPLRT3GWGE2lJC8hgxUUYkKlgQjG6rl0JNU2Uws03lyGaMy2iO7FEXb23Z2gcHG8pmGUoBEAQ2jCyi/A0Qxq001H8lnp98/Vb4FluzKpxuCAZTzZQQCDxh6fKoZS9lL5EtmLS/j4kPDlIS8TsqmKWSMZmA5ua68eixFWwblFS7xTKrcLZRRd7Hwjz7IxKRas8sxUA/CAkVioPygCPGkrpKGSnLwNvHg5Ye6uYvzzidDh4lZpXGQRZSCh01cW5oXjfsp1yUVvN8DFqxrHbppxOuohCAE3IUAnrIGprCfM9cuRpy+PfQc0DBwG982lzp2dAvVCralrqXOxOOmhOq4rCgAoAKAMWB6D5iuPXsAAgvfpo07QPVUDhp0+fGhLQD2ugFABQAUAFABQAUAUe+MJbDMR+ayt4XsfXSedHepfgL5S1rZjubOGwwXpRmU+JLD1+iuYMt6nTu1OYsta9DzHbPjfmyxo9joHUNbtFxU1Odb9VtEpwjLhJakvYuEjiVlijSMZsxCqFFyAL2HToKvhbKfvPUnXGMVoloWN6mWFLh908Gjh1w6BlYMrc64INwePXVzyLGtHIoWPUnqo8SbtLZMOIAE8ayBTdQwvYnQ1CFkoe69CydcZ+8tTRHu3g14YXD/skPrFSd1j/AFP6kegqX6V9DP8AoLC/1aD9lH/DUeln8T+p3oq/hX0A7Bwp44bD/sk/hrvSz+J/UHVB/pX0PV2Fhhww0H7JP4a50s+9/UFVDuRIGBiClRHGFYFWUIoBB4ggDUVzelz1JbkeWhpw2xsPGQ0eHhQjgVjQEdxAvXXZOXNsjGuEeSRsxezIZSGliikIFgXRWIHUCQdK5Gco8mdlCMuLWpGbd3CHjhcP+xj/AIal01nxP6kegq+FfQs6rLTVicOkilJEV1PFWAYG2ouDpxrqbT1RxxUloyF/4ewn9Vw/7GP+Gp9NZ8T+pX0Ffwr6Hv8AQOF/q2H/AGUf8NHS2fE/qd6Gv4V9AOwsLw9rQfsk+6udLP4n9Q6KHwr6GeF2Lh42DR4eFGHBljQEXFjYgX4GiVk5cG2wjVCL1ikj2XY+HZi7QQszasxjQknhcki54UKySWmrOuuDeuiJMECoMqKqDqUADyFRbb5kkkuRsrgGL8DQdI2UfzrpE2YZhmPaPV/OuaHUzZisSkSF3bKqi5J/GtShBye7HmRssjXFyk9EjXs7aMc6Z4mzLe3SLHqIOortlcq5bsloyNN9d0d+t6olVAtCgAoAKACgAoAKACgAoAKACgCv2ptmKD4bXboUan/Txqi7IhV7zKrLow5i3jN8MwZRCMrAg5m4g9wpCe0VJaKPAVll68NCo2HtU4eTMNVOjr1joPeKUxsh0y17O0opt6OXgO94cWl0dtOlGKsvYR94rZ9nfHVP6GjrG1cGYYLZBhJblpX0tZzpxGvfXKcfo3rvN+ZyFW69dWyXynaTTRZqGdq4HExJOmp8/uoOmRe3TXTmocoe2gNQzN10AFz1nzoAOU7aA1DOe3xNAahc9Z8KAC/afOuHQ5TtJrpzUM7fg0HeIXPWaDgZ7dNAByh7aA1DM3XagOIC/WfOgA5TtoDUOUPb4mgDwk9dAHmUfzoAqd6JpEw5kiYq8bK9x0i9mB6CLMTY9VMYsYysUZrgxPPlONLnW+K4m3ZuITaGEIkFr82QDoZbEFfQalZCWLd6vyIUWQz8bSXbwfmTthbJjw0ZjjJOt2JIJJsBrbQaAVVfdK2W9IvxMWvHhuQLGqRoKACgAoAKACgAoAKACgAoAqN5NrchHzfhtonZ1se6lcrI6KHDm+RTfb0ceHModg7vmf3actlY3Avq/wAonjaksbEdvtLO37i1NG/68y7kx2Dw/M5ikcQq3PjYce+nHbj1erwGHOqvhwALhMWCBkY9gyuO3oNGlF64aP8AIeytQq7b2O+FYMrEofguNCD8U26azMjHlQ9YvgJW1Op6p8CTsvCYyUJIsjMmYHnSm3NOoIv2VZRXkT0kpcPMnXG6Wkk+HmNxPfW2PnmvZQB4y6dP47qDqPQQKDnIL9lABrQAZfGgAzD+VAahc9XnQAW7aACw/nQAZvGgA17KADL2n8d1ABoOoUAGbsoANaADL4/jqoAMw/lQAXPV50AFu2gAyj+dcA14qISIyHUMpU9xFvtqUW4tNEZxU4uL7Sj3O2XKmDlGqSSF8nYQuUN5gnyp3LvhO6L5paGXs/Fsrxpx5N66fhEPcnYmJhxDPIpRMpDXIOc304HXrv8AfV2bkU2VpQ5/gX2Xh5FNzlZwXnzHqso9AFABQAUAFABQAUAFABQAUAIu/J93X6MfWasbaPWL+9pnZfvoatrHLhpMvNtGbW0tppa3CtO3hU9O4dnwg9DmdecMc3YNyJEIJBzLqO8VOttTWhKD0kjoG9Q96yeH1hW5mdTI1Mjq2V24Z9yk+k/dFU7N6t+ZTh+4/MvX4nvrQGzGgDVKdRXSLM4xoK4SMqACg4aY9Sb6104bq4SCgDCQ6V04whGl+mgEZ1w6FAGqY6iukWbALUM6j2uHQoA1JqxvrXSJtrhIKAMZOBrpxmMPC/TQcRsrhIVN28S/9I4lM7ZAzELc5Qb8bcK0b4R9Hi9OJjYs5em2R1end2DvWcbQUAFABQAUAFAH/9k="/>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6" descr="data:image/jpeg;base64,/9j/4AAQSkZJRgABAQAAAQABAAD/2wCEAAkGBxQTEhUUExQVFRUXFhcWFBcYFxgcHBgYGBcWGRQUFxgbHCggGhwlHBUWITEhJSkrLi4uGB8zODMsNygtLisBCgoKDg0OGxAQGywkICY0LCwsLCwsLCwsLCwsLCwsLCwsLCwsLCwsLCwsLCwsLCwsLCwsLCwsLCwsLCwsLCwsLP/AABEIAJoBRgMBEQACEQEDEQH/xAAbAAACAgMBAAAAAAAAAAAAAAAABgQFAgMHAf/EAFIQAAIBAgMDCAINCAcGBwEAAAECAwARBBIhBQYxEyJBUWFxgZGhsQcUIyQyUmJyc7LB0fA0QnSCk8LS8RVUY5Kis+EzNUNTo6QWJURkg5TDVf/EABsBAAIDAQEBAAAAAAAAAAAAAAAEAgMFAQYH/8QANxEAAgIBAQQGCQQCAwEBAAAAAAECAwQRBRIhMRMzQVFhcRQiIzJSgZGhsULB0fA04QYVJENi/9oADAMBAAIRAxEAPwDuFABQAUAYSvYE2vUZPRanUtXoVWMdW1yWPxuB8xSNs4y47vHvHKoyXDe4dxAeJvjE95pRqXeNqUe4tsM11W/G2veK16ZawTZlXR0m0jGbFopCsdT0WJ8TYaV2VkYvRnI1yktUbqmQPF4ejyoBmVdOBQBjmFAahfs86AC3bQAWH86ADN40AGtAAUvx1rjSfM7xIk2zIW4oo7tD6KTs2fjWe9BfgtjfZHkyJJsNfzGde/UenWs63/j+NL3W19y+OdYufEjvseUcGRu+4NZtv/G7F7kk/sMRz4/qRpZJk4xv+rzh6Ky7tiZVfOGvlx/Bcr6ZhFtYjTNbsNxS8Z5eO/VlKPzf4Z101T5E2La56dadq29nV+81LzX8FMsGL5ElNpqeJtWnV/yhf/Wv6PX8i8sGa5EiPEIen7a06dvYVrS3tH4oXljzj2G1ZQeBv3VsFJ7rXQIkm34omMb5gV4nLcai44d9IXbQppnuTbT8h2rBtthvw0a8ywwePjlHubhusdI7xxFMU5FVq1hJMptpsq4TWho25tIQRFuLHRB1n7hxqrNylj1Ofb2eZZiY7vs3eztFnYuxmxLGWYnKT4uenuArEwsGWXLprnw/P8I1svLjjLoqlx/H+y+lx2Fw3MGVSOIVbnxt9ta08jExfU4LwS/gzY0ZOT63F+LYRY/C4nmHKxPAMtj4X6e6iGRiZXqcH4NBKjJxvW4rxRRbb2M2GImhJyg+KHo7x0Vk5uDLEfTUvh+P5RpYmZHJXRWrj+f9jLsPaQniDcGGjjt6+41t4WUsipT7e3zMnLx3RZu9nYWFNiwUAFABQAUAa5Z1XiR+OyoSsjHmyUYSlyREk2kPzRfvpeWUuxF8cZ9rND49j1Duqp5MmWLHiiO7341TKTlzLoxUeRjUSRLwTaEU9iy9VoSyY8UzXiMBmYsCRe19eoWoux3Y9UwpvVa00JSAKAt+AA7dKZhHdikLylvNsAdTp2/jyqRw9saDgZfwaADMP5UAFzQAW7aACwH3/wCtABmo0DUNeygAy99AaBcDsoAL9lcALGugGXx76A0MZFVtCA3Za9QnXGS0kk/M6pNciFLsiJvzAvaCR6BpSNuysSznBLy4F0cm2PaR32F8WVh84A1m2/8AHKJe5JoYjnyXNEaXZky6jI3jb10rV/x6yu+MtU4pplss6MoNdpEaedPhxPx42uLd4r1hmIu9kOxDfF0te/HXNbs4UDGQorRRNuI2NFM95AcxFgQSOHYNOmk8jBovlvTXHzJUZdtK3YPgUm1N3Xh90hZmC69TL2i3EVjZOy7Mf2tDb0+v+zVx9oQu9ncuf0/0VuO2i+JMSta45tx0liOdbypK/KnluEZeX17RunHhjKco+f07Bt27ifa2GAj0OkadmhufIGvQ513ouNpDg+SMTEr9IyPX82IRryDevM9OuACu6tAPuwsT7ZwxEmp1jft00PfYivXYNvpWNpPj2M8xmVej36w80Uu57lMQ8Z6QQe9G4+k1mbIbryJ1ef2ZobTSnTGz+8UOdekMEKACgAoAj4ySw/1sPx2VVbLRFlcdWU5rNZoIK4dAiutaHNQrh03YdCeChj23sKtri3yWpVY0ub0J4w5AuTr2CwHcPtp+uG7zEpy3uRhl8atKguBQB4TqNOz8eVcOntj1+VdOBlH86ADN491ABrQAW7aACwFABm76A1DXsFABl76A0C4FABfsoALHroAMo/nQGgZh/KgAueqgAt20AFgKAPc3fQB5rQBU70QEwZgTeNg4PV0Hh2NfwrO2pByx2481xH9nTUb0nyfAx3U2yznkpDc2ujHiQOKnrPTfvpTZWdKz2VnF9j7xnaOHGv2kOXaip2/hBBiQyjmkrIB1WbnDzHprPz6Vj5SmuT0f34juFa78dxfNcPtwGDevDmXD5l1ykPp0rYg+g38K19q1O7H1j2cTM2dYqr9JdvARa8melCgB63Uw5jw+ZtMxL69C2Fj5C9es2VU6sfWXbxPNbRsVt+kezgU+6gz4p36LO395hYek+VZ2yvaZc7Fy4/dj+0fUxow8vsh0r0pgBQAUAFAFNiyzEtkbKOm1tO461nXb8m5aPQeq3IpLVamuGO510HEnqFVwhvPwLJz3V4lnhI9AbWA+CP3j20/XHhr2dgjY+PiSSt+NW6Ir5GBgX4o8hXNyPcS3pd5sAqRE8YXoAhZevWukTOG17Vw6jcUHVQdDIKAPOSHVQc0R7lHVQdDIOqgAyCgNAEY6hQc0DKOqgAyCg6BjHVQc0AIOoUHQyDqoAMgoA85IdVBzQ9yjqoOhkHVQAZBQACMdQoOBlHVQdDIOqgDCbDqylWFwQQR31GUVKLi+07FuLTRWbO2fGsilUAIvqOjQg1m4+NXCxOMUmP33zlXo2Y71QK0ZJALKpseq5H3VzalcZVttatJ6HdnzlGaSfBtFfu1t0KBDMbW0Rjw+a3VSuzdoJLobeGnJv8MZz8Ft9LVx15r90TcdutFIcyMUvrYWK94HR50zfsim170Xu+XIXp2nbWt2S18+YYLdaJDmdi9tbGwXvI6fOijZFNT3pPXz5BdtO2xbsVp5cyHvLt0MDDCb30dh9Reu9LbS2gmuhp468G1+EMYGC0+lt4acv5Zabs7M5GK7Dnvq3YPzV/HXT2zcT0er1ub4v+BPPyens4cly/kuK0REKACgAoAxkQEEHga5JJrRnU2nqjVyCKOAtp4no79eiq1XCK5EnOUnzN9WkAoA8JoAhrtaAtlEqX6swqpX1t6byIdLDXTUm1aTIkyamg4z2Ai9AIVd8dqYmLEwpBKEV4nYhkVgWRh16jRhwPRT2LTCyL3kZu0MqdDTiW26G1JMTh88uXOskkbZAQOY1gbEnotVGRWq57q5DeLc7a1Nl3VAwLm/WOligQwyGNmnjQsApOVs1/hAjopnErjOzSS7BPOtlVVvR5iQ+2sauIWNcZJzoyxLLG3SeClbdHGtL0alrXd/JiLaN+m9qTm2jjOnHSeEcI/cqPo1Xw/kP+zyO8wOLxJ442fwMY9SV3oKvhI/9jkd5XYLamLaVk9tz5efY5lJ5jKvStuvhXegq+FFk8y+MFLe5j3uDi5JIJDLI0hXESIGa18qhbDTx86zsuEYWaRWnA2cGyVlW9J8RltSo4c62rt3EYiSQRytBAjtGojsHcobM5cgkC4NgLVq040IxTktWzAzdo2KbhDhoVhU/wBaxN/0mS/1qY3IfCvoZ/pl/e/ueYnbGKwxjaPEyyZnC5ZWzqbg2vpfjbpqLxqp68NPIYp2henxZNbG4w6tjJb/ACViUeAy1FY9K/SRe0732nqbRxq/BxjnseOJh480H01x41L/AE/k6tqXrtK/C7YxOJklZ8RLGVYLlicqgKrZiAb2uVv41NY9cElpr5nbtoXa6p6ajVuJj5DLiIZZHksI5Iy7XbK2ZXF+oFR50lmVxjpKK0NPZmRK2L33qxtxEyxoztoqqWbuAufVSSWr0NNtJanMsPtTGSqHbFSpnuwRRGAoJuqg5L6Aitj0apcN08zZtO7eej4EbY+3cdIje/HAV2XWOJjpY3LMt+muyxqfh/J2W0b48NSadoYs8cdL4LCPUlc9Hq+H8kXtLI7yFtHG4hI3cYycsBcc5Bc9HBes12ONSnruI6to5M2otj5jFd4SBdnyADpJIA17715HL3rFLcXHsPb4u7W47z4dpULuxiHuzFQTqczEk99gayv+oybHvTa1NH/s8eHqxT08DCXZ+Lw4upbKPiMSB+r/AKVyWLnYy1i3p4PX7HY5GHkPSSWviv3ImHebEuIzKdeGdjY9luk0vXK/Ln0bn9X+xfZGnGhvqH0Q2bH3dSEhmOd+gkaD5o+2t/D2ZXjvefGXf3eSMXK2hO5bq4L+8y6rTEAoAKACgAoA1coT8EeJ09HE+iobzfIlppzMmjBIJ4jhUt1Pic1M66cCgBT35xzDJEDYMCzdutgO7j6KzNo2tJQXaJZc2tIoT6yRAetysczxMjG+QgKT8U8B4WNbWBa5wafYaWLNyjo+wu8SnA0+MswgYXroIUvZAW02DbtmTzRSPq0/gv3kZG1461pm72OW9zxK9WJc+DJG32moZ3vp+Bdst60fMbqSNIVPZFPuEP6VF6npzB6z5Mztp9QxDxB9/R/RH9+tX9J5xdWxn3M2Hh8QcU00KSMs4ALDgDGht53pDLtnCSUXpwNzZtUJ1ayWoyf+EMD/AFWLypT0m34maPo1PwoVN4sDHDjUjiQIgw18qjS5ma59FP4k3KDcn2mLtaEYuKitC99jn8nl/SZvWKVzes+SNLZvUIagKTHzjsSZ1RDwlxeRrG11bENmFx1i9brekNfD9jyu6p5ej7zpI3UwQFvasHigv58ayPSLfiZ6P0er4ULG+27eGgjhkhiVHOIiW6lrWOYnm3t0DopvEvsnPdk+GghtHHrhTvRWjINOnmwoApNl6e27f8x/U1Tl2F0+O6Xm7WMAxmFl6JkaJv1lEif4kI8aWy461Pw4mhsue5e494z+yDisuE5IaNO6wj5p1kP91W86Rw4b1mvdxNfPt6Ol+PAS8JiM00iDhGsa+JzE+iw8K1muB5aS9VMqdn/k+KHypfq1J80Tl7yOl7L3TwTQxMcNES0aEm3ElQSaxp5Fqk/WZ6qGNU4p7qMsTulgwVK4aIa24dPRS12Tfw0ky+rGo46xRdzSLBGzt0C5txPYKXnKFFbnLsGIxldNRXaKmI3tmJ5ioo6AQSfE3+ysCzbVzfqJJfU2obJqS9Ztsn7I3qzMEmAW+gYcL9RB4d9N4e1+kkoWrTXt7BbK2W4R3q3r4GjevZIS08fN1GcDoPQ46tfsqrauGof+ivh3/wAlmzcpz9jPj3fwXuwcfy0KsfhDmt3jp8dD41q4OR09Kk+fJ+Zm5dHQ2uK5c15FjTgsFABQAUAFABQAUAFABQBQ71bGM6qyfDS+nxgei/XSWZjO1ax5oWyKXYtVzE5dkzlsvJSX+afWdKyVj2t6brEFTPXTQed29lHDx2axdjdrcB1KO77a2cWjoYaPmaVFXRx0fMnYyZFADMoJICgkanqFMOajzZZKSXMxgbWpnULPsir7nh2+LiVH95HWnMF+u14GdtRa0Gj2Pm91xi/Lhf8AvR2/dqWcuMWVbIetbQ6Uga4p+yKfccP+lR/VencHrH5GdtTqBAxJ9/x/Mt6HrV/QecXVj17HnwsYP7VD5xL91Zed70fI39k9SONImqc/3wP/AJiP0Vf86StTC6p+Z5/bD9deX8lx7HX5M/6RP9als3rfkjS2d1CGilB45DsUZmwg68XfykkP2Vt28Kn5HmMda5nzOvViHpxU9kb/AGEH6VF6npzB6x+TM7afUC5WkeWCgCn2cPyv57/VNTfYXS/SR9mzsuGVrc/DyJIO5Ssg81Y1yaUtV3l8W671JjVvptJXxSEG8eHgMp+dNqP8C/4qTwq9It970+g/ta3ecYIotlYJopXD3zvHDK9+gyZ2t4AgeFNRnvrVd7Qhl1dHurwIWzB7jih8qX6pqx80Uz5o6/sA3wuHP9jF9RawLfffmevq9xeROI9GtVtalmpVbzH3Jx8g1nbTfsZLwY9gL2ifiIVeRPThQA+I3KYC7cTCb/qg2PoFevi+lwdZdsf2PMNdHmer8X7kDcVubKOi6nzBv6hSWwm9ya8V+BrbCW9F+Y01vGOFABQAUAFABQAUAFABQBF2nj1gjLve3AAcSTwAqq22Ncd6RCc1Basrdj7yJO+TKUY3y3IINuIv11RRmQtlu6aMqqyIzeheE04MHLsftBpZTKTre6/JAPNArzlt0p2b7+Rjzscp7x0TBThwrDgygjxANehhLeipd5rRlqtSj9kVfeRb4ksL+Uig+g05hv2q+YpnrWiRVblyBcXib6AwRue5GcE+mmM1axj8xDY70Uiqw+28bMok9tNGHuyoscXNUk5RmKknS1XLFqjw0/ItbtO5SaTNOK2lJJCIppGkePHREM1r5HhYrwAHENRCqMLdYrg0WWZErsRuT46lZMvvwHqKL5xyn7KY17P72CCXsGy62bj8ThnmMIgZZSje6Z7jKgXgtqotohbpq3wL8XPePDdS1Jc+9ePCs3vQWBOiSngL9L1WsKrvf2GVtebfJf35kfauJaXEwyPbM+AgdrCwuzuTYdVzUsaKjGSXeyvaknJxb7Uv3GX2O/yRvp5/rmk83rfoa+z+oQzmlBw5JuvrLgO2dz6JTW1kdVLyX7Hm8P8Ay/mzrdYp6UVPZG/2EH6VF6npzB6x+RnbU6hi5WkeWCgCp2ePyr6Rvq1N9hdL9JJ9q5eQuObiMFET2tGuR/8ACyVRVPXeXc39x7OhpGE/BGnZmy3d4sO7Z3mlXlCP+TEq3HD4qBfGpWzUINr+tkMdPIvWpebwD/zCf6OD1PVWJ1S82W7X61CzsRMy4leuRx5gim5dghY9NGMmB3gxsUSRquFsiKgJEpJCgAE6jqpKWJXKTbbNJbXlGKSSJuy95sY2Jgil9r5JXZWyI4OiM2hZz8Xqqu7FrhByWvAZxNozusUGhr25hjJC4UXbKbDr7Kws6l2UyUeejPQ4lqrtTlyOeMpBsdCOIPEeFeMknF6Pgz1aaa1RK2Zs553CoNPzm6FHWfupjFxJ5Et2K4dr7ijIyYUR1lz7EN28U6wYbk14sBGo7Lc4+XpIr0e0LY4+LuR7eC/vkYWDXK/I332cWYbmYUrCXP57XHcNB9tR2NS4Ubz/AFPX5EtqWqd26uz8jBWsZoUAFABQAUAFABQAUAFAFZvBsw4iLICAwIZb8Li4sfOl8mnpYbq5lV1fSR0KXd7duSOUSS2AW9gDe5tbwGtKYuHOE96fYL0Y8oy3pDbWmOnNdt7JaByCDkJORui3QCesV5/Jx5VSfcZN1ThLwGndDE5oAOJQlfTceg+itTBnvUrw4DuNLWB7vzHmwGJ7Iy390hvsrTxnpbHzO5S1pkvA59Pj+SaUjjLg2jX5zSIB6HJ8K1bIb+74M8/hWdHGfkYY6Z48ixC4jTlJeyJCim3nU9UufbwFqqnZvP5mjaQIxMJHwXK37THmynyc1JJaanISfRyibJB7sT/bwr/28pqGvrLyf5RdFf8Amb8S52DsdcViZkklmQIkToI2C/CLBr3B6VHnVGTdKpJx7RnZ2LXcnvdhftuFhyCDNiiDoRyo/hpT06zw+hprZtC7GUu8MAjxyxrfKmDhRb8bLJIBfwFNYj1rb8WZu1luyil3fyMHsd/kf/zT/wCa1J5nWv5Grs/qIjK3A0qOM5Huy1nwDf29v7wkH21t5C1rl5HmcN6ZR12sQ9OKnsjD3vD2YqL98fbTmF1nyZn7TXsGLlaR5UKAKrZ//qvpG+qKm+wul+kaP6EkxGA2e8OTlIo1PPJAKPHZxcAniE8qzY3Kq6e9yZ6G3Fd+PBLmTt1d3pop3nxHJX5MRxCNmawLXkJzKLE2UedQyciNkVGJ3BwnjttlRvF/vCf6KD9+msTql5sztr9aha2B8LEj+0PrenJdhnT7Br3Z3UjxGFimefE5nW7ASAC4JBtzesVnXZU4TcUkb1Gz6J1qT7S72dudBDKkwed2jJK55MwuVKnS3UTS9mVOcXF6DVWFVVLejzLfGY7kszMCVAzace21Zl1/Q6yly5mpVT0uiXMh/wBL4OTVil/lpr6RS/p2FZxk180X+iZdfCKfyZqxW80Ea2iGc9AUZV8SR6hVdu1sepaV8X4cvqTr2bfY9Z8PPmU2DwcuNlzyXCDiei3xE++s2mi7aFvSWe7/AHgv5H7basKvcr97+8WO8cYUBQLACwHUBwr08YqK0R59tt6syrpwKACgAoAKACgAoAKACgAoAKAI8uPiU2aRAeosB9tQdkFzaIucVzZlHOkg5rK47CDQpRlyep1NM9WJV+CoHcAKkklyDRLkQ9vQ58NOnxoZB5oasrek0/EhYt6DXgcuw2ESVIJGuSqKV16bLx69RW83o2eNcnFtDHubs9Z3xjPqpUYUd2UtL6XXyrPzLHFxS8zc2VSnVJvt4C5g8NmVBJfPA7I3zo7ob94ANPKWq1XaY10XXOUTyQas3/vYB/27/fUP/ovJ/kaiv/I34ljgcdLhsQZY4llDRCMgvksQ+YHgb+VRuqVsUm9DmDmLH11WpZvvdjD8GHDJ3vI3qUVQsGHbJjsts90Rdh2vJicVI8oQOkYjOQELzZHsRck9NNQqVUNEIZl7v0kyds3FYuBOTinRUzMwBhBIzsWOpbrNQnRXOW9JE6tpWVwUYnuO25jkjZ/bIOUE25FBe3HXWorFp15fcsW1Lm9OBU7KUvhoihAdGzoTwDJIWAPZ99MTiuKYkrHXdvjRJvZjT8GLDJ2lpH9AC0ksGHa2aktsPsiLu9G18Uyx8vMrJyqkosYUDLqDe5br6aZpx64PWK4i1mdZenF8ixBvqNR0GpGbyA104VOypAwxJU3Bkax6+aKlLsLp84nS9zfyDC/Qp6qxMjrZeZ67H6qPkXNUlxzveL/eE/0UH79a2J1XzZ5za/WoWt3f9rifpB65KcnyRm2ckMGwtvYjDQiFcPGwVnyu0trhnZhzQhtx66TtxY2T3tfsatG1FVWoaa6G3H7541EL8nhlC6ke6MbXF+oVFYMO9k1tdykkkP00CyLlcXDCx8ayLKo2RcZLVG/XZKDUosqJN0YSdGkHZcH1isuWxsdvg2vmaMdq3JcUmbsLuxAhuQXPyjp5Cwq2rZWPB6ta+ZXZtK+a0108jbtvbuHwaKZWy30RFFybcbKOgdfCnZ2QqXHgV4uHflyarWve/wDZp2DvVh8WSsTEOBco4s1usdBHcaKr4We6yeZs3IxUnYuHeuKLurREKACgAoAKACgAoAKACgDRjcWsSF3NlH4AHWahOcYR3pciMpKK1Yl4jaOJxjlIgVTqBsAOt2+ysmV12TLdhwX95sQdllz0jyJcG5Ztz5QD1Kt/SSPVVkdm/FImsPvZqxW6Mqc6JwxH6reBvb0ioz2fOPGD/Y5LFlHjFkvdvbUpcwzAkgHUizAi2jdfHjVuLkzcujs5k6LpN7ki7x+Phj5sssceYHR3VSRwJFyK1Ywk/dWozOcY+89BAj2Rg41CrtZQFFgLwHQVo9Pc/wD5/kyJYWK3q5/dF1sbbWAwUBQYtJTmeRmGrMzG55q9NrDwpeyu66eu6O1WUUQ3VIXdp4nCyTSSxnHpyjBmCQplvlALDPrra/jTdUboxUdI8PEzb5Ydk3Jtm7ZkOBkUwyYjERu8yyq0iCI5lTIoDZSnA1Cx3xlv7q5acOJfTHFnDolLgWU+7+BQlX2hIrA2IOIiBBHEEZdDVayb3xUfsybwcSPBv7ojts3Zo47Sf/7Ef2LUumyfg+xH0PD+L7nmA2Bst3bksZIzkFnImA0HFmOW1temuSyMhLVx+xKOJiS4J/cybZ2yxodoP/8AZH2Cjpsn4fsc9Ew+/wC5mmxNmOLDHsb6Ee2k17LEVzp8lfp+x1YeG+T+5t/oXZryLHDiishAW0MynOVX4TLYrmsup0qKuyILVrh4onPFxbGlrx8DZi92cDDpPjJVNr2fEKpI6wAAbaGiOTfP3V9jjwcWHvfdkKKLY6Or+2ixRswDSu6ki41BBBFiRUpSypLRx+wQrw4S1TRcwbpYCZRLCGVH1UxSuqnW2i3sNQeiqfSboeq39S70PHs9ZI14rdnZuHs2IOhNl5eZrEjoszWPlXVkX2cI/ZHPRcavi0vmVs2zdmySOyY8RZ+cUSWJUGgWwBW3ADSrY25EIpbv2ZTZj4tkt5y+6GDZu2cDh4Y4VxcJWNQgJlQkgcL2NqWnXbOTk4vj4DkLaYRUVJcPE2tvfgR/6qLwa/qrno9r/SzvpNS/Uhex39HYzEhlxkiyyBIwsZsDa+UaxnXU9NMwlfTDTd4ClteNkT4y4mjHbtbPwj2lxk8TuMx54uwuddI+u9Shk32L1YpkLMLFhwmyXsvdnCYhC8OLxLoCVJDgWIAJGsY6CKjPKug9JJIIYGLNax4kSfYmzCCrbQYg6Ee2Yjf0VL0jI+H7HFh4ifvfcfnbKhPQq369AOzurObNaK10SOZbV9kudm97qiR9BcFmYdBOoC92vfWbZmy19VHr8b/jtSjrc234cEv5LTdT2QTLIsOKVVLkKki3AzHgrKSbX4Ag8eirKMvee7IU2jsLooO2htpc0+enemU3srQOMWjtfk2iVUPRdSxde/UH+VU5ye8n2D3/AB2yDx5QXvJ6vy4aFXuDA74+EoDzCWcj81MrA37728arxE3amhzbU4Rw5qfbol56nbq2DwIUAFABQAUAFABQAUAFACXvfiWlnWBOggW63bhfuBHmayc6bnYqkIZMnKagi8kePA4fQX6B1u56T+NBTjcMWr+8WMNxpgKGK3ixDm/KFB0BdAPtNZU8y6T56eQjLIsb56EzZW9MiMBKc6dJ/OHaD09xq2nOnF6T4osrypJ6S4oacXg0YidbZstrj85TYitKyuMvaLmOuCb3kJ++yB8XhywBvh34i+odevvrZ2e9a38jH2u3pFop9nYHETIJIcEGQlgG5SFb5WKnRiCNQaanfXB7spcfmJQwLrI70eX98TTt/YuM9rvmwnJqozu3KwmyrqdA1zwohk1OSSl9mS9Aur9ZrgvFfyS8Obop+SvqFWGdLmezQq6lWFwdCDQcT0eqKLZ1kimd1EjJKwJaxJtlHE1N9iQxNynNceYwDYmM6MAP2sH30t6TT8X2Y1/1mR/Wv5Kna+yMQs0BxEHJRsSls6NmIu9iEPDmjj1VZXdXPVRerI2Y1tEG5fknQozsyQ4Z5Sls+RUAXMLgEkjoolZGHvPQppxbblrEjbc2VOYJCcFIlhmLnkuaF1Y6NfgDXIZFTem8XrAvhxa4Ezd2MDFYCwA1Y6AD/gNUcrqpf3tO7OeuQiw3xjB2jqAfesdrgH/iy1VhP2Xz/ZF+13668v5F/YpAWW/9YceZUD105Iyp6tjv7HU/uEsP/JmcAfIktIvpZvKsrNjpZr3r/R6XZlm9Rp3FPvpixJjcpsUw0Qv9JKQT/hVPOmMKGle93/sIbWs1moIX54VOLQFVI5JtLC3wuNqd19UyU3uak3Z+BnmUvDgg6ZmUNykK3KkqdGIPEVTO6uD0lLj8xuvBusjvR5fL+TVt7Y2M9ryFsJyaqMzNysRsq846BrnhRDIqcklL7Mmtn3w9Zrl4/wCzDFSZYVdfhRclMP1CD6gasa3tV3ilM3C1S8S/3ucNjYmGobCXHcZLj10phcISXiae2H7rLDcL8mxR/wDcTf5cdUZnWryQ7s3/ABxDEK+0lOVb5Y9bC+rr01qPmzAi30yXidqbh4V549gcD2zg+RxE0XxJGA+aecn+EisO6G7No+k4N3TY8J96/wBEMAkgL8IkBfnX5tvG1VrXVaDMnFRbly7fI63vfvZBARh5IfbDZVMim2Vb8L3BuenhWtfkQh6rWp4nZuy7r07oS3F2Pt+xa7n4zDSwZ8NGsS3s6BVUqw6DbjoRr21ZTKEo6wQntGrIqu3L5bz7Hrrqi9q4QMWcDiQPGuOSR3Rs8OvBvK33Uc+TDka+Ra/w2PYcv8NQ3HrzZLeXcbiasIHtABQAUAFACPh9dpm//Mb0Kcv2Vjx45nHv/Yz4/wCQSN/SbxDos3nzantJv1fmSzOwU6yxEKAOi7tknCR5visPAMwHotW/i9QtTWo6tClvY3vrDfRTD/FGa19lv2cvkZG1/diXfsdn3ig/tJx/1nqGZ1z+X4NHA6iJa7xrfCYgdcMv1Gqmp+uvNDFvGDXgc7wBvFH8xPqityXM8U+ZvqJwXma8GL+mf1r91WPsGI8JxO2xnQdwrzrPYrkKXsicMJ+kH/KensH3peX7mZtXqTD2Pfh4z6SL/KFdzucfL9yOyOqZf7zfkeJ+gl+oaUq6yPmjSt6uXkxC3cHvvAdzn/oGtXK6qX97TzmzF/6Cw3v/AN4j9ET/ADpKqwuqfn+yLtse+vL+RRLlcPiGHETsR4Ohp7tRmr30Nm5eNCYt7myT4cPftiN/qSeikc2GsE+5/k1dk2bspQYp7VxxccprmxE5lPZGGAQHstkpuuChFR7hK6bttlMm4j8sj+jf11L9IqurY8+x1+SN2Tz/AFz99ZOb1v0PT7P6hFlvYfeWJ+gk+qapo6yPmhi/qpeTOaA3eOM8JICPEZfsJrc8TyGnBvxN8eKMhwhPwlwjRN3xzZP3RVFUd1zXj+w/nT36q34DTuKfemKP9vP9RKSzOtXkjU2b/jfUSLe8U+bF9da03zZgQ65eZ2Z+HhXnz2HYc83y3SefEcrG6jMihg1xqumYEA9BUWt0VnZleslI9LsfakaKXVNN8deHie7sbpLh5BLKRI66oouFU9DG+rEdHCqKkoS3nxLM/acsiDrr9VPn3v8Ag1b47syYmczwlQWADqxI1UWDA26gNOyi/wBpLeRPZm0IY1XRWa8OTQw7n7PGDg5PNmdmLu1jlBsAAOkgADqpmmyNcd1czM2ldLLu39NEuCXaXMs6nizN2LzR9/pqc7Y9r18uAjGuXYtPPiaGlT82NfHWqnZD9MS1Vz7ZHq41x0jutQsiaZx0QLTDyZlBtbsp6Et6OonOO69DZUyIUAFABQAUAJG9ETQ4pZl4MQw+ctgR4i3nWPmRdVysRn5CcLFNF9tLCJjcOpQi/wAJD1HpU+o07bCOTVwfkM2RV0OAj4rZssZs8bDtsSD3EaGsadFkHo0zOlVOL0aJeytgSzMLqUTpZhbT5IPE1dRiTsfFaInXjym+PBDvPKkarCuhy2VepVsCa15yjBKCNJtR9VCTvd+U4b5k/wD+daWy/dn8jF2t7sSHsrH4vDoY4nhCZ3YZo2Y89ixucwHTT1mPXZLeeotVtKdUFCKJMG3cXJLyMssbpJFPmCxhfgxMRrcnjaqbMeuEd5a80OY2dZfJxfLRlZsk3gi+jT6op2XMwp+8zPF4oIOtjoiDVmY/BVRxOtc8ztdcpvRFWuzJI48VA2sgIzW+M0aMRfsJt4UQsU0pLkM5FfRWqL7BzXfaUAAYNtABrMg6O6kPQf8A9Gr/ANvWlyZW7d222Kw4laLkva2KjD8/NzXQgsSALAZ1qdNSpt3dddURybfSsZyS5Mq1lQMzx4loy1s3JzBQ1hYXF+qm5QUvejqZFWRbUtIvQNqbQxKQSFcVLIpUqyyFXDK3NNja4OvEGoKityXDQZhn3P1ZM2YGaSJ8LNGgk5NDdS+W+aMKNbHtqVsN+LjroU4t6ot32SMdjZcRieWkiEQEIiADh7kOWvwHxvRUKalVHd11J5uWshppaFEVvh8QD0zt9dKvZRHjZFG2fCShOTjNpIZJYCfkMGRjr8hlqEXGcU326Muk3RdJEpsEDhcVNbmo2Hw0XcssbS+kqP1arlP20Yeb+wzRVpizm+014s+/IfmP9tXr3WZq9xl1u9t+TCxvH7WaS80jhuURRZjpodaTvxuklvamti7RhTUoNG7a298ksUsL4bk+Ugns3KhrZIix0C93TVaxOjalva8UMraEb1KCXYxU2hJkkwjdQse4hFP1q0VyZhRWqkjbgQVxkiH4IVmX9dkJ9N65otNTs5t1pdw7bkn3lij/AG2I+qKy8zrl8j0Gzv8AG+olH8ij+bD9ZK05c2YFfXLzOyycDXnz2BW45NAeo+g6eu1UZK1hqX470loRqzh8KACgAoA9CE8Bfurqi3yI7yRg6a9TA6G3A1zR6+JLVaeBbYTFsRZ1Knrscp8ejxrRqtk1pNaP7CFtcU/Veq+5Mq8pCgAoAKACgCJtPALPGUfp1B6Qegiqrao2R3WQsgpx0YmK2IwDnS6E9uRu0H80/jWsnW7El4fYQ9pQ/AuYN8oiOcjqeyxHncU3HaNb5povWXDtRoxu+QtaKM363tbyHHzqFm0Vp6i+pGeYv0ogbtM82JZ2JY5Tmbq1Fh2dgqjFc7bnJleO5Ts1Yb9xBZ8Hbqn+qlep2fFRUkvAX2uvUiR9z928NiY5ZJ4zIwxEq6u9rAiwyhrdNSyr7IT3YvTgTwMaqdSlJasZ4d3MLCGaKCNHyMAwGuqkHXjSbuslwkzQVNcOMUcsVJHw2FWI2dmRV1tc5WsD3kVtuSjq2eWrg52uK7S73UxsaYuKcquXELyRYgXjl/NsTqL2KHwpfLg5V8Owd2bYq7dyR5vCSMVtDKbMCpB7fa6EVLG6qP8Ae0q2l/kF1svc8SwxS+28Rz40fTk/zlBsOZ20rPMlGTWiNGGzKZRTGDYO7yYZJEDNKJWzOZMpvzQtrAAWsKVuulY02PUY8aY7seRubd7CnjhoD/8AEn3VHprF+p/Um6a3zivocqxcYGGxCgABZJgAOAAlawFbdb13X4I8tetMhpE/Z+FE0uDiZ3VXDBsjZTpFmGvetQum4QlJE8KqNt27LkTNs7KGFxSRpJK6tCzkSPm1DgaaDoqvHtdsW5F20saFOm52lA35PP8ATt/mLTLE4dZEc9t7tYk4mWXDiIpLkYh3YEOFysQAp42U1nUZUIwUZa8DazNnyus34ht/ZntbZAiNiytEXI6XaZWc+ZNRps6TJ3vP8F2RV0eI4ipjvyuD5snqNaa91nm4+4y73b2EcVy5bESx8nLkCoEtlKKwOqk9J8qUyMh1NJJGrhYVV1e9InbW3QSGCebl5pGTDzhQ+S3OjIPBRVEcqVkoxaXNDvoNdMZSj3MWWwnKmNBxbCz5fnLGjr6VFO2y3Vr4oycKO/KUfBnmF500co/PgPmGQ/veirXwWgm+Ca8Ru3NPvDE8B7rieJAHDpJ4Vl5fXL5HpMD/ABvqIEGPLwxQiNxcxIHNgpIZeDHTW1ak1omzDqr9qn4ncJOBrzx60iTRXUjrGnf0Vya3k0EXo0yNBhiwFrfjttSCobHpXpEgbN+V6KsWJ4lfpPgZ/wBGj4xqXose856TLuPDs0fGPlXPRV3h6S+4yhwAHwte0EipQx0uZGV7fIlrGB4dJ1PnV6ikU6sxnvY2+w+g8aJa6cAjprxIsOLa2qnquAxB9BI/GtVRtfaiyVa7GTqvKgoAKACgAoA8ZQRYgEHiDQ1qBWy7v4ZjcxKO649ANLvEpf6UVOit9hVby7Phgw7GONQzFVva51NzYnXgDS2XVXVU91FN8Iwre6iTuZhguHz9LsxPcpKgeg+dTwIKNWveSxY6Q17xc35m92wrMQBeYamw+AthWxsxuTn8jP2txgiz9jdgYJ+n31L6Qh+2pZ3WLyQxsvqBrbgaUNBnH9g6LgezERDydhW5d7kvI8tirTKXmWO8+yxFiZYvgxzgzQnhle45QDtDWf8AWqrFs36+PZwZftGp1XdJHtKvDbUE0k7ylVd+TV7kC7LEI3I14EqT41dGvcior+8RXKsds1Mm4PbeIjiSJcdGqIoRbJFeyiw1Ymq3jVyk5OJetpXxiorsIs+8mKE6IMcxVgcze5WHH5NhwFS9Fq0938gs/Ia11Jp27P8A/wBE/wDQ/hqPo1fw/kj/ANjkd5T4/ERiB40k5V2zNpYkksXdiF4Aamr0tNOwXSnZZvNFtsDEKcTgLMpIaxAIJF4WHCqMleyl/e0Z2dwyEW+/MqrjYizBR7WbUkD/AIg66owfcl5jW2Fruig06+15gGW5lcgXGo5RbEU80ZcV7SJ21ToK88ewXIW/ZEPvCT50X+alM4nXL+9grndRI53j8SntqAh1sA9zmFhoeJvWyl6rPLRT3GWGE2lJC8hgxUUYkKlgQjG6rl0JNU2Uws03lyGaMy2iO7FEXb23Z2gcHG8pmGUoBEAQ2jCyi/A0Qxq001H8lnp98/Vb4FluzKpxuCAZTzZQQCDxh6fKoZS9lL5EtmLS/j4kPDlIS8TsqmKWSMZmA5ua68eixFWwblFS7xTKrcLZRRd7Hwjz7IxKRas8sxUA/CAkVioPygCPGkrpKGSnLwNvHg5Ye6uYvzzidDh4lZpXGQRZSCh01cW5oXjfsp1yUVvN8DFqxrHbppxOuohCAE3IUAnrIGprCfM9cuRpy+PfQc0DBwG982lzp2dAvVCralrqXOxOOmhOq4rCgAoAKAMWB6D5iuPXsAAgvfpo07QPVUDhp0+fGhLQD2ugFABQAUAFABQAUAUe+MJbDMR+ayt4XsfXSedHepfgL5S1rZjubOGwwXpRmU+JLD1+iuYMt6nTu1OYsta9DzHbPjfmyxo9joHUNbtFxU1Odb9VtEpwjLhJakvYuEjiVlijSMZsxCqFFyAL2HToKvhbKfvPUnXGMVoloWN6mWFLh908Gjh1w6BlYMrc64INwePXVzyLGtHIoWPUnqo8SbtLZMOIAE8ayBTdQwvYnQ1CFkoe69CydcZ+8tTRHu3g14YXD/skPrFSd1j/AFP6kegqX6V9DP8AoLC/1aD9lH/DUeln8T+p3oq/hX0A7Bwp44bD/sk/hrvSz+J/UHVB/pX0PV2Fhhww0H7JP4a50s+9/UFVDuRIGBiClRHGFYFWUIoBB4ggDUVzelz1JbkeWhpw2xsPGQ0eHhQjgVjQEdxAvXXZOXNsjGuEeSRsxezIZSGliikIFgXRWIHUCQdK5Gco8mdlCMuLWpGbd3CHjhcP+xj/AIal01nxP6kegq+FfQs6rLTVicOkilJEV1PFWAYG2ouDpxrqbT1RxxUloyF/4ewn9Vw/7GP+Gp9NZ8T+pX0Ffwr6Hv8AQOF/q2H/AGUf8NHS2fE/qd6Gv4V9AOwsLw9rQfsk+6udLP4n9Q6KHwr6GeF2Lh42DR4eFGHBljQEXFjYgX4GiVk5cG2wjVCL1ikj2XY+HZi7QQszasxjQknhcki54UKySWmrOuuDeuiJMECoMqKqDqUADyFRbb5kkkuRsrgGL8DQdI2UfzrpE2YZhmPaPV/OuaHUzZisSkSF3bKqi5J/GtShBye7HmRssjXFyk9EjXs7aMc6Z4mzLe3SLHqIOortlcq5bsloyNN9d0d+t6olVAtCgAoAKACgAoAKACgAoAKACgCv2ptmKD4bXboUan/Txqi7IhV7zKrLow5i3jN8MwZRCMrAg5m4g9wpCe0VJaKPAVll68NCo2HtU4eTMNVOjr1joPeKUxsh0y17O0opt6OXgO94cWl0dtOlGKsvYR94rZ9nfHVP6GjrG1cGYYLZBhJblpX0tZzpxGvfXKcfo3rvN+ZyFW69dWyXynaTTRZqGdq4HExJOmp8/uoOmRe3TXTmocoe2gNQzN10AFz1nzoAOU7aA1DOe3xNAahc9Z8KAC/afOuHQ5TtJrpzUM7fg0HeIXPWaDgZ7dNAByh7aA1DM3XagOIC/WfOgA5TtoDUOUPb4mgDwk9dAHmUfzoAqd6JpEw5kiYq8bK9x0i9mB6CLMTY9VMYsYysUZrgxPPlONLnW+K4m3ZuITaGEIkFr82QDoZbEFfQalZCWLd6vyIUWQz8bSXbwfmTthbJjw0ZjjJOt2JIJJsBrbQaAVVfdK2W9IvxMWvHhuQLGqRoKACgAoAKACgAoAKACgAoAqN5NrchHzfhtonZ1se6lcrI6KHDm+RTfb0ceHModg7vmf3actlY3Avq/wAonjaksbEdvtLO37i1NG/68y7kx2Dw/M5ikcQq3PjYce+nHbj1erwGHOqvhwALhMWCBkY9gyuO3oNGlF64aP8AIeytQq7b2O+FYMrEofguNCD8U26azMjHlQ9YvgJW1Op6p8CTsvCYyUJIsjMmYHnSm3NOoIv2VZRXkT0kpcPMnXG6Wkk+HmNxPfW2PnmvZQB4y6dP47qDqPQQKDnIL9lABrQAZfGgAzD+VAahc9XnQAW7aACw/nQAZvGgA17KADL2n8d1ABoOoUAGbsoANaADL4/jqoAMw/lQAXPV50AFu2gAyj+dcA14qISIyHUMpU9xFvtqUW4tNEZxU4uL7Sj3O2XKmDlGqSSF8nYQuUN5gnyp3LvhO6L5paGXs/Fsrxpx5N66fhEPcnYmJhxDPIpRMpDXIOc304HXrv8AfV2bkU2VpQ5/gX2Xh5FNzlZwXnzHqso9AFABQAUAFABQAUAFABQAUAIu/J93X6MfWasbaPWL+9pnZfvoatrHLhpMvNtGbW0tppa3CtO3hU9O4dnwg9DmdecMc3YNyJEIJBzLqO8VOttTWhKD0kjoG9Q96yeH1hW5mdTI1Mjq2V24Z9yk+k/dFU7N6t+ZTh+4/MvX4nvrQGzGgDVKdRXSLM4xoK4SMqACg4aY9Sb6104bq4SCgDCQ6V04whGl+mgEZ1w6FAGqY6iukWbALUM6j2uHQoA1JqxvrXSJtrhIKAMZOBrpxmMPC/TQcRsrhIVN28S/9I4lM7ZAzELc5Qb8bcK0b4R9Hi9OJjYs5em2R1end2DvWcbQUAFABQAUAFAH/9k="/>
          <p:cNvSpPr>
            <a:spLocks noChangeAspect="1" noChangeArrowheads="1"/>
          </p:cNvSpPr>
          <p:nvPr/>
        </p:nvSpPr>
        <p:spPr bwMode="auto">
          <a:xfrm>
            <a:off x="3048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8" descr="data:image/jpeg;base64,/9j/4AAQSkZJRgABAQAAAQABAAD/2wCEAAkGBxQTEhUUExQVFRUXFhcWFBcYFxgcHBgYGBcWGRQUFxgbHCggGhwlHBUWITEhJSkrLi4uGB8zODMsNygtLisBCgoKDg0OGxAQGywkICY0LCwsLCwsLCwsLCwsLCwsLCwsLCwsLCwsLCwsLCwsLCwsLCwsLCwsLCwsLCwsLCwsLP/AABEIAJoBRgMBEQACEQEDEQH/xAAbAAACAgMBAAAAAAAAAAAAAAAABgQFAgMHAf/EAFIQAAIBAgMDCAINCAcGBwEAAAECAwARBBIhBQYxEyJBUWFxgZGhsQcUIyQyUmJyc7LB0fA0QnSCk8LS8RVUY5Kis+EzNUNTo6QWJURkg5TDVf/EABsBAAIDAQEBAAAAAAAAAAAAAAAEAgMFAQYH/8QANxEAAgIBAQQGCQQCAwEBAAAAAAECAwQRBRIhMRMzQVFhcRQiIzJSgZGhsULB0fA04QYVJENi/9oADAMBAAIRAxEAPwDuFABQAUAYSvYE2vUZPRanUtXoVWMdW1yWPxuB8xSNs4y47vHvHKoyXDe4dxAeJvjE95pRqXeNqUe4tsM11W/G2veK16ZawTZlXR0m0jGbFopCsdT0WJ8TYaV2VkYvRnI1yktUbqmQPF4ejyoBmVdOBQBjmFAahfs86AC3bQAWH86ADN40AGtAAUvx1rjSfM7xIk2zIW4oo7tD6KTs2fjWe9BfgtjfZHkyJJsNfzGde/UenWs63/j+NL3W19y+OdYufEjvseUcGRu+4NZtv/G7F7kk/sMRz4/qRpZJk4xv+rzh6Ky7tiZVfOGvlx/Bcr6ZhFtYjTNbsNxS8Z5eO/VlKPzf4Z101T5E2La56dadq29nV+81LzX8FMsGL5ElNpqeJtWnV/yhf/Wv6PX8i8sGa5EiPEIen7a06dvYVrS3tH4oXljzj2G1ZQeBv3VsFJ7rXQIkm34omMb5gV4nLcai44d9IXbQppnuTbT8h2rBtthvw0a8ywwePjlHubhusdI7xxFMU5FVq1hJMptpsq4TWho25tIQRFuLHRB1n7hxqrNylj1Ofb2eZZiY7vs3eztFnYuxmxLGWYnKT4uenuArEwsGWXLprnw/P8I1svLjjLoqlx/H+y+lx2Fw3MGVSOIVbnxt9ta08jExfU4LwS/gzY0ZOT63F+LYRY/C4nmHKxPAMtj4X6e6iGRiZXqcH4NBKjJxvW4rxRRbb2M2GImhJyg+KHo7x0Vk5uDLEfTUvh+P5RpYmZHJXRWrj+f9jLsPaQniDcGGjjt6+41t4WUsipT7e3zMnLx3RZu9nYWFNiwUAFABQAUAa5Z1XiR+OyoSsjHmyUYSlyREk2kPzRfvpeWUuxF8cZ9rND49j1Duqp5MmWLHiiO7341TKTlzLoxUeRjUSRLwTaEU9iy9VoSyY8UzXiMBmYsCRe19eoWoux3Y9UwpvVa00JSAKAt+AA7dKZhHdikLylvNsAdTp2/jyqRw9saDgZfwaADMP5UAFzQAW7aACwH3/wCtABmo0DUNeygAy99AaBcDsoAL9lcALGugGXx76A0MZFVtCA3Za9QnXGS0kk/M6pNciFLsiJvzAvaCR6BpSNuysSznBLy4F0cm2PaR32F8WVh84A1m2/8AHKJe5JoYjnyXNEaXZky6jI3jb10rV/x6yu+MtU4pplss6MoNdpEaedPhxPx42uLd4r1hmIu9kOxDfF0te/HXNbs4UDGQorRRNuI2NFM95AcxFgQSOHYNOmk8jBovlvTXHzJUZdtK3YPgUm1N3Xh90hZmC69TL2i3EVjZOy7Mf2tDb0+v+zVx9oQu9ncuf0/0VuO2i+JMSta45tx0liOdbypK/KnluEZeX17RunHhjKco+f07Bt27ifa2GAj0OkadmhufIGvQ513ouNpDg+SMTEr9IyPX82IRryDevM9OuACu6tAPuwsT7ZwxEmp1jft00PfYivXYNvpWNpPj2M8xmVej36w80Uu57lMQ8Z6QQe9G4+k1mbIbryJ1ef2ZobTSnTGz+8UOdekMEKACgAoAj4ySw/1sPx2VVbLRFlcdWU5rNZoIK4dAiutaHNQrh03YdCeChj23sKtri3yWpVY0ub0J4w5AuTr2CwHcPtp+uG7zEpy3uRhl8atKguBQB4TqNOz8eVcOntj1+VdOBlH86ADN491ABrQAW7aACwFABm76A1DXsFABl76A0C4FABfsoALHroAMo/nQGgZh/KgAueqgAt20AFgKAPc3fQB5rQBU70QEwZgTeNg4PV0Hh2NfwrO2pByx2481xH9nTUb0nyfAx3U2yznkpDc2ujHiQOKnrPTfvpTZWdKz2VnF9j7xnaOHGv2kOXaip2/hBBiQyjmkrIB1WbnDzHprPz6Vj5SmuT0f34juFa78dxfNcPtwGDevDmXD5l1ykPp0rYg+g38K19q1O7H1j2cTM2dYqr9JdvARa8melCgB63Uw5jw+ZtMxL69C2Fj5C9es2VU6sfWXbxPNbRsVt+kezgU+6gz4p36LO395hYek+VZ2yvaZc7Fy4/dj+0fUxow8vsh0r0pgBQAUAFAFNiyzEtkbKOm1tO461nXb8m5aPQeq3IpLVamuGO510HEnqFVwhvPwLJz3V4lnhI9AbWA+CP3j20/XHhr2dgjY+PiSSt+NW6Ir5GBgX4o8hXNyPcS3pd5sAqRE8YXoAhZevWukTOG17Vw6jcUHVQdDIKAPOSHVQc0R7lHVQdDIOqgAyCgNAEY6hQc0DKOqgAyCg6BjHVQc0AIOoUHQyDqoAMgoA85IdVBzQ9yjqoOhkHVQAZBQACMdQoOBlHVQdDIOqgDCbDqylWFwQQR31GUVKLi+07FuLTRWbO2fGsilUAIvqOjQg1m4+NXCxOMUmP33zlXo2Y71QK0ZJALKpseq5H3VzalcZVttatJ6HdnzlGaSfBtFfu1t0KBDMbW0Rjw+a3VSuzdoJLobeGnJv8MZz8Ft9LVx15r90TcdutFIcyMUvrYWK94HR50zfsim170Xu+XIXp2nbWt2S18+YYLdaJDmdi9tbGwXvI6fOijZFNT3pPXz5BdtO2xbsVp5cyHvLt0MDDCb30dh9Reu9LbS2gmuhp468G1+EMYGC0+lt4acv5Zabs7M5GK7Dnvq3YPzV/HXT2zcT0er1ub4v+BPPyens4cly/kuK0REKACgAoAxkQEEHga5JJrRnU2nqjVyCKOAtp4no79eiq1XCK5EnOUnzN9WkAoA8JoAhrtaAtlEqX6swqpX1t6byIdLDXTUm1aTIkyamg4z2Ai9AIVd8dqYmLEwpBKEV4nYhkVgWRh16jRhwPRT2LTCyL3kZu0MqdDTiW26G1JMTh88uXOskkbZAQOY1gbEnotVGRWq57q5DeLc7a1Nl3VAwLm/WOligQwyGNmnjQsApOVs1/hAjopnErjOzSS7BPOtlVVvR5iQ+2sauIWNcZJzoyxLLG3SeClbdHGtL0alrXd/JiLaN+m9qTm2jjOnHSeEcI/cqPo1Xw/kP+zyO8wOLxJ442fwMY9SV3oKvhI/9jkd5XYLamLaVk9tz5efY5lJ5jKvStuvhXegq+FFk8y+MFLe5j3uDi5JIJDLI0hXESIGa18qhbDTx86zsuEYWaRWnA2cGyVlW9J8RltSo4c62rt3EYiSQRytBAjtGojsHcobM5cgkC4NgLVq040IxTktWzAzdo2KbhDhoVhU/wBaxN/0mS/1qY3IfCvoZ/pl/e/ueYnbGKwxjaPEyyZnC5ZWzqbg2vpfjbpqLxqp68NPIYp2henxZNbG4w6tjJb/ACViUeAy1FY9K/SRe0732nqbRxq/BxjnseOJh480H01x41L/AE/k6tqXrtK/C7YxOJklZ8RLGVYLlicqgKrZiAb2uVv41NY9cElpr5nbtoXa6p6ajVuJj5DLiIZZHksI5Iy7XbK2ZXF+oFR50lmVxjpKK0NPZmRK2L33qxtxEyxoztoqqWbuAufVSSWr0NNtJanMsPtTGSqHbFSpnuwRRGAoJuqg5L6Aitj0apcN08zZtO7eej4EbY+3cdIje/HAV2XWOJjpY3LMt+muyxqfh/J2W0b48NSadoYs8cdL4LCPUlc9Hq+H8kXtLI7yFtHG4hI3cYycsBcc5Bc9HBes12ONSnruI6to5M2otj5jFd4SBdnyADpJIA17715HL3rFLcXHsPb4u7W47z4dpULuxiHuzFQTqczEk99gayv+oybHvTa1NH/s8eHqxT08DCXZ+Lw4upbKPiMSB+r/AKVyWLnYy1i3p4PX7HY5GHkPSSWviv3ImHebEuIzKdeGdjY9luk0vXK/Ln0bn9X+xfZGnGhvqH0Q2bH3dSEhmOd+gkaD5o+2t/D2ZXjvefGXf3eSMXK2hO5bq4L+8y6rTEAoAKACgAoA1coT8EeJ09HE+iobzfIlppzMmjBIJ4jhUt1Pic1M66cCgBT35xzDJEDYMCzdutgO7j6KzNo2tJQXaJZc2tIoT6yRAetysczxMjG+QgKT8U8B4WNbWBa5wafYaWLNyjo+wu8SnA0+MswgYXroIUvZAW02DbtmTzRSPq0/gv3kZG1461pm72OW9zxK9WJc+DJG32moZ3vp+Bdst60fMbqSNIVPZFPuEP6VF6npzB6z5Mztp9QxDxB9/R/RH9+tX9J5xdWxn3M2Hh8QcU00KSMs4ALDgDGht53pDLtnCSUXpwNzZtUJ1ayWoyf+EMD/AFWLypT0m34maPo1PwoVN4sDHDjUjiQIgw18qjS5ma59FP4k3KDcn2mLtaEYuKitC99jn8nl/SZvWKVzes+SNLZvUIagKTHzjsSZ1RDwlxeRrG11bENmFx1i9brekNfD9jyu6p5ej7zpI3UwQFvasHigv58ayPSLfiZ6P0er4ULG+27eGgjhkhiVHOIiW6lrWOYnm3t0DopvEvsnPdk+GghtHHrhTvRWjINOnmwoApNl6e27f8x/U1Tl2F0+O6Xm7WMAxmFl6JkaJv1lEif4kI8aWy461Pw4mhsue5e494z+yDisuE5IaNO6wj5p1kP91W86Rw4b1mvdxNfPt6Ol+PAS8JiM00iDhGsa+JzE+iw8K1muB5aS9VMqdn/k+KHypfq1J80Tl7yOl7L3TwTQxMcNES0aEm3ElQSaxp5Fqk/WZ6qGNU4p7qMsTulgwVK4aIa24dPRS12Tfw0ky+rGo46xRdzSLBGzt0C5txPYKXnKFFbnLsGIxldNRXaKmI3tmJ5ioo6AQSfE3+ysCzbVzfqJJfU2obJqS9Ztsn7I3qzMEmAW+gYcL9RB4d9N4e1+kkoWrTXt7BbK2W4R3q3r4GjevZIS08fN1GcDoPQ46tfsqrauGof+ivh3/wAlmzcpz9jPj3fwXuwcfy0KsfhDmt3jp8dD41q4OR09Kk+fJ+Zm5dHQ2uK5c15FjTgsFABQAUAFABQAUAFABQBQ71bGM6qyfDS+nxgei/XSWZjO1ax5oWyKXYtVzE5dkzlsvJSX+afWdKyVj2t6brEFTPXTQed29lHDx2axdjdrcB1KO77a2cWjoYaPmaVFXRx0fMnYyZFADMoJICgkanqFMOajzZZKSXMxgbWpnULPsir7nh2+LiVH95HWnMF+u14GdtRa0Gj2Pm91xi/Lhf8AvR2/dqWcuMWVbIetbQ6Uga4p+yKfccP+lR/VencHrH5GdtTqBAxJ9/x/Mt6HrV/QecXVj17HnwsYP7VD5xL91Zed70fI39k9SONImqc/3wP/AJiP0Vf86StTC6p+Z5/bD9deX8lx7HX5M/6RP9als3rfkjS2d1CGilB45DsUZmwg68XfykkP2Vt28Kn5HmMda5nzOvViHpxU9kb/AGEH6VF6npzB6x+TM7afUC5WkeWCgCn2cPyv57/VNTfYXS/SR9mzsuGVrc/DyJIO5Ssg81Y1yaUtV3l8W671JjVvptJXxSEG8eHgMp+dNqP8C/4qTwq9It970+g/ta3ecYIotlYJopXD3zvHDK9+gyZ2t4AgeFNRnvrVd7Qhl1dHurwIWzB7jih8qX6pqx80Uz5o6/sA3wuHP9jF9RawLfffmevq9xeROI9GtVtalmpVbzH3Jx8g1nbTfsZLwY9gL2ifiIVeRPThQA+I3KYC7cTCb/qg2PoFevi+lwdZdsf2PMNdHmer8X7kDcVubKOi6nzBv6hSWwm9ya8V+BrbCW9F+Y01vGOFABQAUAFABQAUAFABQBF2nj1gjLve3AAcSTwAqq22Ncd6RCc1Basrdj7yJO+TKUY3y3IINuIv11RRmQtlu6aMqqyIzeheE04MHLsftBpZTKTre6/JAPNArzlt0p2b7+Rjzscp7x0TBThwrDgygjxANehhLeipd5rRlqtSj9kVfeRb4ksL+Uig+g05hv2q+YpnrWiRVblyBcXib6AwRue5GcE+mmM1axj8xDY70Uiqw+28bMok9tNGHuyoscXNUk5RmKknS1XLFqjw0/ItbtO5SaTNOK2lJJCIppGkePHREM1r5HhYrwAHENRCqMLdYrg0WWZErsRuT46lZMvvwHqKL5xyn7KY17P72CCXsGy62bj8ThnmMIgZZSje6Z7jKgXgtqotohbpq3wL8XPePDdS1Jc+9ePCs3vQWBOiSngL9L1WsKrvf2GVtebfJf35kfauJaXEwyPbM+AgdrCwuzuTYdVzUsaKjGSXeyvaknJxb7Uv3GX2O/yRvp5/rmk83rfoa+z+oQzmlBw5JuvrLgO2dz6JTW1kdVLyX7Hm8P8Ay/mzrdYp6UVPZG/2EH6VF6npzB6x+RnbU6hi5WkeWCgCp2ePyr6Rvq1N9hdL9JJ9q5eQuObiMFET2tGuR/8ACyVRVPXeXc39x7OhpGE/BGnZmy3d4sO7Z3mlXlCP+TEq3HD4qBfGpWzUINr+tkMdPIvWpebwD/zCf6OD1PVWJ1S82W7X61CzsRMy4leuRx5gim5dghY9NGMmB3gxsUSRquFsiKgJEpJCgAE6jqpKWJXKTbbNJbXlGKSSJuy95sY2Jgil9r5JXZWyI4OiM2hZz8Xqqu7FrhByWvAZxNozusUGhr25hjJC4UXbKbDr7Kws6l2UyUeejPQ4lqrtTlyOeMpBsdCOIPEeFeMknF6Pgz1aaa1RK2Zs553CoNPzm6FHWfupjFxJ5Et2K4dr7ijIyYUR1lz7EN28U6wYbk14sBGo7Lc4+XpIr0e0LY4+LuR7eC/vkYWDXK/I332cWYbmYUrCXP57XHcNB9tR2NS4Ubz/AFPX5EtqWqd26uz8jBWsZoUAFABQAUAFABQAUAFAFZvBsw4iLICAwIZb8Li4sfOl8mnpYbq5lV1fSR0KXd7duSOUSS2AW9gDe5tbwGtKYuHOE96fYL0Y8oy3pDbWmOnNdt7JaByCDkJORui3QCesV5/Jx5VSfcZN1ThLwGndDE5oAOJQlfTceg+itTBnvUrw4DuNLWB7vzHmwGJ7Iy390hvsrTxnpbHzO5S1pkvA59Pj+SaUjjLg2jX5zSIB6HJ8K1bIb+74M8/hWdHGfkYY6Z48ixC4jTlJeyJCim3nU9UufbwFqqnZvP5mjaQIxMJHwXK37THmynyc1JJaanISfRyibJB7sT/bwr/28pqGvrLyf5RdFf8Amb8S52DsdcViZkklmQIkToI2C/CLBr3B6VHnVGTdKpJx7RnZ2LXcnvdhftuFhyCDNiiDoRyo/hpT06zw+hprZtC7GUu8MAjxyxrfKmDhRb8bLJIBfwFNYj1rb8WZu1luyil3fyMHsd/kf/zT/wCa1J5nWv5Grs/qIjK3A0qOM5Huy1nwDf29v7wkH21t5C1rl5HmcN6ZR12sQ9OKnsjD3vD2YqL98fbTmF1nyZn7TXsGLlaR5UKAKrZ//qvpG+qKm+wul+kaP6EkxGA2e8OTlIo1PPJAKPHZxcAniE8qzY3Kq6e9yZ6G3Fd+PBLmTt1d3pop3nxHJX5MRxCNmawLXkJzKLE2UedQyciNkVGJ3BwnjttlRvF/vCf6KD9+msTql5sztr9aha2B8LEj+0PrenJdhnT7Br3Z3UjxGFimefE5nW7ASAC4JBtzesVnXZU4TcUkb1Gz6J1qT7S72dudBDKkwed2jJK55MwuVKnS3UTS9mVOcXF6DVWFVVLejzLfGY7kszMCVAzace21Zl1/Q6yly5mpVT0uiXMh/wBL4OTVil/lpr6RS/p2FZxk180X+iZdfCKfyZqxW80Ea2iGc9AUZV8SR6hVdu1sepaV8X4cvqTr2bfY9Z8PPmU2DwcuNlzyXCDiei3xE++s2mi7aFvSWe7/AHgv5H7basKvcr97+8WO8cYUBQLACwHUBwr08YqK0R59tt6syrpwKACgAoAKACgAoAKACgAoAKAI8uPiU2aRAeosB9tQdkFzaIucVzZlHOkg5rK47CDQpRlyep1NM9WJV+CoHcAKkklyDRLkQ9vQ58NOnxoZB5oasrek0/EhYt6DXgcuw2ESVIJGuSqKV16bLx69RW83o2eNcnFtDHubs9Z3xjPqpUYUd2UtL6XXyrPzLHFxS8zc2VSnVJvt4C5g8NmVBJfPA7I3zo7ob94ANPKWq1XaY10XXOUTyQas3/vYB/27/fUP/ovJ/kaiv/I34ljgcdLhsQZY4llDRCMgvksQ+YHgb+VRuqVsUm9DmDmLH11WpZvvdjD8GHDJ3vI3qUVQsGHbJjsts90Rdh2vJicVI8oQOkYjOQELzZHsRck9NNQqVUNEIZl7v0kyds3FYuBOTinRUzMwBhBIzsWOpbrNQnRXOW9JE6tpWVwUYnuO25jkjZ/bIOUE25FBe3HXWorFp15fcsW1Lm9OBU7KUvhoihAdGzoTwDJIWAPZ99MTiuKYkrHXdvjRJvZjT8GLDJ2lpH9AC0ksGHa2aktsPsiLu9G18Uyx8vMrJyqkosYUDLqDe5br6aZpx64PWK4i1mdZenF8ixBvqNR0GpGbyA104VOypAwxJU3Bkax6+aKlLsLp84nS9zfyDC/Qp6qxMjrZeZ67H6qPkXNUlxzveL/eE/0UH79a2J1XzZ5za/WoWt3f9rifpB65KcnyRm2ckMGwtvYjDQiFcPGwVnyu0trhnZhzQhtx66TtxY2T3tfsatG1FVWoaa6G3H7541EL8nhlC6ke6MbXF+oVFYMO9k1tdykkkP00CyLlcXDCx8ayLKo2RcZLVG/XZKDUosqJN0YSdGkHZcH1isuWxsdvg2vmaMdq3JcUmbsLuxAhuQXPyjp5Cwq2rZWPB6ta+ZXZtK+a0108jbtvbuHwaKZWy30RFFybcbKOgdfCnZ2QqXHgV4uHflyarWve/wDZp2DvVh8WSsTEOBco4s1usdBHcaKr4We6yeZs3IxUnYuHeuKLurREKACgAoAKACgAoAKACgDRjcWsSF3NlH4AHWahOcYR3pciMpKK1Yl4jaOJxjlIgVTqBsAOt2+ysmV12TLdhwX95sQdllz0jyJcG5Ztz5QD1Kt/SSPVVkdm/FImsPvZqxW6Mqc6JwxH6reBvb0ioz2fOPGD/Y5LFlHjFkvdvbUpcwzAkgHUizAi2jdfHjVuLkzcujs5k6LpN7ki7x+Phj5sssceYHR3VSRwJFyK1Ywk/dWozOcY+89BAj2Rg41CrtZQFFgLwHQVo9Pc/wD5/kyJYWK3q5/dF1sbbWAwUBQYtJTmeRmGrMzG55q9NrDwpeyu66eu6O1WUUQ3VIXdp4nCyTSSxnHpyjBmCQplvlALDPrra/jTdUboxUdI8PEzb5Ydk3Jtm7ZkOBkUwyYjERu8yyq0iCI5lTIoDZSnA1Cx3xlv7q5acOJfTHFnDolLgWU+7+BQlX2hIrA2IOIiBBHEEZdDVayb3xUfsybwcSPBv7ojts3Zo47Sf/7Ef2LUumyfg+xH0PD+L7nmA2Bst3bksZIzkFnImA0HFmOW1temuSyMhLVx+xKOJiS4J/cybZ2yxodoP/8AZH2Cjpsn4fsc9Ew+/wC5mmxNmOLDHsb6Ee2k17LEVzp8lfp+x1YeG+T+5t/oXZryLHDiishAW0MynOVX4TLYrmsup0qKuyILVrh4onPFxbGlrx8DZi92cDDpPjJVNr2fEKpI6wAAbaGiOTfP3V9jjwcWHvfdkKKLY6Or+2ixRswDSu6ki41BBBFiRUpSypLRx+wQrw4S1TRcwbpYCZRLCGVH1UxSuqnW2i3sNQeiqfSboeq39S70PHs9ZI14rdnZuHs2IOhNl5eZrEjoszWPlXVkX2cI/ZHPRcavi0vmVs2zdmySOyY8RZ+cUSWJUGgWwBW3ADSrY25EIpbv2ZTZj4tkt5y+6GDZu2cDh4Y4VxcJWNQgJlQkgcL2NqWnXbOTk4vj4DkLaYRUVJcPE2tvfgR/6qLwa/qrno9r/SzvpNS/Uhex39HYzEhlxkiyyBIwsZsDa+UaxnXU9NMwlfTDTd4ClteNkT4y4mjHbtbPwj2lxk8TuMx54uwuddI+u9Shk32L1YpkLMLFhwmyXsvdnCYhC8OLxLoCVJDgWIAJGsY6CKjPKug9JJIIYGLNax4kSfYmzCCrbQYg6Ee2Yjf0VL0jI+H7HFh4ifvfcfnbKhPQq369AOzurObNaK10SOZbV9kudm97qiR9BcFmYdBOoC92vfWbZmy19VHr8b/jtSjrc234cEv5LTdT2QTLIsOKVVLkKki3AzHgrKSbX4Ag8eirKMvee7IU2jsLooO2htpc0+enemU3srQOMWjtfk2iVUPRdSxde/UH+VU5ye8n2D3/AB2yDx5QXvJ6vy4aFXuDA74+EoDzCWcj81MrA37728arxE3amhzbU4Rw5qfbol56nbq2DwIUAFABQAUAFABQAUAFACXvfiWlnWBOggW63bhfuBHmayc6bnYqkIZMnKagi8kePA4fQX6B1u56T+NBTjcMWr+8WMNxpgKGK3ixDm/KFB0BdAPtNZU8y6T56eQjLIsb56EzZW9MiMBKc6dJ/OHaD09xq2nOnF6T4osrypJ6S4oacXg0YidbZstrj85TYitKyuMvaLmOuCb3kJ++yB8XhywBvh34i+odevvrZ2e9a38jH2u3pFop9nYHETIJIcEGQlgG5SFb5WKnRiCNQaanfXB7spcfmJQwLrI70eX98TTt/YuM9rvmwnJqozu3KwmyrqdA1zwohk1OSSl9mS9Aur9ZrgvFfyS8Obop+SvqFWGdLmezQq6lWFwdCDQcT0eqKLZ1kimd1EjJKwJaxJtlHE1N9iQxNynNceYwDYmM6MAP2sH30t6TT8X2Y1/1mR/Wv5Kna+yMQs0BxEHJRsSls6NmIu9iEPDmjj1VZXdXPVRerI2Y1tEG5fknQozsyQ4Z5Sls+RUAXMLgEkjoolZGHvPQppxbblrEjbc2VOYJCcFIlhmLnkuaF1Y6NfgDXIZFTem8XrAvhxa4Ezd2MDFYCwA1Y6AD/gNUcrqpf3tO7OeuQiw3xjB2jqAfesdrgH/iy1VhP2Xz/ZF+13668v5F/YpAWW/9YceZUD105Iyp6tjv7HU/uEsP/JmcAfIktIvpZvKsrNjpZr3r/R6XZlm9Rp3FPvpixJjcpsUw0Qv9JKQT/hVPOmMKGle93/sIbWs1moIX54VOLQFVI5JtLC3wuNqd19UyU3uak3Z+BnmUvDgg6ZmUNykK3KkqdGIPEVTO6uD0lLj8xuvBusjvR5fL+TVt7Y2M9ryFsJyaqMzNysRsq846BrnhRDIqcklL7Mmtn3w9Zrl4/wCzDFSZYVdfhRclMP1CD6gasa3tV3ilM3C1S8S/3ucNjYmGobCXHcZLj10phcISXiae2H7rLDcL8mxR/wDcTf5cdUZnWryQ7s3/ABxDEK+0lOVb5Y9bC+rr01qPmzAi30yXidqbh4V549gcD2zg+RxE0XxJGA+aecn+EisO6G7No+k4N3TY8J96/wBEMAkgL8IkBfnX5tvG1VrXVaDMnFRbly7fI63vfvZBARh5IfbDZVMim2Vb8L3BuenhWtfkQh6rWp4nZuy7r07oS3F2Pt+xa7n4zDSwZ8NGsS3s6BVUqw6DbjoRr21ZTKEo6wQntGrIqu3L5bz7Hrrqi9q4QMWcDiQPGuOSR3Rs8OvBvK33Uc+TDka+Ra/w2PYcv8NQ3HrzZLeXcbiasIHtABQAUAFACPh9dpm//Mb0Kcv2Vjx45nHv/Yz4/wCQSN/SbxDos3nzantJv1fmSzOwU6yxEKAOi7tknCR5visPAMwHotW/i9QtTWo6tClvY3vrDfRTD/FGa19lv2cvkZG1/diXfsdn3ig/tJx/1nqGZ1z+X4NHA6iJa7xrfCYgdcMv1Gqmp+uvNDFvGDXgc7wBvFH8xPqityXM8U+ZvqJwXma8GL+mf1r91WPsGI8JxO2xnQdwrzrPYrkKXsicMJ+kH/KensH3peX7mZtXqTD2Pfh4z6SL/KFdzucfL9yOyOqZf7zfkeJ+gl+oaUq6yPmjSt6uXkxC3cHvvAdzn/oGtXK6qX97TzmzF/6Cw3v/AN4j9ET/ADpKqwuqfn+yLtse+vL+RRLlcPiGHETsR4Ohp7tRmr30Nm5eNCYt7myT4cPftiN/qSeikc2GsE+5/k1dk2bspQYp7VxxccprmxE5lPZGGAQHstkpuuChFR7hK6bttlMm4j8sj+jf11L9IqurY8+x1+SN2Tz/AFz99ZOb1v0PT7P6hFlvYfeWJ+gk+qapo6yPmhi/qpeTOaA3eOM8JICPEZfsJrc8TyGnBvxN8eKMhwhPwlwjRN3xzZP3RVFUd1zXj+w/nT36q34DTuKfemKP9vP9RKSzOtXkjU2b/jfUSLe8U+bF9da03zZgQ65eZ2Z+HhXnz2HYc83y3SefEcrG6jMihg1xqumYEA9BUWt0VnZleslI9LsfakaKXVNN8deHie7sbpLh5BLKRI66oouFU9DG+rEdHCqKkoS3nxLM/acsiDrr9VPn3v8Ag1b47syYmczwlQWADqxI1UWDA26gNOyi/wBpLeRPZm0IY1XRWa8OTQw7n7PGDg5PNmdmLu1jlBsAAOkgADqpmmyNcd1czM2ldLLu39NEuCXaXMs6nizN2LzR9/pqc7Y9r18uAjGuXYtPPiaGlT82NfHWqnZD9MS1Vz7ZHq41x0jutQsiaZx0QLTDyZlBtbsp6Et6OonOO69DZUyIUAFABQAUAJG9ETQ4pZl4MQw+ctgR4i3nWPmRdVysRn5CcLFNF9tLCJjcOpQi/wAJD1HpU+o07bCOTVwfkM2RV0OAj4rZssZs8bDtsSD3EaGsadFkHo0zOlVOL0aJeytgSzMLqUTpZhbT5IPE1dRiTsfFaInXjym+PBDvPKkarCuhy2VepVsCa15yjBKCNJtR9VCTvd+U4b5k/wD+daWy/dn8jF2t7sSHsrH4vDoY4nhCZ3YZo2Y89ixucwHTT1mPXZLeeotVtKdUFCKJMG3cXJLyMssbpJFPmCxhfgxMRrcnjaqbMeuEd5a80OY2dZfJxfLRlZsk3gi+jT6op2XMwp+8zPF4oIOtjoiDVmY/BVRxOtc8ztdcpvRFWuzJI48VA2sgIzW+M0aMRfsJt4UQsU0pLkM5FfRWqL7BzXfaUAAYNtABrMg6O6kPQf8A9Gr/ANvWlyZW7d222Kw4laLkva2KjD8/NzXQgsSALAZ1qdNSpt3dddURybfSsZyS5Mq1lQMzx4loy1s3JzBQ1hYXF+qm5QUvejqZFWRbUtIvQNqbQxKQSFcVLIpUqyyFXDK3NNja4OvEGoKityXDQZhn3P1ZM2YGaSJ8LNGgk5NDdS+W+aMKNbHtqVsN+LjroU4t6ot32SMdjZcRieWkiEQEIiADh7kOWvwHxvRUKalVHd11J5uWshppaFEVvh8QD0zt9dKvZRHjZFG2fCShOTjNpIZJYCfkMGRjr8hlqEXGcU326Muk3RdJEpsEDhcVNbmo2Hw0XcssbS+kqP1arlP20Yeb+wzRVpizm+014s+/IfmP9tXr3WZq9xl1u9t+TCxvH7WaS80jhuURRZjpodaTvxuklvamti7RhTUoNG7a298ksUsL4bk+Ugns3KhrZIix0C93TVaxOjalva8UMraEb1KCXYxU2hJkkwjdQse4hFP1q0VyZhRWqkjbgQVxkiH4IVmX9dkJ9N65otNTs5t1pdw7bkn3lij/AG2I+qKy8zrl8j0Gzv8AG+olH8ij+bD9ZK05c2YFfXLzOyycDXnz2BW45NAeo+g6eu1UZK1hqX470loRqzh8KACgAoA9CE8Bfurqi3yI7yRg6a9TA6G3A1zR6+JLVaeBbYTFsRZ1Knrscp8ejxrRqtk1pNaP7CFtcU/Veq+5Mq8pCgAoAKACgCJtPALPGUfp1B6Qegiqrao2R3WQsgpx0YmK2IwDnS6E9uRu0H80/jWsnW7El4fYQ9pQ/AuYN8oiOcjqeyxHncU3HaNb5povWXDtRoxu+QtaKM363tbyHHzqFm0Vp6i+pGeYv0ogbtM82JZ2JY5Tmbq1Fh2dgqjFc7bnJleO5Ts1Yb9xBZ8Hbqn+qlep2fFRUkvAX2uvUiR9z928NiY5ZJ4zIwxEq6u9rAiwyhrdNSyr7IT3YvTgTwMaqdSlJasZ4d3MLCGaKCNHyMAwGuqkHXjSbuslwkzQVNcOMUcsVJHw2FWI2dmRV1tc5WsD3kVtuSjq2eWrg52uK7S73UxsaYuKcquXELyRYgXjl/NsTqL2KHwpfLg5V8Owd2bYq7dyR5vCSMVtDKbMCpB7fa6EVLG6qP8Ae0q2l/kF1svc8SwxS+28Rz40fTk/zlBsOZ20rPMlGTWiNGGzKZRTGDYO7yYZJEDNKJWzOZMpvzQtrAAWsKVuulY02PUY8aY7seRubd7CnjhoD/8AEn3VHprF+p/Um6a3zivocqxcYGGxCgABZJgAOAAlawFbdb13X4I8tetMhpE/Z+FE0uDiZ3VXDBsjZTpFmGvetQum4QlJE8KqNt27LkTNs7KGFxSRpJK6tCzkSPm1DgaaDoqvHtdsW5F20saFOm52lA35PP8ATt/mLTLE4dZEc9t7tYk4mWXDiIpLkYh3YEOFysQAp42U1nUZUIwUZa8DazNnyus34ht/ZntbZAiNiytEXI6XaZWc+ZNRps6TJ3vP8F2RV0eI4ipjvyuD5snqNaa91nm4+4y73b2EcVy5bESx8nLkCoEtlKKwOqk9J8qUyMh1NJJGrhYVV1e9InbW3QSGCebl5pGTDzhQ+S3OjIPBRVEcqVkoxaXNDvoNdMZSj3MWWwnKmNBxbCz5fnLGjr6VFO2y3Vr4oycKO/KUfBnmF500co/PgPmGQ/veirXwWgm+Ca8Ru3NPvDE8B7rieJAHDpJ4Vl5fXL5HpMD/ABvqIEGPLwxQiNxcxIHNgpIZeDHTW1ak1omzDqr9qn4ncJOBrzx60iTRXUjrGnf0Vya3k0EXo0yNBhiwFrfjttSCobHpXpEgbN+V6KsWJ4lfpPgZ/wBGj4xqXose856TLuPDs0fGPlXPRV3h6S+4yhwAHwte0EipQx0uZGV7fIlrGB4dJ1PnV6ikU6sxnvY2+w+g8aJa6cAjprxIsOLa2qnquAxB9BI/GtVRtfaiyVa7GTqvKgoAKACgAoA8ZQRYgEHiDQ1qBWy7v4ZjcxKO649ANLvEpf6UVOit9hVby7Phgw7GONQzFVva51NzYnXgDS2XVXVU91FN8Iwre6iTuZhguHz9LsxPcpKgeg+dTwIKNWveSxY6Q17xc35m92wrMQBeYamw+AthWxsxuTn8jP2txgiz9jdgYJ+n31L6Qh+2pZ3WLyQxsvqBrbgaUNBnH9g6LgezERDydhW5d7kvI8tirTKXmWO8+yxFiZYvgxzgzQnhle45QDtDWf8AWqrFs36+PZwZftGp1XdJHtKvDbUE0k7ylVd+TV7kC7LEI3I14EqT41dGvcior+8RXKsds1Mm4PbeIjiSJcdGqIoRbJFeyiw1Ymq3jVyk5OJetpXxiorsIs+8mKE6IMcxVgcze5WHH5NhwFS9Fq0938gs/Ia11Jp27P8A/wBE/wDQ/hqPo1fw/kj/ANjkd5T4/ERiB40k5V2zNpYkksXdiF4Aamr0tNOwXSnZZvNFtsDEKcTgLMpIaxAIJF4WHCqMleyl/e0Z2dwyEW+/MqrjYizBR7WbUkD/AIg66owfcl5jW2Fruig06+15gGW5lcgXGo5RbEU80ZcV7SJ21ToK88ewXIW/ZEPvCT50X+alM4nXL+9grndRI53j8SntqAh1sA9zmFhoeJvWyl6rPLRT3GWGE2lJC8hgxUUYkKlgQjG6rl0JNU2Uws03lyGaMy2iO7FEXb23Z2gcHG8pmGUoBEAQ2jCyi/A0Qxq001H8lnp98/Vb4FluzKpxuCAZTzZQQCDxh6fKoZS9lL5EtmLS/j4kPDlIS8TsqmKWSMZmA5ua68eixFWwblFS7xTKrcLZRRd7Hwjz7IxKRas8sxUA/CAkVioPygCPGkrpKGSnLwNvHg5Ye6uYvzzidDh4lZpXGQRZSCh01cW5oXjfsp1yUVvN8DFqxrHbppxOuohCAE3IUAnrIGprCfM9cuRpy+PfQc0DBwG982lzp2dAvVCralrqXOxOOmhOq4rCgAoAKAMWB6D5iuPXsAAgvfpo07QPVUDhp0+fGhLQD2ugFABQAUAFABQAUAUe+MJbDMR+ayt4XsfXSedHepfgL5S1rZjubOGwwXpRmU+JLD1+iuYMt6nTu1OYsta9DzHbPjfmyxo9joHUNbtFxU1Odb9VtEpwjLhJakvYuEjiVlijSMZsxCqFFyAL2HToKvhbKfvPUnXGMVoloWN6mWFLh908Gjh1w6BlYMrc64INwePXVzyLGtHIoWPUnqo8SbtLZMOIAE8ayBTdQwvYnQ1CFkoe69CydcZ+8tTRHu3g14YXD/skPrFSd1j/AFP6kegqX6V9DP8AoLC/1aD9lH/DUeln8T+p3oq/hX0A7Bwp44bD/sk/hrvSz+J/UHVB/pX0PV2Fhhww0H7JP4a50s+9/UFVDuRIGBiClRHGFYFWUIoBB4ggDUVzelz1JbkeWhpw2xsPGQ0eHhQjgVjQEdxAvXXZOXNsjGuEeSRsxezIZSGliikIFgXRWIHUCQdK5Gco8mdlCMuLWpGbd3CHjhcP+xj/AIal01nxP6kegq+FfQs6rLTVicOkilJEV1PFWAYG2ouDpxrqbT1RxxUloyF/4ewn9Vw/7GP+Gp9NZ8T+pX0Ffwr6Hv8AQOF/q2H/AGUf8NHS2fE/qd6Gv4V9AOwsLw9rQfsk+6udLP4n9Q6KHwr6GeF2Lh42DR4eFGHBljQEXFjYgX4GiVk5cG2wjVCL1ikj2XY+HZi7QQszasxjQknhcki54UKySWmrOuuDeuiJMECoMqKqDqUADyFRbb5kkkuRsrgGL8DQdI2UfzrpE2YZhmPaPV/OuaHUzZisSkSF3bKqi5J/GtShBye7HmRssjXFyk9EjXs7aMc6Z4mzLe3SLHqIOortlcq5bsloyNN9d0d+t6olVAtCgAoAKACgAoAKACgAoAKACgCv2ptmKD4bXboUan/Txqi7IhV7zKrLow5i3jN8MwZRCMrAg5m4g9wpCe0VJaKPAVll68NCo2HtU4eTMNVOjr1joPeKUxsh0y17O0opt6OXgO94cWl0dtOlGKsvYR94rZ9nfHVP6GjrG1cGYYLZBhJblpX0tZzpxGvfXKcfo3rvN+ZyFW69dWyXynaTTRZqGdq4HExJOmp8/uoOmRe3TXTmocoe2gNQzN10AFz1nzoAOU7aA1DOe3xNAahc9Z8KAC/afOuHQ5TtJrpzUM7fg0HeIXPWaDgZ7dNAByh7aA1DM3XagOIC/WfOgA5TtoDUOUPb4mgDwk9dAHmUfzoAqd6JpEw5kiYq8bK9x0i9mB6CLMTY9VMYsYysUZrgxPPlONLnW+K4m3ZuITaGEIkFr82QDoZbEFfQalZCWLd6vyIUWQz8bSXbwfmTthbJjw0ZjjJOt2JIJJsBrbQaAVVfdK2W9IvxMWvHhuQLGqRoKACgAoAKACgAoAKACgAoAqN5NrchHzfhtonZ1se6lcrI6KHDm+RTfb0ceHModg7vmf3actlY3Avq/wAonjaksbEdvtLO37i1NG/68y7kx2Dw/M5ikcQq3PjYce+nHbj1erwGHOqvhwALhMWCBkY9gyuO3oNGlF64aP8AIeytQq7b2O+FYMrEofguNCD8U26azMjHlQ9YvgJW1Op6p8CTsvCYyUJIsjMmYHnSm3NOoIv2VZRXkT0kpcPMnXG6Wkk+HmNxPfW2PnmvZQB4y6dP47qDqPQQKDnIL9lABrQAZfGgAzD+VAahc9XnQAW7aACw/nQAZvGgA17KADL2n8d1ABoOoUAGbsoANaADL4/jqoAMw/lQAXPV50AFu2gAyj+dcA14qISIyHUMpU9xFvtqUW4tNEZxU4uL7Sj3O2XKmDlGqSSF8nYQuUN5gnyp3LvhO6L5paGXs/Fsrxpx5N66fhEPcnYmJhxDPIpRMpDXIOc304HXrv8AfV2bkU2VpQ5/gX2Xh5FNzlZwXnzHqso9AFABQAUAFABQAUAFABQAUAIu/J93X6MfWasbaPWL+9pnZfvoatrHLhpMvNtGbW0tppa3CtO3hU9O4dnwg9DmdecMc3YNyJEIJBzLqO8VOttTWhKD0kjoG9Q96yeH1hW5mdTI1Mjq2V24Z9yk+k/dFU7N6t+ZTh+4/MvX4nvrQGzGgDVKdRXSLM4xoK4SMqACg4aY9Sb6104bq4SCgDCQ6V04whGl+mgEZ1w6FAGqY6iukWbALUM6j2uHQoA1JqxvrXSJtrhIKAMZOBrpxmMPC/TQcRsrhIVN28S/9I4lM7ZAzELc5Qb8bcK0b4R9Hi9OJjYs5em2R1end2DvWcbQUAFABQAUAFAH/9k="/>
          <p:cNvSpPr>
            <a:spLocks noChangeAspect="1" noChangeArrowheads="1"/>
          </p:cNvSpPr>
          <p:nvPr/>
        </p:nvSpPr>
        <p:spPr bwMode="auto">
          <a:xfrm>
            <a:off x="457200"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10" descr="data:image/jpeg;base64,/9j/4AAQSkZJRgABAQAAAQABAAD/2wCEAAkGBxQTEhUUExQVFRUXFhcWFBcYFxgcHBgYGBcWGRQUFxgbHCggGhwlHBUWITEhJSkrLi4uGB8zODMsNygtLisBCgoKDg0OGxAQGywkICY0LCwsLCwsLCwsLCwsLCwsLCwsLCwsLCwsLCwsLCwsLCwsLCwsLCwsLCwsLCwsLCwsLP/AABEIAJoBRgMBEQACEQEDEQH/xAAbAAACAgMBAAAAAAAAAAAAAAAABgQFAgMHAf/EAFIQAAIBAgMDCAINCAcGBwEAAAECAwARBBIhBQYxEyJBUWFxgZGhsQcUIyQyUmJyc7LB0fA0QnSCk8LS8RVUY5Kis+EzNUNTo6QWJURkg5TDVf/EABsBAAIDAQEBAAAAAAAAAAAAAAAEAgMFAQYH/8QANxEAAgIBAQQGCQQCAwEBAAAAAAECAwQRBRIhMRMzQVFhcRQiIzJSgZGhsULB0fA04QYVJENi/9oADAMBAAIRAxEAPwDuFABQAUAYSvYE2vUZPRanUtXoVWMdW1yWPxuB8xSNs4y47vHvHKoyXDe4dxAeJvjE95pRqXeNqUe4tsM11W/G2veK16ZawTZlXR0m0jGbFopCsdT0WJ8TYaV2VkYvRnI1yktUbqmQPF4ejyoBmVdOBQBjmFAahfs86AC3bQAWH86ADN40AGtAAUvx1rjSfM7xIk2zIW4oo7tD6KTs2fjWe9BfgtjfZHkyJJsNfzGde/UenWs63/j+NL3W19y+OdYufEjvseUcGRu+4NZtv/G7F7kk/sMRz4/qRpZJk4xv+rzh6Ky7tiZVfOGvlx/Bcr6ZhFtYjTNbsNxS8Z5eO/VlKPzf4Z101T5E2La56dadq29nV+81LzX8FMsGL5ElNpqeJtWnV/yhf/Wv6PX8i8sGa5EiPEIen7a06dvYVrS3tH4oXljzj2G1ZQeBv3VsFJ7rXQIkm34omMb5gV4nLcai44d9IXbQppnuTbT8h2rBtthvw0a8ywwePjlHubhusdI7xxFMU5FVq1hJMptpsq4TWho25tIQRFuLHRB1n7hxqrNylj1Ofb2eZZiY7vs3eztFnYuxmxLGWYnKT4uenuArEwsGWXLprnw/P8I1svLjjLoqlx/H+y+lx2Fw3MGVSOIVbnxt9ta08jExfU4LwS/gzY0ZOT63F+LYRY/C4nmHKxPAMtj4X6e6iGRiZXqcH4NBKjJxvW4rxRRbb2M2GImhJyg+KHo7x0Vk5uDLEfTUvh+P5RpYmZHJXRWrj+f9jLsPaQniDcGGjjt6+41t4WUsipT7e3zMnLx3RZu9nYWFNiwUAFABQAUAa5Z1XiR+OyoSsjHmyUYSlyREk2kPzRfvpeWUuxF8cZ9rND49j1Duqp5MmWLHiiO7341TKTlzLoxUeRjUSRLwTaEU9iy9VoSyY8UzXiMBmYsCRe19eoWoux3Y9UwpvVa00JSAKAt+AA7dKZhHdikLylvNsAdTp2/jyqRw9saDgZfwaADMP5UAFzQAW7aACwH3/wCtABmo0DUNeygAy99AaBcDsoAL9lcALGugGXx76A0MZFVtCA3Za9QnXGS0kk/M6pNciFLsiJvzAvaCR6BpSNuysSznBLy4F0cm2PaR32F8WVh84A1m2/8AHKJe5JoYjnyXNEaXZky6jI3jb10rV/x6yu+MtU4pplss6MoNdpEaedPhxPx42uLd4r1hmIu9kOxDfF0te/HXNbs4UDGQorRRNuI2NFM95AcxFgQSOHYNOmk8jBovlvTXHzJUZdtK3YPgUm1N3Xh90hZmC69TL2i3EVjZOy7Mf2tDb0+v+zVx9oQu9ncuf0/0VuO2i+JMSta45tx0liOdbypK/KnluEZeX17RunHhjKco+f07Bt27ifa2GAj0OkadmhufIGvQ513ouNpDg+SMTEr9IyPX82IRryDevM9OuACu6tAPuwsT7ZwxEmp1jft00PfYivXYNvpWNpPj2M8xmVej36w80Uu57lMQ8Z6QQe9G4+k1mbIbryJ1ef2ZobTSnTGz+8UOdekMEKACgAoAj4ySw/1sPx2VVbLRFlcdWU5rNZoIK4dAiutaHNQrh03YdCeChj23sKtri3yWpVY0ub0J4w5AuTr2CwHcPtp+uG7zEpy3uRhl8atKguBQB4TqNOz8eVcOntj1+VdOBlH86ADN491ABrQAW7aACwFABm76A1DXsFABl76A0C4FABfsoALHroAMo/nQGgZh/KgAueqgAt20AFgKAPc3fQB5rQBU70QEwZgTeNg4PV0Hh2NfwrO2pByx2481xH9nTUb0nyfAx3U2yznkpDc2ujHiQOKnrPTfvpTZWdKz2VnF9j7xnaOHGv2kOXaip2/hBBiQyjmkrIB1WbnDzHprPz6Vj5SmuT0f34juFa78dxfNcPtwGDevDmXD5l1ykPp0rYg+g38K19q1O7H1j2cTM2dYqr9JdvARa8melCgB63Uw5jw+ZtMxL69C2Fj5C9es2VU6sfWXbxPNbRsVt+kezgU+6gz4p36LO395hYek+VZ2yvaZc7Fy4/dj+0fUxow8vsh0r0pgBQAUAFAFNiyzEtkbKOm1tO461nXb8m5aPQeq3IpLVamuGO510HEnqFVwhvPwLJz3V4lnhI9AbWA+CP3j20/XHhr2dgjY+PiSSt+NW6Ir5GBgX4o8hXNyPcS3pd5sAqRE8YXoAhZevWukTOG17Vw6jcUHVQdDIKAPOSHVQc0R7lHVQdDIOqgAyCgNAEY6hQc0DKOqgAyCg6BjHVQc0AIOoUHQyDqoAMgoA85IdVBzQ9yjqoOhkHVQAZBQACMdQoOBlHVQdDIOqgDCbDqylWFwQQR31GUVKLi+07FuLTRWbO2fGsilUAIvqOjQg1m4+NXCxOMUmP33zlXo2Y71QK0ZJALKpseq5H3VzalcZVttatJ6HdnzlGaSfBtFfu1t0KBDMbW0Rjw+a3VSuzdoJLobeGnJv8MZz8Ft9LVx15r90TcdutFIcyMUvrYWK94HR50zfsim170Xu+XIXp2nbWt2S18+YYLdaJDmdi9tbGwXvI6fOijZFNT3pPXz5BdtO2xbsVp5cyHvLt0MDDCb30dh9Reu9LbS2gmuhp468G1+EMYGC0+lt4acv5Zabs7M5GK7Dnvq3YPzV/HXT2zcT0er1ub4v+BPPyens4cly/kuK0REKACgAoAxkQEEHga5JJrRnU2nqjVyCKOAtp4no79eiq1XCK5EnOUnzN9WkAoA8JoAhrtaAtlEqX6swqpX1t6byIdLDXTUm1aTIkyamg4z2Ai9AIVd8dqYmLEwpBKEV4nYhkVgWRh16jRhwPRT2LTCyL3kZu0MqdDTiW26G1JMTh88uXOskkbZAQOY1gbEnotVGRWq57q5DeLc7a1Nl3VAwLm/WOligQwyGNmnjQsApOVs1/hAjopnErjOzSS7BPOtlVVvR5iQ+2sauIWNcZJzoyxLLG3SeClbdHGtL0alrXd/JiLaN+m9qTm2jjOnHSeEcI/cqPo1Xw/kP+zyO8wOLxJ442fwMY9SV3oKvhI/9jkd5XYLamLaVk9tz5efY5lJ5jKvStuvhXegq+FFk8y+MFLe5j3uDi5JIJDLI0hXESIGa18qhbDTx86zsuEYWaRWnA2cGyVlW9J8RltSo4c62rt3EYiSQRytBAjtGojsHcobM5cgkC4NgLVq040IxTktWzAzdo2KbhDhoVhU/wBaxN/0mS/1qY3IfCvoZ/pl/e/ueYnbGKwxjaPEyyZnC5ZWzqbg2vpfjbpqLxqp68NPIYp2henxZNbG4w6tjJb/ACViUeAy1FY9K/SRe0732nqbRxq/BxjnseOJh480H01x41L/AE/k6tqXrtK/C7YxOJklZ8RLGVYLlicqgKrZiAb2uVv41NY9cElpr5nbtoXa6p6ajVuJj5DLiIZZHksI5Iy7XbK2ZXF+oFR50lmVxjpKK0NPZmRK2L33qxtxEyxoztoqqWbuAufVSSWr0NNtJanMsPtTGSqHbFSpnuwRRGAoJuqg5L6Aitj0apcN08zZtO7eej4EbY+3cdIje/HAV2XWOJjpY3LMt+muyxqfh/J2W0b48NSadoYs8cdL4LCPUlc9Hq+H8kXtLI7yFtHG4hI3cYycsBcc5Bc9HBes12ONSnruI6to5M2otj5jFd4SBdnyADpJIA17715HL3rFLcXHsPb4u7W47z4dpULuxiHuzFQTqczEk99gayv+oybHvTa1NH/s8eHqxT08DCXZ+Lw4upbKPiMSB+r/AKVyWLnYy1i3p4PX7HY5GHkPSSWviv3ImHebEuIzKdeGdjY9luk0vXK/Ln0bn9X+xfZGnGhvqH0Q2bH3dSEhmOd+gkaD5o+2t/D2ZXjvefGXf3eSMXK2hO5bq4L+8y6rTEAoAKACgAoA1coT8EeJ09HE+iobzfIlppzMmjBIJ4jhUt1Pic1M66cCgBT35xzDJEDYMCzdutgO7j6KzNo2tJQXaJZc2tIoT6yRAetysczxMjG+QgKT8U8B4WNbWBa5wafYaWLNyjo+wu8SnA0+MswgYXroIUvZAW02DbtmTzRSPq0/gv3kZG1461pm72OW9zxK9WJc+DJG32moZ3vp+Bdst60fMbqSNIVPZFPuEP6VF6npzB6z5Mztp9QxDxB9/R/RH9+tX9J5xdWxn3M2Hh8QcU00KSMs4ALDgDGht53pDLtnCSUXpwNzZtUJ1ayWoyf+EMD/AFWLypT0m34maPo1PwoVN4sDHDjUjiQIgw18qjS5ma59FP4k3KDcn2mLtaEYuKitC99jn8nl/SZvWKVzes+SNLZvUIagKTHzjsSZ1RDwlxeRrG11bENmFx1i9brekNfD9jyu6p5ej7zpI3UwQFvasHigv58ayPSLfiZ6P0er4ULG+27eGgjhkhiVHOIiW6lrWOYnm3t0DopvEvsnPdk+GghtHHrhTvRWjINOnmwoApNl6e27f8x/U1Tl2F0+O6Xm7WMAxmFl6JkaJv1lEif4kI8aWy461Pw4mhsue5e494z+yDisuE5IaNO6wj5p1kP91W86Rw4b1mvdxNfPt6Ol+PAS8JiM00iDhGsa+JzE+iw8K1muB5aS9VMqdn/k+KHypfq1J80Tl7yOl7L3TwTQxMcNES0aEm3ElQSaxp5Fqk/WZ6qGNU4p7qMsTulgwVK4aIa24dPRS12Tfw0ky+rGo46xRdzSLBGzt0C5txPYKXnKFFbnLsGIxldNRXaKmI3tmJ5ioo6AQSfE3+ysCzbVzfqJJfU2obJqS9Ztsn7I3qzMEmAW+gYcL9RB4d9N4e1+kkoWrTXt7BbK2W4R3q3r4GjevZIS08fN1GcDoPQ46tfsqrauGof+ivh3/wAlmzcpz9jPj3fwXuwcfy0KsfhDmt3jp8dD41q4OR09Kk+fJ+Zm5dHQ2uK5c15FjTgsFABQAUAFABQAUAFABQBQ71bGM6qyfDS+nxgei/XSWZjO1ax5oWyKXYtVzE5dkzlsvJSX+afWdKyVj2t6brEFTPXTQed29lHDx2axdjdrcB1KO77a2cWjoYaPmaVFXRx0fMnYyZFADMoJICgkanqFMOajzZZKSXMxgbWpnULPsir7nh2+LiVH95HWnMF+u14GdtRa0Gj2Pm91xi/Lhf8AvR2/dqWcuMWVbIetbQ6Uga4p+yKfccP+lR/VencHrH5GdtTqBAxJ9/x/Mt6HrV/QecXVj17HnwsYP7VD5xL91Zed70fI39k9SONImqc/3wP/AJiP0Vf86StTC6p+Z5/bD9deX8lx7HX5M/6RP9als3rfkjS2d1CGilB45DsUZmwg68XfykkP2Vt28Kn5HmMda5nzOvViHpxU9kb/AGEH6VF6npzB6x+TM7afUC5WkeWCgCn2cPyv57/VNTfYXS/SR9mzsuGVrc/DyJIO5Ssg81Y1yaUtV3l8W671JjVvptJXxSEG8eHgMp+dNqP8C/4qTwq9It970+g/ta3ecYIotlYJopXD3zvHDK9+gyZ2t4AgeFNRnvrVd7Qhl1dHurwIWzB7jih8qX6pqx80Uz5o6/sA3wuHP9jF9RawLfffmevq9xeROI9GtVtalmpVbzH3Jx8g1nbTfsZLwY9gL2ifiIVeRPThQA+I3KYC7cTCb/qg2PoFevi+lwdZdsf2PMNdHmer8X7kDcVubKOi6nzBv6hSWwm9ya8V+BrbCW9F+Y01vGOFABQAUAFABQAUAFABQBF2nj1gjLve3AAcSTwAqq22Ncd6RCc1Basrdj7yJO+TKUY3y3IINuIv11RRmQtlu6aMqqyIzeheE04MHLsftBpZTKTre6/JAPNArzlt0p2b7+Rjzscp7x0TBThwrDgygjxANehhLeipd5rRlqtSj9kVfeRb4ksL+Uig+g05hv2q+YpnrWiRVblyBcXib6AwRue5GcE+mmM1axj8xDY70Uiqw+28bMok9tNGHuyoscXNUk5RmKknS1XLFqjw0/ItbtO5SaTNOK2lJJCIppGkePHREM1r5HhYrwAHENRCqMLdYrg0WWZErsRuT46lZMvvwHqKL5xyn7KY17P72CCXsGy62bj8ThnmMIgZZSje6Z7jKgXgtqotohbpq3wL8XPePDdS1Jc+9ePCs3vQWBOiSngL9L1WsKrvf2GVtebfJf35kfauJaXEwyPbM+AgdrCwuzuTYdVzUsaKjGSXeyvaknJxb7Uv3GX2O/yRvp5/rmk83rfoa+z+oQzmlBw5JuvrLgO2dz6JTW1kdVLyX7Hm8P8Ay/mzrdYp6UVPZG/2EH6VF6npzB6x+RnbU6hi5WkeWCgCp2ePyr6Rvq1N9hdL9JJ9q5eQuObiMFET2tGuR/8ACyVRVPXeXc39x7OhpGE/BGnZmy3d4sO7Z3mlXlCP+TEq3HD4qBfGpWzUINr+tkMdPIvWpebwD/zCf6OD1PVWJ1S82W7X61CzsRMy4leuRx5gim5dghY9NGMmB3gxsUSRquFsiKgJEpJCgAE6jqpKWJXKTbbNJbXlGKSSJuy95sY2Jgil9r5JXZWyI4OiM2hZz8Xqqu7FrhByWvAZxNozusUGhr25hjJC4UXbKbDr7Kws6l2UyUeejPQ4lqrtTlyOeMpBsdCOIPEeFeMknF6Pgz1aaa1RK2Zs553CoNPzm6FHWfupjFxJ5Et2K4dr7ijIyYUR1lz7EN28U6wYbk14sBGo7Lc4+XpIr0e0LY4+LuR7eC/vkYWDXK/I332cWYbmYUrCXP57XHcNB9tR2NS4Ubz/AFPX5EtqWqd26uz8jBWsZoUAFABQAUAFABQAUAFAFZvBsw4iLICAwIZb8Li4sfOl8mnpYbq5lV1fSR0KXd7duSOUSS2AW9gDe5tbwGtKYuHOE96fYL0Y8oy3pDbWmOnNdt7JaByCDkJORui3QCesV5/Jx5VSfcZN1ThLwGndDE5oAOJQlfTceg+itTBnvUrw4DuNLWB7vzHmwGJ7Iy390hvsrTxnpbHzO5S1pkvA59Pj+SaUjjLg2jX5zSIB6HJ8K1bIb+74M8/hWdHGfkYY6Z48ixC4jTlJeyJCim3nU9UufbwFqqnZvP5mjaQIxMJHwXK37THmynyc1JJaanISfRyibJB7sT/bwr/28pqGvrLyf5RdFf8Amb8S52DsdcViZkklmQIkToI2C/CLBr3B6VHnVGTdKpJx7RnZ2LXcnvdhftuFhyCDNiiDoRyo/hpT06zw+hprZtC7GUu8MAjxyxrfKmDhRb8bLJIBfwFNYj1rb8WZu1luyil3fyMHsd/kf/zT/wCa1J5nWv5Grs/qIjK3A0qOM5Huy1nwDf29v7wkH21t5C1rl5HmcN6ZR12sQ9OKnsjD3vD2YqL98fbTmF1nyZn7TXsGLlaR5UKAKrZ//qvpG+qKm+wul+kaP6EkxGA2e8OTlIo1PPJAKPHZxcAniE8qzY3Kq6e9yZ6G3Fd+PBLmTt1d3pop3nxHJX5MRxCNmawLXkJzKLE2UedQyciNkVGJ3BwnjttlRvF/vCf6KD9+msTql5sztr9aha2B8LEj+0PrenJdhnT7Br3Z3UjxGFimefE5nW7ASAC4JBtzesVnXZU4TcUkb1Gz6J1qT7S72dudBDKkwed2jJK55MwuVKnS3UTS9mVOcXF6DVWFVVLejzLfGY7kszMCVAzace21Zl1/Q6yly5mpVT0uiXMh/wBL4OTVil/lpr6RS/p2FZxk180X+iZdfCKfyZqxW80Ea2iGc9AUZV8SR6hVdu1sepaV8X4cvqTr2bfY9Z8PPmU2DwcuNlzyXCDiei3xE++s2mi7aFvSWe7/AHgv5H7basKvcr97+8WO8cYUBQLACwHUBwr08YqK0R59tt6syrpwKACgAoAKACgAoAKACgAoAKAI8uPiU2aRAeosB9tQdkFzaIucVzZlHOkg5rK47CDQpRlyep1NM9WJV+CoHcAKkklyDRLkQ9vQ58NOnxoZB5oasrek0/EhYt6DXgcuw2ESVIJGuSqKV16bLx69RW83o2eNcnFtDHubs9Z3xjPqpUYUd2UtL6XXyrPzLHFxS8zc2VSnVJvt4C5g8NmVBJfPA7I3zo7ob94ANPKWq1XaY10XXOUTyQas3/vYB/27/fUP/ovJ/kaiv/I34ljgcdLhsQZY4llDRCMgvksQ+YHgb+VRuqVsUm9DmDmLH11WpZvvdjD8GHDJ3vI3qUVQsGHbJjsts90Rdh2vJicVI8oQOkYjOQELzZHsRck9NNQqVUNEIZl7v0kyds3FYuBOTinRUzMwBhBIzsWOpbrNQnRXOW9JE6tpWVwUYnuO25jkjZ/bIOUE25FBe3HXWorFp15fcsW1Lm9OBU7KUvhoihAdGzoTwDJIWAPZ99MTiuKYkrHXdvjRJvZjT8GLDJ2lpH9AC0ksGHa2aktsPsiLu9G18Uyx8vMrJyqkosYUDLqDe5br6aZpx64PWK4i1mdZenF8ixBvqNR0GpGbyA104VOypAwxJU3Bkax6+aKlLsLp84nS9zfyDC/Qp6qxMjrZeZ67H6qPkXNUlxzveL/eE/0UH79a2J1XzZ5za/WoWt3f9rifpB65KcnyRm2ckMGwtvYjDQiFcPGwVnyu0trhnZhzQhtx66TtxY2T3tfsatG1FVWoaa6G3H7541EL8nhlC6ke6MbXF+oVFYMO9k1tdykkkP00CyLlcXDCx8ayLKo2RcZLVG/XZKDUosqJN0YSdGkHZcH1isuWxsdvg2vmaMdq3JcUmbsLuxAhuQXPyjp5Cwq2rZWPB6ta+ZXZtK+a0108jbtvbuHwaKZWy30RFFybcbKOgdfCnZ2QqXHgV4uHflyarWve/wDZp2DvVh8WSsTEOBco4s1usdBHcaKr4We6yeZs3IxUnYuHeuKLurREKACgAoAKACgAoAKACgDRjcWsSF3NlH4AHWahOcYR3pciMpKK1Yl4jaOJxjlIgVTqBsAOt2+ysmV12TLdhwX95sQdllz0jyJcG5Ztz5QD1Kt/SSPVVkdm/FImsPvZqxW6Mqc6JwxH6reBvb0ioz2fOPGD/Y5LFlHjFkvdvbUpcwzAkgHUizAi2jdfHjVuLkzcujs5k6LpN7ki7x+Phj5sssceYHR3VSRwJFyK1Ywk/dWozOcY+89BAj2Rg41CrtZQFFgLwHQVo9Pc/wD5/kyJYWK3q5/dF1sbbWAwUBQYtJTmeRmGrMzG55q9NrDwpeyu66eu6O1WUUQ3VIXdp4nCyTSSxnHpyjBmCQplvlALDPrra/jTdUboxUdI8PEzb5Ydk3Jtm7ZkOBkUwyYjERu8yyq0iCI5lTIoDZSnA1Cx3xlv7q5acOJfTHFnDolLgWU+7+BQlX2hIrA2IOIiBBHEEZdDVayb3xUfsybwcSPBv7ojts3Zo47Sf/7Ef2LUumyfg+xH0PD+L7nmA2Bst3bksZIzkFnImA0HFmOW1temuSyMhLVx+xKOJiS4J/cybZ2yxodoP/8AZH2Cjpsn4fsc9Ew+/wC5mmxNmOLDHsb6Ee2k17LEVzp8lfp+x1YeG+T+5t/oXZryLHDiishAW0MynOVX4TLYrmsup0qKuyILVrh4onPFxbGlrx8DZi92cDDpPjJVNr2fEKpI6wAAbaGiOTfP3V9jjwcWHvfdkKKLY6Or+2ixRswDSu6ki41BBBFiRUpSypLRx+wQrw4S1TRcwbpYCZRLCGVH1UxSuqnW2i3sNQeiqfSboeq39S70PHs9ZI14rdnZuHs2IOhNl5eZrEjoszWPlXVkX2cI/ZHPRcavi0vmVs2zdmySOyY8RZ+cUSWJUGgWwBW3ADSrY25EIpbv2ZTZj4tkt5y+6GDZu2cDh4Y4VxcJWNQgJlQkgcL2NqWnXbOTk4vj4DkLaYRUVJcPE2tvfgR/6qLwa/qrno9r/SzvpNS/Uhex39HYzEhlxkiyyBIwsZsDa+UaxnXU9NMwlfTDTd4ClteNkT4y4mjHbtbPwj2lxk8TuMx54uwuddI+u9Shk32L1YpkLMLFhwmyXsvdnCYhC8OLxLoCVJDgWIAJGsY6CKjPKug9JJIIYGLNax4kSfYmzCCrbQYg6Ee2Yjf0VL0jI+H7HFh4ifvfcfnbKhPQq369AOzurObNaK10SOZbV9kudm97qiR9BcFmYdBOoC92vfWbZmy19VHr8b/jtSjrc234cEv5LTdT2QTLIsOKVVLkKki3AzHgrKSbX4Ag8eirKMvee7IU2jsLooO2htpc0+enemU3srQOMWjtfk2iVUPRdSxde/UH+VU5ye8n2D3/AB2yDx5QXvJ6vy4aFXuDA74+EoDzCWcj81MrA37728arxE3amhzbU4Rw5qfbol56nbq2DwIUAFABQAUAFABQAUAFACXvfiWlnWBOggW63bhfuBHmayc6bnYqkIZMnKagi8kePA4fQX6B1u56T+NBTjcMWr+8WMNxpgKGK3ixDm/KFB0BdAPtNZU8y6T56eQjLIsb56EzZW9MiMBKc6dJ/OHaD09xq2nOnF6T4osrypJ6S4oacXg0YidbZstrj85TYitKyuMvaLmOuCb3kJ++yB8XhywBvh34i+odevvrZ2e9a38jH2u3pFop9nYHETIJIcEGQlgG5SFb5WKnRiCNQaanfXB7spcfmJQwLrI70eX98TTt/YuM9rvmwnJqozu3KwmyrqdA1zwohk1OSSl9mS9Aur9ZrgvFfyS8Obop+SvqFWGdLmezQq6lWFwdCDQcT0eqKLZ1kimd1EjJKwJaxJtlHE1N9iQxNynNceYwDYmM6MAP2sH30t6TT8X2Y1/1mR/Wv5Kna+yMQs0BxEHJRsSls6NmIu9iEPDmjj1VZXdXPVRerI2Y1tEG5fknQozsyQ4Z5Sls+RUAXMLgEkjoolZGHvPQppxbblrEjbc2VOYJCcFIlhmLnkuaF1Y6NfgDXIZFTem8XrAvhxa4Ezd2MDFYCwA1Y6AD/gNUcrqpf3tO7OeuQiw3xjB2jqAfesdrgH/iy1VhP2Xz/ZF+13668v5F/YpAWW/9YceZUD105Iyp6tjv7HU/uEsP/JmcAfIktIvpZvKsrNjpZr3r/R6XZlm9Rp3FPvpixJjcpsUw0Qv9JKQT/hVPOmMKGle93/sIbWs1moIX54VOLQFVI5JtLC3wuNqd19UyU3uak3Z+BnmUvDgg6ZmUNykK3KkqdGIPEVTO6uD0lLj8xuvBusjvR5fL+TVt7Y2M9ryFsJyaqMzNysRsq846BrnhRDIqcklL7Mmtn3w9Zrl4/wCzDFSZYVdfhRclMP1CD6gasa3tV3ilM3C1S8S/3ucNjYmGobCXHcZLj10phcISXiae2H7rLDcL8mxR/wDcTf5cdUZnWryQ7s3/ABxDEK+0lOVb5Y9bC+rr01qPmzAi30yXidqbh4V549gcD2zg+RxE0XxJGA+aecn+EisO6G7No+k4N3TY8J96/wBEMAkgL8IkBfnX5tvG1VrXVaDMnFRbly7fI63vfvZBARh5IfbDZVMim2Vb8L3BuenhWtfkQh6rWp4nZuy7r07oS3F2Pt+xa7n4zDSwZ8NGsS3s6BVUqw6DbjoRr21ZTKEo6wQntGrIqu3L5bz7Hrrqi9q4QMWcDiQPGuOSR3Rs8OvBvK33Uc+TDka+Ra/w2PYcv8NQ3HrzZLeXcbiasIHtABQAUAFACPh9dpm//Mb0Kcv2Vjx45nHv/Yz4/wCQSN/SbxDos3nzantJv1fmSzOwU6yxEKAOi7tknCR5visPAMwHotW/i9QtTWo6tClvY3vrDfRTD/FGa19lv2cvkZG1/diXfsdn3ig/tJx/1nqGZ1z+X4NHA6iJa7xrfCYgdcMv1Gqmp+uvNDFvGDXgc7wBvFH8xPqityXM8U+ZvqJwXma8GL+mf1r91WPsGI8JxO2xnQdwrzrPYrkKXsicMJ+kH/KensH3peX7mZtXqTD2Pfh4z6SL/KFdzucfL9yOyOqZf7zfkeJ+gl+oaUq6yPmjSt6uXkxC3cHvvAdzn/oGtXK6qX97TzmzF/6Cw3v/AN4j9ET/ADpKqwuqfn+yLtse+vL+RRLlcPiGHETsR4Ohp7tRmr30Nm5eNCYt7myT4cPftiN/qSeikc2GsE+5/k1dk2bspQYp7VxxccprmxE5lPZGGAQHstkpuuChFR7hK6bttlMm4j8sj+jf11L9IqurY8+x1+SN2Tz/AFz99ZOb1v0PT7P6hFlvYfeWJ+gk+qapo6yPmhi/qpeTOaA3eOM8JICPEZfsJrc8TyGnBvxN8eKMhwhPwlwjRN3xzZP3RVFUd1zXj+w/nT36q34DTuKfemKP9vP9RKSzOtXkjU2b/jfUSLe8U+bF9da03zZgQ65eZ2Z+HhXnz2HYc83y3SefEcrG6jMihg1xqumYEA9BUWt0VnZleslI9LsfakaKXVNN8deHie7sbpLh5BLKRI66oouFU9DG+rEdHCqKkoS3nxLM/acsiDrr9VPn3v8Ag1b47syYmczwlQWADqxI1UWDA26gNOyi/wBpLeRPZm0IY1XRWa8OTQw7n7PGDg5PNmdmLu1jlBsAAOkgADqpmmyNcd1czM2ldLLu39NEuCXaXMs6nizN2LzR9/pqc7Y9r18uAjGuXYtPPiaGlT82NfHWqnZD9MS1Vz7ZHq41x0jutQsiaZx0QLTDyZlBtbsp6Et6OonOO69DZUyIUAFABQAUAJG9ETQ4pZl4MQw+ctgR4i3nWPmRdVysRn5CcLFNF9tLCJjcOpQi/wAJD1HpU+o07bCOTVwfkM2RV0OAj4rZssZs8bDtsSD3EaGsadFkHo0zOlVOL0aJeytgSzMLqUTpZhbT5IPE1dRiTsfFaInXjym+PBDvPKkarCuhy2VepVsCa15yjBKCNJtR9VCTvd+U4b5k/wD+daWy/dn8jF2t7sSHsrH4vDoY4nhCZ3YZo2Y89ixucwHTT1mPXZLeeotVtKdUFCKJMG3cXJLyMssbpJFPmCxhfgxMRrcnjaqbMeuEd5a80OY2dZfJxfLRlZsk3gi+jT6op2XMwp+8zPF4oIOtjoiDVmY/BVRxOtc8ztdcpvRFWuzJI48VA2sgIzW+M0aMRfsJt4UQsU0pLkM5FfRWqL7BzXfaUAAYNtABrMg6O6kPQf8A9Gr/ANvWlyZW7d222Kw4laLkva2KjD8/NzXQgsSALAZ1qdNSpt3dddURybfSsZyS5Mq1lQMzx4loy1s3JzBQ1hYXF+qm5QUvejqZFWRbUtIvQNqbQxKQSFcVLIpUqyyFXDK3NNja4OvEGoKityXDQZhn3P1ZM2YGaSJ8LNGgk5NDdS+W+aMKNbHtqVsN+LjroU4t6ot32SMdjZcRieWkiEQEIiADh7kOWvwHxvRUKalVHd11J5uWshppaFEVvh8QD0zt9dKvZRHjZFG2fCShOTjNpIZJYCfkMGRjr8hlqEXGcU326Muk3RdJEpsEDhcVNbmo2Hw0XcssbS+kqP1arlP20Yeb+wzRVpizm+014s+/IfmP9tXr3WZq9xl1u9t+TCxvH7WaS80jhuURRZjpodaTvxuklvamti7RhTUoNG7a298ksUsL4bk+Ugns3KhrZIix0C93TVaxOjalva8UMraEb1KCXYxU2hJkkwjdQse4hFP1q0VyZhRWqkjbgQVxkiH4IVmX9dkJ9N65otNTs5t1pdw7bkn3lij/AG2I+qKy8zrl8j0Gzv8AG+olH8ij+bD9ZK05c2YFfXLzOyycDXnz2BW45NAeo+g6eu1UZK1hqX470loRqzh8KACgAoA9CE8Bfurqi3yI7yRg6a9TA6G3A1zR6+JLVaeBbYTFsRZ1Knrscp8ejxrRqtk1pNaP7CFtcU/Veq+5Mq8pCgAoAKACgCJtPALPGUfp1B6Qegiqrao2R3WQsgpx0YmK2IwDnS6E9uRu0H80/jWsnW7El4fYQ9pQ/AuYN8oiOcjqeyxHncU3HaNb5povWXDtRoxu+QtaKM363tbyHHzqFm0Vp6i+pGeYv0ogbtM82JZ2JY5Tmbq1Fh2dgqjFc7bnJleO5Ts1Yb9xBZ8Hbqn+qlep2fFRUkvAX2uvUiR9z928NiY5ZJ4zIwxEq6u9rAiwyhrdNSyr7IT3YvTgTwMaqdSlJasZ4d3MLCGaKCNHyMAwGuqkHXjSbuslwkzQVNcOMUcsVJHw2FWI2dmRV1tc5WsD3kVtuSjq2eWrg52uK7S73UxsaYuKcquXELyRYgXjl/NsTqL2KHwpfLg5V8Owd2bYq7dyR5vCSMVtDKbMCpB7fa6EVLG6qP8Ae0q2l/kF1svc8SwxS+28Rz40fTk/zlBsOZ20rPMlGTWiNGGzKZRTGDYO7yYZJEDNKJWzOZMpvzQtrAAWsKVuulY02PUY8aY7seRubd7CnjhoD/8AEn3VHprF+p/Um6a3zivocqxcYGGxCgABZJgAOAAlawFbdb13X4I8tetMhpE/Z+FE0uDiZ3VXDBsjZTpFmGvetQum4QlJE8KqNt27LkTNs7KGFxSRpJK6tCzkSPm1DgaaDoqvHtdsW5F20saFOm52lA35PP8ATt/mLTLE4dZEc9t7tYk4mWXDiIpLkYh3YEOFysQAp42U1nUZUIwUZa8DazNnyus34ht/ZntbZAiNiytEXI6XaZWc+ZNRps6TJ3vP8F2RV0eI4ipjvyuD5snqNaa91nm4+4y73b2EcVy5bESx8nLkCoEtlKKwOqk9J8qUyMh1NJJGrhYVV1e9InbW3QSGCebl5pGTDzhQ+S3OjIPBRVEcqVkoxaXNDvoNdMZSj3MWWwnKmNBxbCz5fnLGjr6VFO2y3Vr4oycKO/KUfBnmF500co/PgPmGQ/veirXwWgm+Ca8Ru3NPvDE8B7rieJAHDpJ4Vl5fXL5HpMD/ABvqIEGPLwxQiNxcxIHNgpIZeDHTW1ak1omzDqr9qn4ncJOBrzx60iTRXUjrGnf0Vya3k0EXo0yNBhiwFrfjttSCobHpXpEgbN+V6KsWJ4lfpPgZ/wBGj4xqXose856TLuPDs0fGPlXPRV3h6S+4yhwAHwte0EipQx0uZGV7fIlrGB4dJ1PnV6ikU6sxnvY2+w+g8aJa6cAjprxIsOLa2qnquAxB9BI/GtVRtfaiyVa7GTqvKgoAKACgAoA8ZQRYgEHiDQ1qBWy7v4ZjcxKO649ANLvEpf6UVOit9hVby7Phgw7GONQzFVva51NzYnXgDS2XVXVU91FN8Iwre6iTuZhguHz9LsxPcpKgeg+dTwIKNWveSxY6Q17xc35m92wrMQBeYamw+AthWxsxuTn8jP2txgiz9jdgYJ+n31L6Qh+2pZ3WLyQxsvqBrbgaUNBnH9g6LgezERDydhW5d7kvI8tirTKXmWO8+yxFiZYvgxzgzQnhle45QDtDWf8AWqrFs36+PZwZftGp1XdJHtKvDbUE0k7ylVd+TV7kC7LEI3I14EqT41dGvcior+8RXKsds1Mm4PbeIjiSJcdGqIoRbJFeyiw1Ymq3jVyk5OJetpXxiorsIs+8mKE6IMcxVgcze5WHH5NhwFS9Fq0938gs/Ia11Jp27P8A/wBE/wDQ/hqPo1fw/kj/ANjkd5T4/ERiB40k5V2zNpYkksXdiF4Aamr0tNOwXSnZZvNFtsDEKcTgLMpIaxAIJF4WHCqMleyl/e0Z2dwyEW+/MqrjYizBR7WbUkD/AIg66owfcl5jW2Fruig06+15gGW5lcgXGo5RbEU80ZcV7SJ21ToK88ewXIW/ZEPvCT50X+alM4nXL+9grndRI53j8SntqAh1sA9zmFhoeJvWyl6rPLRT3GWGE2lJC8hgxUUYkKlgQjG6rl0JNU2Uws03lyGaMy2iO7FEXb23Z2gcHG8pmGUoBEAQ2jCyi/A0Qxq001H8lnp98/Vb4FluzKpxuCAZTzZQQCDxh6fKoZS9lL5EtmLS/j4kPDlIS8TsqmKWSMZmA5ua68eixFWwblFS7xTKrcLZRRd7Hwjz7IxKRas8sxUA/CAkVioPygCPGkrpKGSnLwNvHg5Ye6uYvzzidDh4lZpXGQRZSCh01cW5oXjfsp1yUVvN8DFqxrHbppxOuohCAE3IUAnrIGprCfM9cuRpy+PfQc0DBwG982lzp2dAvVCralrqXOxOOmhOq4rCgAoAKAMWB6D5iuPXsAAgvfpo07QPVUDhp0+fGhLQD2ugFABQAUAFABQAUAUe+MJbDMR+ayt4XsfXSedHepfgL5S1rZjubOGwwXpRmU+JLD1+iuYMt6nTu1OYsta9DzHbPjfmyxo9joHUNbtFxU1Odb9VtEpwjLhJakvYuEjiVlijSMZsxCqFFyAL2HToKvhbKfvPUnXGMVoloWN6mWFLh908Gjh1w6BlYMrc64INwePXVzyLGtHIoWPUnqo8SbtLZMOIAE8ayBTdQwvYnQ1CFkoe69CydcZ+8tTRHu3g14YXD/skPrFSd1j/AFP6kegqX6V9DP8AoLC/1aD9lH/DUeln8T+p3oq/hX0A7Bwp44bD/sk/hrvSz+J/UHVB/pX0PV2Fhhww0H7JP4a50s+9/UFVDuRIGBiClRHGFYFWUIoBB4ggDUVzelz1JbkeWhpw2xsPGQ0eHhQjgVjQEdxAvXXZOXNsjGuEeSRsxezIZSGliikIFgXRWIHUCQdK5Gco8mdlCMuLWpGbd3CHjhcP+xj/AIal01nxP6kegq+FfQs6rLTVicOkilJEV1PFWAYG2ouDpxrqbT1RxxUloyF/4ewn9Vw/7GP+Gp9NZ8T+pX0Ffwr6Hv8AQOF/q2H/AGUf8NHS2fE/qd6Gv4V9AOwsLw9rQfsk+6udLP4n9Q6KHwr6GeF2Lh42DR4eFGHBljQEXFjYgX4GiVk5cG2wjVCL1ikj2XY+HZi7QQszasxjQknhcki54UKySWmrOuuDeuiJMECoMqKqDqUADyFRbb5kkkuRsrgGL8DQdI2UfzrpE2YZhmPaPV/OuaHUzZisSkSF3bKqi5J/GtShBye7HmRssjXFyk9EjXs7aMc6Z4mzLe3SLHqIOortlcq5bsloyNN9d0d+t6olVAtCgAoAKACgAoAKACgAoAKACgCv2ptmKD4bXboUan/Txqi7IhV7zKrLow5i3jN8MwZRCMrAg5m4g9wpCe0VJaKPAVll68NCo2HtU4eTMNVOjr1joPeKUxsh0y17O0opt6OXgO94cWl0dtOlGKsvYR94rZ9nfHVP6GjrG1cGYYLZBhJblpX0tZzpxGvfXKcfo3rvN+ZyFW69dWyXynaTTRZqGdq4HExJOmp8/uoOmRe3TXTmocoe2gNQzN10AFz1nzoAOU7aA1DOe3xNAahc9Z8KAC/afOuHQ5TtJrpzUM7fg0HeIXPWaDgZ7dNAByh7aA1DM3XagOIC/WfOgA5TtoDUOUPb4mgDwk9dAHmUfzoAqd6JpEw5kiYq8bK9x0i9mB6CLMTY9VMYsYysUZrgxPPlONLnW+K4m3ZuITaGEIkFr82QDoZbEFfQalZCWLd6vyIUWQz8bSXbwfmTthbJjw0ZjjJOt2JIJJsBrbQaAVVfdK2W9IvxMWvHhuQLGqRoKACgAoAKACgAoAKACgAoAqN5NrchHzfhtonZ1se6lcrI6KHDm+RTfb0ceHModg7vmf3actlY3Avq/wAonjaksbEdvtLO37i1NG/68y7kx2Dw/M5ikcQq3PjYce+nHbj1erwGHOqvhwALhMWCBkY9gyuO3oNGlF64aP8AIeytQq7b2O+FYMrEofguNCD8U26azMjHlQ9YvgJW1Op6p8CTsvCYyUJIsjMmYHnSm3NOoIv2VZRXkT0kpcPMnXG6Wkk+HmNxPfW2PnmvZQB4y6dP47qDqPQQKDnIL9lABrQAZfGgAzD+VAahc9XnQAW7aACw/nQAZvGgA17KADL2n8d1ABoOoUAGbsoANaADL4/jqoAMw/lQAXPV50AFu2gAyj+dcA14qISIyHUMpU9xFvtqUW4tNEZxU4uL7Sj3O2XKmDlGqSSF8nYQuUN5gnyp3LvhO6L5paGXs/Fsrxpx5N66fhEPcnYmJhxDPIpRMpDXIOc304HXrv8AfV2bkU2VpQ5/gX2Xh5FNzlZwXnzHqso9AFABQAUAFABQAUAFABQAUAIu/J93X6MfWasbaPWL+9pnZfvoatrHLhpMvNtGbW0tppa3CtO3hU9O4dnwg9DmdecMc3YNyJEIJBzLqO8VOttTWhKD0kjoG9Q96yeH1hW5mdTI1Mjq2V24Z9yk+k/dFU7N6t+ZTh+4/MvX4nvrQGzGgDVKdRXSLM4xoK4SMqACg4aY9Sb6104bq4SCgDCQ6V04whGl+mgEZ1w6FAGqY6iukWbALUM6j2uHQoA1JqxvrXSJtrhIKAMZOBrpxmMPC/TQcRsrhIVN28S/9I4lM7ZAzELc5Qb8bcK0b4R9Hi9OJjYs5em2R1end2DvWcbQUAFABQAUAFAH/9k="/>
          <p:cNvSpPr>
            <a:spLocks noChangeAspect="1" noChangeArrowheads="1"/>
          </p:cNvSpPr>
          <p:nvPr/>
        </p:nvSpPr>
        <p:spPr bwMode="auto">
          <a:xfrm>
            <a:off x="609600"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Rectangle 8"/>
          <p:cNvSpPr/>
          <p:nvPr/>
        </p:nvSpPr>
        <p:spPr>
          <a:xfrm>
            <a:off x="2743200" y="465137"/>
            <a:ext cx="6806234" cy="923330"/>
          </a:xfrm>
          <a:prstGeom prst="rect">
            <a:avLst/>
          </a:prstGeom>
          <a:noFill/>
        </p:spPr>
        <p:txBody>
          <a:bodyPr wrap="squar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Transferring</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1" name="TextBox 10"/>
          <p:cNvSpPr txBox="1"/>
          <p:nvPr/>
        </p:nvSpPr>
        <p:spPr>
          <a:xfrm>
            <a:off x="914400" y="2209800"/>
            <a:ext cx="7162800" cy="3970318"/>
          </a:xfrm>
          <a:prstGeom prst="rect">
            <a:avLst/>
          </a:prstGeom>
          <a:noFill/>
        </p:spPr>
        <p:txBody>
          <a:bodyPr wrap="square" rtlCol="0">
            <a:spAutoFit/>
          </a:bodyPr>
          <a:lstStyle/>
          <a:p>
            <a:r>
              <a:rPr lang="en-US" sz="3600" dirty="0" smtClean="0"/>
              <a:t>Do you plan to transfer from Lone Star College Tomball to a university?  If so, it is NEVER too early to start the transfer planning process.  If you are unsure of where to start, then this PowerPoint is for you!</a:t>
            </a:r>
            <a:endParaRPr lang="en-US" sz="3600" dirty="0"/>
          </a:p>
        </p:txBody>
      </p:sp>
    </p:spTree>
    <p:extLst>
      <p:ext uri="{BB962C8B-B14F-4D97-AF65-F5344CB8AC3E}">
        <p14:creationId xmlns:p14="http://schemas.microsoft.com/office/powerpoint/2010/main" val="3338693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609600" y="1905000"/>
            <a:ext cx="7543800" cy="44196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a:lstStyle>
          <a:p>
            <a:pPr marL="457200" lvl="1" indent="0">
              <a:buNone/>
              <a:defRPr/>
            </a:pPr>
            <a:r>
              <a:rPr lang="en-US" altLang="en-US" sz="1800" kern="0" dirty="0" smtClean="0"/>
              <a:t>Some students know exactly what career path they would like to pursue.  Others are still undecided.  Choosing a major is critical because it will ensure that the courses you take while at Lone Star will not only transfer, but will count towards your degree at the university level as well.</a:t>
            </a:r>
          </a:p>
          <a:p>
            <a:pPr marL="457200" lvl="1" indent="0">
              <a:buNone/>
              <a:defRPr/>
            </a:pPr>
            <a:r>
              <a:rPr lang="en-US" altLang="en-US" sz="1800" kern="0" dirty="0" smtClean="0"/>
              <a:t>  </a:t>
            </a:r>
          </a:p>
          <a:p>
            <a:pPr marL="457200" lvl="1" indent="0">
              <a:buNone/>
              <a:defRPr/>
            </a:pPr>
            <a:r>
              <a:rPr lang="en-US" altLang="en-US" sz="1800" u="sng" kern="0" dirty="0" smtClean="0"/>
              <a:t>If you HAVE decided on a major </a:t>
            </a:r>
            <a:r>
              <a:rPr lang="en-US" altLang="en-US" sz="1800" kern="0" dirty="0" smtClean="0"/>
              <a:t>you should meet with an advisor to discuss your degree plan at LSC and how exactly to match the courses you take at LSC to your university’s degree plan.</a:t>
            </a:r>
          </a:p>
          <a:p>
            <a:pPr marL="457200" lvl="1" indent="0">
              <a:buNone/>
              <a:defRPr/>
            </a:pPr>
            <a:endParaRPr lang="en-US" altLang="en-US" sz="1800" kern="0" dirty="0"/>
          </a:p>
          <a:p>
            <a:pPr marL="457200" lvl="1" indent="0">
              <a:buNone/>
              <a:defRPr/>
            </a:pPr>
            <a:r>
              <a:rPr lang="en-US" altLang="en-US" sz="1800" u="sng" kern="0" dirty="0" smtClean="0"/>
              <a:t>If you are UNDECIDED on a major</a:t>
            </a:r>
            <a:r>
              <a:rPr lang="en-US" altLang="en-US" sz="1800" kern="0" dirty="0" smtClean="0"/>
              <a:t>, consider using Career </a:t>
            </a:r>
            <a:r>
              <a:rPr lang="en-US" altLang="en-US" sz="1800" kern="0" dirty="0" smtClean="0"/>
              <a:t>Advising</a:t>
            </a:r>
            <a:r>
              <a:rPr lang="en-US" altLang="en-US" sz="1800" kern="0" dirty="0" smtClean="0"/>
              <a:t> </a:t>
            </a:r>
            <a:r>
              <a:rPr lang="en-US" altLang="en-US" sz="1800" kern="0" dirty="0" smtClean="0"/>
              <a:t>here at LSC Tomball.  Contact the Advising and Counseling office to schedule an appointment with our Career Counselor so that you can match your interests with your abilities to determine suitable career choices.</a:t>
            </a:r>
          </a:p>
          <a:p>
            <a:pPr marL="457200" lvl="1" indent="0">
              <a:buNone/>
              <a:defRPr/>
            </a:pPr>
            <a:endParaRPr lang="en-US" altLang="en-US" sz="1800" kern="0" dirty="0" smtClean="0"/>
          </a:p>
          <a:p>
            <a:pPr marL="0" indent="0">
              <a:buFontTx/>
              <a:buNone/>
              <a:defRPr/>
            </a:pPr>
            <a:endParaRPr lang="en-US" altLang="en-US" kern="0" dirty="0" smtClean="0"/>
          </a:p>
          <a:p>
            <a:pPr marL="0" indent="0">
              <a:buFontTx/>
              <a:buNone/>
              <a:defRPr/>
            </a:pPr>
            <a:endParaRPr lang="en-US" altLang="en-US" kern="0" dirty="0" smtClean="0"/>
          </a:p>
        </p:txBody>
      </p:sp>
      <p:sp>
        <p:nvSpPr>
          <p:cNvPr id="4" name="Rectangle 3"/>
          <p:cNvSpPr/>
          <p:nvPr/>
        </p:nvSpPr>
        <p:spPr>
          <a:xfrm>
            <a:off x="2895600" y="457200"/>
            <a:ext cx="6806234" cy="1138773"/>
          </a:xfrm>
          <a:prstGeom prst="rect">
            <a:avLst/>
          </a:prstGeom>
          <a:noFill/>
        </p:spPr>
        <p:txBody>
          <a:bodyPr wrap="square" lIns="91440" tIns="45720" rIns="91440" bIns="45720">
            <a:spAutoFit/>
          </a:bodyPr>
          <a:lstStyle/>
          <a:p>
            <a:pPr algn="ctr"/>
            <a:r>
              <a:rPr lang="en-US" sz="4000" dirty="0" smtClean="0">
                <a:ln w="0"/>
                <a:effectLst>
                  <a:outerShdw blurRad="38100" dist="19050" dir="2700000" algn="tl" rotWithShape="0">
                    <a:schemeClr val="dk1">
                      <a:alpha val="40000"/>
                    </a:schemeClr>
                  </a:outerShdw>
                </a:effectLst>
              </a:rPr>
              <a:t>Transferring</a:t>
            </a:r>
          </a:p>
          <a:p>
            <a:pPr algn="ctr"/>
            <a:r>
              <a:rPr lang="en-US" sz="2800" dirty="0" smtClean="0">
                <a:ln w="0"/>
                <a:effectLst>
                  <a:outerShdw blurRad="38100" dist="19050" dir="2700000" algn="tl" rotWithShape="0">
                    <a:schemeClr val="dk1">
                      <a:alpha val="40000"/>
                    </a:schemeClr>
                  </a:outerShdw>
                </a:effectLst>
              </a:rPr>
              <a:t>Step 1-Choose a major</a:t>
            </a:r>
            <a:endParaRPr lang="en-US" sz="28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604515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457200"/>
            <a:ext cx="6806234" cy="1138773"/>
          </a:xfrm>
          <a:prstGeom prst="rect">
            <a:avLst/>
          </a:prstGeom>
          <a:noFill/>
        </p:spPr>
        <p:txBody>
          <a:bodyPr wrap="square" lIns="91440" tIns="45720" rIns="91440" bIns="45720">
            <a:spAutoFit/>
          </a:bodyPr>
          <a:lstStyle/>
          <a:p>
            <a:pPr algn="ctr"/>
            <a:r>
              <a:rPr lang="en-US" sz="4000" dirty="0" smtClean="0">
                <a:ln w="0"/>
                <a:effectLst>
                  <a:outerShdw blurRad="38100" dist="19050" dir="2700000" algn="tl" rotWithShape="0">
                    <a:schemeClr val="dk1">
                      <a:alpha val="40000"/>
                    </a:schemeClr>
                  </a:outerShdw>
                </a:effectLst>
              </a:rPr>
              <a:t>Transferring</a:t>
            </a:r>
          </a:p>
          <a:p>
            <a:pPr algn="ctr"/>
            <a:r>
              <a:rPr lang="en-US" sz="2800" dirty="0" smtClean="0">
                <a:ln w="0"/>
                <a:effectLst>
                  <a:outerShdw blurRad="38100" dist="19050" dir="2700000" algn="tl" rotWithShape="0">
                    <a:schemeClr val="dk1">
                      <a:alpha val="40000"/>
                    </a:schemeClr>
                  </a:outerShdw>
                </a:effectLst>
              </a:rPr>
              <a:t>Step 2-Choose a College</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3" name="Content Placeholder 2"/>
          <p:cNvSpPr txBox="1">
            <a:spLocks/>
          </p:cNvSpPr>
          <p:nvPr/>
        </p:nvSpPr>
        <p:spPr bwMode="auto">
          <a:xfrm>
            <a:off x="609600" y="1828800"/>
            <a:ext cx="7543800" cy="44196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a:lstStyle>
          <a:p>
            <a:pPr marL="457200" lvl="1" indent="0">
              <a:buNone/>
              <a:defRPr/>
            </a:pPr>
            <a:r>
              <a:rPr lang="en-US" altLang="en-US" sz="1800" kern="0" dirty="0" smtClean="0"/>
              <a:t>Once you have chosen your major, then it’s time to research colleges and universities that offer your desired program.  In order to determine the best fit, consider the questions below:</a:t>
            </a:r>
          </a:p>
          <a:p>
            <a:pPr marL="457200" lvl="1" indent="0">
              <a:buNone/>
              <a:defRPr/>
            </a:pPr>
            <a:endParaRPr lang="en-US" altLang="en-US" sz="1800" kern="0" dirty="0"/>
          </a:p>
          <a:p>
            <a:pPr lvl="1">
              <a:buFont typeface="Wingdings" panose="05000000000000000000" pitchFamily="2" charset="2"/>
              <a:buChar char="Ø"/>
              <a:defRPr/>
            </a:pPr>
            <a:r>
              <a:rPr lang="en-US" altLang="en-US" sz="1800" kern="0" dirty="0" smtClean="0"/>
              <a:t>Do you want to stay local?</a:t>
            </a:r>
          </a:p>
          <a:p>
            <a:pPr lvl="1">
              <a:buFont typeface="Wingdings" panose="05000000000000000000" pitchFamily="2" charset="2"/>
              <a:buChar char="Ø"/>
              <a:defRPr/>
            </a:pPr>
            <a:r>
              <a:rPr lang="en-US" altLang="en-US" sz="1800" kern="0" dirty="0" smtClean="0"/>
              <a:t>Do you want to attend a small or large college?</a:t>
            </a:r>
          </a:p>
          <a:p>
            <a:pPr lvl="1">
              <a:buFont typeface="Wingdings" panose="05000000000000000000" pitchFamily="2" charset="2"/>
              <a:buChar char="Ø"/>
              <a:defRPr/>
            </a:pPr>
            <a:r>
              <a:rPr lang="en-US" altLang="en-US" sz="1800" kern="0" dirty="0" smtClean="0"/>
              <a:t>Which schools offer your major and have well reputed programs?</a:t>
            </a:r>
          </a:p>
          <a:p>
            <a:pPr lvl="1">
              <a:buFont typeface="Wingdings" panose="05000000000000000000" pitchFamily="2" charset="2"/>
              <a:buChar char="Ø"/>
              <a:defRPr/>
            </a:pPr>
            <a:r>
              <a:rPr lang="en-US" altLang="en-US" sz="1800" kern="0" dirty="0" smtClean="0"/>
              <a:t>What types of financial aid are offered to transfer students?</a:t>
            </a:r>
          </a:p>
          <a:p>
            <a:pPr lvl="1">
              <a:buFont typeface="Wingdings" panose="05000000000000000000" pitchFamily="2" charset="2"/>
              <a:buChar char="Ø"/>
              <a:defRPr/>
            </a:pPr>
            <a:r>
              <a:rPr lang="en-US" altLang="en-US" sz="1800" kern="0" dirty="0" smtClean="0"/>
              <a:t>Will you be required to live on or off campus?</a:t>
            </a:r>
          </a:p>
          <a:p>
            <a:pPr lvl="1">
              <a:defRPr/>
            </a:pPr>
            <a:endParaRPr lang="en-US" altLang="en-US" sz="1800" kern="0" dirty="0"/>
          </a:p>
          <a:p>
            <a:pPr marL="457200" lvl="1" indent="0">
              <a:buNone/>
              <a:defRPr/>
            </a:pPr>
            <a:r>
              <a:rPr lang="en-US" altLang="en-US" sz="1800" kern="0" dirty="0" smtClean="0"/>
              <a:t>Many universities offer Open Houses or Preview Days where prospective students can visit the campus, take a tour, visit with admissions counselors and engage in campus life in order to decide if the school is a good fit.  Our Advising and Counseling Office posts flyers for these events if you want to stop by and take a peek!</a:t>
            </a:r>
          </a:p>
          <a:p>
            <a:pPr lvl="1">
              <a:defRPr/>
            </a:pPr>
            <a:endParaRPr lang="en-US" altLang="en-US" sz="1800" kern="0" dirty="0" smtClean="0"/>
          </a:p>
          <a:p>
            <a:pPr marL="0" indent="0">
              <a:buFontTx/>
              <a:buNone/>
              <a:defRPr/>
            </a:pPr>
            <a:endParaRPr lang="en-US" altLang="en-US" kern="0" dirty="0" smtClean="0"/>
          </a:p>
          <a:p>
            <a:pPr marL="0" indent="0">
              <a:buFontTx/>
              <a:buNone/>
              <a:defRPr/>
            </a:pPr>
            <a:endParaRPr lang="en-US" altLang="en-US" kern="0" dirty="0" smtClean="0"/>
          </a:p>
        </p:txBody>
      </p:sp>
    </p:spTree>
    <p:extLst>
      <p:ext uri="{BB962C8B-B14F-4D97-AF65-F5344CB8AC3E}">
        <p14:creationId xmlns:p14="http://schemas.microsoft.com/office/powerpoint/2010/main" val="1222306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1964353"/>
            <a:ext cx="8077200" cy="3816429"/>
          </a:xfrm>
          <a:prstGeom prst="rect">
            <a:avLst/>
          </a:prstGeom>
          <a:noFill/>
        </p:spPr>
        <p:txBody>
          <a:bodyPr wrap="square" rtlCol="0">
            <a:spAutoFit/>
          </a:bodyPr>
          <a:lstStyle/>
          <a:p>
            <a:r>
              <a:rPr lang="en-US" sz="2200" dirty="0" smtClean="0"/>
              <a:t>You should submit an application to your college of choice as early as possible. </a:t>
            </a:r>
            <a:r>
              <a:rPr lang="en-US" sz="2200" dirty="0" smtClean="0"/>
              <a:t>If you plan to attend a Texas university, most institutions use the Apply Texas Application linked below.  Be aware that you will most likely be required to pay an application fee before you can submit the application.</a:t>
            </a:r>
          </a:p>
          <a:p>
            <a:endParaRPr lang="en-US" sz="2200" dirty="0" smtClean="0"/>
          </a:p>
          <a:p>
            <a:r>
              <a:rPr lang="en-US" sz="2200" dirty="0">
                <a:hlinkClick r:id="rId3"/>
              </a:rPr>
              <a:t>https://</a:t>
            </a:r>
            <a:r>
              <a:rPr lang="en-US" sz="2200" dirty="0" smtClean="0">
                <a:hlinkClick r:id="rId3"/>
              </a:rPr>
              <a:t>www.applytexas.org/adappc/gen/c_start.WBX</a:t>
            </a:r>
            <a:endParaRPr lang="en-US" sz="2200" dirty="0" smtClean="0"/>
          </a:p>
          <a:p>
            <a:endParaRPr lang="en-US" sz="2200" dirty="0"/>
          </a:p>
          <a:p>
            <a:r>
              <a:rPr lang="en-US" sz="2200" dirty="0" smtClean="0"/>
              <a:t>Please read the steps on the next slide for more specific information about completing your application.</a:t>
            </a:r>
          </a:p>
          <a:p>
            <a:r>
              <a:rPr lang="en-US" sz="2200" dirty="0" smtClean="0"/>
              <a:t> </a:t>
            </a:r>
            <a:endParaRPr lang="en-US" sz="2200" dirty="0" smtClean="0"/>
          </a:p>
        </p:txBody>
      </p:sp>
      <p:sp>
        <p:nvSpPr>
          <p:cNvPr id="6" name="Rectangle 5"/>
          <p:cNvSpPr/>
          <p:nvPr/>
        </p:nvSpPr>
        <p:spPr>
          <a:xfrm>
            <a:off x="2895600" y="457200"/>
            <a:ext cx="6806234" cy="1138773"/>
          </a:xfrm>
          <a:prstGeom prst="rect">
            <a:avLst/>
          </a:prstGeom>
          <a:noFill/>
        </p:spPr>
        <p:txBody>
          <a:bodyPr wrap="square" lIns="91440" tIns="45720" rIns="91440" bIns="45720">
            <a:spAutoFit/>
          </a:bodyPr>
          <a:lstStyle/>
          <a:p>
            <a:pPr algn="ctr"/>
            <a:r>
              <a:rPr lang="en-US" sz="4000" dirty="0" smtClean="0">
                <a:ln w="0"/>
                <a:effectLst>
                  <a:outerShdw blurRad="38100" dist="19050" dir="2700000" algn="tl" rotWithShape="0">
                    <a:schemeClr val="dk1">
                      <a:alpha val="40000"/>
                    </a:schemeClr>
                  </a:outerShdw>
                </a:effectLst>
              </a:rPr>
              <a:t>Transferring</a:t>
            </a:r>
          </a:p>
          <a:p>
            <a:pPr algn="ctr"/>
            <a:r>
              <a:rPr lang="en-US" sz="2800" dirty="0" smtClean="0">
                <a:ln w="0"/>
                <a:effectLst>
                  <a:outerShdw blurRad="38100" dist="19050" dir="2700000" algn="tl" rotWithShape="0">
                    <a:schemeClr val="dk1">
                      <a:alpha val="40000"/>
                    </a:schemeClr>
                  </a:outerShdw>
                </a:effectLst>
              </a:rPr>
              <a:t>Step 3-Apply for Admission</a:t>
            </a:r>
            <a:endParaRPr lang="en-US" sz="28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9970436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1798260"/>
            <a:ext cx="8077200" cy="4832092"/>
          </a:xfrm>
          <a:prstGeom prst="rect">
            <a:avLst/>
          </a:prstGeom>
          <a:noFill/>
        </p:spPr>
        <p:txBody>
          <a:bodyPr wrap="square" rtlCol="0">
            <a:spAutoFit/>
          </a:bodyPr>
          <a:lstStyle/>
          <a:p>
            <a:pPr marL="342900" indent="-342900">
              <a:buFont typeface="Wingdings" panose="05000000000000000000" pitchFamily="2" charset="2"/>
              <a:buChar char="ü"/>
            </a:pPr>
            <a:r>
              <a:rPr lang="en-US" sz="2200" dirty="0" smtClean="0"/>
              <a:t>Check </a:t>
            </a:r>
            <a:r>
              <a:rPr lang="en-US" sz="2200" dirty="0" smtClean="0"/>
              <a:t>the </a:t>
            </a:r>
            <a:r>
              <a:rPr lang="en-US" sz="2200" dirty="0" smtClean="0"/>
              <a:t>university’s website </a:t>
            </a:r>
            <a:r>
              <a:rPr lang="en-US" sz="2200" dirty="0" smtClean="0"/>
              <a:t>for </a:t>
            </a:r>
            <a:r>
              <a:rPr lang="en-US" sz="2200" dirty="0" smtClean="0"/>
              <a:t>admission deadlines.</a:t>
            </a:r>
          </a:p>
          <a:p>
            <a:pPr marL="342900" indent="-342900">
              <a:buFont typeface="Wingdings" panose="05000000000000000000" pitchFamily="2" charset="2"/>
              <a:buChar char="ü"/>
            </a:pPr>
            <a:r>
              <a:rPr lang="en-US" sz="2200" dirty="0" smtClean="0"/>
              <a:t>Pay attention </a:t>
            </a:r>
            <a:r>
              <a:rPr lang="en-US" sz="2200" dirty="0" smtClean="0"/>
              <a:t>to additional required documents such as official transcripts, test scores, </a:t>
            </a:r>
            <a:r>
              <a:rPr lang="en-US" sz="2200" dirty="0" smtClean="0"/>
              <a:t>and essays.</a:t>
            </a:r>
          </a:p>
          <a:p>
            <a:pPr marL="342900" indent="-342900">
              <a:buFont typeface="Wingdings" panose="05000000000000000000" pitchFamily="2" charset="2"/>
              <a:buChar char="ü"/>
            </a:pPr>
            <a:r>
              <a:rPr lang="en-US" sz="2200" dirty="0" smtClean="0"/>
              <a:t>Begin working on a 500 word essay describing your </a:t>
            </a:r>
            <a:r>
              <a:rPr lang="en-US" sz="2200" u="sng" dirty="0" smtClean="0"/>
              <a:t>purpose for applying to that specific institution </a:t>
            </a:r>
            <a:r>
              <a:rPr lang="en-US" sz="2200" dirty="0" smtClean="0"/>
              <a:t>and informing the admissions committee of any pertinent information </a:t>
            </a:r>
            <a:r>
              <a:rPr lang="en-US" sz="2200" u="sng" dirty="0" smtClean="0"/>
              <a:t>that they cannot obtain simply by looking over your transcript.</a:t>
            </a:r>
          </a:p>
          <a:p>
            <a:pPr marL="342900" indent="-342900">
              <a:buFont typeface="Wingdings" panose="05000000000000000000" pitchFamily="2" charset="2"/>
              <a:buChar char="ü"/>
            </a:pPr>
            <a:r>
              <a:rPr lang="en-US" sz="2200" dirty="0" smtClean="0"/>
              <a:t>Submitting </a:t>
            </a:r>
            <a:r>
              <a:rPr lang="en-US" sz="2200" dirty="0" smtClean="0"/>
              <a:t>your application at </a:t>
            </a:r>
            <a:r>
              <a:rPr lang="en-US" sz="2200" dirty="0" smtClean="0"/>
              <a:t>least </a:t>
            </a:r>
            <a:r>
              <a:rPr lang="en-US" sz="2200" dirty="0" smtClean="0"/>
              <a:t>6 months in </a:t>
            </a:r>
            <a:r>
              <a:rPr lang="en-US" sz="2200" dirty="0" smtClean="0"/>
              <a:t>advance </a:t>
            </a:r>
            <a:r>
              <a:rPr lang="en-US" sz="2200" dirty="0" smtClean="0"/>
              <a:t>is highly encouraged.  </a:t>
            </a:r>
            <a:endParaRPr lang="en-US" sz="2200" dirty="0" smtClean="0"/>
          </a:p>
          <a:p>
            <a:pPr marL="342900" indent="-342900">
              <a:buFont typeface="Wingdings" panose="05000000000000000000" pitchFamily="2" charset="2"/>
              <a:buChar char="ü"/>
            </a:pPr>
            <a:r>
              <a:rPr lang="en-US" sz="2200" dirty="0" smtClean="0"/>
              <a:t>If </a:t>
            </a:r>
            <a:r>
              <a:rPr lang="en-US" sz="2200" dirty="0" smtClean="0"/>
              <a:t>you are still taking courses at Lone Star when you apply, </a:t>
            </a:r>
            <a:r>
              <a:rPr lang="en-US" sz="2200" dirty="0" smtClean="0"/>
              <a:t>you will need to </a:t>
            </a:r>
            <a:r>
              <a:rPr lang="en-US" sz="2200" dirty="0" smtClean="0"/>
              <a:t>submit </a:t>
            </a:r>
            <a:r>
              <a:rPr lang="en-US" sz="2200" dirty="0" smtClean="0"/>
              <a:t>another </a:t>
            </a:r>
            <a:r>
              <a:rPr lang="en-US" sz="2200" dirty="0" smtClean="0"/>
              <a:t>official transcript </a:t>
            </a:r>
            <a:r>
              <a:rPr lang="en-US" sz="2200" dirty="0" smtClean="0"/>
              <a:t>once your last courses here are complete</a:t>
            </a:r>
            <a:r>
              <a:rPr lang="en-US" sz="2200" dirty="0" smtClean="0"/>
              <a:t>.</a:t>
            </a:r>
          </a:p>
          <a:p>
            <a:pPr marL="342900" indent="-342900">
              <a:buFont typeface="Wingdings" panose="05000000000000000000" pitchFamily="2" charset="2"/>
              <a:buChar char="ü"/>
            </a:pPr>
            <a:r>
              <a:rPr lang="en-US" sz="2200" dirty="0" smtClean="0"/>
              <a:t>Applying </a:t>
            </a:r>
            <a:r>
              <a:rPr lang="en-US" sz="2200" dirty="0" smtClean="0"/>
              <a:t>early could increase your chances of receiving transfer scholarships.  </a:t>
            </a:r>
            <a:endParaRPr lang="en-US" sz="2200" dirty="0"/>
          </a:p>
        </p:txBody>
      </p:sp>
      <p:sp>
        <p:nvSpPr>
          <p:cNvPr id="6" name="Rectangle 5"/>
          <p:cNvSpPr/>
          <p:nvPr/>
        </p:nvSpPr>
        <p:spPr>
          <a:xfrm>
            <a:off x="2895600" y="228600"/>
            <a:ext cx="6806234" cy="1569660"/>
          </a:xfrm>
          <a:prstGeom prst="rect">
            <a:avLst/>
          </a:prstGeom>
          <a:noFill/>
        </p:spPr>
        <p:txBody>
          <a:bodyPr wrap="square" lIns="91440" tIns="45720" rIns="91440" bIns="45720">
            <a:spAutoFit/>
          </a:bodyPr>
          <a:lstStyle/>
          <a:p>
            <a:pPr algn="ctr"/>
            <a:r>
              <a:rPr lang="en-US" sz="4000" dirty="0" smtClean="0">
                <a:ln w="0"/>
                <a:effectLst>
                  <a:outerShdw blurRad="38100" dist="19050" dir="2700000" algn="tl" rotWithShape="0">
                    <a:schemeClr val="dk1">
                      <a:alpha val="40000"/>
                    </a:schemeClr>
                  </a:outerShdw>
                </a:effectLst>
              </a:rPr>
              <a:t>Transferring</a:t>
            </a:r>
          </a:p>
          <a:p>
            <a:pPr algn="ctr"/>
            <a:r>
              <a:rPr lang="en-US" sz="2800" dirty="0" smtClean="0">
                <a:ln w="0"/>
                <a:effectLst>
                  <a:outerShdw blurRad="38100" dist="19050" dir="2700000" algn="tl" rotWithShape="0">
                    <a:schemeClr val="dk1">
                      <a:alpha val="40000"/>
                    </a:schemeClr>
                  </a:outerShdw>
                </a:effectLst>
              </a:rPr>
              <a:t>Step 3-Apply for </a:t>
            </a:r>
            <a:r>
              <a:rPr lang="en-US" sz="2800" dirty="0" smtClean="0">
                <a:ln w="0"/>
                <a:effectLst>
                  <a:outerShdw blurRad="38100" dist="19050" dir="2700000" algn="tl" rotWithShape="0">
                    <a:schemeClr val="dk1">
                      <a:alpha val="40000"/>
                    </a:schemeClr>
                  </a:outerShdw>
                </a:effectLst>
              </a:rPr>
              <a:t>Admission</a:t>
            </a:r>
          </a:p>
          <a:p>
            <a:pPr algn="ctr"/>
            <a:r>
              <a:rPr lang="en-US" sz="2800" b="0" cap="none" spc="0" dirty="0" smtClean="0">
                <a:ln w="0"/>
                <a:solidFill>
                  <a:schemeClr val="tx1"/>
                </a:solidFill>
                <a:effectLst>
                  <a:outerShdw blurRad="38100" dist="19050" dir="2700000" algn="tl" rotWithShape="0">
                    <a:schemeClr val="dk1">
                      <a:alpha val="40000"/>
                    </a:schemeClr>
                  </a:outerShdw>
                </a:effectLst>
              </a:rPr>
              <a:t>    Continued</a:t>
            </a:r>
            <a:endParaRPr lang="en-US" sz="28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944285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381000"/>
            <a:ext cx="6806234" cy="1138773"/>
          </a:xfrm>
          <a:prstGeom prst="rect">
            <a:avLst/>
          </a:prstGeom>
          <a:noFill/>
        </p:spPr>
        <p:txBody>
          <a:bodyPr wrap="square" lIns="91440" tIns="45720" rIns="91440" bIns="45720">
            <a:spAutoFit/>
          </a:bodyPr>
          <a:lstStyle/>
          <a:p>
            <a:pPr algn="ctr"/>
            <a:r>
              <a:rPr lang="en-US" sz="4000" dirty="0" smtClean="0">
                <a:ln w="0"/>
                <a:effectLst>
                  <a:outerShdw blurRad="38100" dist="19050" dir="2700000" algn="tl" rotWithShape="0">
                    <a:schemeClr val="dk1">
                      <a:alpha val="40000"/>
                    </a:schemeClr>
                  </a:outerShdw>
                </a:effectLst>
              </a:rPr>
              <a:t>Transferring</a:t>
            </a:r>
          </a:p>
          <a:p>
            <a:pPr algn="ctr"/>
            <a:r>
              <a:rPr lang="en-US" sz="2800" dirty="0" smtClean="0">
                <a:ln w="0"/>
                <a:effectLst>
                  <a:outerShdw blurRad="38100" dist="19050" dir="2700000" algn="tl" rotWithShape="0">
                    <a:schemeClr val="dk1">
                      <a:alpha val="40000"/>
                    </a:schemeClr>
                  </a:outerShdw>
                </a:effectLst>
              </a:rPr>
              <a:t>Step 4-Apply for Financial Aid</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p:cNvSpPr txBox="1"/>
          <p:nvPr/>
        </p:nvSpPr>
        <p:spPr>
          <a:xfrm>
            <a:off x="533400" y="1703276"/>
            <a:ext cx="8077200" cy="4832092"/>
          </a:xfrm>
          <a:prstGeom prst="rect">
            <a:avLst/>
          </a:prstGeom>
          <a:noFill/>
        </p:spPr>
        <p:txBody>
          <a:bodyPr wrap="square" rtlCol="0">
            <a:spAutoFit/>
          </a:bodyPr>
          <a:lstStyle/>
          <a:p>
            <a:r>
              <a:rPr lang="en-US" sz="2200" dirty="0" smtClean="0"/>
              <a:t>Once you have submitted your application for admission, you should apply for financial aid by submitting your </a:t>
            </a:r>
            <a:r>
              <a:rPr lang="en-US" sz="2200" dirty="0" smtClean="0"/>
              <a:t>FAFSA.</a:t>
            </a:r>
          </a:p>
          <a:p>
            <a:r>
              <a:rPr lang="en-US" sz="2200" dirty="0">
                <a:hlinkClick r:id="rId3"/>
              </a:rPr>
              <a:t>https://fafsa.ed.gov</a:t>
            </a:r>
            <a:r>
              <a:rPr lang="en-US" sz="2200" dirty="0" smtClean="0">
                <a:hlinkClick r:id="rId3"/>
              </a:rPr>
              <a:t>/</a:t>
            </a:r>
            <a:endParaRPr lang="en-US" sz="2200" dirty="0" smtClean="0"/>
          </a:p>
          <a:p>
            <a:pPr marL="342900" indent="-342900">
              <a:buFont typeface="Wingdings" panose="05000000000000000000" pitchFamily="2" charset="2"/>
              <a:buChar char="ü"/>
            </a:pPr>
            <a:r>
              <a:rPr lang="en-US" sz="2200" dirty="0" smtClean="0"/>
              <a:t>Completing the </a:t>
            </a:r>
            <a:r>
              <a:rPr lang="en-US" sz="2200" dirty="0" smtClean="0"/>
              <a:t>FAFSA will allow your transfer institution to </a:t>
            </a:r>
            <a:r>
              <a:rPr lang="en-US" sz="2200" dirty="0" smtClean="0"/>
              <a:t>determine if you q</a:t>
            </a:r>
            <a:r>
              <a:rPr lang="en-US" sz="2200" dirty="0" smtClean="0"/>
              <a:t>ualify </a:t>
            </a:r>
            <a:r>
              <a:rPr lang="en-US" sz="2200" dirty="0" smtClean="0"/>
              <a:t>for financial aid, what types of aid you are eligible for, and how much aid you </a:t>
            </a:r>
            <a:r>
              <a:rPr lang="en-US" sz="2200" dirty="0" smtClean="0"/>
              <a:t>can </a:t>
            </a:r>
            <a:r>
              <a:rPr lang="en-US" sz="2200" dirty="0" smtClean="0"/>
              <a:t>receive.  </a:t>
            </a:r>
            <a:endParaRPr lang="en-US" sz="2200" dirty="0" smtClean="0"/>
          </a:p>
          <a:p>
            <a:pPr marL="342900" indent="-342900">
              <a:buFont typeface="Wingdings" panose="05000000000000000000" pitchFamily="2" charset="2"/>
              <a:buChar char="ü"/>
            </a:pPr>
            <a:r>
              <a:rPr lang="en-US" sz="2200" dirty="0" smtClean="0"/>
              <a:t>Early </a:t>
            </a:r>
            <a:r>
              <a:rPr lang="en-US" sz="2200" dirty="0" smtClean="0"/>
              <a:t>completion of the FAFSA ensures you have time to collect any additional documentation needed so that your funds are ready in time for enrollment. </a:t>
            </a:r>
            <a:endParaRPr lang="en-US" sz="2200" dirty="0" smtClean="0"/>
          </a:p>
          <a:p>
            <a:pPr marL="342900" indent="-342900">
              <a:buFont typeface="Wingdings" panose="05000000000000000000" pitchFamily="2" charset="2"/>
              <a:buChar char="ü"/>
            </a:pPr>
            <a:r>
              <a:rPr lang="en-US" sz="2200" dirty="0" smtClean="0"/>
              <a:t>Many </a:t>
            </a:r>
            <a:r>
              <a:rPr lang="en-US" sz="2200" dirty="0" smtClean="0"/>
              <a:t>universities offer scholarships that transfer students are awarded automatically if certain GPA and credit qualifications are </a:t>
            </a:r>
            <a:r>
              <a:rPr lang="en-US" sz="2200" dirty="0" smtClean="0"/>
              <a:t>met.  Be aware some </a:t>
            </a:r>
            <a:r>
              <a:rPr lang="en-US" sz="2200" dirty="0" smtClean="0"/>
              <a:t>institutions will require you to fill out a separate scholarship application apart from the FAFSA.    </a:t>
            </a:r>
            <a:endParaRPr lang="en-US" sz="2200" dirty="0"/>
          </a:p>
        </p:txBody>
      </p:sp>
    </p:spTree>
    <p:extLst>
      <p:ext uri="{BB962C8B-B14F-4D97-AF65-F5344CB8AC3E}">
        <p14:creationId xmlns:p14="http://schemas.microsoft.com/office/powerpoint/2010/main" val="6265783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 descr="Tom_H_2C.pdf"/>
          <p:cNvPicPr>
            <a:picLocks noChangeAspect="1"/>
          </p:cNvPicPr>
          <p:nvPr/>
        </p:nvPicPr>
        <p:blipFill>
          <a:blip r:embed="rId3" cstate="print"/>
          <a:srcRect/>
          <a:stretch>
            <a:fillRect/>
          </a:stretch>
        </p:blipFill>
        <p:spPr bwMode="auto">
          <a:xfrm>
            <a:off x="1066800" y="533400"/>
            <a:ext cx="1905000" cy="955675"/>
          </a:xfrm>
          <a:prstGeom prst="rect">
            <a:avLst/>
          </a:prstGeom>
          <a:noFill/>
          <a:ln w="9525">
            <a:noFill/>
            <a:miter lim="800000"/>
            <a:headEnd/>
            <a:tailEnd/>
          </a:ln>
        </p:spPr>
      </p:pic>
      <p:sp>
        <p:nvSpPr>
          <p:cNvPr id="6" name="Text Placeholder 3"/>
          <p:cNvSpPr txBox="1">
            <a:spLocks/>
          </p:cNvSpPr>
          <p:nvPr/>
        </p:nvSpPr>
        <p:spPr>
          <a:xfrm>
            <a:off x="712839" y="1905000"/>
            <a:ext cx="2819400" cy="1600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a:lstStyle>
          <a:p>
            <a:pPr marL="0" indent="0">
              <a:buNone/>
              <a:defRPr/>
            </a:pPr>
            <a:endParaRPr lang="en-US" sz="2400" kern="0" dirty="0" smtClean="0">
              <a:solidFill>
                <a:srgbClr val="C00000"/>
              </a:solidFill>
              <a:latin typeface="Garamond" panose="02020404030301010803" pitchFamily="18" charset="0"/>
            </a:endParaRPr>
          </a:p>
        </p:txBody>
      </p:sp>
      <p:sp>
        <p:nvSpPr>
          <p:cNvPr id="8" name="Rectangle 7"/>
          <p:cNvSpPr/>
          <p:nvPr/>
        </p:nvSpPr>
        <p:spPr>
          <a:xfrm>
            <a:off x="2895600" y="381000"/>
            <a:ext cx="6806234" cy="1138773"/>
          </a:xfrm>
          <a:prstGeom prst="rect">
            <a:avLst/>
          </a:prstGeom>
          <a:noFill/>
        </p:spPr>
        <p:txBody>
          <a:bodyPr wrap="square" lIns="91440" tIns="45720" rIns="91440" bIns="45720">
            <a:spAutoFit/>
          </a:bodyPr>
          <a:lstStyle/>
          <a:p>
            <a:pPr algn="ctr"/>
            <a:r>
              <a:rPr lang="en-US" sz="4000" dirty="0" smtClean="0">
                <a:ln w="0"/>
                <a:effectLst>
                  <a:outerShdw blurRad="38100" dist="19050" dir="2700000" algn="tl" rotWithShape="0">
                    <a:schemeClr val="dk1">
                      <a:alpha val="40000"/>
                    </a:schemeClr>
                  </a:outerShdw>
                </a:effectLst>
              </a:rPr>
              <a:t>Transferring</a:t>
            </a:r>
          </a:p>
          <a:p>
            <a:pPr algn="ctr"/>
            <a:r>
              <a:rPr lang="en-US" sz="2800" dirty="0" smtClean="0">
                <a:ln w="0"/>
                <a:effectLst>
                  <a:outerShdw blurRad="38100" dist="19050" dir="2700000" algn="tl" rotWithShape="0">
                    <a:schemeClr val="dk1">
                      <a:alpha val="40000"/>
                    </a:schemeClr>
                  </a:outerShdw>
                </a:effectLst>
              </a:rPr>
              <a:t>Important Policies</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7" name="Content Placeholder 6"/>
          <p:cNvSpPr>
            <a:spLocks noGrp="1"/>
          </p:cNvSpPr>
          <p:nvPr>
            <p:ph idx="1"/>
          </p:nvPr>
        </p:nvSpPr>
        <p:spPr>
          <a:xfrm>
            <a:off x="457200" y="2057400"/>
            <a:ext cx="8229600" cy="4525963"/>
          </a:xfrm>
        </p:spPr>
        <p:txBody>
          <a:bodyPr/>
          <a:lstStyle/>
          <a:p>
            <a:pPr>
              <a:buFont typeface="Wingdings" panose="05000000000000000000" pitchFamily="2" charset="2"/>
              <a:buChar char="Ø"/>
            </a:pPr>
            <a:r>
              <a:rPr lang="en-US" sz="2400" dirty="0" smtClean="0"/>
              <a:t>Transfer Credit Maximum-Most universities will only accept up to 66 hours of transfer credit from another institution.  Be sure to check with your transfer institution specifically because this can vary from school to school.  </a:t>
            </a:r>
          </a:p>
          <a:p>
            <a:pPr>
              <a:buFont typeface="Wingdings" panose="05000000000000000000" pitchFamily="2" charset="2"/>
              <a:buChar char="Ø"/>
            </a:pPr>
            <a:r>
              <a:rPr lang="en-US" sz="2400" dirty="0" smtClean="0"/>
              <a:t>Special Admission Requirements-Some majors/colleges will impose special admission criteria in addition to general transfer admission standards for specific programs regarding GPA, the number of allowable transfer credits etc.</a:t>
            </a:r>
          </a:p>
          <a:p>
            <a:pPr>
              <a:buFont typeface="Wingdings" panose="05000000000000000000" pitchFamily="2" charset="2"/>
              <a:buChar char="Ø"/>
            </a:pPr>
            <a:r>
              <a:rPr lang="en-US" sz="2400" dirty="0" smtClean="0"/>
              <a:t>Six Drop Rule-As of Fall 2007, students are only allowed six Ws (withdrawals) throughout </a:t>
            </a:r>
            <a:r>
              <a:rPr lang="en-US" sz="2400" dirty="0" smtClean="0"/>
              <a:t>an </a:t>
            </a:r>
            <a:r>
              <a:rPr lang="en-US" sz="2400" dirty="0" smtClean="0"/>
              <a:t>entire </a:t>
            </a:r>
            <a:r>
              <a:rPr lang="en-US" sz="2400" dirty="0" smtClean="0"/>
              <a:t>undergraduate career.</a:t>
            </a:r>
          </a:p>
          <a:p>
            <a:endParaRPr lang="en-US" dirty="0"/>
          </a:p>
        </p:txBody>
      </p:sp>
    </p:spTree>
    <p:extLst>
      <p:ext uri="{BB962C8B-B14F-4D97-AF65-F5344CB8AC3E}">
        <p14:creationId xmlns:p14="http://schemas.microsoft.com/office/powerpoint/2010/main" val="2422431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1" descr="Tom_H_2C.pdf"/>
          <p:cNvPicPr>
            <a:picLocks noChangeAspect="1"/>
          </p:cNvPicPr>
          <p:nvPr/>
        </p:nvPicPr>
        <p:blipFill>
          <a:blip r:embed="rId3" cstate="print"/>
          <a:srcRect/>
          <a:stretch>
            <a:fillRect/>
          </a:stretch>
        </p:blipFill>
        <p:spPr bwMode="auto">
          <a:xfrm>
            <a:off x="1066800" y="533400"/>
            <a:ext cx="1905000" cy="955675"/>
          </a:xfrm>
          <a:prstGeom prst="rect">
            <a:avLst/>
          </a:prstGeom>
          <a:noFill/>
          <a:ln w="9525">
            <a:noFill/>
            <a:miter lim="800000"/>
            <a:headEnd/>
            <a:tailEnd/>
          </a:ln>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063" y="1850796"/>
            <a:ext cx="3886200" cy="4711428"/>
          </a:xfrm>
          <a:prstGeom prst="rect">
            <a:avLst/>
          </a:prstGeom>
        </p:spPr>
      </p:pic>
      <p:sp>
        <p:nvSpPr>
          <p:cNvPr id="6" name="AutoShape 2" descr="data:image/jpeg;base64,/9j/4AAQSkZJRgABAQAAAQABAAD/2wCEAAkGBxQSEBQUEBQUFBQUFBAUFRQUFBQUFBQUFBQXFhUUFBQYHCggGBomHRQUITEhJSkrLi8uFx8zODMsNygtLisBCgoKDQ0NDg8PDisZFBkrKywrLCw3KyssLCwrNysrKysrKysrKysrKysrKysrKysrKysrKysrKysrKysrKysrK//AABEIAJ8A8AMBIgACEQEDEQH/xAAbAAACAwEBAQAAAAAAAAAAAAADBAECBQAGB//EAEYQAAICAQIDBQUEBgYIBwAAAAECAAMRBBIFITEGE0FRYTJxgZGhFCKxwQczQlJiciMkgrLR4RUlNEOSwvDxU2Nkc3SDs//EABYBAQEBAAAAAAAAAAAAAAAAAAABAv/EABcRAQEBAQAAAAAAAAAAAAAAAAABEUH/2gAMAwEAAhEDEQA/APh06dOgTLCVEuBKLKJcCSiQypAoFhFSFSuGWuERodE1tiVoMs7KqjOOZOBzltRpGrdkcYZGKsPIg4M0eAaQ2aqhVO0m2v7w6rggkj3YM3e3ujX7Ql9Y+5qUFgwOWeW78RBjx4qk91GxXJ2QuFO6nd1G9k7ZC4T7uT3cb2Tu7gKd3JFcb2S91G1ipxlSQcdMg+EBLup3dRvZO2QFO6nGqN7J2yAkaoM1zQKSjVwM5klCsfaqAsrgKESpEOywZWAEiVMKRKESIVkzhLqIHIsOiTkSHRZRyVw6JISGQQLKsIBIVYRVgbfZMbbLbenc6e5+XgSuxfq01xV9p4MD1fSPt/sH/Ij5TL4cmzh+psPW2yihfcubLPpsmt+jdw1t+nf2dRSw/tLnH0YwPHgTWo4GW0b6osAqtsCjmxbI6+Q5n5TOsoKMytyKkqfeDgz3fZIVpoP6b2NRdZUc9PYGD6cx9YNeA2zY4NwlLdNrLbCwNCUlMYwXdm5Ny6YX6ynHeDtpbmqfnjmrdAynoZs8MAXg+rPi99K/BQD/AMxhSXZjQVamu2hhtuID0vnqR1Qjxzy/6EwraCjFXBDKcEHkQYXT2MjKyEqynII6giew1ZTiibl216tB7OcC4YPIevl74GN2a0qql2psGRSAEB6Gxuny6/ETCx5z0vF806PT0cw1m66wdCM8lB+EwMQBhJIWExJ2woWyTshcScQAd3KlIziVKwFGrgHrj5SCdIRmvXAOs0bEi1lcBFhKMsYdYFhCUkBCosGIetZFFQQ6LKVrDososqwyLIAhFhBEEtiVWG0+nNjqic2dlVf5mOB9TA9ld2c1FvD9GtFe5T311jblUBrCAgO4jooPzncD4A2k1Fdt2o01exgSnebmYdCMD3zL7Z2A6x0T2aVSlfdWoH45mFs8uX+MD1XbfhtCX2utrd67B+5NZHJupD5+PSD4gMcI0o/evvPyBEc/SLXubS3g8rqBz9VIz/eEDxZP9U6I/wDm6n8f+8oJwvVrrqRpdS2LV3Gi0+eB9xvQ4nfY3r4Vqa7FKvXqq9w8shfmJ5gciCCQRggjqCOhE99/pYazht+4AWhF34/aas5VviC3ykHz3Ec4Ppms1FSISrM6qGHVc9SPcMmLiej7CVj7S1h6U1WWfHGB+MLSXa/VC3WWlfZU7F555LyEx8QjvuJJ6kkn485BMEVxLATsycwrsTsSQZMCCJBEvIMAZEGyw5Eo0BV1i1qx9hF7VhGbYsWcTQtSJ2rDNZ6LGEEFWIwsNCpDLBJHNLpnsOERnPkilj8gIFVEOix6/gWorrFj0uqHJyVPL+YdREkMIIFml2f4iun1NdrpvFbZ25xzwcH85nZkboB7LizMzdWJY+9jk/jIzBKZaBqavjT26arTuFIpLFH57gGGCvu6fKWt4uW0lWnK8q7LLA2eu8eziZQEIolFsxvh3EXp392cb0KMDzBB9IqI9pOE3W/q6bG9Qpx85AkJs9neJrQmpDdbaSi8vEnz8Jm6nTtWxSxSrKcFT1B9YKBGJBl5KrnpkwKTsS7VnqQQPUGQDCuAlgJAMv74EbZ2JYDr6Yz6c8SMwK4lSIzotObbErX2nYKPeTgQeqpat2RxhkYqw8iDgiELEQFgjDek7VaR0VWdGVX3bWIwG24zj3ZHzgZtoiVseuiVwgZ9cOkEkMsK1eD6AWsS5211jfY3iF8lz1Y9AI1fxywjZSTRV0CVsQcfxuObHzjXH6fs+no049ph31vnuOAqnzA5/KYKwjY4Nx67TvlWLr0atySjDxGD098c7U6CtGrt0/6nUL3iD91s/fr+BP1nn0Wel0v9Jwy1T1091di+e24FWHuyufjAR1WmVdLp7FzudtSr+9GTb9GiIE2gm7hv/t6n/wDRMfkJkiBucYRHo0tqIEXaabMHJLVn2j7wfoJ6HR6iijhtd66OqxizIzuxzkNyJG0zH4XUbeG6levc21Wj+2rKf7ka0rZ4LZ/BqMD3EKfzlCVnaIMf9moHwb/GCssGqNVVGnVLSzD7hOHBAxkeGMGZum0dj/q67H/lRm+eByjfAuKHTXraF3YDKykkbkYYYBuqnHjA3DqNLofuoq6nUAYZ2/Uo3iFH7WJn67tNqrT9651HgtZ7tR6ALG04fw+7nTdZQfBLcEe7d/nA6zsrei7k22r+8nP/AL/CQJ8Map7wdY77CTvYZZzy8T1PhPUo/CgQtaM7MQBuD9ScDOfWeJZSDggg+IIwYXRfra/56/7wgex4jxHS6e16u4AdCAcKCM4z1PhzEyh2k2tla8jly5L06dJTt0mOIXepU/NRMTED2nAdTVr7WqtpAVarnyGPIjG35Tw6A8sAknAwOpPlies7AtsOqs/c0zfU/wCUQ7K1Kvfal+Y06AqD42vkJ8sEwNTQV6bQMi6n797c3wAy0DwGPFs9T6TL7YaUJqWZOaW/0inwJPtfXn8ZiXWF2LMcsxJJ9T1m5p6ftGifqX0pyPH+jb8hgwI7OaJLU1O4nelLMiAc36kkeoIX5mYYM9B2Ibbda4616e51964xF+P6FcLqKP1NvgP91Z1as+Qz0heu7IVbtfpwP/FB/wCEE/lA8fzZrrgvV73Ue8tgTS/R8n9bNh6VVW2fIYH4zzQvO/f+1u3/ANrOfxhOvR362rRfcqVbbhkO7D7qsPD+Lx8pg8Y43dqSO+fIX2VACoueuFE0tTo01RNmnIWxsl6GOCWOSWrJ9oE5OPWef1NbISrgqR1DAgj3gwFLTFLY1YYpbCEK5o8KqDXVqehdc+7My0Mc0l5R1cdVIYe8Q09D2xtLayzJ9nao9MDP5zITE1e1q77UvTmmoQMD4bl5OvvBx85jrA1+GcJtvS1qQGFK73AI3bfMDx6GPcBf+qa7y7ugfHvDj853YPjH2bWKW9iwd2+fJuQ/69Zq9q9HVo6rKqeZ1N3eeiVV+yvr95nhAOylffaPWUAZbFdqDHim4/XE80Hmn2U4p9l1K2NzXo/8p6maXbDgAqYajTfe01pyGHMVseZRsdB5fKAbsgf6nxHJ5dzSfk1n+M0exurZOHatkCM1bq4DpuX2RzweXhMngKFOHa+zwf7LSPU7nZh8AV+c2P0fV7tJrk81HyKOB9RAWu/SNq2UDFSj+FCPznkt0qi8pcrKJ3RrQcStpOaXZfQHkfeOhieJYCB7LS66niOK71FWpP6uxMBbG8mB6E/KeZRWrvCsPvJYAferQOj072WolWe8ZgFx4Nnkfh1+Ef7Q6lX1t1iEFTcxBHQgN1HvxmA/26b/AFhd/wDX/cExA02e3iY19nqKz78oOcwoHrexq50/EPPua8fEvn8BEeE5fQ6qpPbDU3Y8WRMhse7IMJ2I4pVRZat/JLa9pOM4Izjl8Zj6TWNRdvqbmpOD4EdOfoRIFp6XsO2W1NZ6PpbvmgyPzg7tVotQd1iPp3Ptd1goT/KRy+k6rXabSpYdM1lttiNWGcBURX5MceJxAjsV7WpP/pLvyinZ/igq3VXDdp7cCxf3fJ18iI32LbA1n/w7fxWecDQPc8O4Q2kTXHIZDph3Vg9l0YtzHr0zPCT2/YbVG+u7R2N901t3Z/aXd7QB8uQOJ4/X6ZqbGrcYZSQfXyI9JQsfTw5x3/Su9QmpBsUcg3+8X3N4j0PlEGaAdpAXiOi2AMp3o3Rh8Oo8OsybTNrhLsz90AWFnIrjOMA/eA9Ocw7xgkeRI+UFZ1ZjCRVDGUMK2OG8S2Ka7V7yljkpnayt+/W3Pa30M16eG6JxldYyDHs2UEuPTKnaffynl0MMrQj11Or0Ol50h9Vdz2vaoSpD5qnUn35mtrmGv4ctgA77SjLAdSnR/wAAfhPnyGavBOL2aWzfUR0IZWGVdT1DDxEBcLNDhvGLqARW/wB09UYBkPvU8pnXWhmJUBQSSFBJCjyBPOcJRua/tDbdSKSK0rB3bK0CAt5nHWbH6POM1ae21dQdtdqBSx6AgnGf+IzxyQgge21nZXQ7v6LiCKOoDgNy/mUj8Jk8Z4Rp6a816tL3JGERcDHiScmYGJxMD0nZhdNdXZRrDsG4PVaGVWViNrLluRU4Xl6TTu7OcPTm+vyOfJNhY/LP4TxKgnoMk8gB1PuE3Kuyt+wPca9Op5g3uEJ9y9YDes41RSjV8PrK7gVe9zm1l8k/dB5zz+BNNOz+44XU6UnlgG3bk/ERXivCbtMwW9Su7JUg5VgPFWHIwK6zWNc++1izYUZPkowPoIHMGDOzAvidiV3Tg0gvKmdmcTA0uC8SFAvyCTbS1Qx4FiOZ+Uy50gmFN8M4g+ntFlRG4efMEHqCJfWcWa64WXqr4wCvNQV8sjn8ZnkyhMI9D9u4cR97S2qf4bWI+ZMB9r4dn/Z7cetrfkZgu0XcwPQartNXWpXR0LVuBBY82weWMnnPH2mHsaKWGEIAw6GLiEQwptGhkMBXD1mFHUwyiCQwqmEEUQuJRBChZRAEIFg5cGBMgyZGYGnwDjB0rmxa63sxhGsyRWfFgoOCffFtZq7LnNlzs7nqzHJ+HkPSKqsd4bw6zUWCulS7H5AebHwHrAXqrZ2CopZmICqBkknwAnqu0a/ZtDTpLHFl3etaVHPuFKgCsH1PP5xu+ynhSFKcW6xhhrOopHko8D9fpPEuxYlmJJJySTkknxMCN07dK4nYkF90kGUxOEKJmdulCZDQLZkEyplSYE5lGacTAu0I52i9jyztFrGhVbHiztLWNAOYC8splJcGIhiqNVrFK3jFbwHUWMIIkrRmtpQ2kKuDAo0nfAKRKsZ2+VYwLZkZlTKK8AuZ6vs9x4UaG2uoomoZ873yN1e39k9NwxyB855DdzliYBixJJJyTzJPMknxJkEygadugSxnAyjNO3QL5kCV3yu6QFJkEwTvO3wom6dmC3yr2QiztAO8q9kA7wLWPFneQ7wLPCudoFjJZpQmAOWErJhF1aGraAEuplDivD12xDfLtdIjSW6EW6ZgsMKLJRoi6d3kSW2WFkKaewSA/KK7+cvv5SA5sml2eag6hPtee657uZGT4ZI5gTDZ52/lKNjjARdRYKdvdhiE2ObFK+B3k8+UU7yJmyd3sBpnk95EjbON0gc7yQbYiLDOayA2r+csWiaPJNsBkvBtZF+8lS0ApsgXeVZoMmBzGBcy++DaFQTInSDCP//Z"/>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4" descr="data:image/jpeg;base64,/9j/4AAQSkZJRgABAQAAAQABAAD/2wCEAAkGBxQSEBQUEBQUFBQUFBAUFRQUFBQUFBQUFBQXFhUUFBQYHCggGBomHRQUITEhJSkrLi8uFx8zODMsNygtLisBCgoKDQ0NDg8PDisZFBkrKywrLCw3KyssLCwrNysrKysrKysrKysrKysrKysrKysrKysrKysrKysrKysrKysrK//AABEIAJ8A8AMBIgACEQEDEQH/xAAbAAACAwEBAQAAAAAAAAAAAAADBAECBQAGB//EAEYQAAICAQIDBQUEBgYIBwAAAAECAAMRBBIFITEGE0FRYTJxgZGhFCKxwQczQlJiciMkgrLR4RUlNEOSwvDxU2Nkc3SDs//EABYBAQEBAAAAAAAAAAAAAAAAAAABAv/EABcRAQEBAQAAAAAAAAAAAAAAAAABEUH/2gAMAwEAAhEDEQA/APh06dOgTLCVEuBKLKJcCSiQypAoFhFSFSuGWuERodE1tiVoMs7KqjOOZOBzltRpGrdkcYZGKsPIg4M0eAaQ2aqhVO0m2v7w6rggkj3YM3e3ujX7Ql9Y+5qUFgwOWeW78RBjx4qk91GxXJ2QuFO6nd1G9k7ZC4T7uT3cb2Tu7gKd3JFcb2S91G1ipxlSQcdMg+EBLup3dRvZO2QFO6nGqN7J2yAkaoM1zQKSjVwM5klCsfaqAsrgKESpEOywZWAEiVMKRKESIVkzhLqIHIsOiTkSHRZRyVw6JISGQQLKsIBIVYRVgbfZMbbLbenc6e5+XgSuxfq01xV9p4MD1fSPt/sH/Ij5TL4cmzh+psPW2yihfcubLPpsmt+jdw1t+nf2dRSw/tLnH0YwPHgTWo4GW0b6osAqtsCjmxbI6+Q5n5TOsoKMytyKkqfeDgz3fZIVpoP6b2NRdZUc9PYGD6cx9YNeA2zY4NwlLdNrLbCwNCUlMYwXdm5Ny6YX6ynHeDtpbmqfnjmrdAynoZs8MAXg+rPi99K/BQD/AMxhSXZjQVamu2hhtuID0vnqR1Qjxzy/6EwraCjFXBDKcEHkQYXT2MjKyEqynII6giew1ZTiibl216tB7OcC4YPIevl74GN2a0qql2psGRSAEB6Gxuny6/ETCx5z0vF806PT0cw1m66wdCM8lB+EwMQBhJIWExJ2woWyTshcScQAd3KlIziVKwFGrgHrj5SCdIRmvXAOs0bEi1lcBFhKMsYdYFhCUkBCosGIetZFFQQ6LKVrDososqwyLIAhFhBEEtiVWG0+nNjqic2dlVf5mOB9TA9ld2c1FvD9GtFe5T311jblUBrCAgO4jooPzncD4A2k1Fdt2o01exgSnebmYdCMD3zL7Z2A6x0T2aVSlfdWoH45mFs8uX+MD1XbfhtCX2utrd67B+5NZHJupD5+PSD4gMcI0o/evvPyBEc/SLXubS3g8rqBz9VIz/eEDxZP9U6I/wDm6n8f+8oJwvVrrqRpdS2LV3Gi0+eB9xvQ4nfY3r4Vqa7FKvXqq9w8shfmJ5gciCCQRggjqCOhE99/pYazht+4AWhF34/aas5VviC3ykHz3Ec4Ppms1FSISrM6qGHVc9SPcMmLiej7CVj7S1h6U1WWfHGB+MLSXa/VC3WWlfZU7F555LyEx8QjvuJJ6kkn485BMEVxLATsycwrsTsSQZMCCJBEvIMAZEGyw5Eo0BV1i1qx9hF7VhGbYsWcTQtSJ2rDNZ6LGEEFWIwsNCpDLBJHNLpnsOERnPkilj8gIFVEOix6/gWorrFj0uqHJyVPL+YdREkMIIFml2f4iun1NdrpvFbZ25xzwcH85nZkboB7LizMzdWJY+9jk/jIzBKZaBqavjT26arTuFIpLFH57gGGCvu6fKWt4uW0lWnK8q7LLA2eu8eziZQEIolFsxvh3EXp392cb0KMDzBB9IqI9pOE3W/q6bG9Qpx85AkJs9neJrQmpDdbaSi8vEnz8Jm6nTtWxSxSrKcFT1B9YKBGJBl5KrnpkwKTsS7VnqQQPUGQDCuAlgJAMv74EbZ2JYDr6Yz6c8SMwK4lSIzotObbErX2nYKPeTgQeqpat2RxhkYqw8iDgiELEQFgjDek7VaR0VWdGVX3bWIwG24zj3ZHzgZtoiVseuiVwgZ9cOkEkMsK1eD6AWsS5211jfY3iF8lz1Y9AI1fxywjZSTRV0CVsQcfxuObHzjXH6fs+no049ph31vnuOAqnzA5/KYKwjY4Nx67TvlWLr0atySjDxGD098c7U6CtGrt0/6nUL3iD91s/fr+BP1nn0Wel0v9Jwy1T1091di+e24FWHuyufjAR1WmVdLp7FzudtSr+9GTb9GiIE2gm7hv/t6n/wDRMfkJkiBucYRHo0tqIEXaabMHJLVn2j7wfoJ6HR6iijhtd66OqxizIzuxzkNyJG0zH4XUbeG6levc21Wj+2rKf7ka0rZ4LZ/BqMD3EKfzlCVnaIMf9moHwb/GCssGqNVVGnVLSzD7hOHBAxkeGMGZum0dj/q67H/lRm+eByjfAuKHTXraF3YDKykkbkYYYBuqnHjA3DqNLofuoq6nUAYZ2/Uo3iFH7WJn67tNqrT9651HgtZ7tR6ALG04fw+7nTdZQfBLcEe7d/nA6zsrei7k22r+8nP/AL/CQJ8Map7wdY77CTvYZZzy8T1PhPUo/CgQtaM7MQBuD9ScDOfWeJZSDggg+IIwYXRfra/56/7wgex4jxHS6e16u4AdCAcKCM4z1PhzEyh2k2tla8jly5L06dJTt0mOIXepU/NRMTED2nAdTVr7WqtpAVarnyGPIjG35Tw6A8sAknAwOpPlies7AtsOqs/c0zfU/wCUQ7K1Kvfal+Y06AqD42vkJ8sEwNTQV6bQMi6n797c3wAy0DwGPFs9T6TL7YaUJqWZOaW/0inwJPtfXn8ZiXWF2LMcsxJJ9T1m5p6ftGifqX0pyPH+jb8hgwI7OaJLU1O4nelLMiAc36kkeoIX5mYYM9B2Ibbda4616e51964xF+P6FcLqKP1NvgP91Z1as+Qz0heu7IVbtfpwP/FB/wCEE/lA8fzZrrgvV73Ue8tgTS/R8n9bNh6VVW2fIYH4zzQvO/f+1u3/ANrOfxhOvR362rRfcqVbbhkO7D7qsPD+Lx8pg8Y43dqSO+fIX2VACoueuFE0tTo01RNmnIWxsl6GOCWOSWrJ9oE5OPWef1NbISrgqR1DAgj3gwFLTFLY1YYpbCEK5o8KqDXVqehdc+7My0Mc0l5R1cdVIYe8Q09D2xtLayzJ9nao9MDP5zITE1e1q77UvTmmoQMD4bl5OvvBx85jrA1+GcJtvS1qQGFK73AI3bfMDx6GPcBf+qa7y7ugfHvDj853YPjH2bWKW9iwd2+fJuQ/69Zq9q9HVo6rKqeZ1N3eeiVV+yvr95nhAOylffaPWUAZbFdqDHim4/XE80Hmn2U4p9l1K2NzXo/8p6maXbDgAqYajTfe01pyGHMVseZRsdB5fKAbsgf6nxHJ5dzSfk1n+M0exurZOHatkCM1bq4DpuX2RzweXhMngKFOHa+zwf7LSPU7nZh8AV+c2P0fV7tJrk81HyKOB9RAWu/SNq2UDFSj+FCPznkt0qi8pcrKJ3RrQcStpOaXZfQHkfeOhieJYCB7LS66niOK71FWpP6uxMBbG8mB6E/KeZRWrvCsPvJYAferQOj072WolWe8ZgFx4Nnkfh1+Ef7Q6lX1t1iEFTcxBHQgN1HvxmA/26b/AFhd/wDX/cExA02e3iY19nqKz78oOcwoHrexq50/EPPua8fEvn8BEeE5fQ6qpPbDU3Y8WRMhse7IMJ2I4pVRZat/JLa9pOM4Izjl8Zj6TWNRdvqbmpOD4EdOfoRIFp6XsO2W1NZ6PpbvmgyPzg7tVotQd1iPp3Ptd1goT/KRy+k6rXabSpYdM1lttiNWGcBURX5MceJxAjsV7WpP/pLvyinZ/igq3VXDdp7cCxf3fJ18iI32LbA1n/w7fxWecDQPc8O4Q2kTXHIZDph3Vg9l0YtzHr0zPCT2/YbVG+u7R2N901t3Z/aXd7QB8uQOJ4/X6ZqbGrcYZSQfXyI9JQsfTw5x3/Su9QmpBsUcg3+8X3N4j0PlEGaAdpAXiOi2AMp3o3Rh8Oo8OsybTNrhLsz90AWFnIrjOMA/eA9Ocw7xgkeRI+UFZ1ZjCRVDGUMK2OG8S2Ka7V7yljkpnayt+/W3Pa30M16eG6JxldYyDHs2UEuPTKnaffynl0MMrQj11Or0Ol50h9Vdz2vaoSpD5qnUn35mtrmGv4ctgA77SjLAdSnR/wAAfhPnyGavBOL2aWzfUR0IZWGVdT1DDxEBcLNDhvGLqARW/wB09UYBkPvU8pnXWhmJUBQSSFBJCjyBPOcJRua/tDbdSKSK0rB3bK0CAt5nHWbH6POM1ae21dQdtdqBSx6AgnGf+IzxyQgge21nZXQ7v6LiCKOoDgNy/mUj8Jk8Z4Rp6a816tL3JGERcDHiScmYGJxMD0nZhdNdXZRrDsG4PVaGVWViNrLluRU4Xl6TTu7OcPTm+vyOfJNhY/LP4TxKgnoMk8gB1PuE3Kuyt+wPca9Op5g3uEJ9y9YDes41RSjV8PrK7gVe9zm1l8k/dB5zz+BNNOz+44XU6UnlgG3bk/ERXivCbtMwW9Su7JUg5VgPFWHIwK6zWNc++1izYUZPkowPoIHMGDOzAvidiV3Tg0gvKmdmcTA0uC8SFAvyCTbS1Qx4FiOZ+Uy50gmFN8M4g+ntFlRG4efMEHqCJfWcWa64WXqr4wCvNQV8sjn8ZnkyhMI9D9u4cR97S2qf4bWI+ZMB9r4dn/Z7cetrfkZgu0XcwPQartNXWpXR0LVuBBY82weWMnnPH2mHsaKWGEIAw6GLiEQwptGhkMBXD1mFHUwyiCQwqmEEUQuJRBChZRAEIFg5cGBMgyZGYGnwDjB0rmxa63sxhGsyRWfFgoOCffFtZq7LnNlzs7nqzHJ+HkPSKqsd4bw6zUWCulS7H5AebHwHrAXqrZ2CopZmICqBkknwAnqu0a/ZtDTpLHFl3etaVHPuFKgCsH1PP5xu+ynhSFKcW6xhhrOopHko8D9fpPEuxYlmJJJySTkknxMCN07dK4nYkF90kGUxOEKJmdulCZDQLZkEyplSYE5lGacTAu0I52i9jyztFrGhVbHiztLWNAOYC8splJcGIhiqNVrFK3jFbwHUWMIIkrRmtpQ2kKuDAo0nfAKRKsZ2+VYwLZkZlTKK8AuZ6vs9x4UaG2uoomoZ873yN1e39k9NwxyB855DdzliYBixJJJyTzJPMknxJkEygadugSxnAyjNO3QL5kCV3yu6QFJkEwTvO3wom6dmC3yr2QiztAO8q9kA7wLWPFneQ7wLPCudoFjJZpQmAOWErJhF1aGraAEuplDivD12xDfLtdIjSW6EW6ZgsMKLJRoi6d3kSW2WFkKaewSA/KK7+cvv5SA5sml2eag6hPtee657uZGT4ZI5gTDZ52/lKNjjARdRYKdvdhiE2ObFK+B3k8+UU7yJmyd3sBpnk95EjbON0gc7yQbYiLDOayA2r+csWiaPJNsBkvBtZF+8lS0ApsgXeVZoMmBzGBcy++DaFQTInSDCP//Z"/>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6" descr="data:image/jpeg;base64,/9j/4AAQSkZJRgABAQAAAQABAAD/2wCEAAkGBxQSEBQUEBQUFBQUFBAUFRQUFBQUFBQUFBQXFhUUFBQYHCggGBomHRQUITEhJSkrLi8uFx8zODMsNygtLisBCgoKDQ0NDg8PDisZFBkrKywrLCw3KyssLCwrNysrKysrKysrKysrKysrKysrKysrKysrKysrKysrKysrKysrK//AABEIAJ8A8AMBIgACEQEDEQH/xAAbAAACAwEBAQAAAAAAAAAAAAADBAECBQAGB//EAEYQAAICAQIDBQUEBgYIBwAAAAECAAMRBBIFITEGE0FRYTJxgZGhFCKxwQczQlJiciMkgrLR4RUlNEOSwvDxU2Nkc3SDs//EABYBAQEBAAAAAAAAAAAAAAAAAAABAv/EABcRAQEBAQAAAAAAAAAAAAAAAAABEUH/2gAMAwEAAhEDEQA/APh06dOgTLCVEuBKLKJcCSiQypAoFhFSFSuGWuERodE1tiVoMs7KqjOOZOBzltRpGrdkcYZGKsPIg4M0eAaQ2aqhVO0m2v7w6rggkj3YM3e3ujX7Ql9Y+5qUFgwOWeW78RBjx4qk91GxXJ2QuFO6nd1G9k7ZC4T7uT3cb2Tu7gKd3JFcb2S91G1ipxlSQcdMg+EBLup3dRvZO2QFO6nGqN7J2yAkaoM1zQKSjVwM5klCsfaqAsrgKESpEOywZWAEiVMKRKESIVkzhLqIHIsOiTkSHRZRyVw6JISGQQLKsIBIVYRVgbfZMbbLbenc6e5+XgSuxfq01xV9p4MD1fSPt/sH/Ij5TL4cmzh+psPW2yihfcubLPpsmt+jdw1t+nf2dRSw/tLnH0YwPHgTWo4GW0b6osAqtsCjmxbI6+Q5n5TOsoKMytyKkqfeDgz3fZIVpoP6b2NRdZUc9PYGD6cx9YNeA2zY4NwlLdNrLbCwNCUlMYwXdm5Ny6YX6ynHeDtpbmqfnjmrdAynoZs8MAXg+rPi99K/BQD/AMxhSXZjQVamu2hhtuID0vnqR1Qjxzy/6EwraCjFXBDKcEHkQYXT2MjKyEqynII6giew1ZTiibl216tB7OcC4YPIevl74GN2a0qql2psGRSAEB6Gxuny6/ETCx5z0vF806PT0cw1m66wdCM8lB+EwMQBhJIWExJ2woWyTshcScQAd3KlIziVKwFGrgHrj5SCdIRmvXAOs0bEi1lcBFhKMsYdYFhCUkBCosGIetZFFQQ6LKVrDososqwyLIAhFhBEEtiVWG0+nNjqic2dlVf5mOB9TA9ld2c1FvD9GtFe5T311jblUBrCAgO4jooPzncD4A2k1Fdt2o01exgSnebmYdCMD3zL7Z2A6x0T2aVSlfdWoH45mFs8uX+MD1XbfhtCX2utrd67B+5NZHJupD5+PSD4gMcI0o/evvPyBEc/SLXubS3g8rqBz9VIz/eEDxZP9U6I/wDm6n8f+8oJwvVrrqRpdS2LV3Gi0+eB9xvQ4nfY3r4Vqa7FKvXqq9w8shfmJ5gciCCQRggjqCOhE99/pYazht+4AWhF34/aas5VviC3ykHz3Ec4Ppms1FSISrM6qGHVc9SPcMmLiej7CVj7S1h6U1WWfHGB+MLSXa/VC3WWlfZU7F555LyEx8QjvuJJ6kkn485BMEVxLATsycwrsTsSQZMCCJBEvIMAZEGyw5Eo0BV1i1qx9hF7VhGbYsWcTQtSJ2rDNZ6LGEEFWIwsNCpDLBJHNLpnsOERnPkilj8gIFVEOix6/gWorrFj0uqHJyVPL+YdREkMIIFml2f4iun1NdrpvFbZ25xzwcH85nZkboB7LizMzdWJY+9jk/jIzBKZaBqavjT26arTuFIpLFH57gGGCvu6fKWt4uW0lWnK8q7LLA2eu8eziZQEIolFsxvh3EXp392cb0KMDzBB9IqI9pOE3W/q6bG9Qpx85AkJs9neJrQmpDdbaSi8vEnz8Jm6nTtWxSxSrKcFT1B9YKBGJBl5KrnpkwKTsS7VnqQQPUGQDCuAlgJAMv74EbZ2JYDr6Yz6c8SMwK4lSIzotObbErX2nYKPeTgQeqpat2RxhkYqw8iDgiELEQFgjDek7VaR0VWdGVX3bWIwG24zj3ZHzgZtoiVseuiVwgZ9cOkEkMsK1eD6AWsS5211jfY3iF8lz1Y9AI1fxywjZSTRV0CVsQcfxuObHzjXH6fs+no049ph31vnuOAqnzA5/KYKwjY4Nx67TvlWLr0atySjDxGD098c7U6CtGrt0/6nUL3iD91s/fr+BP1nn0Wel0v9Jwy1T1091di+e24FWHuyufjAR1WmVdLp7FzudtSr+9GTb9GiIE2gm7hv/t6n/wDRMfkJkiBucYRHo0tqIEXaabMHJLVn2j7wfoJ6HR6iijhtd66OqxizIzuxzkNyJG0zH4XUbeG6levc21Wj+2rKf7ka0rZ4LZ/BqMD3EKfzlCVnaIMf9moHwb/GCssGqNVVGnVLSzD7hOHBAxkeGMGZum0dj/q67H/lRm+eByjfAuKHTXraF3YDKykkbkYYYBuqnHjA3DqNLofuoq6nUAYZ2/Uo3iFH7WJn67tNqrT9651HgtZ7tR6ALG04fw+7nTdZQfBLcEe7d/nA6zsrei7k22r+8nP/AL/CQJ8Map7wdY77CTvYZZzy8T1PhPUo/CgQtaM7MQBuD9ScDOfWeJZSDggg+IIwYXRfra/56/7wgex4jxHS6e16u4AdCAcKCM4z1PhzEyh2k2tla8jly5L06dJTt0mOIXepU/NRMTED2nAdTVr7WqtpAVarnyGPIjG35Tw6A8sAknAwOpPlies7AtsOqs/c0zfU/wCUQ7K1Kvfal+Y06AqD42vkJ8sEwNTQV6bQMi6n797c3wAy0DwGPFs9T6TL7YaUJqWZOaW/0inwJPtfXn8ZiXWF2LMcsxJJ9T1m5p6ftGifqX0pyPH+jb8hgwI7OaJLU1O4nelLMiAc36kkeoIX5mYYM9B2Ibbda4616e51964xF+P6FcLqKP1NvgP91Z1as+Qz0heu7IVbtfpwP/FB/wCEE/lA8fzZrrgvV73Ue8tgTS/R8n9bNh6VVW2fIYH4zzQvO/f+1u3/ANrOfxhOvR362rRfcqVbbhkO7D7qsPD+Lx8pg8Y43dqSO+fIX2VACoueuFE0tTo01RNmnIWxsl6GOCWOSWrJ9oE5OPWef1NbISrgqR1DAgj3gwFLTFLY1YYpbCEK5o8KqDXVqehdc+7My0Mc0l5R1cdVIYe8Q09D2xtLayzJ9nao9MDP5zITE1e1q77UvTmmoQMD4bl5OvvBx85jrA1+GcJtvS1qQGFK73AI3bfMDx6GPcBf+qa7y7ugfHvDj853YPjH2bWKW9iwd2+fJuQ/69Zq9q9HVo6rKqeZ1N3eeiVV+yvr95nhAOylffaPWUAZbFdqDHim4/XE80Hmn2U4p9l1K2NzXo/8p6maXbDgAqYajTfe01pyGHMVseZRsdB5fKAbsgf6nxHJ5dzSfk1n+M0exurZOHatkCM1bq4DpuX2RzweXhMngKFOHa+zwf7LSPU7nZh8AV+c2P0fV7tJrk81HyKOB9RAWu/SNq2UDFSj+FCPznkt0qi8pcrKJ3RrQcStpOaXZfQHkfeOhieJYCB7LS66niOK71FWpP6uxMBbG8mB6E/KeZRWrvCsPvJYAferQOj072WolWe8ZgFx4Nnkfh1+Ef7Q6lX1t1iEFTcxBHQgN1HvxmA/26b/AFhd/wDX/cExA02e3iY19nqKz78oOcwoHrexq50/EPPua8fEvn8BEeE5fQ6qpPbDU3Y8WRMhse7IMJ2I4pVRZat/JLa9pOM4Izjl8Zj6TWNRdvqbmpOD4EdOfoRIFp6XsO2W1NZ6PpbvmgyPzg7tVotQd1iPp3Ptd1goT/KRy+k6rXabSpYdM1lttiNWGcBURX5MceJxAjsV7WpP/pLvyinZ/igq3VXDdp7cCxf3fJ18iI32LbA1n/w7fxWecDQPc8O4Q2kTXHIZDph3Vg9l0YtzHr0zPCT2/YbVG+u7R2N901t3Z/aXd7QB8uQOJ4/X6ZqbGrcYZSQfXyI9JQsfTw5x3/Su9QmpBsUcg3+8X3N4j0PlEGaAdpAXiOi2AMp3o3Rh8Oo8OsybTNrhLsz90AWFnIrjOMA/eA9Ocw7xgkeRI+UFZ1ZjCRVDGUMK2OG8S2Ka7V7yljkpnayt+/W3Pa30M16eG6JxldYyDHs2UEuPTKnaffynl0MMrQj11Or0Ol50h9Vdz2vaoSpD5qnUn35mtrmGv4ctgA77SjLAdSnR/wAAfhPnyGavBOL2aWzfUR0IZWGVdT1DDxEBcLNDhvGLqARW/wB09UYBkPvU8pnXWhmJUBQSSFBJCjyBPOcJRua/tDbdSKSK0rB3bK0CAt5nHWbH6POM1ae21dQdtdqBSx6AgnGf+IzxyQgge21nZXQ7v6LiCKOoDgNy/mUj8Jk8Z4Rp6a816tL3JGERcDHiScmYGJxMD0nZhdNdXZRrDsG4PVaGVWViNrLluRU4Xl6TTu7OcPTm+vyOfJNhY/LP4TxKgnoMk8gB1PuE3Kuyt+wPca9Op5g3uEJ9y9YDes41RSjV8PrK7gVe9zm1l8k/dB5zz+BNNOz+44XU6UnlgG3bk/ERXivCbtMwW9Su7JUg5VgPFWHIwK6zWNc++1izYUZPkowPoIHMGDOzAvidiV3Tg0gvKmdmcTA0uC8SFAvyCTbS1Qx4FiOZ+Uy50gmFN8M4g+ntFlRG4efMEHqCJfWcWa64WXqr4wCvNQV8sjn8ZnkyhMI9D9u4cR97S2qf4bWI+ZMB9r4dn/Z7cetrfkZgu0XcwPQartNXWpXR0LVuBBY82weWMnnPH2mHsaKWGEIAw6GLiEQwptGhkMBXD1mFHUwyiCQwqmEEUQuJRBChZRAEIFg5cGBMgyZGYGnwDjB0rmxa63sxhGsyRWfFgoOCffFtZq7LnNlzs7nqzHJ+HkPSKqsd4bw6zUWCulS7H5AebHwHrAXqrZ2CopZmICqBkknwAnqu0a/ZtDTpLHFl3etaVHPuFKgCsH1PP5xu+ynhSFKcW6xhhrOopHko8D9fpPEuxYlmJJJySTkknxMCN07dK4nYkF90kGUxOEKJmdulCZDQLZkEyplSYE5lGacTAu0I52i9jyztFrGhVbHiztLWNAOYC8splJcGIhiqNVrFK3jFbwHUWMIIkrRmtpQ2kKuDAo0nfAKRKsZ2+VYwLZkZlTKK8AuZ6vs9x4UaG2uoomoZ873yN1e39k9NwxyB855DdzliYBixJJJyTzJPMknxJkEygadugSxnAyjNO3QL5kCV3yu6QFJkEwTvO3wom6dmC3yr2QiztAO8q9kA7wLWPFneQ7wLPCudoFjJZpQmAOWErJhF1aGraAEuplDivD12xDfLtdIjSW6EW6ZgsMKLJRoi6d3kSW2WFkKaewSA/KK7+cvv5SA5sml2eag6hPtee657uZGT4ZI5gTDZ52/lKNjjARdRYKdvdhiE2ObFK+B3k8+UU7yJmyd3sBpnk95EjbON0gc7yQbYiLDOayA2r+csWiaPJNsBkvBtZF+8lS0ApsgXeVZoMmBzGBcy++DaFQTInSDCP//Z"/>
          <p:cNvSpPr>
            <a:spLocks noChangeAspect="1" noChangeArrowheads="1"/>
          </p:cNvSpPr>
          <p:nvPr/>
        </p:nvSpPr>
        <p:spPr bwMode="auto">
          <a:xfrm>
            <a:off x="3048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8" descr="data:image/jpeg;base64,/9j/4AAQSkZJRgABAQAAAQABAAD/2wCEAAkGBxQSEBQUEBQUFBQUFBAUFRQUFBQUFBQUFBQXFhUUFBQYHCggGBomHRQUITEhJSkrLi8uFx8zODMsNygtLisBCgoKDQ0NDg8PDisZFBkrKywrLCw3KyssLCwrNysrKysrKysrKysrKysrKysrKysrKysrKysrKysrKysrKysrK//AABEIAJ8A8AMBIgACEQEDEQH/xAAbAAACAwEBAQAAAAAAAAAAAAADBAECBQAGB//EAEYQAAICAQIDBQUEBgYIBwAAAAECAAMRBBIFITEGE0FRYTJxgZGhFCKxwQczQlJiciMkgrLR4RUlNEOSwvDxU2Nkc3SDs//EABYBAQEBAAAAAAAAAAAAAAAAAAABAv/EABcRAQEBAQAAAAAAAAAAAAAAAAABEUH/2gAMAwEAAhEDEQA/APh06dOgTLCVEuBKLKJcCSiQypAoFhFSFSuGWuERodE1tiVoMs7KqjOOZOBzltRpGrdkcYZGKsPIg4M0eAaQ2aqhVO0m2v7w6rggkj3YM3e3ujX7Ql9Y+5qUFgwOWeW78RBjx4qk91GxXJ2QuFO6nd1G9k7ZC4T7uT3cb2Tu7gKd3JFcb2S91G1ipxlSQcdMg+EBLup3dRvZO2QFO6nGqN7J2yAkaoM1zQKSjVwM5klCsfaqAsrgKESpEOywZWAEiVMKRKESIVkzhLqIHIsOiTkSHRZRyVw6JISGQQLKsIBIVYRVgbfZMbbLbenc6e5+XgSuxfq01xV9p4MD1fSPt/sH/Ij5TL4cmzh+psPW2yihfcubLPpsmt+jdw1t+nf2dRSw/tLnH0YwPHgTWo4GW0b6osAqtsCjmxbI6+Q5n5TOsoKMytyKkqfeDgz3fZIVpoP6b2NRdZUc9PYGD6cx9YNeA2zY4NwlLdNrLbCwNCUlMYwXdm5Ny6YX6ynHeDtpbmqfnjmrdAynoZs8MAXg+rPi99K/BQD/AMxhSXZjQVamu2hhtuID0vnqR1Qjxzy/6EwraCjFXBDKcEHkQYXT2MjKyEqynII6giew1ZTiibl216tB7OcC4YPIevl74GN2a0qql2psGRSAEB6Gxuny6/ETCx5z0vF806PT0cw1m66wdCM8lB+EwMQBhJIWExJ2woWyTshcScQAd3KlIziVKwFGrgHrj5SCdIRmvXAOs0bEi1lcBFhKMsYdYFhCUkBCosGIetZFFQQ6LKVrDososqwyLIAhFhBEEtiVWG0+nNjqic2dlVf5mOB9TA9ld2c1FvD9GtFe5T311jblUBrCAgO4jooPzncD4A2k1Fdt2o01exgSnebmYdCMD3zL7Z2A6x0T2aVSlfdWoH45mFs8uX+MD1XbfhtCX2utrd67B+5NZHJupD5+PSD4gMcI0o/evvPyBEc/SLXubS3g8rqBz9VIz/eEDxZP9U6I/wDm6n8f+8oJwvVrrqRpdS2LV3Gi0+eB9xvQ4nfY3r4Vqa7FKvXqq9w8shfmJ5gciCCQRggjqCOhE99/pYazht+4AWhF34/aas5VviC3ykHz3Ec4Ppms1FSISrM6qGHVc9SPcMmLiej7CVj7S1h6U1WWfHGB+MLSXa/VC3WWlfZU7F555LyEx8QjvuJJ6kkn485BMEVxLATsycwrsTsSQZMCCJBEvIMAZEGyw5Eo0BV1i1qx9hF7VhGbYsWcTQtSJ2rDNZ6LGEEFWIwsNCpDLBJHNLpnsOERnPkilj8gIFVEOix6/gWorrFj0uqHJyVPL+YdREkMIIFml2f4iun1NdrpvFbZ25xzwcH85nZkboB7LizMzdWJY+9jk/jIzBKZaBqavjT26arTuFIpLFH57gGGCvu6fKWt4uW0lWnK8q7LLA2eu8eziZQEIolFsxvh3EXp392cb0KMDzBB9IqI9pOE3W/q6bG9Qpx85AkJs9neJrQmpDdbaSi8vEnz8Jm6nTtWxSxSrKcFT1B9YKBGJBl5KrnpkwKTsS7VnqQQPUGQDCuAlgJAMv74EbZ2JYDr6Yz6c8SMwK4lSIzotObbErX2nYKPeTgQeqpat2RxhkYqw8iDgiELEQFgjDek7VaR0VWdGVX3bWIwG24zj3ZHzgZtoiVseuiVwgZ9cOkEkMsK1eD6AWsS5211jfY3iF8lz1Y9AI1fxywjZSTRV0CVsQcfxuObHzjXH6fs+no049ph31vnuOAqnzA5/KYKwjY4Nx67TvlWLr0atySjDxGD098c7U6CtGrt0/6nUL3iD91s/fr+BP1nn0Wel0v9Jwy1T1091di+e24FWHuyufjAR1WmVdLp7FzudtSr+9GTb9GiIE2gm7hv/t6n/wDRMfkJkiBucYRHo0tqIEXaabMHJLVn2j7wfoJ6HR6iijhtd66OqxizIzuxzkNyJG0zH4XUbeG6levc21Wj+2rKf7ka0rZ4LZ/BqMD3EKfzlCVnaIMf9moHwb/GCssGqNVVGnVLSzD7hOHBAxkeGMGZum0dj/q67H/lRm+eByjfAuKHTXraF3YDKykkbkYYYBuqnHjA3DqNLofuoq6nUAYZ2/Uo3iFH7WJn67tNqrT9651HgtZ7tR6ALG04fw+7nTdZQfBLcEe7d/nA6zsrei7k22r+8nP/AL/CQJ8Map7wdY77CTvYZZzy8T1PhPUo/CgQtaM7MQBuD9ScDOfWeJZSDggg+IIwYXRfra/56/7wgex4jxHS6e16u4AdCAcKCM4z1PhzEyh2k2tla8jly5L06dJTt0mOIXepU/NRMTED2nAdTVr7WqtpAVarnyGPIjG35Tw6A8sAknAwOpPlies7AtsOqs/c0zfU/wCUQ7K1Kvfal+Y06AqD42vkJ8sEwNTQV6bQMi6n797c3wAy0DwGPFs9T6TL7YaUJqWZOaW/0inwJPtfXn8ZiXWF2LMcsxJJ9T1m5p6ftGifqX0pyPH+jb8hgwI7OaJLU1O4nelLMiAc36kkeoIX5mYYM9B2Ibbda4616e51964xF+P6FcLqKP1NvgP91Z1as+Qz0heu7IVbtfpwP/FB/wCEE/lA8fzZrrgvV73Ue8tgTS/R8n9bNh6VVW2fIYH4zzQvO/f+1u3/ANrOfxhOvR362rRfcqVbbhkO7D7qsPD+Lx8pg8Y43dqSO+fIX2VACoueuFE0tTo01RNmnIWxsl6GOCWOSWrJ9oE5OPWef1NbISrgqR1DAgj3gwFLTFLY1YYpbCEK5o8KqDXVqehdc+7My0Mc0l5R1cdVIYe8Q09D2xtLayzJ9nao9MDP5zITE1e1q77UvTmmoQMD4bl5OvvBx85jrA1+GcJtvS1qQGFK73AI3bfMDx6GPcBf+qa7y7ugfHvDj853YPjH2bWKW9iwd2+fJuQ/69Zq9q9HVo6rKqeZ1N3eeiVV+yvr95nhAOylffaPWUAZbFdqDHim4/XE80Hmn2U4p9l1K2NzXo/8p6maXbDgAqYajTfe01pyGHMVseZRsdB5fKAbsgf6nxHJ5dzSfk1n+M0exurZOHatkCM1bq4DpuX2RzweXhMngKFOHa+zwf7LSPU7nZh8AV+c2P0fV7tJrk81HyKOB9RAWu/SNq2UDFSj+FCPznkt0qi8pcrKJ3RrQcStpOaXZfQHkfeOhieJYCB7LS66niOK71FWpP6uxMBbG8mB6E/KeZRWrvCsPvJYAferQOj072WolWe8ZgFx4Nnkfh1+Ef7Q6lX1t1iEFTcxBHQgN1HvxmA/26b/AFhd/wDX/cExA02e3iY19nqKz78oOcwoHrexq50/EPPua8fEvn8BEeE5fQ6qpPbDU3Y8WRMhse7IMJ2I4pVRZat/JLa9pOM4Izjl8Zj6TWNRdvqbmpOD4EdOfoRIFp6XsO2W1NZ6PpbvmgyPzg7tVotQd1iPp3Ptd1goT/KRy+k6rXabSpYdM1lttiNWGcBURX5MceJxAjsV7WpP/pLvyinZ/igq3VXDdp7cCxf3fJ18iI32LbA1n/w7fxWecDQPc8O4Q2kTXHIZDph3Vg9l0YtzHr0zPCT2/YbVG+u7R2N901t3Z/aXd7QB8uQOJ4/X6ZqbGrcYZSQfXyI9JQsfTw5x3/Su9QmpBsUcg3+8X3N4j0PlEGaAdpAXiOi2AMp3o3Rh8Oo8OsybTNrhLsz90AWFnIrjOMA/eA9Ocw7xgkeRI+UFZ1ZjCRVDGUMK2OG8S2Ka7V7yljkpnayt+/W3Pa30M16eG6JxldYyDHs2UEuPTKnaffynl0MMrQj11Or0Ol50h9Vdz2vaoSpD5qnUn35mtrmGv4ctgA77SjLAdSnR/wAAfhPnyGavBOL2aWzfUR0IZWGVdT1DDxEBcLNDhvGLqARW/wB09UYBkPvU8pnXWhmJUBQSSFBJCjyBPOcJRua/tDbdSKSK0rB3bK0CAt5nHWbH6POM1ae21dQdtdqBSx6AgnGf+IzxyQgge21nZXQ7v6LiCKOoDgNy/mUj8Jk8Z4Rp6a816tL3JGERcDHiScmYGJxMD0nZhdNdXZRrDsG4PVaGVWViNrLluRU4Xl6TTu7OcPTm+vyOfJNhY/LP4TxKgnoMk8gB1PuE3Kuyt+wPca9Op5g3uEJ9y9YDes41RSjV8PrK7gVe9zm1l8k/dB5zz+BNNOz+44XU6UnlgG3bk/ERXivCbtMwW9Su7JUg5VgPFWHIwK6zWNc++1izYUZPkowPoIHMGDOzAvidiV3Tg0gvKmdmcTA0uC8SFAvyCTbS1Qx4FiOZ+Uy50gmFN8M4g+ntFlRG4efMEHqCJfWcWa64WXqr4wCvNQV8sjn8ZnkyhMI9D9u4cR97S2qf4bWI+ZMB9r4dn/Z7cetrfkZgu0XcwPQartNXWpXR0LVuBBY82weWMnnPH2mHsaKWGEIAw6GLiEQwptGhkMBXD1mFHUwyiCQwqmEEUQuJRBChZRAEIFg5cGBMgyZGYGnwDjB0rmxa63sxhGsyRWfFgoOCffFtZq7LnNlzs7nqzHJ+HkPSKqsd4bw6zUWCulS7H5AebHwHrAXqrZ2CopZmICqBkknwAnqu0a/ZtDTpLHFl3etaVHPuFKgCsH1PP5xu+ynhSFKcW6xhhrOopHko8D9fpPEuxYlmJJJySTkknxMCN07dK4nYkF90kGUxOEKJmdulCZDQLZkEyplSYE5lGacTAu0I52i9jyztFrGhVbHiztLWNAOYC8splJcGIhiqNVrFK3jFbwHUWMIIkrRmtpQ2kKuDAo0nfAKRKsZ2+VYwLZkZlTKK8AuZ6vs9x4UaG2uoomoZ873yN1e39k9NwxyB855DdzliYBixJJJyTzJPMknxJkEygadugSxnAyjNO3QL5kCV3yu6QFJkEwTvO3wom6dmC3yr2QiztAO8q9kA7wLWPFneQ7wLPCudoFjJZpQmAOWErJhF1aGraAEuplDivD12xDfLtdIjSW6EW6ZgsMKLJRoi6d3kSW2WFkKaewSA/KK7+cvv5SA5sml2eag6hPtee657uZGT4ZI5gTDZ52/lKNjjARdRYKdvdhiE2ObFK+B3k8+UU7yJmyd3sBpnk95EjbON0gc7yQbYiLDOayA2r+csWiaPJNsBkvBtZF+8lS0ApsgXeVZoMmBzGBcy++DaFQTInSDCP//Z"/>
          <p:cNvSpPr>
            <a:spLocks noChangeAspect="1" noChangeArrowheads="1"/>
          </p:cNvSpPr>
          <p:nvPr/>
        </p:nvSpPr>
        <p:spPr bwMode="auto">
          <a:xfrm>
            <a:off x="457200"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AutoShape 10" descr="data:image/jpeg;base64,/9j/4AAQSkZJRgABAQAAAQABAAD/2wCEAAkGBxQSEBQUEBQUFBQUFBAUFRQUFBQUFBQUFBQXFhUUFBQYHCggGBomHRQUITEhJSkrLi8uFx8zODMsNygtLisBCgoKDQ0NDg8PDisZFBkrKywrLCw3KyssLCwrNysrKysrKysrKysrKysrKysrKysrKysrKysrKysrKysrKysrK//AABEIAJ8A8AMBIgACEQEDEQH/xAAbAAACAwEBAQAAAAAAAAAAAAADBAECBQAGB//EAEYQAAICAQIDBQUEBgYIBwAAAAECAAMRBBIFITEGE0FRYTJxgZGhFCKxwQczQlJiciMkgrLR4RUlNEOSwvDxU2Nkc3SDs//EABYBAQEBAAAAAAAAAAAAAAAAAAABAv/EABcRAQEBAQAAAAAAAAAAAAAAAAABEUH/2gAMAwEAAhEDEQA/APh06dOgTLCVEuBKLKJcCSiQypAoFhFSFSuGWuERodE1tiVoMs7KqjOOZOBzltRpGrdkcYZGKsPIg4M0eAaQ2aqhVO0m2v7w6rggkj3YM3e3ujX7Ql9Y+5qUFgwOWeW78RBjx4qk91GxXJ2QuFO6nd1G9k7ZC4T7uT3cb2Tu7gKd3JFcb2S91G1ipxlSQcdMg+EBLup3dRvZO2QFO6nGqN7J2yAkaoM1zQKSjVwM5klCsfaqAsrgKESpEOywZWAEiVMKRKESIVkzhLqIHIsOiTkSHRZRyVw6JISGQQLKsIBIVYRVgbfZMbbLbenc6e5+XgSuxfq01xV9p4MD1fSPt/sH/Ij5TL4cmzh+psPW2yihfcubLPpsmt+jdw1t+nf2dRSw/tLnH0YwPHgTWo4GW0b6osAqtsCjmxbI6+Q5n5TOsoKMytyKkqfeDgz3fZIVpoP6b2NRdZUc9PYGD6cx9YNeA2zY4NwlLdNrLbCwNCUlMYwXdm5Ny6YX6ynHeDtpbmqfnjmrdAynoZs8MAXg+rPi99K/BQD/AMxhSXZjQVamu2hhtuID0vnqR1Qjxzy/6EwraCjFXBDKcEHkQYXT2MjKyEqynII6giew1ZTiibl216tB7OcC4YPIevl74GN2a0qql2psGRSAEB6Gxuny6/ETCx5z0vF806PT0cw1m66wdCM8lB+EwMQBhJIWExJ2woWyTshcScQAd3KlIziVKwFGrgHrj5SCdIRmvXAOs0bEi1lcBFhKMsYdYFhCUkBCosGIetZFFQQ6LKVrDososqwyLIAhFhBEEtiVWG0+nNjqic2dlVf5mOB9TA9ld2c1FvD9GtFe5T311jblUBrCAgO4jooPzncD4A2k1Fdt2o01exgSnebmYdCMD3zL7Z2A6x0T2aVSlfdWoH45mFs8uX+MD1XbfhtCX2utrd67B+5NZHJupD5+PSD4gMcI0o/evvPyBEc/SLXubS3g8rqBz9VIz/eEDxZP9U6I/wDm6n8f+8oJwvVrrqRpdS2LV3Gi0+eB9xvQ4nfY3r4Vqa7FKvXqq9w8shfmJ5gciCCQRggjqCOhE99/pYazht+4AWhF34/aas5VviC3ykHz3Ec4Ppms1FSISrM6qGHVc9SPcMmLiej7CVj7S1h6U1WWfHGB+MLSXa/VC3WWlfZU7F555LyEx8QjvuJJ6kkn485BMEVxLATsycwrsTsSQZMCCJBEvIMAZEGyw5Eo0BV1i1qx9hF7VhGbYsWcTQtSJ2rDNZ6LGEEFWIwsNCpDLBJHNLpnsOERnPkilj8gIFVEOix6/gWorrFj0uqHJyVPL+YdREkMIIFml2f4iun1NdrpvFbZ25xzwcH85nZkboB7LizMzdWJY+9jk/jIzBKZaBqavjT26arTuFIpLFH57gGGCvu6fKWt4uW0lWnK8q7LLA2eu8eziZQEIolFsxvh3EXp392cb0KMDzBB9IqI9pOE3W/q6bG9Qpx85AkJs9neJrQmpDdbaSi8vEnz8Jm6nTtWxSxSrKcFT1B9YKBGJBl5KrnpkwKTsS7VnqQQPUGQDCuAlgJAMv74EbZ2JYDr6Yz6c8SMwK4lSIzotObbErX2nYKPeTgQeqpat2RxhkYqw8iDgiELEQFgjDek7VaR0VWdGVX3bWIwG24zj3ZHzgZtoiVseuiVwgZ9cOkEkMsK1eD6AWsS5211jfY3iF8lz1Y9AI1fxywjZSTRV0CVsQcfxuObHzjXH6fs+no049ph31vnuOAqnzA5/KYKwjY4Nx67TvlWLr0atySjDxGD098c7U6CtGrt0/6nUL3iD91s/fr+BP1nn0Wel0v9Jwy1T1091di+e24FWHuyufjAR1WmVdLp7FzudtSr+9GTb9GiIE2gm7hv/t6n/wDRMfkJkiBucYRHo0tqIEXaabMHJLVn2j7wfoJ6HR6iijhtd66OqxizIzuxzkNyJG0zH4XUbeG6levc21Wj+2rKf7ka0rZ4LZ/BqMD3EKfzlCVnaIMf9moHwb/GCssGqNVVGnVLSzD7hOHBAxkeGMGZum0dj/q67H/lRm+eByjfAuKHTXraF3YDKykkbkYYYBuqnHjA3DqNLofuoq6nUAYZ2/Uo3iFH7WJn67tNqrT9651HgtZ7tR6ALG04fw+7nTdZQfBLcEe7d/nA6zsrei7k22r+8nP/AL/CQJ8Map7wdY77CTvYZZzy8T1PhPUo/CgQtaM7MQBuD9ScDOfWeJZSDggg+IIwYXRfra/56/7wgex4jxHS6e16u4AdCAcKCM4z1PhzEyh2k2tla8jly5L06dJTt0mOIXepU/NRMTED2nAdTVr7WqtpAVarnyGPIjG35Tw6A8sAknAwOpPlies7AtsOqs/c0zfU/wCUQ7K1Kvfal+Y06AqD42vkJ8sEwNTQV6bQMi6n797c3wAy0DwGPFs9T6TL7YaUJqWZOaW/0inwJPtfXn8ZiXWF2LMcsxJJ9T1m5p6ftGifqX0pyPH+jb8hgwI7OaJLU1O4nelLMiAc36kkeoIX5mYYM9B2Ibbda4616e51964xF+P6FcLqKP1NvgP91Z1as+Qz0heu7IVbtfpwP/FB/wCEE/lA8fzZrrgvV73Ue8tgTS/R8n9bNh6VVW2fIYH4zzQvO/f+1u3/ANrOfxhOvR362rRfcqVbbhkO7D7qsPD+Lx8pg8Y43dqSO+fIX2VACoueuFE0tTo01RNmnIWxsl6GOCWOSWrJ9oE5OPWef1NbISrgqR1DAgj3gwFLTFLY1YYpbCEK5o8KqDXVqehdc+7My0Mc0l5R1cdVIYe8Q09D2xtLayzJ9nao9MDP5zITE1e1q77UvTmmoQMD4bl5OvvBx85jrA1+GcJtvS1qQGFK73AI3bfMDx6GPcBf+qa7y7ugfHvDj853YPjH2bWKW9iwd2+fJuQ/69Zq9q9HVo6rKqeZ1N3eeiVV+yvr95nhAOylffaPWUAZbFdqDHim4/XE80Hmn2U4p9l1K2NzXo/8p6maXbDgAqYajTfe01pyGHMVseZRsdB5fKAbsgf6nxHJ5dzSfk1n+M0exurZOHatkCM1bq4DpuX2RzweXhMngKFOHa+zwf7LSPU7nZh8AV+c2P0fV7tJrk81HyKOB9RAWu/SNq2UDFSj+FCPznkt0qi8pcrKJ3RrQcStpOaXZfQHkfeOhieJYCB7LS66niOK71FWpP6uxMBbG8mB6E/KeZRWrvCsPvJYAferQOj072WolWe8ZgFx4Nnkfh1+Ef7Q6lX1t1iEFTcxBHQgN1HvxmA/26b/AFhd/wDX/cExA02e3iY19nqKz78oOcwoHrexq50/EPPua8fEvn8BEeE5fQ6qpPbDU3Y8WRMhse7IMJ2I4pVRZat/JLa9pOM4Izjl8Zj6TWNRdvqbmpOD4EdOfoRIFp6XsO2W1NZ6PpbvmgyPzg7tVotQd1iPp3Ptd1goT/KRy+k6rXabSpYdM1lttiNWGcBURX5MceJxAjsV7WpP/pLvyinZ/igq3VXDdp7cCxf3fJ18iI32LbA1n/w7fxWecDQPc8O4Q2kTXHIZDph3Vg9l0YtzHr0zPCT2/YbVG+u7R2N901t3Z/aXd7QB8uQOJ4/X6ZqbGrcYZSQfXyI9JQsfTw5x3/Su9QmpBsUcg3+8X3N4j0PlEGaAdpAXiOi2AMp3o3Rh8Oo8OsybTNrhLsz90AWFnIrjOMA/eA9Ocw7xgkeRI+UFZ1ZjCRVDGUMK2OG8S2Ka7V7yljkpnayt+/W3Pa30M16eG6JxldYyDHs2UEuPTKnaffynl0MMrQj11Or0Ol50h9Vdz2vaoSpD5qnUn35mtrmGv4ctgA77SjLAdSnR/wAAfhPnyGavBOL2aWzfUR0IZWGVdT1DDxEBcLNDhvGLqARW/wB09UYBkPvU8pnXWhmJUBQSSFBJCjyBPOcJRua/tDbdSKSK0rB3bK0CAt5nHWbH6POM1ae21dQdtdqBSx6AgnGf+IzxyQgge21nZXQ7v6LiCKOoDgNy/mUj8Jk8Z4Rp6a816tL3JGERcDHiScmYGJxMD0nZhdNdXZRrDsG4PVaGVWViNrLluRU4Xl6TTu7OcPTm+vyOfJNhY/LP4TxKgnoMk8gB1PuE3Kuyt+wPca9Op5g3uEJ9y9YDes41RSjV8PrK7gVe9zm1l8k/dB5zz+BNNOz+44XU6UnlgG3bk/ERXivCbtMwW9Su7JUg5VgPFWHIwK6zWNc++1izYUZPkowPoIHMGDOzAvidiV3Tg0gvKmdmcTA0uC8SFAvyCTbS1Qx4FiOZ+Uy50gmFN8M4g+ntFlRG4efMEHqCJfWcWa64WXqr4wCvNQV8sjn8ZnkyhMI9D9u4cR97S2qf4bWI+ZMB9r4dn/Z7cetrfkZgu0XcwPQartNXWpXR0LVuBBY82weWMnnPH2mHsaKWGEIAw6GLiEQwptGhkMBXD1mFHUwyiCQwqmEEUQuJRBChZRAEIFg5cGBMgyZGYGnwDjB0rmxa63sxhGsyRWfFgoOCffFtZq7LnNlzs7nqzHJ+HkPSKqsd4bw6zUWCulS7H5AebHwHrAXqrZ2CopZmICqBkknwAnqu0a/ZtDTpLHFl3etaVHPuFKgCsH1PP5xu+ynhSFKcW6xhhrOopHko8D9fpPEuxYlmJJJySTkknxMCN07dK4nYkF90kGUxOEKJmdulCZDQLZkEyplSYE5lGacTAu0I52i9jyztFrGhVbHiztLWNAOYC8splJcGIhiqNVrFK3jFbwHUWMIIkrRmtpQ2kKuDAo0nfAKRKsZ2+VYwLZkZlTKK8AuZ6vs9x4UaG2uoomoZ873yN1e39k9NwxyB855DdzliYBixJJJyTzJPMknxJkEygadugSxnAyjNO3QL5kCV3yu6QFJkEwTvO3wom6dmC3yr2QiztAO8q9kA7wLWPFneQ7wLPCudoFjJZpQmAOWErJhF1aGraAEuplDivD12xDfLtdIjSW6EW6ZgsMKLJRoi6d3kSW2WFkKaewSA/KK7+cvv5SA5sml2eag6hPtee657uZGT4ZI5gTDZ52/lKNjjARdRYKdvdhiE2ObFK+B3k8+UU7yJmyd3sBpnk95EjbON0gc7yQbYiLDOayA2r+csWiaPJNsBkvBtZF+8lS0ApsgXeVZoMmBzGBcy++DaFQTInSDCP//Z"/>
          <p:cNvSpPr>
            <a:spLocks noChangeAspect="1" noChangeArrowheads="1"/>
          </p:cNvSpPr>
          <p:nvPr/>
        </p:nvSpPr>
        <p:spPr bwMode="auto">
          <a:xfrm>
            <a:off x="609600"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AutoShape 12" descr="data:image/jpeg;base64,/9j/4AAQSkZJRgABAQAAAQABAAD/2wCEAAkGBxQSEBQUEBQUFBQUFBAUFRQUFBQUFBQUFBQXFhUUFBQYHCggGBomHRQUITEhJSkrLi8uFx8zODMsNygtLisBCgoKDQ0NDg8PDisZFBkrKywrLCw3KyssLCwrNysrKysrKysrKysrKysrKysrKysrKysrKysrKysrKysrKysrK//AABEIAJ8A8AMBIgACEQEDEQH/xAAbAAACAwEBAQAAAAAAAAAAAAADBAECBQAGB//EAEYQAAICAQIDBQUEBgYIBwAAAAECAAMRBBIFITEGE0FRYTJxgZGhFCKxwQczQlJiciMkgrLR4RUlNEOSwvDxU2Nkc3SDs//EABYBAQEBAAAAAAAAAAAAAAAAAAABAv/EABcRAQEBAQAAAAAAAAAAAAAAAAABEUH/2gAMAwEAAhEDEQA/APh06dOgTLCVEuBKLKJcCSiQypAoFhFSFSuGWuERodE1tiVoMs7KqjOOZOBzltRpGrdkcYZGKsPIg4M0eAaQ2aqhVO0m2v7w6rggkj3YM3e3ujX7Ql9Y+5qUFgwOWeW78RBjx4qk91GxXJ2QuFO6nd1G9k7ZC4T7uT3cb2Tu7gKd3JFcb2S91G1ipxlSQcdMg+EBLup3dRvZO2QFO6nGqN7J2yAkaoM1zQKSjVwM5klCsfaqAsrgKESpEOywZWAEiVMKRKESIVkzhLqIHIsOiTkSHRZRyVw6JISGQQLKsIBIVYRVgbfZMbbLbenc6e5+XgSuxfq01xV9p4MD1fSPt/sH/Ij5TL4cmzh+psPW2yihfcubLPpsmt+jdw1t+nf2dRSw/tLnH0YwPHgTWo4GW0b6osAqtsCjmxbI6+Q5n5TOsoKMytyKkqfeDgz3fZIVpoP6b2NRdZUc9PYGD6cx9YNeA2zY4NwlLdNrLbCwNCUlMYwXdm5Ny6YX6ynHeDtpbmqfnjmrdAynoZs8MAXg+rPi99K/BQD/AMxhSXZjQVamu2hhtuID0vnqR1Qjxzy/6EwraCjFXBDKcEHkQYXT2MjKyEqynII6giew1ZTiibl216tB7OcC4YPIevl74GN2a0qql2psGRSAEB6Gxuny6/ETCx5z0vF806PT0cw1m66wdCM8lB+EwMQBhJIWExJ2woWyTshcScQAd3KlIziVKwFGrgHrj5SCdIRmvXAOs0bEi1lcBFhKMsYdYFhCUkBCosGIetZFFQQ6LKVrDososqwyLIAhFhBEEtiVWG0+nNjqic2dlVf5mOB9TA9ld2c1FvD9GtFe5T311jblUBrCAgO4jooPzncD4A2k1Fdt2o01exgSnebmYdCMD3zL7Z2A6x0T2aVSlfdWoH45mFs8uX+MD1XbfhtCX2utrd67B+5NZHJupD5+PSD4gMcI0o/evvPyBEc/SLXubS3g8rqBz9VIz/eEDxZP9U6I/wDm6n8f+8oJwvVrrqRpdS2LV3Gi0+eB9xvQ4nfY3r4Vqa7FKvXqq9w8shfmJ5gciCCQRggjqCOhE99/pYazht+4AWhF34/aas5VviC3ykHz3Ec4Ppms1FSISrM6qGHVc9SPcMmLiej7CVj7S1h6U1WWfHGB+MLSXa/VC3WWlfZU7F555LyEx8QjvuJJ6kkn485BMEVxLATsycwrsTsSQZMCCJBEvIMAZEGyw5Eo0BV1i1qx9hF7VhGbYsWcTQtSJ2rDNZ6LGEEFWIwsNCpDLBJHNLpnsOERnPkilj8gIFVEOix6/gWorrFj0uqHJyVPL+YdREkMIIFml2f4iun1NdrpvFbZ25xzwcH85nZkboB7LizMzdWJY+9jk/jIzBKZaBqavjT26arTuFIpLFH57gGGCvu6fKWt4uW0lWnK8q7LLA2eu8eziZQEIolFsxvh3EXp392cb0KMDzBB9IqI9pOE3W/q6bG9Qpx85AkJs9neJrQmpDdbaSi8vEnz8Jm6nTtWxSxSrKcFT1B9YKBGJBl5KrnpkwKTsS7VnqQQPUGQDCuAlgJAMv74EbZ2JYDr6Yz6c8SMwK4lSIzotObbErX2nYKPeTgQeqpat2RxhkYqw8iDgiELEQFgjDek7VaR0VWdGVX3bWIwG24zj3ZHzgZtoiVseuiVwgZ9cOkEkMsK1eD6AWsS5211jfY3iF8lz1Y9AI1fxywjZSTRV0CVsQcfxuObHzjXH6fs+no049ph31vnuOAqnzA5/KYKwjY4Nx67TvlWLr0atySjDxGD098c7U6CtGrt0/6nUL3iD91s/fr+BP1nn0Wel0v9Jwy1T1091di+e24FWHuyufjAR1WmVdLp7FzudtSr+9GTb9GiIE2gm7hv/t6n/wDRMfkJkiBucYRHo0tqIEXaabMHJLVn2j7wfoJ6HR6iijhtd66OqxizIzuxzkNyJG0zH4XUbeG6levc21Wj+2rKf7ka0rZ4LZ/BqMD3EKfzlCVnaIMf9moHwb/GCssGqNVVGnVLSzD7hOHBAxkeGMGZum0dj/q67H/lRm+eByjfAuKHTXraF3YDKykkbkYYYBuqnHjA3DqNLofuoq6nUAYZ2/Uo3iFH7WJn67tNqrT9651HgtZ7tR6ALG04fw+7nTdZQfBLcEe7d/nA6zsrei7k22r+8nP/AL/CQJ8Map7wdY77CTvYZZzy8T1PhPUo/CgQtaM7MQBuD9ScDOfWeJZSDggg+IIwYXRfra/56/7wgex4jxHS6e16u4AdCAcKCM4z1PhzEyh2k2tla8jly5L06dJTt0mOIXepU/NRMTED2nAdTVr7WqtpAVarnyGPIjG35Tw6A8sAknAwOpPlies7AtsOqs/c0zfU/wCUQ7K1Kvfal+Y06AqD42vkJ8sEwNTQV6bQMi6n797c3wAy0DwGPFs9T6TL7YaUJqWZOaW/0inwJPtfXn8ZiXWF2LMcsxJJ9T1m5p6ftGifqX0pyPH+jb8hgwI7OaJLU1O4nelLMiAc36kkeoIX5mYYM9B2Ibbda4616e51964xF+P6FcLqKP1NvgP91Z1as+Qz0heu7IVbtfpwP/FB/wCEE/lA8fzZrrgvV73Ue8tgTS/R8n9bNh6VVW2fIYH4zzQvO/f+1u3/ANrOfxhOvR362rRfcqVbbhkO7D7qsPD+Lx8pg8Y43dqSO+fIX2VACoueuFE0tTo01RNmnIWxsl6GOCWOSWrJ9oE5OPWef1NbISrgqR1DAgj3gwFLTFLY1YYpbCEK5o8KqDXVqehdc+7My0Mc0l5R1cdVIYe8Q09D2xtLayzJ9nao9MDP5zITE1e1q77UvTmmoQMD4bl5OvvBx85jrA1+GcJtvS1qQGFK73AI3bfMDx6GPcBf+qa7y7ugfHvDj853YPjH2bWKW9iwd2+fJuQ/69Zq9q9HVo6rKqeZ1N3eeiVV+yvr95nhAOylffaPWUAZbFdqDHim4/XE80Hmn2U4p9l1K2NzXo/8p6maXbDgAqYajTfe01pyGHMVseZRsdB5fKAbsgf6nxHJ5dzSfk1n+M0exurZOHatkCM1bq4DpuX2RzweXhMngKFOHa+zwf7LSPU7nZh8AV+c2P0fV7tJrk81HyKOB9RAWu/SNq2UDFSj+FCPznkt0qi8pcrKJ3RrQcStpOaXZfQHkfeOhieJYCB7LS66niOK71FWpP6uxMBbG8mB6E/KeZRWrvCsPvJYAferQOj072WolWe8ZgFx4Nnkfh1+Ef7Q6lX1t1iEFTcxBHQgN1HvxmA/26b/AFhd/wDX/cExA02e3iY19nqKz78oOcwoHrexq50/EPPua8fEvn8BEeE5fQ6qpPbDU3Y8WRMhse7IMJ2I4pVRZat/JLa9pOM4Izjl8Zj6TWNRdvqbmpOD4EdOfoRIFp6XsO2W1NZ6PpbvmgyPzg7tVotQd1iPp3Ptd1goT/KRy+k6rXabSpYdM1lttiNWGcBURX5MceJxAjsV7WpP/pLvyinZ/igq3VXDdp7cCxf3fJ18iI32LbA1n/w7fxWecDQPc8O4Q2kTXHIZDph3Vg9l0YtzHr0zPCT2/YbVG+u7R2N901t3Z/aXd7QB8uQOJ4/X6ZqbGrcYZSQfXyI9JQsfTw5x3/Su9QmpBsUcg3+8X3N4j0PlEGaAdpAXiOi2AMp3o3Rh8Oo8OsybTNrhLsz90AWFnIrjOMA/eA9Ocw7xgkeRI+UFZ1ZjCRVDGUMK2OG8S2Ka7V7yljkpnayt+/W3Pa30M16eG6JxldYyDHs2UEuPTKnaffynl0MMrQj11Or0Ol50h9Vdz2vaoSpD5qnUn35mtrmGv4ctgA77SjLAdSnR/wAAfhPnyGavBOL2aWzfUR0IZWGVdT1DDxEBcLNDhvGLqARW/wB09UYBkPvU8pnXWhmJUBQSSFBJCjyBPOcJRua/tDbdSKSK0rB3bK0CAt5nHWbH6POM1ae21dQdtdqBSx6AgnGf+IzxyQgge21nZXQ7v6LiCKOoDgNy/mUj8Jk8Z4Rp6a816tL3JGERcDHiScmYGJxMD0nZhdNdXZRrDsG4PVaGVWViNrLluRU4Xl6TTu7OcPTm+vyOfJNhY/LP4TxKgnoMk8gB1PuE3Kuyt+wPca9Op5g3uEJ9y9YDes41RSjV8PrK7gVe9zm1l8k/dB5zz+BNNOz+44XU6UnlgG3bk/ERXivCbtMwW9Su7JUg5VgPFWHIwK6zWNc++1izYUZPkowPoIHMGDOzAvidiV3Tg0gvKmdmcTA0uC8SFAvyCTbS1Qx4FiOZ+Uy50gmFN8M4g+ntFlRG4efMEHqCJfWcWa64WXqr4wCvNQV8sjn8ZnkyhMI9D9u4cR97S2qf4bWI+ZMB9r4dn/Z7cetrfkZgu0XcwPQartNXWpXR0LVuBBY82weWMnnPH2mHsaKWGEIAw6GLiEQwptGhkMBXD1mFHUwyiCQwqmEEUQuJRBChZRAEIFg5cGBMgyZGYGnwDjB0rmxa63sxhGsyRWfFgoOCffFtZq7LnNlzs7nqzHJ+HkPSKqsd4bw6zUWCulS7H5AebHwHrAXqrZ2CopZmICqBkknwAnqu0a/ZtDTpLHFl3etaVHPuFKgCsH1PP5xu+ynhSFKcW6xhhrOopHko8D9fpPEuxYlmJJJySTkknxMCN07dK4nYkF90kGUxOEKJmdulCZDQLZkEyplSYE5lGacTAu0I52i9jyztFrGhVbHiztLWNAOYC8splJcGIhiqNVrFK3jFbwHUWMIIkrRmtpQ2kKuDAo0nfAKRKsZ2+VYwLZkZlTKK8AuZ6vs9x4UaG2uoomoZ873yN1e39k9NwxyB855DdzliYBixJJJyTzJPMknxJkEygadugSxnAyjNO3QL5kCV3yu6QFJkEwTvO3wom6dmC3yr2QiztAO8q9kA7wLWPFneQ7wLPCudoFjJZpQmAOWErJhF1aGraAEuplDivD12xDfLtdIjSW6EW6ZgsMKLJRoi6d3kSW2WFkKaewSA/KK7+cvv5SA5sml2eag6hPtee657uZGT4ZI5gTDZ52/lKNjjARdRYKdvdhiE2ObFK+B3k8+UU7yJmyd3sBpnk95EjbON0gc7yQbYiLDOayA2r+csWiaPJNsBkvBtZF+8lS0ApsgXeVZoMmBzGBcy++DaFQTInSDCP//Z">
            <a:hlinkClick r:id="rId5"/>
          </p:cNvPr>
          <p:cNvSpPr>
            <a:spLocks noChangeAspect="1" noChangeArrowheads="1"/>
          </p:cNvSpPr>
          <p:nvPr/>
        </p:nvSpPr>
        <p:spPr bwMode="auto">
          <a:xfrm>
            <a:off x="42863" y="-906463"/>
            <a:ext cx="2857500" cy="18954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AutoShape 14" descr="data:image/jpeg;base64,/9j/4AAQSkZJRgABAQAAAQABAAD/2wCEAAkGBxQSEBQUEBQUFBQUFBAUFRQUFBQUFBQUFBQXFhUUFBQYHCggGBomHRQUITEhJSkrLi8uFx8zODMsNygtLisBCgoKDQ0NDg8PDisZFBkrKywrLCw3KyssLCwrNysrKysrKysrKysrKysrKysrKysrKysrKysrKysrKysrKysrK//AABEIAJ8A8AMBIgACEQEDEQH/xAAbAAACAwEBAQAAAAAAAAAAAAADBAECBQAGB//EAEYQAAICAQIDBQUEBgYIBwAAAAECAAMRBBIFITEGE0FRYTJxgZGhFCKxwQczQlJiciMkgrLR4RUlNEOSwvDxU2Nkc3SDs//EABYBAQEBAAAAAAAAAAAAAAAAAAABAv/EABcRAQEBAQAAAAAAAAAAAAAAAAABEUH/2gAMAwEAAhEDEQA/APh06dOgTLCVEuBKLKJcCSiQypAoFhFSFSuGWuERodE1tiVoMs7KqjOOZOBzltRpGrdkcYZGKsPIg4M0eAaQ2aqhVO0m2v7w6rggkj3YM3e3ujX7Ql9Y+5qUFgwOWeW78RBjx4qk91GxXJ2QuFO6nd1G9k7ZC4T7uT3cb2Tu7gKd3JFcb2S91G1ipxlSQcdMg+EBLup3dRvZO2QFO6nGqN7J2yAkaoM1zQKSjVwM5klCsfaqAsrgKESpEOywZWAEiVMKRKESIVkzhLqIHIsOiTkSHRZRyVw6JISGQQLKsIBIVYRVgbfZMbbLbenc6e5+XgSuxfq01xV9p4MD1fSPt/sH/Ij5TL4cmzh+psPW2yihfcubLPpsmt+jdw1t+nf2dRSw/tLnH0YwPHgTWo4GW0b6osAqtsCjmxbI6+Q5n5TOsoKMytyKkqfeDgz3fZIVpoP6b2NRdZUc9PYGD6cx9YNeA2zY4NwlLdNrLbCwNCUlMYwXdm5Ny6YX6ynHeDtpbmqfnjmrdAynoZs8MAXg+rPi99K/BQD/AMxhSXZjQVamu2hhtuID0vnqR1Qjxzy/6EwraCjFXBDKcEHkQYXT2MjKyEqynII6giew1ZTiibl216tB7OcC4YPIevl74GN2a0qql2psGRSAEB6Gxuny6/ETCx5z0vF806PT0cw1m66wdCM8lB+EwMQBhJIWExJ2woWyTshcScQAd3KlIziVKwFGrgHrj5SCdIRmvXAOs0bEi1lcBFhKMsYdYFhCUkBCosGIetZFFQQ6LKVrDososqwyLIAhFhBEEtiVWG0+nNjqic2dlVf5mOB9TA9ld2c1FvD9GtFe5T311jblUBrCAgO4jooPzncD4A2k1Fdt2o01exgSnebmYdCMD3zL7Z2A6x0T2aVSlfdWoH45mFs8uX+MD1XbfhtCX2utrd67B+5NZHJupD5+PSD4gMcI0o/evvPyBEc/SLXubS3g8rqBz9VIz/eEDxZP9U6I/wDm6n8f+8oJwvVrrqRpdS2LV3Gi0+eB9xvQ4nfY3r4Vqa7FKvXqq9w8shfmJ5gciCCQRggjqCOhE99/pYazht+4AWhF34/aas5VviC3ykHz3Ec4Ppms1FSISrM6qGHVc9SPcMmLiej7CVj7S1h6U1WWfHGB+MLSXa/VC3WWlfZU7F555LyEx8QjvuJJ6kkn485BMEVxLATsycwrsTsSQZMCCJBEvIMAZEGyw5Eo0BV1i1qx9hF7VhGbYsWcTQtSJ2rDNZ6LGEEFWIwsNCpDLBJHNLpnsOERnPkilj8gIFVEOix6/gWorrFj0uqHJyVPL+YdREkMIIFml2f4iun1NdrpvFbZ25xzwcH85nZkboB7LizMzdWJY+9jk/jIzBKZaBqavjT26arTuFIpLFH57gGGCvu6fKWt4uW0lWnK8q7LLA2eu8eziZQEIolFsxvh3EXp392cb0KMDzBB9IqI9pOE3W/q6bG9Qpx85AkJs9neJrQmpDdbaSi8vEnz8Jm6nTtWxSxSrKcFT1B9YKBGJBl5KrnpkwKTsS7VnqQQPUGQDCuAlgJAMv74EbZ2JYDr6Yz6c8SMwK4lSIzotObbErX2nYKPeTgQeqpat2RxhkYqw8iDgiELEQFgjDek7VaR0VWdGVX3bWIwG24zj3ZHzgZtoiVseuiVwgZ9cOkEkMsK1eD6AWsS5211jfY3iF8lz1Y9AI1fxywjZSTRV0CVsQcfxuObHzjXH6fs+no049ph31vnuOAqnzA5/KYKwjY4Nx67TvlWLr0atySjDxGD098c7U6CtGrt0/6nUL3iD91s/fr+BP1nn0Wel0v9Jwy1T1091di+e24FWHuyufjAR1WmVdLp7FzudtSr+9GTb9GiIE2gm7hv/t6n/wDRMfkJkiBucYRHo0tqIEXaabMHJLVn2j7wfoJ6HR6iijhtd66OqxizIzuxzkNyJG0zH4XUbeG6levc21Wj+2rKf7ka0rZ4LZ/BqMD3EKfzlCVnaIMf9moHwb/GCssGqNVVGnVLSzD7hOHBAxkeGMGZum0dj/q67H/lRm+eByjfAuKHTXraF3YDKykkbkYYYBuqnHjA3DqNLofuoq6nUAYZ2/Uo3iFH7WJn67tNqrT9651HgtZ7tR6ALG04fw+7nTdZQfBLcEe7d/nA6zsrei7k22r+8nP/AL/CQJ8Map7wdY77CTvYZZzy8T1PhPUo/CgQtaM7MQBuD9ScDOfWeJZSDggg+IIwYXRfra/56/7wgex4jxHS6e16u4AdCAcKCM4z1PhzEyh2k2tla8jly5L06dJTt0mOIXepU/NRMTED2nAdTVr7WqtpAVarnyGPIjG35Tw6A8sAknAwOpPlies7AtsOqs/c0zfU/wCUQ7K1Kvfal+Y06AqD42vkJ8sEwNTQV6bQMi6n797c3wAy0DwGPFs9T6TL7YaUJqWZOaW/0inwJPtfXn8ZiXWF2LMcsxJJ9T1m5p6ftGifqX0pyPH+jb8hgwI7OaJLU1O4nelLMiAc36kkeoIX5mYYM9B2Ibbda4616e51964xF+P6FcLqKP1NvgP91Z1as+Qz0heu7IVbtfpwP/FB/wCEE/lA8fzZrrgvV73Ue8tgTS/R8n9bNh6VVW2fIYH4zzQvO/f+1u3/ANrOfxhOvR362rRfcqVbbhkO7D7qsPD+Lx8pg8Y43dqSO+fIX2VACoueuFE0tTo01RNmnIWxsl6GOCWOSWrJ9oE5OPWef1NbISrgqR1DAgj3gwFLTFLY1YYpbCEK5o8KqDXVqehdc+7My0Mc0l5R1cdVIYe8Q09D2xtLayzJ9nao9MDP5zITE1e1q77UvTmmoQMD4bl5OvvBx85jrA1+GcJtvS1qQGFK73AI3bfMDx6GPcBf+qa7y7ugfHvDj853YPjH2bWKW9iwd2+fJuQ/69Zq9q9HVo6rKqeZ1N3eeiVV+yvr95nhAOylffaPWUAZbFdqDHim4/XE80Hmn2U4p9l1K2NzXo/8p6maXbDgAqYajTfe01pyGHMVseZRsdB5fKAbsgf6nxHJ5dzSfk1n+M0exurZOHatkCM1bq4DpuX2RzweXhMngKFOHa+zwf7LSPU7nZh8AV+c2P0fV7tJrk81HyKOB9RAWu/SNq2UDFSj+FCPznkt0qi8pcrKJ3RrQcStpOaXZfQHkfeOhieJYCB7LS66niOK71FWpP6uxMBbG8mB6E/KeZRWrvCsPvJYAferQOj072WolWe8ZgFx4Nnkfh1+Ef7Q6lX1t1iEFTcxBHQgN1HvxmA/26b/AFhd/wDX/cExA02e3iY19nqKz78oOcwoHrexq50/EPPua8fEvn8BEeE5fQ6qpPbDU3Y8WRMhse7IMJ2I4pVRZat/JLa9pOM4Izjl8Zj6TWNRdvqbmpOD4EdOfoRIFp6XsO2W1NZ6PpbvmgyPzg7tVotQd1iPp3Ptd1goT/KRy+k6rXabSpYdM1lttiNWGcBURX5MceJxAjsV7WpP/pLvyinZ/igq3VXDdp7cCxf3fJ18iI32LbA1n/w7fxWecDQPc8O4Q2kTXHIZDph3Vg9l0YtzHr0zPCT2/YbVG+u7R2N901t3Z/aXd7QB8uQOJ4/X6ZqbGrcYZSQfXyI9JQsfTw5x3/Su9QmpBsUcg3+8X3N4j0PlEGaAdpAXiOi2AMp3o3Rh8Oo8OsybTNrhLsz90AWFnIrjOMA/eA9Ocw7xgkeRI+UFZ1ZjCRVDGUMK2OG8S2Ka7V7yljkpnayt+/W3Pa30M16eG6JxldYyDHs2UEuPTKnaffynl0MMrQj11Or0Ol50h9Vdz2vaoSpD5qnUn35mtrmGv4ctgA77SjLAdSnR/wAAfhPnyGavBOL2aWzfUR0IZWGVdT1DDxEBcLNDhvGLqARW/wB09UYBkPvU8pnXWhmJUBQSSFBJCjyBPOcJRua/tDbdSKSK0rB3bK0CAt5nHWbH6POM1ae21dQdtdqBSx6AgnGf+IzxyQgge21nZXQ7v6LiCKOoDgNy/mUj8Jk8Z4Rp6a816tL3JGERcDHiScmYGJxMD0nZhdNdXZRrDsG4PVaGVWViNrLluRU4Xl6TTu7OcPTm+vyOfJNhY/LP4TxKgnoMk8gB1PuE3Kuyt+wPca9Op5g3uEJ9y9YDes41RSjV8PrK7gVe9zm1l8k/dB5zz+BNNOz+44XU6UnlgG3bk/ERXivCbtMwW9Su7JUg5VgPFWHIwK6zWNc++1izYUZPkowPoIHMGDOzAvidiV3Tg0gvKmdmcTA0uC8SFAvyCTbS1Qx4FiOZ+Uy50gmFN8M4g+ntFlRG4efMEHqCJfWcWa64WXqr4wCvNQV8sjn8ZnkyhMI9D9u4cR97S2qf4bWI+ZMB9r4dn/Z7cetrfkZgu0XcwPQartNXWpXR0LVuBBY82weWMnnPH2mHsaKWGEIAw6GLiEQwptGhkMBXD1mFHUwyiCQwqmEEUQuJRBChZRAEIFg5cGBMgyZGYGnwDjB0rmxa63sxhGsyRWfFgoOCffFtZq7LnNlzs7nqzHJ+HkPSKqsd4bw6zUWCulS7H5AebHwHrAXqrZ2CopZmICqBkknwAnqu0a/ZtDTpLHFl3etaVHPuFKgCsH1PP5xu+ynhSFKcW6xhhrOopHko8D9fpPEuxYlmJJJySTkknxMCN07dK4nYkF90kGUxOEKJmdulCZDQLZkEyplSYE5lGacTAu0I52i9jyztFrGhVbHiztLWNAOYC8splJcGIhiqNVrFK3jFbwHUWMIIkrRmtpQ2kKuDAo0nfAKRKsZ2+VYwLZkZlTKK8AuZ6vs9x4UaG2uoomoZ873yN1e39k9NwxyB855DdzliYBixJJJyTzJPMknxJkEygadugSxnAyjNO3QL5kCV3yu6QFJkEwTvO3wom6dmC3yr2QiztAO8q9kA7wLWPFneQ7wLPCudoFjJZpQmAOWErJhF1aGraAEuplDivD12xDfLtdIjSW6EW6ZgsMKLJRoi6d3kSW2WFkKaewSA/KK7+cvv5SA5sml2eag6hPtee657uZGT4ZI5gTDZ52/lKNjjARdRYKdvdhiE2ObFK+B3k8+UU7yJmyd3sBpnk95EjbON0gc7yQbYiLDOayA2r+csWiaPJNsBkvBtZF+8lS0ApsgXeVZoMmBzGBcy++DaFQTInSDCP//Z">
            <a:hlinkClick r:id="rId5"/>
          </p:cNvPr>
          <p:cNvSpPr>
            <a:spLocks noChangeAspect="1" noChangeArrowheads="1"/>
          </p:cNvSpPr>
          <p:nvPr/>
        </p:nvSpPr>
        <p:spPr bwMode="auto">
          <a:xfrm>
            <a:off x="195263" y="-754063"/>
            <a:ext cx="2857500" cy="18954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 name="AutoShape 16" descr="data:image/jpeg;base64,/9j/4AAQSkZJRgABAQAAAQABAAD/2wCEAAkGBxQSEBQUEBQUFBQUFBAUFRQUFBQUFBQUFBQXFhUUFBQYHCggGBomHRQUITEhJSkrLi8uFx8zODMsNygtLisBCgoKDQ0NDg8PDisZFBkrKywrLCw3KyssLCwrNysrKysrKysrKysrKysrKysrKysrKysrKysrKysrKysrKysrK//AABEIAJ8A8AMBIgACEQEDEQH/xAAbAAACAwEBAQAAAAAAAAAAAAADBAECBQAGB//EAEYQAAICAQIDBQUEBgYIBwAAAAECAAMRBBIFITEGE0FRYTJxgZGhFCKxwQczQlJiciMkgrLR4RUlNEOSwvDxU2Nkc3SDs//EABYBAQEBAAAAAAAAAAAAAAAAAAABAv/EABcRAQEBAQAAAAAAAAAAAAAAAAABEUH/2gAMAwEAAhEDEQA/APh06dOgTLCVEuBKLKJcCSiQypAoFhFSFSuGWuERodE1tiVoMs7KqjOOZOBzltRpGrdkcYZGKsPIg4M0eAaQ2aqhVO0m2v7w6rggkj3YM3e3ujX7Ql9Y+5qUFgwOWeW78RBjx4qk91GxXJ2QuFO6nd1G9k7ZC4T7uT3cb2Tu7gKd3JFcb2S91G1ipxlSQcdMg+EBLup3dRvZO2QFO6nGqN7J2yAkaoM1zQKSjVwM5klCsfaqAsrgKESpEOywZWAEiVMKRKESIVkzhLqIHIsOiTkSHRZRyVw6JISGQQLKsIBIVYRVgbfZMbbLbenc6e5+XgSuxfq01xV9p4MD1fSPt/sH/Ij5TL4cmzh+psPW2yihfcubLPpsmt+jdw1t+nf2dRSw/tLnH0YwPHgTWo4GW0b6osAqtsCjmxbI6+Q5n5TOsoKMytyKkqfeDgz3fZIVpoP6b2NRdZUc9PYGD6cx9YNeA2zY4NwlLdNrLbCwNCUlMYwXdm5Ny6YX6ynHeDtpbmqfnjmrdAynoZs8MAXg+rPi99K/BQD/AMxhSXZjQVamu2hhtuID0vnqR1Qjxzy/6EwraCjFXBDKcEHkQYXT2MjKyEqynII6giew1ZTiibl216tB7OcC4YPIevl74GN2a0qql2psGRSAEB6Gxuny6/ETCx5z0vF806PT0cw1m66wdCM8lB+EwMQBhJIWExJ2woWyTshcScQAd3KlIziVKwFGrgHrj5SCdIRmvXAOs0bEi1lcBFhKMsYdYFhCUkBCosGIetZFFQQ6LKVrDososqwyLIAhFhBEEtiVWG0+nNjqic2dlVf5mOB9TA9ld2c1FvD9GtFe5T311jblUBrCAgO4jooPzncD4A2k1Fdt2o01exgSnebmYdCMD3zL7Z2A6x0T2aVSlfdWoH45mFs8uX+MD1XbfhtCX2utrd67B+5NZHJupD5+PSD4gMcI0o/evvPyBEc/SLXubS3g8rqBz9VIz/eEDxZP9U6I/wDm6n8f+8oJwvVrrqRpdS2LV3Gi0+eB9xvQ4nfY3r4Vqa7FKvXqq9w8shfmJ5gciCCQRggjqCOhE99/pYazht+4AWhF34/aas5VviC3ykHz3Ec4Ppms1FSISrM6qGHVc9SPcMmLiej7CVj7S1h6U1WWfHGB+MLSXa/VC3WWlfZU7F555LyEx8QjvuJJ6kkn485BMEVxLATsycwrsTsSQZMCCJBEvIMAZEGyw5Eo0BV1i1qx9hF7VhGbYsWcTQtSJ2rDNZ6LGEEFWIwsNCpDLBJHNLpnsOERnPkilj8gIFVEOix6/gWorrFj0uqHJyVPL+YdREkMIIFml2f4iun1NdrpvFbZ25xzwcH85nZkboB7LizMzdWJY+9jk/jIzBKZaBqavjT26arTuFIpLFH57gGGCvu6fKWt4uW0lWnK8q7LLA2eu8eziZQEIolFsxvh3EXp392cb0KMDzBB9IqI9pOE3W/q6bG9Qpx85AkJs9neJrQmpDdbaSi8vEnz8Jm6nTtWxSxSrKcFT1B9YKBGJBl5KrnpkwKTsS7VnqQQPUGQDCuAlgJAMv74EbZ2JYDr6Yz6c8SMwK4lSIzotObbErX2nYKPeTgQeqpat2RxhkYqw8iDgiELEQFgjDek7VaR0VWdGVX3bWIwG24zj3ZHzgZtoiVseuiVwgZ9cOkEkMsK1eD6AWsS5211jfY3iF8lz1Y9AI1fxywjZSTRV0CVsQcfxuObHzjXH6fs+no049ph31vnuOAqnzA5/KYKwjY4Nx67TvlWLr0atySjDxGD098c7U6CtGrt0/6nUL3iD91s/fr+BP1nn0Wel0v9Jwy1T1091di+e24FWHuyufjAR1WmVdLp7FzudtSr+9GTb9GiIE2gm7hv/t6n/wDRMfkJkiBucYRHo0tqIEXaabMHJLVn2j7wfoJ6HR6iijhtd66OqxizIzuxzkNyJG0zH4XUbeG6levc21Wj+2rKf7ka0rZ4LZ/BqMD3EKfzlCVnaIMf9moHwb/GCssGqNVVGnVLSzD7hOHBAxkeGMGZum0dj/q67H/lRm+eByjfAuKHTXraF3YDKykkbkYYYBuqnHjA3DqNLofuoq6nUAYZ2/Uo3iFH7WJn67tNqrT9651HgtZ7tR6ALG04fw+7nTdZQfBLcEe7d/nA6zsrei7k22r+8nP/AL/CQJ8Map7wdY77CTvYZZzy8T1PhPUo/CgQtaM7MQBuD9ScDOfWeJZSDggg+IIwYXRfra/56/7wgex4jxHS6e16u4AdCAcKCM4z1PhzEyh2k2tla8jly5L06dJTt0mOIXepU/NRMTED2nAdTVr7WqtpAVarnyGPIjG35Tw6A8sAknAwOpPlies7AtsOqs/c0zfU/wCUQ7K1Kvfal+Y06AqD42vkJ8sEwNTQV6bQMi6n797c3wAy0DwGPFs9T6TL7YaUJqWZOaW/0inwJPtfXn8ZiXWF2LMcsxJJ9T1m5p6ftGifqX0pyPH+jb8hgwI7OaJLU1O4nelLMiAc36kkeoIX5mYYM9B2Ibbda4616e51964xF+P6FcLqKP1NvgP91Z1as+Qz0heu7IVbtfpwP/FB/wCEE/lA8fzZrrgvV73Ue8tgTS/R8n9bNh6VVW2fIYH4zzQvO/f+1u3/ANrOfxhOvR362rRfcqVbbhkO7D7qsPD+Lx8pg8Y43dqSO+fIX2VACoueuFE0tTo01RNmnIWxsl6GOCWOSWrJ9oE5OPWef1NbISrgqR1DAgj3gwFLTFLY1YYpbCEK5o8KqDXVqehdc+7My0Mc0l5R1cdVIYe8Q09D2xtLayzJ9nao9MDP5zITE1e1q77UvTmmoQMD4bl5OvvBx85jrA1+GcJtvS1qQGFK73AI3bfMDx6GPcBf+qa7y7ugfHvDj853YPjH2bWKW9iwd2+fJuQ/69Zq9q9HVo6rKqeZ1N3eeiVV+yvr95nhAOylffaPWUAZbFdqDHim4/XE80Hmn2U4p9l1K2NzXo/8p6maXbDgAqYajTfe01pyGHMVseZRsdB5fKAbsgf6nxHJ5dzSfk1n+M0exurZOHatkCM1bq4DpuX2RzweXhMngKFOHa+zwf7LSPU7nZh8AV+c2P0fV7tJrk81HyKOB9RAWu/SNq2UDFSj+FCPznkt0qi8pcrKJ3RrQcStpOaXZfQHkfeOhieJYCB7LS66niOK71FWpP6uxMBbG8mB6E/KeZRWrvCsPvJYAferQOj072WolWe8ZgFx4Nnkfh1+Ef7Q6lX1t1iEFTcxBHQgN1HvxmA/26b/AFhd/wDX/cExA02e3iY19nqKz78oOcwoHrexq50/EPPua8fEvn8BEeE5fQ6qpPbDU3Y8WRMhse7IMJ2I4pVRZat/JLa9pOM4Izjl8Zj6TWNRdvqbmpOD4EdOfoRIFp6XsO2W1NZ6PpbvmgyPzg7tVotQd1iPp3Ptd1goT/KRy+k6rXabSpYdM1lttiNWGcBURX5MceJxAjsV7WpP/pLvyinZ/igq3VXDdp7cCxf3fJ18iI32LbA1n/w7fxWecDQPc8O4Q2kTXHIZDph3Vg9l0YtzHr0zPCT2/YbVG+u7R2N901t3Z/aXd7QB8uQOJ4/X6ZqbGrcYZSQfXyI9JQsfTw5x3/Su9QmpBsUcg3+8X3N4j0PlEGaAdpAXiOi2AMp3o3Rh8Oo8OsybTNrhLsz90AWFnIrjOMA/eA9Ocw7xgkeRI+UFZ1ZjCRVDGUMK2OG8S2Ka7V7yljkpnayt+/W3Pa30M16eG6JxldYyDHs2UEuPTKnaffynl0MMrQj11Or0Ol50h9Vdz2vaoSpD5qnUn35mtrmGv4ctgA77SjLAdSnR/wAAfhPnyGavBOL2aWzfUR0IZWGVdT1DDxEBcLNDhvGLqARW/wB09UYBkPvU8pnXWhmJUBQSSFBJCjyBPOcJRua/tDbdSKSK0rB3bK0CAt5nHWbH6POM1ae21dQdtdqBSx6AgnGf+IzxyQgge21nZXQ7v6LiCKOoDgNy/mUj8Jk8Z4Rp6a816tL3JGERcDHiScmYGJxMD0nZhdNdXZRrDsG4PVaGVWViNrLluRU4Xl6TTu7OcPTm+vyOfJNhY/LP4TxKgnoMk8gB1PuE3Kuyt+wPca9Op5g3uEJ9y9YDes41RSjV8PrK7gVe9zm1l8k/dB5zz+BNNOz+44XU6UnlgG3bk/ERXivCbtMwW9Su7JUg5VgPFWHIwK6zWNc++1izYUZPkowPoIHMGDOzAvidiV3Tg0gvKmdmcTA0uC8SFAvyCTbS1Qx4FiOZ+Uy50gmFN8M4g+ntFlRG4efMEHqCJfWcWa64WXqr4wCvNQV8sjn8ZnkyhMI9D9u4cR97S2qf4bWI+ZMB9r4dn/Z7cetrfkZgu0XcwPQartNXWpXR0LVuBBY82weWMnnPH2mHsaKWGEIAw6GLiEQwptGhkMBXD1mFHUwyiCQwqmEEUQuJRBChZRAEIFg5cGBMgyZGYGnwDjB0rmxa63sxhGsyRWfFgoOCffFtZq7LnNlzs7nqzHJ+HkPSKqsd4bw6zUWCulS7H5AebHwHrAXqrZ2CopZmICqBkknwAnqu0a/ZtDTpLHFl3etaVHPuFKgCsH1PP5xu+ynhSFKcW6xhhrOopHko8D9fpPEuxYlmJJJySTkknxMCN07dK4nYkF90kGUxOEKJmdulCZDQLZkEyplSYE5lGacTAu0I52i9jyztFrGhVbHiztLWNAOYC8splJcGIhiqNVrFK3jFbwHUWMIIkrRmtpQ2kKuDAo0nfAKRKsZ2+VYwLZkZlTKK8AuZ6vs9x4UaG2uoomoZ873yN1e39k9NwxyB855DdzliYBixJJJyTzJPMknxJkEygadugSxnAyjNO3QL5kCV3yu6QFJkEwTvO3wom6dmC3yr2QiztAO8q9kA7wLWPFneQ7wLPCudoFjJZpQmAOWErJhF1aGraAEuplDivD12xDfLtdIjSW6EW6ZgsMKLJRoi6d3kSW2WFkKaewSA/KK7+cvv5SA5sml2eag6hPtee657uZGT4ZI5gTDZ52/lKNjjARdRYKdvdhiE2ObFK+B3k8+UU7yJmyd3sBpnk95EjbON0gc7yQbYiLDOayA2r+csWiaPJNsBkvBtZF+8lS0ApsgXeVZoMmBzGBcy++DaFQTInSDCP//Z">
            <a:hlinkClick r:id="rId5"/>
          </p:cNvPr>
          <p:cNvSpPr>
            <a:spLocks noChangeAspect="1" noChangeArrowheads="1"/>
          </p:cNvSpPr>
          <p:nvPr/>
        </p:nvSpPr>
        <p:spPr bwMode="auto">
          <a:xfrm>
            <a:off x="2438400" y="212529"/>
            <a:ext cx="2857500" cy="18954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AutoShape 18" descr="data:image/jpeg;base64,/9j/4AAQSkZJRgABAQAAAQABAAD/2wCEAAkGBxQSEBQUEBQUFBQUFBAUFRQUFBQUFBQUFBQXFhUUFBQYHCggGBomHRQUITEhJSkrLi8uFx8zODMsNygtLisBCgoKDQ0NDg8PDisZFBkrKywrLCw3KyssLCwrNysrKysrKysrKysrKysrKysrKysrKysrKysrKysrKysrKysrK//AABEIAJ8A8AMBIgACEQEDEQH/xAAbAAACAwEBAQAAAAAAAAAAAAADBAECBQAGB//EAEYQAAICAQIDBQUEBgYIBwAAAAECAAMRBBIFITEGE0FRYTJxgZGhFCKxwQczQlJiciMkgrLR4RUlNEOSwvDxU2Nkc3SDs//EABYBAQEBAAAAAAAAAAAAAAAAAAABAv/EABcRAQEBAQAAAAAAAAAAAAAAAAABEUH/2gAMAwEAAhEDEQA/APh06dOgTLCVEuBKLKJcCSiQypAoFhFSFSuGWuERodE1tiVoMs7KqjOOZOBzltRpGrdkcYZGKsPIg4M0eAaQ2aqhVO0m2v7w6rggkj3YM3e3ujX7Ql9Y+5qUFgwOWeW78RBjx4qk91GxXJ2QuFO6nd1G9k7ZC4T7uT3cb2Tu7gKd3JFcb2S91G1ipxlSQcdMg+EBLup3dRvZO2QFO6nGqN7J2yAkaoM1zQKSjVwM5klCsfaqAsrgKESpEOywZWAEiVMKRKESIVkzhLqIHIsOiTkSHRZRyVw6JISGQQLKsIBIVYRVgbfZMbbLbenc6e5+XgSuxfq01xV9p4MD1fSPt/sH/Ij5TL4cmzh+psPW2yihfcubLPpsmt+jdw1t+nf2dRSw/tLnH0YwPHgTWo4GW0b6osAqtsCjmxbI6+Q5n5TOsoKMytyKkqfeDgz3fZIVpoP6b2NRdZUc9PYGD6cx9YNeA2zY4NwlLdNrLbCwNCUlMYwXdm5Ny6YX6ynHeDtpbmqfnjmrdAynoZs8MAXg+rPi99K/BQD/AMxhSXZjQVamu2hhtuID0vnqR1Qjxzy/6EwraCjFXBDKcEHkQYXT2MjKyEqynII6giew1ZTiibl216tB7OcC4YPIevl74GN2a0qql2psGRSAEB6Gxuny6/ETCx5z0vF806PT0cw1m66wdCM8lB+EwMQBhJIWExJ2woWyTshcScQAd3KlIziVKwFGrgHrj5SCdIRmvXAOs0bEi1lcBFhKMsYdYFhCUkBCosGIetZFFQQ6LKVrDososqwyLIAhFhBEEtiVWG0+nNjqic2dlVf5mOB9TA9ld2c1FvD9GtFe5T311jblUBrCAgO4jooPzncD4A2k1Fdt2o01exgSnebmYdCMD3zL7Z2A6x0T2aVSlfdWoH45mFs8uX+MD1XbfhtCX2utrd67B+5NZHJupD5+PSD4gMcI0o/evvPyBEc/SLXubS3g8rqBz9VIz/eEDxZP9U6I/wDm6n8f+8oJwvVrrqRpdS2LV3Gi0+eB9xvQ4nfY3r4Vqa7FKvXqq9w8shfmJ5gciCCQRggjqCOhE99/pYazht+4AWhF34/aas5VviC3ykHz3Ec4Ppms1FSISrM6qGHVc9SPcMmLiej7CVj7S1h6U1WWfHGB+MLSXa/VC3WWlfZU7F555LyEx8QjvuJJ6kkn485BMEVxLATsycwrsTsSQZMCCJBEvIMAZEGyw5Eo0BV1i1qx9hF7VhGbYsWcTQtSJ2rDNZ6LGEEFWIwsNCpDLBJHNLpnsOERnPkilj8gIFVEOix6/gWorrFj0uqHJyVPL+YdREkMIIFml2f4iun1NdrpvFbZ25xzwcH85nZkboB7LizMzdWJY+9jk/jIzBKZaBqavjT26arTuFIpLFH57gGGCvu6fKWt4uW0lWnK8q7LLA2eu8eziZQEIolFsxvh3EXp392cb0KMDzBB9IqI9pOE3W/q6bG9Qpx85AkJs9neJrQmpDdbaSi8vEnz8Jm6nTtWxSxSrKcFT1B9YKBGJBl5KrnpkwKTsS7VnqQQPUGQDCuAlgJAMv74EbZ2JYDr6Yz6c8SMwK4lSIzotObbErX2nYKPeTgQeqpat2RxhkYqw8iDgiELEQFgjDek7VaR0VWdGVX3bWIwG24zj3ZHzgZtoiVseuiVwgZ9cOkEkMsK1eD6AWsS5211jfY3iF8lz1Y9AI1fxywjZSTRV0CVsQcfxuObHzjXH6fs+no049ph31vnuOAqnzA5/KYKwjY4Nx67TvlWLr0atySjDxGD098c7U6CtGrt0/6nUL3iD91s/fr+BP1nn0Wel0v9Jwy1T1091di+e24FWHuyufjAR1WmVdLp7FzudtSr+9GTb9GiIE2gm7hv/t6n/wDRMfkJkiBucYRHo0tqIEXaabMHJLVn2j7wfoJ6HR6iijhtd66OqxizIzuxzkNyJG0zH4XUbeG6levc21Wj+2rKf7ka0rZ4LZ/BqMD3EKfzlCVnaIMf9moHwb/GCssGqNVVGnVLSzD7hOHBAxkeGMGZum0dj/q67H/lRm+eByjfAuKHTXraF3YDKykkbkYYYBuqnHjA3DqNLofuoq6nUAYZ2/Uo3iFH7WJn67tNqrT9651HgtZ7tR6ALG04fw+7nTdZQfBLcEe7d/nA6zsrei7k22r+8nP/AL/CQJ8Map7wdY77CTvYZZzy8T1PhPUo/CgQtaM7MQBuD9ScDOfWeJZSDggg+IIwYXRfra/56/7wgex4jxHS6e16u4AdCAcKCM4z1PhzEyh2k2tla8jly5L06dJTt0mOIXepU/NRMTED2nAdTVr7WqtpAVarnyGPIjG35Tw6A8sAknAwOpPlies7AtsOqs/c0zfU/wCUQ7K1Kvfal+Y06AqD42vkJ8sEwNTQV6bQMi6n797c3wAy0DwGPFs9T6TL7YaUJqWZOaW/0inwJPtfXn8ZiXWF2LMcsxJJ9T1m5p6ftGifqX0pyPH+jb8hgwI7OaJLU1O4nelLMiAc36kkeoIX5mYYM9B2Ibbda4616e51964xF+P6FcLqKP1NvgP91Z1as+Qz0heu7IVbtfpwP/FB/wCEE/lA8fzZrrgvV73Ue8tgTS/R8n9bNh6VVW2fIYH4zzQvO/f+1u3/ANrOfxhOvR362rRfcqVbbhkO7D7qsPD+Lx8pg8Y43dqSO+fIX2VACoueuFE0tTo01RNmnIWxsl6GOCWOSWrJ9oE5OPWef1NbISrgqR1DAgj3gwFLTFLY1YYpbCEK5o8KqDXVqehdc+7My0Mc0l5R1cdVIYe8Q09D2xtLayzJ9nao9MDP5zITE1e1q77UvTmmoQMD4bl5OvvBx85jrA1+GcJtvS1qQGFK73AI3bfMDx6GPcBf+qa7y7ugfHvDj853YPjH2bWKW9iwd2+fJuQ/69Zq9q9HVo6rKqeZ1N3eeiVV+yvr95nhAOylffaPWUAZbFdqDHim4/XE80Hmn2U4p9l1K2NzXo/8p6maXbDgAqYajTfe01pyGHMVseZRsdB5fKAbsgf6nxHJ5dzSfk1n+M0exurZOHatkCM1bq4DpuX2RzweXhMngKFOHa+zwf7LSPU7nZh8AV+c2P0fV7tJrk81HyKOB9RAWu/SNq2UDFSj+FCPznkt0qi8pcrKJ3RrQcStpOaXZfQHkfeOhieJYCB7LS66niOK71FWpP6uxMBbG8mB6E/KeZRWrvCsPvJYAferQOj072WolWe8ZgFx4Nnkfh1+Ef7Q6lX1t1iEFTcxBHQgN1HvxmA/26b/AFhd/wDX/cExA02e3iY19nqKz78oOcwoHrexq50/EPPua8fEvn8BEeE5fQ6qpPbDU3Y8WRMhse7IMJ2I4pVRZat/JLa9pOM4Izjl8Zj6TWNRdvqbmpOD4EdOfoRIFp6XsO2W1NZ6PpbvmgyPzg7tVotQd1iPp3Ptd1goT/KRy+k6rXabSpYdM1lttiNWGcBURX5MceJxAjsV7WpP/pLvyinZ/igq3VXDdp7cCxf3fJ18iI32LbA1n/w7fxWecDQPc8O4Q2kTXHIZDph3Vg9l0YtzHr0zPCT2/YbVG+u7R2N901t3Z/aXd7QB8uQOJ4/X6ZqbGrcYZSQfXyI9JQsfTw5x3/Su9QmpBsUcg3+8X3N4j0PlEGaAdpAXiOi2AMp3o3Rh8Oo8OsybTNrhLsz90AWFnIrjOMA/eA9Ocw7xgkeRI+UFZ1ZjCRVDGUMK2OG8S2Ka7V7yljkpnayt+/W3Pa30M16eG6JxldYyDHs2UEuPTKnaffynl0MMrQj11Or0Ol50h9Vdz2vaoSpD5qnUn35mtrmGv4ctgA77SjLAdSnR/wAAfhPnyGavBOL2aWzfUR0IZWGVdT1DDxEBcLNDhvGLqARW/wB09UYBkPvU8pnXWhmJUBQSSFBJCjyBPOcJRua/tDbdSKSK0rB3bK0CAt5nHWbH6POM1ae21dQdtdqBSx6AgnGf+IzxyQgge21nZXQ7v6LiCKOoDgNy/mUj8Jk8Z4Rp6a816tL3JGERcDHiScmYGJxMD0nZhdNdXZRrDsG4PVaGVWViNrLluRU4Xl6TTu7OcPTm+vyOfJNhY/LP4TxKgnoMk8gB1PuE3Kuyt+wPca9Op5g3uEJ9y9YDes41RSjV8PrK7gVe9zm1l8k/dB5zz+BNNOz+44XU6UnlgG3bk/ERXivCbtMwW9Su7JUg5VgPFWHIwK6zWNc++1izYUZPkowPoIHMGDOzAvidiV3Tg0gvKmdmcTA0uC8SFAvyCTbS1Qx4FiOZ+Uy50gmFN8M4g+ntFlRG4efMEHqCJfWcWa64WXqr4wCvNQV8sjn8ZnkyhMI9D9u4cR97S2qf4bWI+ZMB9r4dn/Z7cetrfkZgu0XcwPQartNXWpXR0LVuBBY82weWMnnPH2mHsaKWGEIAw6GLiEQwptGhkMBXD1mFHUwyiCQwqmEEUQuJRBChZRAEIFg5cGBMgyZGYGnwDjB0rmxa63sxhGsyRWfFgoOCffFtZq7LnNlzs7nqzHJ+HkPSKqsd4bw6zUWCulS7H5AebHwHrAXqrZ2CopZmICqBkknwAnqu0a/ZtDTpLHFl3etaVHPuFKgCsH1PP5xu+ynhSFKcW6xhhrOopHko8D9fpPEuxYlmJJJySTkknxMCN07dK4nYkF90kGUxOEKJmdulCZDQLZkEyplSYE5lGacTAu0I52i9jyztFrGhVbHiztLWNAOYC8splJcGIhiqNVrFK3jFbwHUWMIIkrRmtpQ2kKuDAo0nfAKRKsZ2+VYwLZkZlTKK8AuZ6vs9x4UaG2uoomoZ873yN1e39k9NwxyB855DdzliYBixJJJyTzJPMknxJkEygadugSxnAyjNO3QL5kCV3yu6QFJkEwTvO3wom6dmC3yr2QiztAO8q9kA7wLWPFneQ7wLPCudoFjJZpQmAOWErJhF1aGraAEuplDivD12xDfLtdIjSW6EW6ZgsMKLJRoi6d3kSW2WFkKaewSA/KK7+cvv5SA5sml2eag6hPtee657uZGT4ZI5gTDZ52/lKNjjARdRYKdvdhiE2ObFK+B3k8+UU7yJmyd3sBpnk95EjbON0gc7yQbYiLDOayA2r+csWiaPJNsBkvBtZF+8lS0ApsgXeVZoMmBzGBcy++DaFQTInSDCP//Z">
            <a:hlinkClick r:id="rId5"/>
          </p:cNvPr>
          <p:cNvSpPr>
            <a:spLocks noChangeAspect="1" noChangeArrowheads="1"/>
          </p:cNvSpPr>
          <p:nvPr/>
        </p:nvSpPr>
        <p:spPr bwMode="auto">
          <a:xfrm>
            <a:off x="500063" y="-449263"/>
            <a:ext cx="2857500" cy="18954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 name="AutoShape 20" descr="data:image/jpeg;base64,/9j/4AAQSkZJRgABAQAAAQABAAD/2wCEAAkGBxQSEBQUEBQUFBQUFBAUFRQUFBQUFBQUFBQXFhUUFBQYHCggGBomHRQUITEhJSkrLi8uFx8zODMsNygtLisBCgoKDQ0NDg8PDisZFBkrKywrLCw3KyssLCwrNysrKysrKysrKysrKysrKysrKysrKysrKysrKysrKysrKysrK//AABEIAJ8A8AMBIgACEQEDEQH/xAAbAAACAwEBAQAAAAAAAAAAAAADBAECBQAGB//EAEYQAAICAQIDBQUEBgYIBwAAAAECAAMRBBIFITEGE0FRYTJxgZGhFCKxwQczQlJiciMkgrLR4RUlNEOSwvDxU2Nkc3SDs//EABYBAQEBAAAAAAAAAAAAAAAAAAABAv/EABcRAQEBAQAAAAAAAAAAAAAAAAABEUH/2gAMAwEAAhEDEQA/APh06dOgTLCVEuBKLKJcCSiQypAoFhFSFSuGWuERodE1tiVoMs7KqjOOZOBzltRpGrdkcYZGKsPIg4M0eAaQ2aqhVO0m2v7w6rggkj3YM3e3ujX7Ql9Y+5qUFgwOWeW78RBjx4qk91GxXJ2QuFO6nd1G9k7ZC4T7uT3cb2Tu7gKd3JFcb2S91G1ipxlSQcdMg+EBLup3dRvZO2QFO6nGqN7J2yAkaoM1zQKSjVwM5klCsfaqAsrgKESpEOywZWAEiVMKRKESIVkzhLqIHIsOiTkSHRZRyVw6JISGQQLKsIBIVYRVgbfZMbbLbenc6e5+XgSuxfq01xV9p4MD1fSPt/sH/Ij5TL4cmzh+psPW2yihfcubLPpsmt+jdw1t+nf2dRSw/tLnH0YwPHgTWo4GW0b6osAqtsCjmxbI6+Q5n5TOsoKMytyKkqfeDgz3fZIVpoP6b2NRdZUc9PYGD6cx9YNeA2zY4NwlLdNrLbCwNCUlMYwXdm5Ny6YX6ynHeDtpbmqfnjmrdAynoZs8MAXg+rPi99K/BQD/AMxhSXZjQVamu2hhtuID0vnqR1Qjxzy/6EwraCjFXBDKcEHkQYXT2MjKyEqynII6giew1ZTiibl216tB7OcC4YPIevl74GN2a0qql2psGRSAEB6Gxuny6/ETCx5z0vF806PT0cw1m66wdCM8lB+EwMQBhJIWExJ2woWyTshcScQAd3KlIziVKwFGrgHrj5SCdIRmvXAOs0bEi1lcBFhKMsYdYFhCUkBCosGIetZFFQQ6LKVrDososqwyLIAhFhBEEtiVWG0+nNjqic2dlVf5mOB9TA9ld2c1FvD9GtFe5T311jblUBrCAgO4jooPzncD4A2k1Fdt2o01exgSnebmYdCMD3zL7Z2A6x0T2aVSlfdWoH45mFs8uX+MD1XbfhtCX2utrd67B+5NZHJupD5+PSD4gMcI0o/evvPyBEc/SLXubS3g8rqBz9VIz/eEDxZP9U6I/wDm6n8f+8oJwvVrrqRpdS2LV3Gi0+eB9xvQ4nfY3r4Vqa7FKvXqq9w8shfmJ5gciCCQRggjqCOhE99/pYazht+4AWhF34/aas5VviC3ykHz3Ec4Ppms1FSISrM6qGHVc9SPcMmLiej7CVj7S1h6U1WWfHGB+MLSXa/VC3WWlfZU7F555LyEx8QjvuJJ6kkn485BMEVxLATsycwrsTsSQZMCCJBEvIMAZEGyw5Eo0BV1i1qx9hF7VhGbYsWcTQtSJ2rDNZ6LGEEFWIwsNCpDLBJHNLpnsOERnPkilj8gIFVEOix6/gWorrFj0uqHJyVPL+YdREkMIIFml2f4iun1NdrpvFbZ25xzwcH85nZkboB7LizMzdWJY+9jk/jIzBKZaBqavjT26arTuFIpLFH57gGGCvu6fKWt4uW0lWnK8q7LLA2eu8eziZQEIolFsxvh3EXp392cb0KMDzBB9IqI9pOE3W/q6bG9Qpx85AkJs9neJrQmpDdbaSi8vEnz8Jm6nTtWxSxSrKcFT1B9YKBGJBl5KrnpkwKTsS7VnqQQPUGQDCuAlgJAMv74EbZ2JYDr6Yz6c8SMwK4lSIzotObbErX2nYKPeTgQeqpat2RxhkYqw8iDgiELEQFgjDek7VaR0VWdGVX3bWIwG24zj3ZHzgZtoiVseuiVwgZ9cOkEkMsK1eD6AWsS5211jfY3iF8lz1Y9AI1fxywjZSTRV0CVsQcfxuObHzjXH6fs+no049ph31vnuOAqnzA5/KYKwjY4Nx67TvlWLr0atySjDxGD098c7U6CtGrt0/6nUL3iD91s/fr+BP1nn0Wel0v9Jwy1T1091di+e24FWHuyufjAR1WmVdLp7FzudtSr+9GTb9GiIE2gm7hv/t6n/wDRMfkJkiBucYRHo0tqIEXaabMHJLVn2j7wfoJ6HR6iijhtd66OqxizIzuxzkNyJG0zH4XUbeG6levc21Wj+2rKf7ka0rZ4LZ/BqMD3EKfzlCVnaIMf9moHwb/GCssGqNVVGnVLSzD7hOHBAxkeGMGZum0dj/q67H/lRm+eByjfAuKHTXraF3YDKykkbkYYYBuqnHjA3DqNLofuoq6nUAYZ2/Uo3iFH7WJn67tNqrT9651HgtZ7tR6ALG04fw+7nTdZQfBLcEe7d/nA6zsrei7k22r+8nP/AL/CQJ8Map7wdY77CTvYZZzy8T1PhPUo/CgQtaM7MQBuD9ScDOfWeJZSDggg+IIwYXRfra/56/7wgex4jxHS6e16u4AdCAcKCM4z1PhzEyh2k2tla8jly5L06dJTt0mOIXepU/NRMTED2nAdTVr7WqtpAVarnyGPIjG35Tw6A8sAknAwOpPlies7AtsOqs/c0zfU/wCUQ7K1Kvfal+Y06AqD42vkJ8sEwNTQV6bQMi6n797c3wAy0DwGPFs9T6TL7YaUJqWZOaW/0inwJPtfXn8ZiXWF2LMcsxJJ9T1m5p6ftGifqX0pyPH+jb8hgwI7OaJLU1O4nelLMiAc36kkeoIX5mYYM9B2Ibbda4616e51964xF+P6FcLqKP1NvgP91Z1as+Qz0heu7IVbtfpwP/FB/wCEE/lA8fzZrrgvV73Ue8tgTS/R8n9bNh6VVW2fIYH4zzQvO/f+1u3/ANrOfxhOvR362rRfcqVbbhkO7D7qsPD+Lx8pg8Y43dqSO+fIX2VACoueuFE0tTo01RNmnIWxsl6GOCWOSWrJ9oE5OPWef1NbISrgqR1DAgj3gwFLTFLY1YYpbCEK5o8KqDXVqehdc+7My0Mc0l5R1cdVIYe8Q09D2xtLayzJ9nao9MDP5zITE1e1q77UvTmmoQMD4bl5OvvBx85jrA1+GcJtvS1qQGFK73AI3bfMDx6GPcBf+qa7y7ugfHvDj853YPjH2bWKW9iwd2+fJuQ/69Zq9q9HVo6rKqeZ1N3eeiVV+yvr95nhAOylffaPWUAZbFdqDHim4/XE80Hmn2U4p9l1K2NzXo/8p6maXbDgAqYajTfe01pyGHMVseZRsdB5fKAbsgf6nxHJ5dzSfk1n+M0exurZOHatkCM1bq4DpuX2RzweXhMngKFOHa+zwf7LSPU7nZh8AV+c2P0fV7tJrk81HyKOB9RAWu/SNq2UDFSj+FCPznkt0qi8pcrKJ3RrQcStpOaXZfQHkfeOhieJYCB7LS66niOK71FWpP6uxMBbG8mB6E/KeZRWrvCsPvJYAferQOj072WolWe8ZgFx4Nnkfh1+Ef7Q6lX1t1iEFTcxBHQgN1HvxmA/26b/AFhd/wDX/cExA02e3iY19nqKz78oOcwoHrexq50/EPPua8fEvn8BEeE5fQ6qpPbDU3Y8WRMhse7IMJ2I4pVRZat/JLa9pOM4Izjl8Zj6TWNRdvqbmpOD4EdOfoRIFp6XsO2W1NZ6PpbvmgyPzg7tVotQd1iPp3Ptd1goT/KRy+k6rXabSpYdM1lttiNWGcBURX5MceJxAjsV7WpP/pLvyinZ/igq3VXDdp7cCxf3fJ18iI32LbA1n/w7fxWecDQPc8O4Q2kTXHIZDph3Vg9l0YtzHr0zPCT2/YbVG+u7R2N901t3Z/aXd7QB8uQOJ4/X6ZqbGrcYZSQfXyI9JQsfTw5x3/Su9QmpBsUcg3+8X3N4j0PlEGaAdpAXiOi2AMp3o3Rh8Oo8OsybTNrhLsz90AWFnIrjOMA/eA9Ocw7xgkeRI+UFZ1ZjCRVDGUMK2OG8S2Ka7V7yljkpnayt+/W3Pa30M16eG6JxldYyDHs2UEuPTKnaffynl0MMrQj11Or0Ol50h9Vdz2vaoSpD5qnUn35mtrmGv4ctgA77SjLAdSnR/wAAfhPnyGavBOL2aWzfUR0IZWGVdT1DDxEBcLNDhvGLqARW/wB09UYBkPvU8pnXWhmJUBQSSFBJCjyBPOcJRua/tDbdSKSK0rB3bK0CAt5nHWbH6POM1ae21dQdtdqBSx6AgnGf+IzxyQgge21nZXQ7v6LiCKOoDgNy/mUj8Jk8Z4Rp6a816tL3JGERcDHiScmYGJxMD0nZhdNdXZRrDsG4PVaGVWViNrLluRU4Xl6TTu7OcPTm+vyOfJNhY/LP4TxKgnoMk8gB1PuE3Kuyt+wPca9Op5g3uEJ9y9YDes41RSjV8PrK7gVe9zm1l8k/dB5zz+BNNOz+44XU6UnlgG3bk/ERXivCbtMwW9Su7JUg5VgPFWHIwK6zWNc++1izYUZPkowPoIHMGDOzAvidiV3Tg0gvKmdmcTA0uC8SFAvyCTbS1Qx4FiOZ+Uy50gmFN8M4g+ntFlRG4efMEHqCJfWcWa64WXqr4wCvNQV8sjn8ZnkyhMI9D9u4cR97S2qf4bWI+ZMB9r4dn/Z7cetrfkZgu0XcwPQartNXWpXR0LVuBBY82weWMnnPH2mHsaKWGEIAw6GLiEQwptGhkMBXD1mFHUwyiCQwqmEEUQuJRBChZRAEIFg5cGBMgyZGYGnwDjB0rmxa63sxhGsyRWfFgoOCffFtZq7LnNlzs7nqzHJ+HkPSKqsd4bw6zUWCulS7H5AebHwHrAXqrZ2CopZmICqBkknwAnqu0a/ZtDTpLHFl3etaVHPuFKgCsH1PP5xu+ynhSFKcW6xhhrOopHko8D9fpPEuxYlmJJJySTkknxMCN07dK4nYkF90kGUxOEKJmdulCZDQLZkEyplSYE5lGacTAu0I52i9jyztFrGhVbHiztLWNAOYC8splJcGIhiqNVrFK3jFbwHUWMIIkrRmtpQ2kKuDAo0nfAKRKsZ2+VYwLZkZlTKK8AuZ6vs9x4UaG2uoomoZ873yN1e39k9NwxyB855DdzliYBixJJJyTzJPMknxJkEygadugSxnAyjNO3QL5kCV3yu6QFJkEwTvO3wom6dmC3yr2QiztAO8q9kA7wLWPFneQ7wLPCudoFjJZpQmAOWErJhF1aGraAEuplDivD12xDfLtdIjSW6EW6ZgsMKLJRoi6d3kSW2WFkKaewSA/KK7+cvv5SA5sml2eag6hPtee657uZGT4ZI5gTDZ52/lKNjjARdRYKdvdhiE2ObFK+B3k8+UU7yJmyd3sBpnk95EjbON0gc7yQbYiLDOayA2r+csWiaPJNsBkvBtZF+8lS0ApsgXeVZoMmBzGBcy++DaFQTInSDCP//Z">
            <a:hlinkClick r:id="rId5"/>
          </p:cNvPr>
          <p:cNvSpPr>
            <a:spLocks noChangeAspect="1" noChangeArrowheads="1"/>
          </p:cNvSpPr>
          <p:nvPr/>
        </p:nvSpPr>
        <p:spPr bwMode="auto">
          <a:xfrm>
            <a:off x="652463" y="-296863"/>
            <a:ext cx="2857500" cy="18954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AutoShape 24" descr="data:image/jpeg;base64,/9j/4AAQSkZJRgABAQAAAQABAAD/2wCEAAkGBxQSEBQUEBQUFBQUFBAUFRQUFBQUFBQUFBQXFhUUFBQYHCggGBomHRQUITEhJSkrLi8uFx8zODMsNygtLisBCgoKDQ0NDg8PDisZFBkrKywrLCw3KyssLCwrNysrKysrKysrKysrKysrKysrKysrKysrKysrKysrKysrKysrK//AABEIAJ8A8AMBIgACEQEDEQH/xAAbAAACAwEBAQAAAAAAAAAAAAADBAECBQAGB//EAEYQAAICAQIDBQUEBgYIBwAAAAECAAMRBBIFITEGE0FRYTJxgZGhFCKxwQczQlJiciMkgrLR4RUlNEOSwvDxU2Nkc3SDs//EABYBAQEBAAAAAAAAAAAAAAAAAAABAv/EABcRAQEBAQAAAAAAAAAAAAAAAAABEUH/2gAMAwEAAhEDEQA/APh06dOgTLCVEuBKLKJcCSiQypAoFhFSFSuGWuERodE1tiVoMs7KqjOOZOBzltRpGrdkcYZGKsPIg4M0eAaQ2aqhVO0m2v7w6rggkj3YM3e3ujX7Ql9Y+5qUFgwOWeW78RBjx4qk91GxXJ2QuFO6nd1G9k7ZC4T7uT3cb2Tu7gKd3JFcb2S91G1ipxlSQcdMg+EBLup3dRvZO2QFO6nGqN7J2yAkaoM1zQKSjVwM5klCsfaqAsrgKESpEOywZWAEiVMKRKESIVkzhLqIHIsOiTkSHRZRyVw6JISGQQLKsIBIVYRVgbfZMbbLbenc6e5+XgSuxfq01xV9p4MD1fSPt/sH/Ij5TL4cmzh+psPW2yihfcubLPpsmt+jdw1t+nf2dRSw/tLnH0YwPHgTWo4GW0b6osAqtsCjmxbI6+Q5n5TOsoKMytyKkqfeDgz3fZIVpoP6b2NRdZUc9PYGD6cx9YNeA2zY4NwlLdNrLbCwNCUlMYwXdm5Ny6YX6ynHeDtpbmqfnjmrdAynoZs8MAXg+rPi99K/BQD/AMxhSXZjQVamu2hhtuID0vnqR1Qjxzy/6EwraCjFXBDKcEHkQYXT2MjKyEqynII6giew1ZTiibl216tB7OcC4YPIevl74GN2a0qql2psGRSAEB6Gxuny6/ETCx5z0vF806PT0cw1m66wdCM8lB+EwMQBhJIWExJ2woWyTshcScQAd3KlIziVKwFGrgHrj5SCdIRmvXAOs0bEi1lcBFhKMsYdYFhCUkBCosGIetZFFQQ6LKVrDososqwyLIAhFhBEEtiVWG0+nNjqic2dlVf5mOB9TA9ld2c1FvD9GtFe5T311jblUBrCAgO4jooPzncD4A2k1Fdt2o01exgSnebmYdCMD3zL7Z2A6x0T2aVSlfdWoH45mFs8uX+MD1XbfhtCX2utrd67B+5NZHJupD5+PSD4gMcI0o/evvPyBEc/SLXubS3g8rqBz9VIz/eEDxZP9U6I/wDm6n8f+8oJwvVrrqRpdS2LV3Gi0+eB9xvQ4nfY3r4Vqa7FKvXqq9w8shfmJ5gciCCQRggjqCOhE99/pYazht+4AWhF34/aas5VviC3ykHz3Ec4Ppms1FSISrM6qGHVc9SPcMmLiej7CVj7S1h6U1WWfHGB+MLSXa/VC3WWlfZU7F555LyEx8QjvuJJ6kkn485BMEVxLATsycwrsTsSQZMCCJBEvIMAZEGyw5Eo0BV1i1qx9hF7VhGbYsWcTQtSJ2rDNZ6LGEEFWIwsNCpDLBJHNLpnsOERnPkilj8gIFVEOix6/gWorrFj0uqHJyVPL+YdREkMIIFml2f4iun1NdrpvFbZ25xzwcH85nZkboB7LizMzdWJY+9jk/jIzBKZaBqavjT26arTuFIpLFH57gGGCvu6fKWt4uW0lWnK8q7LLA2eu8eziZQEIolFsxvh3EXp392cb0KMDzBB9IqI9pOE3W/q6bG9Qpx85AkJs9neJrQmpDdbaSi8vEnz8Jm6nTtWxSxSrKcFT1B9YKBGJBl5KrnpkwKTsS7VnqQQPUGQDCuAlgJAMv74EbZ2JYDr6Yz6c8SMwK4lSIzotObbErX2nYKPeTgQeqpat2RxhkYqw8iDgiELEQFgjDek7VaR0VWdGVX3bWIwG24zj3ZHzgZtoiVseuiVwgZ9cOkEkMsK1eD6AWsS5211jfY3iF8lz1Y9AI1fxywjZSTRV0CVsQcfxuObHzjXH6fs+no049ph31vnuOAqnzA5/KYKwjY4Nx67TvlWLr0atySjDxGD098c7U6CtGrt0/6nUL3iD91s/fr+BP1nn0Wel0v9Jwy1T1091di+e24FWHuyufjAR1WmVdLp7FzudtSr+9GTb9GiIE2gm7hv/t6n/wDRMfkJkiBucYRHo0tqIEXaabMHJLVn2j7wfoJ6HR6iijhtd66OqxizIzuxzkNyJG0zH4XUbeG6levc21Wj+2rKf7ka0rZ4LZ/BqMD3EKfzlCVnaIMf9moHwb/GCssGqNVVGnVLSzD7hOHBAxkeGMGZum0dj/q67H/lRm+eByjfAuKHTXraF3YDKykkbkYYYBuqnHjA3DqNLofuoq6nUAYZ2/Uo3iFH7WJn67tNqrT9651HgtZ7tR6ALG04fw+7nTdZQfBLcEe7d/nA6zsrei7k22r+8nP/AL/CQJ8Map7wdY77CTvYZZzy8T1PhPUo/CgQtaM7MQBuD9ScDOfWeJZSDggg+IIwYXRfra/56/7wgex4jxHS6e16u4AdCAcKCM4z1PhzEyh2k2tla8jly5L06dJTt0mOIXepU/NRMTED2nAdTVr7WqtpAVarnyGPIjG35Tw6A8sAknAwOpPlies7AtsOqs/c0zfU/wCUQ7K1Kvfal+Y06AqD42vkJ8sEwNTQV6bQMi6n797c3wAy0DwGPFs9T6TL7YaUJqWZOaW/0inwJPtfXn8ZiXWF2LMcsxJJ9T1m5p6ftGifqX0pyPH+jb8hgwI7OaJLU1O4nelLMiAc36kkeoIX5mYYM9B2Ibbda4616e51964xF+P6FcLqKP1NvgP91Z1as+Qz0heu7IVbtfpwP/FB/wCEE/lA8fzZrrgvV73Ue8tgTS/R8n9bNh6VVW2fIYH4zzQvO/f+1u3/ANrOfxhOvR362rRfcqVbbhkO7D7qsPD+Lx8pg8Y43dqSO+fIX2VACoueuFE0tTo01RNmnIWxsl6GOCWOSWrJ9oE5OPWef1NbISrgqR1DAgj3gwFLTFLY1YYpbCEK5o8KqDXVqehdc+7My0Mc0l5R1cdVIYe8Q09D2xtLayzJ9nao9MDP5zITE1e1q77UvTmmoQMD4bl5OvvBx85jrA1+GcJtvS1qQGFK73AI3bfMDx6GPcBf+qa7y7ugfHvDj853YPjH2bWKW9iwd2+fJuQ/69Zq9q9HVo6rKqeZ1N3eeiVV+yvr95nhAOylffaPWUAZbFdqDHim4/XE80Hmn2U4p9l1K2NzXo/8p6maXbDgAqYajTfe01pyGHMVseZRsdB5fKAbsgf6nxHJ5dzSfk1n+M0exurZOHatkCM1bq4DpuX2RzweXhMngKFOHa+zwf7LSPU7nZh8AV+c2P0fV7tJrk81HyKOB9RAWu/SNq2UDFSj+FCPznkt0qi8pcrKJ3RrQcStpOaXZfQHkfeOhieJYCB7LS66niOK71FWpP6uxMBbG8mB6E/KeZRWrvCsPvJYAferQOj072WolWe8ZgFx4Nnkfh1+Ef7Q6lX1t1iEFTcxBHQgN1HvxmA/26b/AFhd/wDX/cExA02e3iY19nqKz78oOcwoHrexq50/EPPua8fEvn8BEeE5fQ6qpPbDU3Y8WRMhse7IMJ2I4pVRZat/JLa9pOM4Izjl8Zj6TWNRdvqbmpOD4EdOfoRIFp6XsO2W1NZ6PpbvmgyPzg7tVotQd1iPp3Ptd1goT/KRy+k6rXabSpYdM1lttiNWGcBURX5MceJxAjsV7WpP/pLvyinZ/igq3VXDdp7cCxf3fJ18iI32LbA1n/w7fxWecDQPc8O4Q2kTXHIZDph3Vg9l0YtzHr0zPCT2/YbVG+u7R2N901t3Z/aXd7QB8uQOJ4/X6ZqbGrcYZSQfXyI9JQsfTw5x3/Su9QmpBsUcg3+8X3N4j0PlEGaAdpAXiOi2AMp3o3Rh8Oo8OsybTNrhLsz90AWFnIrjOMA/eA9Ocw7xgkeRI+UFZ1ZjCRVDGUMK2OG8S2Ka7V7yljkpnayt+/W3Pa30M16eG6JxldYyDHs2UEuPTKnaffynl0MMrQj11Or0Ol50h9Vdz2vaoSpD5qnUn35mtrmGv4ctgA77SjLAdSnR/wAAfhPnyGavBOL2aWzfUR0IZWGVdT1DDxEBcLNDhvGLqARW/wB09UYBkPvU8pnXWhmJUBQSSFBJCjyBPOcJRua/tDbdSKSK0rB3bK0CAt5nHWbH6POM1ae21dQdtdqBSx6AgnGf+IzxyQgge21nZXQ7v6LiCKOoDgNy/mUj8Jk8Z4Rp6a816tL3JGERcDHiScmYGJxMD0nZhdNdXZRrDsG4PVaGVWViNrLluRU4Xl6TTu7OcPTm+vyOfJNhY/LP4TxKgnoMk8gB1PuE3Kuyt+wPca9Op5g3uEJ9y9YDes41RSjV8PrK7gVe9zm1l8k/dB5zz+BNNOz+44XU6UnlgG3bk/ERXivCbtMwW9Su7JUg5VgPFWHIwK6zWNc++1izYUZPkowPoIHMGDOzAvidiV3Tg0gvKmdmcTA0uC8SFAvyCTbS1Qx4FiOZ+Uy50gmFN8M4g+ntFlRG4efMEHqCJfWcWa64WXqr4wCvNQV8sjn8ZnkyhMI9D9u4cR97S2qf4bWI+ZMB9r4dn/Z7cetrfkZgu0XcwPQartNXWpXR0LVuBBY82weWMnnPH2mHsaKWGEIAw6GLiEQwptGhkMBXD1mFHUwyiCQwqmEEUQuJRBChZRAEIFg5cGBMgyZGYGnwDjB0rmxa63sxhGsyRWfFgoOCffFtZq7LnNlzs7nqzHJ+HkPSKqsd4bw6zUWCulS7H5AebHwHrAXqrZ2CopZmICqBkknwAnqu0a/ZtDTpLHFl3etaVHPuFKgCsH1PP5xu+ynhSFKcW6xhhrOopHko8D9fpPEuxYlmJJJySTkknxMCN07dK4nYkF90kGUxOEKJmdulCZDQLZkEyplSYE5lGacTAu0I52i9jyztFrGhVbHiztLWNAOYC8splJcGIhiqNVrFK3jFbwHUWMIIkrRmtpQ2kKuDAo0nfAKRKsZ2+VYwLZkZlTKK8AuZ6vs9x4UaG2uoomoZ873yN1e39k9NwxyB855DdzliYBixJJJyTzJPMknxJkEygadugSxnAyjNO3QL5kCV3yu6QFJkEwTvO3wom6dmC3yr2QiztAO8q9kA7wLWPFneQ7wLPCudoFjJZpQmAOWErJhF1aGraAEuplDivD12xDfLtdIjSW6EW6ZgsMKLJRoi6d3kSW2WFkKaewSA/KK7+cvv5SA5sml2eag6hPtee657uZGT4ZI5gTDZ52/lKNjjARdRYKdvdhiE2ObFK+B3k8+UU7yJmyd3sBpnk95EjbON0gc7yQbYiLDOayA2r+csWiaPJNsBkvBtZF+8lS0ApsgXeVZoMmBzGBcy++DaFQTInSDCP//Z">
            <a:hlinkClick r:id="rId5"/>
          </p:cNvPr>
          <p:cNvSpPr>
            <a:spLocks noChangeAspect="1" noChangeArrowheads="1"/>
          </p:cNvSpPr>
          <p:nvPr/>
        </p:nvSpPr>
        <p:spPr bwMode="auto">
          <a:xfrm>
            <a:off x="347663" y="-601663"/>
            <a:ext cx="2857500" cy="18954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9241" name="Picture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858978">
            <a:off x="5278831" y="334317"/>
            <a:ext cx="2733925" cy="14031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4386263" y="2458446"/>
            <a:ext cx="4343400" cy="3046988"/>
          </a:xfrm>
          <a:prstGeom prst="rect">
            <a:avLst/>
          </a:prstGeom>
          <a:noFill/>
        </p:spPr>
        <p:txBody>
          <a:bodyPr wrap="square" rtlCol="0" anchor="t">
            <a:spAutoFit/>
          </a:bodyPr>
          <a:lstStyle/>
          <a:p>
            <a:pPr algn="ctr"/>
            <a:r>
              <a:rPr lang="en-US" sz="2000" dirty="0" smtClean="0">
                <a:latin typeface="Cambria Math" panose="02040503050406030204" pitchFamily="18" charset="0"/>
                <a:ea typeface="Cambria Math" panose="02040503050406030204" pitchFamily="18" charset="0"/>
              </a:rPr>
              <a:t>Contact the Tomball Advising and Counseling Office C-100</a:t>
            </a:r>
          </a:p>
          <a:p>
            <a:pPr algn="ctr"/>
            <a:r>
              <a:rPr lang="en-US" sz="2000" dirty="0" smtClean="0">
                <a:latin typeface="Cambria Math" panose="02040503050406030204" pitchFamily="18" charset="0"/>
                <a:ea typeface="Cambria Math" panose="02040503050406030204" pitchFamily="18" charset="0"/>
              </a:rPr>
              <a:t>281.351.3310</a:t>
            </a:r>
          </a:p>
          <a:p>
            <a:pPr algn="ctr"/>
            <a:r>
              <a:rPr lang="en-US" sz="1600" dirty="0" smtClean="0"/>
              <a:t> </a:t>
            </a:r>
            <a:endParaRPr lang="en-US" sz="1600" dirty="0"/>
          </a:p>
          <a:p>
            <a:pPr algn="ctr"/>
            <a:r>
              <a:rPr lang="en-US" sz="2000" dirty="0" smtClean="0">
                <a:latin typeface="Cambria Math" panose="02040503050406030204" pitchFamily="18" charset="0"/>
                <a:ea typeface="Cambria Math" panose="02040503050406030204" pitchFamily="18" charset="0"/>
              </a:rPr>
              <a:t>Office Hours</a:t>
            </a:r>
          </a:p>
          <a:p>
            <a:pPr algn="ctr"/>
            <a:r>
              <a:rPr lang="en-US" sz="1600" b="1" dirty="0" smtClean="0">
                <a:latin typeface="Cambria Math" panose="02040503050406030204" pitchFamily="18" charset="0"/>
                <a:ea typeface="Cambria Math" panose="02040503050406030204" pitchFamily="18" charset="0"/>
              </a:rPr>
              <a:t>Monday </a:t>
            </a:r>
            <a:r>
              <a:rPr lang="en-US" sz="1600" b="1" dirty="0">
                <a:latin typeface="Cambria Math" panose="02040503050406030204" pitchFamily="18" charset="0"/>
                <a:ea typeface="Cambria Math" panose="02040503050406030204" pitchFamily="18" charset="0"/>
              </a:rPr>
              <a:t>-</a:t>
            </a:r>
            <a:r>
              <a:rPr lang="en-US" sz="1600" b="1" dirty="0" smtClean="0">
                <a:latin typeface="Cambria Math" panose="02040503050406030204" pitchFamily="18" charset="0"/>
                <a:ea typeface="Cambria Math" panose="02040503050406030204" pitchFamily="18" charset="0"/>
              </a:rPr>
              <a:t>Thursday </a:t>
            </a:r>
          </a:p>
          <a:p>
            <a:pPr algn="ctr"/>
            <a:r>
              <a:rPr lang="en-US" sz="1600" dirty="0" smtClean="0">
                <a:latin typeface="Calibri Light" panose="020F0302020204030204" pitchFamily="34" charset="0"/>
              </a:rPr>
              <a:t>8:00 a.m. - 7:00 p.m.</a:t>
            </a:r>
          </a:p>
          <a:p>
            <a:pPr algn="ctr"/>
            <a:r>
              <a:rPr lang="en-US" sz="1600" b="1" dirty="0" smtClean="0">
                <a:latin typeface="Cambria Math" panose="02040503050406030204" pitchFamily="18" charset="0"/>
                <a:ea typeface="Cambria Math" panose="02040503050406030204" pitchFamily="18" charset="0"/>
              </a:rPr>
              <a:t>Friday </a:t>
            </a:r>
          </a:p>
          <a:p>
            <a:pPr algn="ctr"/>
            <a:r>
              <a:rPr lang="en-US" sz="1600" dirty="0" smtClean="0">
                <a:latin typeface="Calibri Light" panose="020F0302020204030204" pitchFamily="34" charset="0"/>
              </a:rPr>
              <a:t>8:00 a.m. - 4:30 p.m.</a:t>
            </a:r>
          </a:p>
          <a:p>
            <a:pPr algn="ctr"/>
            <a:r>
              <a:rPr lang="en-US" sz="1600" b="1" dirty="0" smtClean="0">
                <a:latin typeface="Cambria Math" panose="02040503050406030204" pitchFamily="18" charset="0"/>
                <a:ea typeface="Cambria Math" panose="02040503050406030204" pitchFamily="18" charset="0"/>
              </a:rPr>
              <a:t>Saturday</a:t>
            </a:r>
            <a:r>
              <a:rPr lang="en-US" sz="1600" b="1" dirty="0" smtClean="0"/>
              <a:t> </a:t>
            </a:r>
          </a:p>
          <a:p>
            <a:pPr algn="ctr"/>
            <a:r>
              <a:rPr lang="en-US" sz="1600" dirty="0" smtClean="0">
                <a:latin typeface="Calibri Light" panose="020F0302020204030204" pitchFamily="34" charset="0"/>
              </a:rPr>
              <a:t>9:00 a.m</a:t>
            </a:r>
            <a:r>
              <a:rPr lang="en-US" sz="1600" dirty="0" smtClean="0">
                <a:latin typeface="Calibri Light" panose="020F0302020204030204" pitchFamily="34" charset="0"/>
              </a:rPr>
              <a:t>. - 2:00 p.m.</a:t>
            </a:r>
            <a:endParaRPr lang="en-US" sz="1600" dirty="0">
              <a:latin typeface="Calibri Light" panose="020F0302020204030204" pitchFamily="34" charset="0"/>
            </a:endParaRPr>
          </a:p>
        </p:txBody>
      </p:sp>
    </p:spTree>
    <p:extLst>
      <p:ext uri="{BB962C8B-B14F-4D97-AF65-F5344CB8AC3E}">
        <p14:creationId xmlns:p14="http://schemas.microsoft.com/office/powerpoint/2010/main" val="3488410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Geneva"/>
        <a:cs typeface="Geneva"/>
      </a:majorFont>
      <a:minorFont>
        <a:latin typeface="Lucida Grande"/>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Lucida Grande" pitchFamily="-110" charset="0"/>
            <a:ea typeface="Geneva" pitchFamily="-110" charset="0"/>
            <a:cs typeface="Geneva"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Lucida Grande" pitchFamily="-110" charset="0"/>
            <a:ea typeface="Geneva" pitchFamily="-110" charset="0"/>
            <a:cs typeface="Geneva" pitchFamily="-110"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5785</TotalTime>
  <Words>886</Words>
  <Application>Microsoft Office PowerPoint</Application>
  <PresentationFormat>On-screen Show (4:3)</PresentationFormat>
  <Paragraphs>72</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Calibri</vt:lpstr>
      <vt:lpstr>Calibri Light</vt:lpstr>
      <vt:lpstr>Cambria Math</vt:lpstr>
      <vt:lpstr>Garamond</vt:lpstr>
      <vt:lpstr>Geneva</vt:lpstr>
      <vt:lpstr>Lucida Grande</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Lone Star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Lone Star College System</dc:creator>
  <cp:lastModifiedBy>Moreno, Lacy E</cp:lastModifiedBy>
  <cp:revision>220</cp:revision>
  <cp:lastPrinted>2014-09-18T19:39:40Z</cp:lastPrinted>
  <dcterms:created xsi:type="dcterms:W3CDTF">2012-10-04T15:49:00Z</dcterms:created>
  <dcterms:modified xsi:type="dcterms:W3CDTF">2015-11-30T15:43:39Z</dcterms:modified>
</cp:coreProperties>
</file>