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257" r:id="rId4"/>
    <p:sldId id="258" r:id="rId5"/>
    <p:sldId id="259" r:id="rId6"/>
    <p:sldId id="260" r:id="rId7"/>
    <p:sldId id="387" r:id="rId8"/>
    <p:sldId id="261" r:id="rId9"/>
    <p:sldId id="377" r:id="rId10"/>
    <p:sldId id="264" r:id="rId11"/>
    <p:sldId id="265" r:id="rId12"/>
    <p:sldId id="266" r:id="rId13"/>
    <p:sldId id="267" r:id="rId14"/>
    <p:sldId id="268" r:id="rId15"/>
    <p:sldId id="269" r:id="rId16"/>
    <p:sldId id="270" r:id="rId17"/>
    <p:sldId id="378" r:id="rId18"/>
    <p:sldId id="272" r:id="rId19"/>
    <p:sldId id="273" r:id="rId20"/>
    <p:sldId id="379" r:id="rId21"/>
    <p:sldId id="275" r:id="rId22"/>
    <p:sldId id="276" r:id="rId23"/>
    <p:sldId id="277" r:id="rId24"/>
    <p:sldId id="278" r:id="rId25"/>
    <p:sldId id="279" r:id="rId26"/>
    <p:sldId id="388" r:id="rId27"/>
    <p:sldId id="282" r:id="rId28"/>
    <p:sldId id="283" r:id="rId29"/>
    <p:sldId id="284" r:id="rId30"/>
    <p:sldId id="285" r:id="rId31"/>
    <p:sldId id="389" r:id="rId32"/>
    <p:sldId id="287" r:id="rId33"/>
    <p:sldId id="288" r:id="rId34"/>
    <p:sldId id="289" r:id="rId35"/>
    <p:sldId id="290" r:id="rId36"/>
    <p:sldId id="291" r:id="rId37"/>
    <p:sldId id="292" r:id="rId38"/>
    <p:sldId id="293" r:id="rId39"/>
    <p:sldId id="294" r:id="rId40"/>
    <p:sldId id="297" r:id="rId41"/>
    <p:sldId id="298" r:id="rId42"/>
    <p:sldId id="38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6F12EE-43F8-4807-BE12-DF7C65688EE8}" v="1" dt="2026-04-21T12:19:10.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65030" autoAdjust="0"/>
  </p:normalViewPr>
  <p:slideViewPr>
    <p:cSldViewPr snapToGrid="0">
      <p:cViewPr varScale="1">
        <p:scale>
          <a:sx n="62" d="100"/>
          <a:sy n="62" d="100"/>
        </p:scale>
        <p:origin x="17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C698D-8C80-4E4B-AEDB-3F2287CFA2C2}" type="datetimeFigureOut">
              <a:rPr lang="en-US" smtClean="0"/>
              <a:t>4/21/2026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2464C-B02C-4AAD-A179-EBA6E2156E4F}" type="slidenum">
              <a:rPr lang="en-US" smtClean="0"/>
              <a:t>‹#›</a:t>
            </a:fld>
            <a:endParaRPr lang="en-US" dirty="0"/>
          </a:p>
        </p:txBody>
      </p:sp>
    </p:spTree>
    <p:extLst>
      <p:ext uri="{BB962C8B-B14F-4D97-AF65-F5344CB8AC3E}">
        <p14:creationId xmlns:p14="http://schemas.microsoft.com/office/powerpoint/2010/main" val="2088949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Think back to your own education for a moment. Most of us do not remember every lecture, assignment, or exam we completed. What we remember most clearly are the teachers who made learning meaningful. These instructors did more than deliver content. They challenged us, supported us, and helped us see possibilities we had not considered before. Their influence often lasted long after the course ended. The goal of this session is to explore practical strategies that help you create the kinds of learning experiences students remember—not because they were easy, but because they were meaningful.</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a:t>
            </a:fld>
            <a:endParaRPr lang="en-US" dirty="0"/>
          </a:p>
        </p:txBody>
      </p:sp>
    </p:spTree>
    <p:extLst>
      <p:ext uri="{BB962C8B-B14F-4D97-AF65-F5344CB8AC3E}">
        <p14:creationId xmlns:p14="http://schemas.microsoft.com/office/powerpoint/2010/main" val="3195449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One powerful way to create moments of discovery is to give students the opportunity to solve a challenging problem. When students grapple with a problem before being shown the solution, they become actively involved in the learning process. Rather than simply hearing an explanation, they must analyze the situation, apply what they know, and test possible approaches.</a:t>
            </a:r>
          </a:p>
          <a:p>
            <a:pPr>
              <a:buNone/>
            </a:pPr>
            <a:endParaRPr lang="en-US" dirty="0"/>
          </a:p>
          <a:p>
            <a:pPr>
              <a:buNone/>
            </a:pPr>
            <a:r>
              <a:rPr lang="en-US" dirty="0"/>
              <a:t>These experiences encourage deeper thinking and help students develop problem-solving skills. Even if students do not immediately arrive at the correct answer, the process of exploring different possibilities strengthens their understanding of the concepts involved.</a:t>
            </a:r>
          </a:p>
          <a:p>
            <a:pPr>
              <a:buNone/>
            </a:pPr>
            <a:endParaRPr lang="en-US" dirty="0"/>
          </a:p>
          <a:p>
            <a:pPr>
              <a:buNone/>
            </a:pPr>
            <a:r>
              <a:rPr lang="en-US" dirty="0"/>
              <a:t>Providing guidance and encouraging collaboration can make these challenges more productive. When students work together to explore ideas and discuss possible solutions, they not only learn the material more deeply but also experience the satisfaction that comes from discovering an answer through their own effort.</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10</a:t>
            </a:fld>
            <a:endParaRPr lang="en-US" dirty="0"/>
          </a:p>
        </p:txBody>
      </p:sp>
    </p:spTree>
    <p:extLst>
      <p:ext uri="{BB962C8B-B14F-4D97-AF65-F5344CB8AC3E}">
        <p14:creationId xmlns:p14="http://schemas.microsoft.com/office/powerpoint/2010/main" val="367350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Another way to create moments of discovery is to help students encounter new perspectives. When students are exposed to different interpretations, viewpoints, or ways of thinking about an issue, they begin to recognize that knowledge is often more complex than it first appears.</a:t>
            </a:r>
          </a:p>
          <a:p>
            <a:pPr>
              <a:buNone/>
            </a:pPr>
            <a:endParaRPr lang="en-US" dirty="0"/>
          </a:p>
          <a:p>
            <a:pPr>
              <a:buNone/>
            </a:pPr>
            <a:r>
              <a:rPr lang="en-US" dirty="0"/>
              <a:t>You can encourage this discovery by presenting contrasting arguments, analyzing different case studies, or asking students to consider how various stakeholders might approach the same problem. Discussions, debates, and reflective questions can help students explore these differences and examine their own assumptions.</a:t>
            </a:r>
          </a:p>
          <a:p>
            <a:pPr>
              <a:buNone/>
            </a:pPr>
            <a:endParaRPr lang="en-US" dirty="0"/>
          </a:p>
          <a:p>
            <a:pPr>
              <a:buNone/>
            </a:pPr>
            <a:r>
              <a:rPr lang="en-US" dirty="0"/>
              <a:t>These experiences encourage students to think more critically and develop a deeper understanding of the subject. By engaging with multiple perspectives, students learn not only what to think about a topic, but how to evaluate ideas and form thoughtful conclusions.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11</a:t>
            </a:fld>
            <a:endParaRPr lang="en-US" dirty="0"/>
          </a:p>
        </p:txBody>
      </p:sp>
    </p:spTree>
    <p:extLst>
      <p:ext uri="{BB962C8B-B14F-4D97-AF65-F5344CB8AC3E}">
        <p14:creationId xmlns:p14="http://schemas.microsoft.com/office/powerpoint/2010/main" val="105841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Another way to create moments of discovery is to help students connect ideas across topics. Learning becomes more meaningful when students recognize that concepts are not isolated pieces of information but part of a larger framework of knowledge.</a:t>
            </a:r>
          </a:p>
          <a:p>
            <a:pPr>
              <a:buNone/>
            </a:pPr>
            <a:endParaRPr lang="en-US" dirty="0"/>
          </a:p>
          <a:p>
            <a:pPr>
              <a:buNone/>
            </a:pPr>
            <a:r>
              <a:rPr lang="en-US" dirty="0"/>
              <a:t>You can support this process by referring back to earlier lessons, highlighting patterns across topics, and asking students to apply previously learned concepts to new situations. These strategies help students see how ideas build on one another and contribute to a deeper understanding of the subject.</a:t>
            </a:r>
          </a:p>
          <a:p>
            <a:pPr>
              <a:buNone/>
            </a:pPr>
            <a:endParaRPr lang="en-US" dirty="0"/>
          </a:p>
          <a:p>
            <a:pPr>
              <a:buNone/>
            </a:pPr>
            <a:r>
              <a:rPr lang="en-US" dirty="0"/>
              <a:t>When students begin to recognize these relationships, they often realize that what they learned earlier can help them make sense of new material. These connections strengthen understanding and help students retain and apply knowledge more effectively.</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12</a:t>
            </a:fld>
            <a:endParaRPr lang="en-US" dirty="0"/>
          </a:p>
        </p:txBody>
      </p:sp>
    </p:spTree>
    <p:extLst>
      <p:ext uri="{BB962C8B-B14F-4D97-AF65-F5344CB8AC3E}">
        <p14:creationId xmlns:p14="http://schemas.microsoft.com/office/powerpoint/2010/main" val="307084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Some of the most memorable learning experiences occur when students have an “aha” moment—when a concept suddenly becomes clear. These moments often happen when students actively work through ideas rather than simply receiving an explanation.</a:t>
            </a:r>
          </a:p>
          <a:p>
            <a:pPr>
              <a:buNone/>
            </a:pPr>
            <a:endParaRPr lang="en-US" dirty="0"/>
          </a:p>
          <a:p>
            <a:pPr>
              <a:buNone/>
            </a:pPr>
            <a:r>
              <a:rPr lang="en-US" dirty="0"/>
              <a:t>You can encourage these insights by asking guiding questions, presenting examples that reveal patterns, or giving students time to explore a problem before providing the solution. When students begin to see the relationships between ideas on their own, understanding becomes more meaningful.</a:t>
            </a:r>
          </a:p>
          <a:p>
            <a:pPr>
              <a:buNone/>
            </a:pPr>
            <a:endParaRPr lang="en-US" dirty="0"/>
          </a:p>
          <a:p>
            <a:pPr>
              <a:buNone/>
            </a:pPr>
            <a:r>
              <a:rPr lang="en-US" dirty="0"/>
              <a:t>Providing opportunities for reflection and discussion can also help these moments emerge. When students explain their thinking or hear how others approached the same concept, they often recognize connections they had not previously considered. These moments of realization deepen understanding and make learning far more memorable.</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13</a:t>
            </a:fld>
            <a:endParaRPr lang="en-US" dirty="0"/>
          </a:p>
        </p:txBody>
      </p:sp>
    </p:spTree>
    <p:extLst>
      <p:ext uri="{BB962C8B-B14F-4D97-AF65-F5344CB8AC3E}">
        <p14:creationId xmlns:p14="http://schemas.microsoft.com/office/powerpoint/2010/main" val="259902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Connecting learning to the real world helps students see why what they are learning matters. When course concepts are linked to real situations, careers, or current issues, students are more likely to engage with the material and recognize its relevance beyond the classroom. This section explores ways you can connect course content to authentic contexts. By using real-world examples, scenarios, and applications, you help students see how ideas apply outside the course and how the knowledge they are developing can be used in meaningful ways.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14</a:t>
            </a:fld>
            <a:endParaRPr lang="en-US" dirty="0"/>
          </a:p>
        </p:txBody>
      </p:sp>
    </p:spTree>
    <p:extLst>
      <p:ext uri="{BB962C8B-B14F-4D97-AF65-F5344CB8AC3E}">
        <p14:creationId xmlns:p14="http://schemas.microsoft.com/office/powerpoint/2010/main" val="1846477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Using real-world examples is one of the simplest ways to connect learning to authentic contexts. When students see how concepts appear in everyday life, professional practice, or current events, the material becomes more relevant and easier to understand.</a:t>
            </a:r>
          </a:p>
          <a:p>
            <a:pPr>
              <a:buNone/>
            </a:pPr>
            <a:endParaRPr lang="en-US" dirty="0"/>
          </a:p>
          <a:p>
            <a:pPr>
              <a:buNone/>
            </a:pPr>
            <a:r>
              <a:rPr lang="en-US" dirty="0"/>
              <a:t>You can incorporate real-world examples by describing how a concept is used in a particular field, referencing current issues related to the topic, or presenting practical situations where the idea applies. These examples help students move beyond abstract explanations and see how knowledge functions in real settings.</a:t>
            </a:r>
          </a:p>
          <a:p>
            <a:pPr>
              <a:buNone/>
            </a:pPr>
            <a:endParaRPr lang="en-US" dirty="0"/>
          </a:p>
          <a:p>
            <a:pPr>
              <a:buNone/>
            </a:pPr>
            <a:r>
              <a:rPr lang="en-US" dirty="0"/>
              <a:t>Encouraging students to identify examples from their own experiences can also deepen learning. When students recognize how course ideas appear in the world around them, they begin to understand the practical value of what they are learning.</a:t>
            </a:r>
          </a:p>
          <a:p>
            <a:endParaRPr lang="en-US" b="0" dirty="0"/>
          </a:p>
        </p:txBody>
      </p:sp>
      <p:sp>
        <p:nvSpPr>
          <p:cNvPr id="4" name="Slide Number Placeholder 3"/>
          <p:cNvSpPr>
            <a:spLocks noGrp="1"/>
          </p:cNvSpPr>
          <p:nvPr>
            <p:ph type="sldNum" sz="quarter" idx="5"/>
          </p:nvPr>
        </p:nvSpPr>
        <p:spPr/>
        <p:txBody>
          <a:bodyPr/>
          <a:lstStyle/>
          <a:p>
            <a:pPr marL="0" marR="0" lvl="0" indent="0" algn="r" defTabSz="931723" rtl="0" eaLnBrk="1" fontAlgn="auto" latinLnBrk="0" hangingPunct="1">
              <a:lnSpc>
                <a:spcPct val="100000"/>
              </a:lnSpc>
              <a:spcBef>
                <a:spcPts val="0"/>
              </a:spcBef>
              <a:spcAft>
                <a:spcPts val="0"/>
              </a:spcAft>
              <a:buClrTx/>
              <a:buSzTx/>
              <a:buFontTx/>
              <a:buNone/>
              <a:tabLst/>
              <a:defRPr/>
            </a:pPr>
            <a:fld id="{F59C8EF7-6A5D-43DB-91A2-77CFE0AD245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23"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4915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Current events are another effective way to connect learning to the real world. When you link course concepts to recent news stories or ongoing issues, students can see how the ideas they are studying relate to real situations unfolding around them.</a:t>
            </a:r>
          </a:p>
          <a:p>
            <a:pPr>
              <a:buNone/>
            </a:pPr>
            <a:endParaRPr lang="en-US" dirty="0"/>
          </a:p>
          <a:p>
            <a:pPr>
              <a:buNone/>
            </a:pPr>
            <a:r>
              <a:rPr lang="en-US" dirty="0"/>
              <a:t>You might begin a class discussion with a news article related to the topic, analyze a recent development using course concepts, or ask students to identify examples in the news that connect to what they are learning. These activities help students apply their knowledge to real-world situations and encourage them to think critically about how ideas operate beyond the classroom.</a:t>
            </a:r>
          </a:p>
          <a:p>
            <a:pPr>
              <a:buNone/>
            </a:pPr>
            <a:endParaRPr lang="en-US" dirty="0"/>
          </a:p>
          <a:p>
            <a:pPr>
              <a:buNone/>
            </a:pPr>
            <a:r>
              <a:rPr lang="en-US" dirty="0"/>
              <a:t>Discussing current events can also expose students to multiple perspectives and encourage thoughtful dialogue. When students analyze real issues using the concepts they are learning, the material becomes more relevant, engaging, and meaningful.</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16</a:t>
            </a:fld>
            <a:endParaRPr lang="en-US" dirty="0"/>
          </a:p>
        </p:txBody>
      </p:sp>
    </p:spTree>
    <p:extLst>
      <p:ext uri="{BB962C8B-B14F-4D97-AF65-F5344CB8AC3E}">
        <p14:creationId xmlns:p14="http://schemas.microsoft.com/office/powerpoint/2010/main" val="437832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Connecting course content to careers helps students see how what they are learning can be used beyond the classroom. When students understand how concepts relate to professional fields or workplace situations, the material becomes more relevant and meaningful.</a:t>
            </a:r>
          </a:p>
          <a:p>
            <a:pPr>
              <a:buNone/>
            </a:pPr>
            <a:endParaRPr lang="en-US" dirty="0"/>
          </a:p>
          <a:p>
            <a:pPr>
              <a:buNone/>
            </a:pPr>
            <a:r>
              <a:rPr lang="en-US" dirty="0"/>
              <a:t>You can highlight career connections by discussing how ideas are applied in different professions, sharing examples from industry or practice, or explaining how certain skills are used in real work environments. Even brief references to how a concept is used in a particular field can help students see the practical value of the material.</a:t>
            </a:r>
          </a:p>
          <a:p>
            <a:pPr>
              <a:buNone/>
            </a:pPr>
            <a:endParaRPr lang="en-US" dirty="0"/>
          </a:p>
          <a:p>
            <a:pPr>
              <a:buNone/>
            </a:pPr>
            <a:r>
              <a:rPr lang="en-US" dirty="0"/>
              <a:t>These connections also help students recognize the transferable skills they are developing, such as problem solving, communication, analysis, and collaboration. When students see how course content supports their future goals, they are often more motivated to engage in the learning process.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17</a:t>
            </a:fld>
            <a:endParaRPr lang="en-US" dirty="0"/>
          </a:p>
        </p:txBody>
      </p:sp>
    </p:spTree>
    <p:extLst>
      <p:ext uri="{BB962C8B-B14F-4D97-AF65-F5344CB8AC3E}">
        <p14:creationId xmlns:p14="http://schemas.microsoft.com/office/powerpoint/2010/main" val="2521284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Case studies and scenarios provide an effective way to connect learning to real-world situations. Instead of simply discussing concepts in the abstract, you present students with a realistic situation that requires them to apply what they are learning.</a:t>
            </a:r>
          </a:p>
          <a:p>
            <a:pPr>
              <a:buNone/>
            </a:pPr>
            <a:endParaRPr lang="en-US" dirty="0"/>
          </a:p>
          <a:p>
            <a:pPr>
              <a:buNone/>
            </a:pPr>
            <a:r>
              <a:rPr lang="en-US" dirty="0"/>
              <a:t>You might describe a professional dilemma, a community issue, or a practical problem related to the course topic. Students can then analyze the situation, discuss possible solutions, and apply relevant concepts to explain their reasoning. This process helps students see how ideas function in real contexts.</a:t>
            </a:r>
          </a:p>
          <a:p>
            <a:pPr>
              <a:buNone/>
            </a:pPr>
            <a:endParaRPr lang="en-US" dirty="0"/>
          </a:p>
          <a:p>
            <a:pPr>
              <a:buNone/>
            </a:pPr>
            <a:r>
              <a:rPr lang="en-US" dirty="0"/>
              <a:t>Case studies and scenarios also encourage deeper thinking because there is often more than one possible response. When students evaluate different approaches and explain their reasoning, they strengthen their analytical and decision-making skills while making the material more meaningful.</a:t>
            </a:r>
          </a:p>
          <a:p>
            <a:endParaRPr lang="en-US" dirty="0"/>
          </a:p>
        </p:txBody>
      </p:sp>
      <p:sp>
        <p:nvSpPr>
          <p:cNvPr id="4" name="Slide Number Placeholder 3"/>
          <p:cNvSpPr>
            <a:spLocks noGrp="1"/>
          </p:cNvSpPr>
          <p:nvPr>
            <p:ph type="sldNum" sz="quarter" idx="5"/>
          </p:nvPr>
        </p:nvSpPr>
        <p:spPr/>
        <p:txBody>
          <a:bodyPr/>
          <a:lstStyle/>
          <a:p>
            <a:pPr marL="0" marR="0" lvl="0" indent="0" algn="r" defTabSz="931723" rtl="0" eaLnBrk="1" fontAlgn="auto" latinLnBrk="0" hangingPunct="1">
              <a:lnSpc>
                <a:spcPct val="100000"/>
              </a:lnSpc>
              <a:spcBef>
                <a:spcPts val="0"/>
              </a:spcBef>
              <a:spcAft>
                <a:spcPts val="0"/>
              </a:spcAft>
              <a:buClrTx/>
              <a:buSzTx/>
              <a:buFontTx/>
              <a:buNone/>
              <a:tabLst/>
              <a:defRPr/>
            </a:pPr>
            <a:fld id="{F59C8EF7-6A5D-43DB-91A2-77CFE0AD245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23"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8536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Connecting course concepts to community issues helps students see how learning relates to the world around them. When students explore challenges affecting communities—such as environmental concerns, public health issues, economic development, or social questions—they begin to see how academic knowledge can help address real problems.</a:t>
            </a:r>
          </a:p>
          <a:p>
            <a:pPr>
              <a:buNone/>
            </a:pPr>
            <a:endParaRPr lang="en-US" dirty="0"/>
          </a:p>
          <a:p>
            <a:pPr>
              <a:buNone/>
            </a:pPr>
            <a:r>
              <a:rPr lang="en-US" dirty="0"/>
              <a:t>You can introduce community issues through examples, discussions, or short case analyses that relate directly to course topics. Students might examine how a concept applies to a local challenge, analyze how different groups are affected, or consider possible approaches to addressing the issue.</a:t>
            </a:r>
          </a:p>
          <a:p>
            <a:pPr>
              <a:buNone/>
            </a:pPr>
            <a:endParaRPr lang="en-US" dirty="0"/>
          </a:p>
          <a:p>
            <a:pPr>
              <a:buNone/>
            </a:pPr>
            <a:r>
              <a:rPr lang="en-US" dirty="0"/>
              <a:t>These experiences help students recognize that learning is not limited to the classroom. By connecting course concepts to community concerns, you help students understand how knowledge can be used to better understand issues, make informed decisions, and contribute to meaningful solutions.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19</a:t>
            </a:fld>
            <a:endParaRPr lang="en-US" dirty="0"/>
          </a:p>
        </p:txBody>
      </p:sp>
    </p:spTree>
    <p:extLst>
      <p:ext uri="{BB962C8B-B14F-4D97-AF65-F5344CB8AC3E}">
        <p14:creationId xmlns:p14="http://schemas.microsoft.com/office/powerpoint/2010/main" val="12936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Research on teaching and learning consistently shows that the experiences students remember most are not specific lecture slides or test questions. Instead, students remember the moments when learning felt meaningful. They remember when a professor challenged them to think differently, when an instructor helped them understand a difficult concept, or when someone showed genuine interest in their success. In other words, memorable teaching is less about delivering information and more about shaping experiences that influence how students see themselves as learners.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a:t>
            </a:fld>
            <a:endParaRPr lang="en-US" dirty="0"/>
          </a:p>
        </p:txBody>
      </p:sp>
    </p:spTree>
    <p:extLst>
      <p:ext uri="{BB962C8B-B14F-4D97-AF65-F5344CB8AC3E}">
        <p14:creationId xmlns:p14="http://schemas.microsoft.com/office/powerpoint/2010/main" val="83841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Showing students that you believe in their ability to succeed can have a powerful influence on their motivation and persistence. When students sense that you expect them to grow, improve, and overcome challenges, they are more likely to engage with the learning process and continue working even when the material is difficult. This section explores simple ways you can communicate confidence in your students’ potential. Through encouragement, supportive feedback, and high expectations paired with guidance, you help students build confidence in their abilities and develop a stronger sense of academic capability.</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20</a:t>
            </a:fld>
            <a:endParaRPr lang="en-US" dirty="0"/>
          </a:p>
        </p:txBody>
      </p:sp>
    </p:spTree>
    <p:extLst>
      <p:ext uri="{BB962C8B-B14F-4D97-AF65-F5344CB8AC3E}">
        <p14:creationId xmlns:p14="http://schemas.microsoft.com/office/powerpoint/2010/main" val="307436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Encouraging effort and improvement is an important way to show students that you believe in their potential. When students see that their progress is recognized—not just their final performance—they are more likely to remain motivated and continue working through challenges.</a:t>
            </a:r>
          </a:p>
          <a:p>
            <a:pPr>
              <a:buNone/>
            </a:pPr>
            <a:endParaRPr lang="en-US" dirty="0"/>
          </a:p>
          <a:p>
            <a:pPr>
              <a:buNone/>
            </a:pPr>
            <a:r>
              <a:rPr lang="en-US" dirty="0"/>
              <a:t>You can support this by acknowledging growth, highlighting improvements in understanding, and emphasizing that learning often happens through practice and revision. When students understand that effort plays a key role in success, they are more willing to take on difficult tasks and persist when the material becomes challenging.</a:t>
            </a:r>
          </a:p>
          <a:p>
            <a:pPr>
              <a:buNone/>
            </a:pPr>
            <a:endParaRPr lang="en-US" dirty="0"/>
          </a:p>
          <a:p>
            <a:pPr>
              <a:buNone/>
            </a:pPr>
            <a:r>
              <a:rPr lang="en-US" dirty="0"/>
              <a:t>This approach also helps students develop a stronger sense of confidence in their ability to learn. By reinforcing that improvement is possible and that mistakes are part of the learning process, you create an environment where students feel supported as they develop their skills and understanding.</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21</a:t>
            </a:fld>
            <a:endParaRPr lang="en-US" dirty="0"/>
          </a:p>
        </p:txBody>
      </p:sp>
    </p:spTree>
    <p:extLst>
      <p:ext uri="{BB962C8B-B14F-4D97-AF65-F5344CB8AC3E}">
        <p14:creationId xmlns:p14="http://schemas.microsoft.com/office/powerpoint/2010/main" val="3641392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Providing constructive feedback is another important way to show students that you believe in their ability to grow and improve. Feedback that clearly explains strengths and areas for development helps students understand how to move forward in their learning.</a:t>
            </a:r>
          </a:p>
          <a:p>
            <a:pPr>
              <a:buNone/>
            </a:pPr>
            <a:endParaRPr lang="en-US" dirty="0"/>
          </a:p>
          <a:p>
            <a:pPr>
              <a:buNone/>
            </a:pPr>
            <a:r>
              <a:rPr lang="en-US" dirty="0"/>
              <a:t>Effective feedback focuses on specific aspects of a student’s work and offers guidance on how it can be strengthened. By pointing out what students are doing well while also identifying areas for improvement, you help them see that progress is possible and that their efforts matter.</a:t>
            </a:r>
          </a:p>
          <a:p>
            <a:pPr>
              <a:buNone/>
            </a:pPr>
            <a:endParaRPr lang="en-US" dirty="0"/>
          </a:p>
          <a:p>
            <a:pPr>
              <a:buNone/>
            </a:pPr>
            <a:r>
              <a:rPr lang="en-US" dirty="0"/>
              <a:t>Constructive feedback also encourages students to view learning as an ongoing process. When students see feedback as support rather than criticism, they are more likely to revise their work, apply suggestions, and continue developing their skills.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22</a:t>
            </a:fld>
            <a:endParaRPr lang="en-US" dirty="0"/>
          </a:p>
        </p:txBody>
      </p:sp>
    </p:spTree>
    <p:extLst>
      <p:ext uri="{BB962C8B-B14F-4D97-AF65-F5344CB8AC3E}">
        <p14:creationId xmlns:p14="http://schemas.microsoft.com/office/powerpoint/2010/main" val="2140474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Recognizing progress is another meaningful way to show students that you believe in their ability to grow. When students see that their improvement is noticed, they are more likely to stay motivated and continue investing effort in their learning.</a:t>
            </a:r>
          </a:p>
          <a:p>
            <a:pPr>
              <a:buNone/>
            </a:pPr>
            <a:endParaRPr lang="en-US" dirty="0"/>
          </a:p>
          <a:p>
            <a:pPr>
              <a:buNone/>
            </a:pPr>
            <a:r>
              <a:rPr lang="en-US" dirty="0"/>
              <a:t>You can support this by highlighting changes in students’ work over time, acknowledging when a concept that was once difficult becomes clearer, or pointing out improvements in writing, analysis, or problem-solving. Even small gains can reinforce the idea that learning is developing step by step.</a:t>
            </a:r>
          </a:p>
          <a:p>
            <a:pPr>
              <a:buNone/>
            </a:pPr>
            <a:endParaRPr lang="en-US" dirty="0"/>
          </a:p>
          <a:p>
            <a:pPr>
              <a:buNone/>
            </a:pPr>
            <a:r>
              <a:rPr lang="en-US" dirty="0"/>
              <a:t>Encouraging students to reflect on their own progress can also strengthen this effect. When students recognize how far they have come, they build confidence in their ability to continue improving and tackling new challenges.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23</a:t>
            </a:fld>
            <a:endParaRPr lang="en-US" dirty="0"/>
          </a:p>
        </p:txBody>
      </p:sp>
    </p:spTree>
    <p:extLst>
      <p:ext uri="{BB962C8B-B14F-4D97-AF65-F5344CB8AC3E}">
        <p14:creationId xmlns:p14="http://schemas.microsoft.com/office/powerpoint/2010/main" val="404901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 supportive learning environment helps students feel comfortable participating, asking questions, and engaging with challenging ideas. When students believe that their contributions are valued and that they are part of a respectful learning community, they are more likely to take intellectual risks and stay involved in the learning process. This section explores ways you can create a classroom climate where students feel encouraged to share ideas, explore different perspectives, and support one another’s learning. By fostering respect, openness, and collaboration, you help create conditions where meaningful learning can take place.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F5CF8-D1C6-47A2-88E3-90EC2575FC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9232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Respectful interactions are the foundation of a supportive learning environment. When students feel that their ideas are acknowledged and treated with respect, they are more willing to participate, share perspectives, and engage in discussion.</a:t>
            </a:r>
          </a:p>
          <a:p>
            <a:pPr>
              <a:buNone/>
            </a:pPr>
            <a:endParaRPr lang="en-US" dirty="0"/>
          </a:p>
          <a:p>
            <a:pPr>
              <a:buNone/>
            </a:pPr>
            <a:r>
              <a:rPr lang="en-US" dirty="0"/>
              <a:t>You can foster respectful interactions by modeling thoughtful communication, acknowledging student contributions, and encouraging constructive dialogue among classmates. Setting clear expectations for how students should interact with one another also helps establish a positive classroom culture. When respect becomes part of the classroom environment, students are more comfortable participating and exploring ideas, which strengthens both engagement and learning.</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25</a:t>
            </a:fld>
            <a:endParaRPr lang="en-US" dirty="0"/>
          </a:p>
        </p:txBody>
      </p:sp>
    </p:spTree>
    <p:extLst>
      <p:ext uri="{BB962C8B-B14F-4D97-AF65-F5344CB8AC3E}">
        <p14:creationId xmlns:p14="http://schemas.microsoft.com/office/powerpoint/2010/main" val="3148122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Providing opportunities for participation helps students become active members of the learning environment. When students are invited to contribute ideas, respond to questions, or engage in discussions, they feel more connected to the course and the learning process.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You can create these opportunities by incorporating discussions, small-group activities, or brief interactive tasks during class. Asking open-ended questions and inviting students to share examples or perspectives encourages broader participation. These opportunities help students develop confidence in expressing their ideas and contribute to a classroom environment where learning is collaborative and engaging.</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26</a:t>
            </a:fld>
            <a:endParaRPr lang="en-US" dirty="0"/>
          </a:p>
        </p:txBody>
      </p:sp>
    </p:spTree>
    <p:extLst>
      <p:ext uri="{BB962C8B-B14F-4D97-AF65-F5344CB8AC3E}">
        <p14:creationId xmlns:p14="http://schemas.microsoft.com/office/powerpoint/2010/main" val="83225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Openness to questions is an essential element of a supportive learning environment. When students feel comfortable asking questions, they are more likely to clarify misunderstandings and deepen their understanding of the material.</a:t>
            </a:r>
          </a:p>
          <a:p>
            <a:pPr>
              <a:buNone/>
            </a:pPr>
            <a:endParaRPr lang="en-US" dirty="0"/>
          </a:p>
          <a:p>
            <a:pPr>
              <a:buNone/>
            </a:pPr>
            <a:r>
              <a:rPr lang="en-US" dirty="0"/>
              <a:t>You can encourage questions by responding positively to student curiosity and creating regular opportunities for clarification. Allowing time for questions during discussions or after explanations signals that inquiry is a valuable part of the learning process. Providing multiple ways for students to ask questions—whether during class discussions, through online platforms, or during office hours—also helps ensure that all students feel comfortable seeking clarification when they need it.</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27</a:t>
            </a:fld>
            <a:endParaRPr lang="en-US" dirty="0"/>
          </a:p>
        </p:txBody>
      </p:sp>
    </p:spTree>
    <p:extLst>
      <p:ext uri="{BB962C8B-B14F-4D97-AF65-F5344CB8AC3E}">
        <p14:creationId xmlns:p14="http://schemas.microsoft.com/office/powerpoint/2010/main" val="1119643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Encouraging diverse perspectives helps students see that complex ideas often have multiple interpretations. When students encounter different viewpoints, they learn to examine issues more carefully and consider ideas from a variety of angles.</a:t>
            </a:r>
          </a:p>
          <a:p>
            <a:pPr>
              <a:buNone/>
            </a:pPr>
            <a:endParaRPr lang="en-US" dirty="0"/>
          </a:p>
          <a:p>
            <a:pPr>
              <a:buNone/>
            </a:pPr>
            <a:r>
              <a:rPr lang="en-US" dirty="0"/>
              <a:t>You can encourage this by inviting students to share perspectives, presenting materials that represent different viewpoints, and asking students to analyze issues from multiple positions. These discussions help students practice evaluating ideas thoughtfully and respectfully. When students see that different perspectives are welcomed and valued, they are more likely to engage in meaningful discussions and develop stronger critical thinking skills.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28</a:t>
            </a:fld>
            <a:endParaRPr lang="en-US" dirty="0"/>
          </a:p>
        </p:txBody>
      </p:sp>
    </p:spTree>
    <p:extLst>
      <p:ext uri="{BB962C8B-B14F-4D97-AF65-F5344CB8AC3E}">
        <p14:creationId xmlns:p14="http://schemas.microsoft.com/office/powerpoint/2010/main" val="3506948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6D4F-D4D5-111B-5848-C70F319A32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8C816-1CE5-0339-F873-8B7F7FC243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A4E00F-D800-0456-EA99-2C38B7245731}"/>
              </a:ext>
            </a:extLst>
          </p:cNvPr>
          <p:cNvSpPr>
            <a:spLocks noGrp="1"/>
          </p:cNvSpPr>
          <p:nvPr>
            <p:ph type="body" idx="1"/>
          </p:nvPr>
        </p:nvSpPr>
        <p:spPr/>
        <p:txBody>
          <a:bodyPr/>
          <a:lstStyle/>
          <a:p>
            <a:pPr>
              <a:buNone/>
            </a:pPr>
            <a:r>
              <a:rPr lang="en-US" dirty="0"/>
              <a:t>Leaving students with lasting skills means helping them develop abilities they can use long after the course ends. While students may not remember every detail of the content, they often retain the ways of thinking and working that they practiced during the course. This section focuses on how you can help students build transferable skills such as critical thinking, problem solving, communication, and collaboration. By intentionally incorporating these skills into learning activities and assignments, you help students apply knowledge more effectively and prepare for future academic, professional, and real-world challenges.</a:t>
            </a:r>
          </a:p>
          <a:p>
            <a:endParaRPr lang="en-US" b="0" dirty="0"/>
          </a:p>
        </p:txBody>
      </p:sp>
      <p:sp>
        <p:nvSpPr>
          <p:cNvPr id="4" name="Slide Number Placeholder 3">
            <a:extLst>
              <a:ext uri="{FF2B5EF4-FFF2-40B4-BE49-F238E27FC236}">
                <a16:creationId xmlns:a16="http://schemas.microsoft.com/office/drawing/2014/main" id="{3324E0CC-89B5-29CC-96C1-FBFEB3FB2E57}"/>
              </a:ext>
            </a:extLst>
          </p:cNvPr>
          <p:cNvSpPr>
            <a:spLocks noGrp="1"/>
          </p:cNvSpPr>
          <p:nvPr>
            <p:ph type="sldNum" sz="quarter" idx="5"/>
          </p:nvPr>
        </p:nvSpPr>
        <p:spPr/>
        <p:txBody>
          <a:bodyPr/>
          <a:lstStyle/>
          <a:p>
            <a:pPr marL="0" marR="0" lvl="0" indent="0" algn="r" defTabSz="931723" rtl="0" eaLnBrk="1" fontAlgn="auto" latinLnBrk="0" hangingPunct="1">
              <a:lnSpc>
                <a:spcPct val="100000"/>
              </a:lnSpc>
              <a:spcBef>
                <a:spcPts val="0"/>
              </a:spcBef>
              <a:spcAft>
                <a:spcPts val="0"/>
              </a:spcAft>
              <a:buClrTx/>
              <a:buSzTx/>
              <a:buFontTx/>
              <a:buNone/>
              <a:tabLst/>
              <a:defRPr/>
            </a:pPr>
            <a:fld id="{F59C8EF7-6A5D-43DB-91A2-77CFE0AD245F}"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2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366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instructors students remember most often share several common characteristics. First, they demonstrate genuine interest in students. They learn names, listen to questions, and treat students as individuals rather than anonymous participants in a class. Second, they help students make sense of complex ideas. They break down challenging concepts and guide students toward deeper understanding. Finally, they help students see why learning matters. When students understand how knowledge connects to real-world issues, careers, or personal interests, learning becomes more meaningful.</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a:t>
            </a:fld>
            <a:endParaRPr lang="en-US" dirty="0"/>
          </a:p>
        </p:txBody>
      </p:sp>
    </p:spTree>
    <p:extLst>
      <p:ext uri="{BB962C8B-B14F-4D97-AF65-F5344CB8AC3E}">
        <p14:creationId xmlns:p14="http://schemas.microsoft.com/office/powerpoint/2010/main" val="3822148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Critical thinking is one of the most important skills students develop in college. It involves examining information carefully, evaluating evidence, and forming reasoned conclusions. When students practice critical thinking, they learn how to question assumptions, compare ideas, and assess the strength of different arguments.</a:t>
            </a:r>
          </a:p>
          <a:p>
            <a:pPr>
              <a:buNone/>
            </a:pPr>
            <a:endParaRPr lang="en-US" dirty="0"/>
          </a:p>
          <a:p>
            <a:pPr>
              <a:buNone/>
            </a:pPr>
            <a:r>
              <a:rPr lang="en-US" dirty="0"/>
              <a:t>You can support the development of critical thinking by asking questions that require explanation and analysis rather than simple recall. Activities such as evaluating arguments, comparing perspectives, or analyzing evidence encourage students to think more deeply about the material. As students practice these skills, they become better able to interpret information, make thoughtful decisions, and apply their knowledge in new situations.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30</a:t>
            </a:fld>
            <a:endParaRPr lang="en-US" dirty="0"/>
          </a:p>
        </p:txBody>
      </p:sp>
    </p:spTree>
    <p:extLst>
      <p:ext uri="{BB962C8B-B14F-4D97-AF65-F5344CB8AC3E}">
        <p14:creationId xmlns:p14="http://schemas.microsoft.com/office/powerpoint/2010/main" val="3756852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Problem solving helps students learn how to apply knowledge rather than simply recall information. When students encounter a challenge that requires them to think through possible solutions, they must draw on what they have learned and apply it in new ways.</a:t>
            </a:r>
          </a:p>
          <a:p>
            <a:pPr>
              <a:buNone/>
            </a:pPr>
            <a:endParaRPr lang="en-US" dirty="0"/>
          </a:p>
          <a:p>
            <a:pPr>
              <a:buNone/>
            </a:pPr>
            <a:r>
              <a:rPr lang="en-US" dirty="0"/>
              <a:t>You can encourage problem solving by presenting real or simulated problems related to course content. Asking students to propose solutions, explain their reasoning, and consider alternative approaches helps them develop stronger analytical and decision-making skills. These experiences prepare students to use what they learn in practical situations and help them build confidence in their ability to address complex challenges.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31</a:t>
            </a:fld>
            <a:endParaRPr lang="en-US" dirty="0"/>
          </a:p>
        </p:txBody>
      </p:sp>
    </p:spTree>
    <p:extLst>
      <p:ext uri="{BB962C8B-B14F-4D97-AF65-F5344CB8AC3E}">
        <p14:creationId xmlns:p14="http://schemas.microsoft.com/office/powerpoint/2010/main" val="3583228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Communication is an essential skill in nearly every field. Students benefit from opportunities to clearly express ideas, explain their reasoning, and present information in organized ways.</a:t>
            </a:r>
          </a:p>
          <a:p>
            <a:pPr>
              <a:buNone/>
            </a:pPr>
            <a:endParaRPr lang="en-US" dirty="0"/>
          </a:p>
          <a:p>
            <a:pPr>
              <a:buNone/>
            </a:pPr>
            <a:r>
              <a:rPr lang="en-US" dirty="0"/>
              <a:t>You can support communication development through writing assignments, discussions, presentations, and activities that require students to explain concepts in their own words. These opportunities allow students to practice organizing ideas and conveying them effectively.</a:t>
            </a:r>
          </a:p>
          <a:p>
            <a:pPr>
              <a:buNone/>
            </a:pPr>
            <a:endParaRPr lang="en-US" dirty="0"/>
          </a:p>
          <a:p>
            <a:pPr>
              <a:buNone/>
            </a:pPr>
            <a:r>
              <a:rPr lang="en-US" dirty="0"/>
              <a:t>Providing feedback on clarity, organization, and reasoning also helps students refine their communication skills. Over time, these experiences help students become more confident in expressing their ideas in both academic and professional contexts.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32</a:t>
            </a:fld>
            <a:endParaRPr lang="en-US" dirty="0"/>
          </a:p>
        </p:txBody>
      </p:sp>
    </p:spTree>
    <p:extLst>
      <p:ext uri="{BB962C8B-B14F-4D97-AF65-F5344CB8AC3E}">
        <p14:creationId xmlns:p14="http://schemas.microsoft.com/office/powerpoint/2010/main" val="385747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allows students to learn from one another while developing important teamwork skills. When students work together, they share ideas, compare perspectives, and build on one another’s thinking.</a:t>
            </a:r>
          </a:p>
          <a:p>
            <a:endParaRPr lang="en-US" dirty="0"/>
          </a:p>
          <a:p>
            <a:r>
              <a:rPr lang="en-US" dirty="0"/>
              <a:t>You can encourage collaboration through group discussions, problem-solving activities, or projects that require students to work together toward a common goal. These experiences help students practice listening, explaining ideas, and negotiating different viewpoints.</a:t>
            </a:r>
          </a:p>
          <a:p>
            <a:endParaRPr lang="en-US" dirty="0"/>
          </a:p>
          <a:p>
            <a:r>
              <a:rPr lang="en-US" dirty="0"/>
              <a:t>Working collaboratively also prepares students for professional environments where teamwork is essential. Through these experiences, students learn how to contribute effectively and benefit from the perspectives of others.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33</a:t>
            </a:fld>
            <a:endParaRPr lang="en-US" dirty="0"/>
          </a:p>
        </p:txBody>
      </p:sp>
    </p:spTree>
    <p:extLst>
      <p:ext uri="{BB962C8B-B14F-4D97-AF65-F5344CB8AC3E}">
        <p14:creationId xmlns:p14="http://schemas.microsoft.com/office/powerpoint/2010/main" val="17299233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Analytical reasoning involves examining information carefully, identifying patterns or relationships, and drawing logical conclusions based on evidence. This skill helps students move beyond surface-level understanding to deeper analysis.</a:t>
            </a:r>
          </a:p>
          <a:p>
            <a:pPr>
              <a:buNone/>
            </a:pPr>
            <a:endParaRPr lang="en-US" dirty="0"/>
          </a:p>
          <a:p>
            <a:pPr>
              <a:buNone/>
            </a:pPr>
            <a:r>
              <a:rPr lang="en-US" dirty="0"/>
              <a:t>You can support analytical reasoning by asking students to interpret data, evaluate sources, analyze case studies, or explain how they reached a particular conclusion. These activities encourage students to think systematically about information and evidence. As students develop analytical reasoning skills, they become better equipped to interpret complex information, evaluate arguments, and apply knowledge in thoughtful and informed ways.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34</a:t>
            </a:fld>
            <a:endParaRPr lang="en-US" dirty="0"/>
          </a:p>
        </p:txBody>
      </p:sp>
    </p:spTree>
    <p:extLst>
      <p:ext uri="{BB962C8B-B14F-4D97-AF65-F5344CB8AC3E}">
        <p14:creationId xmlns:p14="http://schemas.microsoft.com/office/powerpoint/2010/main" val="3602898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Small actions in the classroom can have a lasting impact on students’ learning experiences. While large instructional changes can be valuable, many meaningful improvements come from simple practices that shape how students experience a course. This section highlights small actions you can take to strengthen engagement, build connections with students, and support learning. Simple practices—such as learning students’ names, asking thoughtful questions, and showing enthusiasm for the subject—can make a significant difference in how students experience the course and how deeply they engage with the material.</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35</a:t>
            </a:fld>
            <a:endParaRPr lang="en-US" dirty="0"/>
          </a:p>
        </p:txBody>
      </p:sp>
    </p:spTree>
    <p:extLst>
      <p:ext uri="{BB962C8B-B14F-4D97-AF65-F5344CB8AC3E}">
        <p14:creationId xmlns:p14="http://schemas.microsoft.com/office/powerpoint/2010/main" val="18267475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Learning students’ names may seem like a small action, but it can significantly influence the classroom environment. When students hear their names used in class, they feel recognized as individuals rather than anonymous members of a group.</a:t>
            </a:r>
          </a:p>
          <a:p>
            <a:pPr>
              <a:buNone/>
            </a:pPr>
            <a:endParaRPr lang="en-US" dirty="0"/>
          </a:p>
          <a:p>
            <a:pPr>
              <a:buNone/>
            </a:pPr>
            <a:r>
              <a:rPr lang="en-US" dirty="0"/>
              <a:t>You can make this easier by using strategies such as name tents, seating charts, or brief introductions early in the semester. Referring to students by name during discussions also helps create a more welcoming and interactive classroom atmosphere.</a:t>
            </a:r>
          </a:p>
          <a:p>
            <a:pPr>
              <a:buNone/>
            </a:pPr>
            <a:endParaRPr lang="en-US" dirty="0"/>
          </a:p>
          <a:p>
            <a:pPr>
              <a:buNone/>
            </a:pPr>
            <a:r>
              <a:rPr lang="en-US" dirty="0"/>
              <a:t>When students feel recognized and acknowledged, they are often more comfortable participating and engaging with the learning process. This simple practice helps strengthen the sense of connection within the class.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36</a:t>
            </a:fld>
            <a:endParaRPr lang="en-US" dirty="0"/>
          </a:p>
        </p:txBody>
      </p:sp>
    </p:spTree>
    <p:extLst>
      <p:ext uri="{BB962C8B-B14F-4D97-AF65-F5344CB8AC3E}">
        <p14:creationId xmlns:p14="http://schemas.microsoft.com/office/powerpoint/2010/main" val="15567126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Asking thoughtful questions can transform a class session from a one-way presentation into an engaging learning experience. Questions that require explanation, interpretation, or reasoning encourage students to think more carefully about the material.</a:t>
            </a:r>
          </a:p>
          <a:p>
            <a:pPr>
              <a:buNone/>
            </a:pPr>
            <a:endParaRPr lang="en-US" dirty="0"/>
          </a:p>
          <a:p>
            <a:pPr>
              <a:buNone/>
            </a:pPr>
            <a:r>
              <a:rPr lang="en-US" dirty="0"/>
              <a:t>Open-ended questions allow students to explore ideas rather than simply recall information. Follow-up questions can help deepen discussions by encouraging students to explain their reasoning or consider alternative viewpoints.</a:t>
            </a:r>
          </a:p>
          <a:p>
            <a:pPr>
              <a:buNone/>
            </a:pPr>
            <a:endParaRPr lang="en-US" dirty="0"/>
          </a:p>
          <a:p>
            <a:pPr>
              <a:buNone/>
            </a:pPr>
            <a:r>
              <a:rPr lang="en-US" dirty="0"/>
              <a:t>Allowing a moment of thinking time after asking a question can also improve participation. These small adjustments help create an environment where students actively engage with ideas and contribute to the learning process.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37</a:t>
            </a:fld>
            <a:endParaRPr lang="en-US" dirty="0"/>
          </a:p>
        </p:txBody>
      </p:sp>
    </p:spTree>
    <p:extLst>
      <p:ext uri="{BB962C8B-B14F-4D97-AF65-F5344CB8AC3E}">
        <p14:creationId xmlns:p14="http://schemas.microsoft.com/office/powerpoint/2010/main" val="2866343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Showing enthusiasm for the subject can strongly influence how students experience a course. When you demonstrate genuine interest in the material, students often become more curious and engaged as well.</a:t>
            </a:r>
          </a:p>
          <a:p>
            <a:pPr>
              <a:buNone/>
            </a:pPr>
            <a:endParaRPr lang="en-US" dirty="0"/>
          </a:p>
          <a:p>
            <a:pPr>
              <a:buNone/>
            </a:pPr>
            <a:r>
              <a:rPr lang="en-US" dirty="0"/>
              <a:t>You can express enthusiasm by sharing why certain ideas are interesting, highlighting meaningful questions in the field, or connecting concepts to real-world issues. Even small expressions of curiosity or excitement about a topic can make a difference.</a:t>
            </a:r>
          </a:p>
          <a:p>
            <a:pPr>
              <a:buNone/>
            </a:pPr>
            <a:endParaRPr lang="en-US" dirty="0"/>
          </a:p>
          <a:p>
            <a:pPr>
              <a:buNone/>
            </a:pPr>
            <a:r>
              <a:rPr lang="en-US" dirty="0"/>
              <a:t>Enthusiasm helps communicate that the subject is valuable and worth exploring. When students sense that the material matters, they are more likely to approach learning with interest and motivation.</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38</a:t>
            </a:fld>
            <a:endParaRPr lang="en-US" dirty="0"/>
          </a:p>
        </p:txBody>
      </p:sp>
    </p:spTree>
    <p:extLst>
      <p:ext uri="{BB962C8B-B14F-4D97-AF65-F5344CB8AC3E}">
        <p14:creationId xmlns:p14="http://schemas.microsoft.com/office/powerpoint/2010/main" val="1244422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teaching that students remember is rarely defined by a single lecture or activity. Instead, it is shaped by the overall learning experience you create throughout the course. When students are encouraged to think deeply, engage with ideas, and apply what they learn, the classroom becomes a place where meaningful learning takes place.</a:t>
            </a:r>
          </a:p>
          <a:p>
            <a:endParaRPr lang="en-US" dirty="0"/>
          </a:p>
          <a:p>
            <a:r>
              <a:rPr lang="en-US" dirty="0"/>
              <a:t>The strategies discussed in this resource highlight ways you can move beyond simply delivering content and create experiences that support engagement, discovery, and growth. By connecting ideas to real-world contexts, encouraging active participation, and helping students develop important skills, you help students see the value of what they are learning and how it applies beyond the classroom.</a:t>
            </a:r>
          </a:p>
          <a:p>
            <a:endParaRPr lang="en-US" dirty="0"/>
          </a:p>
          <a:p>
            <a:r>
              <a:rPr lang="en-US" dirty="0"/>
              <a:t>Even small actions can have a powerful impact. Learning students’ names, asking thoughtful questions, providing meaningful feedback, and showing enthusiasm for the subject all contribute to a classroom environment where students feel supported and motivated. When students feel encouraged and challenged, they are more likely to engage deeply with the material and carry what they have learned into future courses, careers, and experiences.</a:t>
            </a:r>
          </a:p>
        </p:txBody>
      </p:sp>
      <p:sp>
        <p:nvSpPr>
          <p:cNvPr id="4" name="Slide Number Placeholder 3"/>
          <p:cNvSpPr>
            <a:spLocks noGrp="1"/>
          </p:cNvSpPr>
          <p:nvPr>
            <p:ph type="sldNum" sz="quarter" idx="5"/>
          </p:nvPr>
        </p:nvSpPr>
        <p:spPr/>
        <p:txBody>
          <a:bodyPr/>
          <a:lstStyle/>
          <a:p>
            <a:fld id="{C812464C-B02C-4AAD-A179-EBA6E2156E4F}" type="slidenum">
              <a:rPr lang="en-US" smtClean="0"/>
              <a:t>39</a:t>
            </a:fld>
            <a:endParaRPr lang="en-US" dirty="0"/>
          </a:p>
        </p:txBody>
      </p:sp>
    </p:spTree>
    <p:extLst>
      <p:ext uri="{BB962C8B-B14F-4D97-AF65-F5344CB8AC3E}">
        <p14:creationId xmlns:p14="http://schemas.microsoft.com/office/powerpoint/2010/main" val="206313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explores the idea that teaching is more than delivering content. While explaining material is an important part of instruction, effective teaching also involves creating opportunities for students to engage with ideas, apply concepts, and develop lasting skills. The strategies that follow offer practical ways to move beyond information delivery and design learning experiences that promote deeper understanding and meaningful student engagement.</a:t>
            </a:r>
          </a:p>
        </p:txBody>
      </p:sp>
      <p:sp>
        <p:nvSpPr>
          <p:cNvPr id="4" name="Slide Number Placeholder 3"/>
          <p:cNvSpPr>
            <a:spLocks noGrp="1"/>
          </p:cNvSpPr>
          <p:nvPr>
            <p:ph type="sldNum" sz="quarter" idx="5"/>
          </p:nvPr>
        </p:nvSpPr>
        <p:spPr/>
        <p:txBody>
          <a:bodyPr/>
          <a:lstStyle/>
          <a:p>
            <a:fld id="{C812464C-B02C-4AAD-A179-EBA6E2156E4F}" type="slidenum">
              <a:rPr lang="en-US" smtClean="0"/>
              <a:t>4</a:t>
            </a:fld>
            <a:endParaRPr lang="en-US" dirty="0"/>
          </a:p>
        </p:txBody>
      </p:sp>
    </p:spTree>
    <p:extLst>
      <p:ext uri="{BB962C8B-B14F-4D97-AF65-F5344CB8AC3E}">
        <p14:creationId xmlns:p14="http://schemas.microsoft.com/office/powerpoint/2010/main" val="120541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01C77559-FE55-47F6-BBEB-E49F508A646D}"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200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One of the most important shifts in effective teaching is moving from delivering information to designing meaningful learning experiences. While lectures can introduce ideas, deeper learning occurs when students have opportunities to interact with those ideas in purposeful ways. Designing meaningful learning experiences means thinking carefully about what students will </a:t>
            </a:r>
            <a:r>
              <a:rPr lang="en-US" b="1" dirty="0"/>
              <a:t>do</a:t>
            </a:r>
            <a:r>
              <a:rPr lang="en-US" dirty="0"/>
              <a:t> with the content. Instead of only listening, students might analyze a case study, interpret data, debate an issue, solve a problem, or apply concepts to real-world situations. These activities encourage students to actively process information, which strengthens understanding and retention.</a:t>
            </a:r>
          </a:p>
          <a:p>
            <a:pPr>
              <a:buNone/>
            </a:pPr>
            <a:endParaRPr lang="en-US" dirty="0"/>
          </a:p>
          <a:p>
            <a:pPr>
              <a:buNone/>
            </a:pPr>
            <a:r>
              <a:rPr lang="en-US" dirty="0"/>
              <a:t>Meaningful learning experiences also help students connect course material to broader contexts. When students see how ideas apply beyond the classroom—to professional fields, current issues, or everyday decisions—they are more likely to view learning as relevant and valuable. In this way, your role shifts from simply presenting information to guiding students through experiences that help them build knowledge, develop skills, and think more deeply about the subject.</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5</a:t>
            </a:fld>
            <a:endParaRPr lang="en-US" dirty="0"/>
          </a:p>
        </p:txBody>
      </p:sp>
    </p:spTree>
    <p:extLst>
      <p:ext uri="{BB962C8B-B14F-4D97-AF65-F5344CB8AC3E}">
        <p14:creationId xmlns:p14="http://schemas.microsoft.com/office/powerpoint/2010/main" val="346526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Encouraging active participation is an important part of moving beyond content delivery. When students only listen to information, their engagement and retention may be limited. However, when students are asked to discuss ideas, answer questions, or solve problems, they become active participants in the learning process. </a:t>
            </a:r>
          </a:p>
          <a:p>
            <a:pPr>
              <a:buNone/>
            </a:pPr>
            <a:endParaRPr lang="en-US" dirty="0"/>
          </a:p>
          <a:p>
            <a:pPr>
              <a:buNone/>
            </a:pPr>
            <a:r>
              <a:rPr lang="en-US" dirty="0"/>
              <a:t>Active participation can take many forms. You might ask students to briefly discuss a question with a partner, explain their reasoning behind an answer, or work together to analyze a scenario. Even short activities during a lecture—such as polling questions or quick reflection prompts—can help students process information more deeply. These opportunities for participation allow students to clarify their thinking, hear different perspectives, and practice applying concepts. As a result, learning becomes more interactive, and students are more likely to remain engaged throughout the class session.</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6</a:t>
            </a:fld>
            <a:endParaRPr lang="en-US" dirty="0"/>
          </a:p>
        </p:txBody>
      </p:sp>
    </p:spTree>
    <p:extLst>
      <p:ext uri="{BB962C8B-B14F-4D97-AF65-F5344CB8AC3E}">
        <p14:creationId xmlns:p14="http://schemas.microsoft.com/office/powerpoint/2010/main" val="42148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new material, especially complex concepts, can be challenging for students. Effective teaching involves guiding students through these challenges rather than simply presenting information and expecting immediate understanding.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support students by breaking complex ideas into smaller steps, modeling how to approach difficult problems, and providing opportunities for guided practice. Demonstrating how to think through a problem or analyze a concept helps students develop strategies they can use independently.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Encouraging persistence is also important. When students encounter difficulty, supportive feedback and structured guidance can help them stay engaged rather than become discouraged. By helping students work through challenges, you not only improve understanding of the material but also help students build confidence in their ability to learn and succeed.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F5CF8-D1C6-47A2-88E3-90EC2575FCD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122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Helping students make connections is an important part of effective teaching. Learning becomes more meaningful when students can see how ideas relate to one another rather than viewing each topic as separate or isolated.</a:t>
            </a:r>
          </a:p>
          <a:p>
            <a:pPr>
              <a:buNone/>
            </a:pPr>
            <a:endParaRPr lang="en-US" dirty="0"/>
          </a:p>
          <a:p>
            <a:pPr>
              <a:buNone/>
            </a:pPr>
            <a:r>
              <a:rPr lang="en-US" dirty="0"/>
              <a:t>You can support this process by explicitly linking new material to concepts students have already learned. Drawing connections between course topics, previous lessons, or real-world examples helps students organize information in ways that are easier to understand and remember.</a:t>
            </a:r>
          </a:p>
          <a:p>
            <a:pPr>
              <a:buNone/>
            </a:pPr>
            <a:endParaRPr lang="en-US" dirty="0"/>
          </a:p>
          <a:p>
            <a:pPr>
              <a:buNone/>
            </a:pPr>
            <a:r>
              <a:rPr lang="en-US" dirty="0"/>
              <a:t>Encouraging students to compare ideas, identify patterns, or explain how different concepts relate can also strengthen learning. When students make these connections, they begin to develop a deeper understanding of the subject and are better able to apply what they have learned in new situations.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8</a:t>
            </a:fld>
            <a:endParaRPr lang="en-US" dirty="0"/>
          </a:p>
        </p:txBody>
      </p:sp>
    </p:spTree>
    <p:extLst>
      <p:ext uri="{BB962C8B-B14F-4D97-AF65-F5344CB8AC3E}">
        <p14:creationId xmlns:p14="http://schemas.microsoft.com/office/powerpoint/2010/main" val="1075976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Creating moments of discovery helps transform learning from simply receiving information into actively uncovering ideas. When students have opportunities to explore questions, analyze problems, or work through challenges on their own, they experience the satisfaction of figuring something out rather than just being told the answer.</a:t>
            </a:r>
          </a:p>
          <a:p>
            <a:pPr>
              <a:buNone/>
            </a:pPr>
            <a:endParaRPr lang="en-US" dirty="0"/>
          </a:p>
          <a:p>
            <a:pPr>
              <a:buNone/>
            </a:pPr>
            <a:r>
              <a:rPr lang="en-US" dirty="0"/>
              <a:t>This section highlights strategies that allow students to investigate ideas, test their thinking, and arrive at insights through guided exploration. These moments of discovery often lead to deeper understanding because students are actively involved in the learning process.</a:t>
            </a:r>
          </a:p>
          <a:p>
            <a:endParaRPr lang="en-US" dirty="0"/>
          </a:p>
        </p:txBody>
      </p:sp>
      <p:sp>
        <p:nvSpPr>
          <p:cNvPr id="4" name="Slide Number Placeholder 3"/>
          <p:cNvSpPr>
            <a:spLocks noGrp="1"/>
          </p:cNvSpPr>
          <p:nvPr>
            <p:ph type="sldNum" sz="quarter" idx="5"/>
          </p:nvPr>
        </p:nvSpPr>
        <p:spPr/>
        <p:txBody>
          <a:bodyPr/>
          <a:lstStyle/>
          <a:p>
            <a:fld id="{C812464C-B02C-4AAD-A179-EBA6E2156E4F}" type="slidenum">
              <a:rPr lang="en-US" smtClean="0"/>
              <a:t>9</a:t>
            </a:fld>
            <a:endParaRPr lang="en-US" dirty="0"/>
          </a:p>
        </p:txBody>
      </p:sp>
    </p:spTree>
    <p:extLst>
      <p:ext uri="{BB962C8B-B14F-4D97-AF65-F5344CB8AC3E}">
        <p14:creationId xmlns:p14="http://schemas.microsoft.com/office/powerpoint/2010/main" val="3662533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60F66-3248-22C8-0C5F-0BB2688B5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B4B7E7-B967-BC62-77C2-84AA3012C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3A1DE-DC89-D129-6679-E22118C7504B}"/>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1322D7C5-A110-5AA1-087A-36FCD71C53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AAD96-0A6F-B7C7-2FA9-BB4FFCA37DAD}"/>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998747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9338A-0FB2-1F5E-21B8-B81DFDB35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CB7019-CE13-D57B-919B-5D8BFCCAC9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68E4B-1084-803C-53BC-1F1C5D03448E}"/>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4BF20DA9-B3D2-6B59-8254-964C181B15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FA68DB-942F-1C76-642E-36D268C1ED70}"/>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0241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1E022-9616-666C-32A9-CF69F8854E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5ED78-47D0-C024-126F-9977C071AA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AEFB-F717-2D5A-414B-62DA91FD39BC}"/>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562677EF-12C9-505E-7BCB-F763A220A6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655D7B-84AE-B980-2920-257CC7C29807}"/>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4227544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E33C7-89DB-F030-6631-120B49CFA3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385FF7-F572-1CCC-C21A-9FE54C606F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1724BF-F40E-4BF8-901C-F3866F2D8189}"/>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47A8FC8F-A055-A6B3-C7D0-8741A531F7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283231-F382-5BEF-9CBF-CB8C93D5DC9B}"/>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29581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A19B3-513C-7930-4635-0BE34ACC69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23294-6F5B-0C52-6AF7-53772ECACE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448D2-21D2-3431-2B84-57593E2AD7A6}"/>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C235B530-5398-AB75-2D12-F1CE6CAB06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32F85D-E06E-E402-FAB8-2B3B121D01ED}"/>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2722500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ABD02-4625-63E2-B8BC-71BE769CD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8F0B97-7F0E-ACE6-CEC6-A5918B03B54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FC1550-4039-9EC7-46F9-774BEAA53A65}"/>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4AEC8CFD-32A6-5CAC-0FE1-B555D29E26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79E11D-2EC2-DCF1-1141-3FFE283C6437}"/>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413253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506-963F-0A85-5030-520379EFF3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9C149-0C9B-EB89-8525-3828C8953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41296C-D9BF-BC15-C734-EE7017844F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22E706-BE14-5636-60BA-6F154AA1CD3E}"/>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6" name="Footer Placeholder 5">
            <a:extLst>
              <a:ext uri="{FF2B5EF4-FFF2-40B4-BE49-F238E27FC236}">
                <a16:creationId xmlns:a16="http://schemas.microsoft.com/office/drawing/2014/main" id="{28BF04A1-08F4-938C-B2C0-817F2F1E5FB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ABFFCC-0B67-A72D-FC24-450A10B611B8}"/>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250254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4CD8-51C7-4BB3-9C27-001CE1C777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9C3010-D34C-61BE-08C4-7F3593F1F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A8B2E-D1C4-D3E5-F0F6-9EC160BC9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1CB7F-0920-F198-ED26-4CBC23128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ABFDED-22CE-201D-D302-085249E8C9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A0657F-39CF-9DA0-0ED5-9282941F83F4}"/>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8" name="Footer Placeholder 7">
            <a:extLst>
              <a:ext uri="{FF2B5EF4-FFF2-40B4-BE49-F238E27FC236}">
                <a16:creationId xmlns:a16="http://schemas.microsoft.com/office/drawing/2014/main" id="{AC7468FF-F48A-A56A-CE2C-7FFA23D0C7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94CE81-8CC8-0479-9CF1-DBCA71AC36A6}"/>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1466963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2710-6DC2-8E24-CE7D-12A5292FB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160E0D-6482-FA6F-4AD7-A0B4776083AE}"/>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4" name="Footer Placeholder 3">
            <a:extLst>
              <a:ext uri="{FF2B5EF4-FFF2-40B4-BE49-F238E27FC236}">
                <a16:creationId xmlns:a16="http://schemas.microsoft.com/office/drawing/2014/main" id="{BAEED532-62BB-D8E9-06DB-BE1578DC6C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677B8A1-2E04-82B1-A0B8-40C46B5580DE}"/>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408614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7D3BA9-9C4A-67BF-7087-26170DC9A9C2}"/>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3" name="Footer Placeholder 2">
            <a:extLst>
              <a:ext uri="{FF2B5EF4-FFF2-40B4-BE49-F238E27FC236}">
                <a16:creationId xmlns:a16="http://schemas.microsoft.com/office/drawing/2014/main" id="{2B216430-B0C2-40CB-5532-606DBC0D79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6780E1-2200-661A-BD74-DE79153F72CF}"/>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2174383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15CA-DE5C-96BF-E023-9EF52F010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31D65C-AA48-02D1-DF42-009A2CABE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87E9C1-31B7-4793-C543-AF6E33163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C4110-CA21-BB9B-0A9A-17870A84C5B6}"/>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6" name="Footer Placeholder 5">
            <a:extLst>
              <a:ext uri="{FF2B5EF4-FFF2-40B4-BE49-F238E27FC236}">
                <a16:creationId xmlns:a16="http://schemas.microsoft.com/office/drawing/2014/main" id="{795835B9-081E-6124-6AA4-081FD2F1DF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32B5B8-E6FC-4288-B79D-183DD348D3D9}"/>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144754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563A-EC22-AD27-E7C2-D4E17D77D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DCB57-2E55-1BE2-DC66-231C52F6F2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9A8EA-261D-1CF8-E880-7A9142684097}"/>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A84E46BE-12AA-8F09-98FE-E49738BFAC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D0E3756-A063-FF6C-C311-C33D2CBFA926}"/>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3048617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D700-66CC-23EA-CBAF-8BC53FCAF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898426-A1F1-EA16-C2B9-3802E06AE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03CFCA9-4319-94D7-013D-6A94AE8A0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60E5E-003E-A9DF-FF1A-C3F32D3712D2}"/>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6" name="Footer Placeholder 5">
            <a:extLst>
              <a:ext uri="{FF2B5EF4-FFF2-40B4-BE49-F238E27FC236}">
                <a16:creationId xmlns:a16="http://schemas.microsoft.com/office/drawing/2014/main" id="{26B0A8D5-3EB9-3704-D6C0-7CCBDD705A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82CBCB-A971-108F-0B5C-804FFC55A0B0}"/>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4225920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0B346-A2CC-9988-7828-57E434CE0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2328EE-0DA5-5C5F-E3AA-A6BBBDF6B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AEC82-B1E5-B861-649D-8F571361F8DC}"/>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E5B38EB3-D093-05DD-649A-D615DFF15C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48486-0D6B-B54A-C0B7-4583D68DDD68}"/>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142520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02D26E-AA14-2D2D-2225-086AB3B8A2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FE5E0-A3BE-C767-B559-E78A7F9D2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847DAD-2B97-A9FC-EA6E-21AD076BC39B}"/>
              </a:ext>
            </a:extLst>
          </p:cNvPr>
          <p:cNvSpPr>
            <a:spLocks noGrp="1"/>
          </p:cNvSpPr>
          <p:nvPr>
            <p:ph type="dt" sz="half" idx="10"/>
          </p:nvPr>
        </p:nvSpPr>
        <p:spPr/>
        <p:txBody>
          <a:body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C788B95A-0EFE-220F-BC25-F5A4B7E804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31C934-8B24-EB47-10F3-CEFE6CEA5B46}"/>
              </a:ext>
            </a:extLst>
          </p:cNvPr>
          <p:cNvSpPr>
            <a:spLocks noGrp="1"/>
          </p:cNvSpPr>
          <p:nvPr>
            <p:ph type="sldNum" sz="quarter" idx="12"/>
          </p:nvPr>
        </p:nvSpPr>
        <p:spPr/>
        <p:txBody>
          <a:bodyPr/>
          <a:lstStyle/>
          <a:p>
            <a:fld id="{D99BA587-5F37-4B2D-89DE-7E573C1EB068}" type="slidenum">
              <a:rPr lang="en-US" smtClean="0"/>
              <a:t>‹#›</a:t>
            </a:fld>
            <a:endParaRPr lang="en-US" dirty="0"/>
          </a:p>
        </p:txBody>
      </p:sp>
    </p:spTree>
    <p:extLst>
      <p:ext uri="{BB962C8B-B14F-4D97-AF65-F5344CB8AC3E}">
        <p14:creationId xmlns:p14="http://schemas.microsoft.com/office/powerpoint/2010/main" val="1896939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DE7C-FC2F-EEE3-7A9F-B472441A1E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FBFAB5-F6CA-6A68-49CE-4B0B793F01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A4CC5-4C9F-A73A-32BC-85461C2BEB68}"/>
              </a:ext>
            </a:extLst>
          </p:cNvPr>
          <p:cNvSpPr>
            <a:spLocks noGrp="1"/>
          </p:cNvSpPr>
          <p:nvPr>
            <p:ph type="dt" sz="half" idx="10"/>
          </p:nvPr>
        </p:nvSpPr>
        <p:spPr/>
        <p:txBody>
          <a:bodyPr/>
          <a:lstStyle/>
          <a:p>
            <a:fld id="{F4597E7A-D18F-4BEC-BD98-8AAF5C498585}" type="datetime2">
              <a:rPr lang="en-US" smtClean="0"/>
              <a:t>Tuesday, April 21, 2026</a:t>
            </a:fld>
            <a:endParaRPr lang="en-US" dirty="0"/>
          </a:p>
        </p:txBody>
      </p:sp>
      <p:sp>
        <p:nvSpPr>
          <p:cNvPr id="5" name="Footer Placeholder 4">
            <a:extLst>
              <a:ext uri="{FF2B5EF4-FFF2-40B4-BE49-F238E27FC236}">
                <a16:creationId xmlns:a16="http://schemas.microsoft.com/office/drawing/2014/main" id="{01504A70-9E02-E21E-0915-673A9F9D71CC}"/>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BEEB538-CBEE-0A41-5238-768F36828804}"/>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92778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D420-9F23-9B64-4656-95D4FF2E6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101CA-4922-4210-2039-19AD70DE0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FD47F-57EB-81F6-DA37-894CE6EAB4B9}"/>
              </a:ext>
            </a:extLst>
          </p:cNvPr>
          <p:cNvSpPr>
            <a:spLocks noGrp="1"/>
          </p:cNvSpPr>
          <p:nvPr>
            <p:ph type="dt" sz="half" idx="10"/>
          </p:nvPr>
        </p:nvSpPr>
        <p:spPr/>
        <p:txBody>
          <a:bodyPr/>
          <a:lstStyle/>
          <a:p>
            <a:fld id="{3D88B3F9-0A5B-4398-93DC-74D6BFE6D3E8}" type="datetime2">
              <a:rPr lang="en-US" smtClean="0"/>
              <a:t>Tuesday, April 21, 2026</a:t>
            </a:fld>
            <a:endParaRPr lang="en-US" dirty="0"/>
          </a:p>
        </p:txBody>
      </p:sp>
      <p:sp>
        <p:nvSpPr>
          <p:cNvPr id="5" name="Footer Placeholder 4">
            <a:extLst>
              <a:ext uri="{FF2B5EF4-FFF2-40B4-BE49-F238E27FC236}">
                <a16:creationId xmlns:a16="http://schemas.microsoft.com/office/drawing/2014/main" id="{B7A3B34E-82F0-1669-8284-08F68ADA330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EE3F337-012A-5F7C-8102-5BE2760B4E46}"/>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1262548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4948-9F4D-4444-ECF3-5D3300A64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12466-D889-D82A-8864-35C1280431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700B9-256C-D6B9-C029-8559553E1EF0}"/>
              </a:ext>
            </a:extLst>
          </p:cNvPr>
          <p:cNvSpPr>
            <a:spLocks noGrp="1"/>
          </p:cNvSpPr>
          <p:nvPr>
            <p:ph type="dt" sz="half" idx="10"/>
          </p:nvPr>
        </p:nvSpPr>
        <p:spPr/>
        <p:txBody>
          <a:bodyPr/>
          <a:lstStyle/>
          <a:p>
            <a:fld id="{6127B838-E462-428F-B34A-F470C0FB1E8A}" type="datetime2">
              <a:rPr lang="en-US" smtClean="0"/>
              <a:t>Tuesday, April 21, 2026</a:t>
            </a:fld>
            <a:endParaRPr lang="en-US" dirty="0"/>
          </a:p>
        </p:txBody>
      </p:sp>
      <p:sp>
        <p:nvSpPr>
          <p:cNvPr id="5" name="Footer Placeholder 4">
            <a:extLst>
              <a:ext uri="{FF2B5EF4-FFF2-40B4-BE49-F238E27FC236}">
                <a16:creationId xmlns:a16="http://schemas.microsoft.com/office/drawing/2014/main" id="{C705D969-D2D5-6184-55F6-CF2BA114E17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2C37493-52FA-2123-4898-938AFF20C634}"/>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379730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FE9E-1690-BD8F-60B9-EBA9D28A6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1645E-0C68-4FAE-8E0A-797AE1D68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72E4A4-E416-5EB3-4DE8-B21078E494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05480B-943F-236F-1FCC-62BB2C0E6D2E}"/>
              </a:ext>
            </a:extLst>
          </p:cNvPr>
          <p:cNvSpPr>
            <a:spLocks noGrp="1"/>
          </p:cNvSpPr>
          <p:nvPr>
            <p:ph type="dt" sz="half" idx="10"/>
          </p:nvPr>
        </p:nvSpPr>
        <p:spPr/>
        <p:txBody>
          <a:bodyPr/>
          <a:lstStyle/>
          <a:p>
            <a:fld id="{E9B0ED92-CEAA-4D2B-B00F-BD498B08C742}" type="datetime2">
              <a:rPr lang="en-US" smtClean="0"/>
              <a:t>Tuesday, April 21, 2026</a:t>
            </a:fld>
            <a:endParaRPr lang="en-US" dirty="0"/>
          </a:p>
        </p:txBody>
      </p:sp>
      <p:sp>
        <p:nvSpPr>
          <p:cNvPr id="6" name="Footer Placeholder 5">
            <a:extLst>
              <a:ext uri="{FF2B5EF4-FFF2-40B4-BE49-F238E27FC236}">
                <a16:creationId xmlns:a16="http://schemas.microsoft.com/office/drawing/2014/main" id="{EED536C5-5DCB-DD20-5E3C-CCD717A129A8}"/>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1D41DC7-301C-C2CA-842C-F080D0AA72B4}"/>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4087157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6236-9E85-124A-F3B3-095D2424A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600E8B-BAB2-7AC5-FD46-DC08BFAEE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89D90-5172-C312-4C32-E98FAD6F8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6A8556-4185-10C5-F1D0-2777F9844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EE69E-68A7-5F80-08AD-96D978F1DC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0A9D5D-F447-91A4-8BEA-A1D3BA2961B4}"/>
              </a:ext>
            </a:extLst>
          </p:cNvPr>
          <p:cNvSpPr>
            <a:spLocks noGrp="1"/>
          </p:cNvSpPr>
          <p:nvPr>
            <p:ph type="dt" sz="half" idx="10"/>
          </p:nvPr>
        </p:nvSpPr>
        <p:spPr/>
        <p:txBody>
          <a:bodyPr/>
          <a:lstStyle/>
          <a:p>
            <a:fld id="{3C3812DA-D35E-47F9-910F-E489212D42C6}" type="datetime2">
              <a:rPr lang="en-US" smtClean="0"/>
              <a:t>Tuesday, April 21, 2026</a:t>
            </a:fld>
            <a:endParaRPr lang="en-US" dirty="0"/>
          </a:p>
        </p:txBody>
      </p:sp>
      <p:sp>
        <p:nvSpPr>
          <p:cNvPr id="8" name="Footer Placeholder 7">
            <a:extLst>
              <a:ext uri="{FF2B5EF4-FFF2-40B4-BE49-F238E27FC236}">
                <a16:creationId xmlns:a16="http://schemas.microsoft.com/office/drawing/2014/main" id="{DF860DD1-C406-2229-A89F-E80F44377631}"/>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CFA3BFD-171F-371B-0A44-B83E1388F6DF}"/>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38633726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A389-BA0A-2414-B959-4F036F6198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A48AA9-D395-5AA4-B4D9-D3AEE631D67A}"/>
              </a:ext>
            </a:extLst>
          </p:cNvPr>
          <p:cNvSpPr>
            <a:spLocks noGrp="1"/>
          </p:cNvSpPr>
          <p:nvPr>
            <p:ph type="dt" sz="half" idx="10"/>
          </p:nvPr>
        </p:nvSpPr>
        <p:spPr/>
        <p:txBody>
          <a:bodyPr/>
          <a:lstStyle/>
          <a:p>
            <a:fld id="{80AA4CDC-8A8C-45F9-9367-6EE8C6B70FAA}" type="datetime2">
              <a:rPr lang="en-US" smtClean="0"/>
              <a:t>Tuesday, April 21, 2026</a:t>
            </a:fld>
            <a:endParaRPr lang="en-US" dirty="0"/>
          </a:p>
        </p:txBody>
      </p:sp>
      <p:sp>
        <p:nvSpPr>
          <p:cNvPr id="4" name="Footer Placeholder 3">
            <a:extLst>
              <a:ext uri="{FF2B5EF4-FFF2-40B4-BE49-F238E27FC236}">
                <a16:creationId xmlns:a16="http://schemas.microsoft.com/office/drawing/2014/main" id="{4116F193-AA59-1052-6C38-C51182B50C2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79DE0738-CDD0-6D22-44A7-643B44299C13}"/>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3179453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200A3-3C0B-9F34-42BB-7DB69D1EC789}"/>
              </a:ext>
            </a:extLst>
          </p:cNvPr>
          <p:cNvSpPr>
            <a:spLocks noGrp="1"/>
          </p:cNvSpPr>
          <p:nvPr>
            <p:ph type="dt" sz="half" idx="10"/>
          </p:nvPr>
        </p:nvSpPr>
        <p:spPr/>
        <p:txBody>
          <a:bodyPr/>
          <a:lstStyle/>
          <a:p>
            <a:fld id="{C37A2D9F-E650-4EFB-B19D-A7C90B2F13F8}" type="datetime2">
              <a:rPr lang="en-US" smtClean="0"/>
              <a:t>Tuesday, April 21, 2026</a:t>
            </a:fld>
            <a:endParaRPr lang="en-US" dirty="0"/>
          </a:p>
        </p:txBody>
      </p:sp>
      <p:sp>
        <p:nvSpPr>
          <p:cNvPr id="3" name="Footer Placeholder 2">
            <a:extLst>
              <a:ext uri="{FF2B5EF4-FFF2-40B4-BE49-F238E27FC236}">
                <a16:creationId xmlns:a16="http://schemas.microsoft.com/office/drawing/2014/main" id="{3231A18E-0913-DA3A-5E6F-7F018CC0C2DE}"/>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03F41883-45EC-4C5C-2EEA-708E31FEE886}"/>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847409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3F56-8026-5676-9DBA-A7B1BDEDD8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1101EA-8FAF-E822-682E-C6DA3C59D3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3845D-AE71-F760-DE3E-6ED43AA5FC79}"/>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A842E5FB-47EF-EB70-79AD-B38EF18165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C72A83-0A3C-E227-B992-C04EA753F5AD}"/>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72749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AC8B-CB1B-232F-0155-F6634DD11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0CA8F8-47E2-A2F0-8B4A-883A793E0F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B63558-26AF-F635-366D-37DB4CCA9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1ED4E-F805-F24D-13EB-9C080576009C}"/>
              </a:ext>
            </a:extLst>
          </p:cNvPr>
          <p:cNvSpPr>
            <a:spLocks noGrp="1"/>
          </p:cNvSpPr>
          <p:nvPr>
            <p:ph type="dt" sz="half" idx="10"/>
          </p:nvPr>
        </p:nvSpPr>
        <p:spPr/>
        <p:txBody>
          <a:bodyPr/>
          <a:lstStyle/>
          <a:p>
            <a:fld id="{284D5BE9-D20D-42C8-B2FD-C1E800E81C5D}" type="datetime2">
              <a:rPr lang="en-US" smtClean="0"/>
              <a:t>Tuesday, April 21, 2026</a:t>
            </a:fld>
            <a:endParaRPr lang="en-US" dirty="0"/>
          </a:p>
        </p:txBody>
      </p:sp>
      <p:sp>
        <p:nvSpPr>
          <p:cNvPr id="6" name="Footer Placeholder 5">
            <a:extLst>
              <a:ext uri="{FF2B5EF4-FFF2-40B4-BE49-F238E27FC236}">
                <a16:creationId xmlns:a16="http://schemas.microsoft.com/office/drawing/2014/main" id="{66677548-37B9-A800-E0D9-777CCF42B4E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83CEE23-C921-6922-772A-B05F227AF266}"/>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1280589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4918-10A1-02DC-3527-A444D1E946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6E37A-3249-8EE1-6681-BE46D1A49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AD231AC-2902-092F-3B07-10CD8615B3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5DA4D-6984-0700-6876-2CACDABB36CA}"/>
              </a:ext>
            </a:extLst>
          </p:cNvPr>
          <p:cNvSpPr>
            <a:spLocks noGrp="1"/>
          </p:cNvSpPr>
          <p:nvPr>
            <p:ph type="dt" sz="half" idx="10"/>
          </p:nvPr>
        </p:nvSpPr>
        <p:spPr/>
        <p:txBody>
          <a:bodyPr/>
          <a:lstStyle/>
          <a:p>
            <a:fld id="{3308EB33-1A09-4698-87DC-7A8DFD6BAD11}" type="datetime2">
              <a:rPr lang="en-US" smtClean="0"/>
              <a:t>Tuesday, April 21, 2026</a:t>
            </a:fld>
            <a:endParaRPr lang="en-US" dirty="0"/>
          </a:p>
        </p:txBody>
      </p:sp>
      <p:sp>
        <p:nvSpPr>
          <p:cNvPr id="6" name="Footer Placeholder 5">
            <a:extLst>
              <a:ext uri="{FF2B5EF4-FFF2-40B4-BE49-F238E27FC236}">
                <a16:creationId xmlns:a16="http://schemas.microsoft.com/office/drawing/2014/main" id="{D1884A63-D417-73B4-808F-11A7AE2546C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B4133C4-21CC-D84D-2E84-DA18168E546C}"/>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4265018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847D-535A-0A2F-DD58-83BE655974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DAB23-3EF4-22A9-BCD9-2656C97B8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F990D-AA0C-2840-4576-E11FA76F804A}"/>
              </a:ext>
            </a:extLst>
          </p:cNvPr>
          <p:cNvSpPr>
            <a:spLocks noGrp="1"/>
          </p:cNvSpPr>
          <p:nvPr>
            <p:ph type="dt" sz="half" idx="10"/>
          </p:nvPr>
        </p:nvSpPr>
        <p:spPr/>
        <p:txBody>
          <a:bodyPr/>
          <a:lstStyle/>
          <a:p>
            <a:fld id="{AE069047-DE8C-4668-8554-CF8555B17107}" type="datetime2">
              <a:rPr lang="en-US" smtClean="0"/>
              <a:t>Tuesday, April 21, 2026</a:t>
            </a:fld>
            <a:endParaRPr lang="en-US" dirty="0"/>
          </a:p>
        </p:txBody>
      </p:sp>
      <p:sp>
        <p:nvSpPr>
          <p:cNvPr id="5" name="Footer Placeholder 4">
            <a:extLst>
              <a:ext uri="{FF2B5EF4-FFF2-40B4-BE49-F238E27FC236}">
                <a16:creationId xmlns:a16="http://schemas.microsoft.com/office/drawing/2014/main" id="{97633845-EAC0-9C11-4007-A10FA5EF59C1}"/>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8516DFA-0673-BD0F-904E-B02A959DC3B4}"/>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12871422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733027-1A36-7D7D-3A49-9AE36BF50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46252F-EE13-E215-90A0-5C75BFEF1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41622-EC9C-C254-8064-F7D9D6C703AD}"/>
              </a:ext>
            </a:extLst>
          </p:cNvPr>
          <p:cNvSpPr>
            <a:spLocks noGrp="1"/>
          </p:cNvSpPr>
          <p:nvPr>
            <p:ph type="dt" sz="half" idx="10"/>
          </p:nvPr>
        </p:nvSpPr>
        <p:spPr/>
        <p:txBody>
          <a:bodyPr/>
          <a:lstStyle/>
          <a:p>
            <a:fld id="{75DCC242-51E7-4461-B831-CC85985BF113}" type="datetime2">
              <a:rPr lang="en-US" smtClean="0"/>
              <a:t>Tuesday, April 21, 2026</a:t>
            </a:fld>
            <a:endParaRPr lang="en-US" dirty="0"/>
          </a:p>
        </p:txBody>
      </p:sp>
      <p:sp>
        <p:nvSpPr>
          <p:cNvPr id="5" name="Footer Placeholder 4">
            <a:extLst>
              <a:ext uri="{FF2B5EF4-FFF2-40B4-BE49-F238E27FC236}">
                <a16:creationId xmlns:a16="http://schemas.microsoft.com/office/drawing/2014/main" id="{76E42B63-AE2A-2DB3-CF54-8CA304D92C9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7BF8B30C-F9C4-E101-16C7-86455093075C}"/>
              </a:ext>
            </a:extLst>
          </p:cNvPr>
          <p:cNvSpPr>
            <a:spLocks noGrp="1"/>
          </p:cNvSpPr>
          <p:nvPr>
            <p:ph type="sldNum" sz="quarter" idx="12"/>
          </p:nvPr>
        </p:nvSpPr>
        <p:spPr/>
        <p:txBody>
          <a:bodyPr/>
          <a:lstStyle/>
          <a:p>
            <a:fld id="{7BE69E03-4804-4553-A1EC-F089884EF50F}" type="slidenum">
              <a:rPr lang="en-US" smtClean="0"/>
              <a:t>‹#›</a:t>
            </a:fld>
            <a:endParaRPr lang="en-US" dirty="0"/>
          </a:p>
        </p:txBody>
      </p:sp>
    </p:spTree>
    <p:extLst>
      <p:ext uri="{BB962C8B-B14F-4D97-AF65-F5344CB8AC3E}">
        <p14:creationId xmlns:p14="http://schemas.microsoft.com/office/powerpoint/2010/main" val="179798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B9CD-5809-97D2-18EC-FEB35032F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73F6F1-117C-7CFB-6371-3B749E020A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ED12B-F867-13AE-9838-21B093B26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4A1C2C-035C-C0DD-A37D-39FCF45584C8}"/>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6" name="Footer Placeholder 5">
            <a:extLst>
              <a:ext uri="{FF2B5EF4-FFF2-40B4-BE49-F238E27FC236}">
                <a16:creationId xmlns:a16="http://schemas.microsoft.com/office/drawing/2014/main" id="{E0DBFF8B-F66D-29F4-E166-62E10BC112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86718-4C86-AC3D-BE65-56BB2564F751}"/>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22271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16A4-7A18-240D-E808-E5D59DE817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9FDAF7-B8E3-701D-8525-A8F8401D6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8F84DE-FCF7-8DC2-A4E2-4DBA89C4A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96B6E-652B-F5DD-3CC0-D10312A299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8585D-4280-2943-D555-5BBF5239B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B17AE5-5AC9-F250-100D-BEEB826B496A}"/>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8" name="Footer Placeholder 7">
            <a:extLst>
              <a:ext uri="{FF2B5EF4-FFF2-40B4-BE49-F238E27FC236}">
                <a16:creationId xmlns:a16="http://schemas.microsoft.com/office/drawing/2014/main" id="{1C9CC66C-28C3-93B5-EC51-E7A56CD9C5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CA454-3AFF-136D-9997-DA40023D8EB7}"/>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261148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62E79-AA3A-65E8-60F8-43C709A131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AE060-8AF8-C9EA-7851-599ABD91005F}"/>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4" name="Footer Placeholder 3">
            <a:extLst>
              <a:ext uri="{FF2B5EF4-FFF2-40B4-BE49-F238E27FC236}">
                <a16:creationId xmlns:a16="http://schemas.microsoft.com/office/drawing/2014/main" id="{676B2B5C-5125-577D-DE54-B93456F5176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E036A5-3F38-8E00-FFED-2206BFB88061}"/>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42447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2E041C-2F68-E403-4048-AB8E766738CB}"/>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3" name="Footer Placeholder 2">
            <a:extLst>
              <a:ext uri="{FF2B5EF4-FFF2-40B4-BE49-F238E27FC236}">
                <a16:creationId xmlns:a16="http://schemas.microsoft.com/office/drawing/2014/main" id="{52DBB7CA-6496-46D5-AC15-A14545F7FF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2C8C7B-2A74-3ED7-FFA0-12F2E4B3D474}"/>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946336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08C4-44B3-4C34-5E8E-F231550A1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4D4FF9-3430-D6CF-5452-6A8136B18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EAD40F-C36F-4D24-8FDC-17D6437B6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62397-F224-1F39-48FF-1F0D0958473D}"/>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6" name="Footer Placeholder 5">
            <a:extLst>
              <a:ext uri="{FF2B5EF4-FFF2-40B4-BE49-F238E27FC236}">
                <a16:creationId xmlns:a16="http://schemas.microsoft.com/office/drawing/2014/main" id="{DB1933B8-85BA-B0C0-6244-B3B2DD85E4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91FFAD0-D01A-7D53-97CE-930C919F534F}"/>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79552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6A2C-D9C9-8C9B-F7B0-9B4CEBC53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0EBA8-BFEC-2356-67BB-9477F9C6A8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EC419DC-2A3D-1B32-32AC-E5C4ED024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5EBE6-F916-2FCE-1EEC-AF94C025EDE7}"/>
              </a:ext>
            </a:extLst>
          </p:cNvPr>
          <p:cNvSpPr>
            <a:spLocks noGrp="1"/>
          </p:cNvSpPr>
          <p:nvPr>
            <p:ph type="dt" sz="half" idx="10"/>
          </p:nvPr>
        </p:nvSpPr>
        <p:spPr/>
        <p:txBody>
          <a:bodyPr/>
          <a:lstStyle/>
          <a:p>
            <a:fld id="{3B118F3E-787D-4476-8D8B-9E4A1738DB44}" type="datetimeFigureOut">
              <a:rPr lang="en-US" smtClean="0"/>
              <a:t>4/21/2026</a:t>
            </a:fld>
            <a:endParaRPr lang="en-US" dirty="0"/>
          </a:p>
        </p:txBody>
      </p:sp>
      <p:sp>
        <p:nvSpPr>
          <p:cNvPr id="6" name="Footer Placeholder 5">
            <a:extLst>
              <a:ext uri="{FF2B5EF4-FFF2-40B4-BE49-F238E27FC236}">
                <a16:creationId xmlns:a16="http://schemas.microsoft.com/office/drawing/2014/main" id="{63470033-92F1-2CFB-CAD4-D117F6EF09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C0973-A2EC-2DA4-3D91-79B453C10BFB}"/>
              </a:ext>
            </a:extLst>
          </p:cNvPr>
          <p:cNvSpPr>
            <a:spLocks noGrp="1"/>
          </p:cNvSpPr>
          <p:nvPr>
            <p:ph type="sldNum" sz="quarter" idx="12"/>
          </p:nvPr>
        </p:nvSpPr>
        <p:spPr/>
        <p:txBody>
          <a:bodyPr/>
          <a:lstStyle/>
          <a:p>
            <a:fld id="{0727DB8E-CC20-4F47-B339-8E2D16937F4E}" type="slidenum">
              <a:rPr lang="en-US" smtClean="0"/>
              <a:t>‹#›</a:t>
            </a:fld>
            <a:endParaRPr lang="en-US" dirty="0"/>
          </a:p>
        </p:txBody>
      </p:sp>
    </p:spTree>
    <p:extLst>
      <p:ext uri="{BB962C8B-B14F-4D97-AF65-F5344CB8AC3E}">
        <p14:creationId xmlns:p14="http://schemas.microsoft.com/office/powerpoint/2010/main" val="180511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02698D-B6F0-9681-9F40-E59DB299C9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9235EB-58D6-47FB-4F44-D4D0259DDC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C8B54-4792-43B7-523F-8044483A2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118F3E-787D-4476-8D8B-9E4A1738DB44}" type="datetimeFigureOut">
              <a:rPr lang="en-US" smtClean="0"/>
              <a:t>4/21/2026</a:t>
            </a:fld>
            <a:endParaRPr lang="en-US" dirty="0"/>
          </a:p>
        </p:txBody>
      </p:sp>
      <p:sp>
        <p:nvSpPr>
          <p:cNvPr id="5" name="Footer Placeholder 4">
            <a:extLst>
              <a:ext uri="{FF2B5EF4-FFF2-40B4-BE49-F238E27FC236}">
                <a16:creationId xmlns:a16="http://schemas.microsoft.com/office/drawing/2014/main" id="{6CD87CD5-C379-3B16-D8C5-1FD02F52D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3E0E566-6839-6638-6B00-6BF0FF8CB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27DB8E-CC20-4F47-B339-8E2D16937F4E}" type="slidenum">
              <a:rPr lang="en-US" smtClean="0"/>
              <a:t>‹#›</a:t>
            </a:fld>
            <a:endParaRPr lang="en-US" dirty="0"/>
          </a:p>
        </p:txBody>
      </p:sp>
    </p:spTree>
    <p:extLst>
      <p:ext uri="{BB962C8B-B14F-4D97-AF65-F5344CB8AC3E}">
        <p14:creationId xmlns:p14="http://schemas.microsoft.com/office/powerpoint/2010/main" val="409871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E4930D-5A4D-2706-8FF6-C1CFF774A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E4AD85-68E4-30E0-A8D7-EF8E2BB3AC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2F01A-F322-74FA-D3A3-683E3D0C59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F925A3-54B9-42EA-ABCF-32EF16DF8A03}" type="datetimeFigureOut">
              <a:rPr lang="en-US" smtClean="0"/>
              <a:t>4/21/2026</a:t>
            </a:fld>
            <a:endParaRPr lang="en-US" dirty="0"/>
          </a:p>
        </p:txBody>
      </p:sp>
      <p:sp>
        <p:nvSpPr>
          <p:cNvPr id="5" name="Footer Placeholder 4">
            <a:extLst>
              <a:ext uri="{FF2B5EF4-FFF2-40B4-BE49-F238E27FC236}">
                <a16:creationId xmlns:a16="http://schemas.microsoft.com/office/drawing/2014/main" id="{FC287F35-898C-5631-4E60-72E384A364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148368B-E4D1-1EDF-8A9B-56099DC7AC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BA587-5F37-4B2D-89DE-7E573C1EB068}" type="slidenum">
              <a:rPr lang="en-US" smtClean="0"/>
              <a:t>‹#›</a:t>
            </a:fld>
            <a:endParaRPr lang="en-US" dirty="0"/>
          </a:p>
        </p:txBody>
      </p:sp>
    </p:spTree>
    <p:extLst>
      <p:ext uri="{BB962C8B-B14F-4D97-AF65-F5344CB8AC3E}">
        <p14:creationId xmlns:p14="http://schemas.microsoft.com/office/powerpoint/2010/main" val="3201834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1075AF-5296-8709-6795-826F51EAE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D47AFE-8F37-FA21-656A-CB7E9963E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E71F3-3108-FE05-E871-3AD867029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39C59D-3E13-4856-A971-C97C87213C0A}" type="datetime2">
              <a:rPr lang="en-US" smtClean="0"/>
              <a:t>Tuesday, April 21, 2026</a:t>
            </a:fld>
            <a:endParaRPr lang="en-US" dirty="0"/>
          </a:p>
        </p:txBody>
      </p:sp>
      <p:sp>
        <p:nvSpPr>
          <p:cNvPr id="5" name="Footer Placeholder 4">
            <a:extLst>
              <a:ext uri="{FF2B5EF4-FFF2-40B4-BE49-F238E27FC236}">
                <a16:creationId xmlns:a16="http://schemas.microsoft.com/office/drawing/2014/main" id="{A72C36CD-0BE9-F905-25D6-1D86B98FE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FDB96233-736F-42A7-A880-360335C6C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BE69E03-4804-4553-A1EC-F089884EF50F}" type="slidenum">
              <a:rPr lang="en-US" smtClean="0"/>
              <a:t>‹#›</a:t>
            </a:fld>
            <a:endParaRPr lang="en-US" dirty="0"/>
          </a:p>
        </p:txBody>
      </p:sp>
    </p:spTree>
    <p:extLst>
      <p:ext uri="{BB962C8B-B14F-4D97-AF65-F5344CB8AC3E}">
        <p14:creationId xmlns:p14="http://schemas.microsoft.com/office/powerpoint/2010/main" val="10109460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www.scu.edu/cas/initiatives/center-for-the-arts-and-humanities/cah-blog/danielle-morgan/blog-posts/what-a-humanities-professor-taught-me-about-being-human-or-why-i-remember-the-day-arthur-miller-died.html" TargetMode="External"/><Relationship Id="rId13" Type="http://schemas.openxmlformats.org/officeDocument/2006/relationships/hyperlink" Target="https://www-jstor-org.lscsproxy.lonestar.edu/stable/316764?seq=1" TargetMode="External"/><Relationship Id="rId3" Type="http://schemas.openxmlformats.org/officeDocument/2006/relationships/image" Target="../media/image41.png"/><Relationship Id="rId7" Type="http://schemas.openxmlformats.org/officeDocument/2006/relationships/hyperlink" Target="https://www.edweek.org/teaching-learning/opinion-what-your-students-will-remember-about-you/2021/01" TargetMode="External"/><Relationship Id="rId12" Type="http://schemas.openxmlformats.org/officeDocument/2006/relationships/hyperlink" Target="https://cei.bd.psu.edu/2021/08/09/small-teaching-tips-the-beginning-middle-and-end-of-class/" TargetMode="Externa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hyperlink" Target="https://www.lonestar.edu/multimedia/sevenprinciples.pdf" TargetMode="External"/><Relationship Id="rId11" Type="http://schemas.openxmlformats.org/officeDocument/2006/relationships/hyperlink" Target="https://www.opencolleges.edu.au/blogs/articles/12-things-students-remember-most-about-good-teachers" TargetMode="External"/><Relationship Id="rId5" Type="http://schemas.openxmlformats.org/officeDocument/2006/relationships/hyperlink" Target="https://cpb-us-w2.wpmucdn.com/blog.nus.edu.sg/dist/5/4600/files/2015/04/How-Best-Teachers-Conduct-Class-1ftuv7n.pdf" TargetMode="External"/><Relationship Id="rId10" Type="http://schemas.openxmlformats.org/officeDocument/2006/relationships/hyperlink" Target="https://navigate.utah.edu/_resources/documents/hips-kuh-2008.pdf" TargetMode="External"/><Relationship Id="rId4" Type="http://schemas.openxmlformats.org/officeDocument/2006/relationships/hyperlink" Target="https://www.linkedin.com/posts/thepassionateeducator_what-students-remember-most-about-teachers-activity-7384829050650923008-4mx7" TargetMode="External"/><Relationship Id="rId9" Type="http://schemas.openxmlformats.org/officeDocument/2006/relationships/hyperlink" Target="https://www.facultyfocus.com/articles/effective-teaching-strategies/learning-lasts-helping-students-remember-use-tea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5"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4FCE5C6-2962-5119-F2D1-5BA3F34D0651}"/>
              </a:ext>
            </a:extLst>
          </p:cNvPr>
          <p:cNvSpPr txBox="1"/>
          <p:nvPr/>
        </p:nvSpPr>
        <p:spPr>
          <a:xfrm>
            <a:off x="473583" y="1392952"/>
            <a:ext cx="3880901" cy="3425043"/>
          </a:xfrm>
          <a:prstGeom prst="rect">
            <a:avLst/>
          </a:prstGeom>
        </p:spPr>
        <p:txBody>
          <a:bodyPr vert="horz" lIns="91440" tIns="45720" rIns="91440" bIns="45720" rtlCol="0">
            <a:normAutofit/>
          </a:bodyPr>
          <a:lstStyle/>
          <a:p>
            <a:pPr marR="0" algn="ctr">
              <a:lnSpc>
                <a:spcPct val="80000"/>
              </a:lnSpc>
            </a:pPr>
            <a:r>
              <a:rPr lang="en-US" sz="2400" b="1" dirty="0">
                <a:solidFill>
                  <a:srgbClr val="002060"/>
                </a:solidFill>
                <a:effectLst/>
              </a:rPr>
              <a:t>Becoming the Teacher Students Remember</a:t>
            </a:r>
          </a:p>
          <a:p>
            <a:pPr marR="0" algn="ctr">
              <a:lnSpc>
                <a:spcPct val="80000"/>
              </a:lnSpc>
            </a:pPr>
            <a:br>
              <a:rPr lang="en-US" sz="2000" dirty="0">
                <a:solidFill>
                  <a:srgbClr val="FF0000"/>
                </a:solidFill>
                <a:effectLst/>
              </a:rPr>
            </a:br>
            <a:endParaRPr lang="en-US" sz="2000" dirty="0">
              <a:solidFill>
                <a:srgbClr val="FF0000"/>
              </a:solidFill>
              <a:effectLst/>
            </a:endParaRPr>
          </a:p>
          <a:p>
            <a:pPr marR="0" algn="ctr">
              <a:lnSpc>
                <a:spcPct val="80000"/>
              </a:lnSpc>
            </a:pPr>
            <a:endParaRPr lang="en-US" sz="2000" dirty="0">
              <a:solidFill>
                <a:srgbClr val="FF0000"/>
              </a:solidFill>
              <a:effectLst/>
            </a:endParaRPr>
          </a:p>
          <a:p>
            <a:pPr marR="0" algn="ctr">
              <a:lnSpc>
                <a:spcPct val="80000"/>
              </a:lnSpc>
            </a:pPr>
            <a:endParaRPr lang="en-US" sz="2000" b="1" dirty="0">
              <a:solidFill>
                <a:srgbClr val="FF0000"/>
              </a:solidFill>
              <a:effectLst/>
            </a:endParaRPr>
          </a:p>
          <a:p>
            <a:pPr marR="0" algn="ctr">
              <a:lnSpc>
                <a:spcPct val="80000"/>
              </a:lnSpc>
            </a:pPr>
            <a:endParaRPr lang="en-US" sz="2000" b="1" dirty="0">
              <a:solidFill>
                <a:srgbClr val="FF0000"/>
              </a:solidFill>
            </a:endParaRPr>
          </a:p>
          <a:p>
            <a:pPr marR="0" algn="ctr">
              <a:lnSpc>
                <a:spcPct val="80000"/>
              </a:lnSpc>
            </a:pPr>
            <a:r>
              <a:rPr lang="en-US" sz="2000" b="1" dirty="0">
                <a:solidFill>
                  <a:srgbClr val="FF0000"/>
                </a:solidFill>
                <a:effectLst/>
              </a:rPr>
              <a:t>Creating Meaningful                       Learning Experiences that Last</a:t>
            </a:r>
          </a:p>
        </p:txBody>
      </p:sp>
      <p:pic>
        <p:nvPicPr>
          <p:cNvPr id="1026" name="Picture 2" descr="Picture">
            <a:extLst>
              <a:ext uri="{FF2B5EF4-FFF2-40B4-BE49-F238E27FC236}">
                <a16:creationId xmlns:a16="http://schemas.microsoft.com/office/drawing/2014/main" id="{581A8A6E-00EA-F90D-A7FE-1CA61025FF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a:fillRect/>
          </a:stretch>
        </p:blipFill>
        <p:spPr bwMode="auto">
          <a:xfrm>
            <a:off x="5124450" y="634382"/>
            <a:ext cx="6657213" cy="5495162"/>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789E72AE-00E2-11A4-7A1E-F1769CEF62D8}"/>
              </a:ext>
            </a:extLst>
          </p:cNvPr>
          <p:cNvSpPr txBox="1">
            <a:spLocks/>
          </p:cNvSpPr>
          <p:nvPr/>
        </p:nvSpPr>
        <p:spPr>
          <a:xfrm>
            <a:off x="850077" y="5546451"/>
            <a:ext cx="3255928" cy="4712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sz="1400" b="1" dirty="0">
                <a:solidFill>
                  <a:srgbClr val="FF0000"/>
                </a:solidFill>
                <a:latin typeface="Aptos" panose="020B0004020202020204" pitchFamily="34" charset="0"/>
              </a:rPr>
              <a:t>Faculty Focus: </a:t>
            </a:r>
            <a:r>
              <a:rPr lang="en-US" sz="1400" dirty="0">
                <a:solidFill>
                  <a:srgbClr val="002060"/>
                </a:solidFill>
                <a:latin typeface="Aptos" panose="020B0004020202020204" pitchFamily="34" charset="0"/>
              </a:rPr>
              <a:t>Innovative Teaching Techniques for College Success Series</a:t>
            </a:r>
          </a:p>
        </p:txBody>
      </p:sp>
    </p:spTree>
    <p:extLst>
      <p:ext uri="{BB962C8B-B14F-4D97-AF65-F5344CB8AC3E}">
        <p14:creationId xmlns:p14="http://schemas.microsoft.com/office/powerpoint/2010/main" val="101094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D17AAC-F8BA-F754-6E93-D8C716736F7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30C24AC-C267-1AF9-5648-D0EBAD502F8E}"/>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1" name="Freeform: Shape 1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9885C9F9-940E-F4A1-DC49-A189607FAC5D}"/>
              </a:ext>
            </a:extLst>
          </p:cNvPr>
          <p:cNvSpPr txBox="1"/>
          <p:nvPr/>
        </p:nvSpPr>
        <p:spPr>
          <a:xfrm>
            <a:off x="153450" y="2625283"/>
            <a:ext cx="3909251" cy="3207258"/>
          </a:xfrm>
          <a:prstGeom prst="rect">
            <a:avLst/>
          </a:prstGeom>
        </p:spPr>
        <p:txBody>
          <a:bodyPr vert="horz" lIns="91440" tIns="45720" rIns="91440" bIns="45720" rtlCol="0" anchor="t">
            <a:noAutofit/>
          </a:bodyPr>
          <a:lstStyle/>
          <a:p>
            <a:pPr>
              <a:lnSpc>
                <a:spcPct val="80000"/>
              </a:lnSpc>
              <a:spcAft>
                <a:spcPts val="600"/>
              </a:spcAft>
            </a:pPr>
            <a:r>
              <a:rPr lang="en-US" sz="1600" dirty="0">
                <a:solidFill>
                  <a:srgbClr val="002060"/>
                </a:solidFill>
              </a:rPr>
              <a:t>Ways to incorporate this approach:</a:t>
            </a:r>
          </a:p>
          <a:p>
            <a:pPr marL="342900" indent="-228600">
              <a:lnSpc>
                <a:spcPct val="80000"/>
              </a:lnSpc>
              <a:spcAft>
                <a:spcPts val="600"/>
              </a:spcAft>
              <a:buFont typeface="Wingdings" panose="05000000000000000000" pitchFamily="2" charset="2"/>
              <a:buChar char="§"/>
            </a:pPr>
            <a:r>
              <a:rPr lang="en-US" sz="1600" dirty="0">
                <a:solidFill>
                  <a:srgbClr val="002060"/>
                </a:solidFill>
              </a:rPr>
              <a:t>Present a problem before explaining the solution</a:t>
            </a:r>
          </a:p>
          <a:p>
            <a:pPr marL="342900" indent="-228600">
              <a:lnSpc>
                <a:spcPct val="80000"/>
              </a:lnSpc>
              <a:spcAft>
                <a:spcPts val="600"/>
              </a:spcAft>
              <a:buFont typeface="Wingdings" panose="05000000000000000000" pitchFamily="2" charset="2"/>
              <a:buChar char="§"/>
            </a:pPr>
            <a:r>
              <a:rPr lang="en-US" sz="1600" dirty="0">
                <a:solidFill>
                  <a:srgbClr val="002060"/>
                </a:solidFill>
              </a:rPr>
              <a:t>Use real-world scenarios that require analysis</a:t>
            </a:r>
          </a:p>
          <a:p>
            <a:pPr marL="342900" indent="-228600">
              <a:lnSpc>
                <a:spcPct val="80000"/>
              </a:lnSpc>
              <a:spcAft>
                <a:spcPts val="600"/>
              </a:spcAft>
              <a:buFont typeface="Wingdings" panose="05000000000000000000" pitchFamily="2" charset="2"/>
              <a:buChar char="§"/>
            </a:pPr>
            <a:r>
              <a:rPr lang="en-US" sz="1600" dirty="0">
                <a:solidFill>
                  <a:srgbClr val="002060"/>
                </a:solidFill>
              </a:rPr>
              <a:t>Ask students to propose possible solutions</a:t>
            </a:r>
          </a:p>
          <a:p>
            <a:pPr marL="342900" indent="-228600">
              <a:lnSpc>
                <a:spcPct val="80000"/>
              </a:lnSpc>
              <a:spcAft>
                <a:spcPts val="600"/>
              </a:spcAft>
              <a:buFont typeface="Wingdings" panose="05000000000000000000" pitchFamily="2" charset="2"/>
              <a:buChar char="§"/>
            </a:pPr>
            <a:r>
              <a:rPr lang="en-US" sz="1600" dirty="0">
                <a:solidFill>
                  <a:srgbClr val="002060"/>
                </a:solidFill>
              </a:rPr>
              <a:t>Encourage collaboration when tackling difficult questions</a:t>
            </a:r>
          </a:p>
          <a:p>
            <a:pPr>
              <a:lnSpc>
                <a:spcPct val="80000"/>
              </a:lnSpc>
              <a:spcAft>
                <a:spcPts val="300"/>
              </a:spcAft>
            </a:pPr>
            <a:endParaRPr lang="en-US" sz="8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Working through challenging problems helps students think critically and experience the satisfaction of discovery.</a:t>
            </a:r>
          </a:p>
        </p:txBody>
      </p:sp>
      <p:sp>
        <p:nvSpPr>
          <p:cNvPr id="6" name="TextBox 5">
            <a:extLst>
              <a:ext uri="{FF2B5EF4-FFF2-40B4-BE49-F238E27FC236}">
                <a16:creationId xmlns:a16="http://schemas.microsoft.com/office/drawing/2014/main" id="{4225FA98-50B3-A4C6-9C17-FB7C6F45B7D1}"/>
              </a:ext>
            </a:extLst>
          </p:cNvPr>
          <p:cNvSpPr txBox="1"/>
          <p:nvPr/>
        </p:nvSpPr>
        <p:spPr>
          <a:xfrm>
            <a:off x="371094" y="1767154"/>
            <a:ext cx="3310890" cy="694614"/>
          </a:xfrm>
          <a:prstGeom prst="rect">
            <a:avLst/>
          </a:prstGeom>
          <a:noFill/>
        </p:spPr>
        <p:txBody>
          <a:bodyPr wrap="square">
            <a:spAutoFit/>
          </a:bodyPr>
          <a:lstStyle/>
          <a:p>
            <a:pPr algn="ctr">
              <a:lnSpc>
                <a:spcPct val="80000"/>
              </a:lnSpc>
            </a:pPr>
            <a:r>
              <a:rPr lang="en-US" sz="2400" b="1" dirty="0">
                <a:solidFill>
                  <a:srgbClr val="FF0000"/>
                </a:solidFill>
              </a:rPr>
              <a:t>Solve a </a:t>
            </a:r>
          </a:p>
          <a:p>
            <a:pPr algn="ctr">
              <a:lnSpc>
                <a:spcPct val="80000"/>
              </a:lnSpc>
            </a:pPr>
            <a:r>
              <a:rPr lang="en-US" sz="2400" b="1" dirty="0">
                <a:solidFill>
                  <a:srgbClr val="FF0000"/>
                </a:solidFill>
              </a:rPr>
              <a:t>Challenging Problem</a:t>
            </a:r>
            <a:endParaRPr lang="en-US" sz="2400" dirty="0">
              <a:solidFill>
                <a:srgbClr val="FF0000"/>
              </a:solidFill>
            </a:endParaRPr>
          </a:p>
        </p:txBody>
      </p:sp>
    </p:spTree>
    <p:extLst>
      <p:ext uri="{BB962C8B-B14F-4D97-AF65-F5344CB8AC3E}">
        <p14:creationId xmlns:p14="http://schemas.microsoft.com/office/powerpoint/2010/main" val="45098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F733D9-4B55-714B-48F6-06A49C6E7B54}"/>
            </a:ext>
          </a:extLst>
        </p:cNvPr>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a:extLst>
              <a:ext uri="{FF2B5EF4-FFF2-40B4-BE49-F238E27FC236}">
                <a16:creationId xmlns:a16="http://schemas.microsoft.com/office/drawing/2014/main" id="{63C48D39-D454-6DF5-6D22-6D1B09C613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1" name="Freeform: Shape 8200">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8203" name="Freeform: Shape 8202">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05" name="Rectangle 820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8207" name="Rectangle 820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2898A564-4048-1B3F-A725-C6DE3022CE62}"/>
              </a:ext>
            </a:extLst>
          </p:cNvPr>
          <p:cNvSpPr txBox="1"/>
          <p:nvPr/>
        </p:nvSpPr>
        <p:spPr>
          <a:xfrm>
            <a:off x="354220" y="2558354"/>
            <a:ext cx="3503202" cy="3207258"/>
          </a:xfrm>
          <a:prstGeom prst="rect">
            <a:avLst/>
          </a:prstGeom>
        </p:spPr>
        <p:txBody>
          <a:bodyPr vert="horz" lIns="91440" tIns="45720" rIns="91440" bIns="45720" rtlCol="0" anchor="t">
            <a:noAutofit/>
          </a:bodyPr>
          <a:lstStyle/>
          <a:p>
            <a:pPr>
              <a:lnSpc>
                <a:spcPct val="80000"/>
              </a:lnSpc>
              <a:spcAft>
                <a:spcPts val="600"/>
              </a:spcAft>
            </a:pPr>
            <a:r>
              <a:rPr lang="en-US" sz="1600" dirty="0">
                <a:solidFill>
                  <a:srgbClr val="002060"/>
                </a:solidFill>
              </a:rPr>
              <a:t>Ways to encourage new perspectives:</a:t>
            </a:r>
          </a:p>
          <a:p>
            <a:pPr marL="342900" indent="-228600">
              <a:lnSpc>
                <a:spcPct val="80000"/>
              </a:lnSpc>
              <a:spcAft>
                <a:spcPts val="600"/>
              </a:spcAft>
              <a:buFont typeface="Wingdings" panose="05000000000000000000" pitchFamily="2" charset="2"/>
              <a:buChar char="§"/>
            </a:pPr>
            <a:r>
              <a:rPr lang="en-US" sz="1600" dirty="0">
                <a:solidFill>
                  <a:srgbClr val="002060"/>
                </a:solidFill>
              </a:rPr>
              <a:t>Present multiple viewpoints on an issue</a:t>
            </a:r>
          </a:p>
          <a:p>
            <a:pPr marL="342900" indent="-228600">
              <a:lnSpc>
                <a:spcPct val="80000"/>
              </a:lnSpc>
              <a:spcAft>
                <a:spcPts val="600"/>
              </a:spcAft>
              <a:buFont typeface="Wingdings" panose="05000000000000000000" pitchFamily="2" charset="2"/>
              <a:buChar char="§"/>
            </a:pPr>
            <a:r>
              <a:rPr lang="en-US" sz="1600" dirty="0">
                <a:solidFill>
                  <a:srgbClr val="002060"/>
                </a:solidFill>
              </a:rPr>
              <a:t>Use debates or structured discussions</a:t>
            </a:r>
          </a:p>
          <a:p>
            <a:pPr marL="342900" indent="-228600">
              <a:lnSpc>
                <a:spcPct val="80000"/>
              </a:lnSpc>
              <a:spcAft>
                <a:spcPts val="600"/>
              </a:spcAft>
              <a:buFont typeface="Wingdings" panose="05000000000000000000" pitchFamily="2" charset="2"/>
              <a:buChar char="§"/>
            </a:pPr>
            <a:r>
              <a:rPr lang="en-US" sz="1600" dirty="0">
                <a:solidFill>
                  <a:srgbClr val="002060"/>
                </a:solidFill>
              </a:rPr>
              <a:t>Analyze contrasting case studies or texts</a:t>
            </a:r>
          </a:p>
          <a:p>
            <a:pPr marL="342900" indent="-228600">
              <a:lnSpc>
                <a:spcPct val="80000"/>
              </a:lnSpc>
              <a:spcAft>
                <a:spcPts val="600"/>
              </a:spcAft>
              <a:buFont typeface="Wingdings" panose="05000000000000000000" pitchFamily="2" charset="2"/>
              <a:buChar char="§"/>
            </a:pPr>
            <a:r>
              <a:rPr lang="en-US" sz="1600" dirty="0">
                <a:solidFill>
                  <a:srgbClr val="002060"/>
                </a:solidFill>
              </a:rPr>
              <a:t>Ask students to explain different interpretations</a:t>
            </a:r>
          </a:p>
          <a:p>
            <a:pPr marL="342900" indent="-228600">
              <a:lnSpc>
                <a:spcPct val="80000"/>
              </a:lnSpc>
              <a:spcAft>
                <a:spcPts val="1200"/>
              </a:spcAft>
              <a:buFont typeface="Wingdings" panose="05000000000000000000" pitchFamily="2" charset="2"/>
              <a:buChar char="§"/>
            </a:pPr>
            <a:r>
              <a:rPr lang="en-US" sz="1600" dirty="0">
                <a:solidFill>
                  <a:srgbClr val="002060"/>
                </a:solidFill>
              </a:rPr>
              <a:t>Encourage students to reconsider initial assumptions</a:t>
            </a: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Exploring different perspectives helps students think more critically and develop a deeper understanding of complex ideas.</a:t>
            </a:r>
          </a:p>
        </p:txBody>
      </p:sp>
      <p:sp>
        <p:nvSpPr>
          <p:cNvPr id="5" name="TextBox 4">
            <a:extLst>
              <a:ext uri="{FF2B5EF4-FFF2-40B4-BE49-F238E27FC236}">
                <a16:creationId xmlns:a16="http://schemas.microsoft.com/office/drawing/2014/main" id="{6661FE95-BC8C-788B-1636-887364920D84}"/>
              </a:ext>
            </a:extLst>
          </p:cNvPr>
          <p:cNvSpPr txBox="1"/>
          <p:nvPr/>
        </p:nvSpPr>
        <p:spPr>
          <a:xfrm>
            <a:off x="792444" y="1652280"/>
            <a:ext cx="2626754" cy="694614"/>
          </a:xfrm>
          <a:prstGeom prst="rect">
            <a:avLst/>
          </a:prstGeom>
          <a:noFill/>
        </p:spPr>
        <p:txBody>
          <a:bodyPr wrap="square">
            <a:spAutoFit/>
          </a:bodyPr>
          <a:lstStyle/>
          <a:p>
            <a:pPr algn="ctr">
              <a:lnSpc>
                <a:spcPct val="80000"/>
              </a:lnSpc>
            </a:pPr>
            <a:r>
              <a:rPr lang="en-US" sz="2400" b="1" dirty="0">
                <a:solidFill>
                  <a:srgbClr val="FF0000"/>
                </a:solidFill>
              </a:rPr>
              <a:t>Discover a                 New Perspective</a:t>
            </a:r>
            <a:endParaRPr lang="en-US" sz="2400" dirty="0">
              <a:solidFill>
                <a:srgbClr val="FF0000"/>
              </a:solidFill>
            </a:endParaRPr>
          </a:p>
        </p:txBody>
      </p:sp>
    </p:spTree>
    <p:extLst>
      <p:ext uri="{BB962C8B-B14F-4D97-AF65-F5344CB8AC3E}">
        <p14:creationId xmlns:p14="http://schemas.microsoft.com/office/powerpoint/2010/main" val="1589076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56862D-B435-BFCE-FC0D-78265BC229F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02C9FA6-0B58-3FDF-01BD-9856085A4F64}"/>
              </a:ext>
            </a:extLst>
          </p:cNvPr>
          <p:cNvSpPr txBox="1"/>
          <p:nvPr/>
        </p:nvSpPr>
        <p:spPr>
          <a:xfrm>
            <a:off x="841247" y="2359152"/>
            <a:ext cx="3410712" cy="3425043"/>
          </a:xfrm>
          <a:prstGeom prst="rect">
            <a:avLst/>
          </a:prstGeom>
        </p:spPr>
        <p:txBody>
          <a:bodyPr vert="horz" lIns="91440" tIns="45720" rIns="91440" bIns="45720" rtlCol="0">
            <a:noAutofit/>
          </a:bodyPr>
          <a:lstStyle/>
          <a:p>
            <a:pPr>
              <a:lnSpc>
                <a:spcPct val="80000"/>
              </a:lnSpc>
              <a:spcAft>
                <a:spcPts val="600"/>
              </a:spcAft>
            </a:pPr>
            <a:r>
              <a:rPr lang="en-US" sz="1600" dirty="0">
                <a:solidFill>
                  <a:srgbClr val="002060"/>
                </a:solidFill>
              </a:rPr>
              <a:t>Ways to support connections:</a:t>
            </a:r>
          </a:p>
          <a:p>
            <a:pPr marL="282575" indent="-169863">
              <a:lnSpc>
                <a:spcPct val="80000"/>
              </a:lnSpc>
              <a:spcAft>
                <a:spcPts val="600"/>
              </a:spcAft>
              <a:buFont typeface="Wingdings" panose="05000000000000000000" pitchFamily="2" charset="2"/>
              <a:buChar char="§"/>
            </a:pPr>
            <a:r>
              <a:rPr lang="en-US" sz="1600" dirty="0">
                <a:solidFill>
                  <a:srgbClr val="002060"/>
                </a:solidFill>
              </a:rPr>
              <a:t>Refer back to previously learned concepts</a:t>
            </a:r>
          </a:p>
          <a:p>
            <a:pPr marL="282575" indent="-169863">
              <a:lnSpc>
                <a:spcPct val="80000"/>
              </a:lnSpc>
              <a:spcAft>
                <a:spcPts val="600"/>
              </a:spcAft>
              <a:buFont typeface="Wingdings" panose="05000000000000000000" pitchFamily="2" charset="2"/>
              <a:buChar char="§"/>
            </a:pPr>
            <a:r>
              <a:rPr lang="en-US" sz="1600" dirty="0">
                <a:solidFill>
                  <a:srgbClr val="002060"/>
                </a:solidFill>
              </a:rPr>
              <a:t>Highlight patterns across units or topics</a:t>
            </a:r>
          </a:p>
          <a:p>
            <a:pPr marL="282575" indent="-169863">
              <a:lnSpc>
                <a:spcPct val="80000"/>
              </a:lnSpc>
              <a:spcAft>
                <a:spcPts val="600"/>
              </a:spcAft>
              <a:buFont typeface="Wingdings" panose="05000000000000000000" pitchFamily="2" charset="2"/>
              <a:buChar char="§"/>
            </a:pPr>
            <a:r>
              <a:rPr lang="en-US" sz="1600" dirty="0">
                <a:solidFill>
                  <a:srgbClr val="002060"/>
                </a:solidFill>
              </a:rPr>
              <a:t>Use examples that integrate multiple ideas</a:t>
            </a:r>
          </a:p>
          <a:p>
            <a:pPr marL="282575" indent="-169863">
              <a:lnSpc>
                <a:spcPct val="80000"/>
              </a:lnSpc>
              <a:spcAft>
                <a:spcPts val="600"/>
              </a:spcAft>
              <a:buFont typeface="Wingdings" panose="05000000000000000000" pitchFamily="2" charset="2"/>
              <a:buChar char="§"/>
            </a:pPr>
            <a:r>
              <a:rPr lang="en-US" sz="1600" dirty="0">
                <a:solidFill>
                  <a:srgbClr val="002060"/>
                </a:solidFill>
              </a:rPr>
              <a:t>Ask students to explain how concepts are related</a:t>
            </a:r>
          </a:p>
          <a:p>
            <a:pPr marL="282575" indent="-169863">
              <a:lnSpc>
                <a:spcPct val="80000"/>
              </a:lnSpc>
              <a:spcAft>
                <a:spcPts val="1200"/>
              </a:spcAft>
              <a:buFont typeface="Wingdings" panose="05000000000000000000" pitchFamily="2" charset="2"/>
              <a:buChar char="§"/>
            </a:pPr>
            <a:r>
              <a:rPr lang="en-US" sz="1600" dirty="0">
                <a:solidFill>
                  <a:srgbClr val="002060"/>
                </a:solidFill>
              </a:rPr>
              <a:t>Encourage students to apply earlier knowledge to new situations</a:t>
            </a:r>
          </a:p>
          <a:p>
            <a:pPr>
              <a:lnSpc>
                <a:spcPct val="80000"/>
              </a:lnSpc>
            </a:pPr>
            <a:r>
              <a:rPr kumimoji="0" lang="en-US" sz="2800" b="0" i="0" u="none" strike="noStrike" kern="1200" cap="none" spc="0" normalizeH="0" baseline="0" noProof="0" dirty="0">
                <a:ln>
                  <a:noFill/>
                </a:ln>
                <a:solidFill>
                  <a:srgbClr val="002060"/>
                </a:solidFill>
                <a:effectLst/>
                <a:uLnTx/>
                <a:uFillTx/>
                <a:ea typeface="+mn-ea"/>
                <a:cs typeface="+mn-cs"/>
                <a:sym typeface="Wingdings" panose="05000000000000000000" pitchFamily="2" charset="2"/>
              </a:rPr>
              <a:t> </a:t>
            </a:r>
            <a:r>
              <a:rPr lang="en-US" sz="1600" dirty="0">
                <a:solidFill>
                  <a:srgbClr val="002060"/>
                </a:solidFill>
              </a:rPr>
              <a:t>Connecting ideas helps students build a more complete and lasting understanding of the subject.</a:t>
            </a:r>
          </a:p>
        </p:txBody>
      </p:sp>
      <p:pic>
        <p:nvPicPr>
          <p:cNvPr id="4" name="Picture 3" descr="A group of people holding a puzzle&#10;&#10;AI-generated content may be incorrect.">
            <a:extLst>
              <a:ext uri="{FF2B5EF4-FFF2-40B4-BE49-F238E27FC236}">
                <a16:creationId xmlns:a16="http://schemas.microsoft.com/office/drawing/2014/main" id="{41906F14-EEBE-2AE4-5AD0-5C2FBBD5CCF8}"/>
              </a:ext>
            </a:extLst>
          </p:cNvPr>
          <p:cNvPicPr>
            <a:picLocks noChangeAspect="1"/>
          </p:cNvPicPr>
          <p:nvPr/>
        </p:nvPicPr>
        <p:blipFill>
          <a:blip r:embed="rId3" cstate="email">
            <a:extLst>
              <a:ext uri="{28A0092B-C50C-407E-A947-70E740481C1C}">
                <a14:useLocalDpi xmlns:a14="http://schemas.microsoft.com/office/drawing/2010/main"/>
              </a:ext>
            </a:extLst>
          </a:blip>
          <a:srcRect r="4597"/>
          <a:stretch>
            <a:fillRect/>
          </a:stretch>
        </p:blipFill>
        <p:spPr>
          <a:xfrm>
            <a:off x="5124450" y="634382"/>
            <a:ext cx="6657213" cy="5495162"/>
          </a:xfrm>
          <a:prstGeom prst="rect">
            <a:avLst/>
          </a:prstGeom>
        </p:spPr>
      </p:pic>
      <p:sp>
        <p:nvSpPr>
          <p:cNvPr id="6" name="TextBox 5">
            <a:extLst>
              <a:ext uri="{FF2B5EF4-FFF2-40B4-BE49-F238E27FC236}">
                <a16:creationId xmlns:a16="http://schemas.microsoft.com/office/drawing/2014/main" id="{6457676E-384E-2FE8-360F-FFDB4B4E44C0}"/>
              </a:ext>
            </a:extLst>
          </p:cNvPr>
          <p:cNvSpPr txBox="1"/>
          <p:nvPr/>
        </p:nvSpPr>
        <p:spPr>
          <a:xfrm>
            <a:off x="701931" y="1347729"/>
            <a:ext cx="3503944"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Connect Ideas                     Across Topics</a:t>
            </a:r>
            <a:endParaRPr lang="en-US" sz="2400" dirty="0">
              <a:solidFill>
                <a:srgbClr val="FF0000"/>
              </a:solidFill>
            </a:endParaRPr>
          </a:p>
        </p:txBody>
      </p:sp>
    </p:spTree>
    <p:extLst>
      <p:ext uri="{BB962C8B-B14F-4D97-AF65-F5344CB8AC3E}">
        <p14:creationId xmlns:p14="http://schemas.microsoft.com/office/powerpoint/2010/main" val="352382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876E95-9806-237D-B294-E3B2696FD02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with his hands up&#10;&#10;AI-generated content may be incorrect.">
            <a:extLst>
              <a:ext uri="{FF2B5EF4-FFF2-40B4-BE49-F238E27FC236}">
                <a16:creationId xmlns:a16="http://schemas.microsoft.com/office/drawing/2014/main" id="{A43C3480-9410-1FC8-AB08-9120AA3D9E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2"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dirty="0"/>
          </a:p>
        </p:txBody>
      </p:sp>
      <p:sp>
        <p:nvSpPr>
          <p:cNvPr id="14"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dirty="0"/>
          </a:p>
        </p:txBody>
      </p:sp>
      <p:sp>
        <p:nvSpPr>
          <p:cNvPr id="3" name="TextBox 2">
            <a:extLst>
              <a:ext uri="{FF2B5EF4-FFF2-40B4-BE49-F238E27FC236}">
                <a16:creationId xmlns:a16="http://schemas.microsoft.com/office/drawing/2014/main" id="{DA2F3470-C329-3D07-72C2-6F76C4EF5665}"/>
              </a:ext>
            </a:extLst>
          </p:cNvPr>
          <p:cNvSpPr txBox="1"/>
          <p:nvPr/>
        </p:nvSpPr>
        <p:spPr>
          <a:xfrm>
            <a:off x="6971600" y="2162336"/>
            <a:ext cx="4195673" cy="2913872"/>
          </a:xfrm>
          <a:prstGeom prst="rect">
            <a:avLst/>
          </a:prstGeom>
        </p:spPr>
        <p:txBody>
          <a:bodyPr vert="horz" lIns="91440" tIns="45720" rIns="91440" bIns="45720" rtlCol="0" anchor="t">
            <a:noAutofit/>
          </a:bodyPr>
          <a:lstStyle/>
          <a:p>
            <a:pPr>
              <a:lnSpc>
                <a:spcPct val="90000"/>
              </a:lnSpc>
              <a:spcAft>
                <a:spcPts val="600"/>
              </a:spcAft>
            </a:pPr>
            <a:r>
              <a:rPr lang="en-US" sz="1600" dirty="0">
                <a:solidFill>
                  <a:srgbClr val="002060">
                    <a:alpha val="80000"/>
                  </a:srgbClr>
                </a:solidFill>
              </a:rPr>
              <a:t>You can encourage these moments by:</a:t>
            </a:r>
          </a:p>
          <a:p>
            <a:pPr marL="338138" indent="-225425">
              <a:lnSpc>
                <a:spcPct val="90000"/>
              </a:lnSpc>
              <a:spcAft>
                <a:spcPts val="600"/>
              </a:spcAft>
              <a:buFont typeface="Wingdings" panose="05000000000000000000" pitchFamily="2" charset="2"/>
              <a:buChar char="§"/>
            </a:pPr>
            <a:r>
              <a:rPr lang="en-US" sz="1600" dirty="0">
                <a:solidFill>
                  <a:srgbClr val="002060">
                    <a:alpha val="80000"/>
                  </a:srgbClr>
                </a:solidFill>
              </a:rPr>
              <a:t>Asking questions that lead students to uncover the answer</a:t>
            </a:r>
          </a:p>
          <a:p>
            <a:pPr marL="338138" indent="-225425">
              <a:lnSpc>
                <a:spcPct val="90000"/>
              </a:lnSpc>
              <a:spcAft>
                <a:spcPts val="600"/>
              </a:spcAft>
              <a:buFont typeface="Wingdings" panose="05000000000000000000" pitchFamily="2" charset="2"/>
              <a:buChar char="§"/>
            </a:pPr>
            <a:r>
              <a:rPr lang="en-US" sz="1600" dirty="0">
                <a:solidFill>
                  <a:srgbClr val="002060">
                    <a:alpha val="80000"/>
                  </a:srgbClr>
                </a:solidFill>
              </a:rPr>
              <a:t>Letting students explore ideas before explaining them</a:t>
            </a:r>
          </a:p>
          <a:p>
            <a:pPr marL="338138" indent="-225425">
              <a:lnSpc>
                <a:spcPct val="90000"/>
              </a:lnSpc>
              <a:spcAft>
                <a:spcPts val="600"/>
              </a:spcAft>
              <a:buFont typeface="Wingdings" panose="05000000000000000000" pitchFamily="2" charset="2"/>
              <a:buChar char="§"/>
            </a:pPr>
            <a:r>
              <a:rPr lang="en-US" sz="1600" dirty="0">
                <a:solidFill>
                  <a:srgbClr val="002060">
                    <a:alpha val="80000"/>
                  </a:srgbClr>
                </a:solidFill>
              </a:rPr>
              <a:t>Using examples that reveal patterns or relationships</a:t>
            </a:r>
          </a:p>
          <a:p>
            <a:pPr marL="338138" indent="-225425">
              <a:lnSpc>
                <a:spcPct val="90000"/>
              </a:lnSpc>
              <a:spcAft>
                <a:spcPts val="600"/>
              </a:spcAft>
              <a:buFont typeface="Wingdings" panose="05000000000000000000" pitchFamily="2" charset="2"/>
              <a:buChar char="§"/>
            </a:pPr>
            <a:r>
              <a:rPr lang="en-US" sz="1600" dirty="0">
                <a:solidFill>
                  <a:srgbClr val="002060">
                    <a:alpha val="80000"/>
                  </a:srgbClr>
                </a:solidFill>
              </a:rPr>
              <a:t>Encouraging students to explain their thinking</a:t>
            </a:r>
          </a:p>
          <a:p>
            <a:pPr marL="338138" indent="-225425">
              <a:lnSpc>
                <a:spcPct val="90000"/>
              </a:lnSpc>
              <a:spcAft>
                <a:spcPts val="600"/>
              </a:spcAft>
              <a:buFont typeface="Wingdings" panose="05000000000000000000" pitchFamily="2" charset="2"/>
              <a:buChar char="§"/>
            </a:pPr>
            <a:r>
              <a:rPr lang="en-US" sz="1600" dirty="0">
                <a:solidFill>
                  <a:srgbClr val="002060">
                    <a:alpha val="80000"/>
                  </a:srgbClr>
                </a:solidFill>
              </a:rPr>
              <a:t>Giving time for reflection and discussion</a:t>
            </a:r>
          </a:p>
          <a:p>
            <a:pPr>
              <a:lnSpc>
                <a:spcPct val="90000"/>
              </a:lnSpc>
              <a:spcAft>
                <a:spcPts val="600"/>
              </a:spcAft>
            </a:pPr>
            <a:endParaRPr lang="en-US" sz="1600" dirty="0">
              <a:solidFill>
                <a:srgbClr val="002060">
                  <a:alpha val="80000"/>
                </a:srgbClr>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alpha val="80000"/>
                  </a:srgbClr>
                </a:solidFill>
              </a:rPr>
              <a:t>These moments of realization make learning more engaging and memorable</a:t>
            </a:r>
            <a:r>
              <a:rPr lang="en-US" sz="1600" dirty="0">
                <a:solidFill>
                  <a:schemeClr val="tx1">
                    <a:alpha val="80000"/>
                  </a:schemeClr>
                </a:solidFill>
              </a:rPr>
              <a:t>.</a:t>
            </a:r>
          </a:p>
        </p:txBody>
      </p:sp>
      <p:sp>
        <p:nvSpPr>
          <p:cNvPr id="16"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dirty="0"/>
          </a:p>
        </p:txBody>
      </p:sp>
      <p:cxnSp>
        <p:nvCxnSpPr>
          <p:cNvPr id="1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1AD2BB6-33F1-AF18-27F3-1921C629036D}"/>
              </a:ext>
            </a:extLst>
          </p:cNvPr>
          <p:cNvSpPr/>
          <p:nvPr/>
        </p:nvSpPr>
        <p:spPr>
          <a:xfrm>
            <a:off x="1021889" y="-708459"/>
            <a:ext cx="372979" cy="408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DCBB2E0-CAAB-6564-F29C-1713B2010855}"/>
              </a:ext>
            </a:extLst>
          </p:cNvPr>
          <p:cNvSpPr/>
          <p:nvPr/>
        </p:nvSpPr>
        <p:spPr>
          <a:xfrm>
            <a:off x="322965" y="1437280"/>
            <a:ext cx="372979" cy="408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FD04706-D275-D0B9-20FF-38BD447C4C2E}"/>
              </a:ext>
            </a:extLst>
          </p:cNvPr>
          <p:cNvSpPr/>
          <p:nvPr/>
        </p:nvSpPr>
        <p:spPr>
          <a:xfrm>
            <a:off x="5370349" y="5683320"/>
            <a:ext cx="372979" cy="408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35D841-3EBF-6576-A2C6-6B4946D9331F}"/>
              </a:ext>
            </a:extLst>
          </p:cNvPr>
          <p:cNvSpPr/>
          <p:nvPr/>
        </p:nvSpPr>
        <p:spPr>
          <a:xfrm>
            <a:off x="964365" y="554150"/>
            <a:ext cx="372979" cy="4083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9B5FD1-90FF-BB74-E5EF-074ACEE2CBD5}"/>
              </a:ext>
            </a:extLst>
          </p:cNvPr>
          <p:cNvSpPr txBox="1"/>
          <p:nvPr/>
        </p:nvSpPr>
        <p:spPr>
          <a:xfrm>
            <a:off x="6770164" y="997939"/>
            <a:ext cx="3928534" cy="694614"/>
          </a:xfrm>
          <a:prstGeom prst="rect">
            <a:avLst/>
          </a:prstGeom>
          <a:noFill/>
        </p:spPr>
        <p:txBody>
          <a:bodyPr wrap="square">
            <a:spAutoFit/>
          </a:bodyPr>
          <a:lstStyle/>
          <a:p>
            <a:pPr algn="ctr">
              <a:lnSpc>
                <a:spcPct val="80000"/>
              </a:lnSpc>
              <a:spcAft>
                <a:spcPts val="600"/>
              </a:spcAft>
            </a:pPr>
            <a:r>
              <a:rPr lang="en-US" sz="2400" b="1" dirty="0">
                <a:solidFill>
                  <a:srgbClr val="FF0000">
                    <a:alpha val="80000"/>
                  </a:srgbClr>
                </a:solidFill>
              </a:rPr>
              <a:t>Encourage an                              “Aha” Moment</a:t>
            </a:r>
            <a:endParaRPr lang="en-US" sz="2400" dirty="0">
              <a:solidFill>
                <a:srgbClr val="FF0000">
                  <a:alpha val="80000"/>
                </a:srgbClr>
              </a:solidFill>
            </a:endParaRPr>
          </a:p>
        </p:txBody>
      </p:sp>
      <p:pic>
        <p:nvPicPr>
          <p:cNvPr id="15" name="Picture 14">
            <a:extLst>
              <a:ext uri="{FF2B5EF4-FFF2-40B4-BE49-F238E27FC236}">
                <a16:creationId xmlns:a16="http://schemas.microsoft.com/office/drawing/2014/main" id="{13CCAFA0-8C4C-565E-03AF-FE24F1A82F2D}"/>
              </a:ext>
            </a:extLst>
          </p:cNvPr>
          <p:cNvPicPr>
            <a:picLocks noChangeAspect="1"/>
          </p:cNvPicPr>
          <p:nvPr/>
        </p:nvPicPr>
        <p:blipFill>
          <a:blip r:embed="rId4"/>
          <a:stretch>
            <a:fillRect/>
          </a:stretch>
        </p:blipFill>
        <p:spPr>
          <a:xfrm rot="5400000">
            <a:off x="8586854" y="41065"/>
            <a:ext cx="228828" cy="3459335"/>
          </a:xfrm>
          <a:prstGeom prst="rect">
            <a:avLst/>
          </a:prstGeom>
        </p:spPr>
      </p:pic>
    </p:spTree>
    <p:extLst>
      <p:ext uri="{BB962C8B-B14F-4D97-AF65-F5344CB8AC3E}">
        <p14:creationId xmlns:p14="http://schemas.microsoft.com/office/powerpoint/2010/main" val="1210599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49010E-463A-BE52-0D73-3A9752759D2E}"/>
            </a:ext>
          </a:extLst>
        </p:cNvPr>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D463528D-F8A4-EC42-7E75-EEB341D5DA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3B8F83-8F60-56FE-F100-57B320B9D830}"/>
              </a:ext>
            </a:extLst>
          </p:cNvPr>
          <p:cNvSpPr txBox="1"/>
          <p:nvPr/>
        </p:nvSpPr>
        <p:spPr>
          <a:xfrm>
            <a:off x="8548578" y="2757075"/>
            <a:ext cx="3210140" cy="1160170"/>
          </a:xfrm>
          <a:prstGeom prst="rect">
            <a:avLst/>
          </a:prstGeom>
        </p:spPr>
        <p:txBody>
          <a:bodyPr vert="horz" lIns="91440" tIns="45720" rIns="91440" bIns="45720" rtlCol="0">
            <a:normAutofit/>
          </a:bodyPr>
          <a:lstStyle/>
          <a:p>
            <a:pPr algn="ctr">
              <a:lnSpc>
                <a:spcPct val="80000"/>
              </a:lnSpc>
              <a:spcAft>
                <a:spcPts val="600"/>
              </a:spcAft>
            </a:pPr>
            <a:r>
              <a:rPr lang="en-US" sz="2400" b="1" dirty="0">
                <a:solidFill>
                  <a:srgbClr val="002060"/>
                </a:solidFill>
              </a:rPr>
              <a:t>Connecting Learning to the Real World </a:t>
            </a:r>
          </a:p>
        </p:txBody>
      </p:sp>
      <p:sp>
        <p:nvSpPr>
          <p:cNvPr id="1037" name="Rectangle 103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007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5129" name="Group 5128">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0" name="Rectangle 5129">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31" name="Rectangle 5130">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133" name="Rectangle 5132">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35" name="Rectangle 5134">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977E0A5D-2087-5283-2D23-0E69261E84B4}"/>
              </a:ext>
            </a:extLst>
          </p:cNvPr>
          <p:cNvSpPr txBox="1"/>
          <p:nvPr/>
        </p:nvSpPr>
        <p:spPr>
          <a:xfrm>
            <a:off x="1589668" y="1594278"/>
            <a:ext cx="2991724"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Use Real-World Examples</a:t>
            </a:r>
          </a:p>
        </p:txBody>
      </p:sp>
      <p:pic>
        <p:nvPicPr>
          <p:cNvPr id="3" name="Picture 2">
            <a:extLst>
              <a:ext uri="{FF2B5EF4-FFF2-40B4-BE49-F238E27FC236}">
                <a16:creationId xmlns:a16="http://schemas.microsoft.com/office/drawing/2014/main" id="{1DBCDD25-F624-BEE7-2984-2CEF3D4AD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8848" y="2799753"/>
            <a:ext cx="4243991" cy="2254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0B97281-169A-6907-9B4E-0496D89BBC6B}"/>
              </a:ext>
            </a:extLst>
          </p:cNvPr>
          <p:cNvSpPr txBox="1"/>
          <p:nvPr/>
        </p:nvSpPr>
        <p:spPr>
          <a:xfrm>
            <a:off x="6371075" y="1827692"/>
            <a:ext cx="4584278" cy="3651705"/>
          </a:xfrm>
          <a:prstGeom prst="rect">
            <a:avLst/>
          </a:prstGeom>
          <a:noFill/>
        </p:spPr>
        <p:txBody>
          <a:bodyPr wrap="square">
            <a:spAutoFit/>
          </a:bodyPr>
          <a:lstStyle/>
          <a:p>
            <a:pPr>
              <a:spcAft>
                <a:spcPts val="600"/>
              </a:spcAft>
            </a:pPr>
            <a:r>
              <a:rPr lang="en-US" sz="1800" dirty="0">
                <a:solidFill>
                  <a:srgbClr val="002060"/>
                </a:solidFill>
              </a:rPr>
              <a:t>You can:</a:t>
            </a:r>
          </a:p>
          <a:p>
            <a:pPr marL="396875" indent="-276225">
              <a:lnSpc>
                <a:spcPct val="90000"/>
              </a:lnSpc>
              <a:spcAft>
                <a:spcPts val="600"/>
              </a:spcAft>
              <a:buFont typeface="Wingdings" panose="05000000000000000000" pitchFamily="2" charset="2"/>
              <a:buChar char="§"/>
            </a:pPr>
            <a:r>
              <a:rPr lang="en-US" sz="1800" dirty="0">
                <a:solidFill>
                  <a:srgbClr val="002060"/>
                </a:solidFill>
              </a:rPr>
              <a:t>Illustrate concepts using real situations</a:t>
            </a:r>
          </a:p>
          <a:p>
            <a:pPr marL="396875" indent="-276225">
              <a:lnSpc>
                <a:spcPct val="90000"/>
              </a:lnSpc>
              <a:spcAft>
                <a:spcPts val="600"/>
              </a:spcAft>
              <a:buFont typeface="Wingdings" panose="05000000000000000000" pitchFamily="2" charset="2"/>
              <a:buChar char="§"/>
            </a:pPr>
            <a:r>
              <a:rPr lang="en-US" sz="1800" dirty="0">
                <a:solidFill>
                  <a:srgbClr val="002060"/>
                </a:solidFill>
              </a:rPr>
              <a:t>Share examples from professional fields</a:t>
            </a:r>
          </a:p>
          <a:p>
            <a:pPr marL="396875" indent="-276225">
              <a:lnSpc>
                <a:spcPct val="90000"/>
              </a:lnSpc>
              <a:spcAft>
                <a:spcPts val="600"/>
              </a:spcAft>
              <a:buFont typeface="Wingdings" panose="05000000000000000000" pitchFamily="2" charset="2"/>
              <a:buChar char="§"/>
            </a:pPr>
            <a:r>
              <a:rPr lang="en-US" sz="1800" dirty="0">
                <a:solidFill>
                  <a:srgbClr val="002060"/>
                </a:solidFill>
              </a:rPr>
              <a:t>Connect ideas to current events or issues</a:t>
            </a:r>
          </a:p>
          <a:p>
            <a:pPr marL="396875" indent="-276225">
              <a:lnSpc>
                <a:spcPct val="90000"/>
              </a:lnSpc>
              <a:spcAft>
                <a:spcPts val="600"/>
              </a:spcAft>
              <a:buFont typeface="Wingdings" panose="05000000000000000000" pitchFamily="2" charset="2"/>
              <a:buChar char="§"/>
            </a:pPr>
            <a:r>
              <a:rPr lang="en-US" sz="1800" dirty="0">
                <a:solidFill>
                  <a:srgbClr val="002060"/>
                </a:solidFill>
              </a:rPr>
              <a:t>Use practical scenarios students may encounter</a:t>
            </a:r>
          </a:p>
          <a:p>
            <a:pPr marL="396875" indent="-276225">
              <a:lnSpc>
                <a:spcPct val="90000"/>
              </a:lnSpc>
              <a:spcAft>
                <a:spcPts val="600"/>
              </a:spcAft>
              <a:buFont typeface="Wingdings" panose="05000000000000000000" pitchFamily="2" charset="2"/>
              <a:buChar char="§"/>
            </a:pPr>
            <a:r>
              <a:rPr lang="en-US" sz="1800" dirty="0">
                <a:solidFill>
                  <a:srgbClr val="002060"/>
                </a:solidFill>
              </a:rPr>
              <a:t>Ask students to identify examples from their own experiences</a:t>
            </a:r>
          </a:p>
          <a:p>
            <a:endParaRPr lang="en-US" sz="18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Real-world examples make abstract ideas clearer and more meaningful.</a:t>
            </a:r>
          </a:p>
        </p:txBody>
      </p:sp>
    </p:spTree>
    <p:extLst>
      <p:ext uri="{BB962C8B-B14F-4D97-AF65-F5344CB8AC3E}">
        <p14:creationId xmlns:p14="http://schemas.microsoft.com/office/powerpoint/2010/main" val="264021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BEB384-F43D-94BD-AA63-AD58CF4513D0}"/>
            </a:ext>
          </a:extLst>
        </p:cNvPr>
        <p:cNvGrpSpPr/>
        <p:nvPr/>
      </p:nvGrpSpPr>
      <p:grpSpPr>
        <a:xfrm>
          <a:off x="0" y="0"/>
          <a:ext cx="0" cy="0"/>
          <a:chOff x="0" y="0"/>
          <a:chExt cx="0" cy="0"/>
        </a:xfrm>
      </p:grpSpPr>
      <p:sp useBgFill="1">
        <p:nvSpPr>
          <p:cNvPr id="2081" name="Rectangle 2080">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Rectangle 2081">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3" name="Rectangle 208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A collage of people protesting&#10;&#10;AI-generated content may be incorrect.">
            <a:extLst>
              <a:ext uri="{FF2B5EF4-FFF2-40B4-BE49-F238E27FC236}">
                <a16:creationId xmlns:a16="http://schemas.microsoft.com/office/drawing/2014/main" id="{9598E966-DF34-8B60-096C-5665F7CB23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6244" y="1905560"/>
            <a:ext cx="5628018" cy="28140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84" name="Rectangle 208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A18E41D-E22E-1AA0-14BE-00226AACBE86}"/>
              </a:ext>
            </a:extLst>
          </p:cNvPr>
          <p:cNvSpPr txBox="1"/>
          <p:nvPr/>
        </p:nvSpPr>
        <p:spPr>
          <a:xfrm>
            <a:off x="7202111" y="2003119"/>
            <a:ext cx="4282984" cy="3828278"/>
          </a:xfrm>
          <a:prstGeom prst="rect">
            <a:avLst/>
          </a:prstGeom>
        </p:spPr>
        <p:txBody>
          <a:bodyPr vert="horz" lIns="91440" tIns="45720" rIns="91440" bIns="45720" rtlCol="0" anchor="ctr">
            <a:normAutofit lnSpcReduction="10000"/>
          </a:bodyPr>
          <a:lstStyle/>
          <a:p>
            <a:pPr>
              <a:lnSpc>
                <a:spcPct val="90000"/>
              </a:lnSpc>
              <a:spcAft>
                <a:spcPts val="600"/>
              </a:spcAft>
            </a:pPr>
            <a:r>
              <a:rPr lang="en-US" sz="1600" dirty="0">
                <a:solidFill>
                  <a:srgbClr val="002060"/>
                </a:solidFill>
              </a:rPr>
              <a:t>You can:</a:t>
            </a:r>
          </a:p>
          <a:p>
            <a:pPr marL="338138" indent="-225425">
              <a:lnSpc>
                <a:spcPct val="90000"/>
              </a:lnSpc>
              <a:spcAft>
                <a:spcPts val="1200"/>
              </a:spcAft>
              <a:buFont typeface="Wingdings" panose="05000000000000000000" pitchFamily="2" charset="2"/>
              <a:buChar char="§"/>
            </a:pPr>
            <a:r>
              <a:rPr lang="en-US" sz="1600" dirty="0">
                <a:solidFill>
                  <a:srgbClr val="002060"/>
                </a:solidFill>
              </a:rPr>
              <a:t>Link course topics to recent news stories</a:t>
            </a:r>
          </a:p>
          <a:p>
            <a:pPr marL="338138" indent="-225425">
              <a:lnSpc>
                <a:spcPct val="90000"/>
              </a:lnSpc>
              <a:spcAft>
                <a:spcPts val="1200"/>
              </a:spcAft>
              <a:buFont typeface="Wingdings" panose="05000000000000000000" pitchFamily="2" charset="2"/>
              <a:buChar char="§"/>
            </a:pPr>
            <a:r>
              <a:rPr lang="en-US" sz="1600" dirty="0">
                <a:solidFill>
                  <a:srgbClr val="002060"/>
                </a:solidFill>
              </a:rPr>
              <a:t>Discuss how current issues relate to course concepts</a:t>
            </a:r>
          </a:p>
          <a:p>
            <a:pPr marL="338138" indent="-225425">
              <a:lnSpc>
                <a:spcPct val="90000"/>
              </a:lnSpc>
              <a:spcAft>
                <a:spcPts val="1200"/>
              </a:spcAft>
              <a:buFont typeface="Wingdings" panose="05000000000000000000" pitchFamily="2" charset="2"/>
              <a:buChar char="§"/>
            </a:pPr>
            <a:r>
              <a:rPr lang="en-US" sz="1600" dirty="0">
                <a:solidFill>
                  <a:srgbClr val="002060"/>
                </a:solidFill>
              </a:rPr>
              <a:t>Analyze real situations using course ideas</a:t>
            </a:r>
          </a:p>
          <a:p>
            <a:pPr marL="338138" indent="-225425">
              <a:lnSpc>
                <a:spcPct val="90000"/>
              </a:lnSpc>
              <a:spcAft>
                <a:spcPts val="1200"/>
              </a:spcAft>
              <a:buFont typeface="Wingdings" panose="05000000000000000000" pitchFamily="2" charset="2"/>
              <a:buChar char="§"/>
            </a:pPr>
            <a:r>
              <a:rPr lang="en-US" sz="1600" dirty="0">
                <a:solidFill>
                  <a:srgbClr val="002060"/>
                </a:solidFill>
              </a:rPr>
              <a:t>Ask students to bring examples from the news</a:t>
            </a:r>
          </a:p>
          <a:p>
            <a:pPr marL="338138" indent="-225425">
              <a:lnSpc>
                <a:spcPct val="90000"/>
              </a:lnSpc>
              <a:spcAft>
                <a:spcPts val="1200"/>
              </a:spcAft>
              <a:buFont typeface="Wingdings" panose="05000000000000000000" pitchFamily="2" charset="2"/>
              <a:buChar char="§"/>
            </a:pPr>
            <a:r>
              <a:rPr lang="en-US" sz="1600" dirty="0">
                <a:solidFill>
                  <a:srgbClr val="002060"/>
                </a:solidFill>
              </a:rPr>
              <a:t>Encourage discussion of different perspectives</a:t>
            </a:r>
          </a:p>
          <a:p>
            <a:pPr>
              <a:lnSpc>
                <a:spcPct val="90000"/>
              </a:lnSpc>
              <a:spcAft>
                <a:spcPts val="600"/>
              </a:spcAft>
            </a:pPr>
            <a:endParaRPr lang="en-US" sz="400" dirty="0">
              <a:solidFill>
                <a:srgbClr val="002060"/>
              </a:solidFill>
            </a:endParaRPr>
          </a:p>
          <a:p>
            <a:pPr>
              <a:lnSpc>
                <a:spcPct val="9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Connecting learning to current events helps students see how ideas apply in the world today</a:t>
            </a:r>
            <a:r>
              <a:rPr lang="en-US" sz="1500" dirty="0"/>
              <a:t>.</a:t>
            </a:r>
          </a:p>
        </p:txBody>
      </p:sp>
      <p:sp>
        <p:nvSpPr>
          <p:cNvPr id="2085" name="Rectangle 208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D8F20A0-6836-FED0-14A1-689ABDA86C17}"/>
              </a:ext>
            </a:extLst>
          </p:cNvPr>
          <p:cNvSpPr txBox="1"/>
          <p:nvPr/>
        </p:nvSpPr>
        <p:spPr>
          <a:xfrm>
            <a:off x="7843549" y="1210946"/>
            <a:ext cx="2641600"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Use Current Events</a:t>
            </a:r>
            <a:endParaRPr lang="en-US" sz="2400" dirty="0">
              <a:solidFill>
                <a:srgbClr val="FF0000"/>
              </a:solidFill>
            </a:endParaRPr>
          </a:p>
        </p:txBody>
      </p:sp>
    </p:spTree>
    <p:extLst>
      <p:ext uri="{BB962C8B-B14F-4D97-AF65-F5344CB8AC3E}">
        <p14:creationId xmlns:p14="http://schemas.microsoft.com/office/powerpoint/2010/main" val="3346634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EDFB3-2DA0-685F-85C9-837CE2AB5BA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A group of people in different professions&#10;&#10;AI-generated content may be incorrect.">
            <a:extLst>
              <a:ext uri="{FF2B5EF4-FFF2-40B4-BE49-F238E27FC236}">
                <a16:creationId xmlns:a16="http://schemas.microsoft.com/office/drawing/2014/main" id="{C2692E02-D60A-E209-E122-C1986A0CB86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9534" y="1342449"/>
            <a:ext cx="6704891" cy="4520559"/>
          </a:xfrm>
          <a:prstGeom prst="rect">
            <a:avLst/>
          </a:prstGeom>
          <a:ln>
            <a:noFill/>
          </a:ln>
          <a:effectLst>
            <a:softEdge rad="112500"/>
          </a:effectLst>
        </p:spPr>
      </p:pic>
      <p:sp useBgFill="1">
        <p:nvSpPr>
          <p:cNvPr id="12" name="Rectangle 11">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1358CA0-EC10-5608-AF85-BF678743DB32}"/>
              </a:ext>
            </a:extLst>
          </p:cNvPr>
          <p:cNvSpPr txBox="1"/>
          <p:nvPr/>
        </p:nvSpPr>
        <p:spPr>
          <a:xfrm>
            <a:off x="7778045" y="1901546"/>
            <a:ext cx="3664812" cy="3959352"/>
          </a:xfrm>
          <a:prstGeom prst="rect">
            <a:avLst/>
          </a:prstGeom>
        </p:spPr>
        <p:txBody>
          <a:bodyPr vert="horz" lIns="91440" tIns="45720" rIns="91440" bIns="45720" rtlCol="0" anchor="ctr">
            <a:noAutofit/>
          </a:bodyPr>
          <a:lstStyle/>
          <a:p>
            <a:pPr>
              <a:lnSpc>
                <a:spcPct val="90000"/>
              </a:lnSpc>
              <a:spcAft>
                <a:spcPts val="600"/>
              </a:spcAft>
            </a:pPr>
            <a:r>
              <a:rPr lang="en-US" sz="1600" dirty="0">
                <a:solidFill>
                  <a:srgbClr val="002060"/>
                </a:solidFill>
              </a:rPr>
              <a:t>You can:</a:t>
            </a:r>
          </a:p>
          <a:p>
            <a:pPr marL="285750" indent="-228600">
              <a:lnSpc>
                <a:spcPct val="90000"/>
              </a:lnSpc>
              <a:spcAft>
                <a:spcPts val="600"/>
              </a:spcAft>
              <a:buFont typeface="Wingdings" panose="05000000000000000000" pitchFamily="2" charset="2"/>
              <a:buChar char="§"/>
            </a:pPr>
            <a:r>
              <a:rPr lang="en-US" sz="1600" dirty="0">
                <a:solidFill>
                  <a:srgbClr val="002060"/>
                </a:solidFill>
              </a:rPr>
              <a:t>Explain how concepts are used in professional fields</a:t>
            </a:r>
          </a:p>
          <a:p>
            <a:pPr marL="285750" indent="-228600">
              <a:lnSpc>
                <a:spcPct val="90000"/>
              </a:lnSpc>
              <a:spcAft>
                <a:spcPts val="600"/>
              </a:spcAft>
              <a:buFont typeface="Wingdings" panose="05000000000000000000" pitchFamily="2" charset="2"/>
              <a:buChar char="§"/>
            </a:pPr>
            <a:r>
              <a:rPr lang="en-US" sz="1600" dirty="0">
                <a:solidFill>
                  <a:srgbClr val="002060"/>
                </a:solidFill>
              </a:rPr>
              <a:t>Share examples from industry or workplace settings</a:t>
            </a:r>
          </a:p>
          <a:p>
            <a:pPr marL="285750" indent="-228600">
              <a:lnSpc>
                <a:spcPct val="90000"/>
              </a:lnSpc>
              <a:spcAft>
                <a:spcPts val="600"/>
              </a:spcAft>
              <a:buFont typeface="Wingdings" panose="05000000000000000000" pitchFamily="2" charset="2"/>
              <a:buChar char="§"/>
            </a:pPr>
            <a:r>
              <a:rPr lang="en-US" sz="1600" dirty="0">
                <a:solidFill>
                  <a:srgbClr val="002060"/>
                </a:solidFill>
              </a:rPr>
              <a:t>Discuss skills used in different careers</a:t>
            </a:r>
          </a:p>
          <a:p>
            <a:pPr marL="285750" indent="-228600">
              <a:lnSpc>
                <a:spcPct val="90000"/>
              </a:lnSpc>
              <a:spcAft>
                <a:spcPts val="600"/>
              </a:spcAft>
              <a:buFont typeface="Wingdings" panose="05000000000000000000" pitchFamily="2" charset="2"/>
              <a:buChar char="§"/>
            </a:pPr>
            <a:r>
              <a:rPr lang="en-US" sz="1600" dirty="0">
                <a:solidFill>
                  <a:srgbClr val="002060"/>
                </a:solidFill>
              </a:rPr>
              <a:t>Invite students to consider how the material applies to their goals</a:t>
            </a:r>
          </a:p>
          <a:p>
            <a:pPr marL="285750" indent="-228600">
              <a:lnSpc>
                <a:spcPct val="90000"/>
              </a:lnSpc>
              <a:spcAft>
                <a:spcPts val="600"/>
              </a:spcAft>
              <a:buFont typeface="Wingdings" panose="05000000000000000000" pitchFamily="2" charset="2"/>
              <a:buChar char="§"/>
            </a:pPr>
            <a:r>
              <a:rPr lang="en-US" sz="1600" dirty="0">
                <a:solidFill>
                  <a:srgbClr val="002060"/>
                </a:solidFill>
              </a:rPr>
              <a:t>Highlight transferable skills developed in the course</a:t>
            </a:r>
          </a:p>
          <a:p>
            <a:pPr>
              <a:lnSpc>
                <a:spcPct val="90000"/>
              </a:lnSpc>
              <a:spcAft>
                <a:spcPts val="600"/>
              </a:spcAft>
            </a:pPr>
            <a:endParaRPr lang="en-US" sz="1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Career connections help students understand how learning prepares them for future opportunities.</a:t>
            </a:r>
          </a:p>
        </p:txBody>
      </p:sp>
      <p:sp>
        <p:nvSpPr>
          <p:cNvPr id="5" name="TextBox 4">
            <a:extLst>
              <a:ext uri="{FF2B5EF4-FFF2-40B4-BE49-F238E27FC236}">
                <a16:creationId xmlns:a16="http://schemas.microsoft.com/office/drawing/2014/main" id="{D8395F8A-9FEB-50AB-29DA-E790CCAB4FA3}"/>
              </a:ext>
            </a:extLst>
          </p:cNvPr>
          <p:cNvSpPr txBox="1"/>
          <p:nvPr/>
        </p:nvSpPr>
        <p:spPr>
          <a:xfrm>
            <a:off x="2249273" y="939975"/>
            <a:ext cx="3423227" cy="694614"/>
          </a:xfrm>
          <a:prstGeom prst="rect">
            <a:avLst/>
          </a:prstGeom>
          <a:noFill/>
        </p:spPr>
        <p:txBody>
          <a:bodyPr wrap="square">
            <a:spAutoFit/>
          </a:bodyPr>
          <a:lstStyle/>
          <a:p>
            <a:pPr algn="ctr">
              <a:lnSpc>
                <a:spcPct val="80000"/>
              </a:lnSpc>
            </a:pPr>
            <a:r>
              <a:rPr lang="en-US" sz="2400" b="1" dirty="0">
                <a:solidFill>
                  <a:srgbClr val="FF0000"/>
                </a:solidFill>
              </a:rPr>
              <a:t>Highlight Career Connections</a:t>
            </a:r>
            <a:endParaRPr lang="en-US" sz="2400" dirty="0">
              <a:solidFill>
                <a:srgbClr val="FF0000"/>
              </a:solidFill>
            </a:endParaRPr>
          </a:p>
        </p:txBody>
      </p:sp>
    </p:spTree>
    <p:extLst>
      <p:ext uri="{BB962C8B-B14F-4D97-AF65-F5344CB8AC3E}">
        <p14:creationId xmlns:p14="http://schemas.microsoft.com/office/powerpoint/2010/main" val="3029424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3081" name="Group 308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082" name="Rectangle 308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83" name="Rectangle 308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84" name="Rectangle 308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3086" name="Rectangle 308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88" name="Rectangle 308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3090" name="Straight Connector 308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66B417-7EBD-2ADE-83B5-399270A564E7}"/>
              </a:ext>
            </a:extLst>
          </p:cNvPr>
          <p:cNvSpPr/>
          <p:nvPr/>
        </p:nvSpPr>
        <p:spPr>
          <a:xfrm>
            <a:off x="1442724" y="2378137"/>
            <a:ext cx="1212341" cy="8013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40C5EA4-0F18-3B84-0E94-DE365D7017C0}"/>
              </a:ext>
            </a:extLst>
          </p:cNvPr>
          <p:cNvSpPr txBox="1"/>
          <p:nvPr/>
        </p:nvSpPr>
        <p:spPr>
          <a:xfrm>
            <a:off x="7013333" y="1610663"/>
            <a:ext cx="3556055" cy="3977948"/>
          </a:xfrm>
          <a:prstGeom prst="rect">
            <a:avLst/>
          </a:prstGeom>
          <a:noFill/>
        </p:spPr>
        <p:txBody>
          <a:bodyPr wrap="square">
            <a:spAutoFit/>
          </a:bodyPr>
          <a:lstStyle/>
          <a:p>
            <a:pPr marR="0" lvl="0" algn="l" defTabSz="914400" rtl="0" eaLnBrk="1" fontAlgn="auto" latinLnBrk="0" hangingPunct="1">
              <a:lnSpc>
                <a:spcPct val="90000"/>
              </a:lnSpc>
              <a:spcBef>
                <a:spcPts val="0"/>
              </a:spcBef>
              <a:spcAft>
                <a:spcPts val="600"/>
              </a:spcAft>
              <a:buClrTx/>
              <a:buSzTx/>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You can:</a:t>
            </a:r>
          </a:p>
          <a:p>
            <a:pPr marL="285750" marR="0" lvl="0" indent="-231775"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Present a real or simulated situation to analyze</a:t>
            </a:r>
          </a:p>
          <a:p>
            <a:pPr marL="285750" marR="0" lvl="0" indent="-231775"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Ask students to propose solutions to a problem</a:t>
            </a:r>
          </a:p>
          <a:p>
            <a:pPr marL="285750" marR="0" lvl="0" indent="-231775"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Encourage discussion of different approaches</a:t>
            </a:r>
          </a:p>
          <a:p>
            <a:pPr marL="285750" marR="0" lvl="0" indent="-231775"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Have students apply course concepts to the scenario</a:t>
            </a:r>
          </a:p>
          <a:p>
            <a:pPr marL="285750" marR="0" lvl="0" indent="-231775" algn="l" defTabSz="914400" rtl="0" eaLnBrk="1" fontAlgn="auto" latinLnBrk="0" hangingPunct="1">
              <a:lnSpc>
                <a:spcPct val="90000"/>
              </a:lnSpc>
              <a:spcBef>
                <a:spcPts val="0"/>
              </a:spcBef>
              <a:spcAft>
                <a:spcPts val="1800"/>
              </a:spcAft>
              <a:buClrTx/>
              <a:buSzTx/>
              <a:buFont typeface="Wingdings" panose="05000000000000000000" pitchFamily="2" charset="2"/>
              <a:buChar char="§"/>
              <a:tabLst/>
              <a:defRPr/>
            </a:pP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Use short scenarios to start discussion or activities</a:t>
            </a:r>
          </a:p>
          <a:p>
            <a:pPr marR="0" lvl="0" algn="l" defTabSz="914400" rtl="0" eaLnBrk="1" fontAlgn="auto" latinLnBrk="0" hangingPunct="1">
              <a:lnSpc>
                <a:spcPct val="8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kumimoji="0" lang="en-US" sz="1600" i="0" u="none" strike="noStrike" kern="1200" cap="none" spc="0" normalizeH="0" baseline="0" noProof="0" dirty="0">
                <a:ln>
                  <a:noFill/>
                </a:ln>
                <a:solidFill>
                  <a:srgbClr val="002060"/>
                </a:solidFill>
                <a:effectLst/>
                <a:uLnTx/>
                <a:uFillTx/>
                <a:latin typeface="Aptos" panose="02110004020202020204"/>
                <a:ea typeface="+mn-ea"/>
                <a:cs typeface="+mn-cs"/>
              </a:rPr>
              <a:t>These activities help students practice using knowledge in practical contexts.</a:t>
            </a:r>
          </a:p>
        </p:txBody>
      </p:sp>
      <p:sp>
        <p:nvSpPr>
          <p:cNvPr id="6" name="TextBox 5">
            <a:extLst>
              <a:ext uri="{FF2B5EF4-FFF2-40B4-BE49-F238E27FC236}">
                <a16:creationId xmlns:a16="http://schemas.microsoft.com/office/drawing/2014/main" id="{7A19A8F8-5F40-8657-FA15-4A0EBDA1FC4B}"/>
              </a:ext>
            </a:extLst>
          </p:cNvPr>
          <p:cNvSpPr txBox="1"/>
          <p:nvPr/>
        </p:nvSpPr>
        <p:spPr>
          <a:xfrm>
            <a:off x="2071040" y="980147"/>
            <a:ext cx="2614642"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Use Case Studies or Scenarios</a:t>
            </a:r>
          </a:p>
        </p:txBody>
      </p:sp>
      <p:pic>
        <p:nvPicPr>
          <p:cNvPr id="4" name="Picture 2" descr="Informal learning - scenario based approach example 2">
            <a:extLst>
              <a:ext uri="{FF2B5EF4-FFF2-40B4-BE49-F238E27FC236}">
                <a16:creationId xmlns:a16="http://schemas.microsoft.com/office/drawing/2014/main" id="{244C86E1-E593-F222-CF44-E7823DFE04D4}"/>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rot="357602">
            <a:off x="1055644" y="2811126"/>
            <a:ext cx="4747769" cy="2587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4138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0B893A-B478-C121-6FEA-BC44D7F1EACB}"/>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9" name="Rectangle 512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54 Litter — HEAL THE PLANET">
            <a:extLst>
              <a:ext uri="{FF2B5EF4-FFF2-40B4-BE49-F238E27FC236}">
                <a16:creationId xmlns:a16="http://schemas.microsoft.com/office/drawing/2014/main" id="{DF545E6B-4CF1-99D9-7006-1E9E673DF8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5133" name="Rectangle 51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9CDA4B9E-9063-B9C5-4D72-3E2CF4805C39}"/>
              </a:ext>
            </a:extLst>
          </p:cNvPr>
          <p:cNvSpPr txBox="1"/>
          <p:nvPr/>
        </p:nvSpPr>
        <p:spPr>
          <a:xfrm>
            <a:off x="7035300" y="2111008"/>
            <a:ext cx="4395055" cy="3511943"/>
          </a:xfrm>
          <a:prstGeom prst="rect">
            <a:avLst/>
          </a:prstGeom>
        </p:spPr>
        <p:txBody>
          <a:bodyPr vert="horz" lIns="91440" tIns="45720" rIns="91440" bIns="45720" rtlCol="0" anchor="ctr">
            <a:noAutofit/>
          </a:bodyPr>
          <a:lstStyle/>
          <a:p>
            <a:pPr>
              <a:lnSpc>
                <a:spcPct val="80000"/>
              </a:lnSpc>
              <a:spcAft>
                <a:spcPts val="600"/>
              </a:spcAft>
            </a:pPr>
            <a:r>
              <a:rPr lang="en-US" sz="1600" dirty="0">
                <a:solidFill>
                  <a:srgbClr val="002060"/>
                </a:solidFill>
              </a:rPr>
              <a:t>You can:</a:t>
            </a:r>
          </a:p>
          <a:p>
            <a:pPr marL="349250" indent="-228600">
              <a:lnSpc>
                <a:spcPct val="80000"/>
              </a:lnSpc>
              <a:spcAft>
                <a:spcPts val="600"/>
              </a:spcAft>
              <a:buFont typeface="Wingdings" panose="05000000000000000000" pitchFamily="2" charset="2"/>
              <a:buChar char="§"/>
            </a:pPr>
            <a:r>
              <a:rPr lang="en-US" sz="1600" dirty="0">
                <a:solidFill>
                  <a:srgbClr val="002060"/>
                </a:solidFill>
              </a:rPr>
              <a:t>Discuss local or regional challenges related to the topic</a:t>
            </a:r>
          </a:p>
          <a:p>
            <a:pPr marL="349250" indent="-228600">
              <a:lnSpc>
                <a:spcPct val="80000"/>
              </a:lnSpc>
              <a:spcAft>
                <a:spcPts val="600"/>
              </a:spcAft>
              <a:buFont typeface="Wingdings" panose="05000000000000000000" pitchFamily="2" charset="2"/>
              <a:buChar char="§"/>
            </a:pPr>
            <a:r>
              <a:rPr lang="en-US" sz="1600" dirty="0">
                <a:solidFill>
                  <a:srgbClr val="002060"/>
                </a:solidFill>
              </a:rPr>
              <a:t>Analyze community problems using course concepts</a:t>
            </a:r>
          </a:p>
          <a:p>
            <a:pPr marL="349250" indent="-228600">
              <a:lnSpc>
                <a:spcPct val="80000"/>
              </a:lnSpc>
              <a:spcAft>
                <a:spcPts val="600"/>
              </a:spcAft>
              <a:buFont typeface="Wingdings" panose="05000000000000000000" pitchFamily="2" charset="2"/>
              <a:buChar char="§"/>
            </a:pPr>
            <a:r>
              <a:rPr lang="en-US" sz="1600" dirty="0">
                <a:solidFill>
                  <a:srgbClr val="002060"/>
                </a:solidFill>
              </a:rPr>
              <a:t>Explore how different groups are affected by an issue</a:t>
            </a:r>
          </a:p>
          <a:p>
            <a:pPr marL="349250" indent="-228600">
              <a:lnSpc>
                <a:spcPct val="80000"/>
              </a:lnSpc>
              <a:spcAft>
                <a:spcPts val="600"/>
              </a:spcAft>
              <a:buFont typeface="Wingdings" panose="05000000000000000000" pitchFamily="2" charset="2"/>
              <a:buChar char="§"/>
            </a:pPr>
            <a:r>
              <a:rPr lang="en-US" sz="1600" dirty="0">
                <a:solidFill>
                  <a:srgbClr val="002060"/>
                </a:solidFill>
              </a:rPr>
              <a:t>Encourage students to propose possible solutions</a:t>
            </a:r>
          </a:p>
          <a:p>
            <a:pPr marL="349250" indent="-228600">
              <a:lnSpc>
                <a:spcPct val="80000"/>
              </a:lnSpc>
              <a:spcAft>
                <a:spcPts val="1200"/>
              </a:spcAft>
              <a:buFont typeface="Wingdings" panose="05000000000000000000" pitchFamily="2" charset="2"/>
              <a:buChar char="§"/>
            </a:pPr>
            <a:r>
              <a:rPr lang="en-US" sz="1600" dirty="0">
                <a:solidFill>
                  <a:srgbClr val="002060"/>
                </a:solidFill>
              </a:rPr>
              <a:t>Connect course ideas to civic or community engagement</a:t>
            </a: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Examining community issues helps students see how knowledge can contribute to real change.</a:t>
            </a:r>
          </a:p>
        </p:txBody>
      </p:sp>
      <p:sp>
        <p:nvSpPr>
          <p:cNvPr id="5135" name="Rectangle 51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DAD5A41-115D-9FA5-FF86-F5DA34F9F2FD}"/>
              </a:ext>
            </a:extLst>
          </p:cNvPr>
          <p:cNvSpPr txBox="1"/>
          <p:nvPr/>
        </p:nvSpPr>
        <p:spPr>
          <a:xfrm>
            <a:off x="7201177" y="1180968"/>
            <a:ext cx="3926343" cy="694614"/>
          </a:xfrm>
          <a:prstGeom prst="rect">
            <a:avLst/>
          </a:prstGeom>
          <a:noFill/>
        </p:spPr>
        <p:txBody>
          <a:bodyPr wrap="square">
            <a:spAutoFit/>
          </a:bodyPr>
          <a:lstStyle/>
          <a:p>
            <a:pPr algn="ctr">
              <a:lnSpc>
                <a:spcPct val="80000"/>
              </a:lnSpc>
            </a:pPr>
            <a:r>
              <a:rPr lang="en-US" sz="2400" b="1" dirty="0">
                <a:solidFill>
                  <a:srgbClr val="FF0000"/>
                </a:solidFill>
              </a:rPr>
              <a:t>Connect Course Content to Community Issues</a:t>
            </a:r>
            <a:endParaRPr lang="en-US" sz="2400" dirty="0">
              <a:solidFill>
                <a:srgbClr val="FF0000"/>
              </a:solidFill>
            </a:endParaRPr>
          </a:p>
        </p:txBody>
      </p:sp>
    </p:spTree>
    <p:extLst>
      <p:ext uri="{BB962C8B-B14F-4D97-AF65-F5344CB8AC3E}">
        <p14:creationId xmlns:p14="http://schemas.microsoft.com/office/powerpoint/2010/main" val="161116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308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4" name="Picture 2" descr="Female professor sits at a desk in an otherwise empty classroom with a young female student, talking and gesturing with her hands. Student is listening.">
            <a:extLst>
              <a:ext uri="{FF2B5EF4-FFF2-40B4-BE49-F238E27FC236}">
                <a16:creationId xmlns:a16="http://schemas.microsoft.com/office/drawing/2014/main" id="{20335444-C69F-CABA-4B01-63BE38B1DD4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768" y="1721922"/>
            <a:ext cx="6704891" cy="45205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useBgFill="1">
        <p:nvSpPr>
          <p:cNvPr id="3083" name="Rectangle 308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AFF4B80-9F8C-061B-EC4C-A3DF4F6EE1AF}"/>
              </a:ext>
            </a:extLst>
          </p:cNvPr>
          <p:cNvSpPr txBox="1"/>
          <p:nvPr/>
        </p:nvSpPr>
        <p:spPr>
          <a:xfrm>
            <a:off x="7925468" y="1721922"/>
            <a:ext cx="3455097" cy="3959352"/>
          </a:xfrm>
          <a:prstGeom prst="rect">
            <a:avLst/>
          </a:prstGeom>
        </p:spPr>
        <p:txBody>
          <a:bodyPr vert="horz" lIns="91440" tIns="45720" rIns="91440" bIns="45720" rtlCol="0" anchor="ctr">
            <a:normAutofit/>
          </a:bodyPr>
          <a:lstStyle/>
          <a:p>
            <a:pPr marR="0">
              <a:lnSpc>
                <a:spcPct val="90000"/>
              </a:lnSpc>
              <a:spcAft>
                <a:spcPts val="800"/>
              </a:spcAft>
            </a:pPr>
            <a:r>
              <a:rPr lang="en-US" sz="1600" dirty="0">
                <a:solidFill>
                  <a:srgbClr val="002060"/>
                </a:solidFill>
                <a:effectLst/>
              </a:rPr>
              <a:t>Students rarely remember:</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Every lecture</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Every assignment</a:t>
            </a:r>
          </a:p>
          <a:p>
            <a:pPr marL="400050" marR="0" lvl="0" indent="-285750">
              <a:lnSpc>
                <a:spcPct val="90000"/>
              </a:lnSpc>
              <a:spcAft>
                <a:spcPts val="1200"/>
              </a:spcAft>
              <a:buSzPts val="1000"/>
              <a:buFont typeface="Wingdings" panose="05000000000000000000" pitchFamily="2" charset="2"/>
              <a:buChar char="§"/>
              <a:tabLst>
                <a:tab pos="457200" algn="l"/>
              </a:tabLst>
            </a:pPr>
            <a:r>
              <a:rPr lang="en-US" sz="1600" dirty="0">
                <a:solidFill>
                  <a:srgbClr val="002060"/>
                </a:solidFill>
                <a:effectLst/>
              </a:rPr>
              <a:t>Every test question</a:t>
            </a:r>
          </a:p>
          <a:p>
            <a:pPr marR="0">
              <a:lnSpc>
                <a:spcPct val="90000"/>
              </a:lnSpc>
              <a:spcAft>
                <a:spcPts val="800"/>
              </a:spcAft>
            </a:pPr>
            <a:r>
              <a:rPr lang="en-US" sz="1600" dirty="0">
                <a:solidFill>
                  <a:srgbClr val="002060"/>
                </a:solidFill>
                <a:effectLst/>
              </a:rPr>
              <a:t>Students often remember:</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How a professor treated them</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Moments when learning felt meaningful</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When someone believed in their ability</a:t>
            </a:r>
          </a:p>
          <a:p>
            <a:pPr marL="400050" marR="0" lvl="0" indent="-285750">
              <a:lnSpc>
                <a:spcPct val="90000"/>
              </a:lnSpc>
              <a:spcAft>
                <a:spcPts val="600"/>
              </a:spcAft>
              <a:buSzPts val="1000"/>
              <a:buFont typeface="Wingdings" panose="05000000000000000000" pitchFamily="2" charset="2"/>
              <a:buChar char="§"/>
              <a:tabLst>
                <a:tab pos="457200" algn="l"/>
              </a:tabLst>
            </a:pPr>
            <a:r>
              <a:rPr lang="en-US" sz="1600" dirty="0">
                <a:solidFill>
                  <a:srgbClr val="002060"/>
                </a:solidFill>
                <a:effectLst/>
              </a:rPr>
              <a:t>Experiences that connected learning to life</a:t>
            </a:r>
          </a:p>
        </p:txBody>
      </p:sp>
      <p:sp>
        <p:nvSpPr>
          <p:cNvPr id="3" name="TextBox 2">
            <a:extLst>
              <a:ext uri="{FF2B5EF4-FFF2-40B4-BE49-F238E27FC236}">
                <a16:creationId xmlns:a16="http://schemas.microsoft.com/office/drawing/2014/main" id="{813DC25F-E7EE-F800-7DE5-F9045DE1ED83}"/>
              </a:ext>
            </a:extLst>
          </p:cNvPr>
          <p:cNvSpPr txBox="1"/>
          <p:nvPr/>
        </p:nvSpPr>
        <p:spPr>
          <a:xfrm>
            <a:off x="3048719" y="749878"/>
            <a:ext cx="6094562" cy="426848"/>
          </a:xfrm>
          <a:prstGeom prst="rect">
            <a:avLst/>
          </a:prstGeom>
          <a:noFill/>
        </p:spPr>
        <p:txBody>
          <a:bodyPr wrap="square">
            <a:spAutoFit/>
          </a:bodyPr>
          <a:lstStyle/>
          <a:p>
            <a:pPr marR="0" algn="ctr">
              <a:lnSpc>
                <a:spcPct val="90000"/>
              </a:lnSpc>
              <a:spcAft>
                <a:spcPts val="1200"/>
              </a:spcAft>
            </a:pPr>
            <a:r>
              <a:rPr lang="en-US" sz="2400" b="1" dirty="0">
                <a:solidFill>
                  <a:srgbClr val="FF0000"/>
                </a:solidFill>
                <a:effectLst/>
              </a:rPr>
              <a:t>What Students Remember Most</a:t>
            </a:r>
            <a:endParaRPr lang="en-US" sz="2400" dirty="0">
              <a:solidFill>
                <a:srgbClr val="FF0000"/>
              </a:solidFill>
              <a:effectLst/>
            </a:endParaRPr>
          </a:p>
        </p:txBody>
      </p:sp>
    </p:spTree>
    <p:extLst>
      <p:ext uri="{BB962C8B-B14F-4D97-AF65-F5344CB8AC3E}">
        <p14:creationId xmlns:p14="http://schemas.microsoft.com/office/powerpoint/2010/main" val="1379285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0AE9C4-E589-2C9B-F5B7-CC2F3E6BAF4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standing in front of a group of students raising their hands&#10;&#10;AI-generated content may be incorrect.">
            <a:extLst>
              <a:ext uri="{FF2B5EF4-FFF2-40B4-BE49-F238E27FC236}">
                <a16:creationId xmlns:a16="http://schemas.microsoft.com/office/drawing/2014/main" id="{CF7A81FA-5772-64CC-D132-4FBBBF2C51A6}"/>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20" y="431"/>
            <a:ext cx="8115280" cy="6408311"/>
          </a:xfrm>
          <a:prstGeom prst="rect">
            <a:avLst/>
          </a:prstGeom>
        </p:spPr>
      </p:pic>
      <p:sp>
        <p:nvSpPr>
          <p:cNvPr id="3" name="TextBox 2">
            <a:extLst>
              <a:ext uri="{FF2B5EF4-FFF2-40B4-BE49-F238E27FC236}">
                <a16:creationId xmlns:a16="http://schemas.microsoft.com/office/drawing/2014/main" id="{A9592BBF-0F06-B902-B168-D7C4B165F32E}"/>
              </a:ext>
            </a:extLst>
          </p:cNvPr>
          <p:cNvSpPr txBox="1"/>
          <p:nvPr/>
        </p:nvSpPr>
        <p:spPr>
          <a:xfrm>
            <a:off x="8682242" y="2739417"/>
            <a:ext cx="2942813" cy="1010592"/>
          </a:xfrm>
          <a:prstGeom prst="rect">
            <a:avLst/>
          </a:prstGeom>
        </p:spPr>
        <p:txBody>
          <a:bodyPr vert="horz" lIns="91440" tIns="45720" rIns="91440" bIns="45720" rtlCol="0">
            <a:normAutofit/>
          </a:bodyPr>
          <a:lstStyle/>
          <a:p>
            <a:pPr algn="ctr">
              <a:lnSpc>
                <a:spcPct val="90000"/>
              </a:lnSpc>
              <a:spcAft>
                <a:spcPts val="600"/>
              </a:spcAft>
            </a:pPr>
            <a:r>
              <a:rPr kumimoji="0" lang="en-US" sz="2400" b="1" i="0" u="none" strike="noStrike" cap="none" spc="0" normalizeH="0" baseline="0" noProof="0" dirty="0">
                <a:ln>
                  <a:noFill/>
                </a:ln>
                <a:effectLst/>
                <a:uLnTx/>
                <a:uFillTx/>
              </a:rPr>
              <a:t>Show Students That You Believe in Them </a:t>
            </a:r>
            <a:endParaRPr lang="en-US" sz="2400" b="1" dirty="0"/>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92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969BF7-BD90-C8BF-69A2-9C8C52C9CF2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5E14495-11CC-3294-D989-112080F40E66}"/>
              </a:ext>
            </a:extLst>
          </p:cNvPr>
          <p:cNvSpPr txBox="1"/>
          <p:nvPr/>
        </p:nvSpPr>
        <p:spPr>
          <a:xfrm>
            <a:off x="640080" y="2872899"/>
            <a:ext cx="4243589" cy="3320668"/>
          </a:xfrm>
          <a:prstGeom prst="rect">
            <a:avLst/>
          </a:prstGeom>
        </p:spPr>
        <p:txBody>
          <a:bodyPr vert="horz" lIns="91440" tIns="45720" rIns="91440" bIns="45720" rtlCol="0">
            <a:noAutofit/>
          </a:bodyPr>
          <a:lstStyle/>
          <a:p>
            <a:pPr>
              <a:lnSpc>
                <a:spcPct val="90000"/>
              </a:lnSpc>
              <a:spcAft>
                <a:spcPts val="600"/>
              </a:spcAft>
            </a:pPr>
            <a:r>
              <a:rPr lang="en-US" sz="1600" dirty="0">
                <a:solidFill>
                  <a:srgbClr val="002060"/>
                </a:solidFill>
              </a:rPr>
              <a:t>You can:</a:t>
            </a:r>
          </a:p>
          <a:p>
            <a:pPr marL="349250" indent="-228600">
              <a:lnSpc>
                <a:spcPct val="90000"/>
              </a:lnSpc>
              <a:spcAft>
                <a:spcPts val="600"/>
              </a:spcAft>
              <a:buFont typeface="Wingdings" panose="05000000000000000000" pitchFamily="2" charset="2"/>
              <a:buChar char="§"/>
            </a:pPr>
            <a:r>
              <a:rPr lang="en-US" sz="1600" dirty="0">
                <a:solidFill>
                  <a:srgbClr val="002060"/>
                </a:solidFill>
              </a:rPr>
              <a:t>Acknowledge progress, not just final results</a:t>
            </a:r>
          </a:p>
          <a:p>
            <a:pPr marL="349250" indent="-228600">
              <a:lnSpc>
                <a:spcPct val="90000"/>
              </a:lnSpc>
              <a:spcAft>
                <a:spcPts val="600"/>
              </a:spcAft>
              <a:buFont typeface="Wingdings" panose="05000000000000000000" pitchFamily="2" charset="2"/>
              <a:buChar char="§"/>
            </a:pPr>
            <a:r>
              <a:rPr lang="en-US" sz="1600" dirty="0">
                <a:solidFill>
                  <a:srgbClr val="002060"/>
                </a:solidFill>
              </a:rPr>
              <a:t>Encourage persistence when work is challenging</a:t>
            </a:r>
          </a:p>
          <a:p>
            <a:pPr marL="349250" indent="-228600">
              <a:lnSpc>
                <a:spcPct val="90000"/>
              </a:lnSpc>
              <a:spcAft>
                <a:spcPts val="600"/>
              </a:spcAft>
              <a:buFont typeface="Wingdings" panose="05000000000000000000" pitchFamily="2" charset="2"/>
              <a:buChar char="§"/>
            </a:pPr>
            <a:r>
              <a:rPr lang="en-US" sz="1600" dirty="0">
                <a:solidFill>
                  <a:srgbClr val="002060"/>
                </a:solidFill>
              </a:rPr>
              <a:t>Emphasize learning as a process</a:t>
            </a:r>
          </a:p>
          <a:p>
            <a:pPr marL="349250" indent="-228600">
              <a:lnSpc>
                <a:spcPct val="90000"/>
              </a:lnSpc>
              <a:spcAft>
                <a:spcPts val="600"/>
              </a:spcAft>
              <a:buFont typeface="Wingdings" panose="05000000000000000000" pitchFamily="2" charset="2"/>
              <a:buChar char="§"/>
            </a:pPr>
            <a:r>
              <a:rPr lang="en-US" sz="1600" dirty="0">
                <a:solidFill>
                  <a:srgbClr val="002060"/>
                </a:solidFill>
              </a:rPr>
              <a:t>Highlight improvement over time</a:t>
            </a:r>
          </a:p>
          <a:p>
            <a:pPr marL="349250" indent="-228600">
              <a:lnSpc>
                <a:spcPct val="90000"/>
              </a:lnSpc>
              <a:spcAft>
                <a:spcPts val="600"/>
              </a:spcAft>
              <a:buFont typeface="Wingdings" panose="05000000000000000000" pitchFamily="2" charset="2"/>
              <a:buChar char="§"/>
            </a:pPr>
            <a:r>
              <a:rPr lang="en-US" sz="1600" dirty="0">
                <a:solidFill>
                  <a:srgbClr val="002060"/>
                </a:solidFill>
              </a:rPr>
              <a:t>Reinforce that mistakes are part of learning</a:t>
            </a: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Recognizing effort helps students build confidence and stay engaged.</a:t>
            </a:r>
          </a:p>
        </p:txBody>
      </p:sp>
      <p:pic>
        <p:nvPicPr>
          <p:cNvPr id="2" name="Picture 1">
            <a:extLst>
              <a:ext uri="{FF2B5EF4-FFF2-40B4-BE49-F238E27FC236}">
                <a16:creationId xmlns:a16="http://schemas.microsoft.com/office/drawing/2014/main" id="{9022148A-C597-8F58-1950-CA7395AB38E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69837F8-9EA0-38B5-CD86-4910DCCB4287}"/>
              </a:ext>
            </a:extLst>
          </p:cNvPr>
          <p:cNvSpPr txBox="1"/>
          <p:nvPr/>
        </p:nvSpPr>
        <p:spPr>
          <a:xfrm>
            <a:off x="1065680" y="1722031"/>
            <a:ext cx="3049120"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Encourage Effort and Improvement</a:t>
            </a:r>
            <a:endParaRPr lang="en-US" sz="2400" dirty="0">
              <a:solidFill>
                <a:srgbClr val="FF0000"/>
              </a:solidFill>
            </a:endParaRPr>
          </a:p>
        </p:txBody>
      </p:sp>
    </p:spTree>
    <p:extLst>
      <p:ext uri="{BB962C8B-B14F-4D97-AF65-F5344CB8AC3E}">
        <p14:creationId xmlns:p14="http://schemas.microsoft.com/office/powerpoint/2010/main" val="2057054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B54D84-2566-41D8-6384-F518A53EBC43}"/>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sitting at a table looking at a computer&#10;&#10;AI-generated content may be incorrect.">
            <a:extLst>
              <a:ext uri="{FF2B5EF4-FFF2-40B4-BE49-F238E27FC236}">
                <a16:creationId xmlns:a16="http://schemas.microsoft.com/office/drawing/2014/main" id="{55F1C239-86E4-9F62-4554-98E4A14EC08C}"/>
              </a:ext>
            </a:extLst>
          </p:cNvPr>
          <p:cNvPicPr>
            <a:picLocks noChangeAspect="1"/>
          </p:cNvPicPr>
          <p:nvPr/>
        </p:nvPicPr>
        <p:blipFill>
          <a:blip r:embed="rId3" cstate="email">
            <a:extLst>
              <a:ext uri="{28A0092B-C50C-407E-A947-70E740481C1C}">
                <a14:useLocalDpi xmlns:a14="http://schemas.microsoft.com/office/drawing/2010/main"/>
              </a:ext>
            </a:extLst>
          </a:blip>
          <a:srcRect b="-1"/>
          <a:stretch>
            <a:fillRect/>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3" name="Freeform: Shape 2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F2F3147A-2DEA-4920-1171-A89E0BD04447}"/>
              </a:ext>
            </a:extLst>
          </p:cNvPr>
          <p:cNvSpPr txBox="1"/>
          <p:nvPr/>
        </p:nvSpPr>
        <p:spPr>
          <a:xfrm>
            <a:off x="241332" y="2675469"/>
            <a:ext cx="3524472" cy="3207258"/>
          </a:xfrm>
          <a:prstGeom prst="rect">
            <a:avLst/>
          </a:prstGeom>
        </p:spPr>
        <p:txBody>
          <a:bodyPr vert="horz" lIns="91440" tIns="45720" rIns="91440" bIns="45720" rtlCol="0" anchor="t">
            <a:noAutofit/>
          </a:bodyPr>
          <a:lstStyle/>
          <a:p>
            <a:pPr>
              <a:lnSpc>
                <a:spcPct val="80000"/>
              </a:lnSpc>
              <a:spcAft>
                <a:spcPts val="600"/>
              </a:spcAft>
            </a:pPr>
            <a:r>
              <a:rPr lang="en-US" sz="1600" dirty="0">
                <a:solidFill>
                  <a:srgbClr val="002060"/>
                </a:solidFill>
              </a:rPr>
              <a:t>You can:</a:t>
            </a:r>
          </a:p>
          <a:p>
            <a:pPr marL="349250" indent="-228600">
              <a:lnSpc>
                <a:spcPct val="80000"/>
              </a:lnSpc>
              <a:spcAft>
                <a:spcPts val="600"/>
              </a:spcAft>
              <a:buFont typeface="Wingdings" panose="05000000000000000000" pitchFamily="2" charset="2"/>
              <a:buChar char="§"/>
            </a:pPr>
            <a:r>
              <a:rPr lang="en-US" sz="1600" dirty="0">
                <a:solidFill>
                  <a:srgbClr val="002060"/>
                </a:solidFill>
              </a:rPr>
              <a:t>Highlight what students are doing well</a:t>
            </a:r>
          </a:p>
          <a:p>
            <a:pPr marL="349250" indent="-228600">
              <a:lnSpc>
                <a:spcPct val="80000"/>
              </a:lnSpc>
              <a:spcAft>
                <a:spcPts val="600"/>
              </a:spcAft>
              <a:buFont typeface="Wingdings" panose="05000000000000000000" pitchFamily="2" charset="2"/>
              <a:buChar char="§"/>
            </a:pPr>
            <a:r>
              <a:rPr lang="en-US" sz="1600" dirty="0">
                <a:solidFill>
                  <a:srgbClr val="002060"/>
                </a:solidFill>
              </a:rPr>
              <a:t>Offer clear suggestions for improvement</a:t>
            </a:r>
          </a:p>
          <a:p>
            <a:pPr marL="349250" indent="-228600">
              <a:lnSpc>
                <a:spcPct val="80000"/>
              </a:lnSpc>
              <a:spcAft>
                <a:spcPts val="600"/>
              </a:spcAft>
              <a:buFont typeface="Wingdings" panose="05000000000000000000" pitchFamily="2" charset="2"/>
              <a:buChar char="§"/>
            </a:pPr>
            <a:r>
              <a:rPr lang="en-US" sz="1600" dirty="0">
                <a:solidFill>
                  <a:srgbClr val="002060"/>
                </a:solidFill>
              </a:rPr>
              <a:t>Focus feedback on specific aspects of the work</a:t>
            </a:r>
          </a:p>
          <a:p>
            <a:pPr marL="349250" indent="-228600">
              <a:lnSpc>
                <a:spcPct val="80000"/>
              </a:lnSpc>
              <a:spcAft>
                <a:spcPts val="600"/>
              </a:spcAft>
              <a:buFont typeface="Wingdings" panose="05000000000000000000" pitchFamily="2" charset="2"/>
              <a:buChar char="§"/>
            </a:pPr>
            <a:r>
              <a:rPr lang="en-US" sz="1600" dirty="0">
                <a:solidFill>
                  <a:srgbClr val="002060"/>
                </a:solidFill>
              </a:rPr>
              <a:t>Encourage revision and continued effort</a:t>
            </a:r>
          </a:p>
          <a:p>
            <a:pPr marL="349250" indent="-228600">
              <a:lnSpc>
                <a:spcPct val="80000"/>
              </a:lnSpc>
              <a:spcAft>
                <a:spcPts val="600"/>
              </a:spcAft>
              <a:buFont typeface="Wingdings" panose="05000000000000000000" pitchFamily="2" charset="2"/>
              <a:buChar char="§"/>
            </a:pPr>
            <a:r>
              <a:rPr lang="en-US" sz="1600" dirty="0">
                <a:solidFill>
                  <a:srgbClr val="002060"/>
                </a:solidFill>
              </a:rPr>
              <a:t>Frame feedback as guidance for growth</a:t>
            </a:r>
          </a:p>
          <a:p>
            <a:pPr>
              <a:lnSpc>
                <a:spcPct val="80000"/>
              </a:lnSpc>
              <a:spcAft>
                <a:spcPts val="600"/>
              </a:spcAft>
            </a:pPr>
            <a:endParaRPr lang="en-US" sz="1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Constructive feedback helps students see challenges as opportunities to improve.</a:t>
            </a:r>
          </a:p>
        </p:txBody>
      </p:sp>
      <p:sp>
        <p:nvSpPr>
          <p:cNvPr id="6" name="TextBox 5">
            <a:extLst>
              <a:ext uri="{FF2B5EF4-FFF2-40B4-BE49-F238E27FC236}">
                <a16:creationId xmlns:a16="http://schemas.microsoft.com/office/drawing/2014/main" id="{EFEF73FF-6227-5604-659A-A89BBA58FF75}"/>
              </a:ext>
            </a:extLst>
          </p:cNvPr>
          <p:cNvSpPr txBox="1"/>
          <p:nvPr/>
        </p:nvSpPr>
        <p:spPr>
          <a:xfrm>
            <a:off x="241332" y="1642016"/>
            <a:ext cx="3622750" cy="694614"/>
          </a:xfrm>
          <a:prstGeom prst="rect">
            <a:avLst/>
          </a:prstGeom>
          <a:noFill/>
        </p:spPr>
        <p:txBody>
          <a:bodyPr wrap="square">
            <a:spAutoFit/>
          </a:bodyPr>
          <a:lstStyle/>
          <a:p>
            <a:pPr algn="ctr">
              <a:lnSpc>
                <a:spcPct val="80000"/>
              </a:lnSpc>
            </a:pPr>
            <a:r>
              <a:rPr lang="en-US" sz="2400" b="1" dirty="0">
                <a:solidFill>
                  <a:srgbClr val="FF0000"/>
                </a:solidFill>
              </a:rPr>
              <a:t>Provide                          Constructive Feedback</a:t>
            </a:r>
            <a:endParaRPr lang="en-US" sz="2400" dirty="0">
              <a:solidFill>
                <a:srgbClr val="FF0000"/>
              </a:solidFill>
            </a:endParaRPr>
          </a:p>
        </p:txBody>
      </p:sp>
    </p:spTree>
    <p:extLst>
      <p:ext uri="{BB962C8B-B14F-4D97-AF65-F5344CB8AC3E}">
        <p14:creationId xmlns:p14="http://schemas.microsoft.com/office/powerpoint/2010/main" val="3892290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B44F71-7E5F-8466-1AC8-1161E62E8FEC}"/>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6" name="Rectangle 2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29E59A8-CF14-087B-A965-407A5F7E4B9D}"/>
              </a:ext>
            </a:extLst>
          </p:cNvPr>
          <p:cNvSpPr txBox="1"/>
          <p:nvPr/>
        </p:nvSpPr>
        <p:spPr>
          <a:xfrm>
            <a:off x="665085" y="2218777"/>
            <a:ext cx="4559425" cy="3979585"/>
          </a:xfrm>
          <a:prstGeom prst="rect">
            <a:avLst/>
          </a:prstGeom>
        </p:spPr>
        <p:txBody>
          <a:bodyPr vert="horz" lIns="91440" tIns="45720" rIns="91440" bIns="45720" rtlCol="0" anchor="ctr">
            <a:normAutofit/>
          </a:bodyPr>
          <a:lstStyle/>
          <a:p>
            <a:pPr>
              <a:lnSpc>
                <a:spcPct val="80000"/>
              </a:lnSpc>
              <a:spcAft>
                <a:spcPts val="1200"/>
              </a:spcAft>
            </a:pPr>
            <a:r>
              <a:rPr lang="en-US" sz="1600" dirty="0">
                <a:solidFill>
                  <a:srgbClr val="002060"/>
                </a:solidFill>
              </a:rPr>
              <a:t>You can:</a:t>
            </a:r>
          </a:p>
          <a:p>
            <a:pPr marL="349250" indent="-228600">
              <a:lnSpc>
                <a:spcPct val="90000"/>
              </a:lnSpc>
              <a:spcAft>
                <a:spcPts val="1200"/>
              </a:spcAft>
              <a:buFont typeface="Wingdings" panose="05000000000000000000" pitchFamily="2" charset="2"/>
              <a:buChar char="§"/>
            </a:pPr>
            <a:r>
              <a:rPr lang="en-US" sz="1600" dirty="0">
                <a:solidFill>
                  <a:srgbClr val="002060"/>
                </a:solidFill>
              </a:rPr>
              <a:t>Highlight improvements in understanding or skills</a:t>
            </a:r>
          </a:p>
          <a:p>
            <a:pPr marL="349250" indent="-228600">
              <a:lnSpc>
                <a:spcPct val="90000"/>
              </a:lnSpc>
              <a:spcAft>
                <a:spcPts val="1200"/>
              </a:spcAft>
              <a:buFont typeface="Wingdings" panose="05000000000000000000" pitchFamily="2" charset="2"/>
              <a:buChar char="§"/>
            </a:pPr>
            <a:r>
              <a:rPr lang="en-US" sz="1600" dirty="0">
                <a:solidFill>
                  <a:srgbClr val="002060"/>
                </a:solidFill>
              </a:rPr>
              <a:t>Point out growth over time</a:t>
            </a:r>
          </a:p>
          <a:p>
            <a:pPr marL="349250" indent="-228600">
              <a:lnSpc>
                <a:spcPct val="90000"/>
              </a:lnSpc>
              <a:spcAft>
                <a:spcPts val="1200"/>
              </a:spcAft>
              <a:buFont typeface="Wingdings" panose="05000000000000000000" pitchFamily="2" charset="2"/>
              <a:buChar char="§"/>
            </a:pPr>
            <a:r>
              <a:rPr lang="en-US" sz="1600" dirty="0">
                <a:solidFill>
                  <a:srgbClr val="002060"/>
                </a:solidFill>
              </a:rPr>
              <a:t>Celebrate small successes along the way</a:t>
            </a:r>
          </a:p>
          <a:p>
            <a:pPr marL="349250" indent="-228600">
              <a:lnSpc>
                <a:spcPct val="90000"/>
              </a:lnSpc>
              <a:spcAft>
                <a:spcPts val="1200"/>
              </a:spcAft>
              <a:buFont typeface="Wingdings" panose="05000000000000000000" pitchFamily="2" charset="2"/>
              <a:buChar char="§"/>
            </a:pPr>
            <a:r>
              <a:rPr lang="en-US" sz="1600" dirty="0">
                <a:solidFill>
                  <a:srgbClr val="002060"/>
                </a:solidFill>
              </a:rPr>
              <a:t>Encourage students to reflect on how they have improved</a:t>
            </a:r>
          </a:p>
          <a:p>
            <a:pPr marL="349250" indent="-228600">
              <a:lnSpc>
                <a:spcPct val="90000"/>
              </a:lnSpc>
              <a:spcAft>
                <a:spcPts val="1200"/>
              </a:spcAft>
              <a:buFont typeface="Wingdings" panose="05000000000000000000" pitchFamily="2" charset="2"/>
              <a:buChar char="§"/>
            </a:pPr>
            <a:r>
              <a:rPr lang="en-US" sz="1600" dirty="0">
                <a:solidFill>
                  <a:srgbClr val="002060"/>
                </a:solidFill>
              </a:rPr>
              <a:t>Reinforce that learning develops through practice</a:t>
            </a:r>
          </a:p>
          <a:p>
            <a:pPr>
              <a:lnSpc>
                <a:spcPct val="80000"/>
              </a:lnSpc>
              <a:spcAft>
                <a:spcPts val="1200"/>
              </a:spcAft>
            </a:pPr>
            <a:endParaRPr lang="en-US" sz="1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Recognizing progress builds confidence and motivates continued effort.</a:t>
            </a:r>
          </a:p>
        </p:txBody>
      </p:sp>
      <p:sp>
        <p:nvSpPr>
          <p:cNvPr id="31" name="Rectangle 3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erson standing in front of a group of people clapping&#10;&#10;AI-generated content may be incorrect.">
            <a:extLst>
              <a:ext uri="{FF2B5EF4-FFF2-40B4-BE49-F238E27FC236}">
                <a16:creationId xmlns:a16="http://schemas.microsoft.com/office/drawing/2014/main" id="{22B3F409-2C09-8DEC-5EF5-14D2C0D4B73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2F541D5F-CB84-DCE5-2F73-C1CA839372C9}"/>
              </a:ext>
            </a:extLst>
          </p:cNvPr>
          <p:cNvSpPr txBox="1"/>
          <p:nvPr/>
        </p:nvSpPr>
        <p:spPr>
          <a:xfrm>
            <a:off x="1565838" y="1295179"/>
            <a:ext cx="2496174" cy="694614"/>
          </a:xfrm>
          <a:prstGeom prst="rect">
            <a:avLst/>
          </a:prstGeom>
          <a:noFill/>
        </p:spPr>
        <p:txBody>
          <a:bodyPr wrap="square">
            <a:spAutoFit/>
          </a:bodyPr>
          <a:lstStyle/>
          <a:p>
            <a:pPr algn="ctr">
              <a:lnSpc>
                <a:spcPct val="80000"/>
              </a:lnSpc>
            </a:pPr>
            <a:r>
              <a:rPr lang="en-US" sz="2400" b="1" dirty="0">
                <a:solidFill>
                  <a:srgbClr val="FF0000"/>
                </a:solidFill>
              </a:rPr>
              <a:t>Recognize Progress</a:t>
            </a:r>
            <a:endParaRPr lang="en-US" sz="2400" dirty="0">
              <a:solidFill>
                <a:srgbClr val="FF0000"/>
              </a:solidFill>
            </a:endParaRPr>
          </a:p>
        </p:txBody>
      </p:sp>
    </p:spTree>
    <p:extLst>
      <p:ext uri="{BB962C8B-B14F-4D97-AF65-F5344CB8AC3E}">
        <p14:creationId xmlns:p14="http://schemas.microsoft.com/office/powerpoint/2010/main" val="233655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D04846-65A2-D411-B03E-EE4452F1A615}"/>
            </a:ext>
          </a:extLst>
        </p:cNvPr>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7" name="Group 6">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2529C1A1-6AF7-5144-9C50-75FE49DD3F52}"/>
              </a:ext>
            </a:extLst>
          </p:cNvPr>
          <p:cNvSpPr txBox="1"/>
          <p:nvPr/>
        </p:nvSpPr>
        <p:spPr>
          <a:xfrm>
            <a:off x="2876365" y="976544"/>
            <a:ext cx="5841507" cy="399148"/>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Build a Supportive Learning Environment</a:t>
            </a:r>
          </a:p>
        </p:txBody>
      </p:sp>
      <p:pic>
        <p:nvPicPr>
          <p:cNvPr id="8" name="Picture 7">
            <a:extLst>
              <a:ext uri="{FF2B5EF4-FFF2-40B4-BE49-F238E27FC236}">
                <a16:creationId xmlns:a16="http://schemas.microsoft.com/office/drawing/2014/main" id="{4741E683-897F-2D44-B501-C80C2AFA373A}"/>
              </a:ext>
            </a:extLst>
          </p:cNvPr>
          <p:cNvPicPr>
            <a:picLocks noChangeAspect="1"/>
          </p:cNvPicPr>
          <p:nvPr/>
        </p:nvPicPr>
        <p:blipFill>
          <a:blip r:embed="rId3"/>
          <a:stretch>
            <a:fillRect/>
          </a:stretch>
        </p:blipFill>
        <p:spPr>
          <a:xfrm>
            <a:off x="3211033" y="1689097"/>
            <a:ext cx="5422604" cy="32703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85013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655D7D-0468-015A-B310-DE1133E9D923}"/>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1143F53-25D4-B5BB-EAD3-D2D918685111}"/>
              </a:ext>
            </a:extLst>
          </p:cNvPr>
          <p:cNvSpPr txBox="1"/>
          <p:nvPr/>
        </p:nvSpPr>
        <p:spPr>
          <a:xfrm>
            <a:off x="600080" y="2440976"/>
            <a:ext cx="3990968" cy="2747713"/>
          </a:xfrm>
          <a:prstGeom prst="rect">
            <a:avLst/>
          </a:prstGeom>
        </p:spPr>
        <p:txBody>
          <a:bodyPr vert="horz" lIns="91440" tIns="45720" rIns="91440" bIns="45720" rtlCol="0">
            <a:noAutofit/>
          </a:bodyPr>
          <a:lstStyle/>
          <a:p>
            <a:pPr>
              <a:lnSpc>
                <a:spcPct val="90000"/>
              </a:lnSpc>
              <a:spcAft>
                <a:spcPts val="600"/>
              </a:spcAft>
            </a:pPr>
            <a:r>
              <a:rPr lang="en-US" sz="1600" dirty="0">
                <a:solidFill>
                  <a:srgbClr val="002060"/>
                </a:solidFill>
              </a:rPr>
              <a:t>You can:</a:t>
            </a:r>
          </a:p>
          <a:p>
            <a:pPr marL="339725" indent="-222250">
              <a:lnSpc>
                <a:spcPct val="90000"/>
              </a:lnSpc>
              <a:spcAft>
                <a:spcPts val="1200"/>
              </a:spcAft>
              <a:buFont typeface="Wingdings" panose="05000000000000000000" pitchFamily="2" charset="2"/>
              <a:buChar char="§"/>
            </a:pPr>
            <a:r>
              <a:rPr lang="en-US" sz="1600" dirty="0">
                <a:solidFill>
                  <a:srgbClr val="002060"/>
                </a:solidFill>
              </a:rPr>
              <a:t>Model respectful communication</a:t>
            </a:r>
          </a:p>
          <a:p>
            <a:pPr marL="339725" indent="-222250">
              <a:lnSpc>
                <a:spcPct val="90000"/>
              </a:lnSpc>
              <a:spcAft>
                <a:spcPts val="1200"/>
              </a:spcAft>
              <a:buFont typeface="Wingdings" panose="05000000000000000000" pitchFamily="2" charset="2"/>
              <a:buChar char="§"/>
            </a:pPr>
            <a:r>
              <a:rPr lang="en-US" sz="1600" dirty="0">
                <a:solidFill>
                  <a:srgbClr val="002060"/>
                </a:solidFill>
              </a:rPr>
              <a:t>Acknowledge student contributions</a:t>
            </a:r>
          </a:p>
          <a:p>
            <a:pPr marL="339725" indent="-222250">
              <a:lnSpc>
                <a:spcPct val="90000"/>
              </a:lnSpc>
              <a:spcAft>
                <a:spcPts val="1200"/>
              </a:spcAft>
              <a:buFont typeface="Wingdings" panose="05000000000000000000" pitchFamily="2" charset="2"/>
              <a:buChar char="§"/>
            </a:pPr>
            <a:r>
              <a:rPr lang="en-US" sz="1600" dirty="0">
                <a:solidFill>
                  <a:srgbClr val="002060"/>
                </a:solidFill>
              </a:rPr>
              <a:t>Respond thoughtfully to different viewpoints</a:t>
            </a:r>
          </a:p>
          <a:p>
            <a:pPr marL="339725" indent="-222250">
              <a:lnSpc>
                <a:spcPct val="90000"/>
              </a:lnSpc>
              <a:spcAft>
                <a:spcPts val="1200"/>
              </a:spcAft>
              <a:buFont typeface="Wingdings" panose="05000000000000000000" pitchFamily="2" charset="2"/>
              <a:buChar char="§"/>
            </a:pPr>
            <a:r>
              <a:rPr lang="en-US" sz="1600" dirty="0">
                <a:solidFill>
                  <a:srgbClr val="002060"/>
                </a:solidFill>
              </a:rPr>
              <a:t>Encourage constructive dialogue</a:t>
            </a:r>
          </a:p>
          <a:p>
            <a:pPr marL="339725" indent="-222250">
              <a:lnSpc>
                <a:spcPct val="90000"/>
              </a:lnSpc>
              <a:spcAft>
                <a:spcPts val="1200"/>
              </a:spcAft>
              <a:buFont typeface="Wingdings" panose="05000000000000000000" pitchFamily="2" charset="2"/>
              <a:buChar char="§"/>
            </a:pPr>
            <a:r>
              <a:rPr lang="en-US" sz="1600" dirty="0">
                <a:solidFill>
                  <a:srgbClr val="002060"/>
                </a:solidFill>
              </a:rPr>
              <a:t>Set clear expectations for respectful discussion</a:t>
            </a:r>
          </a:p>
          <a:p>
            <a:pPr marL="117475">
              <a:lnSpc>
                <a:spcPct val="90000"/>
              </a:lnSpc>
              <a:spcAft>
                <a:spcPts val="600"/>
              </a:spcAft>
            </a:pPr>
            <a:endParaRPr lang="en-US" sz="1600" dirty="0"/>
          </a:p>
          <a:p>
            <a:pPr marL="52388">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Respectful interactions build trust and encourage engagement.</a:t>
            </a:r>
          </a:p>
          <a:p>
            <a:pPr>
              <a:lnSpc>
                <a:spcPct val="90000"/>
              </a:lnSpc>
              <a:spcAft>
                <a:spcPts val="600"/>
              </a:spcAft>
            </a:pPr>
            <a:endParaRPr lang="en-US" sz="1600" dirty="0">
              <a:solidFill>
                <a:srgbClr val="002060"/>
              </a:solidFill>
            </a:endParaRPr>
          </a:p>
          <a:p>
            <a:pPr>
              <a:lnSpc>
                <a:spcPct val="90000"/>
              </a:lnSpc>
              <a:spcAft>
                <a:spcPts val="600"/>
              </a:spcAft>
            </a:pPr>
            <a:endParaRPr lang="en-US" sz="1600" dirty="0">
              <a:solidFill>
                <a:srgbClr val="002060"/>
              </a:solidFill>
            </a:endParaRPr>
          </a:p>
        </p:txBody>
      </p:sp>
      <p:pic>
        <p:nvPicPr>
          <p:cNvPr id="2050" name="Picture 2" descr="Creating a positive classroom environment">
            <a:extLst>
              <a:ext uri="{FF2B5EF4-FFF2-40B4-BE49-F238E27FC236}">
                <a16:creationId xmlns:a16="http://schemas.microsoft.com/office/drawing/2014/main" id="{742963A4-95F2-4379-2291-A7096325CF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479" y="1645658"/>
            <a:ext cx="5144384" cy="35666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EBCBCE-A37C-C803-F0A3-EBEAC48E4A6C}"/>
              </a:ext>
            </a:extLst>
          </p:cNvPr>
          <p:cNvSpPr txBox="1"/>
          <p:nvPr/>
        </p:nvSpPr>
        <p:spPr>
          <a:xfrm>
            <a:off x="727614" y="1418259"/>
            <a:ext cx="3628361" cy="759247"/>
          </a:xfrm>
          <a:prstGeom prst="rect">
            <a:avLst/>
          </a:prstGeom>
          <a:noFill/>
        </p:spPr>
        <p:txBody>
          <a:bodyPr wrap="square">
            <a:spAutoFit/>
          </a:bodyPr>
          <a:lstStyle/>
          <a:p>
            <a:pPr algn="ctr">
              <a:lnSpc>
                <a:spcPct val="90000"/>
              </a:lnSpc>
              <a:spcAft>
                <a:spcPts val="600"/>
              </a:spcAft>
            </a:pPr>
            <a:r>
              <a:rPr lang="en-US" sz="2400" b="1" dirty="0">
                <a:solidFill>
                  <a:srgbClr val="FF0000"/>
                </a:solidFill>
              </a:rPr>
              <a:t>Foster Respectful Interactions</a:t>
            </a:r>
            <a:endParaRPr lang="en-US" sz="2400" dirty="0">
              <a:solidFill>
                <a:srgbClr val="FF0000"/>
              </a:solidFill>
            </a:endParaRPr>
          </a:p>
        </p:txBody>
      </p:sp>
      <p:cxnSp>
        <p:nvCxnSpPr>
          <p:cNvPr id="7" name="Straight Connector 6">
            <a:extLst>
              <a:ext uri="{FF2B5EF4-FFF2-40B4-BE49-F238E27FC236}">
                <a16:creationId xmlns:a16="http://schemas.microsoft.com/office/drawing/2014/main" id="{E624A4A9-1325-CA20-CDE5-9D1042EBAF64}"/>
              </a:ext>
            </a:extLst>
          </p:cNvPr>
          <p:cNvCxnSpPr>
            <a:cxnSpLocks/>
          </p:cNvCxnSpPr>
          <p:nvPr/>
        </p:nvCxnSpPr>
        <p:spPr>
          <a:xfrm>
            <a:off x="818707" y="2177506"/>
            <a:ext cx="3537268" cy="0"/>
          </a:xfrm>
          <a:prstGeom prst="line">
            <a:avLst/>
          </a:prstGeom>
          <a:ln w="28575">
            <a:solidFill>
              <a:srgbClr val="0070C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935494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A9FDD-39F0-BBC4-35AE-9F496ACA30A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62D1D92-EC54-3266-F968-AD194F6A3D5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76244" y="650494"/>
            <a:ext cx="5628018" cy="5324142"/>
          </a:xfrm>
          <a:prstGeom prst="rect">
            <a:avLst/>
          </a:prstGeom>
        </p:spPr>
      </p:pic>
      <p:sp>
        <p:nvSpPr>
          <p:cNvPr id="27" name="Rectangle 2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8BBCDF1-30F6-7ABC-354B-F1B51C812412}"/>
              </a:ext>
            </a:extLst>
          </p:cNvPr>
          <p:cNvSpPr txBox="1"/>
          <p:nvPr/>
        </p:nvSpPr>
        <p:spPr>
          <a:xfrm>
            <a:off x="7260390" y="2067914"/>
            <a:ext cx="4282984" cy="3511943"/>
          </a:xfrm>
          <a:prstGeom prst="rect">
            <a:avLst/>
          </a:prstGeom>
        </p:spPr>
        <p:txBody>
          <a:bodyPr vert="horz" lIns="91440" tIns="45720" rIns="91440" bIns="45720" rtlCol="0" anchor="ctr">
            <a:normAutofit lnSpcReduction="10000"/>
          </a:bodyPr>
          <a:lstStyle/>
          <a:p>
            <a:pPr marL="287338" indent="-287338">
              <a:lnSpc>
                <a:spcPct val="90000"/>
              </a:lnSpc>
              <a:spcAft>
                <a:spcPts val="600"/>
              </a:spcAft>
            </a:pPr>
            <a:r>
              <a:rPr lang="en-US" sz="1600" dirty="0">
                <a:solidFill>
                  <a:srgbClr val="002060"/>
                </a:solidFill>
              </a:rPr>
              <a:t>You can:</a:t>
            </a:r>
          </a:p>
          <a:p>
            <a:pPr marL="287338" indent="-169863">
              <a:lnSpc>
                <a:spcPct val="90000"/>
              </a:lnSpc>
              <a:spcAft>
                <a:spcPts val="1200"/>
              </a:spcAft>
              <a:buFont typeface="Wingdings" panose="05000000000000000000" pitchFamily="2" charset="2"/>
              <a:buChar char="§"/>
            </a:pPr>
            <a:r>
              <a:rPr lang="en-US" sz="1600" dirty="0">
                <a:solidFill>
                  <a:srgbClr val="002060"/>
                </a:solidFill>
              </a:rPr>
              <a:t>Include discussions and small-group activities</a:t>
            </a:r>
          </a:p>
          <a:p>
            <a:pPr marL="287338" indent="-169863">
              <a:lnSpc>
                <a:spcPct val="90000"/>
              </a:lnSpc>
              <a:spcAft>
                <a:spcPts val="1200"/>
              </a:spcAft>
              <a:buFont typeface="Wingdings" panose="05000000000000000000" pitchFamily="2" charset="2"/>
              <a:buChar char="§"/>
            </a:pPr>
            <a:r>
              <a:rPr lang="en-US" sz="1600" dirty="0">
                <a:solidFill>
                  <a:srgbClr val="002060"/>
                </a:solidFill>
              </a:rPr>
              <a:t>Ask open-ended questions</a:t>
            </a:r>
          </a:p>
          <a:p>
            <a:pPr marL="287338" indent="-169863">
              <a:lnSpc>
                <a:spcPct val="90000"/>
              </a:lnSpc>
              <a:spcAft>
                <a:spcPts val="1200"/>
              </a:spcAft>
              <a:buFont typeface="Wingdings" panose="05000000000000000000" pitchFamily="2" charset="2"/>
              <a:buChar char="§"/>
            </a:pPr>
            <a:r>
              <a:rPr lang="en-US" sz="1600" dirty="0">
                <a:solidFill>
                  <a:srgbClr val="002060"/>
                </a:solidFill>
              </a:rPr>
              <a:t>Use brief interactive activities</a:t>
            </a:r>
          </a:p>
          <a:p>
            <a:pPr marL="287338" indent="-169863">
              <a:lnSpc>
                <a:spcPct val="90000"/>
              </a:lnSpc>
              <a:spcAft>
                <a:spcPts val="1200"/>
              </a:spcAft>
              <a:buFont typeface="Wingdings" panose="05000000000000000000" pitchFamily="2" charset="2"/>
              <a:buChar char="§"/>
            </a:pPr>
            <a:r>
              <a:rPr lang="en-US" sz="1600" dirty="0">
                <a:solidFill>
                  <a:srgbClr val="002060"/>
                </a:solidFill>
              </a:rPr>
              <a:t>Invite students to share ideas or examples</a:t>
            </a:r>
          </a:p>
          <a:p>
            <a:pPr marL="287338" indent="-169863">
              <a:lnSpc>
                <a:spcPct val="90000"/>
              </a:lnSpc>
              <a:spcAft>
                <a:spcPts val="1200"/>
              </a:spcAft>
              <a:buFont typeface="Wingdings" panose="05000000000000000000" pitchFamily="2" charset="2"/>
              <a:buChar char="§"/>
            </a:pPr>
            <a:r>
              <a:rPr lang="en-US" sz="1600" dirty="0">
                <a:solidFill>
                  <a:srgbClr val="002060"/>
                </a:solidFill>
              </a:rPr>
              <a:t>Rotate participation opportunities</a:t>
            </a:r>
          </a:p>
          <a:p>
            <a:pPr marL="287338" indent="-169863">
              <a:lnSpc>
                <a:spcPct val="90000"/>
              </a:lnSpc>
              <a:spcAft>
                <a:spcPts val="600"/>
              </a:spcAft>
            </a:pPr>
            <a:endParaRPr lang="en-US" sz="1600" dirty="0">
              <a:solidFill>
                <a:srgbClr val="002060"/>
              </a:solidFill>
            </a:endParaRPr>
          </a:p>
          <a:p>
            <a:pPr marL="287338" indent="-169863">
              <a:lnSpc>
                <a:spcPct val="90000"/>
              </a:lnSpc>
              <a:spcAft>
                <a:spcPts val="600"/>
              </a:spcAft>
            </a:pPr>
            <a:r>
              <a:rPr kumimoji="0" lang="en-US" sz="2800" b="0" i="0" u="none" strike="noStrike" kern="1200" cap="none" spc="0" normalizeH="0" baseline="0" noProof="0" dirty="0">
                <a:ln>
                  <a:noFill/>
                </a:ln>
                <a:solidFill>
                  <a:srgbClr val="002060"/>
                </a:solidFill>
                <a:effectLst/>
                <a:uLnTx/>
                <a:uFillTx/>
                <a:ea typeface="+mn-ea"/>
                <a:cs typeface="+mn-cs"/>
                <a:sym typeface="Wingdings" panose="05000000000000000000" pitchFamily="2" charset="2"/>
              </a:rPr>
              <a:t> </a:t>
            </a:r>
            <a:r>
              <a:rPr lang="en-US" sz="1600" dirty="0">
                <a:solidFill>
                  <a:srgbClr val="002060"/>
                </a:solidFill>
              </a:rPr>
              <a:t>Regular participation helps students stay engaged and connected to the learning process.</a:t>
            </a:r>
          </a:p>
        </p:txBody>
      </p:sp>
      <p:sp>
        <p:nvSpPr>
          <p:cNvPr id="29" name="Rectangle 28">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5F39FCC-A2D5-E475-7838-6C0CD5F8C279}"/>
              </a:ext>
            </a:extLst>
          </p:cNvPr>
          <p:cNvSpPr txBox="1"/>
          <p:nvPr/>
        </p:nvSpPr>
        <p:spPr>
          <a:xfrm>
            <a:off x="7277786" y="1191543"/>
            <a:ext cx="3734686"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Provide Opportunities                              for Participation</a:t>
            </a:r>
            <a:endParaRPr lang="en-US" sz="2400" dirty="0">
              <a:solidFill>
                <a:srgbClr val="FF0000"/>
              </a:solidFill>
            </a:endParaRPr>
          </a:p>
        </p:txBody>
      </p:sp>
    </p:spTree>
    <p:extLst>
      <p:ext uri="{BB962C8B-B14F-4D97-AF65-F5344CB8AC3E}">
        <p14:creationId xmlns:p14="http://schemas.microsoft.com/office/powerpoint/2010/main" val="269036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F6223E-4747-F2E0-4E59-AA077FD232EA}"/>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C2F8F76-4F55-4ED5-AC3D-1714C449C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8F9854D-524C-8793-48EC-F925433E937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09576" y="633619"/>
            <a:ext cx="6648449" cy="5495925"/>
          </a:xfrm>
          <a:prstGeom prst="rect">
            <a:avLst/>
          </a:prstGeom>
        </p:spPr>
      </p:pic>
      <p:sp useBgFill="1">
        <p:nvSpPr>
          <p:cNvPr id="15"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81E2DF8-F6D8-4E5C-B76E-E082FD8C1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6BC15A-159D-2F1C-9DEF-AA6AC0876FAF}"/>
              </a:ext>
            </a:extLst>
          </p:cNvPr>
          <p:cNvSpPr txBox="1"/>
          <p:nvPr/>
        </p:nvSpPr>
        <p:spPr>
          <a:xfrm>
            <a:off x="7769961" y="2416079"/>
            <a:ext cx="4012463" cy="3429000"/>
          </a:xfrm>
          <a:prstGeom prst="rect">
            <a:avLst/>
          </a:prstGeom>
        </p:spPr>
        <p:txBody>
          <a:bodyPr vert="horz" lIns="91440" tIns="45720" rIns="91440" bIns="45720" rtlCol="0">
            <a:noAutofit/>
          </a:bodyPr>
          <a:lstStyle/>
          <a:p>
            <a:pPr>
              <a:lnSpc>
                <a:spcPct val="90000"/>
              </a:lnSpc>
              <a:spcAft>
                <a:spcPts val="600"/>
              </a:spcAft>
            </a:pPr>
            <a:r>
              <a:rPr lang="en-US" sz="1600" dirty="0">
                <a:solidFill>
                  <a:srgbClr val="002060"/>
                </a:solidFill>
              </a:rPr>
              <a:t>You can:</a:t>
            </a:r>
          </a:p>
          <a:p>
            <a:pPr marL="285750" indent="-285750">
              <a:lnSpc>
                <a:spcPct val="80000"/>
              </a:lnSpc>
              <a:spcAft>
                <a:spcPts val="600"/>
              </a:spcAft>
              <a:buFont typeface="Wingdings" panose="05000000000000000000" pitchFamily="2" charset="2"/>
              <a:buChar char="§"/>
            </a:pPr>
            <a:r>
              <a:rPr lang="en-US" sz="1600" dirty="0">
                <a:solidFill>
                  <a:srgbClr val="002060"/>
                </a:solidFill>
              </a:rPr>
              <a:t>Encourage students to ask questions during class</a:t>
            </a:r>
          </a:p>
          <a:p>
            <a:pPr marL="285750" indent="-285750">
              <a:lnSpc>
                <a:spcPct val="80000"/>
              </a:lnSpc>
              <a:spcAft>
                <a:spcPts val="600"/>
              </a:spcAft>
              <a:buFont typeface="Wingdings" panose="05000000000000000000" pitchFamily="2" charset="2"/>
              <a:buChar char="§"/>
            </a:pPr>
            <a:r>
              <a:rPr lang="en-US" sz="1600" dirty="0">
                <a:solidFill>
                  <a:srgbClr val="002060"/>
                </a:solidFill>
              </a:rPr>
              <a:t>Create time for clarification and discussion</a:t>
            </a:r>
          </a:p>
          <a:p>
            <a:pPr marL="285750" indent="-285750">
              <a:lnSpc>
                <a:spcPct val="80000"/>
              </a:lnSpc>
              <a:spcAft>
                <a:spcPts val="600"/>
              </a:spcAft>
              <a:buFont typeface="Wingdings" panose="05000000000000000000" pitchFamily="2" charset="2"/>
              <a:buChar char="§"/>
            </a:pPr>
            <a:r>
              <a:rPr lang="en-US" sz="1600" dirty="0">
                <a:solidFill>
                  <a:srgbClr val="002060"/>
                </a:solidFill>
              </a:rPr>
              <a:t>Respond positively to student curiosity</a:t>
            </a:r>
          </a:p>
          <a:p>
            <a:pPr marL="285750" indent="-285750">
              <a:lnSpc>
                <a:spcPct val="80000"/>
              </a:lnSpc>
              <a:spcAft>
                <a:spcPts val="600"/>
              </a:spcAft>
              <a:buFont typeface="Wingdings" panose="05000000000000000000" pitchFamily="2" charset="2"/>
              <a:buChar char="§"/>
            </a:pPr>
            <a:r>
              <a:rPr lang="en-US" sz="1600" dirty="0">
                <a:solidFill>
                  <a:srgbClr val="002060"/>
                </a:solidFill>
              </a:rPr>
              <a:t>Reinforce that questions support learning</a:t>
            </a:r>
          </a:p>
          <a:p>
            <a:pPr marL="285750" indent="-285750">
              <a:lnSpc>
                <a:spcPct val="80000"/>
              </a:lnSpc>
              <a:spcAft>
                <a:spcPts val="600"/>
              </a:spcAft>
              <a:buFont typeface="Wingdings" panose="05000000000000000000" pitchFamily="2" charset="2"/>
              <a:buChar char="§"/>
            </a:pPr>
            <a:r>
              <a:rPr lang="en-US" sz="1600" dirty="0">
                <a:solidFill>
                  <a:srgbClr val="002060"/>
                </a:solidFill>
              </a:rPr>
              <a:t>Provide multiple ways for students to ask questions</a:t>
            </a:r>
          </a:p>
          <a:p>
            <a:pPr>
              <a:lnSpc>
                <a:spcPct val="90000"/>
              </a:lnSpc>
              <a:spcAft>
                <a:spcPts val="600"/>
              </a:spcAft>
            </a:pPr>
            <a:endParaRPr lang="en-US" sz="600" dirty="0">
              <a:solidFill>
                <a:srgbClr val="002060"/>
              </a:solidFill>
            </a:endParaRPr>
          </a:p>
          <a:p>
            <a:pPr>
              <a:lnSpc>
                <a:spcPct val="9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A classroom that welcomes questions promotes deeper understanding.</a:t>
            </a:r>
          </a:p>
        </p:txBody>
      </p:sp>
      <p:sp>
        <p:nvSpPr>
          <p:cNvPr id="5" name="TextBox 4">
            <a:extLst>
              <a:ext uri="{FF2B5EF4-FFF2-40B4-BE49-F238E27FC236}">
                <a16:creationId xmlns:a16="http://schemas.microsoft.com/office/drawing/2014/main" id="{51BD973A-C3D4-CDFE-3358-13EE3D7C0F02}"/>
              </a:ext>
            </a:extLst>
          </p:cNvPr>
          <p:cNvSpPr txBox="1"/>
          <p:nvPr/>
        </p:nvSpPr>
        <p:spPr>
          <a:xfrm>
            <a:off x="8394625" y="1394014"/>
            <a:ext cx="2195403"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Encourage Questions</a:t>
            </a:r>
            <a:endParaRPr lang="en-US" sz="2400" dirty="0">
              <a:solidFill>
                <a:srgbClr val="FF0000"/>
              </a:solidFill>
            </a:endParaRPr>
          </a:p>
        </p:txBody>
      </p:sp>
    </p:spTree>
    <p:extLst>
      <p:ext uri="{BB962C8B-B14F-4D97-AF65-F5344CB8AC3E}">
        <p14:creationId xmlns:p14="http://schemas.microsoft.com/office/powerpoint/2010/main" val="770599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258D14-460D-90DA-8345-5CEA65D31557}"/>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E0049DC8-3A62-511A-A27A-D3BA0A969D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44" y="1729685"/>
            <a:ext cx="5628018" cy="3165760"/>
          </a:xfrm>
          <a:prstGeom prst="rect">
            <a:avLst/>
          </a:prstGeom>
        </p:spPr>
      </p:pic>
      <p:sp>
        <p:nvSpPr>
          <p:cNvPr id="23" name="Rectangle 2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8C31FC6-273A-62A3-C5CF-5F8490D41714}"/>
              </a:ext>
            </a:extLst>
          </p:cNvPr>
          <p:cNvSpPr txBox="1"/>
          <p:nvPr/>
        </p:nvSpPr>
        <p:spPr>
          <a:xfrm>
            <a:off x="7239012" y="2031101"/>
            <a:ext cx="4282984" cy="3511943"/>
          </a:xfrm>
          <a:prstGeom prst="rect">
            <a:avLst/>
          </a:prstGeom>
        </p:spPr>
        <p:txBody>
          <a:bodyPr vert="horz" lIns="91440" tIns="45720" rIns="91440" bIns="45720" rtlCol="0" anchor="ctr">
            <a:noAutofit/>
          </a:bodyPr>
          <a:lstStyle/>
          <a:p>
            <a:pPr>
              <a:lnSpc>
                <a:spcPct val="90000"/>
              </a:lnSpc>
              <a:spcAft>
                <a:spcPts val="600"/>
              </a:spcAft>
            </a:pPr>
            <a:r>
              <a:rPr lang="en-US" sz="1600" dirty="0">
                <a:solidFill>
                  <a:srgbClr val="002060"/>
                </a:solidFill>
              </a:rPr>
              <a:t>You can:</a:t>
            </a:r>
          </a:p>
          <a:p>
            <a:pPr marL="339725" indent="-222250">
              <a:lnSpc>
                <a:spcPct val="80000"/>
              </a:lnSpc>
              <a:spcAft>
                <a:spcPts val="600"/>
              </a:spcAft>
              <a:buFont typeface="Wingdings" panose="05000000000000000000" pitchFamily="2" charset="2"/>
              <a:buChar char="§"/>
            </a:pPr>
            <a:r>
              <a:rPr lang="en-US" sz="1600" dirty="0">
                <a:solidFill>
                  <a:srgbClr val="002060"/>
                </a:solidFill>
              </a:rPr>
              <a:t>Invite students to share different viewpoints</a:t>
            </a:r>
          </a:p>
          <a:p>
            <a:pPr marL="339725" indent="-222250">
              <a:lnSpc>
                <a:spcPct val="80000"/>
              </a:lnSpc>
              <a:spcAft>
                <a:spcPts val="600"/>
              </a:spcAft>
              <a:buFont typeface="Wingdings" panose="05000000000000000000" pitchFamily="2" charset="2"/>
              <a:buChar char="§"/>
            </a:pPr>
            <a:r>
              <a:rPr lang="en-US" sz="1600" dirty="0">
                <a:solidFill>
                  <a:srgbClr val="002060"/>
                </a:solidFill>
              </a:rPr>
              <a:t>Include materials representing varied perspectives</a:t>
            </a:r>
          </a:p>
          <a:p>
            <a:pPr marL="339725" indent="-222250">
              <a:lnSpc>
                <a:spcPct val="80000"/>
              </a:lnSpc>
              <a:spcAft>
                <a:spcPts val="600"/>
              </a:spcAft>
              <a:buFont typeface="Wingdings" panose="05000000000000000000" pitchFamily="2" charset="2"/>
              <a:buChar char="§"/>
            </a:pPr>
            <a:r>
              <a:rPr lang="en-US" sz="1600" dirty="0">
                <a:solidFill>
                  <a:srgbClr val="002060"/>
                </a:solidFill>
              </a:rPr>
              <a:t>Encourage respectful discussion of ideas</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consider multiple interpretations</a:t>
            </a:r>
          </a:p>
          <a:p>
            <a:pPr marL="339725" indent="-222250">
              <a:lnSpc>
                <a:spcPct val="80000"/>
              </a:lnSpc>
              <a:spcAft>
                <a:spcPts val="600"/>
              </a:spcAft>
              <a:buFont typeface="Wingdings" panose="05000000000000000000" pitchFamily="2" charset="2"/>
              <a:buChar char="§"/>
            </a:pPr>
            <a:r>
              <a:rPr lang="en-US" sz="1600" dirty="0">
                <a:solidFill>
                  <a:srgbClr val="002060"/>
                </a:solidFill>
              </a:rPr>
              <a:t>Highlight the value of different experiences</a:t>
            </a:r>
          </a:p>
          <a:p>
            <a:pPr>
              <a:lnSpc>
                <a:spcPct val="80000"/>
              </a:lnSpc>
              <a:spcAft>
                <a:spcPts val="600"/>
              </a:spcAft>
            </a:pPr>
            <a:endParaRPr lang="en-US" sz="1600" dirty="0">
              <a:solidFill>
                <a:srgbClr val="002060"/>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Exploring diverse perspectives strengthens critical thinking and discussion.</a:t>
            </a:r>
          </a:p>
        </p:txBody>
      </p:sp>
      <p:sp>
        <p:nvSpPr>
          <p:cNvPr id="24" name="Rectangle 2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F72EEF8-2462-1B1B-26ED-1571668B425B}"/>
              </a:ext>
            </a:extLst>
          </p:cNvPr>
          <p:cNvSpPr txBox="1"/>
          <p:nvPr/>
        </p:nvSpPr>
        <p:spPr>
          <a:xfrm>
            <a:off x="7233210" y="1220921"/>
            <a:ext cx="3862277"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Foster Diverse Perspectives</a:t>
            </a:r>
            <a:endParaRPr lang="en-US" sz="2400" dirty="0">
              <a:solidFill>
                <a:srgbClr val="FF0000"/>
              </a:solidFill>
            </a:endParaRPr>
          </a:p>
        </p:txBody>
      </p:sp>
    </p:spTree>
    <p:extLst>
      <p:ext uri="{BB962C8B-B14F-4D97-AF65-F5344CB8AC3E}">
        <p14:creationId xmlns:p14="http://schemas.microsoft.com/office/powerpoint/2010/main" val="2327828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D930D5-0B8A-0A24-1D11-4B4647D72135}"/>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06C931D-592A-75BF-74C1-C6091E0BD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5129" name="Group 5128">
            <a:extLst>
              <a:ext uri="{FF2B5EF4-FFF2-40B4-BE49-F238E27FC236}">
                <a16:creationId xmlns:a16="http://schemas.microsoft.com/office/drawing/2014/main" id="{3D0FB5B6-0ED3-6AD0-0560-0546CCAFF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0" name="Rectangle 5129">
              <a:extLst>
                <a:ext uri="{FF2B5EF4-FFF2-40B4-BE49-F238E27FC236}">
                  <a16:creationId xmlns:a16="http://schemas.microsoft.com/office/drawing/2014/main" id="{BE12FE12-1D16-DADF-F213-CCCE9DE67C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31" name="Rectangle 5130">
              <a:extLst>
                <a:ext uri="{FF2B5EF4-FFF2-40B4-BE49-F238E27FC236}">
                  <a16:creationId xmlns:a16="http://schemas.microsoft.com/office/drawing/2014/main" id="{EC78C091-9FC6-FF48-596D-60C3BC1883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5133" name="Rectangle 5132">
            <a:extLst>
              <a:ext uri="{FF2B5EF4-FFF2-40B4-BE49-F238E27FC236}">
                <a16:creationId xmlns:a16="http://schemas.microsoft.com/office/drawing/2014/main" id="{A4136810-61EF-9F9C-7184-3C941D92D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135" name="Rectangle 5134">
            <a:extLst>
              <a:ext uri="{FF2B5EF4-FFF2-40B4-BE49-F238E27FC236}">
                <a16:creationId xmlns:a16="http://schemas.microsoft.com/office/drawing/2014/main" id="{9274778E-E34D-B3D4-E70A-A1D850C50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8" name="Picture 4" descr="Infographic showing top transferable skills">
            <a:extLst>
              <a:ext uri="{FF2B5EF4-FFF2-40B4-BE49-F238E27FC236}">
                <a16:creationId xmlns:a16="http://schemas.microsoft.com/office/drawing/2014/main" id="{B79CC1A4-8483-4DF0-E7C7-47182956468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4254" r="1153" b="7848"/>
          <a:stretch>
            <a:fillRect/>
          </a:stretch>
        </p:blipFill>
        <p:spPr bwMode="auto">
          <a:xfrm>
            <a:off x="2195451" y="1697556"/>
            <a:ext cx="8153474" cy="3614280"/>
          </a:xfrm>
          <a:prstGeom prst="rect">
            <a:avLst/>
          </a:prstGeom>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219A02-A4CC-4F92-123A-22BEBACFA889}"/>
              </a:ext>
            </a:extLst>
          </p:cNvPr>
          <p:cNvSpPr txBox="1"/>
          <p:nvPr/>
        </p:nvSpPr>
        <p:spPr>
          <a:xfrm>
            <a:off x="9123320" y="4104930"/>
            <a:ext cx="754911" cy="369332"/>
          </a:xfrm>
          <a:prstGeom prst="rect">
            <a:avLst/>
          </a:prstGeom>
          <a:solidFill>
            <a:schemeClr val="bg1"/>
          </a:solidFill>
        </p:spPr>
        <p:txBody>
          <a:bodyPr wrap="square" rtlCol="0">
            <a:spAutoFit/>
          </a:bodyPr>
          <a:lstStyle/>
          <a:p>
            <a:endParaRPr lang="en-US" dirty="0"/>
          </a:p>
        </p:txBody>
      </p:sp>
      <p:sp>
        <p:nvSpPr>
          <p:cNvPr id="12" name="TextBox 11">
            <a:extLst>
              <a:ext uri="{FF2B5EF4-FFF2-40B4-BE49-F238E27FC236}">
                <a16:creationId xmlns:a16="http://schemas.microsoft.com/office/drawing/2014/main" id="{E3DF5A6E-3604-0390-C17A-387E48134DA6}"/>
              </a:ext>
            </a:extLst>
          </p:cNvPr>
          <p:cNvSpPr txBox="1"/>
          <p:nvPr/>
        </p:nvSpPr>
        <p:spPr>
          <a:xfrm>
            <a:off x="4424916" y="449725"/>
            <a:ext cx="2916864" cy="1399223"/>
          </a:xfrm>
          <a:prstGeom prst="rect">
            <a:avLst/>
          </a:prstGeom>
        </p:spPr>
        <p:txBody>
          <a:bodyPr vert="horz" lIns="91440" tIns="45720" rIns="91440" bIns="45720" rtlCol="0" anchor="ctr">
            <a:normAutofit/>
          </a:bodyPr>
          <a:lstStyle/>
          <a:p>
            <a:pPr algn="ctr">
              <a:lnSpc>
                <a:spcPct val="90000"/>
              </a:lnSpc>
              <a:spcAft>
                <a:spcPts val="600"/>
              </a:spcAft>
            </a:pPr>
            <a:r>
              <a:rPr kumimoji="0" lang="en-US" sz="2400" b="1" i="0" u="none" strike="noStrike" cap="none" spc="0" normalizeH="0" baseline="0" noProof="0" dirty="0">
                <a:ln>
                  <a:noFill/>
                </a:ln>
                <a:solidFill>
                  <a:srgbClr val="002060"/>
                </a:solidFill>
                <a:effectLst/>
                <a:uLnTx/>
                <a:uFillTx/>
              </a:rPr>
              <a:t>Leaving Students with Lasting Skills </a:t>
            </a:r>
            <a:endParaRPr lang="en-US" sz="2400" b="1" dirty="0">
              <a:solidFill>
                <a:srgbClr val="002060"/>
              </a:solidFill>
            </a:endParaRPr>
          </a:p>
        </p:txBody>
      </p:sp>
      <p:sp>
        <p:nvSpPr>
          <p:cNvPr id="13" name="TextBox 12">
            <a:extLst>
              <a:ext uri="{FF2B5EF4-FFF2-40B4-BE49-F238E27FC236}">
                <a16:creationId xmlns:a16="http://schemas.microsoft.com/office/drawing/2014/main" id="{5E062E75-588B-D548-C4C2-2BCF997F8CBB}"/>
              </a:ext>
            </a:extLst>
          </p:cNvPr>
          <p:cNvSpPr txBox="1"/>
          <p:nvPr/>
        </p:nvSpPr>
        <p:spPr>
          <a:xfrm>
            <a:off x="1052623" y="2243470"/>
            <a:ext cx="1318437" cy="36933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AD896092-4A26-2803-5ACF-63911B65F2AD}"/>
              </a:ext>
            </a:extLst>
          </p:cNvPr>
          <p:cNvSpPr txBox="1"/>
          <p:nvPr/>
        </p:nvSpPr>
        <p:spPr>
          <a:xfrm>
            <a:off x="9443145" y="5160444"/>
            <a:ext cx="870171"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051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F0DC8B-E3E1-F6E2-68FF-69DB6B7ADB7A}"/>
            </a:ext>
          </a:extLst>
        </p:cNvPr>
        <p:cNvGrpSpPr/>
        <p:nvPr/>
      </p:nvGrpSpPr>
      <p:grpSpPr>
        <a:xfrm>
          <a:off x="0" y="0"/>
          <a:ext cx="0" cy="0"/>
          <a:chOff x="0" y="0"/>
          <a:chExt cx="0" cy="0"/>
        </a:xfrm>
      </p:grpSpPr>
      <p:pic>
        <p:nvPicPr>
          <p:cNvPr id="2050" name="Picture 2" descr="Professor talks to engaged students with unique lesson techniques">
            <a:extLst>
              <a:ext uri="{FF2B5EF4-FFF2-40B4-BE49-F238E27FC236}">
                <a16:creationId xmlns:a16="http://schemas.microsoft.com/office/drawing/2014/main" id="{1DF7C081-D9F5-B4D0-EDEF-DB5F0F199E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AAFD01E-0B5E-59BD-FDAD-89CD958C74CF}"/>
              </a:ext>
            </a:extLst>
          </p:cNvPr>
          <p:cNvSpPr txBox="1"/>
          <p:nvPr/>
        </p:nvSpPr>
        <p:spPr>
          <a:xfrm>
            <a:off x="5595582" y="3808872"/>
            <a:ext cx="5268934" cy="2452687"/>
          </a:xfrm>
          <a:prstGeom prst="rect">
            <a:avLst/>
          </a:prstGeom>
        </p:spPr>
        <p:txBody>
          <a:bodyPr vert="horz" lIns="91440" tIns="45720" rIns="91440" bIns="45720" rtlCol="0" anchor="ctr">
            <a:normAutofit/>
          </a:bodyPr>
          <a:lstStyle/>
          <a:p>
            <a:pPr marR="0">
              <a:lnSpc>
                <a:spcPct val="90000"/>
              </a:lnSpc>
              <a:spcAft>
                <a:spcPts val="800"/>
              </a:spcAft>
            </a:pPr>
            <a:r>
              <a:rPr lang="en-US" sz="1600" dirty="0">
                <a:solidFill>
                  <a:srgbClr val="002060"/>
                </a:solidFill>
                <a:effectLst/>
              </a:rPr>
              <a:t>Memorable instructors often:</a:t>
            </a:r>
          </a:p>
          <a:p>
            <a:pPr marL="400050" marR="0" lvl="0" indent="-285750">
              <a:lnSpc>
                <a:spcPct val="90000"/>
              </a:lnSpc>
              <a:spcAft>
                <a:spcPts val="800"/>
              </a:spcAft>
              <a:buSzPts val="1000"/>
              <a:buFont typeface="Wingdings" panose="05000000000000000000" pitchFamily="2" charset="2"/>
              <a:buChar char="§"/>
              <a:tabLst>
                <a:tab pos="457200" algn="l"/>
              </a:tabLst>
            </a:pPr>
            <a:r>
              <a:rPr lang="en-US" sz="1600" dirty="0">
                <a:solidFill>
                  <a:srgbClr val="002060"/>
                </a:solidFill>
                <a:effectLst/>
              </a:rPr>
              <a:t>Show genuine interest in students</a:t>
            </a:r>
          </a:p>
          <a:p>
            <a:pPr marL="400050" marR="0" lvl="0" indent="-285750">
              <a:lnSpc>
                <a:spcPct val="90000"/>
              </a:lnSpc>
              <a:spcAft>
                <a:spcPts val="800"/>
              </a:spcAft>
              <a:buSzPts val="1000"/>
              <a:buFont typeface="Wingdings" panose="05000000000000000000" pitchFamily="2" charset="2"/>
              <a:buChar char="§"/>
              <a:tabLst>
                <a:tab pos="457200" algn="l"/>
              </a:tabLst>
            </a:pPr>
            <a:r>
              <a:rPr lang="en-US" sz="1600" dirty="0">
                <a:solidFill>
                  <a:srgbClr val="002060"/>
                </a:solidFill>
                <a:effectLst/>
              </a:rPr>
              <a:t>Make complex ideas understandable</a:t>
            </a:r>
          </a:p>
          <a:p>
            <a:pPr marL="400050" marR="0" lvl="0" indent="-285750">
              <a:lnSpc>
                <a:spcPct val="90000"/>
              </a:lnSpc>
              <a:spcAft>
                <a:spcPts val="800"/>
              </a:spcAft>
              <a:buSzPts val="1000"/>
              <a:buFont typeface="Wingdings" panose="05000000000000000000" pitchFamily="2" charset="2"/>
              <a:buChar char="§"/>
              <a:tabLst>
                <a:tab pos="457200" algn="l"/>
              </a:tabLst>
            </a:pPr>
            <a:r>
              <a:rPr lang="en-US" sz="1600" dirty="0">
                <a:solidFill>
                  <a:srgbClr val="002060"/>
                </a:solidFill>
                <a:effectLst/>
              </a:rPr>
              <a:t>Connect learning to real life</a:t>
            </a:r>
          </a:p>
          <a:p>
            <a:pPr marL="400050" marR="0" lvl="0" indent="-285750">
              <a:lnSpc>
                <a:spcPct val="90000"/>
              </a:lnSpc>
              <a:spcAft>
                <a:spcPts val="800"/>
              </a:spcAft>
              <a:buSzPts val="1000"/>
              <a:buFont typeface="Wingdings" panose="05000000000000000000" pitchFamily="2" charset="2"/>
              <a:buChar char="§"/>
              <a:tabLst>
                <a:tab pos="457200" algn="l"/>
              </a:tabLst>
            </a:pPr>
            <a:r>
              <a:rPr lang="en-US" sz="1600" dirty="0">
                <a:solidFill>
                  <a:srgbClr val="002060"/>
                </a:solidFill>
                <a:effectLst/>
              </a:rPr>
              <a:t>Encourage curiosity and exploration</a:t>
            </a:r>
          </a:p>
          <a:p>
            <a:pPr marL="400050" marR="0" lvl="0" indent="-285750">
              <a:lnSpc>
                <a:spcPct val="90000"/>
              </a:lnSpc>
              <a:spcAft>
                <a:spcPts val="800"/>
              </a:spcAft>
              <a:buSzPts val="1000"/>
              <a:buFont typeface="Wingdings" panose="05000000000000000000" pitchFamily="2" charset="2"/>
              <a:buChar char="§"/>
              <a:tabLst>
                <a:tab pos="457200" algn="l"/>
              </a:tabLst>
            </a:pPr>
            <a:r>
              <a:rPr lang="en-US" sz="1600" dirty="0">
                <a:solidFill>
                  <a:srgbClr val="002060"/>
                </a:solidFill>
                <a:effectLst/>
              </a:rPr>
              <a:t>Inspire confidence in students' abilities</a:t>
            </a:r>
          </a:p>
        </p:txBody>
      </p:sp>
      <p:sp>
        <p:nvSpPr>
          <p:cNvPr id="5" name="TextBox 4">
            <a:extLst>
              <a:ext uri="{FF2B5EF4-FFF2-40B4-BE49-F238E27FC236}">
                <a16:creationId xmlns:a16="http://schemas.microsoft.com/office/drawing/2014/main" id="{231D5982-B625-1F30-684C-DF00FBCF7C2D}"/>
              </a:ext>
            </a:extLst>
          </p:cNvPr>
          <p:cNvSpPr txBox="1"/>
          <p:nvPr/>
        </p:nvSpPr>
        <p:spPr>
          <a:xfrm>
            <a:off x="723237" y="4677109"/>
            <a:ext cx="4113458" cy="694614"/>
          </a:xfrm>
          <a:prstGeom prst="rect">
            <a:avLst/>
          </a:prstGeom>
          <a:noFill/>
        </p:spPr>
        <p:txBody>
          <a:bodyPr wrap="square">
            <a:spAutoFit/>
          </a:bodyPr>
          <a:lstStyle/>
          <a:p>
            <a:pPr marR="0" algn="ctr">
              <a:lnSpc>
                <a:spcPct val="80000"/>
              </a:lnSpc>
            </a:pPr>
            <a:r>
              <a:rPr lang="en-US" sz="2400" b="1" dirty="0">
                <a:solidFill>
                  <a:srgbClr val="FF0000"/>
                </a:solidFill>
                <a:effectLst/>
              </a:rPr>
              <a:t>The Lasting Influence                          of Great Teachers</a:t>
            </a:r>
            <a:endParaRPr lang="en-US" sz="2400" dirty="0">
              <a:solidFill>
                <a:srgbClr val="FF0000"/>
              </a:solidFill>
              <a:effectLst/>
            </a:endParaRPr>
          </a:p>
        </p:txBody>
      </p:sp>
      <p:cxnSp>
        <p:nvCxnSpPr>
          <p:cNvPr id="7" name="Straight Connector 6">
            <a:extLst>
              <a:ext uri="{FF2B5EF4-FFF2-40B4-BE49-F238E27FC236}">
                <a16:creationId xmlns:a16="http://schemas.microsoft.com/office/drawing/2014/main" id="{269F8F3B-9BCF-7DD7-DA4D-1E4D07E3E31B}"/>
              </a:ext>
            </a:extLst>
          </p:cNvPr>
          <p:cNvCxnSpPr/>
          <p:nvPr/>
        </p:nvCxnSpPr>
        <p:spPr>
          <a:xfrm>
            <a:off x="4836695" y="4066674"/>
            <a:ext cx="0" cy="1937084"/>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05130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descr="A group of people works on making a poster about critical thinking skills.">
            <a:extLst>
              <a:ext uri="{FF2B5EF4-FFF2-40B4-BE49-F238E27FC236}">
                <a16:creationId xmlns:a16="http://schemas.microsoft.com/office/drawing/2014/main" id="{3E7A3A74-78FA-66E2-DC44-EAE23CACAC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3" name="Freeform: Shape 615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155" name="Freeform: Shape 615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57" name="Rectangle 615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6159" name="Rectangle 615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905D97D8-A92B-DC86-9BA5-AF687BD08A0A}"/>
              </a:ext>
            </a:extLst>
          </p:cNvPr>
          <p:cNvSpPr txBox="1"/>
          <p:nvPr/>
        </p:nvSpPr>
        <p:spPr>
          <a:xfrm>
            <a:off x="377571" y="2569199"/>
            <a:ext cx="3438906" cy="3207258"/>
          </a:xfrm>
          <a:prstGeom prst="rect">
            <a:avLst/>
          </a:prstGeom>
        </p:spPr>
        <p:txBody>
          <a:bodyPr vert="horz" lIns="91440" tIns="45720" rIns="91440" bIns="45720" rtlCol="0" anchor="t">
            <a:noAutofit/>
          </a:bodyPr>
          <a:lstStyle/>
          <a:p>
            <a:pPr>
              <a:lnSpc>
                <a:spcPct val="80000"/>
              </a:lnSpc>
              <a:spcAft>
                <a:spcPts val="600"/>
              </a:spcAft>
            </a:pPr>
            <a:r>
              <a:rPr lang="en-US" sz="1600" dirty="0">
                <a:solidFill>
                  <a:srgbClr val="002060"/>
                </a:solidFill>
              </a:rPr>
              <a:t>You can:</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analyze evidence</a:t>
            </a:r>
          </a:p>
          <a:p>
            <a:pPr marL="339725" indent="-222250">
              <a:lnSpc>
                <a:spcPct val="80000"/>
              </a:lnSpc>
              <a:spcAft>
                <a:spcPts val="600"/>
              </a:spcAft>
              <a:buFont typeface="Wingdings" panose="05000000000000000000" pitchFamily="2" charset="2"/>
              <a:buChar char="§"/>
            </a:pPr>
            <a:r>
              <a:rPr lang="en-US" sz="1600" dirty="0">
                <a:solidFill>
                  <a:srgbClr val="002060"/>
                </a:solidFill>
              </a:rPr>
              <a:t>Encourage comparison of different viewpoints</a:t>
            </a:r>
          </a:p>
          <a:p>
            <a:pPr marL="339725" indent="-222250">
              <a:lnSpc>
                <a:spcPct val="80000"/>
              </a:lnSpc>
              <a:spcAft>
                <a:spcPts val="600"/>
              </a:spcAft>
              <a:buFont typeface="Wingdings" panose="05000000000000000000" pitchFamily="2" charset="2"/>
              <a:buChar char="§"/>
            </a:pPr>
            <a:r>
              <a:rPr lang="en-US" sz="1600" dirty="0">
                <a:solidFill>
                  <a:srgbClr val="002060"/>
                </a:solidFill>
              </a:rPr>
              <a:t>Use questions that require explanation and reasoning</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evaluate arguments or interpretations</a:t>
            </a:r>
          </a:p>
          <a:p>
            <a:pPr marL="339725" indent="-222250">
              <a:lnSpc>
                <a:spcPct val="80000"/>
              </a:lnSpc>
              <a:spcAft>
                <a:spcPts val="600"/>
              </a:spcAft>
              <a:buFont typeface="Wingdings" panose="05000000000000000000" pitchFamily="2" charset="2"/>
              <a:buChar char="§"/>
            </a:pPr>
            <a:r>
              <a:rPr lang="en-US" sz="1600" dirty="0">
                <a:solidFill>
                  <a:srgbClr val="002060"/>
                </a:solidFill>
              </a:rPr>
              <a:t>Include assignments that require justification of conclusions</a:t>
            </a:r>
          </a:p>
          <a:p>
            <a:pPr>
              <a:lnSpc>
                <a:spcPct val="80000"/>
              </a:lnSpc>
            </a:pPr>
            <a:endParaRPr lang="en-US" sz="1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Critical thinking helps students move beyond memorization to deeper understanding.</a:t>
            </a:r>
          </a:p>
        </p:txBody>
      </p:sp>
      <p:sp>
        <p:nvSpPr>
          <p:cNvPr id="4" name="TextBox 3">
            <a:extLst>
              <a:ext uri="{FF2B5EF4-FFF2-40B4-BE49-F238E27FC236}">
                <a16:creationId xmlns:a16="http://schemas.microsoft.com/office/drawing/2014/main" id="{6BB8438A-BA83-53BE-1670-4AC455DC23FE}"/>
              </a:ext>
            </a:extLst>
          </p:cNvPr>
          <p:cNvSpPr txBox="1"/>
          <p:nvPr/>
        </p:nvSpPr>
        <p:spPr>
          <a:xfrm>
            <a:off x="824600" y="1641435"/>
            <a:ext cx="2269240"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Critical Thinking</a:t>
            </a:r>
            <a:endParaRPr lang="en-US" sz="2400" dirty="0">
              <a:solidFill>
                <a:srgbClr val="FF0000"/>
              </a:solidFill>
            </a:endParaRPr>
          </a:p>
        </p:txBody>
      </p:sp>
    </p:spTree>
    <p:extLst>
      <p:ext uri="{BB962C8B-B14F-4D97-AF65-F5344CB8AC3E}">
        <p14:creationId xmlns:p14="http://schemas.microsoft.com/office/powerpoint/2010/main" val="4206281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9A20FA-95D6-5F10-7168-CEC2998B7A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3D1FB2F-5C8C-B338-B8A3-6D2C390C620E}"/>
              </a:ext>
            </a:extLst>
          </p:cNvPr>
          <p:cNvSpPr txBox="1"/>
          <p:nvPr/>
        </p:nvSpPr>
        <p:spPr>
          <a:xfrm>
            <a:off x="841247" y="2359152"/>
            <a:ext cx="3410712" cy="3770392"/>
          </a:xfrm>
          <a:prstGeom prst="rect">
            <a:avLst/>
          </a:prstGeom>
        </p:spPr>
        <p:txBody>
          <a:bodyPr vert="horz" lIns="91440" tIns="45720" rIns="91440" bIns="45720" rtlCol="0">
            <a:noAutofit/>
          </a:bodyPr>
          <a:lstStyle/>
          <a:p>
            <a:pPr>
              <a:lnSpc>
                <a:spcPct val="80000"/>
              </a:lnSpc>
              <a:spcAft>
                <a:spcPts val="600"/>
              </a:spcAft>
            </a:pPr>
            <a:r>
              <a:rPr lang="en-US" sz="1600" dirty="0">
                <a:solidFill>
                  <a:srgbClr val="002060"/>
                </a:solidFill>
              </a:rPr>
              <a:t>You can:</a:t>
            </a:r>
          </a:p>
          <a:p>
            <a:pPr marL="339725" indent="-222250">
              <a:lnSpc>
                <a:spcPct val="80000"/>
              </a:lnSpc>
              <a:spcAft>
                <a:spcPts val="600"/>
              </a:spcAft>
              <a:buFont typeface="Wingdings" panose="05000000000000000000" pitchFamily="2" charset="2"/>
              <a:buChar char="§"/>
            </a:pPr>
            <a:r>
              <a:rPr lang="en-US" sz="1600" dirty="0">
                <a:solidFill>
                  <a:srgbClr val="002060"/>
                </a:solidFill>
              </a:rPr>
              <a:t>Present real or simulated problems</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develop and test solutions</a:t>
            </a:r>
          </a:p>
          <a:p>
            <a:pPr marL="339725" indent="-222250">
              <a:lnSpc>
                <a:spcPct val="80000"/>
              </a:lnSpc>
              <a:spcAft>
                <a:spcPts val="600"/>
              </a:spcAft>
              <a:buFont typeface="Wingdings" panose="05000000000000000000" pitchFamily="2" charset="2"/>
              <a:buChar char="§"/>
            </a:pPr>
            <a:r>
              <a:rPr lang="en-US" sz="1600" dirty="0">
                <a:solidFill>
                  <a:srgbClr val="002060"/>
                </a:solidFill>
              </a:rPr>
              <a:t>Encourage exploration of multiple approaches</a:t>
            </a:r>
          </a:p>
          <a:p>
            <a:pPr marL="339725" indent="-222250">
              <a:lnSpc>
                <a:spcPct val="80000"/>
              </a:lnSpc>
              <a:spcAft>
                <a:spcPts val="600"/>
              </a:spcAft>
              <a:buFont typeface="Wingdings" panose="05000000000000000000" pitchFamily="2" charset="2"/>
              <a:buChar char="§"/>
            </a:pPr>
            <a:r>
              <a:rPr lang="en-US" sz="1600" dirty="0">
                <a:solidFill>
                  <a:srgbClr val="002060"/>
                </a:solidFill>
              </a:rPr>
              <a:t>Discuss reasoning behind different solutions</a:t>
            </a:r>
          </a:p>
          <a:p>
            <a:pPr marL="339725" indent="-222250">
              <a:lnSpc>
                <a:spcPct val="80000"/>
              </a:lnSpc>
              <a:spcAft>
                <a:spcPts val="600"/>
              </a:spcAft>
              <a:buFont typeface="Wingdings" panose="05000000000000000000" pitchFamily="2" charset="2"/>
              <a:buChar char="§"/>
            </a:pPr>
            <a:r>
              <a:rPr lang="en-US" sz="1600" dirty="0">
                <a:solidFill>
                  <a:srgbClr val="002060"/>
                </a:solidFill>
              </a:rPr>
              <a:t>Guide students through complex tasks step by step</a:t>
            </a:r>
          </a:p>
          <a:p>
            <a:pPr>
              <a:lnSpc>
                <a:spcPct val="80000"/>
              </a:lnSpc>
              <a:spcAft>
                <a:spcPts val="600"/>
              </a:spcAft>
            </a:pPr>
            <a:endParaRPr lang="en-US" sz="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Problem-solving experiences help students apply concepts in meaningful ways.</a:t>
            </a:r>
          </a:p>
        </p:txBody>
      </p:sp>
      <p:pic>
        <p:nvPicPr>
          <p:cNvPr id="2" name="Picture 1">
            <a:extLst>
              <a:ext uri="{FF2B5EF4-FFF2-40B4-BE49-F238E27FC236}">
                <a16:creationId xmlns:a16="http://schemas.microsoft.com/office/drawing/2014/main" id="{3C857D3C-258F-EA4B-CF61-B4C0077C2551}"/>
              </a:ext>
            </a:extLst>
          </p:cNvPr>
          <p:cNvPicPr>
            <a:picLocks noChangeAspect="1"/>
          </p:cNvPicPr>
          <p:nvPr/>
        </p:nvPicPr>
        <p:blipFill>
          <a:blip r:embed="rId3" cstate="email">
            <a:clrChange>
              <a:clrFrom>
                <a:srgbClr val="F7F7F7"/>
              </a:clrFrom>
              <a:clrTo>
                <a:srgbClr val="F7F7F7">
                  <a:alpha val="0"/>
                </a:srgbClr>
              </a:clrTo>
            </a:clrChange>
            <a:extLst>
              <a:ext uri="{28A0092B-C50C-407E-A947-70E740481C1C}">
                <a14:useLocalDpi xmlns:a14="http://schemas.microsoft.com/office/drawing/2010/main"/>
              </a:ext>
            </a:extLst>
          </a:blip>
          <a:srcRect b="-1"/>
          <a:stretch>
            <a:fillRect/>
          </a:stretch>
        </p:blipFill>
        <p:spPr>
          <a:xfrm>
            <a:off x="5124450" y="634382"/>
            <a:ext cx="6657213" cy="5495162"/>
          </a:xfrm>
          <a:prstGeom prst="rect">
            <a:avLst/>
          </a:prstGeom>
        </p:spPr>
      </p:pic>
      <p:sp>
        <p:nvSpPr>
          <p:cNvPr id="4" name="TextBox 3">
            <a:extLst>
              <a:ext uri="{FF2B5EF4-FFF2-40B4-BE49-F238E27FC236}">
                <a16:creationId xmlns:a16="http://schemas.microsoft.com/office/drawing/2014/main" id="{449724F1-12A1-2750-24AE-7DCE0A86939C}"/>
              </a:ext>
            </a:extLst>
          </p:cNvPr>
          <p:cNvSpPr txBox="1"/>
          <p:nvPr/>
        </p:nvSpPr>
        <p:spPr>
          <a:xfrm>
            <a:off x="5124450" y="829340"/>
            <a:ext cx="1733550" cy="435934"/>
          </a:xfrm>
          <a:prstGeom prst="rect">
            <a:avLst/>
          </a:prstGeom>
          <a:solidFill>
            <a:schemeClr val="bg1"/>
          </a:solidFill>
        </p:spPr>
        <p:txBody>
          <a:bodyPr wrap="square" rtlCol="0">
            <a:spAutoFit/>
          </a:bodyPr>
          <a:lstStyle/>
          <a:p>
            <a:endParaRPr lang="en-US" dirty="0"/>
          </a:p>
        </p:txBody>
      </p:sp>
      <p:sp>
        <p:nvSpPr>
          <p:cNvPr id="5" name="Oval 4">
            <a:extLst>
              <a:ext uri="{FF2B5EF4-FFF2-40B4-BE49-F238E27FC236}">
                <a16:creationId xmlns:a16="http://schemas.microsoft.com/office/drawing/2014/main" id="{2CDA9C07-3C44-7CC0-30C3-F01CCD728F49}"/>
              </a:ext>
            </a:extLst>
          </p:cNvPr>
          <p:cNvSpPr/>
          <p:nvPr/>
        </p:nvSpPr>
        <p:spPr>
          <a:xfrm>
            <a:off x="5507665" y="2434856"/>
            <a:ext cx="2020185" cy="2020187"/>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prst="angle"/>
            </a:sp3d>
          </a:bodyPr>
          <a:lstStyle/>
          <a:p>
            <a:pPr algn="ctr">
              <a:lnSpc>
                <a:spcPct val="80000"/>
              </a:lnSpc>
            </a:pPr>
            <a:r>
              <a:rPr lang="en-US" sz="2400" b="1" dirty="0"/>
              <a:t>Problem Solving</a:t>
            </a:r>
          </a:p>
        </p:txBody>
      </p:sp>
      <p:sp>
        <p:nvSpPr>
          <p:cNvPr id="7" name="TextBox 6">
            <a:extLst>
              <a:ext uri="{FF2B5EF4-FFF2-40B4-BE49-F238E27FC236}">
                <a16:creationId xmlns:a16="http://schemas.microsoft.com/office/drawing/2014/main" id="{EC2075DE-AD7C-FB4C-1DE3-7C186632D4F9}"/>
              </a:ext>
            </a:extLst>
          </p:cNvPr>
          <p:cNvSpPr txBox="1"/>
          <p:nvPr/>
        </p:nvSpPr>
        <p:spPr>
          <a:xfrm>
            <a:off x="1348320" y="1426794"/>
            <a:ext cx="1917856"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Problem Solving</a:t>
            </a:r>
            <a:endParaRPr lang="en-US" sz="2400" dirty="0">
              <a:solidFill>
                <a:srgbClr val="FF0000"/>
              </a:solidFill>
            </a:endParaRPr>
          </a:p>
        </p:txBody>
      </p:sp>
    </p:spTree>
    <p:extLst>
      <p:ext uri="{BB962C8B-B14F-4D97-AF65-F5344CB8AC3E}">
        <p14:creationId xmlns:p14="http://schemas.microsoft.com/office/powerpoint/2010/main" val="3838802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9EC48-0FA8-AEFE-9C42-F021633490EA}"/>
            </a:ext>
          </a:extLst>
        </p:cNvPr>
        <p:cNvGrpSpPr/>
        <p:nvPr/>
      </p:nvGrpSpPr>
      <p:grpSpPr>
        <a:xfrm>
          <a:off x="0" y="0"/>
          <a:ext cx="0" cy="0"/>
          <a:chOff x="0" y="0"/>
          <a:chExt cx="0" cy="0"/>
        </a:xfrm>
      </p:grpSpPr>
      <p:sp useBgFill="1">
        <p:nvSpPr>
          <p:cNvPr id="8216" name="Rectangle 8215">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college classroom setting students at front of class presenting to their peers">
            <a:extLst>
              <a:ext uri="{FF2B5EF4-FFF2-40B4-BE49-F238E27FC236}">
                <a16:creationId xmlns:a16="http://schemas.microsoft.com/office/drawing/2014/main" id="{DA274FAA-FB24-70B6-4AEB-A36EC729F3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2"/>
          <a:stretch>
            <a:fillRect/>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C7C137-99A1-8239-F468-2862DD98C1E9}"/>
              </a:ext>
            </a:extLst>
          </p:cNvPr>
          <p:cNvSpPr txBox="1"/>
          <p:nvPr/>
        </p:nvSpPr>
        <p:spPr>
          <a:xfrm>
            <a:off x="8533697" y="1686134"/>
            <a:ext cx="3239895" cy="5054906"/>
          </a:xfrm>
          <a:prstGeom prst="rect">
            <a:avLst/>
          </a:prstGeom>
        </p:spPr>
        <p:txBody>
          <a:bodyPr vert="horz" lIns="91440" tIns="45720" rIns="91440" bIns="45720" rtlCol="0">
            <a:normAutofit/>
          </a:bodyPr>
          <a:lstStyle/>
          <a:p>
            <a:pPr>
              <a:lnSpc>
                <a:spcPct val="80000"/>
              </a:lnSpc>
              <a:spcAft>
                <a:spcPts val="600"/>
              </a:spcAft>
            </a:pPr>
            <a:r>
              <a:rPr lang="en-US" sz="1600" dirty="0">
                <a:solidFill>
                  <a:srgbClr val="002060"/>
                </a:solidFill>
              </a:rPr>
              <a:t>You can:</a:t>
            </a:r>
          </a:p>
          <a:p>
            <a:pPr marL="285750" indent="-168275">
              <a:lnSpc>
                <a:spcPct val="80000"/>
              </a:lnSpc>
              <a:spcAft>
                <a:spcPts val="600"/>
              </a:spcAft>
              <a:buFont typeface="Wingdings" panose="05000000000000000000" pitchFamily="2" charset="2"/>
              <a:buChar char="§"/>
            </a:pPr>
            <a:r>
              <a:rPr lang="en-US" sz="1600" dirty="0">
                <a:solidFill>
                  <a:srgbClr val="002060"/>
                </a:solidFill>
              </a:rPr>
              <a:t>Include written assignments that explain ideas</a:t>
            </a:r>
          </a:p>
          <a:p>
            <a:pPr marL="285750" indent="-168275">
              <a:lnSpc>
                <a:spcPct val="80000"/>
              </a:lnSpc>
              <a:spcAft>
                <a:spcPts val="600"/>
              </a:spcAft>
              <a:buFont typeface="Wingdings" panose="05000000000000000000" pitchFamily="2" charset="2"/>
              <a:buChar char="§"/>
            </a:pPr>
            <a:r>
              <a:rPr lang="en-US" sz="1600" dirty="0">
                <a:solidFill>
                  <a:srgbClr val="002060"/>
                </a:solidFill>
              </a:rPr>
              <a:t>Encourage class discussions and presentations</a:t>
            </a:r>
          </a:p>
          <a:p>
            <a:pPr marL="285750" indent="-168275">
              <a:lnSpc>
                <a:spcPct val="80000"/>
              </a:lnSpc>
              <a:spcAft>
                <a:spcPts val="600"/>
              </a:spcAft>
              <a:buFont typeface="Wingdings" panose="05000000000000000000" pitchFamily="2" charset="2"/>
              <a:buChar char="§"/>
            </a:pPr>
            <a:r>
              <a:rPr lang="en-US" sz="1600" dirty="0">
                <a:solidFill>
                  <a:srgbClr val="002060"/>
                </a:solidFill>
              </a:rPr>
              <a:t>Ask students to explain concepts in their own words</a:t>
            </a:r>
          </a:p>
          <a:p>
            <a:pPr marL="285750" indent="-168275">
              <a:lnSpc>
                <a:spcPct val="80000"/>
              </a:lnSpc>
              <a:spcAft>
                <a:spcPts val="600"/>
              </a:spcAft>
              <a:buFont typeface="Wingdings" panose="05000000000000000000" pitchFamily="2" charset="2"/>
              <a:buChar char="§"/>
            </a:pPr>
            <a:r>
              <a:rPr lang="en-US" sz="1600" dirty="0">
                <a:solidFill>
                  <a:srgbClr val="002060"/>
                </a:solidFill>
              </a:rPr>
              <a:t>Provide feedback on clarity and organization</a:t>
            </a:r>
          </a:p>
          <a:p>
            <a:pPr marL="285750" indent="-168275">
              <a:lnSpc>
                <a:spcPct val="80000"/>
              </a:lnSpc>
              <a:spcAft>
                <a:spcPts val="600"/>
              </a:spcAft>
              <a:buFont typeface="Wingdings" panose="05000000000000000000" pitchFamily="2" charset="2"/>
              <a:buChar char="§"/>
            </a:pPr>
            <a:r>
              <a:rPr lang="en-US" sz="1600" dirty="0">
                <a:solidFill>
                  <a:srgbClr val="002060"/>
                </a:solidFill>
              </a:rPr>
              <a:t>Create opportunities for students to share their thinking</a:t>
            </a:r>
          </a:p>
          <a:p>
            <a:pPr>
              <a:lnSpc>
                <a:spcPct val="80000"/>
              </a:lnSpc>
              <a:spcAft>
                <a:spcPts val="600"/>
              </a:spcAft>
            </a:pPr>
            <a:endParaRPr lang="en-US" sz="1600" dirty="0">
              <a:solidFill>
                <a:srgbClr val="002060"/>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Communication skills support success across academic and professional settings.</a:t>
            </a:r>
          </a:p>
        </p:txBody>
      </p:sp>
      <p:sp>
        <p:nvSpPr>
          <p:cNvPr id="8217" name="Rectangle 82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8" name="Rectangle 82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D28E8B9-D9B7-3589-2859-7529EE0BD85F}"/>
              </a:ext>
            </a:extLst>
          </p:cNvPr>
          <p:cNvSpPr txBox="1"/>
          <p:nvPr/>
        </p:nvSpPr>
        <p:spPr>
          <a:xfrm>
            <a:off x="8715215" y="867406"/>
            <a:ext cx="2636875" cy="461665"/>
          </a:xfrm>
          <a:prstGeom prst="rect">
            <a:avLst/>
          </a:prstGeom>
          <a:noFill/>
        </p:spPr>
        <p:txBody>
          <a:bodyPr wrap="square">
            <a:spAutoFit/>
          </a:bodyPr>
          <a:lstStyle/>
          <a:p>
            <a:r>
              <a:rPr lang="en-US" sz="2400" b="1" dirty="0">
                <a:solidFill>
                  <a:srgbClr val="FF0000"/>
                </a:solidFill>
              </a:rPr>
              <a:t>Communication</a:t>
            </a:r>
          </a:p>
        </p:txBody>
      </p:sp>
      <p:cxnSp>
        <p:nvCxnSpPr>
          <p:cNvPr id="6" name="Straight Connector 5">
            <a:extLst>
              <a:ext uri="{FF2B5EF4-FFF2-40B4-BE49-F238E27FC236}">
                <a16:creationId xmlns:a16="http://schemas.microsoft.com/office/drawing/2014/main" id="{145478AC-9B5C-B332-903C-05BC1BCB61BF}"/>
              </a:ext>
            </a:extLst>
          </p:cNvPr>
          <p:cNvCxnSpPr>
            <a:cxnSpLocks/>
          </p:cNvCxnSpPr>
          <p:nvPr/>
        </p:nvCxnSpPr>
        <p:spPr>
          <a:xfrm>
            <a:off x="8533697" y="1329070"/>
            <a:ext cx="2818393"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0763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0A3EBB-BA2C-55CA-28E6-3C7D9E904F5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391FB8C-6AF6-BE6E-BE87-3BCABCCE3180}"/>
              </a:ext>
            </a:extLst>
          </p:cNvPr>
          <p:cNvSpPr txBox="1"/>
          <p:nvPr/>
        </p:nvSpPr>
        <p:spPr>
          <a:xfrm>
            <a:off x="841247" y="2359152"/>
            <a:ext cx="3410712" cy="3425043"/>
          </a:xfrm>
          <a:prstGeom prst="rect">
            <a:avLst/>
          </a:prstGeom>
        </p:spPr>
        <p:txBody>
          <a:bodyPr vert="horz" lIns="91440" tIns="45720" rIns="91440" bIns="45720" rtlCol="0">
            <a:normAutofit/>
          </a:bodyPr>
          <a:lstStyle/>
          <a:p>
            <a:pPr>
              <a:lnSpc>
                <a:spcPct val="90000"/>
              </a:lnSpc>
              <a:spcAft>
                <a:spcPts val="600"/>
              </a:spcAft>
            </a:pPr>
            <a:r>
              <a:rPr lang="en-US" sz="1600" dirty="0">
                <a:solidFill>
                  <a:srgbClr val="002060"/>
                </a:solidFill>
              </a:rPr>
              <a:t>You can:</a:t>
            </a:r>
          </a:p>
          <a:p>
            <a:pPr marL="339725" indent="-222250">
              <a:lnSpc>
                <a:spcPct val="80000"/>
              </a:lnSpc>
              <a:spcAft>
                <a:spcPts val="600"/>
              </a:spcAft>
              <a:buFont typeface="Wingdings" panose="05000000000000000000" pitchFamily="2" charset="2"/>
              <a:buChar char="§"/>
            </a:pPr>
            <a:r>
              <a:rPr lang="en-US" sz="1600" dirty="0">
                <a:solidFill>
                  <a:srgbClr val="002060"/>
                </a:solidFill>
              </a:rPr>
              <a:t>Use small-group discussions or activities</a:t>
            </a:r>
          </a:p>
          <a:p>
            <a:pPr marL="339725" indent="-222250">
              <a:lnSpc>
                <a:spcPct val="80000"/>
              </a:lnSpc>
              <a:spcAft>
                <a:spcPts val="600"/>
              </a:spcAft>
              <a:buFont typeface="Wingdings" panose="05000000000000000000" pitchFamily="2" charset="2"/>
              <a:buChar char="§"/>
            </a:pPr>
            <a:r>
              <a:rPr lang="en-US" sz="1600" dirty="0">
                <a:solidFill>
                  <a:srgbClr val="002060"/>
                </a:solidFill>
              </a:rPr>
              <a:t>Assign collaborative projects</a:t>
            </a:r>
          </a:p>
          <a:p>
            <a:pPr marL="339725" indent="-222250">
              <a:lnSpc>
                <a:spcPct val="80000"/>
              </a:lnSpc>
              <a:spcAft>
                <a:spcPts val="600"/>
              </a:spcAft>
              <a:buFont typeface="Wingdings" panose="05000000000000000000" pitchFamily="2" charset="2"/>
              <a:buChar char="§"/>
            </a:pPr>
            <a:r>
              <a:rPr lang="en-US" sz="1600" dirty="0">
                <a:solidFill>
                  <a:srgbClr val="002060"/>
                </a:solidFill>
              </a:rPr>
              <a:t>Encourage students to share ideas and perspectives</a:t>
            </a:r>
          </a:p>
          <a:p>
            <a:pPr marL="339725" indent="-222250">
              <a:lnSpc>
                <a:spcPct val="80000"/>
              </a:lnSpc>
              <a:spcAft>
                <a:spcPts val="600"/>
              </a:spcAft>
              <a:buFont typeface="Wingdings" panose="05000000000000000000" pitchFamily="2" charset="2"/>
              <a:buChar char="§"/>
            </a:pPr>
            <a:r>
              <a:rPr lang="en-US" sz="1600" dirty="0">
                <a:solidFill>
                  <a:srgbClr val="002060"/>
                </a:solidFill>
              </a:rPr>
              <a:t>Ask groups to work together to solve problems</a:t>
            </a:r>
          </a:p>
          <a:p>
            <a:pPr marL="339725" indent="-222250">
              <a:lnSpc>
                <a:spcPct val="80000"/>
              </a:lnSpc>
              <a:spcAft>
                <a:spcPts val="600"/>
              </a:spcAft>
              <a:buFont typeface="Wingdings" panose="05000000000000000000" pitchFamily="2" charset="2"/>
              <a:buChar char="§"/>
            </a:pPr>
            <a:r>
              <a:rPr lang="en-US" sz="1600" dirty="0">
                <a:solidFill>
                  <a:srgbClr val="002060"/>
                </a:solidFill>
              </a:rPr>
              <a:t>Reflect on how teamwork contributed to learning</a:t>
            </a:r>
          </a:p>
          <a:p>
            <a:pPr>
              <a:lnSpc>
                <a:spcPct val="80000"/>
              </a:lnSpc>
              <a:spcAft>
                <a:spcPts val="600"/>
              </a:spcAft>
            </a:pPr>
            <a:endParaRPr lang="en-US" sz="600" dirty="0">
              <a:solidFill>
                <a:srgbClr val="002060"/>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Collaborative learning helps students build communication and teamwork skills.</a:t>
            </a:r>
          </a:p>
        </p:txBody>
      </p:sp>
      <p:pic>
        <p:nvPicPr>
          <p:cNvPr id="2" name="Picture 1">
            <a:extLst>
              <a:ext uri="{FF2B5EF4-FFF2-40B4-BE49-F238E27FC236}">
                <a16:creationId xmlns:a16="http://schemas.microsoft.com/office/drawing/2014/main" id="{67CE68F9-7C36-ED51-503A-7B7A3365ACE8}"/>
              </a:ext>
            </a:extLst>
          </p:cNvPr>
          <p:cNvPicPr>
            <a:picLocks noChangeAspect="1"/>
          </p:cNvPicPr>
          <p:nvPr/>
        </p:nvPicPr>
        <p:blipFill>
          <a:blip r:embed="rId3" cstate="email">
            <a:extLst>
              <a:ext uri="{28A0092B-C50C-407E-A947-70E740481C1C}">
                <a14:useLocalDpi xmlns:a14="http://schemas.microsoft.com/office/drawing/2010/main"/>
              </a:ext>
            </a:extLst>
          </a:blip>
          <a:srcRect r="-1" b="-1"/>
          <a:stretch>
            <a:fillRect/>
          </a:stretch>
        </p:blipFill>
        <p:spPr>
          <a:xfrm>
            <a:off x="5124450" y="634382"/>
            <a:ext cx="6657213" cy="5495162"/>
          </a:xfrm>
          <a:prstGeom prst="rect">
            <a:avLst/>
          </a:prstGeom>
        </p:spPr>
      </p:pic>
      <p:sp>
        <p:nvSpPr>
          <p:cNvPr id="5" name="TextBox 4">
            <a:extLst>
              <a:ext uri="{FF2B5EF4-FFF2-40B4-BE49-F238E27FC236}">
                <a16:creationId xmlns:a16="http://schemas.microsoft.com/office/drawing/2014/main" id="{C8A0F19D-4850-3B9B-8C85-307CD0DBD9C1}"/>
              </a:ext>
            </a:extLst>
          </p:cNvPr>
          <p:cNvSpPr txBox="1"/>
          <p:nvPr/>
        </p:nvSpPr>
        <p:spPr>
          <a:xfrm>
            <a:off x="941467" y="1703704"/>
            <a:ext cx="2911361" cy="426848"/>
          </a:xfrm>
          <a:prstGeom prst="rect">
            <a:avLst/>
          </a:prstGeom>
          <a:noFill/>
        </p:spPr>
        <p:txBody>
          <a:bodyPr wrap="square">
            <a:spAutoFit/>
          </a:bodyPr>
          <a:lstStyle/>
          <a:p>
            <a:pPr algn="ctr">
              <a:lnSpc>
                <a:spcPct val="90000"/>
              </a:lnSpc>
              <a:spcAft>
                <a:spcPts val="600"/>
              </a:spcAft>
            </a:pPr>
            <a:r>
              <a:rPr lang="en-US" sz="2400" b="1" dirty="0">
                <a:solidFill>
                  <a:srgbClr val="FF0000"/>
                </a:solidFill>
              </a:rPr>
              <a:t>Collaboration</a:t>
            </a:r>
            <a:endParaRPr lang="en-US" sz="2400" dirty="0">
              <a:solidFill>
                <a:srgbClr val="FF0000"/>
              </a:solidFill>
            </a:endParaRPr>
          </a:p>
        </p:txBody>
      </p:sp>
    </p:spTree>
    <p:extLst>
      <p:ext uri="{BB962C8B-B14F-4D97-AF65-F5344CB8AC3E}">
        <p14:creationId xmlns:p14="http://schemas.microsoft.com/office/powerpoint/2010/main" val="2785947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6990F6-1763-DC40-143E-7FA2D99CBF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2069188A-127F-1A82-B1C8-8DD84D023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6244" y="1701545"/>
            <a:ext cx="5628018" cy="3222039"/>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56365C5-4A54-071A-7EB9-FECD035B973C}"/>
              </a:ext>
            </a:extLst>
          </p:cNvPr>
          <p:cNvSpPr txBox="1"/>
          <p:nvPr/>
        </p:nvSpPr>
        <p:spPr>
          <a:xfrm>
            <a:off x="7239012" y="2031101"/>
            <a:ext cx="4376744" cy="3511943"/>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002060"/>
                </a:solidFill>
              </a:rPr>
              <a:t>You can:</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interpret data or evidence</a:t>
            </a:r>
          </a:p>
          <a:p>
            <a:pPr marL="339725" indent="-222250">
              <a:lnSpc>
                <a:spcPct val="80000"/>
              </a:lnSpc>
              <a:spcAft>
                <a:spcPts val="600"/>
              </a:spcAft>
              <a:buFont typeface="Wingdings" panose="05000000000000000000" pitchFamily="2" charset="2"/>
              <a:buChar char="§"/>
            </a:pPr>
            <a:r>
              <a:rPr lang="en-US" sz="1600" dirty="0">
                <a:solidFill>
                  <a:srgbClr val="002060"/>
                </a:solidFill>
              </a:rPr>
              <a:t>Use activities that require identifying patterns or relationships</a:t>
            </a:r>
          </a:p>
          <a:p>
            <a:pPr marL="339725" indent="-222250">
              <a:lnSpc>
                <a:spcPct val="80000"/>
              </a:lnSpc>
              <a:spcAft>
                <a:spcPts val="600"/>
              </a:spcAft>
              <a:buFont typeface="Wingdings" panose="05000000000000000000" pitchFamily="2" charset="2"/>
              <a:buChar char="§"/>
            </a:pPr>
            <a:r>
              <a:rPr lang="en-US" sz="1600" dirty="0">
                <a:solidFill>
                  <a:srgbClr val="002060"/>
                </a:solidFill>
              </a:rPr>
              <a:t>Encourage evaluation of information sources</a:t>
            </a:r>
          </a:p>
          <a:p>
            <a:pPr marL="339725" indent="-222250">
              <a:lnSpc>
                <a:spcPct val="80000"/>
              </a:lnSpc>
              <a:spcAft>
                <a:spcPts val="600"/>
              </a:spcAft>
              <a:buFont typeface="Wingdings" panose="05000000000000000000" pitchFamily="2" charset="2"/>
              <a:buChar char="§"/>
            </a:pPr>
            <a:r>
              <a:rPr lang="en-US" sz="1600" dirty="0">
                <a:solidFill>
                  <a:srgbClr val="002060"/>
                </a:solidFill>
              </a:rPr>
              <a:t>Ask students to explain how they reached a conclusion</a:t>
            </a:r>
          </a:p>
          <a:p>
            <a:pPr marL="339725" indent="-222250">
              <a:lnSpc>
                <a:spcPct val="80000"/>
              </a:lnSpc>
              <a:spcAft>
                <a:spcPts val="600"/>
              </a:spcAft>
              <a:buFont typeface="Wingdings" panose="05000000000000000000" pitchFamily="2" charset="2"/>
              <a:buChar char="§"/>
            </a:pPr>
            <a:r>
              <a:rPr lang="en-US" sz="1600" dirty="0">
                <a:solidFill>
                  <a:srgbClr val="002060"/>
                </a:solidFill>
              </a:rPr>
              <a:t>Use assignments that require structured analysis</a:t>
            </a:r>
          </a:p>
          <a:p>
            <a:pPr>
              <a:lnSpc>
                <a:spcPct val="80000"/>
              </a:lnSpc>
              <a:spcAft>
                <a:spcPts val="600"/>
              </a:spcAft>
            </a:pPr>
            <a:endParaRPr lang="en-US" sz="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Analytical reasoning strengthens students’ ability to evaluate complex information</a:t>
            </a:r>
            <a:r>
              <a:rPr lang="en-US" sz="1400" dirty="0"/>
              <a:t>.</a:t>
            </a:r>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6A3A8FC-D529-3777-E7CD-9E90EC454BB6}"/>
              </a:ext>
            </a:extLst>
          </p:cNvPr>
          <p:cNvSpPr txBox="1"/>
          <p:nvPr/>
        </p:nvSpPr>
        <p:spPr>
          <a:xfrm>
            <a:off x="7807368" y="1307109"/>
            <a:ext cx="2713961"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Analytical Reasoning</a:t>
            </a:r>
            <a:endParaRPr lang="en-US" sz="2400" dirty="0">
              <a:solidFill>
                <a:srgbClr val="FF0000"/>
              </a:solidFill>
            </a:endParaRPr>
          </a:p>
        </p:txBody>
      </p:sp>
    </p:spTree>
    <p:extLst>
      <p:ext uri="{BB962C8B-B14F-4D97-AF65-F5344CB8AC3E}">
        <p14:creationId xmlns:p14="http://schemas.microsoft.com/office/powerpoint/2010/main" val="1883354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6DF590-DB72-4693-EBFD-D6C232E2A7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11A9F937-BD1C-DF88-8D17-C3D093DC8E2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51E92B8-B2AE-1D65-79A6-61D34F6C1465}"/>
              </a:ext>
            </a:extLst>
          </p:cNvPr>
          <p:cNvSpPr txBox="1"/>
          <p:nvPr/>
        </p:nvSpPr>
        <p:spPr>
          <a:xfrm>
            <a:off x="4654294" y="4777739"/>
            <a:ext cx="6897626" cy="1399223"/>
          </a:xfrm>
          <a:prstGeom prst="rect">
            <a:avLst/>
          </a:prstGeom>
        </p:spPr>
        <p:txBody>
          <a:bodyPr vert="horz" lIns="91440" tIns="45720" rIns="91440" bIns="45720" rtlCol="0" anchor="ctr">
            <a:normAutofit/>
          </a:bodyPr>
          <a:lstStyle/>
          <a:p>
            <a:pPr algn="ctr">
              <a:lnSpc>
                <a:spcPct val="80000"/>
              </a:lnSpc>
              <a:spcAft>
                <a:spcPts val="600"/>
              </a:spcAft>
            </a:pPr>
            <a:r>
              <a:rPr lang="en-US" sz="2400" b="1" dirty="0">
                <a:solidFill>
                  <a:srgbClr val="002060"/>
                </a:solidFill>
              </a:rPr>
              <a:t>Small Actions, </a:t>
            </a:r>
          </a:p>
          <a:p>
            <a:pPr algn="ctr">
              <a:lnSpc>
                <a:spcPct val="80000"/>
              </a:lnSpc>
              <a:spcAft>
                <a:spcPts val="600"/>
              </a:spcAft>
            </a:pPr>
            <a:r>
              <a:rPr lang="en-US" sz="2400" b="1" dirty="0">
                <a:solidFill>
                  <a:srgbClr val="002060"/>
                </a:solidFill>
              </a:rPr>
              <a:t>Lasting Impact</a:t>
            </a:r>
          </a:p>
        </p:txBody>
      </p:sp>
    </p:spTree>
    <p:extLst>
      <p:ext uri="{BB962C8B-B14F-4D97-AF65-F5344CB8AC3E}">
        <p14:creationId xmlns:p14="http://schemas.microsoft.com/office/powerpoint/2010/main" val="31049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C8F9D9-99ED-A495-0CCF-242FF11F0C6F}"/>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miling Hispanic female college student smiles as she shakes hands with a female professor. The student is introducing herself to the professor.">
            <a:extLst>
              <a:ext uri="{FF2B5EF4-FFF2-40B4-BE49-F238E27FC236}">
                <a16:creationId xmlns:a16="http://schemas.microsoft.com/office/drawing/2014/main" id="{90F10830-8973-DDA0-1CC5-E74D1B21FF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3" name="Freeform: Shape 1032">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35" name="Freeform: Shape 1034">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0D8E47DA-216F-AA11-980B-2EC7AB4811A4}"/>
              </a:ext>
            </a:extLst>
          </p:cNvPr>
          <p:cNvSpPr txBox="1"/>
          <p:nvPr/>
        </p:nvSpPr>
        <p:spPr>
          <a:xfrm>
            <a:off x="414181" y="2649128"/>
            <a:ext cx="3438906" cy="4271324"/>
          </a:xfrm>
          <a:prstGeom prst="rect">
            <a:avLst/>
          </a:prstGeom>
        </p:spPr>
        <p:txBody>
          <a:bodyPr vert="horz" lIns="91440" tIns="45720" rIns="91440" bIns="45720" rtlCol="0" anchor="t">
            <a:normAutofit/>
          </a:bodyPr>
          <a:lstStyle/>
          <a:p>
            <a:pPr>
              <a:lnSpc>
                <a:spcPct val="90000"/>
              </a:lnSpc>
              <a:spcAft>
                <a:spcPts val="600"/>
              </a:spcAft>
            </a:pPr>
            <a:r>
              <a:rPr lang="en-US" sz="1600" dirty="0">
                <a:solidFill>
                  <a:srgbClr val="002060"/>
                </a:solidFill>
              </a:rPr>
              <a:t>You can:</a:t>
            </a:r>
          </a:p>
          <a:p>
            <a:pPr marL="285750" indent="-285750">
              <a:lnSpc>
                <a:spcPct val="90000"/>
              </a:lnSpc>
              <a:spcAft>
                <a:spcPts val="600"/>
              </a:spcAft>
              <a:buFont typeface="Wingdings" panose="05000000000000000000" pitchFamily="2" charset="2"/>
              <a:buChar char="§"/>
            </a:pPr>
            <a:r>
              <a:rPr lang="en-US" sz="1600" dirty="0">
                <a:solidFill>
                  <a:srgbClr val="002060"/>
                </a:solidFill>
              </a:rPr>
              <a:t>Use name tents or name cards early in the semester</a:t>
            </a:r>
          </a:p>
          <a:p>
            <a:pPr marL="285750" indent="-285750">
              <a:lnSpc>
                <a:spcPct val="90000"/>
              </a:lnSpc>
              <a:spcAft>
                <a:spcPts val="600"/>
              </a:spcAft>
              <a:buFont typeface="Wingdings" panose="05000000000000000000" pitchFamily="2" charset="2"/>
              <a:buChar char="§"/>
            </a:pPr>
            <a:r>
              <a:rPr lang="en-US" sz="1600" dirty="0">
                <a:solidFill>
                  <a:srgbClr val="002060"/>
                </a:solidFill>
              </a:rPr>
              <a:t>Refer to students by name during discussions</a:t>
            </a:r>
          </a:p>
          <a:p>
            <a:pPr marL="285750" indent="-285750">
              <a:lnSpc>
                <a:spcPct val="90000"/>
              </a:lnSpc>
              <a:spcAft>
                <a:spcPts val="600"/>
              </a:spcAft>
              <a:buFont typeface="Wingdings" panose="05000000000000000000" pitchFamily="2" charset="2"/>
              <a:buChar char="§"/>
            </a:pPr>
            <a:r>
              <a:rPr lang="en-US" sz="1600" dirty="0">
                <a:solidFill>
                  <a:srgbClr val="002060"/>
                </a:solidFill>
              </a:rPr>
              <a:t>Greet students as they enter the classroom</a:t>
            </a:r>
          </a:p>
          <a:p>
            <a:pPr marL="285750" indent="-285750">
              <a:lnSpc>
                <a:spcPct val="90000"/>
              </a:lnSpc>
              <a:spcAft>
                <a:spcPts val="600"/>
              </a:spcAft>
              <a:buFont typeface="Wingdings" panose="05000000000000000000" pitchFamily="2" charset="2"/>
              <a:buChar char="§"/>
            </a:pPr>
            <a:r>
              <a:rPr lang="en-US" sz="1600" dirty="0">
                <a:solidFill>
                  <a:srgbClr val="002060"/>
                </a:solidFill>
              </a:rPr>
              <a:t>Encourage students to learn one another’s names</a:t>
            </a:r>
          </a:p>
          <a:p>
            <a:pPr marL="285750" indent="-285750">
              <a:lnSpc>
                <a:spcPct val="90000"/>
              </a:lnSpc>
              <a:spcAft>
                <a:spcPts val="1200"/>
              </a:spcAft>
              <a:buFont typeface="Wingdings" panose="05000000000000000000" pitchFamily="2" charset="2"/>
              <a:buChar char="§"/>
            </a:pPr>
            <a:r>
              <a:rPr lang="en-US" sz="1600" dirty="0">
                <a:solidFill>
                  <a:srgbClr val="002060"/>
                </a:solidFill>
              </a:rPr>
              <a:t>Use seating charts or photos if helpful</a:t>
            </a: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Using students’ names helps build connection and encourages participation</a:t>
            </a:r>
            <a:r>
              <a:rPr lang="en-US" sz="1600" dirty="0"/>
              <a:t>.</a:t>
            </a:r>
          </a:p>
        </p:txBody>
      </p:sp>
      <p:sp>
        <p:nvSpPr>
          <p:cNvPr id="4" name="TextBox 3">
            <a:extLst>
              <a:ext uri="{FF2B5EF4-FFF2-40B4-BE49-F238E27FC236}">
                <a16:creationId xmlns:a16="http://schemas.microsoft.com/office/drawing/2014/main" id="{E5C888E3-063F-3AD1-1D52-5C7E6D31A568}"/>
              </a:ext>
            </a:extLst>
          </p:cNvPr>
          <p:cNvSpPr txBox="1"/>
          <p:nvPr/>
        </p:nvSpPr>
        <p:spPr>
          <a:xfrm>
            <a:off x="542197" y="1767154"/>
            <a:ext cx="2959472"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Learn                          Students’ Names</a:t>
            </a:r>
            <a:endParaRPr lang="en-US" sz="2400" dirty="0">
              <a:solidFill>
                <a:srgbClr val="FF0000"/>
              </a:solidFill>
            </a:endParaRPr>
          </a:p>
        </p:txBody>
      </p:sp>
    </p:spTree>
    <p:extLst>
      <p:ext uri="{BB962C8B-B14F-4D97-AF65-F5344CB8AC3E}">
        <p14:creationId xmlns:p14="http://schemas.microsoft.com/office/powerpoint/2010/main" val="1692998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B83FB7-FA98-70B5-903A-14CB5EDDC4AC}"/>
            </a:ext>
          </a:extLst>
        </p:cNvPr>
        <p:cNvGrpSpPr/>
        <p:nvPr/>
      </p:nvGrpSpPr>
      <p:grpSpPr>
        <a:xfrm>
          <a:off x="0" y="0"/>
          <a:ext cx="0" cy="0"/>
          <a:chOff x="0" y="0"/>
          <a:chExt cx="0" cy="0"/>
        </a:xfrm>
      </p:grpSpPr>
      <p:sp useBgFill="1">
        <p:nvSpPr>
          <p:cNvPr id="2100" name="Rectangle 2099">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2" name="Group 210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103" name="Rectangle 210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4" name="Rectangle 210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5" name="Rectangle 210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07" name="Rectangle 210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FDC8692-5711-E84A-9B9B-1975823C081E}"/>
              </a:ext>
            </a:extLst>
          </p:cNvPr>
          <p:cNvSpPr txBox="1"/>
          <p:nvPr/>
        </p:nvSpPr>
        <p:spPr>
          <a:xfrm>
            <a:off x="1038255" y="2269206"/>
            <a:ext cx="4303766" cy="3677123"/>
          </a:xfrm>
          <a:prstGeom prst="rect">
            <a:avLst/>
          </a:prstGeom>
        </p:spPr>
        <p:txBody>
          <a:bodyPr vert="horz" lIns="91440" tIns="45720" rIns="91440" bIns="45720" rtlCol="0" anchor="ctr">
            <a:normAutofit/>
          </a:bodyPr>
          <a:lstStyle/>
          <a:p>
            <a:pPr>
              <a:lnSpc>
                <a:spcPct val="90000"/>
              </a:lnSpc>
              <a:spcAft>
                <a:spcPts val="600"/>
              </a:spcAft>
            </a:pPr>
            <a:r>
              <a:rPr lang="en-US" sz="1600" dirty="0">
                <a:solidFill>
                  <a:srgbClr val="002060"/>
                </a:solidFill>
              </a:rPr>
              <a:t>You can:</a:t>
            </a:r>
          </a:p>
          <a:p>
            <a:pPr marL="285750" indent="-225425">
              <a:lnSpc>
                <a:spcPct val="90000"/>
              </a:lnSpc>
              <a:spcAft>
                <a:spcPts val="600"/>
              </a:spcAft>
              <a:buFont typeface="Wingdings" panose="05000000000000000000" pitchFamily="2" charset="2"/>
              <a:buChar char="§"/>
            </a:pPr>
            <a:r>
              <a:rPr lang="en-US" sz="1600" dirty="0">
                <a:solidFill>
                  <a:srgbClr val="002060"/>
                </a:solidFill>
              </a:rPr>
              <a:t>Ask open-ended questions that require explanation</a:t>
            </a:r>
          </a:p>
          <a:p>
            <a:pPr marL="285750" indent="-225425">
              <a:lnSpc>
                <a:spcPct val="90000"/>
              </a:lnSpc>
              <a:spcAft>
                <a:spcPts val="600"/>
              </a:spcAft>
              <a:buFont typeface="Wingdings" panose="05000000000000000000" pitchFamily="2" charset="2"/>
              <a:buChar char="§"/>
            </a:pPr>
            <a:r>
              <a:rPr lang="en-US" sz="1600" dirty="0">
                <a:solidFill>
                  <a:srgbClr val="002060"/>
                </a:solidFill>
              </a:rPr>
              <a:t>Encourage students to support their ideas with evidence</a:t>
            </a:r>
          </a:p>
          <a:p>
            <a:pPr marL="285750" indent="-225425">
              <a:lnSpc>
                <a:spcPct val="90000"/>
              </a:lnSpc>
              <a:spcAft>
                <a:spcPts val="600"/>
              </a:spcAft>
              <a:buFont typeface="Wingdings" panose="05000000000000000000" pitchFamily="2" charset="2"/>
              <a:buChar char="§"/>
            </a:pPr>
            <a:r>
              <a:rPr lang="en-US" sz="1600" dirty="0">
                <a:solidFill>
                  <a:srgbClr val="002060"/>
                </a:solidFill>
              </a:rPr>
              <a:t>Invite multiple perspectives on a topic</a:t>
            </a:r>
          </a:p>
          <a:p>
            <a:pPr marL="285750" indent="-225425">
              <a:lnSpc>
                <a:spcPct val="90000"/>
              </a:lnSpc>
              <a:spcAft>
                <a:spcPts val="600"/>
              </a:spcAft>
              <a:buFont typeface="Wingdings" panose="05000000000000000000" pitchFamily="2" charset="2"/>
              <a:buChar char="§"/>
            </a:pPr>
            <a:r>
              <a:rPr lang="en-US" sz="1600" dirty="0">
                <a:solidFill>
                  <a:srgbClr val="002060"/>
                </a:solidFill>
              </a:rPr>
              <a:t>Ask follow-up questions that deepen discussion</a:t>
            </a:r>
          </a:p>
          <a:p>
            <a:pPr marL="285750" indent="-225425">
              <a:lnSpc>
                <a:spcPct val="90000"/>
              </a:lnSpc>
              <a:spcAft>
                <a:spcPts val="600"/>
              </a:spcAft>
              <a:buFont typeface="Wingdings" panose="05000000000000000000" pitchFamily="2" charset="2"/>
              <a:buChar char="§"/>
            </a:pPr>
            <a:r>
              <a:rPr lang="en-US" sz="1600" dirty="0">
                <a:solidFill>
                  <a:srgbClr val="002060"/>
                </a:solidFill>
              </a:rPr>
              <a:t>Give students time to think before responding</a:t>
            </a:r>
          </a:p>
          <a:p>
            <a:pPr>
              <a:lnSpc>
                <a:spcPct val="90000"/>
              </a:lnSpc>
              <a:spcAft>
                <a:spcPts val="600"/>
              </a:spcAft>
            </a:pPr>
            <a:endParaRPr lang="en-US" sz="1600" dirty="0">
              <a:solidFill>
                <a:srgbClr val="002060"/>
              </a:solidFill>
            </a:endParaRPr>
          </a:p>
          <a:p>
            <a:pPr>
              <a:lnSpc>
                <a:spcPct val="8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Thoughtful questions help students explore ideas more deeply.</a:t>
            </a:r>
          </a:p>
        </p:txBody>
      </p:sp>
      <p:sp>
        <p:nvSpPr>
          <p:cNvPr id="2109" name="Rectangle 2108">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9E93986-2B77-D1F7-2D72-8135A2D5E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0493" y="1260862"/>
            <a:ext cx="4223252" cy="4396560"/>
          </a:xfrm>
          <a:prstGeom prst="rect">
            <a:avLst/>
          </a:prstGeom>
        </p:spPr>
      </p:pic>
      <p:cxnSp>
        <p:nvCxnSpPr>
          <p:cNvPr id="2111" name="Straight Connector 211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B6D617A-1B88-1737-20A7-69066F8C0058}"/>
              </a:ext>
            </a:extLst>
          </p:cNvPr>
          <p:cNvSpPr txBox="1"/>
          <p:nvPr/>
        </p:nvSpPr>
        <p:spPr>
          <a:xfrm>
            <a:off x="1860606" y="1019955"/>
            <a:ext cx="3165731"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Ask Thoughtful Questions</a:t>
            </a:r>
            <a:endParaRPr lang="en-US" sz="2400" dirty="0">
              <a:solidFill>
                <a:srgbClr val="FF0000"/>
              </a:solidFill>
            </a:endParaRPr>
          </a:p>
        </p:txBody>
      </p:sp>
    </p:spTree>
    <p:extLst>
      <p:ext uri="{BB962C8B-B14F-4D97-AF65-F5344CB8AC3E}">
        <p14:creationId xmlns:p14="http://schemas.microsoft.com/office/powerpoint/2010/main" val="800653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1D3F3E-E479-0B6A-B114-555F0EC86818}"/>
            </a:ext>
          </a:extLst>
        </p:cNvPr>
        <p:cNvGrpSpPr/>
        <p:nvPr/>
      </p:nvGrpSpPr>
      <p:grpSpPr>
        <a:xfrm>
          <a:off x="0" y="0"/>
          <a:ext cx="0" cy="0"/>
          <a:chOff x="0" y="0"/>
          <a:chExt cx="0" cy="0"/>
        </a:xfrm>
      </p:grpSpPr>
      <p:sp useBgFill="1">
        <p:nvSpPr>
          <p:cNvPr id="4113" name="Rectangle 4112">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4" name="Rectangle 41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5" name="Rectangle 41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A person in a classroom&#10;&#10;AI-generated content may be incorrect.">
            <a:extLst>
              <a:ext uri="{FF2B5EF4-FFF2-40B4-BE49-F238E27FC236}">
                <a16:creationId xmlns:a16="http://schemas.microsoft.com/office/drawing/2014/main" id="{DC928063-A51B-43F7-24DF-C9CA6648C99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244" y="650494"/>
            <a:ext cx="5628018" cy="5324142"/>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4115">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FC65359-64E0-47C2-8914-AA72839C5CBF}"/>
              </a:ext>
            </a:extLst>
          </p:cNvPr>
          <p:cNvSpPr txBox="1"/>
          <p:nvPr/>
        </p:nvSpPr>
        <p:spPr>
          <a:xfrm>
            <a:off x="7239012" y="2031101"/>
            <a:ext cx="4282984" cy="3511943"/>
          </a:xfrm>
          <a:prstGeom prst="rect">
            <a:avLst/>
          </a:prstGeom>
        </p:spPr>
        <p:txBody>
          <a:bodyPr vert="horz" lIns="91440" tIns="45720" rIns="91440" bIns="45720" rtlCol="0" anchor="ctr">
            <a:noAutofit/>
          </a:bodyPr>
          <a:lstStyle/>
          <a:p>
            <a:pPr>
              <a:lnSpc>
                <a:spcPct val="80000"/>
              </a:lnSpc>
              <a:spcAft>
                <a:spcPts val="600"/>
              </a:spcAft>
            </a:pPr>
            <a:r>
              <a:rPr lang="en-US" sz="1600" dirty="0">
                <a:solidFill>
                  <a:srgbClr val="002060"/>
                </a:solidFill>
              </a:rPr>
              <a:t>You can:</a:t>
            </a:r>
          </a:p>
          <a:p>
            <a:pPr marL="349250" indent="-228600">
              <a:lnSpc>
                <a:spcPct val="80000"/>
              </a:lnSpc>
              <a:spcAft>
                <a:spcPts val="600"/>
              </a:spcAft>
              <a:buFont typeface="Wingdings" panose="05000000000000000000" pitchFamily="2" charset="2"/>
              <a:buChar char="§"/>
            </a:pPr>
            <a:r>
              <a:rPr lang="en-US" sz="1600" dirty="0">
                <a:solidFill>
                  <a:srgbClr val="002060"/>
                </a:solidFill>
              </a:rPr>
              <a:t>Share why the subject matters to you</a:t>
            </a:r>
          </a:p>
          <a:p>
            <a:pPr marL="349250" indent="-228600">
              <a:lnSpc>
                <a:spcPct val="80000"/>
              </a:lnSpc>
              <a:spcAft>
                <a:spcPts val="600"/>
              </a:spcAft>
              <a:buFont typeface="Wingdings" panose="05000000000000000000" pitchFamily="2" charset="2"/>
              <a:buChar char="§"/>
            </a:pPr>
            <a:r>
              <a:rPr lang="en-US" sz="1600" dirty="0">
                <a:solidFill>
                  <a:srgbClr val="002060"/>
                </a:solidFill>
              </a:rPr>
              <a:t>Highlight interesting ideas or discoveries</a:t>
            </a:r>
          </a:p>
          <a:p>
            <a:pPr marL="349250" indent="-228600">
              <a:lnSpc>
                <a:spcPct val="80000"/>
              </a:lnSpc>
              <a:spcAft>
                <a:spcPts val="600"/>
              </a:spcAft>
              <a:buFont typeface="Wingdings" panose="05000000000000000000" pitchFamily="2" charset="2"/>
              <a:buChar char="§"/>
            </a:pPr>
            <a:r>
              <a:rPr lang="en-US" sz="1600" dirty="0">
                <a:solidFill>
                  <a:srgbClr val="002060"/>
                </a:solidFill>
              </a:rPr>
              <a:t>Connect topics to meaningful questions or issues</a:t>
            </a:r>
          </a:p>
          <a:p>
            <a:pPr marL="349250" indent="-228600">
              <a:lnSpc>
                <a:spcPct val="80000"/>
              </a:lnSpc>
              <a:spcAft>
                <a:spcPts val="600"/>
              </a:spcAft>
              <a:buFont typeface="Wingdings" panose="05000000000000000000" pitchFamily="2" charset="2"/>
              <a:buChar char="§"/>
            </a:pPr>
            <a:r>
              <a:rPr lang="en-US" sz="1600" dirty="0">
                <a:solidFill>
                  <a:srgbClr val="002060"/>
                </a:solidFill>
              </a:rPr>
              <a:t>Use examples that show the value of the field</a:t>
            </a:r>
          </a:p>
          <a:p>
            <a:pPr marL="349250" indent="-228600">
              <a:lnSpc>
                <a:spcPct val="80000"/>
              </a:lnSpc>
              <a:spcAft>
                <a:spcPts val="600"/>
              </a:spcAft>
              <a:buFont typeface="Wingdings" panose="05000000000000000000" pitchFamily="2" charset="2"/>
              <a:buChar char="§"/>
            </a:pPr>
            <a:r>
              <a:rPr lang="en-US" sz="1600" dirty="0">
                <a:solidFill>
                  <a:srgbClr val="002060"/>
                </a:solidFill>
              </a:rPr>
              <a:t>Express curiosity and excitement about the material</a:t>
            </a:r>
          </a:p>
          <a:p>
            <a:pPr>
              <a:lnSpc>
                <a:spcPct val="80000"/>
              </a:lnSpc>
              <a:spcAft>
                <a:spcPts val="600"/>
              </a:spcAft>
            </a:pPr>
            <a:endParaRPr lang="en-US" sz="1600" dirty="0">
              <a:solidFill>
                <a:srgbClr val="002060"/>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Enthusiasm can inspire students to engage more deeply with the subject</a:t>
            </a:r>
            <a:r>
              <a:rPr lang="en-US" sz="1600" dirty="0"/>
              <a:t>.</a:t>
            </a:r>
          </a:p>
        </p:txBody>
      </p:sp>
      <p:sp>
        <p:nvSpPr>
          <p:cNvPr id="4117" name="Rectangle 41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2345A50-3F51-4FDA-1DD9-98240E7470C1}"/>
              </a:ext>
            </a:extLst>
          </p:cNvPr>
          <p:cNvSpPr txBox="1"/>
          <p:nvPr/>
        </p:nvSpPr>
        <p:spPr>
          <a:xfrm>
            <a:off x="7755071" y="1191543"/>
            <a:ext cx="2818555"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Show Enthusiasm for the Subject</a:t>
            </a:r>
            <a:endParaRPr lang="en-US" sz="2400" dirty="0">
              <a:solidFill>
                <a:srgbClr val="FF0000"/>
              </a:solidFill>
            </a:endParaRPr>
          </a:p>
        </p:txBody>
      </p:sp>
    </p:spTree>
    <p:extLst>
      <p:ext uri="{BB962C8B-B14F-4D97-AF65-F5344CB8AC3E}">
        <p14:creationId xmlns:p14="http://schemas.microsoft.com/office/powerpoint/2010/main" val="2834747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C6CEEB-7CDC-3D64-FB25-F2F0BC2B6F0C}"/>
            </a:ext>
          </a:extLst>
        </p:cNvPr>
        <p:cNvGrpSpPr/>
        <p:nvPr/>
      </p:nvGrpSpPr>
      <p:grpSpPr>
        <a:xfrm>
          <a:off x="0" y="0"/>
          <a:ext cx="0" cy="0"/>
          <a:chOff x="0" y="0"/>
          <a:chExt cx="0" cy="0"/>
        </a:xfrm>
      </p:grpSpPr>
      <p:sp useBgFill="1">
        <p:nvSpPr>
          <p:cNvPr id="5134" name="Rectangle 51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person and person standing in front of a chalkboard&#10;&#10;AI-generated content may be incorrect.">
            <a:extLst>
              <a:ext uri="{FF2B5EF4-FFF2-40B4-BE49-F238E27FC236}">
                <a16:creationId xmlns:a16="http://schemas.microsoft.com/office/drawing/2014/main" id="{319C6AD7-F22A-1FAB-92C6-1E1B467D0B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22356" y="10"/>
            <a:ext cx="9669642" cy="6857990"/>
          </a:xfrm>
          <a:prstGeom prst="rect">
            <a:avLst/>
          </a:prstGeom>
        </p:spPr>
      </p:pic>
      <p:sp>
        <p:nvSpPr>
          <p:cNvPr id="5136" name="Rectangle 51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602FE4E-DAC6-0C05-CAC6-1188C41CC1F7}"/>
              </a:ext>
            </a:extLst>
          </p:cNvPr>
          <p:cNvSpPr txBox="1"/>
          <p:nvPr/>
        </p:nvSpPr>
        <p:spPr>
          <a:xfrm>
            <a:off x="229239" y="1820591"/>
            <a:ext cx="3284622" cy="3742762"/>
          </a:xfrm>
          <a:prstGeom prst="rect">
            <a:avLst/>
          </a:prstGeom>
        </p:spPr>
        <p:txBody>
          <a:bodyPr vert="horz" lIns="91440" tIns="45720" rIns="91440" bIns="45720" rtlCol="0">
            <a:noAutofit/>
          </a:bodyPr>
          <a:lstStyle/>
          <a:p>
            <a:pPr>
              <a:lnSpc>
                <a:spcPct val="80000"/>
              </a:lnSpc>
              <a:spcAft>
                <a:spcPts val="600"/>
              </a:spcAft>
            </a:pPr>
            <a:endParaRPr lang="en-US" sz="1600" dirty="0"/>
          </a:p>
          <a:p>
            <a:pPr>
              <a:lnSpc>
                <a:spcPct val="80000"/>
              </a:lnSpc>
              <a:spcAft>
                <a:spcPts val="600"/>
              </a:spcAft>
            </a:pPr>
            <a:r>
              <a:rPr lang="en-US" sz="1600" dirty="0">
                <a:solidFill>
                  <a:srgbClr val="002060"/>
                </a:solidFill>
              </a:rPr>
              <a:t>You can create lasting learning experiences by:</a:t>
            </a:r>
          </a:p>
          <a:p>
            <a:pPr marL="396875" indent="-276225">
              <a:lnSpc>
                <a:spcPct val="80000"/>
              </a:lnSpc>
              <a:spcAft>
                <a:spcPts val="600"/>
              </a:spcAft>
              <a:buFont typeface="Wingdings" panose="05000000000000000000" pitchFamily="2" charset="2"/>
              <a:buChar char="§"/>
            </a:pPr>
            <a:r>
              <a:rPr lang="en-US" sz="1600" dirty="0">
                <a:solidFill>
                  <a:srgbClr val="002060"/>
                </a:solidFill>
              </a:rPr>
              <a:t>Designing meaningful learning opportunities</a:t>
            </a:r>
          </a:p>
          <a:p>
            <a:pPr marL="396875" indent="-276225">
              <a:lnSpc>
                <a:spcPct val="80000"/>
              </a:lnSpc>
              <a:spcAft>
                <a:spcPts val="600"/>
              </a:spcAft>
              <a:buFont typeface="Wingdings" panose="05000000000000000000" pitchFamily="2" charset="2"/>
              <a:buChar char="§"/>
            </a:pPr>
            <a:r>
              <a:rPr lang="en-US" sz="1600" dirty="0">
                <a:solidFill>
                  <a:srgbClr val="002060"/>
                </a:solidFill>
              </a:rPr>
              <a:t>Connecting ideas to real-world contexts</a:t>
            </a:r>
          </a:p>
          <a:p>
            <a:pPr marL="396875" indent="-276225">
              <a:lnSpc>
                <a:spcPct val="80000"/>
              </a:lnSpc>
              <a:spcAft>
                <a:spcPts val="600"/>
              </a:spcAft>
              <a:buFont typeface="Wingdings" panose="05000000000000000000" pitchFamily="2" charset="2"/>
              <a:buChar char="§"/>
            </a:pPr>
            <a:r>
              <a:rPr lang="en-US" sz="1600" dirty="0">
                <a:solidFill>
                  <a:srgbClr val="002060"/>
                </a:solidFill>
              </a:rPr>
              <a:t>Encouraging participation and curiosity</a:t>
            </a:r>
          </a:p>
          <a:p>
            <a:pPr marL="396875" indent="-276225">
              <a:lnSpc>
                <a:spcPct val="80000"/>
              </a:lnSpc>
              <a:spcAft>
                <a:spcPts val="600"/>
              </a:spcAft>
              <a:buFont typeface="Wingdings" panose="05000000000000000000" pitchFamily="2" charset="2"/>
              <a:buChar char="§"/>
            </a:pPr>
            <a:r>
              <a:rPr lang="en-US" sz="1600" dirty="0">
                <a:solidFill>
                  <a:srgbClr val="002060"/>
                </a:solidFill>
              </a:rPr>
              <a:t>Supporting students through challenges</a:t>
            </a:r>
          </a:p>
          <a:p>
            <a:pPr marL="396875" indent="-276225">
              <a:lnSpc>
                <a:spcPct val="80000"/>
              </a:lnSpc>
              <a:spcAft>
                <a:spcPts val="600"/>
              </a:spcAft>
              <a:buFont typeface="Wingdings" panose="05000000000000000000" pitchFamily="2" charset="2"/>
              <a:buChar char="§"/>
            </a:pPr>
            <a:r>
              <a:rPr lang="en-US" sz="1600" dirty="0">
                <a:solidFill>
                  <a:srgbClr val="002060"/>
                </a:solidFill>
              </a:rPr>
              <a:t>Helping students develop lasting skills</a:t>
            </a:r>
          </a:p>
          <a:p>
            <a:pPr>
              <a:lnSpc>
                <a:spcPct val="80000"/>
              </a:lnSpc>
              <a:spcAft>
                <a:spcPts val="600"/>
              </a:spcAft>
            </a:pPr>
            <a:endParaRPr lang="en-US" sz="1600" dirty="0">
              <a:solidFill>
                <a:srgbClr val="002060"/>
              </a:solidFill>
            </a:endParaRPr>
          </a:p>
          <a:p>
            <a:pPr>
              <a:lnSpc>
                <a:spcPct val="80000"/>
              </a:lnSpc>
              <a:spcAft>
                <a:spcPts val="600"/>
              </a:spcAft>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Small actions in the classroom can have a lasting impact on how students learn and how they see themselves as learners.</a:t>
            </a:r>
          </a:p>
        </p:txBody>
      </p:sp>
      <p:sp>
        <p:nvSpPr>
          <p:cNvPr id="5" name="TextBox 4">
            <a:extLst>
              <a:ext uri="{FF2B5EF4-FFF2-40B4-BE49-F238E27FC236}">
                <a16:creationId xmlns:a16="http://schemas.microsoft.com/office/drawing/2014/main" id="{185BEA0F-FC61-7964-D792-1D46C0F2B054}"/>
              </a:ext>
            </a:extLst>
          </p:cNvPr>
          <p:cNvSpPr txBox="1"/>
          <p:nvPr/>
        </p:nvSpPr>
        <p:spPr>
          <a:xfrm>
            <a:off x="359330" y="1125976"/>
            <a:ext cx="2764256" cy="694614"/>
          </a:xfrm>
          <a:prstGeom prst="rect">
            <a:avLst/>
          </a:prstGeom>
          <a:noFill/>
        </p:spPr>
        <p:txBody>
          <a:bodyPr wrap="square">
            <a:spAutoFit/>
          </a:bodyPr>
          <a:lstStyle/>
          <a:p>
            <a:pPr algn="ctr">
              <a:lnSpc>
                <a:spcPct val="80000"/>
              </a:lnSpc>
              <a:spcAft>
                <a:spcPts val="600"/>
              </a:spcAft>
            </a:pPr>
            <a:r>
              <a:rPr lang="en-US" sz="2400" b="1" dirty="0">
                <a:solidFill>
                  <a:srgbClr val="FF0000"/>
                </a:solidFill>
              </a:rPr>
              <a:t>Small Practices, Lasting Influence</a:t>
            </a:r>
            <a:endParaRPr lang="en-US" sz="2400" dirty="0">
              <a:solidFill>
                <a:srgbClr val="FF0000"/>
              </a:solidFill>
            </a:endParaRPr>
          </a:p>
        </p:txBody>
      </p:sp>
      <p:cxnSp>
        <p:nvCxnSpPr>
          <p:cNvPr id="7" name="Straight Connector 6">
            <a:extLst>
              <a:ext uri="{FF2B5EF4-FFF2-40B4-BE49-F238E27FC236}">
                <a16:creationId xmlns:a16="http://schemas.microsoft.com/office/drawing/2014/main" id="{338FA068-D45B-6C86-7023-CE948CD086E0}"/>
              </a:ext>
            </a:extLst>
          </p:cNvPr>
          <p:cNvCxnSpPr>
            <a:cxnSpLocks/>
          </p:cNvCxnSpPr>
          <p:nvPr/>
        </p:nvCxnSpPr>
        <p:spPr>
          <a:xfrm>
            <a:off x="229239" y="1820590"/>
            <a:ext cx="3024439" cy="1"/>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90218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FF9E73-99C8-9DFE-0F5A-9CC94BEF7D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group of women looking at a computer&#10;&#10;AI-generated content may be incorrect.">
            <a:extLst>
              <a:ext uri="{FF2B5EF4-FFF2-40B4-BE49-F238E27FC236}">
                <a16:creationId xmlns:a16="http://schemas.microsoft.com/office/drawing/2014/main" id="{2A3E1958-909D-3A58-EC39-A1857C47807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4465973"/>
          </a:xfrm>
          <a:prstGeom prst="rect">
            <a:avLst/>
          </a:prstGeom>
        </p:spPr>
      </p:pic>
      <p:sp>
        <p:nvSpPr>
          <p:cNvPr id="12" name="Rectangle: Rounded Corners 11">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6F49CD78-1918-62F2-9B3B-1C438842CF1F}"/>
              </a:ext>
            </a:extLst>
          </p:cNvPr>
          <p:cNvSpPr txBox="1"/>
          <p:nvPr/>
        </p:nvSpPr>
        <p:spPr>
          <a:xfrm>
            <a:off x="3659044" y="5178467"/>
            <a:ext cx="3427556" cy="1306417"/>
          </a:xfrm>
          <a:prstGeom prst="rect">
            <a:avLst/>
          </a:prstGeom>
        </p:spPr>
        <p:txBody>
          <a:bodyPr vert="horz" lIns="91440" tIns="45720" rIns="91440" bIns="45720" rtlCol="0">
            <a:normAutofit/>
          </a:bodyPr>
          <a:lstStyle/>
          <a:p>
            <a:pPr marR="0" algn="ctr">
              <a:lnSpc>
                <a:spcPct val="80000"/>
              </a:lnSpc>
            </a:pPr>
            <a:r>
              <a:rPr lang="en-US" sz="2400" b="1" dirty="0">
                <a:solidFill>
                  <a:srgbClr val="002060"/>
                </a:solidFill>
                <a:effectLst/>
              </a:rPr>
              <a:t>Teaching Is More Than Delivering Content</a:t>
            </a:r>
            <a:endParaRPr lang="en-US" sz="2400" dirty="0">
              <a:solidFill>
                <a:srgbClr val="002060"/>
              </a:solidFill>
              <a:effectLst/>
            </a:endParaRPr>
          </a:p>
        </p:txBody>
      </p:sp>
    </p:spTree>
    <p:extLst>
      <p:ext uri="{BB962C8B-B14F-4D97-AF65-F5344CB8AC3E}">
        <p14:creationId xmlns:p14="http://schemas.microsoft.com/office/powerpoint/2010/main" val="2209985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895"/>
            <a:ext cx="12188824" cy="6855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1200" y="4414991"/>
            <a:ext cx="11979212" cy="2087251"/>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957" y="588569"/>
            <a:ext cx="6503606" cy="568086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77313F5C-24EB-30C0-E224-808F79CB5122}"/>
              </a:ext>
            </a:extLst>
          </p:cNvPr>
          <p:cNvSpPr txBox="1"/>
          <p:nvPr/>
        </p:nvSpPr>
        <p:spPr>
          <a:xfrm>
            <a:off x="699127" y="4884302"/>
            <a:ext cx="3737290" cy="588919"/>
          </a:xfrm>
          <a:prstGeom prst="rect">
            <a:avLst/>
          </a:prstGeom>
          <a:noFill/>
        </p:spPr>
        <p:txBody>
          <a:bodyPr wrap="square">
            <a:spAutoFit/>
          </a:bodyPr>
          <a:lstStyle/>
          <a:p>
            <a:pPr marL="0" marR="0" lvl="0" indent="0" algn="ctr" defTabSz="914126" rtl="0" eaLnBrk="1" fontAlgn="auto" latinLnBrk="0" hangingPunct="1">
              <a:lnSpc>
                <a:spcPct val="150000"/>
              </a:lnSpc>
              <a:spcBef>
                <a:spcPts val="0"/>
              </a:spcBef>
              <a:spcAft>
                <a:spcPts val="300"/>
              </a:spcAft>
              <a:buClrTx/>
              <a:buSzTx/>
              <a:buFontTx/>
              <a:buNone/>
              <a:tabLst/>
              <a:defRPr/>
            </a:pPr>
            <a:r>
              <a:rPr kumimoji="0" lang="en-US" sz="2399"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rPr>
              <a:t>References</a:t>
            </a:r>
            <a:endParaRPr kumimoji="0" lang="en-US" sz="2399"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Welcome to MyBib">
            <a:extLst>
              <a:ext uri="{FF2B5EF4-FFF2-40B4-BE49-F238E27FC236}">
                <a16:creationId xmlns:a16="http://schemas.microsoft.com/office/drawing/2014/main" id="{684F0853-FA5F-6F7C-4D90-0EFEF41BB358}"/>
              </a:ext>
            </a:extLst>
          </p:cNvPr>
          <p:cNvPicPr>
            <a:picLocks noChangeAspect="1" noChangeArrowheads="1"/>
          </p:cNvPicPr>
          <p:nvPr/>
        </p:nvPicPr>
        <p:blipFill>
          <a:blip r:embed="rId3"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06082" y="1273984"/>
            <a:ext cx="4618895" cy="2455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059B5E-F457-FF5B-B750-C49878112B1F}"/>
              </a:ext>
            </a:extLst>
          </p:cNvPr>
          <p:cNvSpPr txBox="1"/>
          <p:nvPr/>
        </p:nvSpPr>
        <p:spPr>
          <a:xfrm>
            <a:off x="5343570" y="856394"/>
            <a:ext cx="5919686" cy="4955203"/>
          </a:xfrm>
          <a:prstGeom prst="rect">
            <a:avLst/>
          </a:prstGeom>
          <a:noFill/>
        </p:spPr>
        <p:txBody>
          <a:bodyPr wrap="square" rtlCol="0">
            <a:spAutoFit/>
          </a:bodyPr>
          <a:lstStyle/>
          <a:p>
            <a:pPr marL="228600" indent="-228600" algn="l" fontAlgn="base">
              <a:spcAft>
                <a:spcPts val="1200"/>
              </a:spcAft>
              <a:buFont typeface="+mj-lt"/>
              <a:buAutoNum type="arabicPeriod"/>
            </a:pPr>
            <a:r>
              <a:rPr kumimoji="0" lang="en-US" sz="1100" b="0" i="0" u="none" strike="noStrike" kern="1200" cap="none" spc="0" normalizeH="0" baseline="0" noProof="0" dirty="0">
                <a:ln>
                  <a:noFill/>
                </a:ln>
                <a:solidFill>
                  <a:prstClr val="black"/>
                </a:solidFill>
                <a:effectLst/>
                <a:uLnTx/>
                <a:uFillTx/>
                <a:ea typeface="+mn-ea"/>
                <a:cs typeface="+mn-cs"/>
              </a:rPr>
              <a:t>Agrawal, A. </a:t>
            </a:r>
            <a:r>
              <a:rPr lang="en-US" sz="1100" b="0" i="0" dirty="0">
                <a:effectLst/>
                <a:hlinkClick r:id="rId4"/>
              </a:rPr>
              <a:t>What Students Remember Most About Teachers</a:t>
            </a:r>
            <a:r>
              <a:rPr lang="en-US" sz="1100" b="0" i="0" dirty="0">
                <a:effectLst/>
              </a:rPr>
              <a:t>.</a:t>
            </a:r>
          </a:p>
          <a:p>
            <a:pPr marL="228600" indent="-228600" algn="l" fontAlgn="base">
              <a:spcAft>
                <a:spcPts val="1200"/>
              </a:spcAft>
              <a:buFont typeface="+mj-lt"/>
              <a:buAutoNum type="arabicPeriod"/>
            </a:pPr>
            <a:r>
              <a:rPr lang="en-US" sz="1100" b="0" i="0" dirty="0">
                <a:effectLst/>
              </a:rPr>
              <a:t>Bain, K. (2004). </a:t>
            </a:r>
            <a:r>
              <a:rPr lang="en-US" sz="1100" b="0" i="0" dirty="0">
                <a:effectLst/>
                <a:hlinkClick r:id="rId5"/>
              </a:rPr>
              <a:t>What the Best College Teachers Do</a:t>
            </a:r>
            <a:r>
              <a:rPr lang="en-US" sz="1100" b="0" i="0" dirty="0">
                <a:effectLst/>
              </a:rPr>
              <a:t>. Harvard University Press.</a:t>
            </a:r>
          </a:p>
          <a:p>
            <a:pPr marL="228600" indent="-228600" algn="l" fontAlgn="base">
              <a:spcAft>
                <a:spcPts val="1200"/>
              </a:spcAft>
              <a:buFont typeface="+mj-lt"/>
              <a:buAutoNum type="arabicPeriod"/>
            </a:pPr>
            <a:r>
              <a:rPr lang="en-US" sz="1100" b="0" i="0" dirty="0">
                <a:effectLst/>
              </a:rPr>
              <a:t>Chickering, A. W., &amp; Gamson, Z. F. (1987).“</a:t>
            </a:r>
            <a:r>
              <a:rPr lang="en-US" sz="1100" b="0" i="0" dirty="0">
                <a:effectLst/>
                <a:hlinkClick r:id="rId6"/>
              </a:rPr>
              <a:t>Seven Principles for Good Practice in Undergraduate Education.” </a:t>
            </a:r>
            <a:r>
              <a:rPr lang="en-US" sz="1100" b="0" i="0" dirty="0">
                <a:effectLst/>
              </a:rPr>
              <a:t>AAHE Bulletin.</a:t>
            </a:r>
          </a:p>
          <a:p>
            <a:pPr marL="228600" indent="-228600" algn="l" fontAlgn="base">
              <a:spcAft>
                <a:spcPts val="1200"/>
              </a:spcAft>
              <a:buFont typeface="+mj-lt"/>
              <a:buAutoNum type="arabicPeriod"/>
            </a:pPr>
            <a:r>
              <a:rPr lang="en-US" sz="1100" dirty="0"/>
              <a:t>Duckworth, A. </a:t>
            </a:r>
            <a:r>
              <a:rPr lang="en-US" sz="1100" dirty="0">
                <a:hlinkClick r:id="rId7"/>
              </a:rPr>
              <a:t>What Your Students Will Remember About You</a:t>
            </a:r>
            <a:r>
              <a:rPr lang="en-US" sz="1100" dirty="0"/>
              <a:t>. Education Week. </a:t>
            </a:r>
          </a:p>
          <a:p>
            <a:pPr marL="228600" indent="-228600" algn="l" fontAlgn="base">
              <a:spcAft>
                <a:spcPts val="1200"/>
              </a:spcAft>
              <a:buFont typeface="+mj-lt"/>
              <a:buAutoNum type="arabicPeriod"/>
            </a:pPr>
            <a:r>
              <a:rPr lang="en-US" sz="1100" dirty="0"/>
              <a:t>Felten, P., &amp; Lambert, L. M. (2020). Relationship-Rich Education: How Human Connections Drive Success in College. Johns Hopkins University Press.</a:t>
            </a:r>
          </a:p>
          <a:p>
            <a:pPr marL="228600" indent="-228600" algn="l" fontAlgn="base">
              <a:spcAft>
                <a:spcPts val="1200"/>
              </a:spcAft>
              <a:buFont typeface="+mj-lt"/>
              <a:buAutoNum type="arabicPeriod"/>
            </a:pPr>
            <a:r>
              <a:rPr lang="en-US" sz="1100" b="0" i="0" dirty="0">
                <a:effectLst/>
              </a:rPr>
              <a:t>Fuentes Morgan, D. </a:t>
            </a:r>
            <a:r>
              <a:rPr lang="en-US" sz="1100" b="0" i="0" dirty="0">
                <a:effectLst/>
                <a:hlinkClick r:id="rId8"/>
              </a:rPr>
              <a:t>What a Humanities Professor Taught Me About Being Human; Or Why I Remember the Day Arthur Miller Died</a:t>
            </a:r>
            <a:r>
              <a:rPr lang="en-US" sz="1100" b="0" i="0" dirty="0">
                <a:effectLst/>
              </a:rPr>
              <a:t>. Center for the Arts and Humanities. Santa Clara University.</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100" dirty="0">
                <a:solidFill>
                  <a:prstClr val="black"/>
                </a:solidFill>
              </a:rPr>
              <a:t>Griffin</a:t>
            </a:r>
            <a:r>
              <a:rPr kumimoji="0" lang="en-US" sz="1100" b="0" i="0" u="none" strike="noStrike" kern="1200" cap="none" spc="0" normalizeH="0" baseline="0" noProof="0" dirty="0">
                <a:ln>
                  <a:noFill/>
                </a:ln>
                <a:solidFill>
                  <a:prstClr val="black"/>
                </a:solidFill>
                <a:effectLst/>
                <a:uLnTx/>
                <a:uFillTx/>
                <a:ea typeface="+mn-ea"/>
                <a:cs typeface="+mn-cs"/>
              </a:rPr>
              <a:t>, T. </a:t>
            </a:r>
            <a:r>
              <a:rPr kumimoji="0" lang="en-US" sz="1100" b="0" i="0" u="none" strike="noStrike" kern="1200" cap="none" spc="0" normalizeH="0" baseline="0" noProof="0" dirty="0">
                <a:ln>
                  <a:noFill/>
                </a:ln>
                <a:solidFill>
                  <a:prstClr val="black"/>
                </a:solidFill>
                <a:effectLst/>
                <a:uLnTx/>
                <a:uFillTx/>
                <a:ea typeface="+mn-ea"/>
                <a:cs typeface="+mn-cs"/>
                <a:hlinkClick r:id="rId9"/>
              </a:rPr>
              <a:t>Learning That Lasts: Helping Students Remember and Use What You Teach</a:t>
            </a:r>
            <a:r>
              <a:rPr kumimoji="0" lang="en-US" sz="1100" b="0" i="0" u="none" strike="noStrike" kern="1200" cap="none" spc="0" normalizeH="0" baseline="0" noProof="0" dirty="0">
                <a:ln>
                  <a:noFill/>
                </a:ln>
                <a:solidFill>
                  <a:prstClr val="black"/>
                </a:solidFill>
                <a:effectLst/>
                <a:uLnTx/>
                <a:uFillTx/>
                <a:ea typeface="+mn-ea"/>
                <a:cs typeface="+mn-cs"/>
              </a:rPr>
              <a:t>. Higher Education Teaching and Learning. Faculty Focus. Magna.</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ea typeface="+mn-ea"/>
                <a:cs typeface="+mn-cs"/>
              </a:rPr>
              <a:t>Kuh, G. D. (2008). </a:t>
            </a:r>
            <a:r>
              <a:rPr kumimoji="0" lang="en-US" sz="1100" b="0" i="0" u="none" strike="noStrike" kern="1200" cap="none" spc="0" normalizeH="0" baseline="0" noProof="0" dirty="0">
                <a:ln>
                  <a:noFill/>
                </a:ln>
                <a:solidFill>
                  <a:prstClr val="black"/>
                </a:solidFill>
                <a:effectLst/>
                <a:uLnTx/>
                <a:uFillTx/>
                <a:ea typeface="+mn-ea"/>
                <a:cs typeface="+mn-cs"/>
                <a:hlinkClick r:id="rId10"/>
              </a:rPr>
              <a:t>High-Impact Educational Practices. </a:t>
            </a:r>
            <a:r>
              <a:rPr kumimoji="0" lang="en-US" sz="1100" b="0" i="0" u="none" strike="noStrike" kern="1200" cap="none" spc="0" normalizeH="0" baseline="0" noProof="0" dirty="0">
                <a:ln>
                  <a:noFill/>
                </a:ln>
                <a:solidFill>
                  <a:prstClr val="black"/>
                </a:solidFill>
                <a:effectLst/>
                <a:uLnTx/>
                <a:uFillTx/>
                <a:ea typeface="+mn-ea"/>
                <a:cs typeface="+mn-cs"/>
              </a:rPr>
              <a:t>American Association of Colleges and Universities (AAC&amp;U).</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ea typeface="+mn-ea"/>
                <a:cs typeface="+mn-cs"/>
              </a:rPr>
              <a:t>Lang, J. M. (2016). Small Teaching: Everyday Lessons from the Science of Learning. Jossey-Bass.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100" dirty="0">
                <a:solidFill>
                  <a:prstClr val="black"/>
                </a:solidFill>
              </a:rPr>
              <a:t>Shipp, J. </a:t>
            </a:r>
            <a:r>
              <a:rPr lang="en-US" sz="1100" dirty="0">
                <a:solidFill>
                  <a:prstClr val="black"/>
                </a:solidFill>
                <a:hlinkClick r:id="rId11"/>
              </a:rPr>
              <a:t>12 Thin</a:t>
            </a:r>
            <a:r>
              <a:rPr lang="en-US" sz="1100" dirty="0">
                <a:solidFill>
                  <a:prstClr val="black"/>
                </a:solidFill>
              </a:rPr>
              <a:t>g </a:t>
            </a:r>
            <a:r>
              <a:rPr lang="en-US" sz="1100" dirty="0">
                <a:solidFill>
                  <a:prstClr val="black"/>
                </a:solidFill>
                <a:hlinkClick r:id="rId11"/>
              </a:rPr>
              <a:t>Students Remember Most About Good Teachers</a:t>
            </a:r>
            <a:r>
              <a:rPr lang="en-US" sz="1100" dirty="0">
                <a:solidFill>
                  <a:prstClr val="black"/>
                </a:solidFill>
              </a:rPr>
              <a:t>. Open Colleges.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sz="1100" dirty="0">
                <a:solidFill>
                  <a:prstClr val="black"/>
                </a:solidFill>
                <a:hlinkClick r:id="rId12"/>
              </a:rPr>
              <a:t>“Small Teaching” Tips – The Beginning, Middle, and End of Class</a:t>
            </a:r>
            <a:r>
              <a:rPr lang="en-US" sz="1100" dirty="0">
                <a:solidFill>
                  <a:prstClr val="black"/>
                </a:solidFill>
              </a:rPr>
              <a:t>. Center for Educational Innovation, Penn State University. </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ea typeface="+mn-ea"/>
                <a:cs typeface="+mn-cs"/>
              </a:rPr>
              <a:t>Widman, C. </a:t>
            </a:r>
            <a:r>
              <a:rPr kumimoji="0" lang="en-US" sz="1100" b="0" i="0" u="none" strike="noStrike" kern="1200" cap="none" spc="0" normalizeH="0" baseline="0" noProof="0" dirty="0">
                <a:ln>
                  <a:noFill/>
                </a:ln>
                <a:solidFill>
                  <a:prstClr val="black"/>
                </a:solidFill>
                <a:effectLst/>
                <a:uLnTx/>
                <a:uFillTx/>
                <a:hlinkClick r:id="rId13"/>
              </a:rPr>
              <a:t>The Teacher </a:t>
            </a:r>
            <a:r>
              <a:rPr lang="en-US" sz="1100" dirty="0">
                <a:solidFill>
                  <a:prstClr val="black"/>
                </a:solidFill>
                <a:hlinkClick r:id="rId13"/>
              </a:rPr>
              <a:t>Who is Remembered. </a:t>
            </a:r>
            <a:r>
              <a:rPr lang="en-US" sz="1100" dirty="0">
                <a:solidFill>
                  <a:prstClr val="black"/>
                </a:solidFill>
              </a:rPr>
              <a:t>The Modern Language Journal, Vol. 26, No. 8 (Dec.,1942), pp. 564-572 (9 pages).</a:t>
            </a:r>
            <a:endParaRPr kumimoji="0" lang="en-US" sz="11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27368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BA8C2FA-59FC-35F2-C7E1-441F57D82303}"/>
              </a:ext>
            </a:extLst>
          </p:cNvPr>
          <p:cNvSpPr txBox="1"/>
          <p:nvPr/>
        </p:nvSpPr>
        <p:spPr>
          <a:xfrm>
            <a:off x="643278" y="2891429"/>
            <a:ext cx="4578738" cy="3410712"/>
          </a:xfrm>
          <a:prstGeom prst="rect">
            <a:avLst/>
          </a:prstGeom>
        </p:spPr>
        <p:txBody>
          <a:bodyPr vert="horz" lIns="91440" tIns="45720" rIns="91440" bIns="45720" rtlCol="0" anchor="t">
            <a:normAutofit fontScale="92500"/>
          </a:bodyPr>
          <a:lstStyle/>
          <a:p>
            <a:pPr>
              <a:spcAft>
                <a:spcPts val="600"/>
              </a:spcAft>
            </a:pPr>
            <a:r>
              <a:rPr lang="en-US" sz="1600" dirty="0">
                <a:solidFill>
                  <a:srgbClr val="002060"/>
                </a:solidFill>
              </a:rPr>
              <a:t>Meaningful learning experiences often include:</a:t>
            </a:r>
          </a:p>
          <a:p>
            <a:pPr marL="285750" indent="-285750">
              <a:spcAft>
                <a:spcPts val="600"/>
              </a:spcAft>
              <a:buFont typeface="Wingdings" panose="05000000000000000000" pitchFamily="2" charset="2"/>
              <a:buChar char="§"/>
            </a:pPr>
            <a:r>
              <a:rPr lang="en-US" sz="1600" dirty="0">
                <a:solidFill>
                  <a:srgbClr val="002060"/>
                </a:solidFill>
              </a:rPr>
              <a:t>Real-world problems or scenarios</a:t>
            </a:r>
          </a:p>
          <a:p>
            <a:pPr marL="285750" indent="-285750">
              <a:spcAft>
                <a:spcPts val="600"/>
              </a:spcAft>
              <a:buFont typeface="Wingdings" panose="05000000000000000000" pitchFamily="2" charset="2"/>
              <a:buChar char="§"/>
            </a:pPr>
            <a:r>
              <a:rPr lang="en-US" sz="1600" dirty="0">
                <a:solidFill>
                  <a:srgbClr val="002060"/>
                </a:solidFill>
              </a:rPr>
              <a:t>Opportunities to analyze, discuss, and question ideas</a:t>
            </a:r>
          </a:p>
          <a:p>
            <a:pPr marL="285750" indent="-285750">
              <a:spcAft>
                <a:spcPts val="600"/>
              </a:spcAft>
              <a:buFont typeface="Wingdings" panose="05000000000000000000" pitchFamily="2" charset="2"/>
              <a:buChar char="§"/>
            </a:pPr>
            <a:r>
              <a:rPr lang="en-US" sz="1600" dirty="0">
                <a:solidFill>
                  <a:srgbClr val="002060"/>
                </a:solidFill>
              </a:rPr>
              <a:t>Activities that require students to apply concepts</a:t>
            </a:r>
          </a:p>
          <a:p>
            <a:pPr marL="285750" indent="-285750">
              <a:spcAft>
                <a:spcPts val="600"/>
              </a:spcAft>
              <a:buFont typeface="Wingdings" panose="05000000000000000000" pitchFamily="2" charset="2"/>
              <a:buChar char="§"/>
            </a:pPr>
            <a:r>
              <a:rPr lang="en-US" sz="1600" dirty="0">
                <a:solidFill>
                  <a:srgbClr val="002060"/>
                </a:solidFill>
              </a:rPr>
              <a:t>Assignments that connect knowledge to practice</a:t>
            </a:r>
          </a:p>
          <a:p>
            <a:pPr marL="285750" indent="-285750">
              <a:spcAft>
                <a:spcPts val="600"/>
              </a:spcAft>
              <a:buFont typeface="Wingdings" panose="05000000000000000000" pitchFamily="2" charset="2"/>
              <a:buChar char="§"/>
            </a:pPr>
            <a:r>
              <a:rPr lang="en-US" sz="1600" dirty="0">
                <a:solidFill>
                  <a:srgbClr val="002060"/>
                </a:solidFill>
              </a:rPr>
              <a:t>Structured opportunities for reflection</a:t>
            </a:r>
          </a:p>
          <a:p>
            <a:endParaRPr lang="en-US" sz="1600" dirty="0">
              <a:solidFill>
                <a:srgbClr val="002060"/>
              </a:solidFill>
            </a:endParaRPr>
          </a:p>
          <a:p>
            <a:r>
              <a:rPr lang="en-US" sz="2800" dirty="0">
                <a:solidFill>
                  <a:srgbClr val="002060"/>
                </a:solidFill>
                <a:sym typeface="Wingdings" panose="05000000000000000000" pitchFamily="2" charset="2"/>
              </a:rPr>
              <a:t></a:t>
            </a:r>
            <a:r>
              <a:rPr lang="en-US" sz="1600" dirty="0">
                <a:solidFill>
                  <a:srgbClr val="002060"/>
                </a:solidFill>
              </a:rPr>
              <a:t>When students actively work with ideas rather than simply hearing about them, learning becomes more engaging, memorable, and transferable.</a:t>
            </a:r>
          </a:p>
        </p:txBody>
      </p:sp>
      <p:pic>
        <p:nvPicPr>
          <p:cNvPr id="5" name="Picture 4">
            <a:extLst>
              <a:ext uri="{FF2B5EF4-FFF2-40B4-BE49-F238E27FC236}">
                <a16:creationId xmlns:a16="http://schemas.microsoft.com/office/drawing/2014/main" id="{C7A99FE3-41B8-2279-4EA6-19582E3BBAB7}"/>
              </a:ext>
            </a:extLst>
          </p:cNvPr>
          <p:cNvPicPr>
            <a:picLocks noChangeAspect="1"/>
          </p:cNvPicPr>
          <p:nvPr/>
        </p:nvPicPr>
        <p:blipFill>
          <a:blip r:embed="rId3"/>
          <a:stretch>
            <a:fillRect/>
          </a:stretch>
        </p:blipFill>
        <p:spPr>
          <a:xfrm>
            <a:off x="5557923" y="878421"/>
            <a:ext cx="6298169" cy="4865335"/>
          </a:xfrm>
          <a:prstGeom prst="rect">
            <a:avLst/>
          </a:prstGeom>
        </p:spPr>
      </p:pic>
      <p:sp>
        <p:nvSpPr>
          <p:cNvPr id="7" name="TextBox 6">
            <a:extLst>
              <a:ext uri="{FF2B5EF4-FFF2-40B4-BE49-F238E27FC236}">
                <a16:creationId xmlns:a16="http://schemas.microsoft.com/office/drawing/2014/main" id="{039F25BD-2C0C-1FE6-DF9C-0622CEF883DD}"/>
              </a:ext>
            </a:extLst>
          </p:cNvPr>
          <p:cNvSpPr txBox="1"/>
          <p:nvPr/>
        </p:nvSpPr>
        <p:spPr>
          <a:xfrm>
            <a:off x="643278" y="1828053"/>
            <a:ext cx="3368672" cy="694614"/>
          </a:xfrm>
          <a:prstGeom prst="rect">
            <a:avLst/>
          </a:prstGeom>
          <a:noFill/>
        </p:spPr>
        <p:txBody>
          <a:bodyPr wrap="square">
            <a:spAutoFit/>
          </a:bodyPr>
          <a:lstStyle/>
          <a:p>
            <a:pPr algn="ctr">
              <a:lnSpc>
                <a:spcPct val="80000"/>
              </a:lnSpc>
            </a:pPr>
            <a:r>
              <a:rPr lang="en-US" sz="2400" b="1" dirty="0">
                <a:solidFill>
                  <a:srgbClr val="FF0000"/>
                </a:solidFill>
              </a:rPr>
              <a:t>Design Meaningful Learning Experiences</a:t>
            </a:r>
          </a:p>
        </p:txBody>
      </p:sp>
      <p:sp>
        <p:nvSpPr>
          <p:cNvPr id="2" name="Rectangle 1">
            <a:extLst>
              <a:ext uri="{FF2B5EF4-FFF2-40B4-BE49-F238E27FC236}">
                <a16:creationId xmlns:a16="http://schemas.microsoft.com/office/drawing/2014/main" id="{569E6796-24E2-2DD4-66FB-F897D390C2AC}"/>
              </a:ext>
            </a:extLst>
          </p:cNvPr>
          <p:cNvSpPr/>
          <p:nvPr/>
        </p:nvSpPr>
        <p:spPr>
          <a:xfrm>
            <a:off x="5909094" y="4848045"/>
            <a:ext cx="2113472" cy="64698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56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CF3591-C050-34EC-30F3-E1B7C5F7FD9A}"/>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Picture of Active Learning Is More Than A Fad">
            <a:extLst>
              <a:ext uri="{FF2B5EF4-FFF2-40B4-BE49-F238E27FC236}">
                <a16:creationId xmlns:a16="http://schemas.microsoft.com/office/drawing/2014/main" id="{029DAFD6-62A2-B890-0360-0FC7D558C5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 y="432"/>
            <a:ext cx="12191980" cy="42447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661E75-C0EE-5B0C-0934-F9CE0FD9B785}"/>
              </a:ext>
            </a:extLst>
          </p:cNvPr>
          <p:cNvSpPr txBox="1"/>
          <p:nvPr/>
        </p:nvSpPr>
        <p:spPr>
          <a:xfrm>
            <a:off x="5528511" y="4451179"/>
            <a:ext cx="5538535" cy="1949194"/>
          </a:xfrm>
          <a:prstGeom prst="rect">
            <a:avLst/>
          </a:prstGeom>
        </p:spPr>
        <p:txBody>
          <a:bodyPr vert="horz" lIns="91440" tIns="45720" rIns="91440" bIns="45720" rtlCol="0">
            <a:normAutofit lnSpcReduction="10000"/>
          </a:bodyPr>
          <a:lstStyle/>
          <a:p>
            <a:pPr marL="285750" indent="-285750">
              <a:lnSpc>
                <a:spcPct val="80000"/>
              </a:lnSpc>
              <a:spcAft>
                <a:spcPts val="600"/>
              </a:spcAft>
              <a:buFont typeface="Wingdings" panose="05000000000000000000" pitchFamily="2" charset="2"/>
              <a:buChar char="§"/>
            </a:pPr>
            <a:r>
              <a:rPr lang="en-US" sz="1600" dirty="0">
                <a:solidFill>
                  <a:srgbClr val="002060"/>
                </a:solidFill>
              </a:rPr>
              <a:t>Ask open-ended questions</a:t>
            </a:r>
          </a:p>
          <a:p>
            <a:pPr marL="285750" indent="-285750">
              <a:lnSpc>
                <a:spcPct val="80000"/>
              </a:lnSpc>
              <a:spcAft>
                <a:spcPts val="600"/>
              </a:spcAft>
              <a:buFont typeface="Wingdings" panose="05000000000000000000" pitchFamily="2" charset="2"/>
              <a:buChar char="§"/>
            </a:pPr>
            <a:r>
              <a:rPr lang="en-US" sz="1600" dirty="0">
                <a:solidFill>
                  <a:srgbClr val="002060"/>
                </a:solidFill>
              </a:rPr>
              <a:t>Use brief discussions or think–pair–share</a:t>
            </a:r>
          </a:p>
          <a:p>
            <a:pPr marL="285750" indent="-285750">
              <a:lnSpc>
                <a:spcPct val="80000"/>
              </a:lnSpc>
              <a:spcAft>
                <a:spcPts val="600"/>
              </a:spcAft>
              <a:buFont typeface="Wingdings" panose="05000000000000000000" pitchFamily="2" charset="2"/>
              <a:buChar char="§"/>
            </a:pPr>
            <a:r>
              <a:rPr lang="en-US" sz="1600" dirty="0">
                <a:solidFill>
                  <a:srgbClr val="002060"/>
                </a:solidFill>
              </a:rPr>
              <a:t>Incorporate small group activities</a:t>
            </a:r>
          </a:p>
          <a:p>
            <a:pPr marL="285750" indent="-285750">
              <a:lnSpc>
                <a:spcPct val="80000"/>
              </a:lnSpc>
              <a:spcAft>
                <a:spcPts val="600"/>
              </a:spcAft>
              <a:buFont typeface="Wingdings" panose="05000000000000000000" pitchFamily="2" charset="2"/>
              <a:buChar char="§"/>
            </a:pPr>
            <a:r>
              <a:rPr lang="en-US" sz="1600" dirty="0">
                <a:solidFill>
                  <a:srgbClr val="002060"/>
                </a:solidFill>
              </a:rPr>
              <a:t>Invite students to explain their reasoning</a:t>
            </a:r>
          </a:p>
          <a:p>
            <a:pPr marL="285750" indent="-285750">
              <a:lnSpc>
                <a:spcPct val="80000"/>
              </a:lnSpc>
              <a:spcAft>
                <a:spcPts val="1200"/>
              </a:spcAft>
              <a:buFont typeface="Wingdings" panose="05000000000000000000" pitchFamily="2" charset="2"/>
              <a:buChar char="§"/>
            </a:pPr>
            <a:r>
              <a:rPr lang="en-US" sz="1600" dirty="0">
                <a:solidFill>
                  <a:srgbClr val="002060"/>
                </a:solidFill>
              </a:rPr>
              <a:t>Use quick polls or reflection prompts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Active participation helps students process ideas, clarify understanding, and stay engaged in the learning process.</a:t>
            </a:r>
          </a:p>
          <a:p>
            <a:pPr>
              <a:lnSpc>
                <a:spcPct val="80000"/>
              </a:lnSpc>
              <a:spcAft>
                <a:spcPts val="600"/>
              </a:spcAft>
            </a:pPr>
            <a:endParaRPr lang="en-US" sz="1600" dirty="0">
              <a:solidFill>
                <a:srgbClr val="002060"/>
              </a:solidFill>
            </a:endParaRPr>
          </a:p>
        </p:txBody>
      </p:sp>
      <p:sp>
        <p:nvSpPr>
          <p:cNvPr id="5129" name="Rectangle 5128">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1" name="Rectangle 5130">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57158-C5B5-5EF6-CD66-A7DA12FB066B}"/>
              </a:ext>
            </a:extLst>
          </p:cNvPr>
          <p:cNvSpPr txBox="1"/>
          <p:nvPr/>
        </p:nvSpPr>
        <p:spPr>
          <a:xfrm>
            <a:off x="899360" y="4963695"/>
            <a:ext cx="3276600" cy="694614"/>
          </a:xfrm>
          <a:prstGeom prst="rect">
            <a:avLst/>
          </a:prstGeom>
          <a:noFill/>
        </p:spPr>
        <p:txBody>
          <a:bodyPr wrap="square">
            <a:spAutoFit/>
          </a:bodyPr>
          <a:lstStyle/>
          <a:p>
            <a:pPr algn="ctr">
              <a:lnSpc>
                <a:spcPct val="80000"/>
              </a:lnSpc>
            </a:pPr>
            <a:r>
              <a:rPr lang="en-US" sz="2400" b="1" dirty="0">
                <a:solidFill>
                  <a:srgbClr val="FF0000"/>
                </a:solidFill>
              </a:rPr>
              <a:t>Encourage Active Participation</a:t>
            </a:r>
          </a:p>
        </p:txBody>
      </p:sp>
      <p:cxnSp>
        <p:nvCxnSpPr>
          <p:cNvPr id="7" name="Straight Connector 6">
            <a:extLst>
              <a:ext uri="{FF2B5EF4-FFF2-40B4-BE49-F238E27FC236}">
                <a16:creationId xmlns:a16="http://schemas.microsoft.com/office/drawing/2014/main" id="{F529AEEA-36B8-45D0-B7EB-187A21F2E0D7}"/>
              </a:ext>
            </a:extLst>
          </p:cNvPr>
          <p:cNvCxnSpPr>
            <a:cxnSpLocks/>
          </p:cNvCxnSpPr>
          <p:nvPr/>
        </p:nvCxnSpPr>
        <p:spPr>
          <a:xfrm>
            <a:off x="4920915" y="4594184"/>
            <a:ext cx="0" cy="1433637"/>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416787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4" name="Rectangle 2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2414D59C-3AD3-B57F-1BCC-AE225F097F6B}"/>
              </a:ext>
            </a:extLst>
          </p:cNvPr>
          <p:cNvSpPr txBox="1"/>
          <p:nvPr/>
        </p:nvSpPr>
        <p:spPr>
          <a:xfrm>
            <a:off x="651235" y="2029467"/>
            <a:ext cx="4517108" cy="3511943"/>
          </a:xfrm>
          <a:prstGeom prst="rect">
            <a:avLst/>
          </a:prstGeom>
        </p:spPr>
        <p:txBody>
          <a:bodyPr vert="horz" lIns="91440" tIns="45720" rIns="91440" bIns="45720" rtlCol="0" anchor="ctr">
            <a:noAutofit/>
          </a:bodyPr>
          <a:lstStyle/>
          <a:p>
            <a:pPr marR="0" lvl="0" algn="l" defTabSz="914400" rtl="0" eaLnBrk="1" fontAlgn="auto" latinLnBrk="0" hangingPunct="1">
              <a:lnSpc>
                <a:spcPct val="90000"/>
              </a:lnSpc>
              <a:spcBef>
                <a:spcPts val="0"/>
              </a:spcBef>
              <a:spcAft>
                <a:spcPts val="600"/>
              </a:spcAft>
              <a:buClrTx/>
              <a:buSzTx/>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Ways to guide students: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Break complex ideas into manageable steps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Model how to approach difficult problems</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Provide examples and guided practice</a:t>
            </a:r>
          </a:p>
          <a:p>
            <a:pPr marL="285750" marR="0" lvl="0" indent="-285750" algn="l" defTabSz="914400" rtl="0" eaLnBrk="1" fontAlgn="auto" latinLnBrk="0" hangingPunct="1">
              <a:lnSpc>
                <a:spcPct val="90000"/>
              </a:lnSpc>
              <a:spcBef>
                <a:spcPts val="0"/>
              </a:spcBef>
              <a:spcAft>
                <a:spcPts val="6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Encourage persistence when concepts are challenging</a:t>
            </a:r>
          </a:p>
          <a:p>
            <a:pPr marL="285750" marR="0" lvl="0" indent="-285750" algn="l" defTabSz="914400" rtl="0" eaLnBrk="1" fontAlgn="auto" latinLnBrk="0" hangingPunct="1">
              <a:lnSpc>
                <a:spcPct val="90000"/>
              </a:lnSpc>
              <a:spcBef>
                <a:spcPts val="0"/>
              </a:spcBef>
              <a:spcAft>
                <a:spcPts val="120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Offer feedback that helps students improve</a:t>
            </a:r>
          </a:p>
          <a:p>
            <a:pPr marR="0" lvl="0" algn="l" defTabSz="914400" rtl="0" eaLnBrk="1" fontAlgn="auto" latinLnBrk="0" hangingPunct="1">
              <a:lnSpc>
                <a:spcPct val="80000"/>
              </a:lnSpc>
              <a:spcBef>
                <a:spcPts val="0"/>
              </a:spcBef>
              <a:buClrTx/>
              <a:buSzTx/>
              <a:tabLst/>
              <a:defRPr/>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kumimoji="0" lang="en-US" sz="1600" b="0" i="0" u="none" strike="noStrike" kern="1200" cap="none" spc="0" normalizeH="0" baseline="0" noProof="0" dirty="0">
                <a:ln>
                  <a:noFill/>
                </a:ln>
                <a:solidFill>
                  <a:srgbClr val="002060"/>
                </a:solidFill>
                <a:effectLst/>
                <a:uLnTx/>
                <a:uFillTx/>
                <a:latin typeface="Aptos" panose="02110004020202020204"/>
                <a:ea typeface="+mn-ea"/>
                <a:cs typeface="+mn-cs"/>
              </a:rPr>
              <a:t>Supporting students through challenges helps build confidence, resilience, and deeper understanding.</a:t>
            </a:r>
          </a:p>
        </p:txBody>
      </p:sp>
      <p:sp>
        <p:nvSpPr>
          <p:cNvPr id="26" name="Rectangle 2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34389ABB-899C-E413-6D20-F9A581730356}"/>
              </a:ext>
            </a:extLst>
          </p:cNvPr>
          <p:cNvSpPr txBox="1"/>
          <p:nvPr/>
        </p:nvSpPr>
        <p:spPr>
          <a:xfrm>
            <a:off x="948713" y="1193177"/>
            <a:ext cx="3358999" cy="694614"/>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Guide Students Through Challenges</a:t>
            </a:r>
          </a:p>
        </p:txBody>
      </p:sp>
      <p:pic>
        <p:nvPicPr>
          <p:cNvPr id="3" name="Picture 2" descr="A person standing in front of a group of people&#10;&#10;AI-generated content may be incorrect.">
            <a:extLst>
              <a:ext uri="{FF2B5EF4-FFF2-40B4-BE49-F238E27FC236}">
                <a16:creationId xmlns:a16="http://schemas.microsoft.com/office/drawing/2014/main" id="{E9C5806D-3062-4396-3C30-67956D8389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947449" y="660654"/>
            <a:ext cx="5628018" cy="5324142"/>
          </a:xfrm>
          <a:prstGeom prst="rect">
            <a:avLst/>
          </a:prstGeom>
        </p:spPr>
      </p:pic>
    </p:spTree>
    <p:extLst>
      <p:ext uri="{BB962C8B-B14F-4D97-AF65-F5344CB8AC3E}">
        <p14:creationId xmlns:p14="http://schemas.microsoft.com/office/powerpoint/2010/main" val="2877073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006FA1-B4A4-53E7-D80A-1966C747B86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TextBox 2">
            <a:extLst>
              <a:ext uri="{FF2B5EF4-FFF2-40B4-BE49-F238E27FC236}">
                <a16:creationId xmlns:a16="http://schemas.microsoft.com/office/drawing/2014/main" id="{3080BC41-08F8-99C7-9A93-AF5AA29739ED}"/>
              </a:ext>
            </a:extLst>
          </p:cNvPr>
          <p:cNvSpPr txBox="1"/>
          <p:nvPr/>
        </p:nvSpPr>
        <p:spPr>
          <a:xfrm>
            <a:off x="543827" y="2412051"/>
            <a:ext cx="4443154" cy="3492868"/>
          </a:xfrm>
          <a:prstGeom prst="rect">
            <a:avLst/>
          </a:prstGeom>
        </p:spPr>
        <p:txBody>
          <a:bodyPr vert="horz" lIns="91440" tIns="45720" rIns="91440" bIns="45720" rtlCol="0">
            <a:normAutofit lnSpcReduction="10000"/>
          </a:bodyPr>
          <a:lstStyle/>
          <a:p>
            <a:pPr>
              <a:lnSpc>
                <a:spcPct val="90000"/>
              </a:lnSpc>
              <a:spcAft>
                <a:spcPts val="600"/>
              </a:spcAft>
            </a:pPr>
            <a:endParaRPr lang="en-US" sz="1600" dirty="0">
              <a:solidFill>
                <a:srgbClr val="002060"/>
              </a:solidFill>
            </a:endParaRPr>
          </a:p>
          <a:p>
            <a:pPr>
              <a:lnSpc>
                <a:spcPct val="90000"/>
              </a:lnSpc>
              <a:spcAft>
                <a:spcPts val="1200"/>
              </a:spcAft>
            </a:pPr>
            <a:r>
              <a:rPr lang="en-US" sz="1600" dirty="0">
                <a:solidFill>
                  <a:srgbClr val="002060"/>
                </a:solidFill>
              </a:rPr>
              <a:t>Ways to support connections:</a:t>
            </a:r>
          </a:p>
          <a:p>
            <a:pPr marL="285750" indent="-225425">
              <a:lnSpc>
                <a:spcPct val="90000"/>
              </a:lnSpc>
              <a:spcAft>
                <a:spcPts val="600"/>
              </a:spcAft>
              <a:buFont typeface="Wingdings" panose="05000000000000000000" pitchFamily="2" charset="2"/>
              <a:buChar char="§"/>
            </a:pPr>
            <a:r>
              <a:rPr lang="en-US" sz="1600" dirty="0">
                <a:solidFill>
                  <a:srgbClr val="002060"/>
                </a:solidFill>
              </a:rPr>
              <a:t>Link new concepts to prior knowledge</a:t>
            </a:r>
          </a:p>
          <a:p>
            <a:pPr marL="285750" indent="-225425">
              <a:lnSpc>
                <a:spcPct val="90000"/>
              </a:lnSpc>
              <a:spcAft>
                <a:spcPts val="600"/>
              </a:spcAft>
              <a:buFont typeface="Wingdings" panose="05000000000000000000" pitchFamily="2" charset="2"/>
              <a:buChar char="§"/>
            </a:pPr>
            <a:r>
              <a:rPr lang="en-US" sz="1600" dirty="0">
                <a:solidFill>
                  <a:srgbClr val="002060"/>
                </a:solidFill>
              </a:rPr>
              <a:t>Highlight relationships between course topics</a:t>
            </a:r>
          </a:p>
          <a:p>
            <a:pPr marL="285750" indent="-225425">
              <a:lnSpc>
                <a:spcPct val="90000"/>
              </a:lnSpc>
              <a:spcAft>
                <a:spcPts val="600"/>
              </a:spcAft>
              <a:buFont typeface="Wingdings" panose="05000000000000000000" pitchFamily="2" charset="2"/>
              <a:buChar char="§"/>
            </a:pPr>
            <a:r>
              <a:rPr lang="en-US" sz="1600" dirty="0">
                <a:solidFill>
                  <a:srgbClr val="002060"/>
                </a:solidFill>
              </a:rPr>
              <a:t>Use examples from real-world situations</a:t>
            </a:r>
          </a:p>
          <a:p>
            <a:pPr marL="285750" indent="-225425">
              <a:lnSpc>
                <a:spcPct val="90000"/>
              </a:lnSpc>
              <a:spcAft>
                <a:spcPts val="600"/>
              </a:spcAft>
              <a:buFont typeface="Wingdings" panose="05000000000000000000" pitchFamily="2" charset="2"/>
              <a:buChar char="§"/>
            </a:pPr>
            <a:r>
              <a:rPr lang="en-US" sz="1600" dirty="0">
                <a:solidFill>
                  <a:srgbClr val="002060"/>
                </a:solidFill>
              </a:rPr>
              <a:t>Encourage students to compare ideas or perspectives</a:t>
            </a:r>
          </a:p>
          <a:p>
            <a:pPr marL="285750" indent="-225425">
              <a:lnSpc>
                <a:spcPct val="90000"/>
              </a:lnSpc>
              <a:spcAft>
                <a:spcPts val="600"/>
              </a:spcAft>
              <a:buFont typeface="Wingdings" panose="05000000000000000000" pitchFamily="2" charset="2"/>
              <a:buChar char="§"/>
            </a:pPr>
            <a:r>
              <a:rPr lang="en-US" sz="1600" dirty="0">
                <a:solidFill>
                  <a:srgbClr val="002060"/>
                </a:solidFill>
              </a:rPr>
              <a:t>Ask students to explain how concepts relate</a:t>
            </a:r>
          </a:p>
          <a:p>
            <a:pPr>
              <a:lnSpc>
                <a:spcPct val="90000"/>
              </a:lnSpc>
              <a:spcAft>
                <a:spcPts val="600"/>
              </a:spcAft>
            </a:pPr>
            <a:endParaRPr lang="en-US" sz="1600" dirty="0">
              <a:solidFill>
                <a:srgbClr val="002060"/>
              </a:solidFill>
            </a:endParaRPr>
          </a:p>
          <a:p>
            <a:pPr>
              <a:lnSpc>
                <a:spcPct val="90000"/>
              </a:lnSpc>
            </a:pPr>
            <a:r>
              <a:rPr kumimoji="0" lang="en-US" sz="2800" b="0" i="0" u="none" strike="noStrike" kern="1200" cap="none" spc="0" normalizeH="0" baseline="0" noProof="0" dirty="0">
                <a:ln>
                  <a:noFill/>
                </a:ln>
                <a:solidFill>
                  <a:srgbClr val="002060"/>
                </a:solidFill>
                <a:effectLst/>
                <a:uLnTx/>
                <a:uFillTx/>
                <a:latin typeface="Aptos" panose="02110004020202020204"/>
                <a:ea typeface="+mn-ea"/>
                <a:cs typeface="+mn-cs"/>
                <a:sym typeface="Wingdings" panose="05000000000000000000" pitchFamily="2" charset="2"/>
              </a:rPr>
              <a:t> </a:t>
            </a:r>
            <a:r>
              <a:rPr lang="en-US" sz="1600" dirty="0">
                <a:solidFill>
                  <a:srgbClr val="002060"/>
                </a:solidFill>
              </a:rPr>
              <a:t>Making connections helps students build a stronger, more integrated understanding of the subject.</a:t>
            </a:r>
          </a:p>
        </p:txBody>
      </p:sp>
      <p:pic>
        <p:nvPicPr>
          <p:cNvPr id="7" name="Picture 6">
            <a:extLst>
              <a:ext uri="{FF2B5EF4-FFF2-40B4-BE49-F238E27FC236}">
                <a16:creationId xmlns:a16="http://schemas.microsoft.com/office/drawing/2014/main" id="{F7280AD6-B045-6B99-CE9C-ACB3E89BF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7189" y="1295552"/>
            <a:ext cx="3810296" cy="4187139"/>
          </a:xfrm>
          <a:prstGeom prst="round2DiagRect">
            <a:avLst>
              <a:gd name="adj1" fmla="val 16667"/>
              <a:gd name="adj2" fmla="val 0"/>
            </a:avLst>
          </a:prstGeom>
          <a:ln w="19050" cap="sq">
            <a:solidFill>
              <a:srgbClr val="002060"/>
            </a:solidFill>
            <a:miter lim="800000"/>
          </a:ln>
          <a:effectLst>
            <a:outerShdw blurRad="254000" algn="tl" rotWithShape="0">
              <a:srgbClr val="000000">
                <a:alpha val="43000"/>
              </a:srgbClr>
            </a:outerShdw>
          </a:effectLst>
        </p:spPr>
      </p:pic>
      <p:sp>
        <p:nvSpPr>
          <p:cNvPr id="11" name="TextBox 10">
            <a:extLst>
              <a:ext uri="{FF2B5EF4-FFF2-40B4-BE49-F238E27FC236}">
                <a16:creationId xmlns:a16="http://schemas.microsoft.com/office/drawing/2014/main" id="{3750F948-EA72-6DC6-0339-D9486D133FE6}"/>
              </a:ext>
            </a:extLst>
          </p:cNvPr>
          <p:cNvSpPr txBox="1"/>
          <p:nvPr/>
        </p:nvSpPr>
        <p:spPr>
          <a:xfrm>
            <a:off x="685799" y="1505477"/>
            <a:ext cx="3404938" cy="694614"/>
          </a:xfrm>
          <a:prstGeom prst="rect">
            <a:avLst/>
          </a:prstGeom>
          <a:noFill/>
        </p:spPr>
        <p:txBody>
          <a:bodyPr wrap="square">
            <a:spAutoFit/>
          </a:bodyPr>
          <a:lstStyle/>
          <a:p>
            <a:pPr algn="ctr">
              <a:lnSpc>
                <a:spcPct val="80000"/>
              </a:lnSpc>
            </a:pPr>
            <a:r>
              <a:rPr lang="en-US" sz="2400" b="1" dirty="0">
                <a:solidFill>
                  <a:srgbClr val="FF0000"/>
                </a:solidFill>
              </a:rPr>
              <a:t>Help Students                       Make Connections</a:t>
            </a:r>
            <a:endParaRPr lang="en-US" sz="2400" dirty="0">
              <a:solidFill>
                <a:srgbClr val="FF0000"/>
              </a:solidFill>
            </a:endParaRPr>
          </a:p>
        </p:txBody>
      </p:sp>
    </p:spTree>
    <p:extLst>
      <p:ext uri="{BB962C8B-B14F-4D97-AF65-F5344CB8AC3E}">
        <p14:creationId xmlns:p14="http://schemas.microsoft.com/office/powerpoint/2010/main" val="4086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E7D5A9-2C0E-D5D4-22C1-D0426F7B2B82}"/>
            </a:ext>
          </a:extLst>
        </p:cNvPr>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Image of student looking through magnifying glass at a piece of art.">
            <a:extLst>
              <a:ext uri="{FF2B5EF4-FFF2-40B4-BE49-F238E27FC236}">
                <a16:creationId xmlns:a16="http://schemas.microsoft.com/office/drawing/2014/main" id="{197802BA-283A-9A5A-B451-045305881E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6067"/>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D2F8653-5B3B-D38B-F874-ED2BF5A59DAA}"/>
              </a:ext>
            </a:extLst>
          </p:cNvPr>
          <p:cNvSpPr txBox="1"/>
          <p:nvPr/>
        </p:nvSpPr>
        <p:spPr>
          <a:xfrm>
            <a:off x="8010366" y="3676149"/>
            <a:ext cx="3822189" cy="1139178"/>
          </a:xfrm>
          <a:prstGeom prst="rect">
            <a:avLst/>
          </a:prstGeom>
        </p:spPr>
        <p:txBody>
          <a:bodyPr vert="horz" lIns="91440" tIns="45720" rIns="91440" bIns="45720" rtlCol="0">
            <a:normAutofit/>
          </a:bodyPr>
          <a:lstStyle/>
          <a:p>
            <a:pPr algn="ctr">
              <a:lnSpc>
                <a:spcPct val="90000"/>
              </a:lnSpc>
              <a:spcAft>
                <a:spcPts val="600"/>
              </a:spcAft>
            </a:pPr>
            <a:r>
              <a:rPr lang="en-US" sz="2400" b="1" dirty="0">
                <a:solidFill>
                  <a:srgbClr val="002060"/>
                </a:solidFill>
              </a:rPr>
              <a:t>Creating Moments                            of Discovery</a:t>
            </a:r>
          </a:p>
        </p:txBody>
      </p:sp>
    </p:spTree>
    <p:extLst>
      <p:ext uri="{BB962C8B-B14F-4D97-AF65-F5344CB8AC3E}">
        <p14:creationId xmlns:p14="http://schemas.microsoft.com/office/powerpoint/2010/main" val="896088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2360</TotalTime>
  <Words>6684</Words>
  <Application>Microsoft Office PowerPoint</Application>
  <PresentationFormat>Widescreen</PresentationFormat>
  <Paragraphs>479</Paragraphs>
  <Slides>40</Slides>
  <Notes>40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Aptos</vt:lpstr>
      <vt:lpstr>Aptos Display</vt:lpstr>
      <vt:lpstr>Arial</vt:lpstr>
      <vt:lpstr>Calibri</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Lone Star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Albarelli, Anne T</dc:creator>
  <cp:lastModifiedBy>Luce, Darlene C</cp:lastModifiedBy>
  <cp:revision>3</cp:revision>
  <dcterms:created xsi:type="dcterms:W3CDTF">2026-03-10T19:02:11Z</dcterms:created>
  <dcterms:modified xsi:type="dcterms:W3CDTF">2026-04-21T12:19:17Z</dcterms:modified>
</cp:coreProperties>
</file>