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57" r:id="rId4"/>
    <p:sldId id="297" r:id="rId5"/>
    <p:sldId id="259" r:id="rId6"/>
    <p:sldId id="260" r:id="rId7"/>
    <p:sldId id="261" r:id="rId8"/>
    <p:sldId id="262" r:id="rId9"/>
    <p:sldId id="263" r:id="rId10"/>
    <p:sldId id="264" r:id="rId11"/>
    <p:sldId id="265" r:id="rId12"/>
    <p:sldId id="266" r:id="rId13"/>
    <p:sldId id="413" r:id="rId14"/>
    <p:sldId id="268" r:id="rId15"/>
    <p:sldId id="269" r:id="rId16"/>
    <p:sldId id="270" r:id="rId17"/>
    <p:sldId id="271" r:id="rId18"/>
    <p:sldId id="415" r:id="rId19"/>
    <p:sldId id="273" r:id="rId20"/>
    <p:sldId id="274" r:id="rId21"/>
    <p:sldId id="275" r:id="rId22"/>
    <p:sldId id="276" r:id="rId23"/>
    <p:sldId id="277" r:id="rId24"/>
    <p:sldId id="390" r:id="rId25"/>
    <p:sldId id="3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AE6B4B-9169-1B74-0553-52891D2B65D0}" name="Albarelli, Anne T" initials="AA" userId="S::Anne.T.Albarelli@lonestar.edu::e38610f6-807f-48a9-b954-3b9df2116b3e" providerId="AD"/>
  <p188:author id="{143DB971-4AF8-2EDA-9BEE-85DC5A6793DB}" name="Castillo, Mario K" initials="MC" userId="S::Mario.K.Castillo@lonestar.edu::3616156c-a05e-4961-91df-88e923820d2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897893-3105-441D-9FD6-CB253F9A99FC}" v="1" dt="2026-03-04T13:47:03.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79" autoAdjust="0"/>
  </p:normalViewPr>
  <p:slideViewPr>
    <p:cSldViewPr snapToGrid="0">
      <p:cViewPr varScale="1">
        <p:scale>
          <a:sx n="104" d="100"/>
          <a:sy n="104" d="100"/>
        </p:scale>
        <p:origin x="8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E4330-529D-4C70-B1BD-832DEFB4750E}" type="datetimeFigureOut">
              <a:rPr lang="en-US" smtClean="0"/>
              <a:t>3/4/2026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D890C-1E24-4F16-972A-AEB25C0EF2AE}" type="slidenum">
              <a:rPr lang="en-US" smtClean="0"/>
              <a:t>‹#›</a:t>
            </a:fld>
            <a:endParaRPr lang="en-US" dirty="0"/>
          </a:p>
        </p:txBody>
      </p:sp>
    </p:spTree>
    <p:extLst>
      <p:ext uri="{BB962C8B-B14F-4D97-AF65-F5344CB8AC3E}">
        <p14:creationId xmlns:p14="http://schemas.microsoft.com/office/powerpoint/2010/main" val="231544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think of strategy as something that lives in plans, dashboards, and reports. But strategy lives in classrooms, conversations, and daily decisions. The strategic goals are not separate from what we do—they reflect it. Every time you engage a student, design an assignment, or provide feedback, you are influencing retention, completion, and career outcomes. This presentation is about connecting those daily actions to the bigger picture—and showing how each of us plays a critical role in moving the institution forward.</a:t>
            </a:r>
          </a:p>
        </p:txBody>
      </p:sp>
      <p:sp>
        <p:nvSpPr>
          <p:cNvPr id="4" name="Slide Number Placeholder 3"/>
          <p:cNvSpPr>
            <a:spLocks noGrp="1"/>
          </p:cNvSpPr>
          <p:nvPr>
            <p:ph type="sldNum" sz="quarter" idx="5"/>
          </p:nvPr>
        </p:nvSpPr>
        <p:spPr/>
        <p:txBody>
          <a:bodyPr/>
          <a:lstStyle/>
          <a:p>
            <a:fld id="{26DD890C-1E24-4F16-972A-AEB25C0EF2AE}" type="slidenum">
              <a:rPr lang="en-US" smtClean="0"/>
              <a:t>1</a:t>
            </a:fld>
            <a:endParaRPr lang="en-US" dirty="0"/>
          </a:p>
        </p:txBody>
      </p:sp>
    </p:spTree>
    <p:extLst>
      <p:ext uri="{BB962C8B-B14F-4D97-AF65-F5344CB8AC3E}">
        <p14:creationId xmlns:p14="http://schemas.microsoft.com/office/powerpoint/2010/main" val="395031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Strength in Culture and Talent Development focuses on creating an environment where faculty and staff feel supported, connected, and empowered to grow. A strong institutional culture is built through clear communication, shared purpose, and opportunities for continuous professional development. When employees are engaged and supported, they are better equipped to contribute to student success and institutional effectiveness.</a:t>
            </a:r>
          </a:p>
          <a:p>
            <a:pPr>
              <a:buNone/>
            </a:pPr>
            <a:endParaRPr lang="en-US" dirty="0"/>
          </a:p>
          <a:p>
            <a:pPr>
              <a:buNone/>
            </a:pPr>
            <a:r>
              <a:rPr lang="en-US" dirty="0"/>
              <a:t>This goal emphasizes collaboration and innovation. Faculty do not work in isolation—teaching improves when ideas, strategies, and experiences are shared across departments and disciplines. Professional development, mentoring, and cross-campus engagement create opportunities for faculty to refine their practice and stay current in both pedagogy and content.</a:t>
            </a:r>
          </a:p>
          <a:p>
            <a:pPr>
              <a:buNone/>
            </a:pPr>
            <a:endParaRPr lang="en-US" dirty="0"/>
          </a:p>
          <a:p>
            <a:pPr>
              <a:buNone/>
            </a:pPr>
            <a:r>
              <a:rPr lang="en-US" dirty="0"/>
              <a:t>For faculty, culture directly impacts the teaching experience. A positive, supportive environment fosters creativity, reduces burnout, and encourages continuous improvement. When faculty feel connected to the institution and to one another, it strengthens both teaching quality and the overall student experience.</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10</a:t>
            </a:fld>
            <a:endParaRPr lang="en-US" dirty="0"/>
          </a:p>
        </p:txBody>
      </p:sp>
    </p:spTree>
    <p:extLst>
      <p:ext uri="{BB962C8B-B14F-4D97-AF65-F5344CB8AC3E}">
        <p14:creationId xmlns:p14="http://schemas.microsoft.com/office/powerpoint/2010/main" val="15278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Culture and talent development are reflected in indicators that measure engagement, growth, and participation across the institution. While some metrics are broad, the most meaningful for faculty are those connected to professional development, collaboration, and retention.</a:t>
            </a:r>
          </a:p>
          <a:p>
            <a:pPr>
              <a:buNone/>
            </a:pPr>
            <a:endParaRPr lang="en-US" dirty="0"/>
          </a:p>
          <a:p>
            <a:pPr>
              <a:buNone/>
            </a:pPr>
            <a:r>
              <a:rPr lang="en-US" dirty="0"/>
              <a:t>Participation in professional development  (G3-KPI2) and mentoring initiatives reflects a commitment to continuous improvement. Faculty who engage in these opportunities are more likely to adopt effective teaching strategies, stay current in their disciplines, and contribute to institutional initiatives. Retention of faculty and staff is also a key indicator, as stable, experienced teams contribute to consistency and quality in the student experience.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6E5DDB-95AD-4531-940B-ACDEC5C5E7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8767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Faculty shape institutional culture through everyday interactions, collaboration, and engagement in professional learning. Participating in mentoring—whether as a mentor or mentee—creates opportunities to share knowledge, reflect on teaching practices, and build stronger connections across the institution.</a:t>
            </a:r>
          </a:p>
          <a:p>
            <a:pPr>
              <a:buNone/>
            </a:pPr>
            <a:endParaRPr lang="en-US" dirty="0"/>
          </a:p>
          <a:p>
            <a:pPr>
              <a:buNone/>
            </a:pPr>
            <a:r>
              <a:rPr lang="en-US" dirty="0"/>
              <a:t>Engagement in professional development allows faculty to refine their instructional strategies and bring new ideas into the classroom. Even small changes, informed by shared practices or new learning, can have a meaningful impact on student outcomes. Collaboration with colleagues—through conversations, shared resources, or joint initiatives—further strengthens teaching and promotes consistency across courses and programs.</a:t>
            </a:r>
          </a:p>
          <a:p>
            <a:pPr>
              <a:buNone/>
            </a:pPr>
            <a:endParaRPr lang="en-US" dirty="0"/>
          </a:p>
          <a:p>
            <a:pPr>
              <a:buNone/>
            </a:pPr>
            <a:r>
              <a:rPr lang="en-US" dirty="0"/>
              <a:t>Ultimately, culture is built through participation. When faculty actively engage with one another and with the institution, it creates a supportive environment that benefits both instructors and students.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12</a:t>
            </a:fld>
            <a:endParaRPr lang="en-US" dirty="0"/>
          </a:p>
        </p:txBody>
      </p:sp>
    </p:spTree>
    <p:extLst>
      <p:ext uri="{BB962C8B-B14F-4D97-AF65-F5344CB8AC3E}">
        <p14:creationId xmlns:p14="http://schemas.microsoft.com/office/powerpoint/2010/main" val="69066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Connections to Bridges of Prosperity focuses on ensuring that students leave the institution prepared for meaningful careers or successful transfer. This goal emphasizes the importance of aligning academic programs with workforce needs and creating clear, structured pathways that guide students toward their goals.</a:t>
            </a:r>
          </a:p>
          <a:p>
            <a:pPr>
              <a:buNone/>
            </a:pPr>
            <a:endParaRPr lang="en-US" dirty="0"/>
          </a:p>
          <a:p>
            <a:pPr>
              <a:buNone/>
            </a:pPr>
            <a:r>
              <a:rPr lang="en-US" dirty="0"/>
              <a:t>Education is most impactful when students can see its relevance. When courses connect to real-world applications, career pathways, and transfer opportunities, students are more engaged and motivated to persist. This alignment helps students understand not only what they are learning, but why it matters.</a:t>
            </a:r>
          </a:p>
          <a:p>
            <a:pPr>
              <a:buNone/>
            </a:pPr>
            <a:endParaRPr lang="en-US" dirty="0"/>
          </a:p>
          <a:p>
            <a:pPr>
              <a:buNone/>
            </a:pPr>
            <a:r>
              <a:rPr lang="en-US" dirty="0"/>
              <a:t>For faculty, this goal highlights the importance of integrating career and transfer connections into the classroom. Whether through examples, assignments, or discussions, faculty play a key role in helping students see the connection between their coursework and their future.</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13</a:t>
            </a:fld>
            <a:endParaRPr lang="en-US" dirty="0"/>
          </a:p>
        </p:txBody>
      </p:sp>
    </p:spTree>
    <p:extLst>
      <p:ext uri="{BB962C8B-B14F-4D97-AF65-F5344CB8AC3E}">
        <p14:creationId xmlns:p14="http://schemas.microsoft.com/office/powerpoint/2010/main" val="3431837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This goal is measured through indicators that reflect how effectively students transition from education to careers or further academic study. The most relevant for faculty include graduation, transfer,  job placement outcomes., and job placement. </a:t>
            </a:r>
          </a:p>
          <a:p>
            <a:pPr>
              <a:buNone/>
            </a:pPr>
            <a:endParaRPr lang="en-US" dirty="0"/>
          </a:p>
          <a:p>
            <a:pPr>
              <a:buNone/>
            </a:pPr>
            <a:r>
              <a:rPr lang="en-US" dirty="0"/>
              <a:t>Graduation  rates indicate whether students are successfully progressing through and finishing their programs. Transfer rates reflect how well students are prepared to continue their education at four-year institutions. Job placement and internships and apprenticeships measure how effectively programs prepare students with the skills needed for employment.</a:t>
            </a:r>
          </a:p>
          <a:p>
            <a:pPr>
              <a:buNone/>
            </a:pPr>
            <a:endParaRPr lang="en-US" dirty="0"/>
          </a:p>
          <a:p>
            <a:pPr>
              <a:buNone/>
            </a:pPr>
            <a:r>
              <a:rPr lang="en-US" dirty="0"/>
              <a:t>These indicators demonstrate that success is not only about course completion, but about long-term outcomes. Faculty contribute to these metrics by ensuring that learning is rigorous, relevant, and aligned to real-world expectations.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14</a:t>
            </a:fld>
            <a:endParaRPr lang="en-US" dirty="0"/>
          </a:p>
        </p:txBody>
      </p:sp>
    </p:spTree>
    <p:extLst>
      <p:ext uri="{BB962C8B-B14F-4D97-AF65-F5344CB8AC3E}">
        <p14:creationId xmlns:p14="http://schemas.microsoft.com/office/powerpoint/2010/main" val="174759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Faculty play a critical role in helping students connect their learning to future goals. One of the most effective strategies is embedding real-world applications into instruction. When students see how concepts apply to careers or further study, they are more engaged and better prepared to use their knowledge beyond the classroom.</a:t>
            </a:r>
          </a:p>
          <a:p>
            <a:pPr>
              <a:buNone/>
            </a:pPr>
            <a:endParaRPr lang="en-US" dirty="0"/>
          </a:p>
          <a:p>
            <a:pPr>
              <a:buNone/>
            </a:pPr>
            <a:r>
              <a:rPr lang="en-US" dirty="0"/>
              <a:t>Assignments that mirror real-world tasks—such as case studies, projects, or problem-based learning—help students develop practical skills alongside content knowledge. Highlighting transfer pathways and discussing how courses fit into broader academic, or career plans also supports student decision-making and motivation.</a:t>
            </a:r>
          </a:p>
          <a:p>
            <a:pPr>
              <a:buNone/>
            </a:pPr>
            <a:endParaRPr lang="en-US" dirty="0"/>
          </a:p>
          <a:p>
            <a:r>
              <a:rPr lang="en-US" sz="1200" kern="1200" dirty="0">
                <a:solidFill>
                  <a:schemeClr val="tx1"/>
                </a:solidFill>
                <a:effectLst/>
                <a:latin typeface="+mn-lt"/>
                <a:ea typeface="+mn-ea"/>
                <a:cs typeface="+mn-cs"/>
              </a:rPr>
              <a:t>Even small adjustments such as connecting a lesson to a career example, discussing industry expectations, or recommending a student to an internship or apprenticeship  can help students see the value of their learning. These connections build confidence, clarify purpose, and support long-term success.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15</a:t>
            </a:fld>
            <a:endParaRPr lang="en-US" dirty="0"/>
          </a:p>
        </p:txBody>
      </p:sp>
    </p:spTree>
    <p:extLst>
      <p:ext uri="{BB962C8B-B14F-4D97-AF65-F5344CB8AC3E}">
        <p14:creationId xmlns:p14="http://schemas.microsoft.com/office/powerpoint/2010/main" val="2240246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While each of the strategic  goals focuses on a specific area, their true impact comes from how they work together as an integrated system. None of these goals operate in isolation—progress in one area strengthens outcomes in the others.</a:t>
            </a:r>
          </a:p>
          <a:p>
            <a:pPr>
              <a:buNone/>
            </a:pPr>
            <a:endParaRPr lang="en-US" dirty="0"/>
          </a:p>
          <a:p>
            <a:pPr>
              <a:buNone/>
            </a:pPr>
            <a:r>
              <a:rPr lang="en-US" dirty="0"/>
              <a:t>Retention is a key driver of financial stability. When students persist from term to term, enrollment becomes more predictable, course offerings are more sustainable, and resources can be allocated more effectively. In this way, student success directly supports institutional resilience.</a:t>
            </a:r>
          </a:p>
          <a:p>
            <a:pPr>
              <a:buNone/>
            </a:pPr>
            <a:endParaRPr lang="en-US" dirty="0"/>
          </a:p>
          <a:p>
            <a:pPr>
              <a:buNone/>
            </a:pPr>
            <a:r>
              <a:rPr lang="en-US" dirty="0"/>
              <a:t>Academic success extends beyond individual courses. When students succeed in gateway and program courses, they build momentum toward graduation and are better prepared for transfer or entry into the workforce. This progression is essential for both individual student outcomes and broader institutional goals.</a:t>
            </a:r>
          </a:p>
          <a:p>
            <a:pPr>
              <a:buNone/>
            </a:pPr>
            <a:endParaRPr lang="en-US" dirty="0"/>
          </a:p>
          <a:p>
            <a:pPr>
              <a:buNone/>
            </a:pPr>
            <a:r>
              <a:rPr lang="en-US" dirty="0"/>
              <a:t>Culture plays a critical role in sustaining these efforts. A strong, supportive environment—where faculty are engaged, collaborate, and continue to grow professionally—enhances teaching effectiveness and consistency across courses. This, in turn, improves student learning and success.</a:t>
            </a:r>
          </a:p>
          <a:p>
            <a:pPr>
              <a:buNone/>
            </a:pPr>
            <a:endParaRPr lang="en-US" dirty="0"/>
          </a:p>
          <a:p>
            <a:pPr>
              <a:buNone/>
            </a:pPr>
            <a:r>
              <a:rPr lang="en-US" dirty="0"/>
              <a:t>Finally, workforce alignment ensures that learning leads to meaningful outcomes beyond the institution. When programs and courses are connected to real-world applications, students are better prepared to contribute to their communities and achieve economic mobility.</a:t>
            </a:r>
          </a:p>
          <a:p>
            <a:pPr>
              <a:buNone/>
            </a:pPr>
            <a:endParaRPr lang="en-US" dirty="0"/>
          </a:p>
          <a:p>
            <a:pPr>
              <a:buNone/>
            </a:pPr>
            <a:r>
              <a:rPr lang="en-US" dirty="0"/>
              <a:t>Together, these elements form a continuous cycle: effective teaching supports student success, student success strengthens institutional stability, and strong alignment ensures lasting impact for both students and the community.</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16</a:t>
            </a:fld>
            <a:endParaRPr lang="en-US" dirty="0"/>
          </a:p>
        </p:txBody>
      </p:sp>
    </p:spTree>
    <p:extLst>
      <p:ext uri="{BB962C8B-B14F-4D97-AF65-F5344CB8AC3E}">
        <p14:creationId xmlns:p14="http://schemas.microsoft.com/office/powerpoint/2010/main" val="31039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 Faculty Qualities of Excellence (FQEs) provide a practical framework for translating the strategic goals into daily teaching and institutional practice. While the goals define what the institution aims to achieve, the FQEs define how those outcomes are realized through faculty work.</a:t>
            </a:r>
          </a:p>
          <a:p>
            <a:pPr>
              <a:buNone/>
            </a:pPr>
            <a:endParaRPr lang="en-US" dirty="0"/>
          </a:p>
          <a:p>
            <a:pPr>
              <a:buNone/>
            </a:pPr>
            <a:r>
              <a:rPr lang="en-US" dirty="0"/>
              <a:t>Each quality represents a critical dimension of effective teaching. </a:t>
            </a:r>
            <a:r>
              <a:rPr lang="en-US" b="1" dirty="0"/>
              <a:t>Student-Invested</a:t>
            </a:r>
            <a:r>
              <a:rPr lang="en-US" dirty="0"/>
              <a:t> faculty create inclusive, supportive environments that foster belonging and persistence, directly influencing retention. </a:t>
            </a:r>
            <a:r>
              <a:rPr lang="en-US" b="1" dirty="0"/>
              <a:t>Content Expert</a:t>
            </a:r>
            <a:r>
              <a:rPr lang="en-US" dirty="0"/>
              <a:t> faculty bring depth of knowledge and real-world relevance to their discipline, strengthening workforce readiness and transfer preparation. </a:t>
            </a:r>
            <a:r>
              <a:rPr lang="en-US" b="1" dirty="0"/>
              <a:t>Pedagogically Excellent</a:t>
            </a:r>
            <a:r>
              <a:rPr lang="en-US" dirty="0"/>
              <a:t> faculty design aligned, engaging learning experiences that improve course success and completion. </a:t>
            </a:r>
            <a:r>
              <a:rPr lang="en-US" b="1" dirty="0"/>
              <a:t>Institutionally Dedicated</a:t>
            </a:r>
            <a:r>
              <a:rPr lang="en-US" dirty="0"/>
              <a:t> faculty connect students to resources, contribute to institutional initiatives, and support pathways that enhance persistence and long-term success.</a:t>
            </a:r>
          </a:p>
          <a:p>
            <a:pPr>
              <a:buNone/>
            </a:pPr>
            <a:endParaRPr lang="en-US" dirty="0"/>
          </a:p>
          <a:p>
            <a:pPr>
              <a:buNone/>
            </a:pPr>
            <a:r>
              <a:rPr lang="en-US" dirty="0"/>
              <a:t>Together, these qualities operationalize the Chancellor’s goals by connecting high-level strategy to classroom-level action. They ensure that institutional priorities—such as student success, financial sustainability, and workforce alignment—are embedded in everyday teaching practices. In this way, the FQEs serve as the mechanism through which faculty impact not only student learning, but also broader institutional and community outcomes.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17</a:t>
            </a:fld>
            <a:endParaRPr lang="en-US" dirty="0"/>
          </a:p>
        </p:txBody>
      </p:sp>
    </p:spTree>
    <p:extLst>
      <p:ext uri="{BB962C8B-B14F-4D97-AF65-F5344CB8AC3E}">
        <p14:creationId xmlns:p14="http://schemas.microsoft.com/office/powerpoint/2010/main" val="125351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Turning strategy into practice begins with recognizing that meaningful change does not require large-scale redesign—it starts with small, intentional decisions that have a clear impact on student learning. Faculty do not need to overhaul entire courses to align with institutional goals; instead, focusing on one or two targeted adjustments can significantly improve student outcomes.</a:t>
            </a:r>
          </a:p>
          <a:p>
            <a:pPr>
              <a:buNone/>
            </a:pPr>
            <a:endParaRPr lang="en-US" dirty="0"/>
          </a:p>
          <a:p>
            <a:pPr>
              <a:buNone/>
            </a:pPr>
            <a:r>
              <a:rPr lang="en-US" dirty="0"/>
              <a:t>Using data is a critical part of this process. Course-level insights—such as patterns in student performance, common areas of difficulty, or D/F/W rates—help identify where changes will have the greatest effect. When instructional decisions are guided by evidence, efforts become more focused, efficient, and impactful.</a:t>
            </a:r>
          </a:p>
          <a:p>
            <a:pPr>
              <a:buNone/>
            </a:pPr>
            <a:endParaRPr lang="en-US" dirty="0"/>
          </a:p>
          <a:p>
            <a:pPr>
              <a:buNone/>
            </a:pPr>
            <a:r>
              <a:rPr lang="en-US" dirty="0"/>
              <a:t>Alignment is equally important. Ensuring that learning outcomes, instructional activities, and assessments are clearly connected creates a more transparent and supportive learning environment for students. This clarity reduces confusion, improves engagement, and increases the likelihood of success.</a:t>
            </a:r>
          </a:p>
          <a:p>
            <a:pPr>
              <a:buNone/>
            </a:pPr>
            <a:endParaRPr lang="en-US" dirty="0"/>
          </a:p>
          <a:p>
            <a:pPr>
              <a:buNone/>
            </a:pPr>
            <a:r>
              <a:rPr lang="en-US" dirty="0"/>
              <a:t>Finally, collaboration strengthens these efforts. Working across units—whether through faculty peer mentoring, partnerships with tutoring centers, or coordination with advising—creates a more cohesive student experience. When instruction and support systems are aligned, students receive consistent guidance, which reinforces learning and persistence. Together, these practices turn high-level strategy into daily actions that drive measurable results.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18</a:t>
            </a:fld>
            <a:endParaRPr lang="en-US" dirty="0"/>
          </a:p>
        </p:txBody>
      </p:sp>
    </p:spTree>
    <p:extLst>
      <p:ext uri="{BB962C8B-B14F-4D97-AF65-F5344CB8AC3E}">
        <p14:creationId xmlns:p14="http://schemas.microsoft.com/office/powerpoint/2010/main" val="2948281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High-impact strategies are the practical actions that translate effective teaching into measurable student success. These approaches are well-supported by research and consistently show strong results in improving engagement, retention, and course completion. The key is not adding more work but focusing on practices that have the greatest return on effort.</a:t>
            </a:r>
          </a:p>
          <a:p>
            <a:endParaRPr lang="en-US" dirty="0"/>
          </a:p>
          <a:p>
            <a:r>
              <a:rPr lang="en-US" dirty="0"/>
              <a:t>Active learning shifts students from passive recipients to active participants, increasing understanding and retention of content. A clear course structure—through consistent organization, transparent expectations, and aligned activities—reduces confusion and helps students stay on track. Frequent, meaningful feedback allows students to monitor their progress and make adjustments before high-stakes assessments.</a:t>
            </a:r>
          </a:p>
          <a:p>
            <a:endParaRPr lang="en-US" dirty="0"/>
          </a:p>
          <a:p>
            <a:r>
              <a:rPr lang="en-US" dirty="0"/>
              <a:t>Early intervention is especially critical. Identifying and supporting students within the first few weeks of the term can prevent small challenges from becoming barriers to success. Finally, connecting students to academic support services, such as tutoring and learning centers, extends learning beyond the classroom and provides additional reinforcement.</a:t>
            </a:r>
          </a:p>
          <a:p>
            <a:endParaRPr lang="en-US" dirty="0"/>
          </a:p>
          <a:p>
            <a:r>
              <a:rPr lang="en-US" dirty="0"/>
              <a:t>Together, these strategies create a learning environment where students are engaged, supported, and positioned to succeed. Even implementing one or two of these practices can lead to noticeable improvements in student outcomes.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19</a:t>
            </a:fld>
            <a:endParaRPr lang="en-US" dirty="0"/>
          </a:p>
        </p:txBody>
      </p:sp>
    </p:spTree>
    <p:extLst>
      <p:ext uri="{BB962C8B-B14F-4D97-AF65-F5344CB8AC3E}">
        <p14:creationId xmlns:p14="http://schemas.microsoft.com/office/powerpoint/2010/main" val="140114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Institutional goals only have meaning when they are translated into daily practice. While strategic plans outline priorities at a high level, their success depends on what happens in classrooms, advising sessions, and student interactions every day. Each decision—how content is delivered, how feedback is provided, how students are supported—directly contributes to whether students persist, succeed, and complete their programs.</a:t>
            </a:r>
          </a:p>
          <a:p>
            <a:pPr>
              <a:buNone/>
            </a:pPr>
            <a:endParaRPr lang="en-US" dirty="0"/>
          </a:p>
          <a:p>
            <a:pPr>
              <a:buNone/>
            </a:pPr>
            <a:r>
              <a:rPr lang="en-US" dirty="0"/>
              <a:t>Key Performance Indicators (KPIs) serve as the bridge between strategy and action. They take broad institutional priorities—such as improving retention, increasing completion, and strengthening workforce outcomes—and convert them into measurable results. KPIs allow the institution to monitor progress, identify gaps, and make informed decisions, but more importantly, they highlight where everyday practices are making a difference.</a:t>
            </a:r>
          </a:p>
          <a:p>
            <a:pPr>
              <a:buNone/>
            </a:pPr>
            <a:endParaRPr lang="en-US" dirty="0"/>
          </a:p>
          <a:p>
            <a:pPr>
              <a:buNone/>
            </a:pPr>
            <a:r>
              <a:rPr lang="en-US" dirty="0"/>
              <a:t>Alignment is what ensures these efforts lead to meaningful outcomes. When teaching practices, support services, and institutional priorities are working in sync, the impact is amplified. This alignment drives student success by improving course outcomes and persistence, supports financial sustainability through stable enrollment and efficient course delivery, and strengthens workforce impact by preparing students with the skills and credentials needed for career advancement. Your role is central to this process—what you do in your course is not separate from institutional goals; it is how those goals are achieved.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73DAD-31B0-42D4-B587-3DBFF06AF5B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642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Improving student outcomes does not require a complete course redesign—small, intentional changes can have a significant impact. The key is to focus on strategies that influence student behavior early and consistently throughout the course.</a:t>
            </a:r>
          </a:p>
          <a:p>
            <a:pPr>
              <a:buNone/>
            </a:pPr>
            <a:endParaRPr lang="en-US" dirty="0"/>
          </a:p>
          <a:p>
            <a:pPr>
              <a:buNone/>
            </a:pPr>
            <a:r>
              <a:rPr lang="en-US" dirty="0"/>
              <a:t>Adding one early assignment helps students engage with the course right away and provides an opportunity to identify challenges before they escalate. A brief reflection activity encourages students to think about how they are learning, not just what they are learning, strengthening metacognition and study habits. Implementing a simple exam wrapper or practice prompt helps students connect preparation strategies to performance, turning assessments into learning opportunities rather than endpoints.</a:t>
            </a:r>
          </a:p>
          <a:p>
            <a:pPr>
              <a:buNone/>
            </a:pPr>
            <a:endParaRPr lang="en-US" dirty="0"/>
          </a:p>
          <a:p>
            <a:pPr>
              <a:buNone/>
            </a:pPr>
            <a:r>
              <a:rPr lang="en-US" dirty="0"/>
              <a:t>Even small actions, such as referring a student to tutoring or another support service, can make a meaningful difference. These moments of intervention often help students regain momentum and stay on track. When combined, these small changes create a ripple effect—improving confidence, increasing persistence, and ultimately strengthening course success and graduation.</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20</a:t>
            </a:fld>
            <a:endParaRPr lang="en-US" dirty="0"/>
          </a:p>
        </p:txBody>
      </p:sp>
    </p:spTree>
    <p:extLst>
      <p:ext uri="{BB962C8B-B14F-4D97-AF65-F5344CB8AC3E}">
        <p14:creationId xmlns:p14="http://schemas.microsoft.com/office/powerpoint/2010/main" val="3466366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Small instructional changes become even more powerful when they are intentionally aligned with key performance indicators. Rather than viewing KPIs as abstract institutional metrics, faculty can think of them as outcomes that are directly influenced by specific teaching practices.</a:t>
            </a:r>
          </a:p>
          <a:p>
            <a:pPr>
              <a:buNone/>
            </a:pPr>
            <a:endParaRPr lang="en-US" dirty="0"/>
          </a:p>
          <a:p>
            <a:pPr>
              <a:buNone/>
            </a:pPr>
            <a:r>
              <a:rPr lang="en-US" dirty="0"/>
              <a:t>Retention (G2-KPI1) is often shaped in the first few weeks of the semester. Early outreach and a meaningful first assignment help students engage quickly, establish expectations, and feel connected to the course. These early signals can determine whether a student stays or disengages.</a:t>
            </a:r>
          </a:p>
          <a:p>
            <a:pPr>
              <a:buNone/>
            </a:pPr>
            <a:endParaRPr lang="en-US" dirty="0"/>
          </a:p>
          <a:p>
            <a:pPr>
              <a:buNone/>
            </a:pPr>
            <a:r>
              <a:rPr lang="en-US" dirty="0"/>
              <a:t>Course success (G2-KPI3), particularly in gateway courses, is strongly influenced by feedback and opportunities for reflection. Providing timely, targeted feedback and using tools like exam wrappers helps students understand how to improve, turning performance into learning.</a:t>
            </a:r>
          </a:p>
          <a:p>
            <a:pPr>
              <a:buNone/>
            </a:pPr>
            <a:endParaRPr lang="en-US" dirty="0"/>
          </a:p>
          <a:p>
            <a:pPr>
              <a:buNone/>
            </a:pPr>
            <a:r>
              <a:rPr lang="en-US" dirty="0"/>
              <a:t>Persistence is reinforced through consistent support. Referring students to tutoring and checking in when challenges arise helps maintain momentum and prevents small difficulties from becoming reasons to withdraw.</a:t>
            </a:r>
          </a:p>
          <a:p>
            <a:pPr>
              <a:buNone/>
            </a:pPr>
            <a:endParaRPr lang="en-US" dirty="0"/>
          </a:p>
          <a:p>
            <a:pPr>
              <a:buNone/>
            </a:pPr>
            <a:r>
              <a:rPr lang="en-US" dirty="0"/>
              <a:t>Completion is supported through clarity and structure. When courses are well-organized and expectations are clear, students are better able to manage their time, understand requirements, and successfully complete their coursework.</a:t>
            </a:r>
          </a:p>
          <a:p>
            <a:pPr>
              <a:buNone/>
            </a:pPr>
            <a:endParaRPr lang="en-US" dirty="0"/>
          </a:p>
          <a:p>
            <a:pPr>
              <a:buNone/>
            </a:pPr>
            <a:r>
              <a:rPr lang="en-US" dirty="0"/>
              <a:t>By aligning small, intentional actions with these outcomes, faculty can directly influence the metrics that matter most—turning everyday teaching practices into measurable gains in student success.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21</a:t>
            </a:fld>
            <a:endParaRPr lang="en-US" dirty="0"/>
          </a:p>
        </p:txBody>
      </p:sp>
    </p:spTree>
    <p:extLst>
      <p:ext uri="{BB962C8B-B14F-4D97-AF65-F5344CB8AC3E}">
        <p14:creationId xmlns:p14="http://schemas.microsoft.com/office/powerpoint/2010/main" val="175122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In conclusion, the strategic  goals provide a clear vision for student success, institutional strength, and community impact, but their success depends on what happens in everyday practice. From financial resilience to academic excellence, from culture to workforce alignment, each goal is connected—and each is influenced by the teaching, support, and decisions that occur daily across the college. These priorities are not separate from the classroom; they are realized through it.</a:t>
            </a:r>
          </a:p>
          <a:p>
            <a:endParaRPr lang="en-US" dirty="0"/>
          </a:p>
          <a:p>
            <a:r>
              <a:rPr lang="en-US" dirty="0"/>
              <a:t>The Faculty Qualities of Excellence and the strategies explored in this resource demonstrate how large-scale goals become actionable. Through alignment, engagement, feedback, and collaboration, faculty translate institutional priorities into meaningful learning experiences. Small, intentional changes—especially when guided by data and aligned to KPIs—can significantly improve retention, course success, workforce readiness and graduation. When these efforts are sustained and shared, they create a culture of continuous improvement that benefits both students and the institution.</a:t>
            </a:r>
          </a:p>
          <a:p>
            <a:endParaRPr lang="en-US" dirty="0"/>
          </a:p>
          <a:p>
            <a:r>
              <a:rPr lang="en-US" dirty="0"/>
              <a:t>Ultimately, student success is the foundation of everything. When students stay, succeed, and complete, the institution becomes stronger, more stable, and better positioned to serve its community. Each faculty member plays a critical role in this process. By focusing on one intentional change and building from there, you contribute to a larger system of impact—where teaching drives outcomes, outcomes drive success, and success drives opportunity for all.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6E5DDB-95AD-4531-940B-ACDEC5C5E7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6640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C77559-FE55-47F6-BBEB-E49F508A646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200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The four goals provide a clear, integrated framework for advancing the institution’s mission and ensuring long-term impact. Each goal represents a critical dimension of success, but they are not independent—they are deeply interconnected and mutually reinforcing.</a:t>
            </a:r>
          </a:p>
          <a:p>
            <a:pPr>
              <a:buNone/>
            </a:pPr>
            <a:endParaRPr lang="en-US" b="1" dirty="0"/>
          </a:p>
          <a:p>
            <a:pPr>
              <a:buNone/>
            </a:pPr>
            <a:r>
              <a:rPr lang="en-US" b="0" dirty="0"/>
              <a:t>Opportunity in Financial Resilience focuses on sustaining the institution through responsible stewardship, efficient operations, and a commitment to supporting employees with competitive compensation and stability. Leadership in Academic Excellence centers on delivering high-quality instruction and support systems that improve learning, completion, transfer, and career outcomes. Strength in Culture and Talent Development emphasizes the importance of communication, professional growth, and a collaborative environment that fosters innovation and engagement across the college. Finally, Connections to Bridges of Prosperity highlights the institution’s role in connecting students to meaningful careers and transfer opportunities that lead to long-term economic mobility.</a:t>
            </a:r>
          </a:p>
          <a:p>
            <a:pPr>
              <a:buNone/>
            </a:pPr>
            <a:endParaRPr lang="en-US" dirty="0"/>
          </a:p>
          <a:p>
            <a:pPr>
              <a:buNone/>
            </a:pPr>
            <a:r>
              <a:rPr lang="en-US" dirty="0"/>
              <a:t>Together, these goals form a comprehensive strategy that connects what happens in classrooms and departments to broader institutional and community impact. They ensure that financial sustainability, academic quality, employee engagement, and workforce alignment are all working in concert. Understanding these goals is the first step in aligning daily practices with institutional priorities and creating measurable, lasting outcomes for students and the communities the college serves.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3</a:t>
            </a:fld>
            <a:endParaRPr lang="en-US" dirty="0"/>
          </a:p>
        </p:txBody>
      </p:sp>
    </p:spTree>
    <p:extLst>
      <p:ext uri="{BB962C8B-B14F-4D97-AF65-F5344CB8AC3E}">
        <p14:creationId xmlns:p14="http://schemas.microsoft.com/office/powerpoint/2010/main" val="211052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in Financial Resilience is about creating a stable, sustainable foundation that allows the institution to serve students effectively while also supporting the people who make that work possible. Financial resilience is not limited to budgets and revenue—it reflects how well resources are aligned to priorities, how efficiently operations are managed, and how consistently the institution can invest in its mission over time.</a:t>
            </a:r>
          </a:p>
          <a:p>
            <a:endParaRPr lang="en-US" dirty="0"/>
          </a:p>
          <a:p>
            <a:r>
              <a:rPr lang="en-US" dirty="0"/>
              <a:t>A key component of this goal is ensuring that all employees—across academic, administrative, and support roles—are compensated fairly, receive a living wage or better, and experience a sense of stability and security in their work. When employees feel supported and valued, the institution is better positioned to retain talent, maintain continuity, and deliver high-quality services to students.</a:t>
            </a:r>
          </a:p>
          <a:p>
            <a:endParaRPr lang="en-US" dirty="0"/>
          </a:p>
          <a:p>
            <a:r>
              <a:rPr lang="en-US" dirty="0"/>
              <a:t>Equally important is the focus on financial stability and efficiency. This includes optimizing course offerings, improving fill rates, and making strategic use of physical and virtual spaces. Resource optimization ensures that every investment—whether in instruction, support services, or facilities—contributes directly to student success and institutional effectiveness. Ultimately, financial resilience enables the college to remain responsive, adaptable, and forward-looking while maintaining a strong commitment to both students and employees.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4</a:t>
            </a:fld>
            <a:endParaRPr lang="en-US" dirty="0"/>
          </a:p>
        </p:txBody>
      </p:sp>
    </p:spTree>
    <p:extLst>
      <p:ext uri="{BB962C8B-B14F-4D97-AF65-F5344CB8AC3E}">
        <p14:creationId xmlns:p14="http://schemas.microsoft.com/office/powerpoint/2010/main" val="370368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a:t>Opportunity in Financial Resilience is not just about budgets—it is about creating the conditions that allow teaching and learning to thrive. While some financial metrics operate at the system level, several directly connect to the classroom experience and student success.</a:t>
            </a:r>
          </a:p>
          <a:p>
            <a:pPr>
              <a:buNone/>
            </a:pPr>
            <a:endParaRPr lang="en-US" b="0" dirty="0"/>
          </a:p>
          <a:p>
            <a:pPr>
              <a:buNone/>
            </a:pPr>
            <a:r>
              <a:rPr lang="en-US" b="0" dirty="0"/>
              <a:t>Two of the most relevant areas for faculty are revenue stability and the effective use of instructional space. Revenue in higher education is closely tied to enrollment, retention, and course completion. When students persist and succeed in courses, it strengthens enrollment stability, which in turn supports staffing, course offerings, and academic resources. In this way, what happens in the classroom directly contributes to the institution’s financial health.</a:t>
            </a:r>
          </a:p>
          <a:p>
            <a:pPr>
              <a:buNone/>
            </a:pPr>
            <a:endParaRPr lang="en-US" b="0" dirty="0"/>
          </a:p>
          <a:p>
            <a:pPr>
              <a:buNone/>
            </a:pPr>
            <a:r>
              <a:rPr lang="en-US" b="0" dirty="0"/>
              <a:t>In addition, enrollment and persistence are interconnected. Filling seats ensures efficient use of institutional resources while the quality of the learning experience influences whether students persist from term to term. Faculty are central to both outcomes.</a:t>
            </a:r>
          </a:p>
          <a:p>
            <a:pPr>
              <a:buNone/>
            </a:pPr>
            <a:endParaRPr lang="en-US" b="0" dirty="0"/>
          </a:p>
          <a:p>
            <a:pPr>
              <a:buNone/>
            </a:pPr>
            <a:r>
              <a:rPr lang="en-US" b="0" dirty="0"/>
              <a:t>Finally, the commitment to livable and competitive wages reinforces that financial resilience includes investing in people. When faculty and staff are supported, institutions are better able to retain talent, maintain program quality, and provide consistent learning experiences for students.</a:t>
            </a:r>
          </a:p>
          <a:p>
            <a:pPr>
              <a:buNone/>
            </a:pPr>
            <a:endParaRPr lang="en-US" b="0" dirty="0"/>
          </a:p>
          <a:p>
            <a:pPr>
              <a:buNone/>
            </a:pPr>
            <a:r>
              <a:rPr lang="en-US" b="0" dirty="0"/>
              <a:t>Ultimately, financial resilience is strengthened through student success. Retention, engagement, and course completion are not just academic outcomes; they are also key drivers of institutional sustainability.</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5</a:t>
            </a:fld>
            <a:endParaRPr lang="en-US" dirty="0"/>
          </a:p>
        </p:txBody>
      </p:sp>
    </p:spTree>
    <p:extLst>
      <p:ext uri="{BB962C8B-B14F-4D97-AF65-F5344CB8AC3E}">
        <p14:creationId xmlns:p14="http://schemas.microsoft.com/office/powerpoint/2010/main" val="41276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influence financial resilience every day—often without thinking about it in financial terms. The strongest drivers of institutional stability are not budget decisions, but student behaviors: enrolling, staying enrolled, and successfully completing courses. These behaviors are directly shaped by the learning environment faculty create.</a:t>
            </a:r>
          </a:p>
          <a:p>
            <a:endParaRPr lang="en-US" dirty="0"/>
          </a:p>
          <a:p>
            <a:r>
              <a:rPr lang="en-US" dirty="0"/>
              <a:t>Retention begins with connection. When students feel supported, experience clear course structure, and receive timely feedback, they are more likely to persist. Reducing D/F/W rates has a direct impact on both student momentum and enrollment stability, as students who succeed are far more likely to continue into the next term. Small instructional choices—such as early low-stakes assessments, clear expectations, and regular communication—can significantly influence these outcomes.</a:t>
            </a:r>
          </a:p>
          <a:p>
            <a:endParaRPr lang="en-US" dirty="0"/>
          </a:p>
          <a:p>
            <a:r>
              <a:rPr lang="en-US" dirty="0"/>
              <a:t>Engagement is another critical factor. Active learning, relevant content, and opportunities for participation increase both attendance and persistence. When students see value in the course and feel capable of succeeding, they are more likely to remain enrolled and complete successfully. Referring students to academic support services, such as tutoring or learning centers, further strengthens this effect by providing additional layers of support.</a:t>
            </a:r>
          </a:p>
          <a:p>
            <a:endParaRPr lang="en-US" dirty="0"/>
          </a:p>
          <a:p>
            <a:r>
              <a:rPr lang="en-US" dirty="0"/>
              <a:t>Ultimately, financial resilience is built through student success. Every time a student stays, succeeds, and continues, it contributes to enrollment stability and institutional sustainability. Faculty are at the center of this process—your daily decisions shape not only learning outcomes, but also the long-term strength of the institution.</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6</a:t>
            </a:fld>
            <a:endParaRPr lang="en-US" dirty="0"/>
          </a:p>
        </p:txBody>
      </p:sp>
    </p:spTree>
    <p:extLst>
      <p:ext uri="{BB962C8B-B14F-4D97-AF65-F5344CB8AC3E}">
        <p14:creationId xmlns:p14="http://schemas.microsoft.com/office/powerpoint/2010/main" val="127689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Leadership in Academic Excellence centers on delivering high-quality instruction supported by systems that improve learning, persistence, completion, and transfer outcomes. At its core, this goal is about ensuring that every student has access to meaningful, well-designed learning experiences that prepare them for the next step—whether that is continued education or entry into the workforce.</a:t>
            </a:r>
          </a:p>
          <a:p>
            <a:pPr>
              <a:buNone/>
            </a:pPr>
            <a:endParaRPr lang="en-US" dirty="0"/>
          </a:p>
          <a:p>
            <a:pPr>
              <a:buNone/>
            </a:pPr>
            <a:r>
              <a:rPr lang="en-US" dirty="0"/>
              <a:t>Academic excellence is achieved through alignment. When learning outcomes, instructional activities, and assessments are clearly connected, students are better able to understand expectations and demonstrate their learning. This clarity reduces confusion, increases engagement, and improves overall course success. Equally important is the integration of academic support services, which provide students with the additional structure and assistance needed to succeed in challenging courses.</a:t>
            </a:r>
          </a:p>
          <a:p>
            <a:pPr>
              <a:buNone/>
            </a:pPr>
            <a:endParaRPr lang="en-US" dirty="0"/>
          </a:p>
          <a:p>
            <a:pPr>
              <a:buNone/>
            </a:pPr>
            <a:r>
              <a:rPr lang="en-US" dirty="0"/>
              <a:t>For faculty, this goal is directly tied to daily practice. Teaching strategies, course design, feedback, and student interaction all play a critical role in shaping outcomes. Academic excellence is not a separate initiative—it is the result of intentional, consistent instructional decisions that promote deeper learning and sustained student progress.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7</a:t>
            </a:fld>
            <a:endParaRPr lang="en-US" dirty="0"/>
          </a:p>
        </p:txBody>
      </p:sp>
    </p:spTree>
    <p:extLst>
      <p:ext uri="{BB962C8B-B14F-4D97-AF65-F5344CB8AC3E}">
        <p14:creationId xmlns:p14="http://schemas.microsoft.com/office/powerpoint/2010/main" val="34860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Academic excellence is measured through key indicators that reflect how well students are learning, progressing, and completing their academic goals. While multiple metrics exist, the most relevant for faculty are those tied directly to classroom experience: retention, course success, and progression through gateway courses.</a:t>
            </a:r>
          </a:p>
          <a:p>
            <a:endParaRPr lang="en-US" b="0" dirty="0"/>
          </a:p>
          <a:p>
            <a:r>
              <a:rPr lang="en-US" b="0" dirty="0"/>
              <a:t>Retention (G2-KPI1, G2-KPI2) reflect whether students continue from one term to the next and is often influenced by their early experiences in the classroom. Gateway course success (G2-KPI3) measures performance in critical entry-level courses that serve as milestones for academic progression. Success in these courses is essential, as they often determine whether students can move forward in their programs. In addition,  Wraparound Services (G2-KPI5) play a direct, operational role in normalizing, integrating, and reinforcing student use of support services (tutoring, advising, library, career, etc.). Wraparound services are most effective when they are part of the course design. When you intentionally connect students to support—and show them how to use it—you increase the likelihood that they persist, succeed, and continue to the next semester.</a:t>
            </a:r>
          </a:p>
          <a:p>
            <a:endParaRPr lang="en-US" b="0" dirty="0"/>
          </a:p>
          <a:p>
            <a:r>
              <a:rPr lang="en-US" b="0" dirty="0"/>
              <a:t>These KPIs highlight that academic excellence is not measured solely by what is taught, but by how well students are able to learn, apply, and progress. Faculty play a central role in shaping these outcomes through course design, engagement strategies, and support for student learning.</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8</a:t>
            </a:fld>
            <a:endParaRPr lang="en-US" dirty="0"/>
          </a:p>
        </p:txBody>
      </p:sp>
    </p:spTree>
    <p:extLst>
      <p:ext uri="{BB962C8B-B14F-4D97-AF65-F5344CB8AC3E}">
        <p14:creationId xmlns:p14="http://schemas.microsoft.com/office/powerpoint/2010/main" val="427865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Faculty influence academic excellence through the design and delivery of learning experiences that support student understanding and success. Small, intentional choices—such as clearly aligning assignments to outcomes, providing timely and meaningful feedback, and incorporating active learning—can significantly improve how students engage with and master course content.</a:t>
            </a:r>
          </a:p>
          <a:p>
            <a:pPr>
              <a:buNone/>
            </a:pPr>
            <a:endParaRPr lang="en-US" dirty="0"/>
          </a:p>
          <a:p>
            <a:pPr>
              <a:buNone/>
            </a:pPr>
            <a:r>
              <a:rPr lang="en-US" dirty="0"/>
              <a:t>One of the most powerful ways to support academic excellence is by creating clarity. When students understand what they are expected to learn and how they will be assessed, they are more likely to succeed. Frequent, low-stakes opportunities to practice and receive feedback help students build confidence and correct misunderstandings before they impact performance.</a:t>
            </a:r>
          </a:p>
          <a:p>
            <a:pPr>
              <a:buNone/>
            </a:pPr>
            <a:endParaRPr lang="en-US" dirty="0"/>
          </a:p>
          <a:p>
            <a:pPr>
              <a:buNone/>
            </a:pPr>
            <a:r>
              <a:rPr lang="en-US" dirty="0"/>
              <a:t>Engagement also plays a critical role. When instruction is interactive, relevant, and connected to real-world applications, students are more likely to persist and perform well. In addition, connecting students to academic support services strengthens their ability to succeed in challenging courses. Together, these practices create a learning environment where students can thrive, progress, and achieve their academic goals.</a:t>
            </a:r>
          </a:p>
          <a:p>
            <a:endParaRPr lang="en-US" dirty="0"/>
          </a:p>
        </p:txBody>
      </p:sp>
      <p:sp>
        <p:nvSpPr>
          <p:cNvPr id="4" name="Slide Number Placeholder 3"/>
          <p:cNvSpPr>
            <a:spLocks noGrp="1"/>
          </p:cNvSpPr>
          <p:nvPr>
            <p:ph type="sldNum" sz="quarter" idx="5"/>
          </p:nvPr>
        </p:nvSpPr>
        <p:spPr/>
        <p:txBody>
          <a:bodyPr/>
          <a:lstStyle/>
          <a:p>
            <a:fld id="{26DD890C-1E24-4F16-972A-AEB25C0EF2AE}" type="slidenum">
              <a:rPr lang="en-US" smtClean="0"/>
              <a:t>9</a:t>
            </a:fld>
            <a:endParaRPr lang="en-US" dirty="0"/>
          </a:p>
        </p:txBody>
      </p:sp>
    </p:spTree>
    <p:extLst>
      <p:ext uri="{BB962C8B-B14F-4D97-AF65-F5344CB8AC3E}">
        <p14:creationId xmlns:p14="http://schemas.microsoft.com/office/powerpoint/2010/main" val="64542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093D7-96CA-5817-1A4F-185DEE7345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696D47-7146-E4FA-05C4-919816A74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74926E-1D5E-DC56-957E-59A13FA6512C}"/>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5" name="Footer Placeholder 4">
            <a:extLst>
              <a:ext uri="{FF2B5EF4-FFF2-40B4-BE49-F238E27FC236}">
                <a16:creationId xmlns:a16="http://schemas.microsoft.com/office/drawing/2014/main" id="{D5100014-D139-E320-9657-1CD23664EA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1C9B33-4E5D-491F-F16E-4F4B42A8FB49}"/>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146271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A06A1-C4A8-9584-4EE3-1BD2AB42A4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F6FF6E-3C10-7128-DDF7-8A7B3E4F66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89A00-1610-6D7C-FDF5-D0EB7F38CA99}"/>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5" name="Footer Placeholder 4">
            <a:extLst>
              <a:ext uri="{FF2B5EF4-FFF2-40B4-BE49-F238E27FC236}">
                <a16:creationId xmlns:a16="http://schemas.microsoft.com/office/drawing/2014/main" id="{110C77AE-7623-AD0E-9545-FBA116B7A1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767D45-622B-B752-1B68-A83FBF7094AB}"/>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257996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4434B2-15EA-4A99-50A7-75B1A81A15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DD02E2-29E2-F84A-BC8C-5B544D2AD4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67FB3-47E5-EA13-DF14-20A43C2E78B3}"/>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5" name="Footer Placeholder 4">
            <a:extLst>
              <a:ext uri="{FF2B5EF4-FFF2-40B4-BE49-F238E27FC236}">
                <a16:creationId xmlns:a16="http://schemas.microsoft.com/office/drawing/2014/main" id="{B0EEF6B3-6E24-9C83-65FB-ED1EF22AAB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534190-1B0A-EB20-7DAA-654C94E20E51}"/>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412025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54A7-203A-9857-C328-25C8A92D28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DED88-A582-7C3C-D5A5-815824458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789B3-B4F2-0B74-2FF0-5F49AF690493}"/>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5" name="Footer Placeholder 4">
            <a:extLst>
              <a:ext uri="{FF2B5EF4-FFF2-40B4-BE49-F238E27FC236}">
                <a16:creationId xmlns:a16="http://schemas.microsoft.com/office/drawing/2014/main" id="{B4DA9C2A-C562-B0E8-6EE8-CBD1A1BA11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08BFA-84E0-B9E1-3756-68D4CC097B69}"/>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3155614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3B95-4C33-75F5-3D28-EDB4F8717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BD7B90-F24A-0571-CA66-723E3393FB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55B12-CE69-2248-6F4F-55DDB0392984}"/>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5" name="Footer Placeholder 4">
            <a:extLst>
              <a:ext uri="{FF2B5EF4-FFF2-40B4-BE49-F238E27FC236}">
                <a16:creationId xmlns:a16="http://schemas.microsoft.com/office/drawing/2014/main" id="{57D9E706-46ED-B55E-3402-078503121F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20DC86-4F5C-5BD2-B9AC-1C2DBFE960F1}"/>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2353098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A641-9E13-B4B5-1DE6-942426FE7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A9D681-3D7D-79F7-A0E4-94B66AD81E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B44F4-945C-293C-FAA0-D8678E217F21}"/>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5" name="Footer Placeholder 4">
            <a:extLst>
              <a:ext uri="{FF2B5EF4-FFF2-40B4-BE49-F238E27FC236}">
                <a16:creationId xmlns:a16="http://schemas.microsoft.com/office/drawing/2014/main" id="{B124F778-7D66-C050-9DBA-3316C33833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8B5A16-7AF5-080D-EEE7-27CCC005B92F}"/>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3133115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BD4C-2A7C-CD51-5951-EDABBAFDE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EBF56-35A3-20DF-5F10-ABFF3A241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885A8-9422-1D08-EA0A-72F6DFF3E8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03CFC6-3206-98FB-0502-6753069FF4D1}"/>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6" name="Footer Placeholder 5">
            <a:extLst>
              <a:ext uri="{FF2B5EF4-FFF2-40B4-BE49-F238E27FC236}">
                <a16:creationId xmlns:a16="http://schemas.microsoft.com/office/drawing/2014/main" id="{C23E02D6-DEE1-E52D-C2C8-6BDFA0AC75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83C868-4485-7303-3078-E8A745AE8F30}"/>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4168380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CC22-0E5C-BB86-CBE1-AEE5FACDAF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CC58DB-B11B-FA56-F7D2-F21AF5E70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F2567-90C1-B8D6-4676-4AD15180BC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447FBA-0166-EA9D-BEAB-36C00DC13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F2C5D-AA7F-77E8-9D04-94D5D0880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6385E-64E2-D2FA-EBB8-469A12B4AB3D}"/>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8" name="Footer Placeholder 7">
            <a:extLst>
              <a:ext uri="{FF2B5EF4-FFF2-40B4-BE49-F238E27FC236}">
                <a16:creationId xmlns:a16="http://schemas.microsoft.com/office/drawing/2014/main" id="{9379A712-CB6C-64CD-E8DD-14B8029861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9D6F01-CB74-94A1-768B-4860AA5F0531}"/>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386433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4CD5-6DDC-E6C1-5197-3581AE7FBE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E6E37-85F6-E4C8-47FD-EA1058BB4774}"/>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4" name="Footer Placeholder 3">
            <a:extLst>
              <a:ext uri="{FF2B5EF4-FFF2-40B4-BE49-F238E27FC236}">
                <a16:creationId xmlns:a16="http://schemas.microsoft.com/office/drawing/2014/main" id="{2C1F658E-A8F5-8105-972E-FBF518966B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B9F980-D32B-75A2-EE9F-BABAD79D6B1F}"/>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1496527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19F8E-1F81-609A-FA62-935643E9DC81}"/>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3" name="Footer Placeholder 2">
            <a:extLst>
              <a:ext uri="{FF2B5EF4-FFF2-40B4-BE49-F238E27FC236}">
                <a16:creationId xmlns:a16="http://schemas.microsoft.com/office/drawing/2014/main" id="{86FC29B2-3F94-9242-16DA-1E8B6FBF75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965FA1-F897-7E4C-B652-1BF090B17220}"/>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4085881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309ED-F03E-DB75-C72B-B57358283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E8EF27-2876-FB5E-948D-4699978F9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E15D11-24AA-7F44-8660-CEC6256F0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9E90B-18EE-73FF-5D85-1D1F509F831B}"/>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6" name="Footer Placeholder 5">
            <a:extLst>
              <a:ext uri="{FF2B5EF4-FFF2-40B4-BE49-F238E27FC236}">
                <a16:creationId xmlns:a16="http://schemas.microsoft.com/office/drawing/2014/main" id="{71EA96C1-BEBE-6E6A-3155-C9CD79629F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0F5ACF-D259-164F-E492-6797B7A07238}"/>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314326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C61D-96C9-BE28-46A6-F3ED916A4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3ABB7-DF56-46BA-F7D8-C3F25E12BA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772AC-0F73-34BF-D0A1-1860E3F2E23C}"/>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5" name="Footer Placeholder 4">
            <a:extLst>
              <a:ext uri="{FF2B5EF4-FFF2-40B4-BE49-F238E27FC236}">
                <a16:creationId xmlns:a16="http://schemas.microsoft.com/office/drawing/2014/main" id="{06197350-D789-D015-E8A5-B71FED8395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3468B5-169A-D916-3171-94B655E8A199}"/>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193194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79F2-288E-B6C0-9A1C-899D013CDE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2D2233-3D4E-4B9F-81C8-49B297105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C2FC1BC-36B2-663F-CFEE-32523B0C8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734F5-71E7-E34E-8D98-01AAA8DF060B}"/>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6" name="Footer Placeholder 5">
            <a:extLst>
              <a:ext uri="{FF2B5EF4-FFF2-40B4-BE49-F238E27FC236}">
                <a16:creationId xmlns:a16="http://schemas.microsoft.com/office/drawing/2014/main" id="{B77DD6CC-E52D-3C40-9E49-9306BE372D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48A8F-3520-CD6D-15ED-F389846B687F}"/>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1883012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F533A-7D3B-86E7-A5E9-D0D0BF4619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510158-DC60-4F24-804A-6533FF9C2C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26C94-BE96-F4E9-5CF3-ED90467D6033}"/>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5" name="Footer Placeholder 4">
            <a:extLst>
              <a:ext uri="{FF2B5EF4-FFF2-40B4-BE49-F238E27FC236}">
                <a16:creationId xmlns:a16="http://schemas.microsoft.com/office/drawing/2014/main" id="{DA20A4A3-1351-A712-DB2C-8131D19F56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1F980-0374-697A-5738-077D4A8708FF}"/>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871948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4BCBA9-017D-BD35-3C82-5AD2451089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3C5537-6D79-2C2D-BE5E-1D8332E1FD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5CD6-69BC-C3D8-AD95-EAB99EC9DA7A}"/>
              </a:ext>
            </a:extLst>
          </p:cNvPr>
          <p:cNvSpPr>
            <a:spLocks noGrp="1"/>
          </p:cNvSpPr>
          <p:nvPr>
            <p:ph type="dt" sz="half" idx="10"/>
          </p:nvPr>
        </p:nvSpPr>
        <p:spPr/>
        <p:txBody>
          <a:bodyPr/>
          <a:lstStyle/>
          <a:p>
            <a:fld id="{B11F2D14-E026-4675-A659-71E527E13639}" type="datetimeFigureOut">
              <a:rPr lang="en-US" smtClean="0"/>
              <a:t>3/4/2026</a:t>
            </a:fld>
            <a:endParaRPr lang="en-US" dirty="0"/>
          </a:p>
        </p:txBody>
      </p:sp>
      <p:sp>
        <p:nvSpPr>
          <p:cNvPr id="5" name="Footer Placeholder 4">
            <a:extLst>
              <a:ext uri="{FF2B5EF4-FFF2-40B4-BE49-F238E27FC236}">
                <a16:creationId xmlns:a16="http://schemas.microsoft.com/office/drawing/2014/main" id="{E37A4172-2C53-822F-24C6-0A97DED53B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A93EE5-2599-0104-6A34-E53055C6A9A5}"/>
              </a:ext>
            </a:extLst>
          </p:cNvPr>
          <p:cNvSpPr>
            <a:spLocks noGrp="1"/>
          </p:cNvSpPr>
          <p:nvPr>
            <p:ph type="sldNum" sz="quarter" idx="12"/>
          </p:nvPr>
        </p:nvSpPr>
        <p:spPr/>
        <p:txBody>
          <a:bodyPr/>
          <a:lstStyle/>
          <a:p>
            <a:fld id="{3C0C7F6F-0A0D-4E69-8AF7-1132F3600172}" type="slidenum">
              <a:rPr lang="en-US" smtClean="0"/>
              <a:t>‹#›</a:t>
            </a:fld>
            <a:endParaRPr lang="en-US" dirty="0"/>
          </a:p>
        </p:txBody>
      </p:sp>
    </p:spTree>
    <p:extLst>
      <p:ext uri="{BB962C8B-B14F-4D97-AF65-F5344CB8AC3E}">
        <p14:creationId xmlns:p14="http://schemas.microsoft.com/office/powerpoint/2010/main" val="2822873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1777-CB30-849F-4707-C704620B65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FBAD17-3407-8157-5B8F-E1D1123AAD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1673A-CF99-83A1-BE74-05773E9FF0BC}"/>
              </a:ext>
            </a:extLst>
          </p:cNvPr>
          <p:cNvSpPr>
            <a:spLocks noGrp="1"/>
          </p:cNvSpPr>
          <p:nvPr>
            <p:ph type="dt" sz="half" idx="10"/>
          </p:nvPr>
        </p:nvSpPr>
        <p:spPr/>
        <p:txBody>
          <a:bodyPr/>
          <a:lstStyle/>
          <a:p>
            <a:fld id="{C128FA71-3A18-48C0-980F-4B68F7F63042}" type="datetime1">
              <a:rPr lang="en-US" smtClean="0"/>
              <a:t>3/4/2026</a:t>
            </a:fld>
            <a:endParaRPr lang="en-US" dirty="0"/>
          </a:p>
        </p:txBody>
      </p:sp>
      <p:sp>
        <p:nvSpPr>
          <p:cNvPr id="5" name="Footer Placeholder 4">
            <a:extLst>
              <a:ext uri="{FF2B5EF4-FFF2-40B4-BE49-F238E27FC236}">
                <a16:creationId xmlns:a16="http://schemas.microsoft.com/office/drawing/2014/main" id="{5BA52C40-0507-31A3-CAE4-394C65A88C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3533A9-E6A8-4BDF-4DAF-F73BF250881E}"/>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20268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E125-9B89-6592-D407-887E1381BC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C19A6-5817-885D-CC20-1FEC2764C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AB1C0-E255-3ED5-7244-C7932108CC03}"/>
              </a:ext>
            </a:extLst>
          </p:cNvPr>
          <p:cNvSpPr>
            <a:spLocks noGrp="1"/>
          </p:cNvSpPr>
          <p:nvPr>
            <p:ph type="dt" sz="half" idx="10"/>
          </p:nvPr>
        </p:nvSpPr>
        <p:spPr/>
        <p:txBody>
          <a:bodyPr/>
          <a:lstStyle/>
          <a:p>
            <a:fld id="{51C1210E-201E-4473-82AC-2466F5386C38}" type="datetime1">
              <a:rPr lang="en-US" smtClean="0"/>
              <a:t>3/4/2026</a:t>
            </a:fld>
            <a:endParaRPr lang="en-US" dirty="0"/>
          </a:p>
        </p:txBody>
      </p:sp>
      <p:sp>
        <p:nvSpPr>
          <p:cNvPr id="5" name="Footer Placeholder 4">
            <a:extLst>
              <a:ext uri="{FF2B5EF4-FFF2-40B4-BE49-F238E27FC236}">
                <a16:creationId xmlns:a16="http://schemas.microsoft.com/office/drawing/2014/main" id="{C02E2E4F-610B-0D2F-2368-99D08FDC9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92A66A-5BE3-1E44-539E-8FEC5F4F089C}"/>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8267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3DFB-6837-4038-9E2A-1899DDAC9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E95763-2F19-E385-96F4-7EA67F8E3F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102867-F5F4-28A9-EFF6-52A62474B6DC}"/>
              </a:ext>
            </a:extLst>
          </p:cNvPr>
          <p:cNvSpPr>
            <a:spLocks noGrp="1"/>
          </p:cNvSpPr>
          <p:nvPr>
            <p:ph type="dt" sz="half" idx="10"/>
          </p:nvPr>
        </p:nvSpPr>
        <p:spPr/>
        <p:txBody>
          <a:bodyPr/>
          <a:lstStyle/>
          <a:p>
            <a:fld id="{B01EA198-6CAB-4B8F-B93F-1F9C8C4B6CE7}" type="datetime1">
              <a:rPr lang="en-US" smtClean="0"/>
              <a:t>3/4/2026</a:t>
            </a:fld>
            <a:endParaRPr lang="en-US" dirty="0"/>
          </a:p>
        </p:txBody>
      </p:sp>
      <p:sp>
        <p:nvSpPr>
          <p:cNvPr id="5" name="Footer Placeholder 4">
            <a:extLst>
              <a:ext uri="{FF2B5EF4-FFF2-40B4-BE49-F238E27FC236}">
                <a16:creationId xmlns:a16="http://schemas.microsoft.com/office/drawing/2014/main" id="{D8AC15DD-FB7B-A36F-D4A6-4BC2C8C5E9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04F602-6D2F-7FAE-5CB2-2D21EF460034}"/>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96713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7960-94F1-0071-2AC5-24EEBBC990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AE736-2C34-5269-BF19-811753C3C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5A5FCF-CBD7-3BA9-4CB0-791E613E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88A401-0E2E-B494-34B9-2468ADFE49BA}"/>
              </a:ext>
            </a:extLst>
          </p:cNvPr>
          <p:cNvSpPr>
            <a:spLocks noGrp="1"/>
          </p:cNvSpPr>
          <p:nvPr>
            <p:ph type="dt" sz="half" idx="10"/>
          </p:nvPr>
        </p:nvSpPr>
        <p:spPr/>
        <p:txBody>
          <a:bodyPr/>
          <a:lstStyle/>
          <a:p>
            <a:fld id="{CA06041F-4525-44D5-AA4F-332294BF1F56}" type="datetime1">
              <a:rPr lang="en-US" smtClean="0"/>
              <a:t>3/4/2026</a:t>
            </a:fld>
            <a:endParaRPr lang="en-US" dirty="0"/>
          </a:p>
        </p:txBody>
      </p:sp>
      <p:sp>
        <p:nvSpPr>
          <p:cNvPr id="6" name="Footer Placeholder 5">
            <a:extLst>
              <a:ext uri="{FF2B5EF4-FFF2-40B4-BE49-F238E27FC236}">
                <a16:creationId xmlns:a16="http://schemas.microsoft.com/office/drawing/2014/main" id="{8DDBEB4C-274F-404E-F704-47FEBCC823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A44D46-B144-9AF7-2AC1-E9729E3A70B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54025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3404-B64D-6C3E-D4D1-9F6A2A4134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564A38-C14B-EF32-7BDE-12C63AC4B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29D2C-7C6D-6127-37B5-8A050BB93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83F068-CB8B-41CE-2225-41AECCD27E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15359D-A324-C3B9-5228-3360B62B39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39638-90E7-0958-411D-F8C5A3829859}"/>
              </a:ext>
            </a:extLst>
          </p:cNvPr>
          <p:cNvSpPr>
            <a:spLocks noGrp="1"/>
          </p:cNvSpPr>
          <p:nvPr>
            <p:ph type="dt" sz="half" idx="10"/>
          </p:nvPr>
        </p:nvSpPr>
        <p:spPr/>
        <p:txBody>
          <a:bodyPr/>
          <a:lstStyle/>
          <a:p>
            <a:fld id="{F9557091-BBDF-4EB9-BA6B-2BB67AC4FC0F}" type="datetime1">
              <a:rPr lang="en-US" smtClean="0"/>
              <a:t>3/4/2026</a:t>
            </a:fld>
            <a:endParaRPr lang="en-US" dirty="0"/>
          </a:p>
        </p:txBody>
      </p:sp>
      <p:sp>
        <p:nvSpPr>
          <p:cNvPr id="8" name="Footer Placeholder 7">
            <a:extLst>
              <a:ext uri="{FF2B5EF4-FFF2-40B4-BE49-F238E27FC236}">
                <a16:creationId xmlns:a16="http://schemas.microsoft.com/office/drawing/2014/main" id="{3D0FCA4C-EE85-9F3A-93BD-66D14FCEBC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A77E8C-2F8D-6CF4-BF7F-82886125C858}"/>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98551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9077-7E03-A46B-67F2-CD3C5B87AA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3D1E10-88E7-8DEE-FE48-8426B726DD8A}"/>
              </a:ext>
            </a:extLst>
          </p:cNvPr>
          <p:cNvSpPr>
            <a:spLocks noGrp="1"/>
          </p:cNvSpPr>
          <p:nvPr>
            <p:ph type="dt" sz="half" idx="10"/>
          </p:nvPr>
        </p:nvSpPr>
        <p:spPr/>
        <p:txBody>
          <a:bodyPr/>
          <a:lstStyle/>
          <a:p>
            <a:fld id="{2D6B226B-77A6-410C-9796-083F278E0125}" type="datetime1">
              <a:rPr lang="en-US" smtClean="0"/>
              <a:t>3/4/2026</a:t>
            </a:fld>
            <a:endParaRPr lang="en-US" dirty="0"/>
          </a:p>
        </p:txBody>
      </p:sp>
      <p:sp>
        <p:nvSpPr>
          <p:cNvPr id="4" name="Footer Placeholder 3">
            <a:extLst>
              <a:ext uri="{FF2B5EF4-FFF2-40B4-BE49-F238E27FC236}">
                <a16:creationId xmlns:a16="http://schemas.microsoft.com/office/drawing/2014/main" id="{663086A1-71EC-D008-CDBF-00CD92F62F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031F8A-C78C-FD38-40B0-89D4B4C95797}"/>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27965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90106-56D7-8EA9-F2F2-41B333CBE140}"/>
              </a:ext>
            </a:extLst>
          </p:cNvPr>
          <p:cNvSpPr>
            <a:spLocks noGrp="1"/>
          </p:cNvSpPr>
          <p:nvPr>
            <p:ph type="dt" sz="half" idx="10"/>
          </p:nvPr>
        </p:nvSpPr>
        <p:spPr/>
        <p:txBody>
          <a:bodyPr/>
          <a:lstStyle/>
          <a:p>
            <a:fld id="{A23A578B-D289-4C40-8593-3D356C49DA58}" type="datetime1">
              <a:rPr lang="en-US" smtClean="0"/>
              <a:t>3/4/2026</a:t>
            </a:fld>
            <a:endParaRPr lang="en-US" dirty="0"/>
          </a:p>
        </p:txBody>
      </p:sp>
      <p:sp>
        <p:nvSpPr>
          <p:cNvPr id="3" name="Footer Placeholder 2">
            <a:extLst>
              <a:ext uri="{FF2B5EF4-FFF2-40B4-BE49-F238E27FC236}">
                <a16:creationId xmlns:a16="http://schemas.microsoft.com/office/drawing/2014/main" id="{AA84CDE9-8975-47AC-CA3F-7D831D33AF8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77AC193-09E7-4F57-A6C6-8B9134ECC468}"/>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5905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0A84-96E4-A869-EE6E-98DA67196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7252D4-67DA-D266-B75D-915D5BAD68A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380B3F-1CF1-8F0F-5E87-140FFB9B941B}"/>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5" name="Footer Placeholder 4">
            <a:extLst>
              <a:ext uri="{FF2B5EF4-FFF2-40B4-BE49-F238E27FC236}">
                <a16:creationId xmlns:a16="http://schemas.microsoft.com/office/drawing/2014/main" id="{476CBD07-8F2C-8476-55B9-3AB65C024C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DBA1BF-6404-46A2-C8D4-081097D06277}"/>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1213667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4B99-09BC-0A67-4E0C-9A231DAD0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EF6AB8-FFAF-FDD9-EEC8-9167137CCE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32DE60-5661-5202-C76B-0446B4AC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11300-1BC2-EA9F-7C1E-C6D672017191}"/>
              </a:ext>
            </a:extLst>
          </p:cNvPr>
          <p:cNvSpPr>
            <a:spLocks noGrp="1"/>
          </p:cNvSpPr>
          <p:nvPr>
            <p:ph type="dt" sz="half" idx="10"/>
          </p:nvPr>
        </p:nvSpPr>
        <p:spPr/>
        <p:txBody>
          <a:bodyPr/>
          <a:lstStyle/>
          <a:p>
            <a:fld id="{713DFAE3-14DB-48A7-A80F-80DDB072CE3D}" type="datetime1">
              <a:rPr lang="en-US" smtClean="0"/>
              <a:t>3/4/2026</a:t>
            </a:fld>
            <a:endParaRPr lang="en-US" dirty="0"/>
          </a:p>
        </p:txBody>
      </p:sp>
      <p:sp>
        <p:nvSpPr>
          <p:cNvPr id="6" name="Footer Placeholder 5">
            <a:extLst>
              <a:ext uri="{FF2B5EF4-FFF2-40B4-BE49-F238E27FC236}">
                <a16:creationId xmlns:a16="http://schemas.microsoft.com/office/drawing/2014/main" id="{407BB546-A837-3D8C-F9FC-8C1C8971EF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2AD0D1-5E98-8C92-D44A-057D6C4211B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34232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3765-0FA7-BF80-DE5D-098033250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3BDDB-D43F-C3D8-7476-6045BD800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8B9C35-667E-176C-1157-AF9F18DF3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17D77-614C-28D2-582E-4D5EF302C54F}"/>
              </a:ext>
            </a:extLst>
          </p:cNvPr>
          <p:cNvSpPr>
            <a:spLocks noGrp="1"/>
          </p:cNvSpPr>
          <p:nvPr>
            <p:ph type="dt" sz="half" idx="10"/>
          </p:nvPr>
        </p:nvSpPr>
        <p:spPr/>
        <p:txBody>
          <a:bodyPr/>
          <a:lstStyle/>
          <a:p>
            <a:fld id="{92C5EAEF-6478-4102-8F5D-A5FE9FC97ACB}" type="datetime1">
              <a:rPr lang="en-US" smtClean="0"/>
              <a:t>3/4/2026</a:t>
            </a:fld>
            <a:endParaRPr lang="en-US" dirty="0"/>
          </a:p>
        </p:txBody>
      </p:sp>
      <p:sp>
        <p:nvSpPr>
          <p:cNvPr id="6" name="Footer Placeholder 5">
            <a:extLst>
              <a:ext uri="{FF2B5EF4-FFF2-40B4-BE49-F238E27FC236}">
                <a16:creationId xmlns:a16="http://schemas.microsoft.com/office/drawing/2014/main" id="{6DA3BFCC-DE79-1910-B6FC-83AD67CEC1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099A6-90F8-9B76-97EC-3AD3363D8C98}"/>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74287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F2DB-7362-25D8-190C-50314C2B87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DE98B8-85CB-D1D2-5FD4-549B7F323F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F4199-ED8E-AF46-EE49-2DA004375A6F}"/>
              </a:ext>
            </a:extLst>
          </p:cNvPr>
          <p:cNvSpPr>
            <a:spLocks noGrp="1"/>
          </p:cNvSpPr>
          <p:nvPr>
            <p:ph type="dt" sz="half" idx="10"/>
          </p:nvPr>
        </p:nvSpPr>
        <p:spPr/>
        <p:txBody>
          <a:bodyPr/>
          <a:lstStyle/>
          <a:p>
            <a:fld id="{7104EDB3-C0E8-45F8-9E1D-1B6C8D1880C0}" type="datetime1">
              <a:rPr lang="en-US" smtClean="0"/>
              <a:t>3/4/2026</a:t>
            </a:fld>
            <a:endParaRPr lang="en-US" dirty="0"/>
          </a:p>
        </p:txBody>
      </p:sp>
      <p:sp>
        <p:nvSpPr>
          <p:cNvPr id="5" name="Footer Placeholder 4">
            <a:extLst>
              <a:ext uri="{FF2B5EF4-FFF2-40B4-BE49-F238E27FC236}">
                <a16:creationId xmlns:a16="http://schemas.microsoft.com/office/drawing/2014/main" id="{E2D15640-F991-7F4D-9569-3FC22A1DE9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099A3B-7DD1-E836-7485-26E72C53F56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30293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BA40E-A5E3-8F40-FDE4-2F1A19A191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DC6198-3D38-BBCC-1D93-CB4A580143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A6077-CD47-96E3-84F0-9AA4C83856BE}"/>
              </a:ext>
            </a:extLst>
          </p:cNvPr>
          <p:cNvSpPr>
            <a:spLocks noGrp="1"/>
          </p:cNvSpPr>
          <p:nvPr>
            <p:ph type="dt" sz="half" idx="10"/>
          </p:nvPr>
        </p:nvSpPr>
        <p:spPr/>
        <p:txBody>
          <a:bodyPr/>
          <a:lstStyle/>
          <a:p>
            <a:fld id="{9CF0EC4B-54ED-4041-B552-9BA760FA3DBA}" type="datetime1">
              <a:rPr lang="en-US" smtClean="0"/>
              <a:t>3/4/2026</a:t>
            </a:fld>
            <a:endParaRPr lang="en-US" dirty="0"/>
          </a:p>
        </p:txBody>
      </p:sp>
      <p:sp>
        <p:nvSpPr>
          <p:cNvPr id="5" name="Footer Placeholder 4">
            <a:extLst>
              <a:ext uri="{FF2B5EF4-FFF2-40B4-BE49-F238E27FC236}">
                <a16:creationId xmlns:a16="http://schemas.microsoft.com/office/drawing/2014/main" id="{815606B5-A862-B73F-0334-47AF98CF59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9AC2C3-2E3D-A395-E22B-F4D5C10560B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8830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A3FB-5084-D996-BB42-B3FCC2448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C0C10-80AA-02B5-A07F-2600D5838A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6E605-7878-F1C3-1F2E-57F6F8E8DD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36741B-2540-2E6A-4667-99BC147C6A62}"/>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6" name="Footer Placeholder 5">
            <a:extLst>
              <a:ext uri="{FF2B5EF4-FFF2-40B4-BE49-F238E27FC236}">
                <a16:creationId xmlns:a16="http://schemas.microsoft.com/office/drawing/2014/main" id="{86C2C5DD-67B8-717C-DA50-D02C147C31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340E87-0942-BDC6-2E84-24A1E52007A0}"/>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106359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4836-F21C-19EE-0FB3-8A2F607E0B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21FFB0-24F3-30F1-900B-6C348507E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D6AB8D-1BE8-6B72-6A4B-21EE10F229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9AAD9-46B4-33F2-BD44-53CB5E59F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C919DA-834F-843D-265D-39EE63EBCC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AA1EED-1836-6801-397E-82CE1CD8408A}"/>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8" name="Footer Placeholder 7">
            <a:extLst>
              <a:ext uri="{FF2B5EF4-FFF2-40B4-BE49-F238E27FC236}">
                <a16:creationId xmlns:a16="http://schemas.microsoft.com/office/drawing/2014/main" id="{1E68974F-784F-759A-4942-38E74AB899B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092126B-BCDA-4D35-746E-A79D56FE05BF}"/>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9403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233A-9CD5-E1F3-A2D3-D41846B59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062BB9-A529-BB02-2D9F-F56C1976F652}"/>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4" name="Footer Placeholder 3">
            <a:extLst>
              <a:ext uri="{FF2B5EF4-FFF2-40B4-BE49-F238E27FC236}">
                <a16:creationId xmlns:a16="http://schemas.microsoft.com/office/drawing/2014/main" id="{EE63F7DE-48CF-C8B4-560F-4870221BDD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82F31E7-11B0-6F57-64EF-EF4E119189DB}"/>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177994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D05E60-6EDE-7EEB-7129-AAD3900609BB}"/>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3" name="Footer Placeholder 2">
            <a:extLst>
              <a:ext uri="{FF2B5EF4-FFF2-40B4-BE49-F238E27FC236}">
                <a16:creationId xmlns:a16="http://schemas.microsoft.com/office/drawing/2014/main" id="{0D310B0A-C7F2-EEA9-9893-3A1819B96A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8AC222-27EA-909E-2FE9-A320BF65B5B1}"/>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417885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313E-95EE-5CC7-5D0E-EC22D53C9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FD1D86-5B46-2517-13A9-96DC85CEFC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20BD4B-0AB5-8E08-C686-55AB97335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796623-6ECF-C57A-B9ED-577DB8D42C82}"/>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6" name="Footer Placeholder 5">
            <a:extLst>
              <a:ext uri="{FF2B5EF4-FFF2-40B4-BE49-F238E27FC236}">
                <a16:creationId xmlns:a16="http://schemas.microsoft.com/office/drawing/2014/main" id="{550AACC5-9A87-1E1D-9D93-B7C977B744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1C86208-A844-B0AE-A931-99525EAA236E}"/>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278845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B852-0C8F-F3A3-BE89-1E2E9B57A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26197-B990-E0BF-756A-69E2C7E5D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36A457E-C8E3-9E8F-72B1-3326B7C02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0E1DB-F41B-C841-1D00-86EB4B05564D}"/>
              </a:ext>
            </a:extLst>
          </p:cNvPr>
          <p:cNvSpPr>
            <a:spLocks noGrp="1"/>
          </p:cNvSpPr>
          <p:nvPr>
            <p:ph type="dt" sz="half" idx="10"/>
          </p:nvPr>
        </p:nvSpPr>
        <p:spPr/>
        <p:txBody>
          <a:bodyPr/>
          <a:lstStyle/>
          <a:p>
            <a:fld id="{0EB72E3E-04B3-4935-9741-A90B187DB7AB}" type="datetimeFigureOut">
              <a:rPr lang="en-US" smtClean="0"/>
              <a:t>3/4/2026</a:t>
            </a:fld>
            <a:endParaRPr lang="en-US" dirty="0"/>
          </a:p>
        </p:txBody>
      </p:sp>
      <p:sp>
        <p:nvSpPr>
          <p:cNvPr id="6" name="Footer Placeholder 5">
            <a:extLst>
              <a:ext uri="{FF2B5EF4-FFF2-40B4-BE49-F238E27FC236}">
                <a16:creationId xmlns:a16="http://schemas.microsoft.com/office/drawing/2014/main" id="{E529324B-3A28-F160-C4AA-CC1CA4E059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70A375-FB3B-8042-ED17-2039755A1466}"/>
              </a:ext>
            </a:extLst>
          </p:cNvPr>
          <p:cNvSpPr>
            <a:spLocks noGrp="1"/>
          </p:cNvSpPr>
          <p:nvPr>
            <p:ph type="sldNum" sz="quarter" idx="12"/>
          </p:nvPr>
        </p:nvSpPr>
        <p:spPr/>
        <p:txBody>
          <a:bodyPr/>
          <a:lstStyle/>
          <a:p>
            <a:fld id="{EDBC5DC7-8FBC-43E1-88F2-38578644A55D}" type="slidenum">
              <a:rPr lang="en-US" smtClean="0"/>
              <a:t>‹#›</a:t>
            </a:fld>
            <a:endParaRPr lang="en-US" dirty="0"/>
          </a:p>
        </p:txBody>
      </p:sp>
    </p:spTree>
    <p:extLst>
      <p:ext uri="{BB962C8B-B14F-4D97-AF65-F5344CB8AC3E}">
        <p14:creationId xmlns:p14="http://schemas.microsoft.com/office/powerpoint/2010/main" val="184376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993EF1-524D-9E99-8CE4-7D42593DD9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E0E7A8-6ED2-5798-997E-EC06A75556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D84F3-A9C8-E136-9D01-F462DF63A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B72E3E-04B3-4935-9741-A90B187DB7AB}" type="datetimeFigureOut">
              <a:rPr lang="en-US" smtClean="0"/>
              <a:t>3/4/2026</a:t>
            </a:fld>
            <a:endParaRPr lang="en-US" dirty="0"/>
          </a:p>
        </p:txBody>
      </p:sp>
      <p:sp>
        <p:nvSpPr>
          <p:cNvPr id="5" name="Footer Placeholder 4">
            <a:extLst>
              <a:ext uri="{FF2B5EF4-FFF2-40B4-BE49-F238E27FC236}">
                <a16:creationId xmlns:a16="http://schemas.microsoft.com/office/drawing/2014/main" id="{30D1F312-B810-50A4-CE1C-5CCB9DAFD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0BECAD9-9C21-7A7C-BF8C-08E8329C3B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BC5DC7-8FBC-43E1-88F2-38578644A55D}" type="slidenum">
              <a:rPr lang="en-US" smtClean="0"/>
              <a:t>‹#›</a:t>
            </a:fld>
            <a:endParaRPr lang="en-US" dirty="0"/>
          </a:p>
        </p:txBody>
      </p:sp>
    </p:spTree>
    <p:extLst>
      <p:ext uri="{BB962C8B-B14F-4D97-AF65-F5344CB8AC3E}">
        <p14:creationId xmlns:p14="http://schemas.microsoft.com/office/powerpoint/2010/main" val="370949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AD3D3-07FA-B575-C843-12CEFF467A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89BCC7-8E37-8B6B-C5B4-238FAE88E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658BA-9A0F-4ADF-94B1-49A7F286E7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1F2D14-E026-4675-A659-71E527E13639}" type="datetimeFigureOut">
              <a:rPr lang="en-US" smtClean="0"/>
              <a:t>3/4/2026</a:t>
            </a:fld>
            <a:endParaRPr lang="en-US" dirty="0"/>
          </a:p>
        </p:txBody>
      </p:sp>
      <p:sp>
        <p:nvSpPr>
          <p:cNvPr id="5" name="Footer Placeholder 4">
            <a:extLst>
              <a:ext uri="{FF2B5EF4-FFF2-40B4-BE49-F238E27FC236}">
                <a16:creationId xmlns:a16="http://schemas.microsoft.com/office/drawing/2014/main" id="{412F6C1A-FC59-AAB6-1583-6B1E99DD3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B59EF72D-C6B7-E56F-2035-0BD079C3BC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0C7F6F-0A0D-4E69-8AF7-1132F3600172}" type="slidenum">
              <a:rPr lang="en-US" smtClean="0"/>
              <a:t>‹#›</a:t>
            </a:fld>
            <a:endParaRPr lang="en-US" dirty="0"/>
          </a:p>
        </p:txBody>
      </p:sp>
    </p:spTree>
    <p:extLst>
      <p:ext uri="{BB962C8B-B14F-4D97-AF65-F5344CB8AC3E}">
        <p14:creationId xmlns:p14="http://schemas.microsoft.com/office/powerpoint/2010/main" val="3171562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D2723-C469-4596-642D-86E3566B3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E21FEB-B113-FB9F-7A46-AAF681473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D9FA3-F455-07BB-3F93-0B19316078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F45AC6-C491-4585-A584-9CE2AF7D5500}" type="datetime1">
              <a:rPr lang="en-US" smtClean="0"/>
              <a:t>3/4/2026</a:t>
            </a:fld>
            <a:endParaRPr lang="en-US" dirty="0"/>
          </a:p>
        </p:txBody>
      </p:sp>
      <p:sp>
        <p:nvSpPr>
          <p:cNvPr id="5" name="Footer Placeholder 4">
            <a:extLst>
              <a:ext uri="{FF2B5EF4-FFF2-40B4-BE49-F238E27FC236}">
                <a16:creationId xmlns:a16="http://schemas.microsoft.com/office/drawing/2014/main" id="{B4790835-AE6E-7751-42D6-5BA9F9DAB2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3261DA6-C0AA-6F56-640C-C4BA454591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436356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hyperlink" Target="https://nscresearchcenter.org/persistence-retention/" TargetMode="External"/><Relationship Id="rId13" Type="http://schemas.openxmlformats.org/officeDocument/2006/relationships/hyperlink" Target="https://library.educause.edu/resources/2023/5/2023-educause-horizon-report-teaching-and-learning-edition" TargetMode="External"/><Relationship Id="rId3" Type="http://schemas.openxmlformats.org/officeDocument/2006/relationships/image" Target="../media/image25.png"/><Relationship Id="rId7" Type="http://schemas.openxmlformats.org/officeDocument/2006/relationships/hyperlink" Target="https://ccrc.tc.columbia.edu/research/guided-pathways.html" TargetMode="External"/><Relationship Id="rId12" Type="http://schemas.openxmlformats.org/officeDocument/2006/relationships/hyperlink" Target="https://achievingthedream.org/wp-content/uploads/2022/05/Knowing_Our_Students_Understanding_Designing_for_Success.pdf" TargetMode="External"/><Relationship Id="rId2" Type="http://schemas.openxmlformats.org/officeDocument/2006/relationships/notesSlide" Target="../notesSlides/notesSlide23.xml"/><Relationship Id="rId16" Type="http://schemas.openxmlformats.org/officeDocument/2006/relationships/hyperlink" Target="https://app.powerbi.com/groups/me/apps/9069e30c-91ca-4590-9808-a69987b574a4/reports/962aa246-e362-44c2-a8e4-1121e1abfd49/36bd8096fe8eb1771389?experience=power-bi" TargetMode="External"/><Relationship Id="rId1" Type="http://schemas.openxmlformats.org/officeDocument/2006/relationships/slideLayout" Target="../slideLayouts/slideLayout7.xml"/><Relationship Id="rId6" Type="http://schemas.openxmlformats.org/officeDocument/2006/relationships/hyperlink" Target="https://completecollege.org/wp-content/uploads/2025/08/CCA-Report-to-Funders-12072022-final-web.pdf" TargetMode="External"/><Relationship Id="rId11" Type="http://schemas.openxmlformats.org/officeDocument/2006/relationships/hyperlink" Target="https://www.luminafoundation.org/wp-content/uploads/2025/03/Strategic-Plan.pdf" TargetMode="External"/><Relationship Id="rId5" Type="http://schemas.openxmlformats.org/officeDocument/2006/relationships/hyperlink" Target="https://agb.org/blog-post/top-strategic-issues-for-boards-in-2025/" TargetMode="External"/><Relationship Id="rId15" Type="http://schemas.openxmlformats.org/officeDocument/2006/relationships/hyperlink" Target="https://www.gatesphilanthropypartners.org/perspectives/data-for-the-win-rethinking-postsecondary-success/" TargetMode="External"/><Relationship Id="rId10" Type="http://schemas.openxmlformats.org/officeDocument/2006/relationships/hyperlink" Target="https://www.luminafoundation.org/wp-content/uploads/2023/02/Stronger-Nation-10-findings-v2023-03-03.pdf" TargetMode="External"/><Relationship Id="rId4" Type="http://schemas.openxmlformats.org/officeDocument/2006/relationships/hyperlink" Target="https://www.nacubo.org/Press-Releases/2019/Associations-Release-6-Steps-To-Harness-Analytics-and-Save-Higher-Education" TargetMode="External"/><Relationship Id="rId9" Type="http://schemas.openxmlformats.org/officeDocument/2006/relationships/hyperlink" Target="https://cew.georgetown.edu/wp-content/uploads/cew-college_payoff_2021-fr.pdf" TargetMode="External"/><Relationship Id="rId14" Type="http://schemas.openxmlformats.org/officeDocument/2006/relationships/hyperlink" Target="https://dokumen.pub/using-evidence-of-student-learning-to-improve-higher-education-1nbsped-9781118903735-9781118903391.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3E2C7E5-4EC5-C878-D62D-EBD241D0E8B4}"/>
              </a:ext>
            </a:extLst>
          </p:cNvPr>
          <p:cNvSpPr txBox="1"/>
          <p:nvPr/>
        </p:nvSpPr>
        <p:spPr>
          <a:xfrm>
            <a:off x="7229784" y="1717040"/>
            <a:ext cx="4171994" cy="2072459"/>
          </a:xfrm>
          <a:prstGeom prst="rect">
            <a:avLst/>
          </a:prstGeom>
        </p:spPr>
        <p:txBody>
          <a:bodyPr vert="horz" lIns="91440" tIns="45720" rIns="91440" bIns="45720" rtlCol="0" anchor="b">
            <a:normAutofit/>
          </a:bodyPr>
          <a:lstStyle/>
          <a:p>
            <a:pPr algn="ctr">
              <a:lnSpc>
                <a:spcPct val="80000"/>
              </a:lnSpc>
              <a:spcBef>
                <a:spcPct val="0"/>
              </a:spcBef>
            </a:pPr>
            <a:endParaRPr lang="en-US" sz="2000" b="1" kern="1200" dirty="0">
              <a:solidFill>
                <a:srgbClr val="FF0000"/>
              </a:solidFill>
              <a:latin typeface="+mj-lt"/>
              <a:ea typeface="+mj-ea"/>
              <a:cs typeface="+mj-cs"/>
            </a:endParaRPr>
          </a:p>
        </p:txBody>
      </p:sp>
      <p:grpSp>
        <p:nvGrpSpPr>
          <p:cNvPr id="11" name="Group 1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2" name="Straight Connector 1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00D9BA7-E037-BE6C-2876-EB8B6E63ECB1}"/>
              </a:ext>
            </a:extLst>
          </p:cNvPr>
          <p:cNvSpPr txBox="1"/>
          <p:nvPr/>
        </p:nvSpPr>
        <p:spPr>
          <a:xfrm>
            <a:off x="7867081" y="5687185"/>
            <a:ext cx="3403600" cy="481414"/>
          </a:xfrm>
          <a:prstGeom prst="rect">
            <a:avLst/>
          </a:prstGeom>
          <a:noFill/>
        </p:spPr>
        <p:txBody>
          <a:bodyPr wrap="square">
            <a:spAutoFit/>
          </a:bodyPr>
          <a:lstStyle/>
          <a:p>
            <a:pPr>
              <a:lnSpc>
                <a:spcPct val="90000"/>
              </a:lnSpc>
            </a:pPr>
            <a:r>
              <a:rPr lang="en-US" sz="1400" b="1" dirty="0">
                <a:solidFill>
                  <a:srgbClr val="002060"/>
                </a:solidFill>
              </a:rPr>
              <a:t>Faculty Focus: </a:t>
            </a:r>
            <a:r>
              <a:rPr lang="en-US" sz="1400" b="1" dirty="0">
                <a:solidFill>
                  <a:srgbClr val="FF0000"/>
                </a:solidFill>
              </a:rPr>
              <a:t>Innovative Teaching Techniques for College Success Series </a:t>
            </a:r>
          </a:p>
        </p:txBody>
      </p:sp>
      <p:sp>
        <p:nvSpPr>
          <p:cNvPr id="6" name="TextBox 5">
            <a:extLst>
              <a:ext uri="{FF2B5EF4-FFF2-40B4-BE49-F238E27FC236}">
                <a16:creationId xmlns:a16="http://schemas.microsoft.com/office/drawing/2014/main" id="{DA5D9C61-D5CE-2B18-30E9-CF3FEC33721B}"/>
              </a:ext>
            </a:extLst>
          </p:cNvPr>
          <p:cNvSpPr txBox="1"/>
          <p:nvPr/>
        </p:nvSpPr>
        <p:spPr>
          <a:xfrm>
            <a:off x="7378435" y="2760566"/>
            <a:ext cx="4171993" cy="1523494"/>
          </a:xfrm>
          <a:prstGeom prst="rect">
            <a:avLst/>
          </a:prstGeom>
          <a:noFill/>
        </p:spPr>
        <p:txBody>
          <a:bodyPr wrap="square">
            <a:spAutoFit/>
          </a:bodyPr>
          <a:lstStyle/>
          <a:p>
            <a:pPr algn="ctr">
              <a:spcAft>
                <a:spcPts val="600"/>
              </a:spcAft>
            </a:pPr>
            <a:r>
              <a:rPr lang="en-US" sz="2400" b="1" dirty="0">
                <a:solidFill>
                  <a:srgbClr val="002060"/>
                </a:solidFill>
              </a:rPr>
              <a:t>Doing the Thing: From Promise to Practice</a:t>
            </a:r>
          </a:p>
          <a:p>
            <a:pPr algn="ctr">
              <a:spcAft>
                <a:spcPts val="600"/>
              </a:spcAft>
            </a:pPr>
            <a:r>
              <a:rPr lang="en-US" sz="2000" b="1" dirty="0">
                <a:solidFill>
                  <a:srgbClr val="FF0000"/>
                </a:solidFill>
              </a:rPr>
              <a:t>Connecting Commitments, Goals, and KPIs to Student Success</a:t>
            </a:r>
          </a:p>
        </p:txBody>
      </p:sp>
      <p:pic>
        <p:nvPicPr>
          <p:cNvPr id="22" name="Picture 21" descr="A group of people in graduation gowns&#10;&#10;AI-generated content may be incorrect.">
            <a:extLst>
              <a:ext uri="{FF2B5EF4-FFF2-40B4-BE49-F238E27FC236}">
                <a16:creationId xmlns:a16="http://schemas.microsoft.com/office/drawing/2014/main" id="{91C40DC1-28E2-719A-FCBD-47A786E600D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178054" y="1433782"/>
            <a:ext cx="5137915"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732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D8A014-F70F-A862-D4C2-A178FDBB2C9C}"/>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group of people sitting around tables in a room&#10;&#10;AI-generated content may be incorrect.">
            <a:extLst>
              <a:ext uri="{FF2B5EF4-FFF2-40B4-BE49-F238E27FC236}">
                <a16:creationId xmlns:a16="http://schemas.microsoft.com/office/drawing/2014/main" id="{78793471-3431-7B4A-357D-80A15E9F952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25" name="Freeform: Shape 24">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1" name="Rectangle 3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BEBF8885-0458-B244-141C-AF1F0253FCC4}"/>
              </a:ext>
            </a:extLst>
          </p:cNvPr>
          <p:cNvSpPr txBox="1"/>
          <p:nvPr/>
        </p:nvSpPr>
        <p:spPr>
          <a:xfrm>
            <a:off x="343121" y="2691928"/>
            <a:ext cx="3438906" cy="3207258"/>
          </a:xfrm>
          <a:prstGeom prst="rect">
            <a:avLst/>
          </a:prstGeom>
        </p:spPr>
        <p:txBody>
          <a:bodyPr vert="horz" lIns="91440" tIns="45720" rIns="91440" bIns="45720" rtlCol="0" anchor="t">
            <a:noAutofit/>
          </a:bodyPr>
          <a:lstStyle/>
          <a:p>
            <a:pPr>
              <a:lnSpc>
                <a:spcPct val="90000"/>
              </a:lnSpc>
              <a:spcAft>
                <a:spcPts val="600"/>
              </a:spcAft>
            </a:pPr>
            <a:r>
              <a:rPr lang="en-US" sz="1600" b="1" dirty="0">
                <a:solidFill>
                  <a:srgbClr val="002060"/>
                </a:solidFill>
              </a:rPr>
              <a:t>Focus:</a:t>
            </a:r>
          </a:p>
          <a:p>
            <a:pPr marL="457200" indent="-287338">
              <a:lnSpc>
                <a:spcPct val="90000"/>
              </a:lnSpc>
              <a:spcAft>
                <a:spcPts val="600"/>
              </a:spcAft>
              <a:buFont typeface="Wingdings" panose="05000000000000000000" pitchFamily="2" charset="2"/>
              <a:buChar char="§"/>
            </a:pPr>
            <a:r>
              <a:rPr lang="en-US" sz="1600" dirty="0">
                <a:solidFill>
                  <a:srgbClr val="002060"/>
                </a:solidFill>
              </a:rPr>
              <a:t>Engagement, communication, and professional growth</a:t>
            </a:r>
          </a:p>
          <a:p>
            <a:pPr marL="457200" indent="-287338">
              <a:lnSpc>
                <a:spcPct val="90000"/>
              </a:lnSpc>
              <a:spcAft>
                <a:spcPts val="600"/>
              </a:spcAft>
              <a:buFont typeface="Wingdings" panose="05000000000000000000" pitchFamily="2" charset="2"/>
              <a:buChar char="§"/>
            </a:pPr>
            <a:r>
              <a:rPr lang="en-US" sz="1600" dirty="0">
                <a:solidFill>
                  <a:srgbClr val="002060"/>
                </a:solidFill>
              </a:rPr>
              <a:t>Ongoing professional development</a:t>
            </a:r>
          </a:p>
          <a:p>
            <a:pPr marL="457200" indent="-287338">
              <a:lnSpc>
                <a:spcPct val="90000"/>
              </a:lnSpc>
              <a:spcAft>
                <a:spcPts val="600"/>
              </a:spcAft>
              <a:buFont typeface="Wingdings" panose="05000000000000000000" pitchFamily="2" charset="2"/>
              <a:buChar char="§"/>
            </a:pPr>
            <a:r>
              <a:rPr lang="en-US" sz="1600" dirty="0">
                <a:solidFill>
                  <a:srgbClr val="002060"/>
                </a:solidFill>
              </a:rPr>
              <a:t>Faculty collaboration and mentoring</a:t>
            </a:r>
          </a:p>
          <a:p>
            <a:pPr marL="457200" indent="-287338">
              <a:lnSpc>
                <a:spcPct val="90000"/>
              </a:lnSpc>
              <a:spcAft>
                <a:spcPts val="600"/>
              </a:spcAft>
              <a:buFont typeface="Wingdings" panose="05000000000000000000" pitchFamily="2" charset="2"/>
              <a:buChar char="§"/>
            </a:pPr>
            <a:r>
              <a:rPr lang="en-US" sz="1600" dirty="0">
                <a:solidFill>
                  <a:srgbClr val="002060"/>
                </a:solidFill>
              </a:rPr>
              <a:t>Clear communication and shared purpose</a:t>
            </a:r>
          </a:p>
          <a:p>
            <a:pPr marL="457200" indent="-287338">
              <a:lnSpc>
                <a:spcPct val="90000"/>
              </a:lnSpc>
              <a:spcAft>
                <a:spcPts val="1200"/>
              </a:spcAft>
              <a:buFont typeface="Wingdings" panose="05000000000000000000" pitchFamily="2" charset="2"/>
              <a:buChar char="§"/>
            </a:pPr>
            <a:r>
              <a:rPr lang="en-US" sz="1600" dirty="0">
                <a:solidFill>
                  <a:srgbClr val="002060"/>
                </a:solidFill>
              </a:rPr>
              <a:t>Culture of innovation and support</a:t>
            </a:r>
          </a:p>
          <a:p>
            <a:pPr>
              <a:lnSpc>
                <a:spcPct val="90000"/>
              </a:lnSpc>
              <a:spcAft>
                <a:spcPts val="600"/>
              </a:spcAft>
            </a:pPr>
            <a:r>
              <a:rPr lang="en-US" sz="1600" b="1" dirty="0">
                <a:solidFill>
                  <a:srgbClr val="002060"/>
                </a:solidFill>
              </a:rPr>
              <a:t>Bottom Line: </a:t>
            </a:r>
            <a:r>
              <a:rPr lang="en-US" sz="1600" dirty="0">
                <a:solidFill>
                  <a:srgbClr val="002060"/>
                </a:solidFill>
              </a:rPr>
              <a:t>A strong culture supports strong teaching and learning.</a:t>
            </a:r>
          </a:p>
        </p:txBody>
      </p:sp>
      <p:sp>
        <p:nvSpPr>
          <p:cNvPr id="22" name="TextBox 21">
            <a:extLst>
              <a:ext uri="{FF2B5EF4-FFF2-40B4-BE49-F238E27FC236}">
                <a16:creationId xmlns:a16="http://schemas.microsoft.com/office/drawing/2014/main" id="{5D0FD8A0-F32A-7C60-4CD1-E4ECDDC8A5DB}"/>
              </a:ext>
            </a:extLst>
          </p:cNvPr>
          <p:cNvSpPr txBox="1"/>
          <p:nvPr/>
        </p:nvSpPr>
        <p:spPr>
          <a:xfrm>
            <a:off x="149093" y="1420961"/>
            <a:ext cx="3648368" cy="1003608"/>
          </a:xfrm>
          <a:prstGeom prst="rect">
            <a:avLst/>
          </a:prstGeom>
          <a:noFill/>
        </p:spPr>
        <p:txBody>
          <a:bodyPr wrap="square">
            <a:spAutoFit/>
          </a:bodyPr>
          <a:lstStyle/>
          <a:p>
            <a:pPr algn="ctr">
              <a:lnSpc>
                <a:spcPct val="90000"/>
              </a:lnSpc>
              <a:spcAft>
                <a:spcPts val="600"/>
              </a:spcAft>
            </a:pPr>
            <a:r>
              <a:rPr lang="en-US" sz="2400" b="1" dirty="0">
                <a:solidFill>
                  <a:srgbClr val="002060"/>
                </a:solidFill>
              </a:rPr>
              <a:t>Goal 3</a:t>
            </a:r>
          </a:p>
          <a:p>
            <a:pPr algn="ctr">
              <a:lnSpc>
                <a:spcPct val="80000"/>
              </a:lnSpc>
              <a:spcAft>
                <a:spcPts val="600"/>
              </a:spcAft>
            </a:pPr>
            <a:r>
              <a:rPr lang="en-US" sz="2000" b="1" dirty="0">
                <a:solidFill>
                  <a:srgbClr val="FF0000"/>
                </a:solidFill>
              </a:rPr>
              <a:t>Strength in Culture                                 and Talent Development</a:t>
            </a:r>
          </a:p>
        </p:txBody>
      </p:sp>
    </p:spTree>
    <p:extLst>
      <p:ext uri="{BB962C8B-B14F-4D97-AF65-F5344CB8AC3E}">
        <p14:creationId xmlns:p14="http://schemas.microsoft.com/office/powerpoint/2010/main" val="227547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80DE06-7362-4888-AADA-7AADD57AC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1" name="Group 2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1" name="Straight Connector 1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372533"/>
            <a:ext cx="6116779" cy="606872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Picture 1" descr="A group of people standing around each other&#10;&#10;AI-generated content may be incorrect.">
            <a:extLst>
              <a:ext uri="{FF2B5EF4-FFF2-40B4-BE49-F238E27FC236}">
                <a16:creationId xmlns:a16="http://schemas.microsoft.com/office/drawing/2014/main" id="{A8C038C1-56F5-CCF5-1BEC-3E1F9FEA1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879" y="1346411"/>
            <a:ext cx="5136731" cy="341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16FFA89B-D3DB-A2DE-887C-2AFA9B069257}"/>
              </a:ext>
            </a:extLst>
          </p:cNvPr>
          <p:cNvSpPr txBox="1"/>
          <p:nvPr/>
        </p:nvSpPr>
        <p:spPr>
          <a:xfrm>
            <a:off x="7363586" y="2590747"/>
            <a:ext cx="3813535" cy="2785378"/>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1600" b="1" dirty="0">
                <a:solidFill>
                  <a:srgbClr val="002060"/>
                </a:solidFill>
              </a:rPr>
              <a:t>G3-KPI1: </a:t>
            </a:r>
            <a:r>
              <a:rPr lang="en-US" sz="1600" dirty="0">
                <a:solidFill>
                  <a:srgbClr val="002060"/>
                </a:solidFill>
              </a:rPr>
              <a:t>Employee Engagement</a:t>
            </a:r>
          </a:p>
          <a:p>
            <a:pPr marL="285750" indent="-285750">
              <a:spcAft>
                <a:spcPts val="600"/>
              </a:spcAft>
              <a:buFont typeface="Wingdings" panose="05000000000000000000" pitchFamily="2" charset="2"/>
              <a:buChar char="§"/>
            </a:pPr>
            <a:r>
              <a:rPr lang="en-US" sz="1600" b="1" dirty="0">
                <a:solidFill>
                  <a:srgbClr val="002060"/>
                </a:solidFill>
              </a:rPr>
              <a:t>G3-KPI2: </a:t>
            </a:r>
            <a:r>
              <a:rPr lang="en-US" sz="1600" dirty="0">
                <a:solidFill>
                  <a:srgbClr val="002060"/>
                </a:solidFill>
              </a:rPr>
              <a:t>Professional Development Participation</a:t>
            </a:r>
          </a:p>
          <a:p>
            <a:endParaRPr lang="en-US" sz="1600" b="1" dirty="0">
              <a:solidFill>
                <a:srgbClr val="002060"/>
              </a:solidFill>
            </a:endParaRPr>
          </a:p>
          <a:p>
            <a:r>
              <a:rPr lang="en-US" sz="1600" b="1" dirty="0">
                <a:solidFill>
                  <a:srgbClr val="002060"/>
                </a:solidFill>
              </a:rPr>
              <a:t>What They Measure: </a:t>
            </a:r>
            <a:r>
              <a:rPr lang="en-US" sz="1600" dirty="0">
                <a:solidFill>
                  <a:srgbClr val="002060"/>
                </a:solidFill>
              </a:rPr>
              <a:t>Engagement, growth, and institutional culture</a:t>
            </a:r>
          </a:p>
          <a:p>
            <a:endParaRPr lang="en-US" sz="1600" dirty="0">
              <a:solidFill>
                <a:srgbClr val="002060"/>
              </a:solidFill>
            </a:endParaRPr>
          </a:p>
          <a:p>
            <a:r>
              <a:rPr lang="en-US" sz="1600" b="1" dirty="0">
                <a:solidFill>
                  <a:srgbClr val="002060"/>
                </a:solidFill>
              </a:rPr>
              <a:t>Bottom Line: </a:t>
            </a:r>
            <a:r>
              <a:rPr lang="en-US" sz="1600" dirty="0">
                <a:solidFill>
                  <a:srgbClr val="002060"/>
                </a:solidFill>
              </a:rPr>
              <a:t>Faculty participation and collaboration strengthen teaching, retention, and institutional effectiveness.</a:t>
            </a:r>
          </a:p>
        </p:txBody>
      </p:sp>
      <p:sp>
        <p:nvSpPr>
          <p:cNvPr id="7" name="TextBox 6">
            <a:extLst>
              <a:ext uri="{FF2B5EF4-FFF2-40B4-BE49-F238E27FC236}">
                <a16:creationId xmlns:a16="http://schemas.microsoft.com/office/drawing/2014/main" id="{BF910AA8-FFB0-51F5-9BBA-2D381C9F3E3E}"/>
              </a:ext>
            </a:extLst>
          </p:cNvPr>
          <p:cNvSpPr txBox="1"/>
          <p:nvPr/>
        </p:nvSpPr>
        <p:spPr>
          <a:xfrm>
            <a:off x="7076047" y="1201519"/>
            <a:ext cx="4270229" cy="694614"/>
          </a:xfrm>
          <a:prstGeom prst="rect">
            <a:avLst/>
          </a:prstGeom>
          <a:noFill/>
        </p:spPr>
        <p:txBody>
          <a:bodyPr wrap="square">
            <a:spAutoFit/>
          </a:bodyPr>
          <a:lstStyle/>
          <a:p>
            <a:pPr algn="ctr">
              <a:lnSpc>
                <a:spcPct val="80000"/>
              </a:lnSpc>
            </a:pPr>
            <a:r>
              <a:rPr lang="en-US" sz="2400" b="1" dirty="0">
                <a:solidFill>
                  <a:srgbClr val="FF0000"/>
                </a:solidFill>
              </a:rPr>
              <a:t>Cultivating a Culture of Engagement and Innovation</a:t>
            </a:r>
          </a:p>
        </p:txBody>
      </p:sp>
      <p:cxnSp>
        <p:nvCxnSpPr>
          <p:cNvPr id="9" name="Straight Connector 8">
            <a:extLst>
              <a:ext uri="{FF2B5EF4-FFF2-40B4-BE49-F238E27FC236}">
                <a16:creationId xmlns:a16="http://schemas.microsoft.com/office/drawing/2014/main" id="{9C1B095E-6547-AB53-C6DC-7A66ED06C954}"/>
              </a:ext>
            </a:extLst>
          </p:cNvPr>
          <p:cNvCxnSpPr/>
          <p:nvPr/>
        </p:nvCxnSpPr>
        <p:spPr>
          <a:xfrm>
            <a:off x="7245201" y="1896133"/>
            <a:ext cx="393192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45677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60C234-510D-CDC0-7E93-288B765EE18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3EE189B-E71E-8E75-B803-60D2D644D193}"/>
              </a:ext>
            </a:extLst>
          </p:cNvPr>
          <p:cNvSpPr txBox="1"/>
          <p:nvPr/>
        </p:nvSpPr>
        <p:spPr>
          <a:xfrm>
            <a:off x="838200" y="2249167"/>
            <a:ext cx="4571999" cy="3776975"/>
          </a:xfrm>
          <a:prstGeom prst="rect">
            <a:avLst/>
          </a:prstGeom>
        </p:spPr>
        <p:txBody>
          <a:bodyPr vert="horz" lIns="91440" tIns="45720" rIns="91440" bIns="45720" rtlCol="0">
            <a:noAutofit/>
          </a:bodyPr>
          <a:lstStyle/>
          <a:p>
            <a:pPr>
              <a:lnSpc>
                <a:spcPct val="90000"/>
              </a:lnSpc>
              <a:spcAft>
                <a:spcPts val="600"/>
              </a:spcAft>
            </a:pPr>
            <a:r>
              <a:rPr lang="en-US" sz="1600" b="1" dirty="0">
                <a:solidFill>
                  <a:srgbClr val="002060"/>
                </a:solidFill>
              </a:rPr>
              <a:t>Focus:</a:t>
            </a:r>
          </a:p>
          <a:p>
            <a:pPr marL="404813" indent="-287338">
              <a:lnSpc>
                <a:spcPct val="90000"/>
              </a:lnSpc>
              <a:spcAft>
                <a:spcPts val="600"/>
              </a:spcAft>
              <a:buFont typeface="Wingdings" panose="05000000000000000000" pitchFamily="2" charset="2"/>
              <a:buChar char="§"/>
            </a:pPr>
            <a:r>
              <a:rPr lang="en-US" sz="1600" b="1" dirty="0">
                <a:solidFill>
                  <a:srgbClr val="002060"/>
                </a:solidFill>
              </a:rPr>
              <a:t>Engage</a:t>
            </a:r>
            <a:r>
              <a:rPr lang="en-US" sz="1600" dirty="0">
                <a:solidFill>
                  <a:srgbClr val="002060"/>
                </a:solidFill>
              </a:rPr>
              <a:t> – Participate in professional development</a:t>
            </a:r>
          </a:p>
          <a:p>
            <a:pPr marL="404813" indent="-287338">
              <a:lnSpc>
                <a:spcPct val="90000"/>
              </a:lnSpc>
              <a:spcAft>
                <a:spcPts val="600"/>
              </a:spcAft>
              <a:buFont typeface="Wingdings" panose="05000000000000000000" pitchFamily="2" charset="2"/>
              <a:buChar char="§"/>
            </a:pPr>
            <a:r>
              <a:rPr lang="en-US" sz="1600" b="1" dirty="0">
                <a:solidFill>
                  <a:srgbClr val="002060"/>
                </a:solidFill>
              </a:rPr>
              <a:t>Collaborate</a:t>
            </a:r>
            <a:r>
              <a:rPr lang="en-US" sz="1600" dirty="0">
                <a:solidFill>
                  <a:srgbClr val="002060"/>
                </a:solidFill>
              </a:rPr>
              <a:t> – Share strategies and ideas</a:t>
            </a:r>
          </a:p>
          <a:p>
            <a:pPr marL="404813" indent="-287338">
              <a:lnSpc>
                <a:spcPct val="90000"/>
              </a:lnSpc>
              <a:spcAft>
                <a:spcPts val="600"/>
              </a:spcAft>
              <a:buFont typeface="Wingdings" panose="05000000000000000000" pitchFamily="2" charset="2"/>
              <a:buChar char="§"/>
            </a:pPr>
            <a:r>
              <a:rPr lang="en-US" sz="1600" b="1" dirty="0">
                <a:solidFill>
                  <a:srgbClr val="002060"/>
                </a:solidFill>
              </a:rPr>
              <a:t>Mentor</a:t>
            </a:r>
            <a:r>
              <a:rPr lang="en-US" sz="1600" dirty="0">
                <a:solidFill>
                  <a:srgbClr val="002060"/>
                </a:solidFill>
              </a:rPr>
              <a:t> – Learn from and support peers</a:t>
            </a:r>
          </a:p>
          <a:p>
            <a:pPr marL="404813" indent="-287338">
              <a:lnSpc>
                <a:spcPct val="90000"/>
              </a:lnSpc>
              <a:spcAft>
                <a:spcPts val="600"/>
              </a:spcAft>
              <a:buFont typeface="Wingdings" panose="05000000000000000000" pitchFamily="2" charset="2"/>
              <a:buChar char="§"/>
            </a:pPr>
            <a:r>
              <a:rPr lang="en-US" sz="1600" b="1" dirty="0">
                <a:solidFill>
                  <a:srgbClr val="002060"/>
                </a:solidFill>
              </a:rPr>
              <a:t>Contribute</a:t>
            </a:r>
            <a:r>
              <a:rPr lang="en-US" sz="1600" dirty="0">
                <a:solidFill>
                  <a:srgbClr val="002060"/>
                </a:solidFill>
              </a:rPr>
              <a:t> – Engage in institutional initiatives</a:t>
            </a:r>
            <a:br>
              <a:rPr lang="en-US" sz="1600" dirty="0">
                <a:solidFill>
                  <a:srgbClr val="002060"/>
                </a:solidFill>
              </a:rPr>
            </a:br>
            <a:endParaRPr lang="en-US" sz="1600" dirty="0">
              <a:solidFill>
                <a:srgbClr val="002060"/>
              </a:solidFill>
            </a:endParaRPr>
          </a:p>
          <a:p>
            <a:pPr>
              <a:lnSpc>
                <a:spcPct val="90000"/>
              </a:lnSpc>
              <a:spcAft>
                <a:spcPts val="600"/>
              </a:spcAft>
            </a:pPr>
            <a:r>
              <a:rPr lang="en-US" sz="1600" b="1" dirty="0">
                <a:solidFill>
                  <a:srgbClr val="002060"/>
                </a:solidFill>
              </a:rPr>
              <a:t>Impact: </a:t>
            </a:r>
            <a:r>
              <a:rPr lang="en-US" sz="1600" dirty="0">
                <a:solidFill>
                  <a:srgbClr val="002060"/>
                </a:solidFill>
              </a:rPr>
              <a:t>Faculty Growth → Stronger Teaching → Better Student Experience</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Bottom Line: </a:t>
            </a:r>
            <a:r>
              <a:rPr lang="en-US" sz="1600" dirty="0">
                <a:solidFill>
                  <a:srgbClr val="002060"/>
                </a:solidFill>
              </a:rPr>
              <a:t>Your engagement shapes the culture of the institution.</a:t>
            </a:r>
          </a:p>
        </p:txBody>
      </p:sp>
      <p:pic>
        <p:nvPicPr>
          <p:cNvPr id="4" name="Picture 3" descr="A group of people posing for a photo&#10;&#10;AI-generated content may be incorrect.">
            <a:extLst>
              <a:ext uri="{FF2B5EF4-FFF2-40B4-BE49-F238E27FC236}">
                <a16:creationId xmlns:a16="http://schemas.microsoft.com/office/drawing/2014/main" id="{CC8F1AB2-A643-61A0-5A86-6B87380AF4A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b="-1"/>
          <a:stretch>
            <a:fillRect/>
          </a:stretch>
        </p:blipFill>
        <p:spPr>
          <a:xfrm>
            <a:off x="6190488" y="566928"/>
            <a:ext cx="5157216" cy="5286197"/>
          </a:xfrm>
          <a:prstGeom prst="rect">
            <a:avLst/>
          </a:prstGeom>
          <a:solidFill>
            <a:srgbClr val="FFFFFF">
              <a:shade val="85000"/>
            </a:srgbClr>
          </a:solidFill>
          <a:ln w="5715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5F948EFA-D35E-D515-C784-45FFB4D4EECD}"/>
              </a:ext>
            </a:extLst>
          </p:cNvPr>
          <p:cNvSpPr txBox="1"/>
          <p:nvPr/>
        </p:nvSpPr>
        <p:spPr>
          <a:xfrm>
            <a:off x="1050108" y="1174489"/>
            <a:ext cx="4148182"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Faculty Engagement as the Core of Institutional Culture</a:t>
            </a:r>
          </a:p>
        </p:txBody>
      </p:sp>
      <p:pic>
        <p:nvPicPr>
          <p:cNvPr id="8" name="Picture 7">
            <a:extLst>
              <a:ext uri="{FF2B5EF4-FFF2-40B4-BE49-F238E27FC236}">
                <a16:creationId xmlns:a16="http://schemas.microsoft.com/office/drawing/2014/main" id="{43EF44E2-249C-BD14-08CA-5581D774CDEE}"/>
              </a:ext>
            </a:extLst>
          </p:cNvPr>
          <p:cNvPicPr>
            <a:picLocks noChangeAspect="1"/>
          </p:cNvPicPr>
          <p:nvPr/>
        </p:nvPicPr>
        <p:blipFill>
          <a:blip r:embed="rId5"/>
          <a:stretch>
            <a:fillRect/>
          </a:stretch>
        </p:blipFill>
        <p:spPr>
          <a:xfrm>
            <a:off x="809244" y="1833324"/>
            <a:ext cx="5042916" cy="138161"/>
          </a:xfrm>
          <a:prstGeom prst="rect">
            <a:avLst/>
          </a:prstGeom>
        </p:spPr>
      </p:pic>
    </p:spTree>
    <p:extLst>
      <p:ext uri="{BB962C8B-B14F-4D97-AF65-F5344CB8AC3E}">
        <p14:creationId xmlns:p14="http://schemas.microsoft.com/office/powerpoint/2010/main" val="165490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F26C1C-2ADE-6D7A-EFFE-2A9F1C4A61C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shaking hands&#10;&#10;AI-generated content may be incorrect.">
            <a:extLst>
              <a:ext uri="{FF2B5EF4-FFF2-40B4-BE49-F238E27FC236}">
                <a16:creationId xmlns:a16="http://schemas.microsoft.com/office/drawing/2014/main" id="{BCBBA03D-7B3F-F662-5823-E58C773897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639" y="2378137"/>
            <a:ext cx="5157653" cy="3442733"/>
          </a:xfrm>
          <a:prstGeom prst="rect">
            <a:avLst/>
          </a:prstGeom>
          <a:ln>
            <a:noFill/>
          </a:ln>
          <a:effectLst>
            <a:outerShdw blurRad="292100" dist="139700" dir="2700000" algn="tl" rotWithShape="0">
              <a:srgbClr val="333333">
                <a:alpha val="65000"/>
              </a:srgbClr>
            </a:outerShdw>
          </a:effectLst>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45D0FE1-485B-0E03-C408-70C14A6CC2E0}"/>
              </a:ext>
            </a:extLst>
          </p:cNvPr>
          <p:cNvSpPr txBox="1"/>
          <p:nvPr/>
        </p:nvSpPr>
        <p:spPr>
          <a:xfrm>
            <a:off x="1729340" y="841133"/>
            <a:ext cx="3252274" cy="1003608"/>
          </a:xfrm>
          <a:prstGeom prst="rect">
            <a:avLst/>
          </a:prstGeom>
          <a:noFill/>
        </p:spPr>
        <p:txBody>
          <a:bodyPr wrap="square">
            <a:spAutoFit/>
          </a:bodyPr>
          <a:lstStyle/>
          <a:p>
            <a:pPr algn="ctr">
              <a:lnSpc>
                <a:spcPct val="90000"/>
              </a:lnSpc>
              <a:spcAft>
                <a:spcPts val="600"/>
              </a:spcAft>
            </a:pPr>
            <a:r>
              <a:rPr lang="en-US" sz="2400" b="1" dirty="0">
                <a:solidFill>
                  <a:srgbClr val="002060"/>
                </a:solidFill>
              </a:rPr>
              <a:t>Goal 4</a:t>
            </a:r>
          </a:p>
          <a:p>
            <a:pPr algn="ctr">
              <a:lnSpc>
                <a:spcPct val="80000"/>
              </a:lnSpc>
              <a:spcAft>
                <a:spcPts val="600"/>
              </a:spcAft>
            </a:pPr>
            <a:r>
              <a:rPr lang="en-US" sz="2000" b="1" dirty="0">
                <a:solidFill>
                  <a:srgbClr val="FF0000"/>
                </a:solidFill>
              </a:rPr>
              <a:t>Connections to                              Bridges of Prosperity</a:t>
            </a:r>
          </a:p>
        </p:txBody>
      </p:sp>
      <p:sp>
        <p:nvSpPr>
          <p:cNvPr id="3" name="TextBox 2">
            <a:extLst>
              <a:ext uri="{FF2B5EF4-FFF2-40B4-BE49-F238E27FC236}">
                <a16:creationId xmlns:a16="http://schemas.microsoft.com/office/drawing/2014/main" id="{5E176437-08D7-22A1-C8B0-563E40BA37BF}"/>
              </a:ext>
            </a:extLst>
          </p:cNvPr>
          <p:cNvSpPr txBox="1"/>
          <p:nvPr/>
        </p:nvSpPr>
        <p:spPr>
          <a:xfrm>
            <a:off x="7179991" y="1370894"/>
            <a:ext cx="3583803" cy="3677123"/>
          </a:xfrm>
          <a:prstGeom prst="rect">
            <a:avLst/>
          </a:prstGeom>
        </p:spPr>
        <p:txBody>
          <a:bodyPr vert="horz" lIns="91440" tIns="45720" rIns="91440" bIns="45720" rtlCol="0" anchor="ctr">
            <a:normAutofit/>
          </a:bodyPr>
          <a:lstStyle/>
          <a:p>
            <a:pPr>
              <a:lnSpc>
                <a:spcPct val="90000"/>
              </a:lnSpc>
              <a:spcAft>
                <a:spcPts val="600"/>
              </a:spcAft>
            </a:pPr>
            <a:r>
              <a:rPr lang="en-US" sz="1600" b="1" dirty="0">
                <a:solidFill>
                  <a:srgbClr val="002060"/>
                </a:solidFill>
              </a:rPr>
              <a:t>Focus:</a:t>
            </a:r>
          </a:p>
          <a:p>
            <a:pPr marL="339725" indent="-222250">
              <a:lnSpc>
                <a:spcPct val="90000"/>
              </a:lnSpc>
              <a:spcAft>
                <a:spcPts val="600"/>
              </a:spcAft>
              <a:buFont typeface="Wingdings" panose="05000000000000000000" pitchFamily="2" charset="2"/>
              <a:buChar char="§"/>
            </a:pPr>
            <a:r>
              <a:rPr lang="en-US" sz="1600" dirty="0">
                <a:solidFill>
                  <a:srgbClr val="002060"/>
                </a:solidFill>
              </a:rPr>
              <a:t>Career readiness, transfer, and economic mobility</a:t>
            </a:r>
          </a:p>
          <a:p>
            <a:pPr marL="339725" indent="-222250">
              <a:lnSpc>
                <a:spcPct val="90000"/>
              </a:lnSpc>
              <a:spcAft>
                <a:spcPts val="600"/>
              </a:spcAft>
              <a:buFont typeface="Wingdings" panose="05000000000000000000" pitchFamily="2" charset="2"/>
              <a:buChar char="§"/>
            </a:pPr>
            <a:r>
              <a:rPr lang="en-US" sz="1600" dirty="0">
                <a:solidFill>
                  <a:srgbClr val="002060"/>
                </a:solidFill>
              </a:rPr>
              <a:t>Workforce-aligned curriculum</a:t>
            </a:r>
          </a:p>
          <a:p>
            <a:pPr marL="339725" indent="-222250">
              <a:lnSpc>
                <a:spcPct val="90000"/>
              </a:lnSpc>
              <a:spcAft>
                <a:spcPts val="600"/>
              </a:spcAft>
              <a:buFont typeface="Wingdings" panose="05000000000000000000" pitchFamily="2" charset="2"/>
              <a:buChar char="§"/>
            </a:pPr>
            <a:r>
              <a:rPr lang="en-US" sz="1600" dirty="0">
                <a:solidFill>
                  <a:srgbClr val="002060"/>
                </a:solidFill>
              </a:rPr>
              <a:t>Clear transfer pathways</a:t>
            </a:r>
          </a:p>
          <a:p>
            <a:pPr marL="339725" indent="-222250">
              <a:lnSpc>
                <a:spcPct val="90000"/>
              </a:lnSpc>
              <a:spcAft>
                <a:spcPts val="600"/>
              </a:spcAft>
              <a:buFont typeface="Wingdings" panose="05000000000000000000" pitchFamily="2" charset="2"/>
              <a:buChar char="§"/>
            </a:pPr>
            <a:r>
              <a:rPr lang="en-US" sz="1600" dirty="0">
                <a:solidFill>
                  <a:srgbClr val="002060"/>
                </a:solidFill>
              </a:rPr>
              <a:t>Career-connected learning</a:t>
            </a:r>
          </a:p>
          <a:p>
            <a:pPr marL="339725" indent="-222250">
              <a:lnSpc>
                <a:spcPct val="90000"/>
              </a:lnSpc>
              <a:spcAft>
                <a:spcPts val="600"/>
              </a:spcAft>
              <a:buFont typeface="Wingdings" panose="05000000000000000000" pitchFamily="2" charset="2"/>
              <a:buChar char="§"/>
            </a:pPr>
            <a:r>
              <a:rPr lang="en-US" sz="1600" dirty="0">
                <a:solidFill>
                  <a:srgbClr val="002060"/>
                </a:solidFill>
              </a:rPr>
              <a:t>Real-world application of content</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Bottom Line: </a:t>
            </a:r>
            <a:r>
              <a:rPr lang="en-US" sz="1600" dirty="0">
                <a:solidFill>
                  <a:srgbClr val="002060"/>
                </a:solidFill>
              </a:rPr>
              <a:t>Learning is strongest when connected to students’ futures.</a:t>
            </a:r>
          </a:p>
        </p:txBody>
      </p:sp>
    </p:spTree>
    <p:extLst>
      <p:ext uri="{BB962C8B-B14F-4D97-AF65-F5344CB8AC3E}">
        <p14:creationId xmlns:p14="http://schemas.microsoft.com/office/powerpoint/2010/main" val="186248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AEF496-C1B6-367A-8D05-5A8CD232DCA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few women working on a machine&#10;&#10;AI-generated content may be incorrect.">
            <a:extLst>
              <a:ext uri="{FF2B5EF4-FFF2-40B4-BE49-F238E27FC236}">
                <a16:creationId xmlns:a16="http://schemas.microsoft.com/office/drawing/2014/main" id="{DF28A768-35E1-8191-2201-C789248C4C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807" y="1611671"/>
            <a:ext cx="4813179" cy="3212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C75F33A7-A441-6D0C-D53E-437E6E1EF3F1}"/>
              </a:ext>
            </a:extLst>
          </p:cNvPr>
          <p:cNvSpPr txBox="1"/>
          <p:nvPr/>
        </p:nvSpPr>
        <p:spPr>
          <a:xfrm>
            <a:off x="6038977" y="1242520"/>
            <a:ext cx="5475240"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Connecting to Gainful Employment/ Successful Transfer Opportunities</a:t>
            </a:r>
          </a:p>
        </p:txBody>
      </p:sp>
      <p:sp>
        <p:nvSpPr>
          <p:cNvPr id="3" name="TextBox 2">
            <a:extLst>
              <a:ext uri="{FF2B5EF4-FFF2-40B4-BE49-F238E27FC236}">
                <a16:creationId xmlns:a16="http://schemas.microsoft.com/office/drawing/2014/main" id="{59689705-3FCE-ACE8-40F2-E76FF175681C}"/>
              </a:ext>
            </a:extLst>
          </p:cNvPr>
          <p:cNvSpPr txBox="1"/>
          <p:nvPr/>
        </p:nvSpPr>
        <p:spPr>
          <a:xfrm>
            <a:off x="6635105" y="1944913"/>
            <a:ext cx="4282984" cy="3511943"/>
          </a:xfrm>
          <a:prstGeom prst="rect">
            <a:avLst/>
          </a:prstGeom>
        </p:spPr>
        <p:txBody>
          <a:bodyPr vert="horz" lIns="91440" tIns="45720" rIns="91440" bIns="45720" rtlCol="0" anchor="ctr">
            <a:noAutofit/>
          </a:bodyPr>
          <a:lstStyle/>
          <a:p>
            <a:pPr>
              <a:lnSpc>
                <a:spcPct val="90000"/>
              </a:lnSpc>
              <a:spcAft>
                <a:spcPts val="600"/>
              </a:spcAft>
            </a:pPr>
            <a:endParaRPr lang="en-US" sz="1600" b="1" dirty="0">
              <a:solidFill>
                <a:srgbClr val="002060"/>
              </a:solidFill>
            </a:endParaRPr>
          </a:p>
          <a:p>
            <a:pPr marL="285750" indent="-285750">
              <a:lnSpc>
                <a:spcPct val="90000"/>
              </a:lnSpc>
              <a:spcAft>
                <a:spcPts val="600"/>
              </a:spcAft>
              <a:buFont typeface="Wingdings" panose="05000000000000000000" pitchFamily="2" charset="2"/>
              <a:buChar char="§"/>
            </a:pPr>
            <a:r>
              <a:rPr lang="en-US" sz="1600" b="1" dirty="0">
                <a:solidFill>
                  <a:srgbClr val="002060"/>
                </a:solidFill>
              </a:rPr>
              <a:t>G4-KPI1: </a:t>
            </a:r>
            <a:r>
              <a:rPr lang="en-US" sz="1600" dirty="0">
                <a:solidFill>
                  <a:srgbClr val="002060"/>
                </a:solidFill>
              </a:rPr>
              <a:t>Graduation Rates</a:t>
            </a:r>
          </a:p>
          <a:p>
            <a:pPr marL="285750" indent="-285750">
              <a:lnSpc>
                <a:spcPct val="90000"/>
              </a:lnSpc>
              <a:spcAft>
                <a:spcPts val="600"/>
              </a:spcAft>
              <a:buFont typeface="Wingdings" panose="05000000000000000000" pitchFamily="2" charset="2"/>
              <a:buChar char="§"/>
            </a:pPr>
            <a:r>
              <a:rPr lang="en-US" sz="1600" b="1" dirty="0">
                <a:solidFill>
                  <a:srgbClr val="002060"/>
                </a:solidFill>
              </a:rPr>
              <a:t>G4-KPI5: </a:t>
            </a:r>
            <a:r>
              <a:rPr lang="en-US" sz="1600" dirty="0">
                <a:solidFill>
                  <a:srgbClr val="002060"/>
                </a:solidFill>
              </a:rPr>
              <a:t>Transfer Rates</a:t>
            </a:r>
          </a:p>
          <a:p>
            <a:pPr marL="285750" indent="-285750">
              <a:lnSpc>
                <a:spcPct val="90000"/>
              </a:lnSpc>
              <a:spcAft>
                <a:spcPts val="600"/>
              </a:spcAft>
              <a:buFont typeface="Wingdings" panose="05000000000000000000" pitchFamily="2" charset="2"/>
              <a:buChar char="§"/>
            </a:pPr>
            <a:r>
              <a:rPr lang="en-US" sz="1600" b="1" dirty="0">
                <a:solidFill>
                  <a:srgbClr val="002060"/>
                </a:solidFill>
              </a:rPr>
              <a:t>G4-KPI2: </a:t>
            </a:r>
            <a:r>
              <a:rPr lang="en-US" sz="1600" dirty="0">
                <a:solidFill>
                  <a:srgbClr val="002060"/>
                </a:solidFill>
              </a:rPr>
              <a:t>Job Placement Outcomes</a:t>
            </a:r>
          </a:p>
          <a:p>
            <a:pPr marL="285750" indent="-285750">
              <a:lnSpc>
                <a:spcPct val="90000"/>
              </a:lnSpc>
              <a:spcAft>
                <a:spcPts val="600"/>
              </a:spcAft>
              <a:buFont typeface="Wingdings" panose="05000000000000000000" pitchFamily="2" charset="2"/>
              <a:buChar char="§"/>
            </a:pPr>
            <a:r>
              <a:rPr lang="en-US" sz="1600" b="1" dirty="0">
                <a:solidFill>
                  <a:srgbClr val="002060"/>
                </a:solidFill>
              </a:rPr>
              <a:t>G4-KPI4: </a:t>
            </a:r>
            <a:r>
              <a:rPr lang="en-US" sz="1600" dirty="0">
                <a:solidFill>
                  <a:srgbClr val="002060"/>
                </a:solidFill>
              </a:rPr>
              <a:t>Internships and Apprenticeships</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What They Measure: </a:t>
            </a:r>
            <a:r>
              <a:rPr lang="en-US" sz="1600" dirty="0">
                <a:solidFill>
                  <a:srgbClr val="002060"/>
                </a:solidFill>
              </a:rPr>
              <a:t>Student readiness for careers and transfer</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Bottom Line: </a:t>
            </a:r>
            <a:r>
              <a:rPr lang="en-US" sz="1600" dirty="0">
                <a:solidFill>
                  <a:srgbClr val="002060"/>
                </a:solidFill>
              </a:rPr>
              <a:t>Course success leads to career and transfer success.</a:t>
            </a:r>
          </a:p>
        </p:txBody>
      </p:sp>
      <p:cxnSp>
        <p:nvCxnSpPr>
          <p:cNvPr id="10" name="Straight Connector 9">
            <a:extLst>
              <a:ext uri="{FF2B5EF4-FFF2-40B4-BE49-F238E27FC236}">
                <a16:creationId xmlns:a16="http://schemas.microsoft.com/office/drawing/2014/main" id="{10540FD3-7A12-168F-BC86-85F635B5F5C5}"/>
              </a:ext>
            </a:extLst>
          </p:cNvPr>
          <p:cNvCxnSpPr/>
          <p:nvPr/>
        </p:nvCxnSpPr>
        <p:spPr>
          <a:xfrm>
            <a:off x="6258007" y="1985408"/>
            <a:ext cx="503717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9618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3D8C45-1E21-FDE3-532D-49D60C5B9DA8}"/>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FFFF4ED-8C7D-BE28-4FCC-C944B8188C25}"/>
              </a:ext>
            </a:extLst>
          </p:cNvPr>
          <p:cNvSpPr txBox="1"/>
          <p:nvPr/>
        </p:nvSpPr>
        <p:spPr>
          <a:xfrm>
            <a:off x="639072" y="2368845"/>
            <a:ext cx="4216525" cy="3979585"/>
          </a:xfrm>
          <a:prstGeom prst="rect">
            <a:avLst/>
          </a:prstGeom>
        </p:spPr>
        <p:txBody>
          <a:bodyPr vert="horz" lIns="91440" tIns="45720" rIns="91440" bIns="45720" rtlCol="0" anchor="ctr">
            <a:normAutofit lnSpcReduction="10000"/>
          </a:bodyPr>
          <a:lstStyle/>
          <a:p>
            <a:pPr>
              <a:lnSpc>
                <a:spcPct val="90000"/>
              </a:lnSpc>
              <a:spcAft>
                <a:spcPts val="600"/>
              </a:spcAft>
            </a:pPr>
            <a:r>
              <a:rPr lang="en-US" sz="1600" b="1" dirty="0">
                <a:solidFill>
                  <a:srgbClr val="002060"/>
                </a:solidFill>
              </a:rPr>
              <a:t>Focus:</a:t>
            </a:r>
          </a:p>
          <a:p>
            <a:pPr marL="339725" indent="-222250">
              <a:lnSpc>
                <a:spcPct val="90000"/>
              </a:lnSpc>
              <a:spcAft>
                <a:spcPts val="600"/>
              </a:spcAft>
              <a:buFont typeface="Wingdings" panose="05000000000000000000" pitchFamily="2" charset="2"/>
              <a:buChar char="§"/>
            </a:pPr>
            <a:r>
              <a:rPr lang="en-US" sz="1600" b="1" dirty="0">
                <a:solidFill>
                  <a:srgbClr val="002060"/>
                </a:solidFill>
              </a:rPr>
              <a:t>Connect</a:t>
            </a:r>
            <a:r>
              <a:rPr lang="en-US" sz="1600" dirty="0">
                <a:solidFill>
                  <a:srgbClr val="002060"/>
                </a:solidFill>
              </a:rPr>
              <a:t> – Link content to careers and transfer</a:t>
            </a:r>
          </a:p>
          <a:p>
            <a:pPr marL="339725" indent="-222250">
              <a:lnSpc>
                <a:spcPct val="90000"/>
              </a:lnSpc>
              <a:spcAft>
                <a:spcPts val="600"/>
              </a:spcAft>
              <a:buFont typeface="Wingdings" panose="05000000000000000000" pitchFamily="2" charset="2"/>
              <a:buChar char="§"/>
            </a:pPr>
            <a:r>
              <a:rPr lang="en-US" sz="1600" b="1" dirty="0">
                <a:solidFill>
                  <a:srgbClr val="002060"/>
                </a:solidFill>
              </a:rPr>
              <a:t>Apply</a:t>
            </a:r>
            <a:r>
              <a:rPr lang="en-US" sz="1600" dirty="0">
                <a:solidFill>
                  <a:srgbClr val="002060"/>
                </a:solidFill>
              </a:rPr>
              <a:t> – Use real-world examples and tasks</a:t>
            </a:r>
          </a:p>
          <a:p>
            <a:pPr marL="339725" indent="-222250">
              <a:lnSpc>
                <a:spcPct val="90000"/>
              </a:lnSpc>
              <a:spcAft>
                <a:spcPts val="600"/>
              </a:spcAft>
              <a:buFont typeface="Wingdings" panose="05000000000000000000" pitchFamily="2" charset="2"/>
              <a:buChar char="§"/>
            </a:pPr>
            <a:r>
              <a:rPr lang="en-US" sz="1600" b="1" dirty="0">
                <a:solidFill>
                  <a:srgbClr val="002060"/>
                </a:solidFill>
              </a:rPr>
              <a:t>Guide</a:t>
            </a:r>
            <a:r>
              <a:rPr lang="en-US" sz="1600" dirty="0">
                <a:solidFill>
                  <a:srgbClr val="002060"/>
                </a:solidFill>
              </a:rPr>
              <a:t> – Highlight pathways and next steps</a:t>
            </a:r>
          </a:p>
          <a:p>
            <a:pPr marL="339725" indent="-222250">
              <a:lnSpc>
                <a:spcPct val="90000"/>
              </a:lnSpc>
              <a:spcAft>
                <a:spcPts val="600"/>
              </a:spcAft>
              <a:buFont typeface="Wingdings" panose="05000000000000000000" pitchFamily="2" charset="2"/>
              <a:buChar char="§"/>
            </a:pPr>
            <a:r>
              <a:rPr lang="en-US" sz="1600" b="1" dirty="0">
                <a:solidFill>
                  <a:srgbClr val="002060"/>
                </a:solidFill>
              </a:rPr>
              <a:t>Prepare</a:t>
            </a:r>
            <a:r>
              <a:rPr lang="en-US" sz="1600" dirty="0">
                <a:solidFill>
                  <a:srgbClr val="002060"/>
                </a:solidFill>
              </a:rPr>
              <a:t> – Build skills for work and further study</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Impact: </a:t>
            </a:r>
            <a:r>
              <a:rPr lang="en-US" sz="1600" dirty="0">
                <a:solidFill>
                  <a:srgbClr val="002060"/>
                </a:solidFill>
              </a:rPr>
              <a:t>Learning → Skills → Completion → Career/Transfer Success</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Bottom Line: </a:t>
            </a:r>
            <a:r>
              <a:rPr lang="en-US" sz="1600" dirty="0">
                <a:solidFill>
                  <a:srgbClr val="002060"/>
                </a:solidFill>
              </a:rPr>
              <a:t>You help </a:t>
            </a:r>
            <a:r>
              <a:rPr lang="en-US" sz="1600" dirty="0"/>
              <a:t>students see where learning leads.</a:t>
            </a:r>
          </a:p>
        </p:txBody>
      </p:sp>
      <p:sp>
        <p:nvSpPr>
          <p:cNvPr id="42" name="Rectangle 4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EF4F57A-9F27-36D7-E630-041134C63CCD}"/>
              </a:ext>
            </a:extLst>
          </p:cNvPr>
          <p:cNvSpPr txBox="1"/>
          <p:nvPr/>
        </p:nvSpPr>
        <p:spPr>
          <a:xfrm>
            <a:off x="589868" y="1067038"/>
            <a:ext cx="4421992" cy="990079"/>
          </a:xfrm>
          <a:prstGeom prst="rect">
            <a:avLst/>
          </a:prstGeom>
          <a:noFill/>
        </p:spPr>
        <p:txBody>
          <a:bodyPr wrap="square">
            <a:spAutoFit/>
          </a:bodyPr>
          <a:lstStyle/>
          <a:p>
            <a:pPr algn="ctr">
              <a:lnSpc>
                <a:spcPct val="80000"/>
              </a:lnSpc>
              <a:spcAft>
                <a:spcPts val="600"/>
              </a:spcAft>
            </a:pPr>
            <a:r>
              <a:rPr lang="en-US" sz="2400" b="1" dirty="0">
                <a:solidFill>
                  <a:srgbClr val="FF0000"/>
                </a:solidFill>
              </a:rPr>
              <a:t>Faculty Expanding                         Pathways and Strengthening Community Impact</a:t>
            </a:r>
          </a:p>
        </p:txBody>
      </p:sp>
      <p:pic>
        <p:nvPicPr>
          <p:cNvPr id="38" name="Picture 37">
            <a:extLst>
              <a:ext uri="{FF2B5EF4-FFF2-40B4-BE49-F238E27FC236}">
                <a16:creationId xmlns:a16="http://schemas.microsoft.com/office/drawing/2014/main" id="{5DB38040-6275-2A63-06D8-1129281AAAF8}"/>
              </a:ext>
            </a:extLst>
          </p:cNvPr>
          <p:cNvPicPr>
            <a:picLocks noChangeAspect="1"/>
          </p:cNvPicPr>
          <p:nvPr/>
        </p:nvPicPr>
        <p:blipFill>
          <a:blip r:embed="rId3"/>
          <a:stretch>
            <a:fillRect/>
          </a:stretch>
        </p:blipFill>
        <p:spPr>
          <a:xfrm>
            <a:off x="6041006" y="758552"/>
            <a:ext cx="5307200" cy="5340895"/>
          </a:xfrm>
          <a:prstGeom prst="rect">
            <a:avLst/>
          </a:prstGeom>
        </p:spPr>
      </p:pic>
    </p:spTree>
    <p:extLst>
      <p:ext uri="{BB962C8B-B14F-4D97-AF65-F5344CB8AC3E}">
        <p14:creationId xmlns:p14="http://schemas.microsoft.com/office/powerpoint/2010/main" val="9412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extBox 1">
            <a:extLst>
              <a:ext uri="{FF2B5EF4-FFF2-40B4-BE49-F238E27FC236}">
                <a16:creationId xmlns:a16="http://schemas.microsoft.com/office/drawing/2014/main" id="{694E55A6-FFF6-BFFF-0A1F-59287E8BC3BE}"/>
              </a:ext>
            </a:extLst>
          </p:cNvPr>
          <p:cNvSpPr txBox="1"/>
          <p:nvPr/>
        </p:nvSpPr>
        <p:spPr>
          <a:xfrm>
            <a:off x="841248" y="2252870"/>
            <a:ext cx="3412219" cy="3560251"/>
          </a:xfrm>
          <a:prstGeom prst="rect">
            <a:avLst/>
          </a:prstGeom>
        </p:spPr>
        <p:txBody>
          <a:bodyPr vert="horz" lIns="91440" tIns="45720" rIns="91440" bIns="45720" rtlCol="0">
            <a:normAutofit lnSpcReduction="10000"/>
          </a:bodyPr>
          <a:lstStyle/>
          <a:p>
            <a:pPr marL="285750" marR="0" lvl="0" indent="-223838"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Retention →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Financial Stability</a:t>
            </a:r>
          </a:p>
          <a:p>
            <a:pPr marL="285750" marR="0" lvl="0" indent="-223838"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Academic Success →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Completion and Workforce Readiness</a:t>
            </a:r>
          </a:p>
          <a:p>
            <a:pPr marL="285750" marR="0" lvl="0" indent="-223838"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Culture →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Faculty Effectiveness</a:t>
            </a:r>
          </a:p>
          <a:p>
            <a:pPr marL="285750" marR="0" lvl="0" indent="-223838" defTabSz="914400" rtl="0" eaLnBrk="1" fontAlgn="auto" latinLnBrk="0" hangingPunct="1">
              <a:lnSpc>
                <a:spcPct val="90000"/>
              </a:lnSpc>
              <a:spcBef>
                <a:spcPts val="0"/>
              </a:spcBef>
              <a:spcAft>
                <a:spcPts val="1200"/>
              </a:spcAft>
              <a:buClrTx/>
              <a:buSzTx/>
              <a:buFont typeface="Wingdings" panose="05000000000000000000" pitchFamily="2" charset="2"/>
              <a:buChar char="§"/>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Workforce Alignment →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Community Impact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Big Picture: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Each goal strengthens the others—they work as a system</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Impact Cycle: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Teaching → Student Success → Completion → Career → Institutional &amp; Community Strength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2060"/>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Bottom Line: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When these align, student success and institutional impact increase together.</a:t>
            </a:r>
          </a:p>
        </p:txBody>
      </p:sp>
      <p:pic>
        <p:nvPicPr>
          <p:cNvPr id="3" name="Picture 2" descr="A colorful arrows connected to a square with graduation caps&#10;&#10;AI-generated content may be incorrect.">
            <a:extLst>
              <a:ext uri="{FF2B5EF4-FFF2-40B4-BE49-F238E27FC236}">
                <a16:creationId xmlns:a16="http://schemas.microsoft.com/office/drawing/2014/main" id="{00B00AB8-E402-9559-1C1D-33C50B352D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640" y="1365016"/>
            <a:ext cx="6656832" cy="4027383"/>
          </a:xfrm>
          <a:prstGeom prst="rect">
            <a:avLst/>
          </a:prstGeom>
        </p:spPr>
      </p:pic>
      <p:sp>
        <p:nvSpPr>
          <p:cNvPr id="4" name="TextBox 3">
            <a:extLst>
              <a:ext uri="{FF2B5EF4-FFF2-40B4-BE49-F238E27FC236}">
                <a16:creationId xmlns:a16="http://schemas.microsoft.com/office/drawing/2014/main" id="{41440D52-F807-D011-5773-C51409F88F21}"/>
              </a:ext>
            </a:extLst>
          </p:cNvPr>
          <p:cNvSpPr txBox="1"/>
          <p:nvPr/>
        </p:nvSpPr>
        <p:spPr>
          <a:xfrm>
            <a:off x="1188338" y="1408506"/>
            <a:ext cx="2706657"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How the Goals Work Together</a:t>
            </a:r>
          </a:p>
        </p:txBody>
      </p:sp>
    </p:spTree>
    <p:extLst>
      <p:ext uri="{BB962C8B-B14F-4D97-AF65-F5344CB8AC3E}">
        <p14:creationId xmlns:p14="http://schemas.microsoft.com/office/powerpoint/2010/main" val="427722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BC6ACC-DCDE-D30F-7048-98A87CA77B4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he image is the Faculty Qualities of Excellence (FQE) logo is a diamond shape divided into four smaller diamonds. Each smaller diamond contains a different icon representing one of the four domains of FQE. Starting from the top and moving clockwise, the first diamond contains an image of a graduation cap, symbolizing STUDENT INVESTED. The second diamond shows a person giving a presentation indicating PEDAGOGICALLY EXCELLENT. The third diamond features books with a magnifying glass suggesting CONTENT EXPERT. The fourth diamond depicts a network of people representing INSTITUTIONALLY DEDICATED.">
            <a:extLst>
              <a:ext uri="{FF2B5EF4-FFF2-40B4-BE49-F238E27FC236}">
                <a16:creationId xmlns:a16="http://schemas.microsoft.com/office/drawing/2014/main" id="{D93D4C9F-9213-B07B-EDD5-209C08AA30C7}"/>
              </a:ext>
            </a:extLst>
          </p:cNvPr>
          <p:cNvPicPr>
            <a:picLocks noChangeAspect="1"/>
          </p:cNvPicPr>
          <p:nvPr/>
        </p:nvPicPr>
        <p:blipFill>
          <a:blip r:embed="rId3"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bwMode="auto">
          <a:xfrm>
            <a:off x="1135858" y="1002036"/>
            <a:ext cx="4276433" cy="4276433"/>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1DAF9DE-2DE1-55F8-4371-29149697B862}"/>
              </a:ext>
            </a:extLst>
          </p:cNvPr>
          <p:cNvSpPr txBox="1"/>
          <p:nvPr/>
        </p:nvSpPr>
        <p:spPr>
          <a:xfrm>
            <a:off x="7147974" y="2008098"/>
            <a:ext cx="4282984" cy="3511943"/>
          </a:xfrm>
          <a:prstGeom prst="rect">
            <a:avLst/>
          </a:prstGeom>
        </p:spPr>
        <p:txBody>
          <a:bodyPr vert="horz" lIns="91440" tIns="45720" rIns="91440" bIns="45720" rtlCol="0" anchor="ctr">
            <a:noAutofit/>
          </a:bodyPr>
          <a:lstStyle/>
          <a:p>
            <a:endParaRPr lang="en-US" sz="1600" dirty="0">
              <a:solidFill>
                <a:srgbClr val="002060"/>
              </a:solidFill>
            </a:endParaRPr>
          </a:p>
          <a:p>
            <a:r>
              <a:rPr lang="en-US" sz="1600" b="1" dirty="0">
                <a:solidFill>
                  <a:srgbClr val="002060"/>
                </a:solidFill>
              </a:rPr>
              <a:t>What They Do: </a:t>
            </a:r>
            <a:r>
              <a:rPr lang="en-US" sz="1600" dirty="0">
                <a:solidFill>
                  <a:srgbClr val="002060"/>
                </a:solidFill>
              </a:rPr>
              <a:t>Translate the Institutional  goals into daily teaching practice</a:t>
            </a:r>
            <a:br>
              <a:rPr lang="en-US" sz="1600" dirty="0">
                <a:solidFill>
                  <a:srgbClr val="002060"/>
                </a:solidFill>
              </a:rPr>
            </a:br>
            <a:endParaRPr lang="en-US" sz="1600" dirty="0">
              <a:solidFill>
                <a:srgbClr val="002060"/>
              </a:solidFill>
            </a:endParaRPr>
          </a:p>
          <a:p>
            <a:pPr>
              <a:spcAft>
                <a:spcPts val="300"/>
              </a:spcAft>
            </a:pPr>
            <a:r>
              <a:rPr lang="en-US" sz="1600" b="1" dirty="0">
                <a:solidFill>
                  <a:srgbClr val="002060"/>
                </a:solidFill>
              </a:rPr>
              <a:t>Connection to Outcomes:</a:t>
            </a:r>
            <a:endParaRPr lang="en-US" sz="1600" dirty="0">
              <a:solidFill>
                <a:srgbClr val="002060"/>
              </a:solidFill>
            </a:endParaRPr>
          </a:p>
          <a:p>
            <a:pPr marL="285750" indent="-285750">
              <a:spcAft>
                <a:spcPts val="600"/>
              </a:spcAft>
              <a:buFont typeface="Wingdings" panose="05000000000000000000" pitchFamily="2" charset="2"/>
              <a:buChar char="§"/>
            </a:pPr>
            <a:r>
              <a:rPr lang="en-US" sz="1600" b="1" dirty="0">
                <a:solidFill>
                  <a:srgbClr val="002060"/>
                </a:solidFill>
              </a:rPr>
              <a:t>Student-Invested → </a:t>
            </a:r>
            <a:r>
              <a:rPr lang="en-US" sz="1600" dirty="0">
                <a:solidFill>
                  <a:srgbClr val="002060"/>
                </a:solidFill>
              </a:rPr>
              <a:t>Retention</a:t>
            </a:r>
          </a:p>
          <a:p>
            <a:pPr marL="285750" indent="-285750">
              <a:spcAft>
                <a:spcPts val="600"/>
              </a:spcAft>
              <a:buFont typeface="Wingdings" panose="05000000000000000000" pitchFamily="2" charset="2"/>
              <a:buChar char="§"/>
            </a:pPr>
            <a:r>
              <a:rPr lang="en-US" sz="1600" b="1" dirty="0">
                <a:solidFill>
                  <a:srgbClr val="002060"/>
                </a:solidFill>
              </a:rPr>
              <a:t>Content Expert → </a:t>
            </a:r>
            <a:r>
              <a:rPr lang="en-US" sz="1600" dirty="0">
                <a:solidFill>
                  <a:srgbClr val="002060"/>
                </a:solidFill>
              </a:rPr>
              <a:t>Workforce readiness</a:t>
            </a:r>
          </a:p>
          <a:p>
            <a:pPr marL="285750" indent="-285750">
              <a:spcAft>
                <a:spcPts val="600"/>
              </a:spcAft>
              <a:buFont typeface="Wingdings" panose="05000000000000000000" pitchFamily="2" charset="2"/>
              <a:buChar char="§"/>
            </a:pPr>
            <a:r>
              <a:rPr lang="en-US" sz="1600" b="1" dirty="0">
                <a:solidFill>
                  <a:srgbClr val="002060"/>
                </a:solidFill>
              </a:rPr>
              <a:t>Pedagogically Excellent → </a:t>
            </a:r>
            <a:r>
              <a:rPr lang="en-US" sz="1600" dirty="0">
                <a:solidFill>
                  <a:srgbClr val="002060"/>
                </a:solidFill>
              </a:rPr>
              <a:t>Course success</a:t>
            </a:r>
          </a:p>
          <a:p>
            <a:pPr marL="285750" indent="-285750">
              <a:spcAft>
                <a:spcPts val="600"/>
              </a:spcAft>
              <a:buFont typeface="Wingdings" panose="05000000000000000000" pitchFamily="2" charset="2"/>
              <a:buChar char="§"/>
            </a:pPr>
            <a:r>
              <a:rPr lang="en-US" sz="1600" b="1" dirty="0">
                <a:solidFill>
                  <a:srgbClr val="002060"/>
                </a:solidFill>
              </a:rPr>
              <a:t>Institutionally Dedicated → </a:t>
            </a:r>
            <a:r>
              <a:rPr lang="en-US" sz="1600" dirty="0">
                <a:solidFill>
                  <a:srgbClr val="002060"/>
                </a:solidFill>
              </a:rPr>
              <a:t>Persistence and  completion</a:t>
            </a:r>
          </a:p>
          <a:p>
            <a:endParaRPr lang="en-US" sz="1600" dirty="0">
              <a:solidFill>
                <a:srgbClr val="002060"/>
              </a:solidFill>
            </a:endParaRPr>
          </a:p>
          <a:p>
            <a:r>
              <a:rPr lang="en-US" sz="1600" b="1" dirty="0">
                <a:solidFill>
                  <a:srgbClr val="002060"/>
                </a:solidFill>
              </a:rPr>
              <a:t>Bottom Line: </a:t>
            </a:r>
            <a:r>
              <a:rPr lang="en-US" sz="1600" dirty="0">
                <a:solidFill>
                  <a:srgbClr val="002060"/>
                </a:solidFill>
              </a:rPr>
              <a:t>FQEs are how strategy becomes action in the classroom.</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4B5CC97-F29B-DBB2-3B23-D9B98DB0D686}"/>
              </a:ext>
            </a:extLst>
          </p:cNvPr>
          <p:cNvSpPr txBox="1"/>
          <p:nvPr/>
        </p:nvSpPr>
        <p:spPr>
          <a:xfrm>
            <a:off x="6805441" y="1242520"/>
            <a:ext cx="4711185"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Faculty Qualities                                                 of Excellence (FQEs)</a:t>
            </a:r>
          </a:p>
        </p:txBody>
      </p:sp>
    </p:spTree>
    <p:extLst>
      <p:ext uri="{BB962C8B-B14F-4D97-AF65-F5344CB8AC3E}">
        <p14:creationId xmlns:p14="http://schemas.microsoft.com/office/powerpoint/2010/main" val="403543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AA3852-BA06-E371-6460-5FA729EB438A}"/>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9FAF41E-D5E4-D953-26D1-38FFFEC38878}"/>
              </a:ext>
            </a:extLst>
          </p:cNvPr>
          <p:cNvSpPr txBox="1"/>
          <p:nvPr/>
        </p:nvSpPr>
        <p:spPr>
          <a:xfrm>
            <a:off x="6662995" y="1502684"/>
            <a:ext cx="4197774" cy="3632493"/>
          </a:xfrm>
          <a:prstGeom prst="rect">
            <a:avLst/>
          </a:prstGeom>
        </p:spPr>
        <p:txBody>
          <a:bodyPr vert="horz" lIns="91440" tIns="45720" rIns="91440" bIns="45720" rtlCol="0" anchor="ctr">
            <a:noAutofit/>
          </a:bodyPr>
          <a:lstStyle/>
          <a:p>
            <a:pPr marL="225425" indent="-225425">
              <a:lnSpc>
                <a:spcPct val="90000"/>
              </a:lnSpc>
              <a:spcAft>
                <a:spcPts val="600"/>
              </a:spcAft>
              <a:buFont typeface="Wingdings" panose="05000000000000000000" pitchFamily="2" charset="2"/>
              <a:buChar char="§"/>
            </a:pPr>
            <a:r>
              <a:rPr lang="en-US" sz="1600" b="1" dirty="0">
                <a:solidFill>
                  <a:srgbClr val="002060"/>
                </a:solidFill>
              </a:rPr>
              <a:t>Start Small</a:t>
            </a:r>
            <a:r>
              <a:rPr lang="en-US" sz="1600" dirty="0">
                <a:solidFill>
                  <a:srgbClr val="002060"/>
                </a:solidFill>
              </a:rPr>
              <a:t> – Focus on one high-impact change</a:t>
            </a:r>
          </a:p>
          <a:p>
            <a:pPr marL="225425" indent="-225425">
              <a:lnSpc>
                <a:spcPct val="90000"/>
              </a:lnSpc>
              <a:spcAft>
                <a:spcPts val="600"/>
              </a:spcAft>
              <a:buFont typeface="Wingdings" panose="05000000000000000000" pitchFamily="2" charset="2"/>
              <a:buChar char="§"/>
            </a:pPr>
            <a:r>
              <a:rPr lang="en-US" sz="1600" b="1" dirty="0">
                <a:solidFill>
                  <a:srgbClr val="002060"/>
                </a:solidFill>
              </a:rPr>
              <a:t>Use Data</a:t>
            </a:r>
            <a:r>
              <a:rPr lang="en-US" sz="1600" dirty="0">
                <a:solidFill>
                  <a:srgbClr val="002060"/>
                </a:solidFill>
              </a:rPr>
              <a:t> – Let outcomes guide decisions</a:t>
            </a:r>
          </a:p>
          <a:p>
            <a:pPr marL="225425" indent="-225425">
              <a:lnSpc>
                <a:spcPct val="90000"/>
              </a:lnSpc>
              <a:spcAft>
                <a:spcPts val="600"/>
              </a:spcAft>
              <a:buFont typeface="Wingdings" panose="05000000000000000000" pitchFamily="2" charset="2"/>
              <a:buChar char="§"/>
            </a:pPr>
            <a:r>
              <a:rPr lang="en-US" sz="1600" b="1" dirty="0">
                <a:solidFill>
                  <a:srgbClr val="002060"/>
                </a:solidFill>
              </a:rPr>
              <a:t>Align Teaching</a:t>
            </a:r>
            <a:r>
              <a:rPr lang="en-US" sz="1600" dirty="0">
                <a:solidFill>
                  <a:srgbClr val="002060"/>
                </a:solidFill>
              </a:rPr>
              <a:t> – Connect outcomes, activities, assessments</a:t>
            </a:r>
          </a:p>
          <a:p>
            <a:pPr marL="225425" indent="-225425">
              <a:lnSpc>
                <a:spcPct val="90000"/>
              </a:lnSpc>
              <a:spcAft>
                <a:spcPts val="1200"/>
              </a:spcAft>
              <a:buFont typeface="Wingdings" panose="05000000000000000000" pitchFamily="2" charset="2"/>
              <a:buChar char="§"/>
            </a:pPr>
            <a:r>
              <a:rPr lang="en-US" sz="1600" b="1" dirty="0">
                <a:solidFill>
                  <a:srgbClr val="002060"/>
                </a:solidFill>
              </a:rPr>
              <a:t>Collaborate</a:t>
            </a:r>
            <a:r>
              <a:rPr lang="en-US" sz="1600" dirty="0">
                <a:solidFill>
                  <a:srgbClr val="002060"/>
                </a:solidFill>
              </a:rPr>
              <a:t> – Work with colleagues and support services</a:t>
            </a:r>
          </a:p>
          <a:p>
            <a:pPr>
              <a:lnSpc>
                <a:spcPct val="90000"/>
              </a:lnSpc>
              <a:spcAft>
                <a:spcPts val="1200"/>
              </a:spcAft>
            </a:pPr>
            <a:r>
              <a:rPr lang="en-US" sz="1600" b="1" dirty="0">
                <a:solidFill>
                  <a:srgbClr val="002060"/>
                </a:solidFill>
              </a:rPr>
              <a:t>Impact: </a:t>
            </a:r>
            <a:r>
              <a:rPr lang="en-US" sz="1600" dirty="0">
                <a:solidFill>
                  <a:srgbClr val="002060"/>
                </a:solidFill>
              </a:rPr>
              <a:t>Small changes → Better learning → Stronger outcomes</a:t>
            </a:r>
          </a:p>
          <a:p>
            <a:pPr>
              <a:lnSpc>
                <a:spcPct val="90000"/>
              </a:lnSpc>
              <a:spcAft>
                <a:spcPts val="600"/>
              </a:spcAft>
            </a:pPr>
            <a:r>
              <a:rPr lang="en-US" sz="1600" b="1" dirty="0">
                <a:solidFill>
                  <a:srgbClr val="002060"/>
                </a:solidFill>
              </a:rPr>
              <a:t>Bottom Line: </a:t>
            </a:r>
            <a:r>
              <a:rPr lang="en-US" sz="1600" dirty="0">
                <a:solidFill>
                  <a:srgbClr val="002060"/>
                </a:solidFill>
              </a:rPr>
              <a:t>Strategy becomes real through what you do every day.</a:t>
            </a:r>
          </a:p>
        </p:txBody>
      </p:sp>
      <p:sp>
        <p:nvSpPr>
          <p:cNvPr id="8" name="TextBox 7">
            <a:extLst>
              <a:ext uri="{FF2B5EF4-FFF2-40B4-BE49-F238E27FC236}">
                <a16:creationId xmlns:a16="http://schemas.microsoft.com/office/drawing/2014/main" id="{26545E47-334E-2EAC-2E3D-E439E8D5609F}"/>
              </a:ext>
            </a:extLst>
          </p:cNvPr>
          <p:cNvSpPr txBox="1"/>
          <p:nvPr/>
        </p:nvSpPr>
        <p:spPr>
          <a:xfrm>
            <a:off x="1964411" y="1650647"/>
            <a:ext cx="2740068"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Turning Strategy into Practice</a:t>
            </a:r>
          </a:p>
        </p:txBody>
      </p:sp>
      <p:pic>
        <p:nvPicPr>
          <p:cNvPr id="14" name="Picture 13">
            <a:extLst>
              <a:ext uri="{FF2B5EF4-FFF2-40B4-BE49-F238E27FC236}">
                <a16:creationId xmlns:a16="http://schemas.microsoft.com/office/drawing/2014/main" id="{980E19CB-5932-3A41-1C19-C71320C72D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120" y="2587096"/>
            <a:ext cx="4963756" cy="2589786"/>
          </a:xfrm>
          <a:prstGeom prst="rect">
            <a:avLst/>
          </a:prstGeom>
        </p:spPr>
      </p:pic>
    </p:spTree>
    <p:extLst>
      <p:ext uri="{BB962C8B-B14F-4D97-AF65-F5344CB8AC3E}">
        <p14:creationId xmlns:p14="http://schemas.microsoft.com/office/powerpoint/2010/main" val="216680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53B14A-D8F8-D13F-EB07-9913C3EEBA6C}"/>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group of people around a table&#10;&#10;AI-generated content may be incorrect.">
            <a:extLst>
              <a:ext uri="{FF2B5EF4-FFF2-40B4-BE49-F238E27FC236}">
                <a16:creationId xmlns:a16="http://schemas.microsoft.com/office/drawing/2014/main" id="{C7A4ACAE-91C2-93C6-05EA-EA88E883BBD6}"/>
              </a:ext>
            </a:extLst>
          </p:cNvPr>
          <p:cNvPicPr>
            <a:picLocks noChangeAspect="1"/>
          </p:cNvPicPr>
          <p:nvPr/>
        </p:nvPicPr>
        <p:blipFill>
          <a:blip r:embed="rId3" cstate="email">
            <a:extLst>
              <a:ext uri="{28A0092B-C50C-407E-A947-70E740481C1C}">
                <a14:useLocalDpi xmlns:a14="http://schemas.microsoft.com/office/drawing/2010/main"/>
              </a:ext>
            </a:extLst>
          </a:blip>
          <a:srcRect b="-2"/>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5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6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0EF9E46E-6136-85CE-2A96-F24503A49AE3}"/>
              </a:ext>
            </a:extLst>
          </p:cNvPr>
          <p:cNvSpPr txBox="1"/>
          <p:nvPr/>
        </p:nvSpPr>
        <p:spPr>
          <a:xfrm>
            <a:off x="7075606" y="2324764"/>
            <a:ext cx="3682557" cy="2913872"/>
          </a:xfrm>
          <a:prstGeom prst="rect">
            <a:avLst/>
          </a:prstGeom>
        </p:spPr>
        <p:txBody>
          <a:bodyPr vert="horz" lIns="91440" tIns="45720" rIns="91440" bIns="45720" rtlCol="0" anchor="t">
            <a:noAutofit/>
          </a:bodyPr>
          <a:lstStyle/>
          <a:p>
            <a:pPr marL="285750" indent="-285750">
              <a:lnSpc>
                <a:spcPct val="90000"/>
              </a:lnSpc>
              <a:spcAft>
                <a:spcPts val="600"/>
              </a:spcAft>
              <a:buFont typeface="Wingdings" panose="05000000000000000000" pitchFamily="2" charset="2"/>
              <a:buChar char="§"/>
            </a:pPr>
            <a:r>
              <a:rPr lang="en-US" sz="1600" b="1" dirty="0">
                <a:solidFill>
                  <a:srgbClr val="002060">
                    <a:alpha val="80000"/>
                  </a:srgbClr>
                </a:solidFill>
              </a:rPr>
              <a:t>Active Learning</a:t>
            </a:r>
            <a:endParaRPr lang="en-US" sz="1600" dirty="0">
              <a:solidFill>
                <a:srgbClr val="002060">
                  <a:alpha val="80000"/>
                </a:srgbClr>
              </a:solidFill>
            </a:endParaRPr>
          </a:p>
          <a:p>
            <a:pPr marL="285750" indent="-285750">
              <a:lnSpc>
                <a:spcPct val="90000"/>
              </a:lnSpc>
              <a:spcAft>
                <a:spcPts val="600"/>
              </a:spcAft>
              <a:buFont typeface="Wingdings" panose="05000000000000000000" pitchFamily="2" charset="2"/>
              <a:buChar char="§"/>
            </a:pPr>
            <a:r>
              <a:rPr lang="en-US" sz="1600" b="1" dirty="0">
                <a:solidFill>
                  <a:srgbClr val="002060">
                    <a:alpha val="80000"/>
                  </a:srgbClr>
                </a:solidFill>
              </a:rPr>
              <a:t>Clear Course Structure</a:t>
            </a:r>
            <a:endParaRPr lang="en-US" sz="1600" dirty="0">
              <a:solidFill>
                <a:srgbClr val="002060">
                  <a:alpha val="80000"/>
                </a:srgbClr>
              </a:solidFill>
            </a:endParaRPr>
          </a:p>
          <a:p>
            <a:pPr marL="285750" indent="-285750">
              <a:lnSpc>
                <a:spcPct val="90000"/>
              </a:lnSpc>
              <a:spcAft>
                <a:spcPts val="600"/>
              </a:spcAft>
              <a:buFont typeface="Wingdings" panose="05000000000000000000" pitchFamily="2" charset="2"/>
              <a:buChar char="§"/>
            </a:pPr>
            <a:r>
              <a:rPr lang="en-US" sz="1600" b="1" dirty="0">
                <a:solidFill>
                  <a:srgbClr val="002060">
                    <a:alpha val="80000"/>
                  </a:srgbClr>
                </a:solidFill>
              </a:rPr>
              <a:t>Frequent Feedback</a:t>
            </a:r>
            <a:endParaRPr lang="en-US" sz="1600" dirty="0">
              <a:solidFill>
                <a:srgbClr val="002060">
                  <a:alpha val="80000"/>
                </a:srgbClr>
              </a:solidFill>
            </a:endParaRPr>
          </a:p>
          <a:p>
            <a:pPr marL="285750" indent="-285750">
              <a:lnSpc>
                <a:spcPct val="90000"/>
              </a:lnSpc>
              <a:spcAft>
                <a:spcPts val="600"/>
              </a:spcAft>
              <a:buFont typeface="Wingdings" panose="05000000000000000000" pitchFamily="2" charset="2"/>
              <a:buChar char="§"/>
            </a:pPr>
            <a:r>
              <a:rPr lang="en-US" sz="1600" b="1" dirty="0">
                <a:solidFill>
                  <a:srgbClr val="002060">
                    <a:alpha val="80000"/>
                  </a:srgbClr>
                </a:solidFill>
              </a:rPr>
              <a:t>Early Intervention</a:t>
            </a:r>
            <a:endParaRPr lang="en-US" sz="1600" dirty="0">
              <a:solidFill>
                <a:srgbClr val="002060">
                  <a:alpha val="80000"/>
                </a:srgbClr>
              </a:solidFill>
            </a:endParaRPr>
          </a:p>
          <a:p>
            <a:pPr marL="285750" indent="-285750">
              <a:lnSpc>
                <a:spcPct val="90000"/>
              </a:lnSpc>
              <a:spcAft>
                <a:spcPts val="600"/>
              </a:spcAft>
              <a:buFont typeface="Wingdings" panose="05000000000000000000" pitchFamily="2" charset="2"/>
              <a:buChar char="§"/>
            </a:pPr>
            <a:r>
              <a:rPr lang="en-US" sz="1600" b="1" dirty="0">
                <a:solidFill>
                  <a:srgbClr val="002060">
                    <a:alpha val="80000"/>
                  </a:srgbClr>
                </a:solidFill>
              </a:rPr>
              <a:t>Academic Support Referrals</a:t>
            </a:r>
            <a:endParaRPr lang="en-US" sz="1600" dirty="0">
              <a:solidFill>
                <a:srgbClr val="002060">
                  <a:alpha val="80000"/>
                </a:srgbClr>
              </a:solidFill>
            </a:endParaRPr>
          </a:p>
          <a:p>
            <a:pPr>
              <a:lnSpc>
                <a:spcPct val="90000"/>
              </a:lnSpc>
              <a:spcAft>
                <a:spcPts val="600"/>
              </a:spcAft>
            </a:pPr>
            <a:endParaRPr lang="en-US" sz="1600" dirty="0">
              <a:solidFill>
                <a:srgbClr val="002060">
                  <a:alpha val="80000"/>
                </a:srgbClr>
              </a:solidFill>
            </a:endParaRPr>
          </a:p>
          <a:p>
            <a:pPr>
              <a:lnSpc>
                <a:spcPct val="90000"/>
              </a:lnSpc>
              <a:spcAft>
                <a:spcPts val="600"/>
              </a:spcAft>
            </a:pPr>
            <a:r>
              <a:rPr lang="en-US" sz="1600" b="1" dirty="0">
                <a:solidFill>
                  <a:srgbClr val="002060">
                    <a:alpha val="80000"/>
                  </a:srgbClr>
                </a:solidFill>
              </a:rPr>
              <a:t>Impact:                                                            </a:t>
            </a:r>
            <a:r>
              <a:rPr lang="en-US" sz="1600" dirty="0">
                <a:solidFill>
                  <a:srgbClr val="002060">
                    <a:alpha val="80000"/>
                  </a:srgbClr>
                </a:solidFill>
              </a:rPr>
              <a:t>Engagement → Success → Persistence</a:t>
            </a:r>
          </a:p>
          <a:p>
            <a:pPr>
              <a:lnSpc>
                <a:spcPct val="90000"/>
              </a:lnSpc>
              <a:spcAft>
                <a:spcPts val="600"/>
              </a:spcAft>
            </a:pPr>
            <a:endParaRPr lang="en-US" sz="1600" dirty="0">
              <a:solidFill>
                <a:srgbClr val="002060">
                  <a:alpha val="80000"/>
                </a:srgbClr>
              </a:solidFill>
            </a:endParaRPr>
          </a:p>
          <a:p>
            <a:pPr>
              <a:lnSpc>
                <a:spcPct val="90000"/>
              </a:lnSpc>
              <a:spcAft>
                <a:spcPts val="600"/>
              </a:spcAft>
            </a:pPr>
            <a:r>
              <a:rPr lang="en-US" sz="1600" b="1" dirty="0">
                <a:solidFill>
                  <a:srgbClr val="002060">
                    <a:alpha val="80000"/>
                  </a:srgbClr>
                </a:solidFill>
              </a:rPr>
              <a:t>Bottom Line: </a:t>
            </a:r>
            <a:r>
              <a:rPr lang="en-US" sz="1600" dirty="0">
                <a:solidFill>
                  <a:srgbClr val="002060">
                    <a:alpha val="80000"/>
                  </a:srgbClr>
                </a:solidFill>
              </a:rPr>
              <a:t>Small, intentional strategies lead to significant gains in student success.</a:t>
            </a:r>
          </a:p>
        </p:txBody>
      </p:sp>
      <p:sp>
        <p:nvSpPr>
          <p:cNvPr id="62"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6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A696E18-2F95-0E1B-68B7-70C4DF376DDD}"/>
              </a:ext>
            </a:extLst>
          </p:cNvPr>
          <p:cNvSpPr/>
          <p:nvPr/>
        </p:nvSpPr>
        <p:spPr>
          <a:xfrm>
            <a:off x="826718" y="554151"/>
            <a:ext cx="526093" cy="447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2770FB5-8610-FF32-F858-76B1C7E82832}"/>
              </a:ext>
            </a:extLst>
          </p:cNvPr>
          <p:cNvSpPr/>
          <p:nvPr/>
        </p:nvSpPr>
        <p:spPr>
          <a:xfrm>
            <a:off x="129361" y="1338730"/>
            <a:ext cx="526093" cy="447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775DACF-A703-1DA8-0FBF-6310DAC9E153}"/>
              </a:ext>
            </a:extLst>
          </p:cNvPr>
          <p:cNvSpPr/>
          <p:nvPr/>
        </p:nvSpPr>
        <p:spPr>
          <a:xfrm>
            <a:off x="5386193" y="5680724"/>
            <a:ext cx="526093" cy="447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F4924FF-1DB7-16C0-A62D-3D27B15BCA68}"/>
              </a:ext>
            </a:extLst>
          </p:cNvPr>
          <p:cNvSpPr txBox="1"/>
          <p:nvPr/>
        </p:nvSpPr>
        <p:spPr>
          <a:xfrm>
            <a:off x="7075606" y="1190436"/>
            <a:ext cx="2902907" cy="694614"/>
          </a:xfrm>
          <a:prstGeom prst="rect">
            <a:avLst/>
          </a:prstGeom>
          <a:noFill/>
        </p:spPr>
        <p:txBody>
          <a:bodyPr wrap="square">
            <a:spAutoFit/>
          </a:bodyPr>
          <a:lstStyle/>
          <a:p>
            <a:pPr algn="ctr">
              <a:lnSpc>
                <a:spcPct val="80000"/>
              </a:lnSpc>
              <a:spcAft>
                <a:spcPts val="600"/>
              </a:spcAft>
            </a:pPr>
            <a:r>
              <a:rPr lang="en-US" sz="2400" b="1" dirty="0">
                <a:solidFill>
                  <a:srgbClr val="FF0000">
                    <a:alpha val="80000"/>
                  </a:srgbClr>
                </a:solidFill>
              </a:rPr>
              <a:t>High-Impact Strategies</a:t>
            </a:r>
          </a:p>
        </p:txBody>
      </p:sp>
      <p:pic>
        <p:nvPicPr>
          <p:cNvPr id="27" name="Picture 26">
            <a:extLst>
              <a:ext uri="{FF2B5EF4-FFF2-40B4-BE49-F238E27FC236}">
                <a16:creationId xmlns:a16="http://schemas.microsoft.com/office/drawing/2014/main" id="{0B7DADF4-C613-9BFC-1F91-8661A5608AE2}"/>
              </a:ext>
            </a:extLst>
          </p:cNvPr>
          <p:cNvPicPr>
            <a:picLocks noChangeAspect="1"/>
          </p:cNvPicPr>
          <p:nvPr/>
        </p:nvPicPr>
        <p:blipFill>
          <a:blip r:embed="rId4"/>
          <a:stretch>
            <a:fillRect/>
          </a:stretch>
        </p:blipFill>
        <p:spPr>
          <a:xfrm rot="5400000">
            <a:off x="8585390" y="492731"/>
            <a:ext cx="118267" cy="2902906"/>
          </a:xfrm>
          <a:prstGeom prst="rect">
            <a:avLst/>
          </a:prstGeom>
        </p:spPr>
      </p:pic>
      <p:sp>
        <p:nvSpPr>
          <p:cNvPr id="29" name="Rectangle 28">
            <a:extLst>
              <a:ext uri="{FF2B5EF4-FFF2-40B4-BE49-F238E27FC236}">
                <a16:creationId xmlns:a16="http://schemas.microsoft.com/office/drawing/2014/main" id="{1EA9E293-A1E9-0682-3F5F-C5E33664885B}"/>
              </a:ext>
            </a:extLst>
          </p:cNvPr>
          <p:cNvSpPr/>
          <p:nvPr/>
        </p:nvSpPr>
        <p:spPr>
          <a:xfrm>
            <a:off x="7075606" y="1786661"/>
            <a:ext cx="239594" cy="3051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71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08685C94-5266-5A12-E56E-03FB70620383}"/>
              </a:ext>
            </a:extLst>
          </p:cNvPr>
          <p:cNvSpPr txBox="1"/>
          <p:nvPr/>
        </p:nvSpPr>
        <p:spPr>
          <a:xfrm>
            <a:off x="7143487" y="2033248"/>
            <a:ext cx="4291957" cy="3719375"/>
          </a:xfrm>
          <a:prstGeom prst="rect">
            <a:avLst/>
          </a:prstGeom>
        </p:spPr>
        <p:txBody>
          <a:bodyPr vert="horz" lIns="91440" tIns="45720" rIns="91440" bIns="45720" rtlCol="0" anchor="ctr">
            <a:noAutofit/>
          </a:bodyPr>
          <a:lstStyle/>
          <a:p>
            <a:pPr marL="404813" marR="0" lvl="0" indent="-234950" algn="l" defTabSz="914400" rtl="0" eaLnBrk="1" fontAlgn="auto" latinLnBrk="0" hangingPunct="1">
              <a:lnSpc>
                <a:spcPct val="8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Institutional goals become real through daily practice.</a:t>
            </a:r>
          </a:p>
          <a:p>
            <a:pPr marL="404813" marR="0" lvl="0" indent="-234950" algn="l" defTabSz="914400" rtl="0" eaLnBrk="1" fontAlgn="auto" latinLnBrk="0" hangingPunct="1">
              <a:lnSpc>
                <a:spcPct val="8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KPIs translate priorities into measurable outcomes.</a:t>
            </a:r>
          </a:p>
          <a:p>
            <a:pPr marL="404813" marR="0" lvl="0" indent="-404813" algn="l" defTabSz="914400" rtl="0" eaLnBrk="1" fontAlgn="auto" latinLnBrk="0" hangingPunct="1">
              <a:lnSpc>
                <a:spcPct val="80000"/>
              </a:lnSpc>
              <a:spcBef>
                <a:spcPts val="0"/>
              </a:spcBef>
              <a:spcAft>
                <a:spcPts val="600"/>
              </a:spcAft>
              <a:buClrTx/>
              <a:buSzTx/>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Alignment Ensures</a:t>
            </a: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a:t>
            </a:r>
          </a:p>
          <a:p>
            <a:pPr marL="404813" marR="0" lvl="0" indent="-234950" algn="l" defTabSz="914400" rtl="0" eaLnBrk="1" fontAlgn="auto" latinLnBrk="0" hangingPunct="1">
              <a:lnSpc>
                <a:spcPct val="8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Student success (retention, course success, completion)</a:t>
            </a:r>
          </a:p>
          <a:p>
            <a:pPr marL="404813" marR="0" lvl="0" indent="-234950" algn="l" defTabSz="914400" rtl="0" eaLnBrk="1" fontAlgn="auto" latinLnBrk="0" hangingPunct="1">
              <a:lnSpc>
                <a:spcPct val="8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Financial sustainability (fill rates, efficiency, stability)</a:t>
            </a:r>
          </a:p>
          <a:p>
            <a:pPr marL="404813" marR="0" lvl="0" indent="-234950" algn="l" defTabSz="914400" rtl="0" eaLnBrk="1" fontAlgn="auto" latinLnBrk="0" hangingPunct="1">
              <a:lnSpc>
                <a:spcPct val="8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Workforce impact (career readiness, transfer, credentials)</a:t>
            </a:r>
          </a:p>
          <a:p>
            <a:pPr marR="0" lvl="0" algn="l" defTabSz="914400" rtl="0" eaLnBrk="1" fontAlgn="auto" latinLnBrk="0" hangingPunct="1">
              <a:lnSpc>
                <a:spcPct val="80000"/>
              </a:lnSpc>
              <a:spcBef>
                <a:spcPts val="0"/>
              </a:spcBef>
              <a:spcAft>
                <a:spcPts val="600"/>
              </a:spcAft>
              <a:buClrTx/>
              <a:buSzTx/>
              <a:tabLst/>
              <a:defRPr/>
            </a:pPr>
            <a:r>
              <a:rPr kumimoji="0" lang="en-US" sz="1600" b="1" i="0" u="none" strike="noStrike" kern="1200" cap="none" spc="0" normalizeH="0" baseline="0" noProof="0" dirty="0">
                <a:ln>
                  <a:noFill/>
                </a:ln>
                <a:solidFill>
                  <a:srgbClr val="002060"/>
                </a:solidFill>
                <a:effectLst/>
                <a:uLnTx/>
                <a:uFillTx/>
                <a:latin typeface="Aptos" panose="02110004020202020204"/>
                <a:ea typeface="+mn-ea"/>
                <a:cs typeface="+mn-cs"/>
              </a:rPr>
              <a:t>Bottom Line:</a:t>
            </a:r>
          </a:p>
          <a:p>
            <a:pPr marL="404813" marR="0" lvl="0" indent="-234950" algn="l" defTabSz="914400" rtl="0" eaLnBrk="1" fontAlgn="auto" latinLnBrk="0" hangingPunct="1">
              <a:lnSpc>
                <a:spcPct val="8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Your daily decisions directly influence institutional</a:t>
            </a:r>
            <a:r>
              <a:rPr lang="en-US" sz="1600" dirty="0">
                <a:solidFill>
                  <a:srgbClr val="002060"/>
                </a:solidFill>
                <a:latin typeface="Aptos" panose="02110004020202020204"/>
              </a:rPr>
              <a:t> goals</a:t>
            </a:r>
            <a:endPar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A7502A64-4484-7356-A6CF-2204D6FE1DBD}"/>
              </a:ext>
            </a:extLst>
          </p:cNvPr>
          <p:cNvSpPr txBox="1"/>
          <p:nvPr/>
        </p:nvSpPr>
        <p:spPr>
          <a:xfrm>
            <a:off x="7018370" y="1268740"/>
            <a:ext cx="4291958"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Why </a:t>
            </a:r>
          </a:p>
          <a:p>
            <a:pPr marL="0" marR="0" lvl="0" indent="0" algn="ctr" defTabSz="914400" rtl="0" eaLnBrk="1" fontAlgn="auto" latinLnBrk="0" hangingPunct="1">
              <a:lnSpc>
                <a:spcPct val="80000"/>
              </a:lnSpc>
              <a:spcBef>
                <a:spcPts val="0"/>
              </a:spcBef>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This Matters</a:t>
            </a:r>
          </a:p>
        </p:txBody>
      </p:sp>
      <p:pic>
        <p:nvPicPr>
          <p:cNvPr id="2" name="Picture 2" descr="Effective College Teaching Strategies">
            <a:extLst>
              <a:ext uri="{FF2B5EF4-FFF2-40B4-BE49-F238E27FC236}">
                <a16:creationId xmlns:a16="http://schemas.microsoft.com/office/drawing/2014/main" id="{10388CA6-4E94-04E7-D098-942C8C132D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657" y="1177033"/>
            <a:ext cx="57150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50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801139-88ED-7164-1F70-FF320AB22C6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AB4343C-E732-6862-99B4-A42400BA5B2D}"/>
              </a:ext>
            </a:extLst>
          </p:cNvPr>
          <p:cNvSpPr txBox="1"/>
          <p:nvPr/>
        </p:nvSpPr>
        <p:spPr>
          <a:xfrm>
            <a:off x="764613" y="2417526"/>
            <a:ext cx="3554108" cy="3425043"/>
          </a:xfrm>
          <a:prstGeom prst="rect">
            <a:avLst/>
          </a:prstGeom>
        </p:spPr>
        <p:txBody>
          <a:bodyPr vert="horz" lIns="91440" tIns="45720" rIns="91440" bIns="45720" rtlCol="0">
            <a:noAutofit/>
          </a:bodyPr>
          <a:lstStyle/>
          <a:p>
            <a:pPr marL="176213" indent="-176213">
              <a:lnSpc>
                <a:spcPct val="80000"/>
              </a:lnSpc>
              <a:spcAft>
                <a:spcPts val="600"/>
              </a:spcAft>
              <a:buFont typeface="Wingdings" panose="05000000000000000000" pitchFamily="2" charset="2"/>
              <a:buChar char="§"/>
            </a:pPr>
            <a:r>
              <a:rPr lang="en-US" sz="1600" dirty="0">
                <a:solidFill>
                  <a:srgbClr val="002060"/>
                </a:solidFill>
              </a:rPr>
              <a:t>Add one early assignment</a:t>
            </a:r>
          </a:p>
          <a:p>
            <a:pPr marL="176213" indent="-176213">
              <a:lnSpc>
                <a:spcPct val="80000"/>
              </a:lnSpc>
              <a:spcAft>
                <a:spcPts val="600"/>
              </a:spcAft>
              <a:buFont typeface="Wingdings" panose="05000000000000000000" pitchFamily="2" charset="2"/>
              <a:buChar char="§"/>
            </a:pPr>
            <a:r>
              <a:rPr lang="en-US" sz="1600" dirty="0">
                <a:solidFill>
                  <a:srgbClr val="002060"/>
                </a:solidFill>
              </a:rPr>
              <a:t>Use one reflection activity</a:t>
            </a:r>
          </a:p>
          <a:p>
            <a:pPr marL="176213" indent="-176213">
              <a:lnSpc>
                <a:spcPct val="80000"/>
              </a:lnSpc>
              <a:spcAft>
                <a:spcPts val="600"/>
              </a:spcAft>
              <a:buFont typeface="Wingdings" panose="05000000000000000000" pitchFamily="2" charset="2"/>
              <a:buChar char="§"/>
            </a:pPr>
            <a:r>
              <a:rPr lang="en-US" sz="1600" dirty="0">
                <a:solidFill>
                  <a:srgbClr val="002060"/>
                </a:solidFill>
              </a:rPr>
              <a:t>Implement one exam wrapper</a:t>
            </a:r>
          </a:p>
          <a:p>
            <a:pPr marL="176213" indent="-176213">
              <a:lnSpc>
                <a:spcPct val="80000"/>
              </a:lnSpc>
              <a:spcAft>
                <a:spcPts val="600"/>
              </a:spcAft>
              <a:buFont typeface="Wingdings" panose="05000000000000000000" pitchFamily="2" charset="2"/>
              <a:buChar char="§"/>
            </a:pPr>
            <a:r>
              <a:rPr lang="en-US" sz="1600" dirty="0">
                <a:solidFill>
                  <a:srgbClr val="002060"/>
                </a:solidFill>
              </a:rPr>
              <a:t>Refer one student to tutoring</a:t>
            </a:r>
          </a:p>
          <a:p>
            <a:pPr marL="176213" indent="-176213">
              <a:lnSpc>
                <a:spcPct val="80000"/>
              </a:lnSpc>
              <a:spcAft>
                <a:spcPts val="600"/>
              </a:spcAft>
              <a:buFont typeface="Wingdings" panose="05000000000000000000" pitchFamily="2" charset="2"/>
              <a:buChar char="§"/>
            </a:pPr>
            <a:r>
              <a:rPr lang="en-US" sz="1600" dirty="0">
                <a:solidFill>
                  <a:srgbClr val="002060"/>
                </a:solidFill>
              </a:rPr>
              <a:t>Send one early progress message (week 2–3)</a:t>
            </a:r>
          </a:p>
          <a:p>
            <a:pPr marL="176213" indent="-176213">
              <a:lnSpc>
                <a:spcPct val="80000"/>
              </a:lnSpc>
              <a:spcAft>
                <a:spcPts val="1200"/>
              </a:spcAft>
              <a:buFont typeface="Wingdings" panose="05000000000000000000" pitchFamily="2" charset="2"/>
              <a:buChar char="§"/>
            </a:pPr>
            <a:r>
              <a:rPr lang="en-US" sz="1600" dirty="0">
                <a:solidFill>
                  <a:srgbClr val="002060"/>
                </a:solidFill>
              </a:rPr>
              <a:t>Clarify one assignment with a model/example</a:t>
            </a:r>
            <a:endParaRPr lang="en-US" sz="1200" dirty="0">
              <a:solidFill>
                <a:srgbClr val="002060"/>
              </a:solidFill>
            </a:endParaRPr>
          </a:p>
          <a:p>
            <a:pPr>
              <a:lnSpc>
                <a:spcPct val="80000"/>
              </a:lnSpc>
              <a:spcAft>
                <a:spcPts val="1200"/>
              </a:spcAft>
            </a:pPr>
            <a:r>
              <a:rPr lang="en-US" sz="1600" b="1" dirty="0">
                <a:solidFill>
                  <a:srgbClr val="002060"/>
                </a:solidFill>
              </a:rPr>
              <a:t>Impact: </a:t>
            </a:r>
            <a:r>
              <a:rPr lang="en-US" sz="1600" dirty="0">
                <a:solidFill>
                  <a:srgbClr val="002060"/>
                </a:solidFill>
              </a:rPr>
              <a:t>Early action → Better habits → Stronger outcomes</a:t>
            </a:r>
          </a:p>
          <a:p>
            <a:pPr>
              <a:lnSpc>
                <a:spcPct val="80000"/>
              </a:lnSpc>
              <a:spcAft>
                <a:spcPts val="600"/>
              </a:spcAft>
            </a:pPr>
            <a:r>
              <a:rPr lang="en-US" sz="1600" b="1" dirty="0">
                <a:solidFill>
                  <a:srgbClr val="002060"/>
                </a:solidFill>
              </a:rPr>
              <a:t>Bottom Line: </a:t>
            </a:r>
            <a:r>
              <a:rPr lang="en-US" sz="1600" dirty="0">
                <a:solidFill>
                  <a:srgbClr val="002060"/>
                </a:solidFill>
              </a:rPr>
              <a:t>Small, intentional moves create measurable gains.</a:t>
            </a:r>
          </a:p>
        </p:txBody>
      </p:sp>
      <p:pic>
        <p:nvPicPr>
          <p:cNvPr id="18" name="Picture 17" descr="A group of people in a classroom&#10;&#10;AI-generated content may be incorrect.">
            <a:extLst>
              <a:ext uri="{FF2B5EF4-FFF2-40B4-BE49-F238E27FC236}">
                <a16:creationId xmlns:a16="http://schemas.microsoft.com/office/drawing/2014/main" id="{F39B3F86-7634-A3B7-F51C-DDA97B8ADCC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24450" y="634382"/>
            <a:ext cx="6657213" cy="5495162"/>
          </a:xfrm>
          <a:prstGeom prst="rect">
            <a:avLst/>
          </a:prstGeom>
        </p:spPr>
      </p:pic>
      <p:sp>
        <p:nvSpPr>
          <p:cNvPr id="30" name="TextBox 29">
            <a:extLst>
              <a:ext uri="{FF2B5EF4-FFF2-40B4-BE49-F238E27FC236}">
                <a16:creationId xmlns:a16="http://schemas.microsoft.com/office/drawing/2014/main" id="{ACB8D446-E076-EDBE-DB02-EA8878277C52}"/>
              </a:ext>
            </a:extLst>
          </p:cNvPr>
          <p:cNvSpPr txBox="1"/>
          <p:nvPr/>
        </p:nvSpPr>
        <p:spPr>
          <a:xfrm>
            <a:off x="909075" y="1492256"/>
            <a:ext cx="2960084" cy="694614"/>
          </a:xfrm>
          <a:prstGeom prst="rect">
            <a:avLst/>
          </a:prstGeom>
          <a:noFill/>
        </p:spPr>
        <p:txBody>
          <a:bodyPr wrap="square">
            <a:spAutoFit/>
          </a:bodyPr>
          <a:lstStyle/>
          <a:p>
            <a:pPr algn="ctr">
              <a:lnSpc>
                <a:spcPct val="80000"/>
              </a:lnSpc>
            </a:pPr>
            <a:r>
              <a:rPr lang="en-US" sz="2400" b="1" dirty="0">
                <a:solidFill>
                  <a:srgbClr val="FF0000"/>
                </a:solidFill>
              </a:rPr>
              <a:t>Small Changes,                             Big Impact</a:t>
            </a:r>
          </a:p>
        </p:txBody>
      </p:sp>
    </p:spTree>
    <p:extLst>
      <p:ext uri="{BB962C8B-B14F-4D97-AF65-F5344CB8AC3E}">
        <p14:creationId xmlns:p14="http://schemas.microsoft.com/office/powerpoint/2010/main" val="117066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805245-E798-6E6B-68D2-7E9AFDA53EE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erson holding a piece of paper&#10;&#10;AI-generated content may be incorrect.">
            <a:extLst>
              <a:ext uri="{FF2B5EF4-FFF2-40B4-BE49-F238E27FC236}">
                <a16:creationId xmlns:a16="http://schemas.microsoft.com/office/drawing/2014/main" id="{1EFCD2EC-A58B-4792-3E5D-141B30038E5C}"/>
              </a:ext>
            </a:extLst>
          </p:cNvPr>
          <p:cNvPicPr>
            <a:picLocks noChangeAspect="1"/>
          </p:cNvPicPr>
          <p:nvPr/>
        </p:nvPicPr>
        <p:blipFill>
          <a:blip r:embed="rId3"/>
          <a:stretch>
            <a:fillRect/>
          </a:stretch>
        </p:blipFill>
        <p:spPr>
          <a:xfrm>
            <a:off x="5342590" y="1400997"/>
            <a:ext cx="5572852" cy="328088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TextBox 15">
            <a:extLst>
              <a:ext uri="{FF2B5EF4-FFF2-40B4-BE49-F238E27FC236}">
                <a16:creationId xmlns:a16="http://schemas.microsoft.com/office/drawing/2014/main" id="{C1D3D351-BF48-3DCA-F829-1E87A8DE719E}"/>
              </a:ext>
            </a:extLst>
          </p:cNvPr>
          <p:cNvSpPr txBox="1"/>
          <p:nvPr/>
        </p:nvSpPr>
        <p:spPr>
          <a:xfrm>
            <a:off x="962869" y="1400997"/>
            <a:ext cx="2615912"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Small Changes That Move KPIs</a:t>
            </a:r>
          </a:p>
        </p:txBody>
      </p:sp>
      <p:sp>
        <p:nvSpPr>
          <p:cNvPr id="17" name="Rectangle 16">
            <a:extLst>
              <a:ext uri="{FF2B5EF4-FFF2-40B4-BE49-F238E27FC236}">
                <a16:creationId xmlns:a16="http://schemas.microsoft.com/office/drawing/2014/main" id="{3B65BF8A-ED11-E91E-13A6-A6F34BD4ACB6}"/>
              </a:ext>
            </a:extLst>
          </p:cNvPr>
          <p:cNvSpPr/>
          <p:nvPr/>
        </p:nvSpPr>
        <p:spPr>
          <a:xfrm>
            <a:off x="591312" y="2428240"/>
            <a:ext cx="3429000" cy="294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0964608-D168-B134-A334-DECAEBCF6DC7}"/>
              </a:ext>
            </a:extLst>
          </p:cNvPr>
          <p:cNvSpPr txBox="1"/>
          <p:nvPr/>
        </p:nvSpPr>
        <p:spPr>
          <a:xfrm>
            <a:off x="652282" y="2428240"/>
            <a:ext cx="3429000" cy="3410712"/>
          </a:xfrm>
          <a:prstGeom prst="rect">
            <a:avLst/>
          </a:prstGeom>
        </p:spPr>
        <p:txBody>
          <a:bodyPr vert="horz" lIns="91440" tIns="45720" rIns="91440" bIns="45720" rtlCol="0" anchor="t">
            <a:noAutofit/>
          </a:bodyPr>
          <a:lstStyle/>
          <a:p>
            <a:pPr marL="228600" indent="-228600">
              <a:lnSpc>
                <a:spcPct val="80000"/>
              </a:lnSpc>
              <a:spcAft>
                <a:spcPts val="600"/>
              </a:spcAft>
              <a:buFont typeface="Wingdings" panose="05000000000000000000" pitchFamily="2" charset="2"/>
              <a:buChar char="§"/>
            </a:pPr>
            <a:r>
              <a:rPr lang="en-US" sz="1600" b="1" dirty="0">
                <a:solidFill>
                  <a:srgbClr val="002060"/>
                </a:solidFill>
              </a:rPr>
              <a:t>Retention (G2-KPI1, G2-KPI2)) </a:t>
            </a:r>
            <a:r>
              <a:rPr lang="en-US" sz="1600" dirty="0">
                <a:solidFill>
                  <a:srgbClr val="002060"/>
                </a:solidFill>
              </a:rPr>
              <a:t>→ Early outreach + first assignment</a:t>
            </a:r>
          </a:p>
          <a:p>
            <a:pPr marL="228600" indent="-228600">
              <a:lnSpc>
                <a:spcPct val="80000"/>
              </a:lnSpc>
              <a:spcAft>
                <a:spcPts val="600"/>
              </a:spcAft>
              <a:buFont typeface="Wingdings" panose="05000000000000000000" pitchFamily="2" charset="2"/>
              <a:buChar char="§"/>
            </a:pPr>
            <a:r>
              <a:rPr lang="en-US" sz="1600" b="1" dirty="0">
                <a:solidFill>
                  <a:srgbClr val="002060"/>
                </a:solidFill>
              </a:rPr>
              <a:t>Course Success (G2-KPI3) </a:t>
            </a:r>
            <a:r>
              <a:rPr lang="en-US" sz="1600" dirty="0">
                <a:solidFill>
                  <a:srgbClr val="002060"/>
                </a:solidFill>
              </a:rPr>
              <a:t>→ Feedback + exam wrappers</a:t>
            </a:r>
          </a:p>
          <a:p>
            <a:pPr marL="228600" indent="-228600">
              <a:lnSpc>
                <a:spcPct val="80000"/>
              </a:lnSpc>
              <a:spcAft>
                <a:spcPts val="600"/>
              </a:spcAft>
              <a:buFont typeface="Wingdings" panose="05000000000000000000" pitchFamily="2" charset="2"/>
              <a:buChar char="§"/>
            </a:pPr>
            <a:r>
              <a:rPr lang="en-US" sz="1600" b="1" dirty="0">
                <a:solidFill>
                  <a:srgbClr val="002060"/>
                </a:solidFill>
              </a:rPr>
              <a:t>Persistence </a:t>
            </a:r>
            <a:r>
              <a:rPr lang="en-US" sz="1600" dirty="0">
                <a:solidFill>
                  <a:srgbClr val="002060"/>
                </a:solidFill>
              </a:rPr>
              <a:t>→ Tutoring referrals + check-ins</a:t>
            </a:r>
          </a:p>
          <a:p>
            <a:pPr marL="228600" indent="-228600">
              <a:lnSpc>
                <a:spcPct val="80000"/>
              </a:lnSpc>
              <a:spcAft>
                <a:spcPts val="1200"/>
              </a:spcAft>
              <a:buFont typeface="Wingdings" panose="05000000000000000000" pitchFamily="2" charset="2"/>
              <a:buChar char="§"/>
            </a:pPr>
            <a:r>
              <a:rPr lang="en-US" sz="1600" b="1" dirty="0">
                <a:solidFill>
                  <a:srgbClr val="002060"/>
                </a:solidFill>
              </a:rPr>
              <a:t>Graduation (G4-KPI1) </a:t>
            </a:r>
            <a:r>
              <a:rPr lang="en-US" sz="1600" dirty="0">
                <a:solidFill>
                  <a:srgbClr val="002060"/>
                </a:solidFill>
              </a:rPr>
              <a:t>→ Clear expectations + structured course design</a:t>
            </a:r>
          </a:p>
          <a:p>
            <a:pPr>
              <a:lnSpc>
                <a:spcPct val="80000"/>
              </a:lnSpc>
              <a:spcAft>
                <a:spcPts val="1200"/>
              </a:spcAft>
            </a:pPr>
            <a:r>
              <a:rPr lang="en-US" sz="1600" b="1" dirty="0">
                <a:solidFill>
                  <a:srgbClr val="002060"/>
                </a:solidFill>
              </a:rPr>
              <a:t>Impact: </a:t>
            </a:r>
            <a:r>
              <a:rPr lang="en-US" sz="1600" dirty="0">
                <a:solidFill>
                  <a:srgbClr val="002060"/>
                </a:solidFill>
              </a:rPr>
              <a:t>Small actions → Targeted outcomes → Measurable gains</a:t>
            </a:r>
          </a:p>
          <a:p>
            <a:pPr>
              <a:lnSpc>
                <a:spcPct val="80000"/>
              </a:lnSpc>
              <a:spcAft>
                <a:spcPts val="600"/>
              </a:spcAft>
            </a:pPr>
            <a:r>
              <a:rPr lang="en-US" sz="1600" b="1" dirty="0">
                <a:solidFill>
                  <a:srgbClr val="002060"/>
                </a:solidFill>
              </a:rPr>
              <a:t>Bottom Line: </a:t>
            </a:r>
            <a:r>
              <a:rPr lang="en-US" sz="1600" dirty="0">
                <a:solidFill>
                  <a:srgbClr val="002060"/>
                </a:solidFill>
              </a:rPr>
              <a:t>What you do in your course directly moves key student success metrics.</a:t>
            </a:r>
          </a:p>
        </p:txBody>
      </p:sp>
      <p:cxnSp>
        <p:nvCxnSpPr>
          <p:cNvPr id="22" name="Straight Connector 21">
            <a:extLst>
              <a:ext uri="{FF2B5EF4-FFF2-40B4-BE49-F238E27FC236}">
                <a16:creationId xmlns:a16="http://schemas.microsoft.com/office/drawing/2014/main" id="{0314D228-CCEE-36B9-517C-87FEA9279C6B}"/>
              </a:ext>
            </a:extLst>
          </p:cNvPr>
          <p:cNvCxnSpPr/>
          <p:nvPr/>
        </p:nvCxnSpPr>
        <p:spPr>
          <a:xfrm>
            <a:off x="643278" y="2174240"/>
            <a:ext cx="303464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257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9AE1604-BB93-4F6D-94D6-F2A6021FC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28" name="Group 27">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9" name="Rectangle 28">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30" name="Rectangle 2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AAA8334A-0C3A-D898-0EDC-44E5DBB44C1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846276" y="2491560"/>
            <a:ext cx="3926677" cy="2415955"/>
          </a:xfrm>
          <a:prstGeom prst="roundRect">
            <a:avLst>
              <a:gd name="adj" fmla="val 4167"/>
            </a:avLst>
          </a:prstGeom>
          <a:solidFill>
            <a:srgbClr val="FFFFFF"/>
          </a:solidFill>
          <a:ln w="38100" cap="sq">
            <a:solidFill>
              <a:srgbClr val="00206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a:extLst>
              <a:ext uri="{FF2B5EF4-FFF2-40B4-BE49-F238E27FC236}">
                <a16:creationId xmlns:a16="http://schemas.microsoft.com/office/drawing/2014/main" id="{3ED1F08E-D987-6274-A251-51C5C633C0FC}"/>
              </a:ext>
            </a:extLst>
          </p:cNvPr>
          <p:cNvSpPr txBox="1"/>
          <p:nvPr/>
        </p:nvSpPr>
        <p:spPr>
          <a:xfrm>
            <a:off x="7205948" y="1493934"/>
            <a:ext cx="2836984" cy="694614"/>
          </a:xfrm>
          <a:prstGeom prst="rect">
            <a:avLst/>
          </a:prstGeom>
          <a:noFill/>
        </p:spPr>
        <p:txBody>
          <a:bodyPr wrap="square">
            <a:spAutoFit/>
          </a:bodyPr>
          <a:lstStyle/>
          <a:p>
            <a:pPr marR="0" lvl="0" algn="ctr" defTabSz="914400" rtl="0" eaLnBrk="1" fontAlgn="auto" latinLnBrk="0" hangingPunct="1">
              <a:lnSpc>
                <a:spcPct val="80000"/>
              </a:lnSpc>
              <a:spcBef>
                <a:spcPts val="0"/>
              </a:spcBef>
              <a:spcAft>
                <a:spcPts val="600"/>
              </a:spcAft>
              <a:buClrTx/>
              <a:buSzTx/>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From Strategy                      to Impact</a:t>
            </a:r>
          </a:p>
        </p:txBody>
      </p:sp>
      <p:sp>
        <p:nvSpPr>
          <p:cNvPr id="6" name="TextBox 5">
            <a:extLst>
              <a:ext uri="{FF2B5EF4-FFF2-40B4-BE49-F238E27FC236}">
                <a16:creationId xmlns:a16="http://schemas.microsoft.com/office/drawing/2014/main" id="{B1732482-0CBE-E2A1-67EA-19122433A64A}"/>
              </a:ext>
            </a:extLst>
          </p:cNvPr>
          <p:cNvSpPr txBox="1"/>
          <p:nvPr/>
        </p:nvSpPr>
        <p:spPr>
          <a:xfrm>
            <a:off x="1324820" y="1769428"/>
            <a:ext cx="4232803" cy="4388908"/>
          </a:xfrm>
          <a:prstGeom prst="rect">
            <a:avLst/>
          </a:prstGeom>
        </p:spPr>
        <p:txBody>
          <a:bodyPr vert="horz" lIns="91440" tIns="45720" rIns="91440" bIns="45720" rtlCol="0">
            <a:normAutofit/>
          </a:bodyPr>
          <a:lstStyle/>
          <a:p>
            <a:pPr marL="285750" indent="-285750">
              <a:lnSpc>
                <a:spcPct val="90000"/>
              </a:lnSpc>
              <a:spcAft>
                <a:spcPts val="600"/>
              </a:spcAft>
              <a:buFont typeface="Wingdings" panose="05000000000000000000" pitchFamily="2" charset="2"/>
              <a:buChar char="§"/>
            </a:pPr>
            <a:r>
              <a:rPr lang="en-US" sz="1600" dirty="0">
                <a:solidFill>
                  <a:srgbClr val="002060"/>
                </a:solidFill>
              </a:rPr>
              <a:t>Chancellor’s Goals become real through daily teaching.</a:t>
            </a:r>
          </a:p>
          <a:p>
            <a:pPr marL="285750" indent="-285750">
              <a:lnSpc>
                <a:spcPct val="90000"/>
              </a:lnSpc>
              <a:spcAft>
                <a:spcPts val="600"/>
              </a:spcAft>
              <a:buFont typeface="Wingdings" panose="05000000000000000000" pitchFamily="2" charset="2"/>
              <a:buChar char="§"/>
            </a:pPr>
            <a:r>
              <a:rPr lang="en-US" sz="1600" dirty="0">
                <a:solidFill>
                  <a:srgbClr val="002060"/>
                </a:solidFill>
              </a:rPr>
              <a:t>FQEs and small strategies turn goals into action.</a:t>
            </a:r>
          </a:p>
          <a:p>
            <a:pPr marL="285750" indent="-285750">
              <a:lnSpc>
                <a:spcPct val="90000"/>
              </a:lnSpc>
              <a:spcAft>
                <a:spcPts val="600"/>
              </a:spcAft>
              <a:buFont typeface="Wingdings" panose="05000000000000000000" pitchFamily="2" charset="2"/>
              <a:buChar char="§"/>
            </a:pPr>
            <a:r>
              <a:rPr lang="en-US" sz="1600" dirty="0">
                <a:solidFill>
                  <a:srgbClr val="002060"/>
                </a:solidFill>
              </a:rPr>
              <a:t>Student success drives institutional strength.</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Big Idea: </a:t>
            </a:r>
            <a:r>
              <a:rPr lang="en-US" sz="1600" dirty="0">
                <a:solidFill>
                  <a:srgbClr val="002060"/>
                </a:solidFill>
              </a:rPr>
              <a:t>Teaching → Student Success → Completion → Institutional and Community Impact</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Final Thought: </a:t>
            </a:r>
            <a:r>
              <a:rPr lang="en-US" sz="1600" dirty="0">
                <a:solidFill>
                  <a:srgbClr val="002060"/>
                </a:solidFill>
              </a:rPr>
              <a:t>One intentional change can make a lasting difference.</a:t>
            </a:r>
          </a:p>
        </p:txBody>
      </p:sp>
    </p:spTree>
    <p:extLst>
      <p:ext uri="{BB962C8B-B14F-4D97-AF65-F5344CB8AC3E}">
        <p14:creationId xmlns:p14="http://schemas.microsoft.com/office/powerpoint/2010/main" val="245085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5"/>
            <a:ext cx="12188824" cy="6855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1200" y="4414991"/>
            <a:ext cx="11979212" cy="2087251"/>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957" y="588569"/>
            <a:ext cx="6503606" cy="568086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7313F5C-24EB-30C0-E224-808F79CB5122}"/>
              </a:ext>
            </a:extLst>
          </p:cNvPr>
          <p:cNvSpPr txBox="1"/>
          <p:nvPr/>
        </p:nvSpPr>
        <p:spPr>
          <a:xfrm>
            <a:off x="699127" y="4884302"/>
            <a:ext cx="3737290" cy="588919"/>
          </a:xfrm>
          <a:prstGeom prst="rect">
            <a:avLst/>
          </a:prstGeom>
          <a:noFill/>
        </p:spPr>
        <p:txBody>
          <a:bodyPr wrap="square">
            <a:spAutoFit/>
          </a:bodyPr>
          <a:lstStyle/>
          <a:p>
            <a:pPr marL="0" marR="0" lvl="0" indent="0" algn="ctr" defTabSz="914126" rtl="0" eaLnBrk="1" fontAlgn="auto" latinLnBrk="0" hangingPunct="1">
              <a:lnSpc>
                <a:spcPct val="150000"/>
              </a:lnSpc>
              <a:spcBef>
                <a:spcPts val="0"/>
              </a:spcBef>
              <a:spcAft>
                <a:spcPts val="300"/>
              </a:spcAft>
              <a:buClrTx/>
              <a:buSzTx/>
              <a:buFontTx/>
              <a:buNone/>
              <a:tabLst/>
              <a:defRPr/>
            </a:pPr>
            <a:r>
              <a:rPr kumimoji="0" lang="en-US" sz="2399"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References</a:t>
            </a:r>
            <a:endParaRPr kumimoji="0" lang="en-US" sz="2399"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Welcome to MyBib">
            <a:extLst>
              <a:ext uri="{FF2B5EF4-FFF2-40B4-BE49-F238E27FC236}">
                <a16:creationId xmlns:a16="http://schemas.microsoft.com/office/drawing/2014/main" id="{684F0853-FA5F-6F7C-4D90-0EFEF41BB358}"/>
              </a:ext>
            </a:extLst>
          </p:cNvPr>
          <p:cNvPicPr>
            <a:picLocks noChangeAspect="1" noChangeArrowheads="1"/>
          </p:cNvPicPr>
          <p:nvPr/>
        </p:nvPicPr>
        <p:blipFill>
          <a:blip r:embed="rId3"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06082" y="1273984"/>
            <a:ext cx="4618895" cy="2455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059B5E-F457-FF5B-B750-C49878112B1F}"/>
              </a:ext>
            </a:extLst>
          </p:cNvPr>
          <p:cNvSpPr txBox="1"/>
          <p:nvPr/>
        </p:nvSpPr>
        <p:spPr>
          <a:xfrm>
            <a:off x="5343570" y="856394"/>
            <a:ext cx="5919686" cy="5288564"/>
          </a:xfrm>
          <a:prstGeom prst="rect">
            <a:avLst/>
          </a:prstGeom>
          <a:noFill/>
        </p:spPr>
        <p:txBody>
          <a:bodyPr wrap="square" rtlCol="0">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G1: Financial Resilience (Efficiency, Resource Allocation, Sustainability)</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National Association of College and University Business Officers (NACUBO). (2019). </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hlinkClick r:id="rId4"/>
              </a:rPr>
              <a:t>Analytics can save higher education. Really.</a:t>
            </a:r>
            <a:endPar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914400" rtl="0" eaLnBrk="1" fontAlgn="auto" latinLnBrk="0" hangingPunct="1">
              <a:lnSpc>
                <a:spcPct val="90000"/>
              </a:lnSpc>
              <a:spcBef>
                <a:spcPts val="0"/>
              </a:spcBef>
              <a:spcAft>
                <a:spcPts val="1200"/>
              </a:spcAft>
              <a:buClrTx/>
              <a:buSzTx/>
              <a:buFont typeface="Wingdings" panose="05000000000000000000" pitchFamily="2" charset="2"/>
              <a:buChar char="§"/>
              <a:tabLst/>
              <a:defRPr/>
            </a:pP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Association of Governing Boards of Universities and Colleges (AGB). (2025). </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hlinkClick r:id="rId5"/>
              </a:rPr>
              <a:t>Top strategic issues for boards.</a:t>
            </a:r>
            <a:endPar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G2: Academic Excellence (Retention, Gateway Success, Progression)</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Complete College America. (2022). </a:t>
            </a:r>
            <a:r>
              <a:rPr lang="en-US" sz="1100" dirty="0">
                <a:solidFill>
                  <a:prstClr val="black"/>
                </a:solidFill>
                <a:latin typeface="Aptos" panose="02110004020202020204"/>
                <a:hlinkClick r:id="rId6"/>
              </a:rPr>
              <a:t>Learning and Leading: How CCA is Advancing the College Completion Agenda</a:t>
            </a:r>
            <a:r>
              <a:rPr lang="en-US" sz="1100" dirty="0">
                <a:solidFill>
                  <a:prstClr val="black"/>
                </a:solidFill>
                <a:latin typeface="Aptos" panose="02110004020202020204"/>
              </a:rPr>
              <a:t>.</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Community College Research Center. (2021). </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hlinkClick r:id="rId7"/>
              </a:rPr>
              <a:t>Guided Pathways Research</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a:t>
            </a:r>
          </a:p>
          <a:p>
            <a:pPr marL="171450" marR="0" lvl="0" indent="-171450" algn="l" defTabSz="914400" rtl="0" eaLnBrk="1" fontAlgn="auto" latinLnBrk="0" hangingPunct="1">
              <a:lnSpc>
                <a:spcPct val="90000"/>
              </a:lnSpc>
              <a:spcBef>
                <a:spcPts val="0"/>
              </a:spcBef>
              <a:spcAft>
                <a:spcPts val="1200"/>
              </a:spcAft>
              <a:buClrTx/>
              <a:buSzTx/>
              <a:buFont typeface="Wingdings" panose="05000000000000000000" pitchFamily="2" charset="2"/>
              <a:buChar char="§"/>
              <a:tabLst/>
              <a:defRPr/>
            </a:pP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National Student Clearinghouse Research Center. (2023). </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hlinkClick r:id="rId8"/>
              </a:rPr>
              <a:t>Persistence and Retention Report</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a:t>
            </a:r>
          </a:p>
          <a:p>
            <a:pPr marR="0" lvl="0" algn="l" defTabSz="914400" rtl="0" eaLnBrk="1" fontAlgn="auto" latinLnBrk="0" hangingPunct="1">
              <a:lnSpc>
                <a:spcPct val="90000"/>
              </a:lnSpc>
              <a:spcBef>
                <a:spcPts val="0"/>
              </a:spcBef>
              <a:spcAft>
                <a:spcPts val="600"/>
              </a:spcAft>
              <a:buClrTx/>
              <a:buSzTx/>
              <a:tabLst/>
              <a:defRPr/>
            </a:pPr>
            <a:r>
              <a:rPr kumimoji="0" lang="en-US" sz="1100" b="1" i="0" u="none" strike="noStrike" kern="1200" cap="none" spc="0" normalizeH="0" baseline="0" noProof="0" dirty="0">
                <a:ln>
                  <a:noFill/>
                </a:ln>
                <a:solidFill>
                  <a:prstClr val="black"/>
                </a:solidFill>
                <a:effectLst/>
                <a:uLnTx/>
                <a:uFillTx/>
                <a:latin typeface="Aptos" panose="02110004020202020204"/>
                <a:ea typeface="+mn-ea"/>
                <a:cs typeface="+mn-cs"/>
              </a:rPr>
              <a:t>G3: Student Success &amp; Workforce Alignment (Completion, Career Outcomes)</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Georgetown University Center on Education and the Workforce. (2021). </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hlinkClick r:id="rId9"/>
              </a:rPr>
              <a:t>The College Payoff</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Lumina Foundation. (2023). </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hlinkClick r:id="rId10"/>
              </a:rPr>
              <a:t>A Stronger Nation</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ptos" panose="02110004020202020204"/>
              </a:rPr>
              <a:t>Lumina Foundation. (2025). </a:t>
            </a:r>
            <a:r>
              <a:rPr lang="en-US" sz="1100" dirty="0">
                <a:solidFill>
                  <a:prstClr val="black"/>
                </a:solidFill>
                <a:latin typeface="Aptos" panose="02110004020202020204"/>
                <a:hlinkClick r:id="rId11"/>
              </a:rPr>
              <a:t>Strategic Plan</a:t>
            </a:r>
            <a:r>
              <a:rPr lang="en-US" sz="1100" dirty="0">
                <a:solidFill>
                  <a:prstClr val="black"/>
                </a:solidFill>
                <a:latin typeface="Aptos" panose="02110004020202020204"/>
              </a:rPr>
              <a:t>.</a:t>
            </a:r>
            <a:endPar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endParaRPr>
          </a:p>
          <a:p>
            <a:pPr marL="171450" marR="0" lvl="0" indent="-171450" algn="l" defTabSz="914400" rtl="0" eaLnBrk="1" fontAlgn="auto" latinLnBrk="0" hangingPunct="1">
              <a:lnSpc>
                <a:spcPct val="90000"/>
              </a:lnSpc>
              <a:spcBef>
                <a:spcPts val="0"/>
              </a:spcBef>
              <a:spcAft>
                <a:spcPts val="1200"/>
              </a:spcAft>
              <a:buClrTx/>
              <a:buSzTx/>
              <a:buFont typeface="Wingdings" panose="05000000000000000000" pitchFamily="2" charset="2"/>
              <a:buChar char="§"/>
              <a:tabLst/>
              <a:defRPr/>
            </a:pP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rPr>
              <a:t>Achieving the Dream. (2021). </a:t>
            </a:r>
            <a:r>
              <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hlinkClick r:id="rId12"/>
              </a:rPr>
              <a:t>Knowing Our Students: Understanding and Designing for Success.</a:t>
            </a:r>
            <a:endParaRPr kumimoji="0" lang="en-US" sz="1100" i="0" u="none" strike="noStrike" kern="1200" cap="none" spc="0" normalizeH="0" baseline="0" noProof="0" dirty="0">
              <a:ln>
                <a:noFill/>
              </a:ln>
              <a:solidFill>
                <a:prstClr val="black"/>
              </a:solidFill>
              <a:effectLst/>
              <a:uLnTx/>
              <a:uFillTx/>
              <a:latin typeface="Aptos" panose="02110004020202020204"/>
              <a:ea typeface="+mn-ea"/>
              <a:cs typeface="+mn-cs"/>
            </a:endParaRPr>
          </a:p>
          <a:p>
            <a:pPr marR="0" lvl="0" algn="l" defTabSz="914400" rtl="0" eaLnBrk="1" fontAlgn="auto" latinLnBrk="0" hangingPunct="1">
              <a:lnSpc>
                <a:spcPct val="90000"/>
              </a:lnSpc>
              <a:spcBef>
                <a:spcPts val="0"/>
              </a:spcBef>
              <a:spcAft>
                <a:spcPts val="600"/>
              </a:spcAft>
              <a:buClrTx/>
              <a:buSzTx/>
              <a:tabLst/>
              <a:defRPr/>
            </a:pPr>
            <a:r>
              <a:rPr lang="en-US" sz="1100" b="1" dirty="0">
                <a:solidFill>
                  <a:prstClr val="black"/>
                </a:solidFill>
                <a:latin typeface="Aptos" panose="02110004020202020204"/>
              </a:rPr>
              <a:t>G4: Institutional Effectiveness &amp; Data-Informed Culture (Analytics, Continuous Improvement, Accountability)</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ptos" panose="02110004020202020204"/>
              </a:rPr>
              <a:t>Educause. (2023). </a:t>
            </a:r>
            <a:r>
              <a:rPr lang="en-US" sz="1100" dirty="0">
                <a:solidFill>
                  <a:prstClr val="black"/>
                </a:solidFill>
                <a:latin typeface="Aptos" panose="02110004020202020204"/>
                <a:hlinkClick r:id="rId13"/>
              </a:rPr>
              <a:t>Horizon Report: Teaching and Learning Edition</a:t>
            </a:r>
            <a:r>
              <a:rPr lang="en-US" sz="1100" dirty="0">
                <a:solidFill>
                  <a:prstClr val="black"/>
                </a:solidFill>
                <a:latin typeface="Aptos" panose="02110004020202020204"/>
              </a:rPr>
              <a:t>.</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ptos" panose="02110004020202020204"/>
              </a:rPr>
              <a:t>National Institute for Learning Outcomes. (2015). </a:t>
            </a:r>
            <a:r>
              <a:rPr lang="en-US" sz="1100" dirty="0">
                <a:solidFill>
                  <a:prstClr val="black"/>
                </a:solidFill>
                <a:latin typeface="Aptos" panose="02110004020202020204"/>
                <a:hlinkClick r:id="rId14"/>
              </a:rPr>
              <a:t>Using Evidence of Student Learning to Improve Higher Education.</a:t>
            </a:r>
            <a:endParaRPr lang="en-US" sz="1100" dirty="0">
              <a:solidFill>
                <a:prstClr val="black"/>
              </a:solidFill>
              <a:latin typeface="Aptos" panose="02110004020202020204"/>
            </a:endParaRPr>
          </a:p>
          <a:p>
            <a:pPr marL="171450" marR="0" lvl="0" indent="-171450" algn="l" defTabSz="914400" rtl="0" eaLnBrk="1" fontAlgn="auto" latinLnBrk="0" hangingPunct="1">
              <a:lnSpc>
                <a:spcPct val="90000"/>
              </a:lnSpc>
              <a:spcBef>
                <a:spcPts val="0"/>
              </a:spcBef>
              <a:spcAft>
                <a:spcPts val="1200"/>
              </a:spcAft>
              <a:buClrTx/>
              <a:buSzTx/>
              <a:buFont typeface="Wingdings" panose="05000000000000000000" pitchFamily="2" charset="2"/>
              <a:buChar char="§"/>
              <a:tabLst/>
              <a:defRPr/>
            </a:pPr>
            <a:r>
              <a:rPr lang="en-US" sz="1100" dirty="0">
                <a:solidFill>
                  <a:prstClr val="black"/>
                </a:solidFill>
                <a:latin typeface="Aptos" panose="02110004020202020204"/>
              </a:rPr>
              <a:t>Bill &amp; Melinda Gates Philanthropy Partners. (2022</a:t>
            </a:r>
            <a:r>
              <a:rPr lang="en-US" sz="1100" dirty="0">
                <a:solidFill>
                  <a:prstClr val="black"/>
                </a:solidFill>
                <a:latin typeface="Aptos" panose="02110004020202020204"/>
                <a:hlinkClick r:id="rId15"/>
              </a:rPr>
              <a:t>) Data for the Win: Rethinking Postsecondary Success</a:t>
            </a:r>
            <a:r>
              <a:rPr lang="en-US" sz="1100" dirty="0">
                <a:solidFill>
                  <a:prstClr val="black"/>
                </a:solidFill>
                <a:latin typeface="Aptos" panose="02110004020202020204"/>
              </a:rPr>
              <a:t>.</a:t>
            </a:r>
          </a:p>
          <a:p>
            <a:pPr marL="171450" marR="0" lvl="0" indent="-1714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lang="en-US" sz="1100" dirty="0">
                <a:solidFill>
                  <a:prstClr val="black"/>
                </a:solidFill>
                <a:latin typeface="Aptos" panose="02110004020202020204"/>
                <a:hlinkClick r:id="rId16"/>
              </a:rPr>
              <a:t>Lone Star College Strategic Plan (2025-2030)</a:t>
            </a:r>
            <a:endParaRPr lang="en-US" sz="1100" dirty="0">
              <a:solidFill>
                <a:prstClr val="black"/>
              </a:solidFill>
              <a:latin typeface="Aptos" panose="02110004020202020204"/>
            </a:endParaRPr>
          </a:p>
        </p:txBody>
      </p:sp>
    </p:spTree>
    <p:extLst>
      <p:ext uri="{BB962C8B-B14F-4D97-AF65-F5344CB8AC3E}">
        <p14:creationId xmlns:p14="http://schemas.microsoft.com/office/powerpoint/2010/main" val="1395207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1B8ED2-DF83-3D56-0251-8E2402CF489A}"/>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631C967-B071-AD12-C166-0140F78936ED}"/>
              </a:ext>
            </a:extLst>
          </p:cNvPr>
          <p:cNvSpPr txBox="1"/>
          <p:nvPr/>
        </p:nvSpPr>
        <p:spPr>
          <a:xfrm>
            <a:off x="824738" y="2782916"/>
            <a:ext cx="4036334" cy="2387600"/>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2800" b="1" kern="1200" dirty="0">
                <a:solidFill>
                  <a:srgbClr val="002060"/>
                </a:solidFill>
                <a:latin typeface="+mj-lt"/>
                <a:ea typeface="+mj-ea"/>
                <a:cs typeface="+mj-cs"/>
              </a:rPr>
              <a:t>The Four                                       Strategic Goals</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group of people posing for a picture&#10;&#10;AI-generated content may be incorrect.">
            <a:extLst>
              <a:ext uri="{FF2B5EF4-FFF2-40B4-BE49-F238E27FC236}">
                <a16:creationId xmlns:a16="http://schemas.microsoft.com/office/drawing/2014/main" id="{C1CDC3AA-6938-F35F-AA29-34331A9AA4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2492" y="936103"/>
            <a:ext cx="5536001" cy="4927040"/>
          </a:xfrm>
          <a:prstGeom prst="rect">
            <a:avLst/>
          </a:prstGeom>
        </p:spPr>
      </p:pic>
    </p:spTree>
    <p:extLst>
      <p:ext uri="{BB962C8B-B14F-4D97-AF65-F5344CB8AC3E}">
        <p14:creationId xmlns:p14="http://schemas.microsoft.com/office/powerpoint/2010/main" val="38637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BF16CD-F9EB-CDEF-0F5E-EB9611A9208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00F787F-90DD-361F-5E37-E474BA0702D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59205" y="364142"/>
            <a:ext cx="10369645" cy="3867993"/>
          </a:xfrm>
          <a:prstGeom prst="rect">
            <a:avLst/>
          </a:prstGeom>
        </p:spPr>
      </p:pic>
      <p:sp>
        <p:nvSpPr>
          <p:cNvPr id="20" name="Rectangle 1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4758E63-BDBD-AF00-44F6-D3D4468BF417}"/>
              </a:ext>
            </a:extLst>
          </p:cNvPr>
          <p:cNvSpPr txBox="1"/>
          <p:nvPr/>
        </p:nvSpPr>
        <p:spPr>
          <a:xfrm>
            <a:off x="5162719" y="4682227"/>
            <a:ext cx="6861641" cy="2175138"/>
          </a:xfrm>
          <a:prstGeom prst="rect">
            <a:avLst/>
          </a:prstGeom>
        </p:spPr>
        <p:txBody>
          <a:bodyPr vert="horz" lIns="91440" tIns="45720" rIns="91440" bIns="45720" rtlCol="0" anchor="ctr">
            <a:normAutofit/>
          </a:bodyPr>
          <a:lstStyle/>
          <a:p>
            <a:pPr marL="285750" indent="-285750">
              <a:lnSpc>
                <a:spcPct val="80000"/>
              </a:lnSpc>
              <a:spcAft>
                <a:spcPts val="1200"/>
              </a:spcAft>
              <a:buFont typeface="Wingdings" panose="05000000000000000000" pitchFamily="2" charset="2"/>
              <a:buChar char="§"/>
            </a:pPr>
            <a:r>
              <a:rPr lang="en-US" sz="1600" dirty="0">
                <a:solidFill>
                  <a:srgbClr val="002060"/>
                </a:solidFill>
              </a:rPr>
              <a:t>Sustainable growth, efficiency, and employee support</a:t>
            </a:r>
          </a:p>
          <a:p>
            <a:pPr marL="285750" indent="-285750">
              <a:lnSpc>
                <a:spcPct val="80000"/>
              </a:lnSpc>
              <a:spcAft>
                <a:spcPts val="1200"/>
              </a:spcAft>
              <a:buFont typeface="Wingdings" panose="05000000000000000000" pitchFamily="2" charset="2"/>
              <a:buChar char="§"/>
            </a:pPr>
            <a:r>
              <a:rPr lang="en-US" sz="1600" dirty="0">
                <a:solidFill>
                  <a:srgbClr val="002060"/>
                </a:solidFill>
              </a:rPr>
              <a:t>Competitive compensation and job stability</a:t>
            </a:r>
          </a:p>
          <a:p>
            <a:pPr marL="285750" indent="-285750">
              <a:lnSpc>
                <a:spcPct val="80000"/>
              </a:lnSpc>
              <a:spcAft>
                <a:spcPts val="1200"/>
              </a:spcAft>
              <a:buFont typeface="Wingdings" panose="05000000000000000000" pitchFamily="2" charset="2"/>
              <a:buChar char="§"/>
            </a:pPr>
            <a:r>
              <a:rPr lang="en-US" sz="1600" dirty="0">
                <a:solidFill>
                  <a:srgbClr val="002060"/>
                </a:solidFill>
              </a:rPr>
              <a:t>Financial efficiency and revenue stability</a:t>
            </a:r>
          </a:p>
          <a:p>
            <a:pPr marL="285750" indent="-285750">
              <a:lnSpc>
                <a:spcPct val="80000"/>
              </a:lnSpc>
              <a:spcAft>
                <a:spcPts val="1200"/>
              </a:spcAft>
              <a:buFont typeface="Wingdings" panose="05000000000000000000" pitchFamily="2" charset="2"/>
              <a:buChar char="§"/>
            </a:pPr>
            <a:r>
              <a:rPr lang="en-US" sz="1600" dirty="0">
                <a:solidFill>
                  <a:srgbClr val="002060"/>
                </a:solidFill>
              </a:rPr>
              <a:t>Strategic use of courses, spaces, and resources</a:t>
            </a:r>
          </a:p>
          <a:p>
            <a:pPr indent="-228600">
              <a:lnSpc>
                <a:spcPct val="90000"/>
              </a:lnSpc>
              <a:spcAft>
                <a:spcPts val="600"/>
              </a:spcAft>
              <a:buFont typeface="Arial" panose="020B0604020202020204" pitchFamily="34" charset="0"/>
              <a:buChar char="•"/>
            </a:pPr>
            <a:endParaRPr lang="en-US" sz="1400" dirty="0"/>
          </a:p>
        </p:txBody>
      </p:sp>
      <p:sp>
        <p:nvSpPr>
          <p:cNvPr id="11" name="TextBox 10">
            <a:extLst>
              <a:ext uri="{FF2B5EF4-FFF2-40B4-BE49-F238E27FC236}">
                <a16:creationId xmlns:a16="http://schemas.microsoft.com/office/drawing/2014/main" id="{28F770B5-6C08-CCE3-4CED-CBA0A43DAC52}"/>
              </a:ext>
            </a:extLst>
          </p:cNvPr>
          <p:cNvSpPr txBox="1"/>
          <p:nvPr/>
        </p:nvSpPr>
        <p:spPr>
          <a:xfrm>
            <a:off x="959205" y="5099696"/>
            <a:ext cx="3027316" cy="1057469"/>
          </a:xfrm>
          <a:prstGeom prst="rect">
            <a:avLst/>
          </a:prstGeom>
          <a:noFill/>
        </p:spPr>
        <p:txBody>
          <a:bodyPr wrap="square">
            <a:spAutoFit/>
          </a:bodyPr>
          <a:lstStyle/>
          <a:p>
            <a:pPr algn="ctr">
              <a:lnSpc>
                <a:spcPct val="90000"/>
              </a:lnSpc>
              <a:spcAft>
                <a:spcPts val="600"/>
              </a:spcAft>
            </a:pPr>
            <a:r>
              <a:rPr lang="en-US" sz="2400" b="1" dirty="0">
                <a:solidFill>
                  <a:srgbClr val="002060"/>
                </a:solidFill>
              </a:rPr>
              <a:t>GOAL 1</a:t>
            </a:r>
          </a:p>
          <a:p>
            <a:pPr algn="ctr">
              <a:lnSpc>
                <a:spcPct val="90000"/>
              </a:lnSpc>
              <a:spcAft>
                <a:spcPts val="600"/>
              </a:spcAft>
            </a:pPr>
            <a:r>
              <a:rPr lang="en-US" sz="2000" b="1" dirty="0">
                <a:solidFill>
                  <a:srgbClr val="FF0000"/>
                </a:solidFill>
              </a:rPr>
              <a:t>Opportunity in                       Financial Resilience</a:t>
            </a:r>
          </a:p>
        </p:txBody>
      </p:sp>
    </p:spTree>
    <p:extLst>
      <p:ext uri="{BB962C8B-B14F-4D97-AF65-F5344CB8AC3E}">
        <p14:creationId xmlns:p14="http://schemas.microsoft.com/office/powerpoint/2010/main" val="287360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AEA4CE-2DEE-BBA8-8F16-C95845144455}"/>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3" name="Rectangle 615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195F7A5-D270-7D2B-5438-1C46AD862537}"/>
              </a:ext>
            </a:extLst>
          </p:cNvPr>
          <p:cNvSpPr txBox="1"/>
          <p:nvPr/>
        </p:nvSpPr>
        <p:spPr>
          <a:xfrm>
            <a:off x="706905" y="2122650"/>
            <a:ext cx="4282984" cy="3728989"/>
          </a:xfrm>
          <a:prstGeom prst="rect">
            <a:avLst/>
          </a:prstGeom>
        </p:spPr>
        <p:txBody>
          <a:bodyPr vert="horz" lIns="91440" tIns="45720" rIns="91440" bIns="45720" rtlCol="0" anchor="ctr">
            <a:normAutofit fontScale="92500"/>
          </a:bodyPr>
          <a:lstStyle/>
          <a:p>
            <a:pPr>
              <a:lnSpc>
                <a:spcPct val="90000"/>
              </a:lnSpc>
              <a:spcAft>
                <a:spcPts val="600"/>
              </a:spcAft>
            </a:pPr>
            <a:r>
              <a:rPr lang="en-US" sz="1600" b="1" dirty="0">
                <a:solidFill>
                  <a:srgbClr val="002060"/>
                </a:solidFill>
              </a:rPr>
              <a:t>What Matters Most for Faculty</a:t>
            </a:r>
          </a:p>
          <a:p>
            <a:pPr marL="285750" indent="-233363">
              <a:lnSpc>
                <a:spcPct val="90000"/>
              </a:lnSpc>
              <a:spcAft>
                <a:spcPts val="600"/>
              </a:spcAft>
              <a:buFont typeface="Wingdings" panose="05000000000000000000" pitchFamily="2" charset="2"/>
              <a:buChar char="§"/>
            </a:pPr>
            <a:r>
              <a:rPr lang="en-US" sz="1600" b="1" dirty="0">
                <a:solidFill>
                  <a:srgbClr val="002060"/>
                </a:solidFill>
              </a:rPr>
              <a:t>Revenue Stability </a:t>
            </a:r>
            <a:br>
              <a:rPr lang="en-US" sz="1600" dirty="0">
                <a:solidFill>
                  <a:srgbClr val="002060"/>
                </a:solidFill>
              </a:rPr>
            </a:br>
            <a:r>
              <a:rPr lang="en-US" sz="1600" dirty="0">
                <a:solidFill>
                  <a:srgbClr val="002060"/>
                </a:solidFill>
              </a:rPr>
              <a:t>Student retention and course success sustain enrollment.</a:t>
            </a:r>
          </a:p>
          <a:p>
            <a:pPr marL="285750" indent="-233363">
              <a:lnSpc>
                <a:spcPct val="90000"/>
              </a:lnSpc>
              <a:spcAft>
                <a:spcPts val="600"/>
              </a:spcAft>
              <a:buFont typeface="Wingdings" panose="05000000000000000000" pitchFamily="2" charset="2"/>
              <a:buChar char="§"/>
            </a:pPr>
            <a:r>
              <a:rPr lang="en-US" sz="1600" b="1" dirty="0">
                <a:solidFill>
                  <a:srgbClr val="002060"/>
                </a:solidFill>
              </a:rPr>
              <a:t>Enrollment and Persistence Connection                   </a:t>
            </a:r>
            <a:r>
              <a:rPr lang="en-US" sz="1600" dirty="0">
                <a:solidFill>
                  <a:srgbClr val="002060"/>
                </a:solidFill>
              </a:rPr>
              <a:t>Students must be in the seats for teaching to happen—and what you do in the classroom influences whether they return next semester.</a:t>
            </a:r>
          </a:p>
          <a:p>
            <a:pPr marL="285750" indent="-233363">
              <a:lnSpc>
                <a:spcPct val="90000"/>
              </a:lnSpc>
              <a:spcAft>
                <a:spcPts val="600"/>
              </a:spcAft>
              <a:buFont typeface="Wingdings" panose="05000000000000000000" pitchFamily="2" charset="2"/>
              <a:buChar char="§"/>
            </a:pPr>
            <a:r>
              <a:rPr lang="en-US" sz="1600" b="1" dirty="0">
                <a:solidFill>
                  <a:srgbClr val="002060"/>
                </a:solidFill>
              </a:rPr>
              <a:t>Employee Support </a:t>
            </a:r>
            <a:br>
              <a:rPr lang="en-US" sz="1600" dirty="0">
                <a:solidFill>
                  <a:srgbClr val="002060"/>
                </a:solidFill>
              </a:rPr>
            </a:br>
            <a:r>
              <a:rPr lang="en-US" sz="1600" dirty="0">
                <a:solidFill>
                  <a:srgbClr val="002060"/>
                </a:solidFill>
              </a:rPr>
              <a:t>Competitive, stable environments strengthen teaching and learning.</a:t>
            </a:r>
          </a:p>
          <a:p>
            <a:pPr>
              <a:lnSpc>
                <a:spcPct val="90000"/>
              </a:lnSpc>
              <a:spcAft>
                <a:spcPts val="1200"/>
              </a:spcAft>
            </a:pPr>
            <a:r>
              <a:rPr lang="en-US" sz="1600" b="1" dirty="0">
                <a:solidFill>
                  <a:srgbClr val="002060"/>
                </a:solidFill>
              </a:rPr>
              <a:t>Why It Matters: </a:t>
            </a:r>
            <a:r>
              <a:rPr lang="en-US" sz="1600" dirty="0">
                <a:solidFill>
                  <a:srgbClr val="002060"/>
                </a:solidFill>
              </a:rPr>
              <a:t>Student success → Enrollment stability → Financial sustainability</a:t>
            </a:r>
          </a:p>
          <a:p>
            <a:pPr>
              <a:lnSpc>
                <a:spcPct val="90000"/>
              </a:lnSpc>
              <a:spcAft>
                <a:spcPts val="600"/>
              </a:spcAft>
            </a:pPr>
            <a:r>
              <a:rPr lang="en-US" sz="1600" b="1" dirty="0">
                <a:solidFill>
                  <a:srgbClr val="002060"/>
                </a:solidFill>
              </a:rPr>
              <a:t>Bottom Line: </a:t>
            </a:r>
            <a:r>
              <a:rPr lang="en-US" sz="1600" dirty="0">
                <a:solidFill>
                  <a:srgbClr val="002060"/>
                </a:solidFill>
              </a:rPr>
              <a:t>What happens in your classroom directly supports institutional stability.</a:t>
            </a:r>
          </a:p>
          <a:p>
            <a:pPr indent="-228600">
              <a:lnSpc>
                <a:spcPct val="90000"/>
              </a:lnSpc>
              <a:spcAft>
                <a:spcPts val="600"/>
              </a:spcAft>
              <a:buFont typeface="Arial" panose="020B0604020202020204" pitchFamily="34" charset="0"/>
              <a:buChar char="•"/>
            </a:pPr>
            <a:endParaRPr lang="en-US" sz="1300" dirty="0"/>
          </a:p>
        </p:txBody>
      </p:sp>
      <p:sp>
        <p:nvSpPr>
          <p:cNvPr id="6155" name="Rectangle 615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7" name="Rectangle 615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9" name="Rectangle 615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lt;p&gt;&lt;em&gt;This semester, a total of 2,115 courses were scheduled across all academic departments — the least number of courses since at least the fall 2021 semester (Photo courtesy of Shane Gillespie / Photo Editor).&lt;/em&gt;&lt;/p&gt;">
            <a:extLst>
              <a:ext uri="{FF2B5EF4-FFF2-40B4-BE49-F238E27FC236}">
                <a16:creationId xmlns:a16="http://schemas.microsoft.com/office/drawing/2014/main" id="{DBACB462-6E87-F8BE-3FB5-ECCB1C1CC568}"/>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bwMode="auto">
          <a:xfrm>
            <a:off x="6140733" y="1376110"/>
            <a:ext cx="5297091" cy="35358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7FF8CB8-5759-E1DE-3CB2-1F6B333B1C07}"/>
              </a:ext>
            </a:extLst>
          </p:cNvPr>
          <p:cNvSpPr txBox="1"/>
          <p:nvPr/>
        </p:nvSpPr>
        <p:spPr>
          <a:xfrm>
            <a:off x="486721" y="1027144"/>
            <a:ext cx="4282983" cy="889731"/>
          </a:xfrm>
          <a:prstGeom prst="rect">
            <a:avLst/>
          </a:prstGeom>
          <a:noFill/>
        </p:spPr>
        <p:txBody>
          <a:bodyPr wrap="square">
            <a:spAutoFit/>
          </a:bodyPr>
          <a:lstStyle/>
          <a:p>
            <a:pPr algn="ctr">
              <a:lnSpc>
                <a:spcPct val="80000"/>
              </a:lnSpc>
            </a:pPr>
            <a:r>
              <a:rPr lang="en-US" sz="2400" b="1" dirty="0">
                <a:solidFill>
                  <a:srgbClr val="002060"/>
                </a:solidFill>
              </a:rPr>
              <a:t>GOAL 1</a:t>
            </a:r>
          </a:p>
          <a:p>
            <a:pPr algn="ctr">
              <a:lnSpc>
                <a:spcPct val="80000"/>
              </a:lnSpc>
              <a:spcAft>
                <a:spcPts val="600"/>
              </a:spcAft>
            </a:pPr>
            <a:r>
              <a:rPr lang="en-US" sz="1800" b="1" dirty="0">
                <a:solidFill>
                  <a:srgbClr val="FF0000"/>
                </a:solidFill>
              </a:rPr>
              <a:t> </a:t>
            </a:r>
            <a:r>
              <a:rPr lang="en-US" sz="2000" b="1" dirty="0">
                <a:solidFill>
                  <a:srgbClr val="FF0000"/>
                </a:solidFill>
              </a:rPr>
              <a:t>Opportunity in                                           Financial Resilience</a:t>
            </a:r>
          </a:p>
        </p:txBody>
      </p:sp>
    </p:spTree>
    <p:extLst>
      <p:ext uri="{BB962C8B-B14F-4D97-AF65-F5344CB8AC3E}">
        <p14:creationId xmlns:p14="http://schemas.microsoft.com/office/powerpoint/2010/main" val="204085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1F8F4E-B6FF-952E-CD57-D6B72E1B1771}"/>
            </a:ext>
          </a:extLst>
        </p:cNvPr>
        <p:cNvGrpSpPr/>
        <p:nvPr/>
      </p:nvGrpSpPr>
      <p:grpSpPr>
        <a:xfrm>
          <a:off x="0" y="0"/>
          <a:ext cx="0" cy="0"/>
          <a:chOff x="0" y="0"/>
          <a:chExt cx="0" cy="0"/>
        </a:xfrm>
      </p:grpSpPr>
      <p:sp useBgFill="1">
        <p:nvSpPr>
          <p:cNvPr id="7183" name="Rectangle 7182">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85" name="Group 718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7178" name="Rectangle 717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7" name="Rectangle 718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0" name="Rectangle 717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82" name="Rectangle 718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84" name="Rectangle 718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Active Learning Is More Than A Fad | Geneva College">
            <a:extLst>
              <a:ext uri="{FF2B5EF4-FFF2-40B4-BE49-F238E27FC236}">
                <a16:creationId xmlns:a16="http://schemas.microsoft.com/office/drawing/2014/main" id="{AE967D2B-DABA-908A-690D-0B9779A523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rot="349415">
            <a:off x="838199" y="2710627"/>
            <a:ext cx="5257800" cy="29575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7186" name="Straight Connector 718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FDE055-9EDC-9814-53E2-CA79C58E31A7}"/>
              </a:ext>
            </a:extLst>
          </p:cNvPr>
          <p:cNvSpPr txBox="1"/>
          <p:nvPr/>
        </p:nvSpPr>
        <p:spPr>
          <a:xfrm>
            <a:off x="6974476" y="1458759"/>
            <a:ext cx="3758716" cy="3677123"/>
          </a:xfrm>
          <a:prstGeom prst="rect">
            <a:avLst/>
          </a:prstGeom>
        </p:spPr>
        <p:txBody>
          <a:bodyPr vert="horz" lIns="91440" tIns="45720" rIns="91440" bIns="45720" rtlCol="0" anchor="ctr">
            <a:noAutofit/>
          </a:bodyPr>
          <a:lstStyle/>
          <a:p>
            <a:pPr marL="52387">
              <a:lnSpc>
                <a:spcPct val="90000"/>
              </a:lnSpc>
              <a:spcAft>
                <a:spcPts val="600"/>
              </a:spcAft>
            </a:pPr>
            <a:r>
              <a:rPr lang="en-US" sz="1600" b="1" dirty="0">
                <a:solidFill>
                  <a:srgbClr val="002060"/>
                </a:solidFill>
              </a:rPr>
              <a:t>Focus</a:t>
            </a:r>
          </a:p>
          <a:p>
            <a:pPr marL="339725" indent="-222250">
              <a:lnSpc>
                <a:spcPct val="90000"/>
              </a:lnSpc>
              <a:spcAft>
                <a:spcPts val="600"/>
              </a:spcAft>
              <a:buFont typeface="Wingdings" panose="05000000000000000000" pitchFamily="2" charset="2"/>
              <a:buChar char="§"/>
            </a:pPr>
            <a:r>
              <a:rPr lang="en-US" sz="1600" b="1" dirty="0">
                <a:solidFill>
                  <a:srgbClr val="002060"/>
                </a:solidFill>
              </a:rPr>
              <a:t>Retention</a:t>
            </a:r>
            <a:r>
              <a:rPr lang="en-US" sz="1600" dirty="0">
                <a:solidFill>
                  <a:srgbClr val="002060"/>
                </a:solidFill>
              </a:rPr>
              <a:t> – Build connection and clarity</a:t>
            </a:r>
          </a:p>
          <a:p>
            <a:pPr marL="339725" indent="-222250">
              <a:lnSpc>
                <a:spcPct val="90000"/>
              </a:lnSpc>
              <a:spcAft>
                <a:spcPts val="600"/>
              </a:spcAft>
              <a:buFont typeface="Wingdings" panose="05000000000000000000" pitchFamily="2" charset="2"/>
              <a:buChar char="§"/>
            </a:pPr>
            <a:r>
              <a:rPr lang="en-US" sz="1600" b="1" dirty="0">
                <a:solidFill>
                  <a:srgbClr val="002060"/>
                </a:solidFill>
              </a:rPr>
              <a:t>Course Success</a:t>
            </a:r>
            <a:r>
              <a:rPr lang="en-US" sz="1600" dirty="0">
                <a:solidFill>
                  <a:srgbClr val="002060"/>
                </a:solidFill>
              </a:rPr>
              <a:t> – Reduce D/F/W rates</a:t>
            </a:r>
          </a:p>
          <a:p>
            <a:pPr marL="339725" indent="-222250">
              <a:lnSpc>
                <a:spcPct val="90000"/>
              </a:lnSpc>
              <a:spcAft>
                <a:spcPts val="600"/>
              </a:spcAft>
              <a:buFont typeface="Wingdings" panose="05000000000000000000" pitchFamily="2" charset="2"/>
              <a:buChar char="§"/>
            </a:pPr>
            <a:r>
              <a:rPr lang="en-US" sz="1600" b="1" dirty="0">
                <a:solidFill>
                  <a:srgbClr val="002060"/>
                </a:solidFill>
              </a:rPr>
              <a:t>Engagement</a:t>
            </a:r>
            <a:r>
              <a:rPr lang="en-US" sz="1600" dirty="0">
                <a:solidFill>
                  <a:srgbClr val="002060"/>
                </a:solidFill>
              </a:rPr>
              <a:t> – Use active learning</a:t>
            </a:r>
          </a:p>
          <a:p>
            <a:pPr marL="339725" indent="-222250">
              <a:lnSpc>
                <a:spcPct val="90000"/>
              </a:lnSpc>
              <a:spcAft>
                <a:spcPts val="600"/>
              </a:spcAft>
              <a:buFont typeface="Wingdings" panose="05000000000000000000" pitchFamily="2" charset="2"/>
              <a:buChar char="§"/>
            </a:pPr>
            <a:r>
              <a:rPr lang="en-US" sz="1600" b="1" dirty="0">
                <a:solidFill>
                  <a:srgbClr val="002060"/>
                </a:solidFill>
              </a:rPr>
              <a:t>Persistence</a:t>
            </a:r>
            <a:r>
              <a:rPr lang="en-US" sz="1600" dirty="0">
                <a:solidFill>
                  <a:srgbClr val="002060"/>
                </a:solidFill>
              </a:rPr>
              <a:t> – Connect students to support</a:t>
            </a:r>
          </a:p>
          <a:p>
            <a:pPr>
              <a:lnSpc>
                <a:spcPct val="90000"/>
              </a:lnSpc>
              <a:spcAft>
                <a:spcPts val="600"/>
              </a:spcAft>
            </a:pPr>
            <a:endParaRPr lang="en-US" sz="800" dirty="0">
              <a:solidFill>
                <a:srgbClr val="002060"/>
              </a:solidFill>
            </a:endParaRPr>
          </a:p>
          <a:p>
            <a:pPr>
              <a:lnSpc>
                <a:spcPct val="90000"/>
              </a:lnSpc>
              <a:spcAft>
                <a:spcPts val="600"/>
              </a:spcAft>
            </a:pPr>
            <a:r>
              <a:rPr lang="en-US" sz="1600" b="1" dirty="0">
                <a:solidFill>
                  <a:srgbClr val="002060"/>
                </a:solidFill>
              </a:rPr>
              <a:t>Impact: </a:t>
            </a:r>
            <a:r>
              <a:rPr lang="en-US" sz="1600" dirty="0">
                <a:solidFill>
                  <a:srgbClr val="002060"/>
                </a:solidFill>
              </a:rPr>
              <a:t>Student Success → Enrollment Stability → Financial Sustainability</a:t>
            </a:r>
          </a:p>
          <a:p>
            <a:pPr>
              <a:lnSpc>
                <a:spcPct val="90000"/>
              </a:lnSpc>
              <a:spcAft>
                <a:spcPts val="600"/>
              </a:spcAft>
            </a:pPr>
            <a:endParaRPr lang="en-US" sz="800" dirty="0">
              <a:solidFill>
                <a:srgbClr val="002060"/>
              </a:solidFill>
            </a:endParaRPr>
          </a:p>
          <a:p>
            <a:pPr>
              <a:lnSpc>
                <a:spcPct val="90000"/>
              </a:lnSpc>
              <a:spcAft>
                <a:spcPts val="600"/>
              </a:spcAft>
            </a:pPr>
            <a:r>
              <a:rPr lang="en-US" sz="1600" b="1" dirty="0">
                <a:solidFill>
                  <a:srgbClr val="002060"/>
                </a:solidFill>
              </a:rPr>
              <a:t>Bottom Line: </a:t>
            </a:r>
            <a:r>
              <a:rPr lang="en-US" sz="1600" dirty="0">
                <a:solidFill>
                  <a:srgbClr val="002060"/>
                </a:solidFill>
              </a:rPr>
              <a:t>Your teaching drives the outcomes that sustain the institution.</a:t>
            </a:r>
          </a:p>
        </p:txBody>
      </p:sp>
      <p:sp>
        <p:nvSpPr>
          <p:cNvPr id="5" name="TextBox 4">
            <a:extLst>
              <a:ext uri="{FF2B5EF4-FFF2-40B4-BE49-F238E27FC236}">
                <a16:creationId xmlns:a16="http://schemas.microsoft.com/office/drawing/2014/main" id="{3FEE4531-29D4-E098-9EEE-C770FE9E33B8}"/>
              </a:ext>
            </a:extLst>
          </p:cNvPr>
          <p:cNvSpPr txBox="1"/>
          <p:nvPr/>
        </p:nvSpPr>
        <p:spPr>
          <a:xfrm>
            <a:off x="1581105" y="1079833"/>
            <a:ext cx="3771988" cy="889731"/>
          </a:xfrm>
          <a:prstGeom prst="rect">
            <a:avLst/>
          </a:prstGeom>
          <a:noFill/>
        </p:spPr>
        <p:txBody>
          <a:bodyPr wrap="square">
            <a:spAutoFit/>
          </a:bodyPr>
          <a:lstStyle/>
          <a:p>
            <a:pPr algn="ctr">
              <a:lnSpc>
                <a:spcPct val="80000"/>
              </a:lnSpc>
            </a:pPr>
            <a:r>
              <a:rPr lang="en-US" sz="2400" b="1" dirty="0">
                <a:solidFill>
                  <a:srgbClr val="002060"/>
                </a:solidFill>
              </a:rPr>
              <a:t>Teaching and Enrollment </a:t>
            </a:r>
            <a:r>
              <a:rPr lang="en-US" sz="2000" b="1" dirty="0">
                <a:solidFill>
                  <a:srgbClr val="FF0000"/>
                </a:solidFill>
              </a:rPr>
              <a:t>The Foundation of                           Financial Sustainability</a:t>
            </a:r>
          </a:p>
        </p:txBody>
      </p:sp>
    </p:spTree>
    <p:extLst>
      <p:ext uri="{BB962C8B-B14F-4D97-AF65-F5344CB8AC3E}">
        <p14:creationId xmlns:p14="http://schemas.microsoft.com/office/powerpoint/2010/main" val="248228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C0C9D1-493B-B8B8-2741-C223613A1C3E}"/>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Rectangle 15">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81A6823A-19D9-D7C0-49C5-8AC1723C2E94}"/>
              </a:ext>
            </a:extLst>
          </p:cNvPr>
          <p:cNvSpPr txBox="1"/>
          <p:nvPr/>
        </p:nvSpPr>
        <p:spPr>
          <a:xfrm>
            <a:off x="841248" y="2252870"/>
            <a:ext cx="3412219" cy="3560251"/>
          </a:xfrm>
          <a:prstGeom prst="rect">
            <a:avLst/>
          </a:prstGeom>
        </p:spPr>
        <p:txBody>
          <a:bodyPr vert="horz" lIns="91440" tIns="45720" rIns="91440" bIns="45720" rtlCol="0">
            <a:noAutofit/>
          </a:bodyPr>
          <a:lstStyle/>
          <a:p>
            <a:pPr>
              <a:lnSpc>
                <a:spcPct val="90000"/>
              </a:lnSpc>
              <a:spcAft>
                <a:spcPts val="600"/>
              </a:spcAft>
            </a:pPr>
            <a:r>
              <a:rPr lang="en-US" sz="1600" b="1" dirty="0">
                <a:solidFill>
                  <a:srgbClr val="002060"/>
                </a:solidFill>
              </a:rPr>
              <a:t>Focus</a:t>
            </a:r>
          </a:p>
          <a:p>
            <a:pPr marL="339725" indent="-222250">
              <a:lnSpc>
                <a:spcPct val="90000"/>
              </a:lnSpc>
              <a:spcAft>
                <a:spcPts val="600"/>
              </a:spcAft>
              <a:buFont typeface="Wingdings" panose="05000000000000000000" pitchFamily="2" charset="2"/>
              <a:buChar char="§"/>
            </a:pPr>
            <a:r>
              <a:rPr lang="en-US" sz="1600" dirty="0">
                <a:solidFill>
                  <a:srgbClr val="002060"/>
                </a:solidFill>
              </a:rPr>
              <a:t>High-quality instruction and improved student outcomes</a:t>
            </a:r>
          </a:p>
          <a:p>
            <a:pPr marL="339725" indent="-222250">
              <a:lnSpc>
                <a:spcPct val="90000"/>
              </a:lnSpc>
              <a:spcAft>
                <a:spcPts val="600"/>
              </a:spcAft>
              <a:buFont typeface="Wingdings" panose="05000000000000000000" pitchFamily="2" charset="2"/>
              <a:buChar char="§"/>
            </a:pPr>
            <a:r>
              <a:rPr lang="en-US" sz="1600" dirty="0">
                <a:solidFill>
                  <a:srgbClr val="002060"/>
                </a:solidFill>
              </a:rPr>
              <a:t>Strong course alignment (outcomes, activities, assessments)</a:t>
            </a:r>
          </a:p>
          <a:p>
            <a:pPr marL="339725" indent="-222250">
              <a:lnSpc>
                <a:spcPct val="90000"/>
              </a:lnSpc>
              <a:spcAft>
                <a:spcPts val="600"/>
              </a:spcAft>
              <a:buFont typeface="Wingdings" panose="05000000000000000000" pitchFamily="2" charset="2"/>
              <a:buChar char="§"/>
            </a:pPr>
            <a:r>
              <a:rPr lang="en-US" sz="1600" dirty="0">
                <a:solidFill>
                  <a:srgbClr val="002060"/>
                </a:solidFill>
              </a:rPr>
              <a:t>Effective teaching strategies</a:t>
            </a:r>
          </a:p>
          <a:p>
            <a:pPr marL="339725" indent="-222250">
              <a:lnSpc>
                <a:spcPct val="90000"/>
              </a:lnSpc>
              <a:spcAft>
                <a:spcPts val="600"/>
              </a:spcAft>
              <a:buFont typeface="Wingdings" panose="05000000000000000000" pitchFamily="2" charset="2"/>
              <a:buChar char="§"/>
            </a:pPr>
            <a:r>
              <a:rPr lang="en-US" sz="1600" dirty="0">
                <a:solidFill>
                  <a:srgbClr val="002060"/>
                </a:solidFill>
              </a:rPr>
              <a:t>Integrated academic support</a:t>
            </a:r>
          </a:p>
          <a:p>
            <a:pPr marL="339725" indent="-222250">
              <a:lnSpc>
                <a:spcPct val="90000"/>
              </a:lnSpc>
              <a:spcAft>
                <a:spcPts val="600"/>
              </a:spcAft>
              <a:buFont typeface="Wingdings" panose="05000000000000000000" pitchFamily="2" charset="2"/>
              <a:buChar char="§"/>
            </a:pPr>
            <a:r>
              <a:rPr lang="en-US" sz="1600" dirty="0">
                <a:solidFill>
                  <a:srgbClr val="002060"/>
                </a:solidFill>
              </a:rPr>
              <a:t>Clear pathways to completion and transfer</a:t>
            </a:r>
          </a:p>
          <a:p>
            <a:pPr>
              <a:lnSpc>
                <a:spcPct val="90000"/>
              </a:lnSpc>
              <a:spcAft>
                <a:spcPts val="600"/>
              </a:spcAft>
            </a:pPr>
            <a:endParaRPr lang="en-US" sz="1600" dirty="0">
              <a:solidFill>
                <a:srgbClr val="002060"/>
              </a:solidFill>
            </a:endParaRPr>
          </a:p>
          <a:p>
            <a:pPr>
              <a:lnSpc>
                <a:spcPct val="90000"/>
              </a:lnSpc>
              <a:spcAft>
                <a:spcPts val="600"/>
              </a:spcAft>
            </a:pPr>
            <a:r>
              <a:rPr lang="en-US" sz="1600" b="1" dirty="0">
                <a:solidFill>
                  <a:srgbClr val="002060"/>
                </a:solidFill>
              </a:rPr>
              <a:t>Bottom Line: </a:t>
            </a:r>
            <a:r>
              <a:rPr lang="en-US" sz="1600" dirty="0">
                <a:solidFill>
                  <a:srgbClr val="002060"/>
                </a:solidFill>
              </a:rPr>
              <a:t>Clear, aligned teaching drives student success.</a:t>
            </a:r>
          </a:p>
        </p:txBody>
      </p:sp>
      <p:pic>
        <p:nvPicPr>
          <p:cNvPr id="2" name="Picture 1" descr="A diagram of a learning process&#10;&#10;AI-generated content may be incorrect.">
            <a:extLst>
              <a:ext uri="{FF2B5EF4-FFF2-40B4-BE49-F238E27FC236}">
                <a16:creationId xmlns:a16="http://schemas.microsoft.com/office/drawing/2014/main" id="{4AC54096-693F-FBF8-9889-F9BEE6012B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5852" y="1623292"/>
            <a:ext cx="4799860" cy="2339931"/>
          </a:xfrm>
          <a:prstGeom prst="roundRect">
            <a:avLst>
              <a:gd name="adj" fmla="val 4167"/>
            </a:avLst>
          </a:prstGeom>
          <a:solidFill>
            <a:srgbClr val="FFFFFF"/>
          </a:solidFill>
          <a:ln w="38100" cap="sq">
            <a:solidFill>
              <a:srgbClr val="00206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a:extLst>
              <a:ext uri="{FF2B5EF4-FFF2-40B4-BE49-F238E27FC236}">
                <a16:creationId xmlns:a16="http://schemas.microsoft.com/office/drawing/2014/main" id="{A347B57C-E05F-493C-ACE8-43486F3FBF54}"/>
              </a:ext>
            </a:extLst>
          </p:cNvPr>
          <p:cNvSpPr txBox="1"/>
          <p:nvPr/>
        </p:nvSpPr>
        <p:spPr>
          <a:xfrm>
            <a:off x="877459" y="1063955"/>
            <a:ext cx="3622829" cy="1003608"/>
          </a:xfrm>
          <a:prstGeom prst="rect">
            <a:avLst/>
          </a:prstGeom>
          <a:noFill/>
        </p:spPr>
        <p:txBody>
          <a:bodyPr wrap="square">
            <a:spAutoFit/>
          </a:bodyPr>
          <a:lstStyle/>
          <a:p>
            <a:pPr algn="ctr">
              <a:lnSpc>
                <a:spcPct val="90000"/>
              </a:lnSpc>
              <a:spcAft>
                <a:spcPts val="600"/>
              </a:spcAft>
            </a:pPr>
            <a:r>
              <a:rPr lang="en-US" sz="2400" b="1" dirty="0">
                <a:solidFill>
                  <a:srgbClr val="002060"/>
                </a:solidFill>
              </a:rPr>
              <a:t>GOAL 2</a:t>
            </a:r>
          </a:p>
          <a:p>
            <a:pPr algn="ctr">
              <a:lnSpc>
                <a:spcPct val="80000"/>
              </a:lnSpc>
              <a:spcAft>
                <a:spcPts val="600"/>
              </a:spcAft>
            </a:pPr>
            <a:r>
              <a:rPr lang="en-US" sz="1800" b="1" dirty="0"/>
              <a:t> </a:t>
            </a:r>
            <a:r>
              <a:rPr lang="en-US" sz="2000" b="1" dirty="0">
                <a:solidFill>
                  <a:srgbClr val="FF0000"/>
                </a:solidFill>
              </a:rPr>
              <a:t>Leadership in                              Academic Excellence</a:t>
            </a:r>
          </a:p>
        </p:txBody>
      </p:sp>
    </p:spTree>
    <p:extLst>
      <p:ext uri="{BB962C8B-B14F-4D97-AF65-F5344CB8AC3E}">
        <p14:creationId xmlns:p14="http://schemas.microsoft.com/office/powerpoint/2010/main" val="25360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4DC8BE-4B4F-C365-730F-7B30F4C53EF9}"/>
            </a:ext>
          </a:extLst>
        </p:cNvPr>
        <p:cNvGrpSpPr/>
        <p:nvPr/>
      </p:nvGrpSpPr>
      <p:grpSpPr>
        <a:xfrm>
          <a:off x="0" y="0"/>
          <a:ext cx="0" cy="0"/>
          <a:chOff x="0" y="0"/>
          <a:chExt cx="0" cy="0"/>
        </a:xfrm>
      </p:grpSpPr>
      <p:pic>
        <p:nvPicPr>
          <p:cNvPr id="4" name="Picture 3" descr="A group of people in graduation gowns and caps&#10;&#10;AI-generated content may be incorrect.">
            <a:extLst>
              <a:ext uri="{FF2B5EF4-FFF2-40B4-BE49-F238E27FC236}">
                <a16:creationId xmlns:a16="http://schemas.microsoft.com/office/drawing/2014/main" id="{FFD989A6-B74F-6A99-0E3A-153E770522D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B471CEAF-CF40-2AE5-4949-E82115D9CFF4}"/>
              </a:ext>
            </a:extLst>
          </p:cNvPr>
          <p:cNvSpPr txBox="1"/>
          <p:nvPr/>
        </p:nvSpPr>
        <p:spPr>
          <a:xfrm>
            <a:off x="5125320" y="3840663"/>
            <a:ext cx="6396121" cy="3147386"/>
          </a:xfrm>
          <a:prstGeom prst="rect">
            <a:avLst/>
          </a:prstGeom>
        </p:spPr>
        <p:txBody>
          <a:bodyPr vert="horz" lIns="91440" tIns="45720" rIns="91440" bIns="45720" rtlCol="0" anchor="ctr">
            <a:normAutofit/>
          </a:bodyPr>
          <a:lstStyle/>
          <a:p>
            <a:pPr>
              <a:lnSpc>
                <a:spcPct val="90000"/>
              </a:lnSpc>
              <a:spcAft>
                <a:spcPts val="600"/>
              </a:spcAft>
            </a:pPr>
            <a:r>
              <a:rPr lang="en-US" sz="1600" b="1" dirty="0">
                <a:solidFill>
                  <a:srgbClr val="002060"/>
                </a:solidFill>
              </a:rPr>
              <a:t>G2-KPI1,G2-KPI2: Retention – </a:t>
            </a:r>
            <a:r>
              <a:rPr lang="en-US" sz="1600" dirty="0">
                <a:solidFill>
                  <a:srgbClr val="002060"/>
                </a:solidFill>
              </a:rPr>
              <a:t>Students return next term</a:t>
            </a:r>
          </a:p>
          <a:p>
            <a:pPr>
              <a:lnSpc>
                <a:spcPct val="90000"/>
              </a:lnSpc>
              <a:spcAft>
                <a:spcPts val="600"/>
              </a:spcAft>
            </a:pPr>
            <a:r>
              <a:rPr lang="en-US" sz="1600" b="1" dirty="0">
                <a:solidFill>
                  <a:srgbClr val="002060"/>
                </a:solidFill>
              </a:rPr>
              <a:t>G2-KPI3: Gateway Course Success – </a:t>
            </a:r>
            <a:r>
              <a:rPr lang="en-US" sz="1600" dirty="0">
                <a:solidFill>
                  <a:srgbClr val="002060"/>
                </a:solidFill>
              </a:rPr>
              <a:t>Students pass critical entry courses</a:t>
            </a:r>
          </a:p>
          <a:p>
            <a:pPr>
              <a:lnSpc>
                <a:spcPct val="90000"/>
              </a:lnSpc>
              <a:spcAft>
                <a:spcPts val="600"/>
              </a:spcAft>
            </a:pPr>
            <a:r>
              <a:rPr lang="en-US" sz="1600" b="1" dirty="0">
                <a:solidFill>
                  <a:srgbClr val="002060"/>
                </a:solidFill>
              </a:rPr>
              <a:t>G2-KPI5: Wraparound Services- </a:t>
            </a:r>
            <a:r>
              <a:rPr lang="en-US" sz="1600" dirty="0">
                <a:solidFill>
                  <a:srgbClr val="002060"/>
                </a:solidFill>
              </a:rPr>
              <a:t>Students earn A/B/C and build momentum through Wraparound Services</a:t>
            </a:r>
          </a:p>
          <a:p>
            <a:pPr>
              <a:lnSpc>
                <a:spcPct val="90000"/>
              </a:lnSpc>
              <a:spcAft>
                <a:spcPts val="1200"/>
              </a:spcAft>
            </a:pPr>
            <a:r>
              <a:rPr lang="en-US" sz="1600" b="1" dirty="0">
                <a:solidFill>
                  <a:srgbClr val="002060"/>
                </a:solidFill>
              </a:rPr>
              <a:t>What They Measure: </a:t>
            </a:r>
            <a:r>
              <a:rPr lang="en-US" sz="1600" dirty="0">
                <a:solidFill>
                  <a:srgbClr val="002060"/>
                </a:solidFill>
              </a:rPr>
              <a:t>Student learning, progression, and success</a:t>
            </a:r>
          </a:p>
          <a:p>
            <a:pPr>
              <a:lnSpc>
                <a:spcPct val="90000"/>
              </a:lnSpc>
              <a:spcAft>
                <a:spcPts val="600"/>
              </a:spcAft>
            </a:pPr>
            <a:r>
              <a:rPr lang="en-US" sz="1600" b="1" dirty="0">
                <a:solidFill>
                  <a:srgbClr val="002060"/>
                </a:solidFill>
              </a:rPr>
              <a:t>Bottom Line: </a:t>
            </a:r>
            <a:r>
              <a:rPr lang="en-US" sz="1600" dirty="0">
                <a:solidFill>
                  <a:srgbClr val="002060"/>
                </a:solidFill>
              </a:rPr>
              <a:t>Student success in your course drives long-term outcomes.</a:t>
            </a:r>
          </a:p>
          <a:p>
            <a:pPr indent="-228600">
              <a:lnSpc>
                <a:spcPct val="90000"/>
              </a:lnSpc>
              <a:spcAft>
                <a:spcPts val="600"/>
              </a:spcAft>
              <a:buFont typeface="Arial" panose="020B0604020202020204" pitchFamily="34" charset="0"/>
              <a:buChar char="•"/>
            </a:pPr>
            <a:endParaRPr lang="en-US" sz="1300" dirty="0"/>
          </a:p>
        </p:txBody>
      </p:sp>
      <p:sp>
        <p:nvSpPr>
          <p:cNvPr id="7" name="TextBox 6">
            <a:extLst>
              <a:ext uri="{FF2B5EF4-FFF2-40B4-BE49-F238E27FC236}">
                <a16:creationId xmlns:a16="http://schemas.microsoft.com/office/drawing/2014/main" id="{98DD61F8-7905-7992-D144-420B9C67ADA2}"/>
              </a:ext>
            </a:extLst>
          </p:cNvPr>
          <p:cNvSpPr txBox="1"/>
          <p:nvPr/>
        </p:nvSpPr>
        <p:spPr>
          <a:xfrm>
            <a:off x="328921" y="4655109"/>
            <a:ext cx="3566160" cy="990079"/>
          </a:xfrm>
          <a:prstGeom prst="rect">
            <a:avLst/>
          </a:prstGeom>
          <a:noFill/>
        </p:spPr>
        <p:txBody>
          <a:bodyPr wrap="square">
            <a:spAutoFit/>
          </a:bodyPr>
          <a:lstStyle/>
          <a:p>
            <a:pPr algn="ctr">
              <a:lnSpc>
                <a:spcPct val="80000"/>
              </a:lnSpc>
              <a:spcAft>
                <a:spcPts val="600"/>
              </a:spcAft>
            </a:pPr>
            <a:r>
              <a:rPr lang="en-US" sz="2400" b="1" dirty="0">
                <a:solidFill>
                  <a:srgbClr val="FF0000"/>
                </a:solidFill>
              </a:rPr>
              <a:t>Improving Learning, Completion, Transfer, and Career Outcomes</a:t>
            </a:r>
          </a:p>
        </p:txBody>
      </p:sp>
      <p:cxnSp>
        <p:nvCxnSpPr>
          <p:cNvPr id="9" name="Straight Connector 8">
            <a:extLst>
              <a:ext uri="{FF2B5EF4-FFF2-40B4-BE49-F238E27FC236}">
                <a16:creationId xmlns:a16="http://schemas.microsoft.com/office/drawing/2014/main" id="{638DF678-E98A-E34A-9BDD-B85D7AF5F722}"/>
              </a:ext>
            </a:extLst>
          </p:cNvPr>
          <p:cNvCxnSpPr/>
          <p:nvPr/>
        </p:nvCxnSpPr>
        <p:spPr>
          <a:xfrm>
            <a:off x="4349931" y="3840663"/>
            <a:ext cx="0" cy="249482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204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1BDC0D-11B7-6F0A-D918-FE61AD94773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teacher helping students with math problems&#10;&#10;AI-generated content may be incorrect.">
            <a:extLst>
              <a:ext uri="{FF2B5EF4-FFF2-40B4-BE49-F238E27FC236}">
                <a16:creationId xmlns:a16="http://schemas.microsoft.com/office/drawing/2014/main" id="{6423C9B0-7064-4105-FB21-055561224169}"/>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20" y="431"/>
            <a:ext cx="8115280" cy="6408311"/>
          </a:xfrm>
          <a:prstGeom prst="rect">
            <a:avLst/>
          </a:prstGeom>
        </p:spPr>
      </p:pic>
      <p:sp>
        <p:nvSpPr>
          <p:cNvPr id="3" name="TextBox 2">
            <a:extLst>
              <a:ext uri="{FF2B5EF4-FFF2-40B4-BE49-F238E27FC236}">
                <a16:creationId xmlns:a16="http://schemas.microsoft.com/office/drawing/2014/main" id="{F6DC3F8D-9CC3-4787-017B-3AE52C1EC871}"/>
              </a:ext>
            </a:extLst>
          </p:cNvPr>
          <p:cNvSpPr txBox="1"/>
          <p:nvPr/>
        </p:nvSpPr>
        <p:spPr>
          <a:xfrm>
            <a:off x="8303559" y="2157940"/>
            <a:ext cx="3505264" cy="3960056"/>
          </a:xfrm>
          <a:prstGeom prst="rect">
            <a:avLst/>
          </a:prstGeom>
        </p:spPr>
        <p:txBody>
          <a:bodyPr vert="horz" lIns="91440" tIns="45720" rIns="91440" bIns="45720" rtlCol="0">
            <a:noAutofit/>
          </a:bodyPr>
          <a:lstStyle/>
          <a:p>
            <a:pPr>
              <a:lnSpc>
                <a:spcPct val="90000"/>
              </a:lnSpc>
              <a:spcAft>
                <a:spcPts val="600"/>
              </a:spcAft>
            </a:pPr>
            <a:r>
              <a:rPr lang="en-US" sz="1600" b="1" dirty="0">
                <a:solidFill>
                  <a:srgbClr val="002060"/>
                </a:solidFill>
              </a:rPr>
              <a:t>Focus</a:t>
            </a:r>
          </a:p>
          <a:p>
            <a:pPr marL="404813" indent="-287338">
              <a:lnSpc>
                <a:spcPct val="90000"/>
              </a:lnSpc>
              <a:spcAft>
                <a:spcPts val="600"/>
              </a:spcAft>
              <a:buFont typeface="Wingdings" panose="05000000000000000000" pitchFamily="2" charset="2"/>
              <a:buChar char="§"/>
            </a:pPr>
            <a:r>
              <a:rPr lang="en-US" sz="1600" b="1" dirty="0">
                <a:solidFill>
                  <a:srgbClr val="002060"/>
                </a:solidFill>
              </a:rPr>
              <a:t>Alignment</a:t>
            </a:r>
            <a:r>
              <a:rPr lang="en-US" sz="1600" dirty="0">
                <a:solidFill>
                  <a:srgbClr val="002060"/>
                </a:solidFill>
              </a:rPr>
              <a:t> – Connect outcomes, activities, assessments</a:t>
            </a:r>
          </a:p>
          <a:p>
            <a:pPr marL="404813" indent="-287338">
              <a:lnSpc>
                <a:spcPct val="90000"/>
              </a:lnSpc>
              <a:spcAft>
                <a:spcPts val="600"/>
              </a:spcAft>
              <a:buFont typeface="Wingdings" panose="05000000000000000000" pitchFamily="2" charset="2"/>
              <a:buChar char="§"/>
            </a:pPr>
            <a:r>
              <a:rPr lang="en-US" sz="1600" b="1" dirty="0">
                <a:solidFill>
                  <a:srgbClr val="002060"/>
                </a:solidFill>
              </a:rPr>
              <a:t>Clarity</a:t>
            </a:r>
            <a:r>
              <a:rPr lang="en-US" sz="1600" dirty="0">
                <a:solidFill>
                  <a:srgbClr val="002060"/>
                </a:solidFill>
              </a:rPr>
              <a:t> – Set clear expectations</a:t>
            </a:r>
          </a:p>
          <a:p>
            <a:pPr marL="404813" indent="-287338">
              <a:lnSpc>
                <a:spcPct val="90000"/>
              </a:lnSpc>
              <a:spcAft>
                <a:spcPts val="600"/>
              </a:spcAft>
              <a:buFont typeface="Wingdings" panose="05000000000000000000" pitchFamily="2" charset="2"/>
              <a:buChar char="§"/>
            </a:pPr>
            <a:r>
              <a:rPr lang="en-US" sz="1600" b="1" dirty="0">
                <a:solidFill>
                  <a:srgbClr val="002060"/>
                </a:solidFill>
              </a:rPr>
              <a:t>Feedback</a:t>
            </a:r>
            <a:r>
              <a:rPr lang="en-US" sz="1600" dirty="0">
                <a:solidFill>
                  <a:srgbClr val="002060"/>
                </a:solidFill>
              </a:rPr>
              <a:t> – Provide timely, meaningful input</a:t>
            </a:r>
          </a:p>
          <a:p>
            <a:pPr marL="404813" indent="-287338">
              <a:lnSpc>
                <a:spcPct val="90000"/>
              </a:lnSpc>
              <a:spcAft>
                <a:spcPts val="1200"/>
              </a:spcAft>
              <a:buFont typeface="Wingdings" panose="05000000000000000000" pitchFamily="2" charset="2"/>
              <a:buChar char="§"/>
            </a:pPr>
            <a:r>
              <a:rPr lang="en-US" sz="1600" b="1" dirty="0">
                <a:solidFill>
                  <a:srgbClr val="002060"/>
                </a:solidFill>
              </a:rPr>
              <a:t>Engagement</a:t>
            </a:r>
            <a:r>
              <a:rPr lang="en-US" sz="1600" dirty="0">
                <a:solidFill>
                  <a:srgbClr val="002060"/>
                </a:solidFill>
              </a:rPr>
              <a:t> – Use active, relevant learning</a:t>
            </a:r>
          </a:p>
          <a:p>
            <a:pPr>
              <a:lnSpc>
                <a:spcPct val="90000"/>
              </a:lnSpc>
              <a:spcAft>
                <a:spcPts val="1200"/>
              </a:spcAft>
            </a:pPr>
            <a:r>
              <a:rPr lang="en-US" sz="1600" b="1" dirty="0">
                <a:solidFill>
                  <a:srgbClr val="002060"/>
                </a:solidFill>
              </a:rPr>
              <a:t>Impact: </a:t>
            </a:r>
            <a:r>
              <a:rPr lang="en-US" sz="1600" dirty="0">
                <a:solidFill>
                  <a:srgbClr val="002060"/>
                </a:solidFill>
              </a:rPr>
              <a:t>Learning → Course Success → Completion → Transfer/Career</a:t>
            </a:r>
          </a:p>
          <a:p>
            <a:pPr>
              <a:lnSpc>
                <a:spcPct val="90000"/>
              </a:lnSpc>
              <a:spcAft>
                <a:spcPts val="600"/>
              </a:spcAft>
            </a:pPr>
            <a:r>
              <a:rPr lang="en-US" sz="1600" b="1" dirty="0">
                <a:solidFill>
                  <a:srgbClr val="002060"/>
                </a:solidFill>
              </a:rPr>
              <a:t>Bottom Line: </a:t>
            </a:r>
            <a:r>
              <a:rPr lang="en-US" sz="1600" dirty="0">
                <a:solidFill>
                  <a:srgbClr val="002060"/>
                </a:solidFill>
              </a:rPr>
              <a:t>Your teaching directly shapes student success.</a:t>
            </a:r>
          </a:p>
        </p:txBody>
      </p:sp>
      <p:sp>
        <p:nvSpPr>
          <p:cNvPr id="21" name="Rectangle 2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2B3D318-82FA-31AC-66D5-AD121AAC53CD}"/>
              </a:ext>
            </a:extLst>
          </p:cNvPr>
          <p:cNvSpPr txBox="1"/>
          <p:nvPr/>
        </p:nvSpPr>
        <p:spPr>
          <a:xfrm>
            <a:off x="8199056" y="882131"/>
            <a:ext cx="3714270" cy="840486"/>
          </a:xfrm>
          <a:prstGeom prst="rect">
            <a:avLst/>
          </a:prstGeom>
          <a:noFill/>
        </p:spPr>
        <p:txBody>
          <a:bodyPr wrap="square">
            <a:spAutoFit/>
          </a:bodyPr>
          <a:lstStyle/>
          <a:p>
            <a:pPr algn="ctr">
              <a:lnSpc>
                <a:spcPct val="80000"/>
              </a:lnSpc>
              <a:spcAft>
                <a:spcPts val="600"/>
              </a:spcAft>
            </a:pPr>
            <a:r>
              <a:rPr lang="en-US" sz="2000" b="1" dirty="0">
                <a:solidFill>
                  <a:srgbClr val="FF0000"/>
                </a:solidFill>
              </a:rPr>
              <a:t>Instruction as the                   Driver of Student                              Success and Progression</a:t>
            </a:r>
          </a:p>
        </p:txBody>
      </p:sp>
      <p:cxnSp>
        <p:nvCxnSpPr>
          <p:cNvPr id="7" name="Straight Connector 6">
            <a:extLst>
              <a:ext uri="{FF2B5EF4-FFF2-40B4-BE49-F238E27FC236}">
                <a16:creationId xmlns:a16="http://schemas.microsoft.com/office/drawing/2014/main" id="{9C374D38-712E-F951-45A3-BB4BE21A74AB}"/>
              </a:ext>
            </a:extLst>
          </p:cNvPr>
          <p:cNvCxnSpPr/>
          <p:nvPr/>
        </p:nvCxnSpPr>
        <p:spPr>
          <a:xfrm>
            <a:off x="8436397" y="1867989"/>
            <a:ext cx="300445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27397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2764</TotalTime>
  <Words>5762</Words>
  <Application>Microsoft Office PowerPoint</Application>
  <PresentationFormat>Widescreen</PresentationFormat>
  <Paragraphs>346</Paragraphs>
  <Slides>23</Slides>
  <Notes>23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Aptos</vt:lpstr>
      <vt:lpstr>Aptos Display</vt:lpstr>
      <vt:lpstr>Arial</vt:lpstr>
      <vt:lpstr>Calibri</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Lone Star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Albarelli, Anne T</dc:creator>
  <cp:lastModifiedBy>Luce, Darlene C</cp:lastModifiedBy>
  <cp:revision>9</cp:revision>
  <dcterms:created xsi:type="dcterms:W3CDTF">2026-02-18T20:50:20Z</dcterms:created>
  <dcterms:modified xsi:type="dcterms:W3CDTF">2026-03-04T13:47:06Z</dcterms:modified>
</cp:coreProperties>
</file>