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3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 id="2147483684" r:id="rId2"/>
  </p:sldMasterIdLst>
  <p:notesMasterIdLst>
    <p:notesMasterId r:id="rId40"/>
  </p:notesMasterIdLst>
  <p:sldIdLst>
    <p:sldId id="257" r:id="rId3"/>
    <p:sldId id="258" r:id="rId4"/>
    <p:sldId id="259" r:id="rId5"/>
    <p:sldId id="260" r:id="rId6"/>
    <p:sldId id="385" r:id="rId7"/>
    <p:sldId id="386" r:id="rId8"/>
    <p:sldId id="388" r:id="rId9"/>
    <p:sldId id="264" r:id="rId10"/>
    <p:sldId id="265" r:id="rId11"/>
    <p:sldId id="266" r:id="rId12"/>
    <p:sldId id="290" r:id="rId13"/>
    <p:sldId id="268" r:id="rId14"/>
    <p:sldId id="269" r:id="rId15"/>
    <p:sldId id="270" r:id="rId16"/>
    <p:sldId id="389" r:id="rId17"/>
    <p:sldId id="271" r:id="rId18"/>
    <p:sldId id="392" r:id="rId19"/>
    <p:sldId id="272" r:id="rId20"/>
    <p:sldId id="391" r:id="rId21"/>
    <p:sldId id="273" r:id="rId22"/>
    <p:sldId id="274" r:id="rId23"/>
    <p:sldId id="275" r:id="rId24"/>
    <p:sldId id="276" r:id="rId25"/>
    <p:sldId id="277" r:id="rId26"/>
    <p:sldId id="278" r:id="rId27"/>
    <p:sldId id="287" r:id="rId28"/>
    <p:sldId id="288" r:id="rId29"/>
    <p:sldId id="393" r:id="rId30"/>
    <p:sldId id="279" r:id="rId31"/>
    <p:sldId id="280" r:id="rId32"/>
    <p:sldId id="394" r:id="rId33"/>
    <p:sldId id="282" r:id="rId34"/>
    <p:sldId id="283" r:id="rId35"/>
    <p:sldId id="284" r:id="rId36"/>
    <p:sldId id="285" r:id="rId37"/>
    <p:sldId id="286" r:id="rId38"/>
    <p:sldId id="395" r:id="rId3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B9CB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6948" autoAdjust="0"/>
    <p:restoredTop sz="74118" autoAdjust="0"/>
  </p:normalViewPr>
  <p:slideViewPr>
    <p:cSldViewPr snapToGrid="0">
      <p:cViewPr varScale="1">
        <p:scale>
          <a:sx n="71" d="100"/>
          <a:sy n="71" d="100"/>
        </p:scale>
        <p:origin x="1998" y="8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viewProps" Target="viewProps.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notesMaster" Target="notesMasters/notesMaster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tableStyles" Target="tableStyle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theme" Target="theme/theme1.xml"/><Relationship Id="rId8" Type="http://schemas.openxmlformats.org/officeDocument/2006/relationships/slide" Target="slides/slide6.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7A696F8-DFD0-4154-98B8-0FC87D8989CA}" type="doc">
      <dgm:prSet loTypeId="urn:microsoft.com/office/officeart/2008/layout/AlternatingHexagons" loCatId="list" qsTypeId="urn:microsoft.com/office/officeart/2005/8/quickstyle/3d3" qsCatId="3D" csTypeId="urn:microsoft.com/office/officeart/2005/8/colors/colorful1" csCatId="colorful" phldr="1"/>
      <dgm:spPr/>
      <dgm:t>
        <a:bodyPr/>
        <a:lstStyle/>
        <a:p>
          <a:endParaRPr lang="en-US"/>
        </a:p>
      </dgm:t>
    </dgm:pt>
    <dgm:pt modelId="{E17D34D7-7089-4745-8DAC-7DD70BFD090B}">
      <dgm:prSet phldrT="[Text]" custT="1"/>
      <dgm:spPr/>
      <dgm:t>
        <a:bodyPr/>
        <a:lstStyle/>
        <a:p>
          <a:r>
            <a:rPr lang="en-US" sz="1600" b="1" dirty="0"/>
            <a:t>Communication with Students</a:t>
          </a:r>
        </a:p>
      </dgm:t>
    </dgm:pt>
    <dgm:pt modelId="{27E9CE16-C6D0-4190-A4E4-75D14074A22E}" type="parTrans" cxnId="{AF684E6A-5BFA-4470-B3CF-2EFFC8011E68}">
      <dgm:prSet/>
      <dgm:spPr/>
      <dgm:t>
        <a:bodyPr/>
        <a:lstStyle/>
        <a:p>
          <a:endParaRPr lang="en-US"/>
        </a:p>
      </dgm:t>
    </dgm:pt>
    <dgm:pt modelId="{3CCE20AE-6970-4CD7-80D2-60858018680D}" type="sibTrans" cxnId="{AF684E6A-5BFA-4470-B3CF-2EFFC8011E68}">
      <dgm:prSet custT="1"/>
      <dgm:spPr/>
      <dgm:t>
        <a:bodyPr/>
        <a:lstStyle/>
        <a:p>
          <a:r>
            <a:rPr lang="en-US" sz="1600" b="1" dirty="0"/>
            <a:t>Daily Instructional Decisions</a:t>
          </a:r>
        </a:p>
      </dgm:t>
    </dgm:pt>
    <dgm:pt modelId="{D19E8D44-A418-4E8D-BE14-40EE066E428C}">
      <dgm:prSet phldrT="[Text]" custT="1"/>
      <dgm:spPr/>
      <dgm:t>
        <a:bodyPr/>
        <a:lstStyle/>
        <a:p>
          <a:r>
            <a:rPr lang="en-US" sz="1600" b="1" dirty="0"/>
            <a:t>Design of Learning Experiences</a:t>
          </a:r>
        </a:p>
      </dgm:t>
    </dgm:pt>
    <dgm:pt modelId="{58E2B1D6-9853-4D72-89E4-9992CB9C48CE}" type="parTrans" cxnId="{F746109E-6BD4-4AF1-8863-AE3C906F8E47}">
      <dgm:prSet/>
      <dgm:spPr/>
      <dgm:t>
        <a:bodyPr/>
        <a:lstStyle/>
        <a:p>
          <a:endParaRPr lang="en-US"/>
        </a:p>
      </dgm:t>
    </dgm:pt>
    <dgm:pt modelId="{6A406C13-3083-42C9-BA6C-4A5FF39E7ABB}" type="sibTrans" cxnId="{F746109E-6BD4-4AF1-8863-AE3C906F8E47}">
      <dgm:prSet custT="1"/>
      <dgm:spPr/>
      <dgm:t>
        <a:bodyPr/>
        <a:lstStyle/>
        <a:p>
          <a:r>
            <a:rPr lang="en-US" sz="1600" b="1" dirty="0"/>
            <a:t>Concrete Examples</a:t>
          </a:r>
        </a:p>
      </dgm:t>
    </dgm:pt>
    <dgm:pt modelId="{C65C1740-9AAB-451A-985E-B3FD0777CED3}" type="pres">
      <dgm:prSet presAssocID="{B7A696F8-DFD0-4154-98B8-0FC87D8989CA}" presName="Name0" presStyleCnt="0">
        <dgm:presLayoutVars>
          <dgm:chMax/>
          <dgm:chPref/>
          <dgm:dir/>
          <dgm:animLvl val="lvl"/>
        </dgm:presLayoutVars>
      </dgm:prSet>
      <dgm:spPr/>
    </dgm:pt>
    <dgm:pt modelId="{3A025229-AC23-420E-85AA-E89B11515B8E}" type="pres">
      <dgm:prSet presAssocID="{E17D34D7-7089-4745-8DAC-7DD70BFD090B}" presName="composite" presStyleCnt="0"/>
      <dgm:spPr/>
    </dgm:pt>
    <dgm:pt modelId="{9AF8BE76-F085-4EEF-982E-53AF29D0874A}" type="pres">
      <dgm:prSet presAssocID="{E17D34D7-7089-4745-8DAC-7DD70BFD090B}" presName="Parent1" presStyleLbl="node1" presStyleIdx="0" presStyleCnt="4">
        <dgm:presLayoutVars>
          <dgm:chMax val="1"/>
          <dgm:chPref val="1"/>
          <dgm:bulletEnabled val="1"/>
        </dgm:presLayoutVars>
      </dgm:prSet>
      <dgm:spPr/>
    </dgm:pt>
    <dgm:pt modelId="{C723A843-AF6A-45CE-BF3E-D48C2C0AFE0F}" type="pres">
      <dgm:prSet presAssocID="{E17D34D7-7089-4745-8DAC-7DD70BFD090B}" presName="Childtext1" presStyleLbl="revTx" presStyleIdx="0" presStyleCnt="2">
        <dgm:presLayoutVars>
          <dgm:chMax val="0"/>
          <dgm:chPref val="0"/>
          <dgm:bulletEnabled val="1"/>
        </dgm:presLayoutVars>
      </dgm:prSet>
      <dgm:spPr/>
    </dgm:pt>
    <dgm:pt modelId="{1414B612-2797-4664-A480-4AE7FAC1FF77}" type="pres">
      <dgm:prSet presAssocID="{E17D34D7-7089-4745-8DAC-7DD70BFD090B}" presName="BalanceSpacing" presStyleCnt="0"/>
      <dgm:spPr/>
    </dgm:pt>
    <dgm:pt modelId="{4B19E1E3-5512-499B-AFFF-DCF4028F1954}" type="pres">
      <dgm:prSet presAssocID="{E17D34D7-7089-4745-8DAC-7DD70BFD090B}" presName="BalanceSpacing1" presStyleCnt="0"/>
      <dgm:spPr/>
    </dgm:pt>
    <dgm:pt modelId="{2627FBAB-23B9-4FF2-9B03-12EDAFF88018}" type="pres">
      <dgm:prSet presAssocID="{3CCE20AE-6970-4CD7-80D2-60858018680D}" presName="Accent1Text" presStyleLbl="node1" presStyleIdx="1" presStyleCnt="4"/>
      <dgm:spPr/>
    </dgm:pt>
    <dgm:pt modelId="{3E41B450-548E-49F5-83D7-324DA9005E24}" type="pres">
      <dgm:prSet presAssocID="{3CCE20AE-6970-4CD7-80D2-60858018680D}" presName="spaceBetweenRectangles" presStyleCnt="0"/>
      <dgm:spPr/>
    </dgm:pt>
    <dgm:pt modelId="{1737895E-93C7-45AD-9E14-528388E2FCDB}" type="pres">
      <dgm:prSet presAssocID="{D19E8D44-A418-4E8D-BE14-40EE066E428C}" presName="composite" presStyleCnt="0"/>
      <dgm:spPr/>
    </dgm:pt>
    <dgm:pt modelId="{7D667951-B947-49AF-8C36-D2E07AD17E8B}" type="pres">
      <dgm:prSet presAssocID="{D19E8D44-A418-4E8D-BE14-40EE066E428C}" presName="Parent1" presStyleLbl="node1" presStyleIdx="2" presStyleCnt="4">
        <dgm:presLayoutVars>
          <dgm:chMax val="1"/>
          <dgm:chPref val="1"/>
          <dgm:bulletEnabled val="1"/>
        </dgm:presLayoutVars>
      </dgm:prSet>
      <dgm:spPr/>
    </dgm:pt>
    <dgm:pt modelId="{0CE324B7-7D1A-47E1-9C41-F748584128E3}" type="pres">
      <dgm:prSet presAssocID="{D19E8D44-A418-4E8D-BE14-40EE066E428C}" presName="Childtext1" presStyleLbl="revTx" presStyleIdx="1" presStyleCnt="2">
        <dgm:presLayoutVars>
          <dgm:chMax val="0"/>
          <dgm:chPref val="0"/>
          <dgm:bulletEnabled val="1"/>
        </dgm:presLayoutVars>
      </dgm:prSet>
      <dgm:spPr/>
    </dgm:pt>
    <dgm:pt modelId="{37D778BD-D202-4045-A2CB-1C0CC49078F2}" type="pres">
      <dgm:prSet presAssocID="{D19E8D44-A418-4E8D-BE14-40EE066E428C}" presName="BalanceSpacing" presStyleCnt="0"/>
      <dgm:spPr/>
    </dgm:pt>
    <dgm:pt modelId="{8AFC466A-439B-49B1-B5D7-45DF11C13072}" type="pres">
      <dgm:prSet presAssocID="{D19E8D44-A418-4E8D-BE14-40EE066E428C}" presName="BalanceSpacing1" presStyleCnt="0"/>
      <dgm:spPr/>
    </dgm:pt>
    <dgm:pt modelId="{10A37C13-0D3A-43AB-8309-E082BAED55B0}" type="pres">
      <dgm:prSet presAssocID="{6A406C13-3083-42C9-BA6C-4A5FF39E7ABB}" presName="Accent1Text" presStyleLbl="node1" presStyleIdx="3" presStyleCnt="4"/>
      <dgm:spPr/>
    </dgm:pt>
  </dgm:ptLst>
  <dgm:cxnLst>
    <dgm:cxn modelId="{060FBE09-D5D6-4156-99C9-1FD46A23CEED}" type="presOf" srcId="{B7A696F8-DFD0-4154-98B8-0FC87D8989CA}" destId="{C65C1740-9AAB-451A-985E-B3FD0777CED3}" srcOrd="0" destOrd="0" presId="urn:microsoft.com/office/officeart/2008/layout/AlternatingHexagons"/>
    <dgm:cxn modelId="{AF684E6A-5BFA-4470-B3CF-2EFFC8011E68}" srcId="{B7A696F8-DFD0-4154-98B8-0FC87D8989CA}" destId="{E17D34D7-7089-4745-8DAC-7DD70BFD090B}" srcOrd="0" destOrd="0" parTransId="{27E9CE16-C6D0-4190-A4E4-75D14074A22E}" sibTransId="{3CCE20AE-6970-4CD7-80D2-60858018680D}"/>
    <dgm:cxn modelId="{826E9252-2E5D-4990-ACE9-91AAD35CE47E}" type="presOf" srcId="{6A406C13-3083-42C9-BA6C-4A5FF39E7ABB}" destId="{10A37C13-0D3A-43AB-8309-E082BAED55B0}" srcOrd="0" destOrd="0" presId="urn:microsoft.com/office/officeart/2008/layout/AlternatingHexagons"/>
    <dgm:cxn modelId="{F04CCE8A-E665-4918-8A5C-0E7156DFE018}" type="presOf" srcId="{D19E8D44-A418-4E8D-BE14-40EE066E428C}" destId="{7D667951-B947-49AF-8C36-D2E07AD17E8B}" srcOrd="0" destOrd="0" presId="urn:microsoft.com/office/officeart/2008/layout/AlternatingHexagons"/>
    <dgm:cxn modelId="{F746109E-6BD4-4AF1-8863-AE3C906F8E47}" srcId="{B7A696F8-DFD0-4154-98B8-0FC87D8989CA}" destId="{D19E8D44-A418-4E8D-BE14-40EE066E428C}" srcOrd="1" destOrd="0" parTransId="{58E2B1D6-9853-4D72-89E4-9992CB9C48CE}" sibTransId="{6A406C13-3083-42C9-BA6C-4A5FF39E7ABB}"/>
    <dgm:cxn modelId="{4C6E87AA-E2D8-40D8-80CB-DC536B068D15}" type="presOf" srcId="{E17D34D7-7089-4745-8DAC-7DD70BFD090B}" destId="{9AF8BE76-F085-4EEF-982E-53AF29D0874A}" srcOrd="0" destOrd="0" presId="urn:microsoft.com/office/officeart/2008/layout/AlternatingHexagons"/>
    <dgm:cxn modelId="{66A8ECE8-C516-44B0-A0D8-A733F0954BED}" type="presOf" srcId="{3CCE20AE-6970-4CD7-80D2-60858018680D}" destId="{2627FBAB-23B9-4FF2-9B03-12EDAFF88018}" srcOrd="0" destOrd="0" presId="urn:microsoft.com/office/officeart/2008/layout/AlternatingHexagons"/>
    <dgm:cxn modelId="{937E209B-4BE9-45F9-BAF8-AB2308DA364B}" type="presParOf" srcId="{C65C1740-9AAB-451A-985E-B3FD0777CED3}" destId="{3A025229-AC23-420E-85AA-E89B11515B8E}" srcOrd="0" destOrd="0" presId="urn:microsoft.com/office/officeart/2008/layout/AlternatingHexagons"/>
    <dgm:cxn modelId="{7CF0F0F1-ECF3-4D23-817F-A2A8617AE72B}" type="presParOf" srcId="{3A025229-AC23-420E-85AA-E89B11515B8E}" destId="{9AF8BE76-F085-4EEF-982E-53AF29D0874A}" srcOrd="0" destOrd="0" presId="urn:microsoft.com/office/officeart/2008/layout/AlternatingHexagons"/>
    <dgm:cxn modelId="{E9ED450F-7A6B-4F59-848A-EDEAB87B9CCD}" type="presParOf" srcId="{3A025229-AC23-420E-85AA-E89B11515B8E}" destId="{C723A843-AF6A-45CE-BF3E-D48C2C0AFE0F}" srcOrd="1" destOrd="0" presId="urn:microsoft.com/office/officeart/2008/layout/AlternatingHexagons"/>
    <dgm:cxn modelId="{56F6B447-FA95-49EB-AEF8-C10EF426490E}" type="presParOf" srcId="{3A025229-AC23-420E-85AA-E89B11515B8E}" destId="{1414B612-2797-4664-A480-4AE7FAC1FF77}" srcOrd="2" destOrd="0" presId="urn:microsoft.com/office/officeart/2008/layout/AlternatingHexagons"/>
    <dgm:cxn modelId="{D081D434-1704-4721-A54D-CE5AA41FE9A1}" type="presParOf" srcId="{3A025229-AC23-420E-85AA-E89B11515B8E}" destId="{4B19E1E3-5512-499B-AFFF-DCF4028F1954}" srcOrd="3" destOrd="0" presId="urn:microsoft.com/office/officeart/2008/layout/AlternatingHexagons"/>
    <dgm:cxn modelId="{E64B916B-614D-4BA0-9B32-A5D68DEED15E}" type="presParOf" srcId="{3A025229-AC23-420E-85AA-E89B11515B8E}" destId="{2627FBAB-23B9-4FF2-9B03-12EDAFF88018}" srcOrd="4" destOrd="0" presId="urn:microsoft.com/office/officeart/2008/layout/AlternatingHexagons"/>
    <dgm:cxn modelId="{E7CFAFD7-8C11-43A4-9EFE-8BD1BB210222}" type="presParOf" srcId="{C65C1740-9AAB-451A-985E-B3FD0777CED3}" destId="{3E41B450-548E-49F5-83D7-324DA9005E24}" srcOrd="1" destOrd="0" presId="urn:microsoft.com/office/officeart/2008/layout/AlternatingHexagons"/>
    <dgm:cxn modelId="{CB3E620F-76AE-4D58-9CED-107A3390EE89}" type="presParOf" srcId="{C65C1740-9AAB-451A-985E-B3FD0777CED3}" destId="{1737895E-93C7-45AD-9E14-528388E2FCDB}" srcOrd="2" destOrd="0" presId="urn:microsoft.com/office/officeart/2008/layout/AlternatingHexagons"/>
    <dgm:cxn modelId="{D896A974-632A-4BDA-A010-A8C9CD6B0D11}" type="presParOf" srcId="{1737895E-93C7-45AD-9E14-528388E2FCDB}" destId="{7D667951-B947-49AF-8C36-D2E07AD17E8B}" srcOrd="0" destOrd="0" presId="urn:microsoft.com/office/officeart/2008/layout/AlternatingHexagons"/>
    <dgm:cxn modelId="{47F24EC9-B1F5-4396-B8D4-5B03EEC75804}" type="presParOf" srcId="{1737895E-93C7-45AD-9E14-528388E2FCDB}" destId="{0CE324B7-7D1A-47E1-9C41-F748584128E3}" srcOrd="1" destOrd="0" presId="urn:microsoft.com/office/officeart/2008/layout/AlternatingHexagons"/>
    <dgm:cxn modelId="{9A517156-FFBE-41DA-B203-D0013B40B922}" type="presParOf" srcId="{1737895E-93C7-45AD-9E14-528388E2FCDB}" destId="{37D778BD-D202-4045-A2CB-1C0CC49078F2}" srcOrd="2" destOrd="0" presId="urn:microsoft.com/office/officeart/2008/layout/AlternatingHexagons"/>
    <dgm:cxn modelId="{6F0DB162-6806-4131-BDAC-300EA83E3259}" type="presParOf" srcId="{1737895E-93C7-45AD-9E14-528388E2FCDB}" destId="{8AFC466A-439B-49B1-B5D7-45DF11C13072}" srcOrd="3" destOrd="0" presId="urn:microsoft.com/office/officeart/2008/layout/AlternatingHexagons"/>
    <dgm:cxn modelId="{0F080813-61FD-4055-8C61-AC25B4A4865C}" type="presParOf" srcId="{1737895E-93C7-45AD-9E14-528388E2FCDB}" destId="{10A37C13-0D3A-43AB-8309-E082BAED55B0}" srcOrd="4" destOrd="0" presId="urn:microsoft.com/office/officeart/2008/layout/AlternatingHexagons"/>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2AE3D784-1489-42DB-9578-87AF4E68A0C0}" type="doc">
      <dgm:prSet loTypeId="urn:microsoft.com/office/officeart/2005/8/layout/hProcess9" loCatId="process" qsTypeId="urn:microsoft.com/office/officeart/2005/8/quickstyle/3d3" qsCatId="3D" csTypeId="urn:microsoft.com/office/officeart/2005/8/colors/colorful1" csCatId="colorful"/>
      <dgm:spPr/>
      <dgm:t>
        <a:bodyPr/>
        <a:lstStyle/>
        <a:p>
          <a:endParaRPr lang="en-US"/>
        </a:p>
      </dgm:t>
    </dgm:pt>
    <dgm:pt modelId="{C52661C2-6052-4190-9147-70B3030F81AB}">
      <dgm:prSet/>
      <dgm:spPr/>
      <dgm:t>
        <a:bodyPr/>
        <a:lstStyle/>
        <a:p>
          <a:r>
            <a:rPr lang="en-US" b="1" dirty="0"/>
            <a:t>From Intentions to Impact: Making Your Teaching Visible</a:t>
          </a:r>
          <a:endParaRPr lang="en-US" dirty="0"/>
        </a:p>
      </dgm:t>
    </dgm:pt>
    <dgm:pt modelId="{EC964D9B-7C83-4815-BFA7-3E8ECCC7A4F9}" type="parTrans" cxnId="{3CA0055B-AF5F-4983-BEAE-2E0AB61FFFE6}">
      <dgm:prSet/>
      <dgm:spPr/>
      <dgm:t>
        <a:bodyPr/>
        <a:lstStyle/>
        <a:p>
          <a:endParaRPr lang="en-US"/>
        </a:p>
      </dgm:t>
    </dgm:pt>
    <dgm:pt modelId="{E1FBCDA4-3119-4B45-B063-C5C38F87E244}" type="sibTrans" cxnId="{3CA0055B-AF5F-4983-BEAE-2E0AB61FFFE6}">
      <dgm:prSet/>
      <dgm:spPr/>
      <dgm:t>
        <a:bodyPr/>
        <a:lstStyle/>
        <a:p>
          <a:endParaRPr lang="en-US"/>
        </a:p>
      </dgm:t>
    </dgm:pt>
    <dgm:pt modelId="{CB42749C-ADCD-444B-9D5E-2E6A891C8812}">
      <dgm:prSet/>
      <dgm:spPr/>
      <dgm:t>
        <a:bodyPr/>
        <a:lstStyle/>
        <a:p>
          <a:r>
            <a:rPr lang="en-US" dirty="0"/>
            <a:t>Teaching is defined by </a:t>
          </a:r>
          <a:r>
            <a:rPr lang="en-US" b="1" dirty="0"/>
            <a:t>what you do—not just what you intend</a:t>
          </a:r>
          <a:r>
            <a:rPr lang="en-US" dirty="0"/>
            <a:t> </a:t>
          </a:r>
        </a:p>
      </dgm:t>
    </dgm:pt>
    <dgm:pt modelId="{25884112-4C49-44BC-A100-FEC624D74B68}" type="parTrans" cxnId="{15C69B80-BC07-4BCF-9A5F-CC55686AD654}">
      <dgm:prSet/>
      <dgm:spPr/>
      <dgm:t>
        <a:bodyPr/>
        <a:lstStyle/>
        <a:p>
          <a:endParaRPr lang="en-US"/>
        </a:p>
      </dgm:t>
    </dgm:pt>
    <dgm:pt modelId="{C34F63CC-84F1-404F-9E04-07207F75B617}" type="sibTrans" cxnId="{15C69B80-BC07-4BCF-9A5F-CC55686AD654}">
      <dgm:prSet/>
      <dgm:spPr/>
      <dgm:t>
        <a:bodyPr/>
        <a:lstStyle/>
        <a:p>
          <a:endParaRPr lang="en-US"/>
        </a:p>
      </dgm:t>
    </dgm:pt>
    <dgm:pt modelId="{58011A4C-017C-4657-83C9-70EF653B87B9}">
      <dgm:prSet/>
      <dgm:spPr/>
      <dgm:t>
        <a:bodyPr/>
        <a:lstStyle/>
        <a:p>
          <a:pPr algn="ctr"/>
          <a:r>
            <a:rPr lang="en-US" dirty="0"/>
            <a:t>Visible practices create: </a:t>
          </a:r>
        </a:p>
      </dgm:t>
    </dgm:pt>
    <dgm:pt modelId="{C4A7086F-CE7F-468C-9EEE-DD7C77216247}" type="parTrans" cxnId="{A47E7333-6E3F-4685-B445-E95048810F40}">
      <dgm:prSet/>
      <dgm:spPr/>
      <dgm:t>
        <a:bodyPr/>
        <a:lstStyle/>
        <a:p>
          <a:endParaRPr lang="en-US"/>
        </a:p>
      </dgm:t>
    </dgm:pt>
    <dgm:pt modelId="{DD132B83-F08E-463E-B02D-5D26B6F0435E}" type="sibTrans" cxnId="{A47E7333-6E3F-4685-B445-E95048810F40}">
      <dgm:prSet/>
      <dgm:spPr/>
      <dgm:t>
        <a:bodyPr/>
        <a:lstStyle/>
        <a:p>
          <a:endParaRPr lang="en-US"/>
        </a:p>
      </dgm:t>
    </dgm:pt>
    <dgm:pt modelId="{5E8E6F25-7678-4C7B-B18A-8DE886ADF1DE}">
      <dgm:prSet/>
      <dgm:spPr/>
      <dgm:t>
        <a:bodyPr/>
        <a:lstStyle/>
        <a:p>
          <a:pPr algn="l"/>
          <a:r>
            <a:rPr lang="en-US" dirty="0"/>
            <a:t>Clarity </a:t>
          </a:r>
        </a:p>
      </dgm:t>
    </dgm:pt>
    <dgm:pt modelId="{4C3C79F5-FA0F-4710-A3E5-A69F191AC8E8}" type="parTrans" cxnId="{267E23AC-0B5D-405D-88B4-C945E9608A85}">
      <dgm:prSet/>
      <dgm:spPr/>
      <dgm:t>
        <a:bodyPr/>
        <a:lstStyle/>
        <a:p>
          <a:endParaRPr lang="en-US"/>
        </a:p>
      </dgm:t>
    </dgm:pt>
    <dgm:pt modelId="{3FDC183D-E64A-4D77-8527-5032C9D363E7}" type="sibTrans" cxnId="{267E23AC-0B5D-405D-88B4-C945E9608A85}">
      <dgm:prSet/>
      <dgm:spPr/>
      <dgm:t>
        <a:bodyPr/>
        <a:lstStyle/>
        <a:p>
          <a:endParaRPr lang="en-US"/>
        </a:p>
      </dgm:t>
    </dgm:pt>
    <dgm:pt modelId="{83723816-A8DA-40FF-BBBD-709D248062CD}">
      <dgm:prSet/>
      <dgm:spPr/>
      <dgm:t>
        <a:bodyPr/>
        <a:lstStyle/>
        <a:p>
          <a:pPr algn="l"/>
          <a:r>
            <a:rPr lang="en-US" dirty="0"/>
            <a:t>Engagement </a:t>
          </a:r>
        </a:p>
      </dgm:t>
    </dgm:pt>
    <dgm:pt modelId="{887DAB29-3223-431A-AE70-11ABD08B1F4D}" type="parTrans" cxnId="{A08087FF-0B1C-4892-B448-89E2664C3AB2}">
      <dgm:prSet/>
      <dgm:spPr/>
      <dgm:t>
        <a:bodyPr/>
        <a:lstStyle/>
        <a:p>
          <a:endParaRPr lang="en-US"/>
        </a:p>
      </dgm:t>
    </dgm:pt>
    <dgm:pt modelId="{FA2F0F6B-736F-4033-A592-65D3065F0F97}" type="sibTrans" cxnId="{A08087FF-0B1C-4892-B448-89E2664C3AB2}">
      <dgm:prSet/>
      <dgm:spPr/>
      <dgm:t>
        <a:bodyPr/>
        <a:lstStyle/>
        <a:p>
          <a:endParaRPr lang="en-US"/>
        </a:p>
      </dgm:t>
    </dgm:pt>
    <dgm:pt modelId="{55FA24BD-79D5-4C2E-A502-A5A1204B3701}">
      <dgm:prSet/>
      <dgm:spPr/>
      <dgm:t>
        <a:bodyPr/>
        <a:lstStyle/>
        <a:p>
          <a:pPr algn="l"/>
          <a:r>
            <a:rPr lang="en-US" dirty="0"/>
            <a:t>Student success </a:t>
          </a:r>
        </a:p>
      </dgm:t>
    </dgm:pt>
    <dgm:pt modelId="{73121580-8A07-4AB6-8938-10418E7E5CAE}" type="parTrans" cxnId="{D526C2DF-E030-4EAA-BB31-731FA3A01826}">
      <dgm:prSet/>
      <dgm:spPr/>
      <dgm:t>
        <a:bodyPr/>
        <a:lstStyle/>
        <a:p>
          <a:endParaRPr lang="en-US"/>
        </a:p>
      </dgm:t>
    </dgm:pt>
    <dgm:pt modelId="{035B0BD6-E0FE-4A2A-837B-5DF3F2F0C655}" type="sibTrans" cxnId="{D526C2DF-E030-4EAA-BB31-731FA3A01826}">
      <dgm:prSet/>
      <dgm:spPr/>
      <dgm:t>
        <a:bodyPr/>
        <a:lstStyle/>
        <a:p>
          <a:endParaRPr lang="en-US"/>
        </a:p>
      </dgm:t>
    </dgm:pt>
    <dgm:pt modelId="{E5E4B662-C405-4FDF-A1AD-845520246D6C}">
      <dgm:prSet/>
      <dgm:spPr/>
      <dgm:t>
        <a:bodyPr/>
        <a:lstStyle/>
        <a:p>
          <a:pPr algn="ctr"/>
          <a:r>
            <a:rPr lang="en-US" dirty="0"/>
            <a:t>Focus on: </a:t>
          </a:r>
        </a:p>
      </dgm:t>
    </dgm:pt>
    <dgm:pt modelId="{5AB18EA9-9232-4C62-A905-08D84077ABBF}" type="parTrans" cxnId="{20116BA6-2433-43F8-ACF1-983DBD88BF79}">
      <dgm:prSet/>
      <dgm:spPr/>
      <dgm:t>
        <a:bodyPr/>
        <a:lstStyle/>
        <a:p>
          <a:endParaRPr lang="en-US"/>
        </a:p>
      </dgm:t>
    </dgm:pt>
    <dgm:pt modelId="{285D47F4-2A12-4521-A84E-1EAB764F8976}" type="sibTrans" cxnId="{20116BA6-2433-43F8-ACF1-983DBD88BF79}">
      <dgm:prSet/>
      <dgm:spPr/>
      <dgm:t>
        <a:bodyPr/>
        <a:lstStyle/>
        <a:p>
          <a:endParaRPr lang="en-US"/>
        </a:p>
      </dgm:t>
    </dgm:pt>
    <dgm:pt modelId="{06A3FA83-352F-41A0-A5D4-EC8871DBCB5F}">
      <dgm:prSet/>
      <dgm:spPr/>
      <dgm:t>
        <a:bodyPr/>
        <a:lstStyle/>
        <a:p>
          <a:pPr algn="l"/>
          <a:r>
            <a:rPr lang="en-US" dirty="0"/>
            <a:t>Small, intentional actions </a:t>
          </a:r>
        </a:p>
      </dgm:t>
    </dgm:pt>
    <dgm:pt modelId="{E1A0E632-67F1-4E84-BDC8-304F4514795F}" type="parTrans" cxnId="{BB4863AD-D148-44A3-9209-FF2918B4F5EA}">
      <dgm:prSet/>
      <dgm:spPr/>
      <dgm:t>
        <a:bodyPr/>
        <a:lstStyle/>
        <a:p>
          <a:endParaRPr lang="en-US"/>
        </a:p>
      </dgm:t>
    </dgm:pt>
    <dgm:pt modelId="{963E420B-B9F2-4EFF-9FE6-13914E7B10C6}" type="sibTrans" cxnId="{BB4863AD-D148-44A3-9209-FF2918B4F5EA}">
      <dgm:prSet/>
      <dgm:spPr/>
      <dgm:t>
        <a:bodyPr/>
        <a:lstStyle/>
        <a:p>
          <a:endParaRPr lang="en-US"/>
        </a:p>
      </dgm:t>
    </dgm:pt>
    <dgm:pt modelId="{EB96A045-AEDC-438A-8C75-73828F153D6C}">
      <dgm:prSet/>
      <dgm:spPr/>
      <dgm:t>
        <a:bodyPr/>
        <a:lstStyle/>
        <a:p>
          <a:pPr algn="l"/>
          <a:r>
            <a:rPr lang="en-US" dirty="0"/>
            <a:t>Consistent, clear practices </a:t>
          </a:r>
        </a:p>
      </dgm:t>
    </dgm:pt>
    <dgm:pt modelId="{93088BBE-B7E9-4313-9578-BF99B0DE5E0C}" type="parTrans" cxnId="{A961BFDD-60FB-4BF0-BEF9-33FA7FA4485F}">
      <dgm:prSet/>
      <dgm:spPr/>
      <dgm:t>
        <a:bodyPr/>
        <a:lstStyle/>
        <a:p>
          <a:endParaRPr lang="en-US"/>
        </a:p>
      </dgm:t>
    </dgm:pt>
    <dgm:pt modelId="{42E4FF8C-A460-43FF-B5C2-C491DAB542C0}" type="sibTrans" cxnId="{A961BFDD-60FB-4BF0-BEF9-33FA7FA4485F}">
      <dgm:prSet/>
      <dgm:spPr/>
      <dgm:t>
        <a:bodyPr/>
        <a:lstStyle/>
        <a:p>
          <a:endParaRPr lang="en-US"/>
        </a:p>
      </dgm:t>
    </dgm:pt>
    <dgm:pt modelId="{79F0914F-2D1A-4CC2-A472-D762D554AE70}">
      <dgm:prSet/>
      <dgm:spPr/>
      <dgm:t>
        <a:bodyPr/>
        <a:lstStyle/>
        <a:p>
          <a:pPr algn="l"/>
          <a:r>
            <a:rPr lang="en-US" dirty="0"/>
            <a:t>Observable impact on students </a:t>
          </a:r>
        </a:p>
      </dgm:t>
    </dgm:pt>
    <dgm:pt modelId="{794BFDFA-CEAE-4723-A4CE-6702DE7EB16D}" type="parTrans" cxnId="{76A88A09-83A2-44B6-9B42-9EFB1F1CFA78}">
      <dgm:prSet/>
      <dgm:spPr/>
      <dgm:t>
        <a:bodyPr/>
        <a:lstStyle/>
        <a:p>
          <a:endParaRPr lang="en-US"/>
        </a:p>
      </dgm:t>
    </dgm:pt>
    <dgm:pt modelId="{2E53308F-2FD9-442C-B6A2-539314A3A9D7}" type="sibTrans" cxnId="{76A88A09-83A2-44B6-9B42-9EFB1F1CFA78}">
      <dgm:prSet/>
      <dgm:spPr/>
      <dgm:t>
        <a:bodyPr/>
        <a:lstStyle/>
        <a:p>
          <a:endParaRPr lang="en-US"/>
        </a:p>
      </dgm:t>
    </dgm:pt>
    <dgm:pt modelId="{445FFC38-A3A8-4526-AFB7-593BE2F8EE8D}">
      <dgm:prSet/>
      <dgm:spPr/>
      <dgm:t>
        <a:bodyPr/>
        <a:lstStyle/>
        <a:p>
          <a:pPr algn="ctr"/>
          <a:r>
            <a:rPr lang="en-US" dirty="0"/>
            <a:t>Your daily teaching supports: </a:t>
          </a:r>
        </a:p>
      </dgm:t>
    </dgm:pt>
    <dgm:pt modelId="{BA9DFF42-3235-49C6-9978-478C9860EB0C}" type="parTrans" cxnId="{0C128E2E-7A5A-449D-BD5C-DF48647E501C}">
      <dgm:prSet/>
      <dgm:spPr/>
      <dgm:t>
        <a:bodyPr/>
        <a:lstStyle/>
        <a:p>
          <a:endParaRPr lang="en-US"/>
        </a:p>
      </dgm:t>
    </dgm:pt>
    <dgm:pt modelId="{A09C8714-15F7-4F93-B252-4E10A038AC46}" type="sibTrans" cxnId="{0C128E2E-7A5A-449D-BD5C-DF48647E501C}">
      <dgm:prSet/>
      <dgm:spPr/>
      <dgm:t>
        <a:bodyPr/>
        <a:lstStyle/>
        <a:p>
          <a:endParaRPr lang="en-US"/>
        </a:p>
      </dgm:t>
    </dgm:pt>
    <dgm:pt modelId="{093A6017-FCAB-416C-8BD0-2AA685A9BADE}">
      <dgm:prSet/>
      <dgm:spPr/>
      <dgm:t>
        <a:bodyPr/>
        <a:lstStyle/>
        <a:p>
          <a:pPr algn="l"/>
          <a:r>
            <a:rPr lang="en-US" dirty="0"/>
            <a:t>Retention </a:t>
          </a:r>
        </a:p>
      </dgm:t>
    </dgm:pt>
    <dgm:pt modelId="{C708E04F-48AD-4D95-86C1-07DB0F66AF6B}" type="parTrans" cxnId="{D196D96B-AF5A-4646-AA5C-1C0F090C6DEF}">
      <dgm:prSet/>
      <dgm:spPr/>
      <dgm:t>
        <a:bodyPr/>
        <a:lstStyle/>
        <a:p>
          <a:endParaRPr lang="en-US"/>
        </a:p>
      </dgm:t>
    </dgm:pt>
    <dgm:pt modelId="{F79B50E1-6676-4F85-BCF8-4019D4BD404F}" type="sibTrans" cxnId="{D196D96B-AF5A-4646-AA5C-1C0F090C6DEF}">
      <dgm:prSet/>
      <dgm:spPr/>
      <dgm:t>
        <a:bodyPr/>
        <a:lstStyle/>
        <a:p>
          <a:endParaRPr lang="en-US"/>
        </a:p>
      </dgm:t>
    </dgm:pt>
    <dgm:pt modelId="{1DDD6219-CB6B-47C5-B7E3-3E51D108EEC9}">
      <dgm:prSet/>
      <dgm:spPr/>
      <dgm:t>
        <a:bodyPr/>
        <a:lstStyle/>
        <a:p>
          <a:pPr algn="l"/>
          <a:r>
            <a:rPr lang="en-US" dirty="0"/>
            <a:t>Course success </a:t>
          </a:r>
        </a:p>
      </dgm:t>
    </dgm:pt>
    <dgm:pt modelId="{A3C55E70-A1C3-4B4A-973F-2548856440BB}" type="parTrans" cxnId="{BC16FE2F-A444-4C71-A5E0-7496903B7AB3}">
      <dgm:prSet/>
      <dgm:spPr/>
      <dgm:t>
        <a:bodyPr/>
        <a:lstStyle/>
        <a:p>
          <a:endParaRPr lang="en-US"/>
        </a:p>
      </dgm:t>
    </dgm:pt>
    <dgm:pt modelId="{CBBF574D-DEEB-4EFC-9E35-5A669C1BCBC5}" type="sibTrans" cxnId="{BC16FE2F-A444-4C71-A5E0-7496903B7AB3}">
      <dgm:prSet/>
      <dgm:spPr/>
      <dgm:t>
        <a:bodyPr/>
        <a:lstStyle/>
        <a:p>
          <a:endParaRPr lang="en-US"/>
        </a:p>
      </dgm:t>
    </dgm:pt>
    <dgm:pt modelId="{E91B63B4-F412-4B34-9F55-CF3D005AC745}">
      <dgm:prSet/>
      <dgm:spPr/>
      <dgm:t>
        <a:bodyPr/>
        <a:lstStyle/>
        <a:p>
          <a:pPr algn="l"/>
          <a:r>
            <a:rPr lang="en-US" dirty="0"/>
            <a:t>Institutional goals (G1–G4) </a:t>
          </a:r>
        </a:p>
      </dgm:t>
    </dgm:pt>
    <dgm:pt modelId="{8E83EE87-4276-4B7E-A047-24BFD8F66AB7}" type="parTrans" cxnId="{55D257FB-0544-46CA-A3DB-7CF9E61EC419}">
      <dgm:prSet/>
      <dgm:spPr/>
      <dgm:t>
        <a:bodyPr/>
        <a:lstStyle/>
        <a:p>
          <a:endParaRPr lang="en-US"/>
        </a:p>
      </dgm:t>
    </dgm:pt>
    <dgm:pt modelId="{0DEAA2F2-435C-4BF8-9207-AC856FF975BD}" type="sibTrans" cxnId="{55D257FB-0544-46CA-A3DB-7CF9E61EC419}">
      <dgm:prSet/>
      <dgm:spPr/>
      <dgm:t>
        <a:bodyPr/>
        <a:lstStyle/>
        <a:p>
          <a:endParaRPr lang="en-US"/>
        </a:p>
      </dgm:t>
    </dgm:pt>
    <dgm:pt modelId="{6C52B124-0AB5-4164-A122-DBD61E85F270}">
      <dgm:prSet/>
      <dgm:spPr/>
      <dgm:t>
        <a:bodyPr/>
        <a:lstStyle/>
        <a:p>
          <a:r>
            <a:rPr lang="en-US" b="1" dirty="0"/>
            <a:t>Key Idea:</a:t>
          </a:r>
          <a:br>
            <a:rPr lang="en-US" dirty="0"/>
          </a:br>
          <a:r>
            <a:rPr lang="en-US" dirty="0"/>
            <a:t>👉 </a:t>
          </a:r>
          <a:r>
            <a:rPr lang="en-US" i="1" dirty="0"/>
            <a:t>What you make visible is what makes the difference</a:t>
          </a:r>
          <a:endParaRPr lang="en-US" dirty="0"/>
        </a:p>
      </dgm:t>
    </dgm:pt>
    <dgm:pt modelId="{B2BFDA2E-4693-47AD-A2DA-F6774783B9E8}" type="parTrans" cxnId="{61EEE617-AA83-441F-8D49-0AD160684F74}">
      <dgm:prSet/>
      <dgm:spPr/>
      <dgm:t>
        <a:bodyPr/>
        <a:lstStyle/>
        <a:p>
          <a:endParaRPr lang="en-US"/>
        </a:p>
      </dgm:t>
    </dgm:pt>
    <dgm:pt modelId="{6AAA387C-0DE7-4412-A9BF-5FC20C67FDE3}" type="sibTrans" cxnId="{61EEE617-AA83-441F-8D49-0AD160684F74}">
      <dgm:prSet/>
      <dgm:spPr/>
      <dgm:t>
        <a:bodyPr/>
        <a:lstStyle/>
        <a:p>
          <a:endParaRPr lang="en-US"/>
        </a:p>
      </dgm:t>
    </dgm:pt>
    <dgm:pt modelId="{86AE96A2-5DC5-45DA-80EC-B6309D1D3E2C}" type="pres">
      <dgm:prSet presAssocID="{2AE3D784-1489-42DB-9578-87AF4E68A0C0}" presName="CompostProcess" presStyleCnt="0">
        <dgm:presLayoutVars>
          <dgm:dir/>
          <dgm:resizeHandles val="exact"/>
        </dgm:presLayoutVars>
      </dgm:prSet>
      <dgm:spPr/>
    </dgm:pt>
    <dgm:pt modelId="{ABAED073-4F89-4942-9EA8-1FB9159F86AA}" type="pres">
      <dgm:prSet presAssocID="{2AE3D784-1489-42DB-9578-87AF4E68A0C0}" presName="arrow" presStyleLbl="bgShp" presStyleIdx="0" presStyleCnt="1"/>
      <dgm:spPr/>
    </dgm:pt>
    <dgm:pt modelId="{20F98A36-F842-4183-8C1E-22DAC152CD0D}" type="pres">
      <dgm:prSet presAssocID="{2AE3D784-1489-42DB-9578-87AF4E68A0C0}" presName="linearProcess" presStyleCnt="0"/>
      <dgm:spPr/>
    </dgm:pt>
    <dgm:pt modelId="{85034DF2-979E-4B03-AAD5-091C79C820EB}" type="pres">
      <dgm:prSet presAssocID="{C52661C2-6052-4190-9147-70B3030F81AB}" presName="textNode" presStyleLbl="node1" presStyleIdx="0" presStyleCnt="6">
        <dgm:presLayoutVars>
          <dgm:bulletEnabled val="1"/>
        </dgm:presLayoutVars>
      </dgm:prSet>
      <dgm:spPr/>
    </dgm:pt>
    <dgm:pt modelId="{876577D1-8026-411D-BFBF-9A4AF99A8FD4}" type="pres">
      <dgm:prSet presAssocID="{E1FBCDA4-3119-4B45-B063-C5C38F87E244}" presName="sibTrans" presStyleCnt="0"/>
      <dgm:spPr/>
    </dgm:pt>
    <dgm:pt modelId="{69F0CCB0-B484-4914-8567-F79CD30AFE67}" type="pres">
      <dgm:prSet presAssocID="{CB42749C-ADCD-444B-9D5E-2E6A891C8812}" presName="textNode" presStyleLbl="node1" presStyleIdx="1" presStyleCnt="6">
        <dgm:presLayoutVars>
          <dgm:bulletEnabled val="1"/>
        </dgm:presLayoutVars>
      </dgm:prSet>
      <dgm:spPr/>
    </dgm:pt>
    <dgm:pt modelId="{B79441F4-10F3-438F-A2E6-10DE42315247}" type="pres">
      <dgm:prSet presAssocID="{C34F63CC-84F1-404F-9E04-07207F75B617}" presName="sibTrans" presStyleCnt="0"/>
      <dgm:spPr/>
    </dgm:pt>
    <dgm:pt modelId="{DDA408B8-73DC-4C60-8D4D-650DD557D1D3}" type="pres">
      <dgm:prSet presAssocID="{58011A4C-017C-4657-83C9-70EF653B87B9}" presName="textNode" presStyleLbl="node1" presStyleIdx="2" presStyleCnt="6">
        <dgm:presLayoutVars>
          <dgm:bulletEnabled val="1"/>
        </dgm:presLayoutVars>
      </dgm:prSet>
      <dgm:spPr/>
    </dgm:pt>
    <dgm:pt modelId="{495D183C-384A-459C-9FAC-467FA1B64967}" type="pres">
      <dgm:prSet presAssocID="{DD132B83-F08E-463E-B02D-5D26B6F0435E}" presName="sibTrans" presStyleCnt="0"/>
      <dgm:spPr/>
    </dgm:pt>
    <dgm:pt modelId="{BBD55495-74BC-4A76-B63B-4E3C3ACC4554}" type="pres">
      <dgm:prSet presAssocID="{E5E4B662-C405-4FDF-A1AD-845520246D6C}" presName="textNode" presStyleLbl="node1" presStyleIdx="3" presStyleCnt="6">
        <dgm:presLayoutVars>
          <dgm:bulletEnabled val="1"/>
        </dgm:presLayoutVars>
      </dgm:prSet>
      <dgm:spPr/>
    </dgm:pt>
    <dgm:pt modelId="{3A67F245-D11A-4181-AE40-506F41A5CE83}" type="pres">
      <dgm:prSet presAssocID="{285D47F4-2A12-4521-A84E-1EAB764F8976}" presName="sibTrans" presStyleCnt="0"/>
      <dgm:spPr/>
    </dgm:pt>
    <dgm:pt modelId="{AC57E35D-CC9C-4EF4-951D-A92E4E71CEE8}" type="pres">
      <dgm:prSet presAssocID="{445FFC38-A3A8-4526-AFB7-593BE2F8EE8D}" presName="textNode" presStyleLbl="node1" presStyleIdx="4" presStyleCnt="6">
        <dgm:presLayoutVars>
          <dgm:bulletEnabled val="1"/>
        </dgm:presLayoutVars>
      </dgm:prSet>
      <dgm:spPr/>
    </dgm:pt>
    <dgm:pt modelId="{99875943-03C1-4E22-90FC-BCE42B40FEAD}" type="pres">
      <dgm:prSet presAssocID="{A09C8714-15F7-4F93-B252-4E10A038AC46}" presName="sibTrans" presStyleCnt="0"/>
      <dgm:spPr/>
    </dgm:pt>
    <dgm:pt modelId="{81B70D59-3C9D-41EB-89A2-93B42E262F10}" type="pres">
      <dgm:prSet presAssocID="{6C52B124-0AB5-4164-A122-DBD61E85F270}" presName="textNode" presStyleLbl="node1" presStyleIdx="5" presStyleCnt="6">
        <dgm:presLayoutVars>
          <dgm:bulletEnabled val="1"/>
        </dgm:presLayoutVars>
      </dgm:prSet>
      <dgm:spPr/>
    </dgm:pt>
  </dgm:ptLst>
  <dgm:cxnLst>
    <dgm:cxn modelId="{170EB607-B5D6-4316-9ED2-796A758440ED}" type="presOf" srcId="{CB42749C-ADCD-444B-9D5E-2E6A891C8812}" destId="{69F0CCB0-B484-4914-8567-F79CD30AFE67}" srcOrd="0" destOrd="0" presId="urn:microsoft.com/office/officeart/2005/8/layout/hProcess9"/>
    <dgm:cxn modelId="{76A88A09-83A2-44B6-9B42-9EFB1F1CFA78}" srcId="{E5E4B662-C405-4FDF-A1AD-845520246D6C}" destId="{79F0914F-2D1A-4CC2-A472-D762D554AE70}" srcOrd="2" destOrd="0" parTransId="{794BFDFA-CEAE-4723-A4CE-6702DE7EB16D}" sibTransId="{2E53308F-2FD9-442C-B6A2-539314A3A9D7}"/>
    <dgm:cxn modelId="{61EEE617-AA83-441F-8D49-0AD160684F74}" srcId="{2AE3D784-1489-42DB-9578-87AF4E68A0C0}" destId="{6C52B124-0AB5-4164-A122-DBD61E85F270}" srcOrd="5" destOrd="0" parTransId="{B2BFDA2E-4693-47AD-A2DA-F6774783B9E8}" sibTransId="{6AAA387C-0DE7-4412-A9BF-5FC20C67FDE3}"/>
    <dgm:cxn modelId="{05E7E224-5A2A-4AD1-97C4-F666E8CBD719}" type="presOf" srcId="{06A3FA83-352F-41A0-A5D4-EC8871DBCB5F}" destId="{BBD55495-74BC-4A76-B63B-4E3C3ACC4554}" srcOrd="0" destOrd="1" presId="urn:microsoft.com/office/officeart/2005/8/layout/hProcess9"/>
    <dgm:cxn modelId="{0C128E2E-7A5A-449D-BD5C-DF48647E501C}" srcId="{2AE3D784-1489-42DB-9578-87AF4E68A0C0}" destId="{445FFC38-A3A8-4526-AFB7-593BE2F8EE8D}" srcOrd="4" destOrd="0" parTransId="{BA9DFF42-3235-49C6-9978-478C9860EB0C}" sibTransId="{A09C8714-15F7-4F93-B252-4E10A038AC46}"/>
    <dgm:cxn modelId="{BC16FE2F-A444-4C71-A5E0-7496903B7AB3}" srcId="{445FFC38-A3A8-4526-AFB7-593BE2F8EE8D}" destId="{1DDD6219-CB6B-47C5-B7E3-3E51D108EEC9}" srcOrd="1" destOrd="0" parTransId="{A3C55E70-A1C3-4B4A-973F-2548856440BB}" sibTransId="{CBBF574D-DEEB-4EFC-9E35-5A669C1BCBC5}"/>
    <dgm:cxn modelId="{A47E7333-6E3F-4685-B445-E95048810F40}" srcId="{2AE3D784-1489-42DB-9578-87AF4E68A0C0}" destId="{58011A4C-017C-4657-83C9-70EF653B87B9}" srcOrd="2" destOrd="0" parTransId="{C4A7086F-CE7F-468C-9EEE-DD7C77216247}" sibTransId="{DD132B83-F08E-463E-B02D-5D26B6F0435E}"/>
    <dgm:cxn modelId="{3CA0055B-AF5F-4983-BEAE-2E0AB61FFFE6}" srcId="{2AE3D784-1489-42DB-9578-87AF4E68A0C0}" destId="{C52661C2-6052-4190-9147-70B3030F81AB}" srcOrd="0" destOrd="0" parTransId="{EC964D9B-7C83-4815-BFA7-3E8ECCC7A4F9}" sibTransId="{E1FBCDA4-3119-4B45-B063-C5C38F87E244}"/>
    <dgm:cxn modelId="{ACF6F65D-CC15-4B65-862F-4739E92BCB78}" type="presOf" srcId="{2AE3D784-1489-42DB-9578-87AF4E68A0C0}" destId="{86AE96A2-5DC5-45DA-80EC-B6309D1D3E2C}" srcOrd="0" destOrd="0" presId="urn:microsoft.com/office/officeart/2005/8/layout/hProcess9"/>
    <dgm:cxn modelId="{F80C8645-C191-47AC-8D9C-16E28A90EA05}" type="presOf" srcId="{1DDD6219-CB6B-47C5-B7E3-3E51D108EEC9}" destId="{AC57E35D-CC9C-4EF4-951D-A92E4E71CEE8}" srcOrd="0" destOrd="2" presId="urn:microsoft.com/office/officeart/2005/8/layout/hProcess9"/>
    <dgm:cxn modelId="{D196D96B-AF5A-4646-AA5C-1C0F090C6DEF}" srcId="{445FFC38-A3A8-4526-AFB7-593BE2F8EE8D}" destId="{093A6017-FCAB-416C-8BD0-2AA685A9BADE}" srcOrd="0" destOrd="0" parTransId="{C708E04F-48AD-4D95-86C1-07DB0F66AF6B}" sibTransId="{F79B50E1-6676-4F85-BCF8-4019D4BD404F}"/>
    <dgm:cxn modelId="{716BE57A-5EFC-4ABE-B2E9-06AB5EF15830}" type="presOf" srcId="{58011A4C-017C-4657-83C9-70EF653B87B9}" destId="{DDA408B8-73DC-4C60-8D4D-650DD557D1D3}" srcOrd="0" destOrd="0" presId="urn:microsoft.com/office/officeart/2005/8/layout/hProcess9"/>
    <dgm:cxn modelId="{9466677E-6173-4B03-A2E4-B562DFC50DB7}" type="presOf" srcId="{445FFC38-A3A8-4526-AFB7-593BE2F8EE8D}" destId="{AC57E35D-CC9C-4EF4-951D-A92E4E71CEE8}" srcOrd="0" destOrd="0" presId="urn:microsoft.com/office/officeart/2005/8/layout/hProcess9"/>
    <dgm:cxn modelId="{15C69B80-BC07-4BCF-9A5F-CC55686AD654}" srcId="{2AE3D784-1489-42DB-9578-87AF4E68A0C0}" destId="{CB42749C-ADCD-444B-9D5E-2E6A891C8812}" srcOrd="1" destOrd="0" parTransId="{25884112-4C49-44BC-A100-FEC624D74B68}" sibTransId="{C34F63CC-84F1-404F-9E04-07207F75B617}"/>
    <dgm:cxn modelId="{D378FD83-4E45-4F6C-8610-A1CCAB1534E5}" type="presOf" srcId="{C52661C2-6052-4190-9147-70B3030F81AB}" destId="{85034DF2-979E-4B03-AAD5-091C79C820EB}" srcOrd="0" destOrd="0" presId="urn:microsoft.com/office/officeart/2005/8/layout/hProcess9"/>
    <dgm:cxn modelId="{D330E191-B564-4DBC-B540-87D149A00091}" type="presOf" srcId="{6C52B124-0AB5-4164-A122-DBD61E85F270}" destId="{81B70D59-3C9D-41EB-89A2-93B42E262F10}" srcOrd="0" destOrd="0" presId="urn:microsoft.com/office/officeart/2005/8/layout/hProcess9"/>
    <dgm:cxn modelId="{8FE7EF92-1B0B-4F4B-8DCF-C531A4B08B4F}" type="presOf" srcId="{79F0914F-2D1A-4CC2-A472-D762D554AE70}" destId="{BBD55495-74BC-4A76-B63B-4E3C3ACC4554}" srcOrd="0" destOrd="3" presId="urn:microsoft.com/office/officeart/2005/8/layout/hProcess9"/>
    <dgm:cxn modelId="{49F56697-CDE8-48AC-9F31-8B9FC23C53E1}" type="presOf" srcId="{EB96A045-AEDC-438A-8C75-73828F153D6C}" destId="{BBD55495-74BC-4A76-B63B-4E3C3ACC4554}" srcOrd="0" destOrd="2" presId="urn:microsoft.com/office/officeart/2005/8/layout/hProcess9"/>
    <dgm:cxn modelId="{20116BA6-2433-43F8-ACF1-983DBD88BF79}" srcId="{2AE3D784-1489-42DB-9578-87AF4E68A0C0}" destId="{E5E4B662-C405-4FDF-A1AD-845520246D6C}" srcOrd="3" destOrd="0" parTransId="{5AB18EA9-9232-4C62-A905-08D84077ABBF}" sibTransId="{285D47F4-2A12-4521-A84E-1EAB764F8976}"/>
    <dgm:cxn modelId="{267E23AC-0B5D-405D-88B4-C945E9608A85}" srcId="{58011A4C-017C-4657-83C9-70EF653B87B9}" destId="{5E8E6F25-7678-4C7B-B18A-8DE886ADF1DE}" srcOrd="0" destOrd="0" parTransId="{4C3C79F5-FA0F-4710-A3E5-A69F191AC8E8}" sibTransId="{3FDC183D-E64A-4D77-8527-5032C9D363E7}"/>
    <dgm:cxn modelId="{BB4863AD-D148-44A3-9209-FF2918B4F5EA}" srcId="{E5E4B662-C405-4FDF-A1AD-845520246D6C}" destId="{06A3FA83-352F-41A0-A5D4-EC8871DBCB5F}" srcOrd="0" destOrd="0" parTransId="{E1A0E632-67F1-4E84-BDC8-304F4514795F}" sibTransId="{963E420B-B9F2-4EFF-9FE6-13914E7B10C6}"/>
    <dgm:cxn modelId="{4C616EC4-019B-449D-B094-C3152B94E6B0}" type="presOf" srcId="{E91B63B4-F412-4B34-9F55-CF3D005AC745}" destId="{AC57E35D-CC9C-4EF4-951D-A92E4E71CEE8}" srcOrd="0" destOrd="3" presId="urn:microsoft.com/office/officeart/2005/8/layout/hProcess9"/>
    <dgm:cxn modelId="{43F9E3CF-34A7-4C50-A4F6-4352576B8F42}" type="presOf" srcId="{093A6017-FCAB-416C-8BD0-2AA685A9BADE}" destId="{AC57E35D-CC9C-4EF4-951D-A92E4E71CEE8}" srcOrd="0" destOrd="1" presId="urn:microsoft.com/office/officeart/2005/8/layout/hProcess9"/>
    <dgm:cxn modelId="{B857DAD7-B560-4AA1-B5D0-FC4EAAE6ECCA}" type="presOf" srcId="{83723816-A8DA-40FF-BBBD-709D248062CD}" destId="{DDA408B8-73DC-4C60-8D4D-650DD557D1D3}" srcOrd="0" destOrd="2" presId="urn:microsoft.com/office/officeart/2005/8/layout/hProcess9"/>
    <dgm:cxn modelId="{988494D8-256B-4EB8-B8D0-19181D625FAE}" type="presOf" srcId="{5E8E6F25-7678-4C7B-B18A-8DE886ADF1DE}" destId="{DDA408B8-73DC-4C60-8D4D-650DD557D1D3}" srcOrd="0" destOrd="1" presId="urn:microsoft.com/office/officeart/2005/8/layout/hProcess9"/>
    <dgm:cxn modelId="{A961BFDD-60FB-4BF0-BEF9-33FA7FA4485F}" srcId="{E5E4B662-C405-4FDF-A1AD-845520246D6C}" destId="{EB96A045-AEDC-438A-8C75-73828F153D6C}" srcOrd="1" destOrd="0" parTransId="{93088BBE-B7E9-4313-9578-BF99B0DE5E0C}" sibTransId="{42E4FF8C-A460-43FF-B5C2-C491DAB542C0}"/>
    <dgm:cxn modelId="{D526C2DF-E030-4EAA-BB31-731FA3A01826}" srcId="{58011A4C-017C-4657-83C9-70EF653B87B9}" destId="{55FA24BD-79D5-4C2E-A502-A5A1204B3701}" srcOrd="2" destOrd="0" parTransId="{73121580-8A07-4AB6-8938-10418E7E5CAE}" sibTransId="{035B0BD6-E0FE-4A2A-837B-5DF3F2F0C655}"/>
    <dgm:cxn modelId="{7FC7F0DF-05AA-4A47-A34C-D3259035A20A}" type="presOf" srcId="{55FA24BD-79D5-4C2E-A502-A5A1204B3701}" destId="{DDA408B8-73DC-4C60-8D4D-650DD557D1D3}" srcOrd="0" destOrd="3" presId="urn:microsoft.com/office/officeart/2005/8/layout/hProcess9"/>
    <dgm:cxn modelId="{55D257FB-0544-46CA-A3DB-7CF9E61EC419}" srcId="{445FFC38-A3A8-4526-AFB7-593BE2F8EE8D}" destId="{E91B63B4-F412-4B34-9F55-CF3D005AC745}" srcOrd="2" destOrd="0" parTransId="{8E83EE87-4276-4B7E-A047-24BFD8F66AB7}" sibTransId="{0DEAA2F2-435C-4BF8-9207-AC856FF975BD}"/>
    <dgm:cxn modelId="{182F69FD-8727-4D58-A7EC-79D901FB7088}" type="presOf" srcId="{E5E4B662-C405-4FDF-A1AD-845520246D6C}" destId="{BBD55495-74BC-4A76-B63B-4E3C3ACC4554}" srcOrd="0" destOrd="0" presId="urn:microsoft.com/office/officeart/2005/8/layout/hProcess9"/>
    <dgm:cxn modelId="{A08087FF-0B1C-4892-B448-89E2664C3AB2}" srcId="{58011A4C-017C-4657-83C9-70EF653B87B9}" destId="{83723816-A8DA-40FF-BBBD-709D248062CD}" srcOrd="1" destOrd="0" parTransId="{887DAB29-3223-431A-AE70-11ABD08B1F4D}" sibTransId="{FA2F0F6B-736F-4033-A592-65D3065F0F97}"/>
    <dgm:cxn modelId="{0697F943-F7AF-41BD-8FBF-45A75C415D32}" type="presParOf" srcId="{86AE96A2-5DC5-45DA-80EC-B6309D1D3E2C}" destId="{ABAED073-4F89-4942-9EA8-1FB9159F86AA}" srcOrd="0" destOrd="0" presId="urn:microsoft.com/office/officeart/2005/8/layout/hProcess9"/>
    <dgm:cxn modelId="{4445945A-872C-4055-A098-8AFA9FF70E5E}" type="presParOf" srcId="{86AE96A2-5DC5-45DA-80EC-B6309D1D3E2C}" destId="{20F98A36-F842-4183-8C1E-22DAC152CD0D}" srcOrd="1" destOrd="0" presId="urn:microsoft.com/office/officeart/2005/8/layout/hProcess9"/>
    <dgm:cxn modelId="{55A2AE50-3073-4BA5-A18A-E1DF1B79D7B1}" type="presParOf" srcId="{20F98A36-F842-4183-8C1E-22DAC152CD0D}" destId="{85034DF2-979E-4B03-AAD5-091C79C820EB}" srcOrd="0" destOrd="0" presId="urn:microsoft.com/office/officeart/2005/8/layout/hProcess9"/>
    <dgm:cxn modelId="{6185512D-0851-41E4-A320-B7C346E479BA}" type="presParOf" srcId="{20F98A36-F842-4183-8C1E-22DAC152CD0D}" destId="{876577D1-8026-411D-BFBF-9A4AF99A8FD4}" srcOrd="1" destOrd="0" presId="urn:microsoft.com/office/officeart/2005/8/layout/hProcess9"/>
    <dgm:cxn modelId="{79A732A8-225C-47B7-96B1-A933E34D91AE}" type="presParOf" srcId="{20F98A36-F842-4183-8C1E-22DAC152CD0D}" destId="{69F0CCB0-B484-4914-8567-F79CD30AFE67}" srcOrd="2" destOrd="0" presId="urn:microsoft.com/office/officeart/2005/8/layout/hProcess9"/>
    <dgm:cxn modelId="{25587105-E449-421D-BC98-5EC5215D5635}" type="presParOf" srcId="{20F98A36-F842-4183-8C1E-22DAC152CD0D}" destId="{B79441F4-10F3-438F-A2E6-10DE42315247}" srcOrd="3" destOrd="0" presId="urn:microsoft.com/office/officeart/2005/8/layout/hProcess9"/>
    <dgm:cxn modelId="{4C53D4C2-13AA-404C-8EA1-A5E55EB203FB}" type="presParOf" srcId="{20F98A36-F842-4183-8C1E-22DAC152CD0D}" destId="{DDA408B8-73DC-4C60-8D4D-650DD557D1D3}" srcOrd="4" destOrd="0" presId="urn:microsoft.com/office/officeart/2005/8/layout/hProcess9"/>
    <dgm:cxn modelId="{04749FAF-AF47-4D46-AABF-BC12CD6EC262}" type="presParOf" srcId="{20F98A36-F842-4183-8C1E-22DAC152CD0D}" destId="{495D183C-384A-459C-9FAC-467FA1B64967}" srcOrd="5" destOrd="0" presId="urn:microsoft.com/office/officeart/2005/8/layout/hProcess9"/>
    <dgm:cxn modelId="{3876ACE6-6104-42B5-B250-7FE407103552}" type="presParOf" srcId="{20F98A36-F842-4183-8C1E-22DAC152CD0D}" destId="{BBD55495-74BC-4A76-B63B-4E3C3ACC4554}" srcOrd="6" destOrd="0" presId="urn:microsoft.com/office/officeart/2005/8/layout/hProcess9"/>
    <dgm:cxn modelId="{F3003911-6725-474E-9F56-A50CA9D85DBB}" type="presParOf" srcId="{20F98A36-F842-4183-8C1E-22DAC152CD0D}" destId="{3A67F245-D11A-4181-AE40-506F41A5CE83}" srcOrd="7" destOrd="0" presId="urn:microsoft.com/office/officeart/2005/8/layout/hProcess9"/>
    <dgm:cxn modelId="{2CDCA72D-6EA1-4B43-8B70-A0F56F2A06BF}" type="presParOf" srcId="{20F98A36-F842-4183-8C1E-22DAC152CD0D}" destId="{AC57E35D-CC9C-4EF4-951D-A92E4E71CEE8}" srcOrd="8" destOrd="0" presId="urn:microsoft.com/office/officeart/2005/8/layout/hProcess9"/>
    <dgm:cxn modelId="{9B84916D-D65D-4702-9808-6292EB486E50}" type="presParOf" srcId="{20F98A36-F842-4183-8C1E-22DAC152CD0D}" destId="{99875943-03C1-4E22-90FC-BCE42B40FEAD}" srcOrd="9" destOrd="0" presId="urn:microsoft.com/office/officeart/2005/8/layout/hProcess9"/>
    <dgm:cxn modelId="{FFDD3629-3E9C-4AB6-8E99-40DAB8D5C4BD}" type="presParOf" srcId="{20F98A36-F842-4183-8C1E-22DAC152CD0D}" destId="{81B70D59-3C9D-41EB-89A2-93B42E262F10}" srcOrd="10" destOrd="0" presId="urn:microsoft.com/office/officeart/2005/8/layout/hProcess9"/>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AF8BE76-F085-4EEF-982E-53AF29D0874A}">
      <dsp:nvSpPr>
        <dsp:cNvPr id="0" name=""/>
        <dsp:cNvSpPr/>
      </dsp:nvSpPr>
      <dsp:spPr>
        <a:xfrm rot="5400000">
          <a:off x="4324461" y="705153"/>
          <a:ext cx="2840181" cy="2470958"/>
        </a:xfrm>
        <a:prstGeom prst="hexagon">
          <a:avLst>
            <a:gd name="adj" fmla="val 25000"/>
            <a:gd name="vf" fmla="val 115470"/>
          </a:avLst>
        </a:prstGeom>
        <a:solidFill>
          <a:schemeClr val="accent2">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b="1" kern="1200" dirty="0"/>
            <a:t>Communication with Students</a:t>
          </a:r>
        </a:p>
      </dsp:txBody>
      <dsp:txXfrm rot="-5400000">
        <a:off x="4894130" y="963137"/>
        <a:ext cx="1700842" cy="1954991"/>
      </dsp:txXfrm>
    </dsp:sp>
    <dsp:sp modelId="{C723A843-AF6A-45CE-BF3E-D48C2C0AFE0F}">
      <dsp:nvSpPr>
        <dsp:cNvPr id="0" name=""/>
        <dsp:cNvSpPr/>
      </dsp:nvSpPr>
      <dsp:spPr>
        <a:xfrm>
          <a:off x="7055011" y="1088577"/>
          <a:ext cx="3169643" cy="1704109"/>
        </a:xfrm>
        <a:prstGeom prst="rect">
          <a:avLst/>
        </a:prstGeom>
        <a:noFill/>
        <a:ln w="12700" cap="flat" cmpd="sng" algn="ctr">
          <a:solidFill>
            <a:schemeClr val="dk1">
              <a:alpha val="0"/>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sp>
    <dsp:sp modelId="{2627FBAB-23B9-4FF2-9B03-12EDAFF88018}">
      <dsp:nvSpPr>
        <dsp:cNvPr id="0" name=""/>
        <dsp:cNvSpPr/>
      </dsp:nvSpPr>
      <dsp:spPr>
        <a:xfrm rot="5400000">
          <a:off x="1655826" y="705153"/>
          <a:ext cx="2840181" cy="2470958"/>
        </a:xfrm>
        <a:prstGeom prst="hexagon">
          <a:avLst>
            <a:gd name="adj" fmla="val 25000"/>
            <a:gd name="vf" fmla="val 115470"/>
          </a:avLst>
        </a:prstGeom>
        <a:solidFill>
          <a:schemeClr val="accent3">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marL="0" lvl="0" indent="0" algn="ctr" defTabSz="711200">
            <a:lnSpc>
              <a:spcPct val="90000"/>
            </a:lnSpc>
            <a:spcBef>
              <a:spcPct val="0"/>
            </a:spcBef>
            <a:spcAft>
              <a:spcPct val="35000"/>
            </a:spcAft>
            <a:buNone/>
          </a:pPr>
          <a:r>
            <a:rPr lang="en-US" sz="1600" b="1" kern="1200" dirty="0"/>
            <a:t>Daily Instructional Decisions</a:t>
          </a:r>
        </a:p>
      </dsp:txBody>
      <dsp:txXfrm rot="-5400000">
        <a:off x="2225495" y="963137"/>
        <a:ext cx="1700842" cy="1954991"/>
      </dsp:txXfrm>
    </dsp:sp>
    <dsp:sp modelId="{7D667951-B947-49AF-8C36-D2E07AD17E8B}">
      <dsp:nvSpPr>
        <dsp:cNvPr id="0" name=""/>
        <dsp:cNvSpPr/>
      </dsp:nvSpPr>
      <dsp:spPr>
        <a:xfrm rot="5400000">
          <a:off x="2985031" y="3115899"/>
          <a:ext cx="2840181" cy="2470958"/>
        </a:xfrm>
        <a:prstGeom prst="hexagon">
          <a:avLst>
            <a:gd name="adj" fmla="val 25000"/>
            <a:gd name="vf" fmla="val 115470"/>
          </a:avLst>
        </a:prstGeom>
        <a:solidFill>
          <a:schemeClr val="accent4">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b="1" kern="1200" dirty="0"/>
            <a:t>Design of Learning Experiences</a:t>
          </a:r>
        </a:p>
      </dsp:txBody>
      <dsp:txXfrm rot="-5400000">
        <a:off x="3554700" y="3373883"/>
        <a:ext cx="1700842" cy="1954991"/>
      </dsp:txXfrm>
    </dsp:sp>
    <dsp:sp modelId="{0CE324B7-7D1A-47E1-9C41-F748584128E3}">
      <dsp:nvSpPr>
        <dsp:cNvPr id="0" name=""/>
        <dsp:cNvSpPr/>
      </dsp:nvSpPr>
      <dsp:spPr>
        <a:xfrm>
          <a:off x="0" y="3499324"/>
          <a:ext cx="3067396" cy="1704109"/>
        </a:xfrm>
        <a:prstGeom prst="rect">
          <a:avLst/>
        </a:prstGeom>
        <a:noFill/>
        <a:ln w="12700" cap="flat" cmpd="sng" algn="ctr">
          <a:solidFill>
            <a:schemeClr val="dk1">
              <a:alpha val="0"/>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sp>
    <dsp:sp modelId="{10A37C13-0D3A-43AB-8309-E082BAED55B0}">
      <dsp:nvSpPr>
        <dsp:cNvPr id="0" name=""/>
        <dsp:cNvSpPr/>
      </dsp:nvSpPr>
      <dsp:spPr>
        <a:xfrm rot="5400000">
          <a:off x="5653666" y="3115899"/>
          <a:ext cx="2840181" cy="2470958"/>
        </a:xfrm>
        <a:prstGeom prst="hexagon">
          <a:avLst>
            <a:gd name="adj" fmla="val 25000"/>
            <a:gd name="vf" fmla="val 115470"/>
          </a:avLst>
        </a:prstGeom>
        <a:solidFill>
          <a:schemeClr val="accent5">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marL="0" lvl="0" indent="0" algn="ctr" defTabSz="711200">
            <a:lnSpc>
              <a:spcPct val="90000"/>
            </a:lnSpc>
            <a:spcBef>
              <a:spcPct val="0"/>
            </a:spcBef>
            <a:spcAft>
              <a:spcPct val="35000"/>
            </a:spcAft>
            <a:buNone/>
          </a:pPr>
          <a:r>
            <a:rPr lang="en-US" sz="1600" b="1" kern="1200" dirty="0"/>
            <a:t>Concrete Examples</a:t>
          </a:r>
        </a:p>
      </dsp:txBody>
      <dsp:txXfrm rot="-5400000">
        <a:off x="6223335" y="3373883"/>
        <a:ext cx="1700842" cy="1954991"/>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BAED073-4F89-4942-9EA8-1FB9159F86AA}">
      <dsp:nvSpPr>
        <dsp:cNvPr id="0" name=""/>
        <dsp:cNvSpPr/>
      </dsp:nvSpPr>
      <dsp:spPr>
        <a:xfrm>
          <a:off x="701708" y="0"/>
          <a:ext cx="7952690" cy="4394200"/>
        </a:xfrm>
        <a:prstGeom prst="rightArrow">
          <a:avLst/>
        </a:prstGeom>
        <a:solidFill>
          <a:schemeClr val="accent2">
            <a:tint val="40000"/>
            <a:hueOff val="0"/>
            <a:satOff val="0"/>
            <a:lumOff val="0"/>
            <a:alphaOff val="0"/>
          </a:schemeClr>
        </a:solidFill>
        <a:ln w="12700" cap="flat" cmpd="sng" algn="ctr">
          <a:solidFill>
            <a:schemeClr val="dk1">
              <a:hueOff val="0"/>
              <a:satOff val="0"/>
              <a:lumOff val="0"/>
              <a:alphaOff val="0"/>
            </a:schemeClr>
          </a:solidFill>
          <a:prstDash val="solid"/>
          <a:miter lim="800000"/>
        </a:ln>
        <a:effectLst/>
        <a:scene3d>
          <a:camera prst="orthographicFront">
            <a:rot lat="0" lon="0" rev="0"/>
          </a:camera>
          <a:lightRig rig="contrasting" dir="t">
            <a:rot lat="0" lon="0" rev="1200000"/>
          </a:lightRig>
        </a:scene3d>
        <a:sp3d z="-300000" prstMaterial="plastic"/>
      </dsp:spPr>
      <dsp:style>
        <a:lnRef idx="1">
          <a:scrgbClr r="0" g="0" b="0"/>
        </a:lnRef>
        <a:fillRef idx="1">
          <a:scrgbClr r="0" g="0" b="0"/>
        </a:fillRef>
        <a:effectRef idx="0">
          <a:scrgbClr r="0" g="0" b="0"/>
        </a:effectRef>
        <a:fontRef idx="minor"/>
      </dsp:style>
    </dsp:sp>
    <dsp:sp modelId="{85034DF2-979E-4B03-AAD5-091C79C820EB}">
      <dsp:nvSpPr>
        <dsp:cNvPr id="0" name=""/>
        <dsp:cNvSpPr/>
      </dsp:nvSpPr>
      <dsp:spPr>
        <a:xfrm>
          <a:off x="2569" y="1318260"/>
          <a:ext cx="1496154" cy="1757680"/>
        </a:xfrm>
        <a:prstGeom prst="roundRect">
          <a:avLst/>
        </a:prstGeom>
        <a:solidFill>
          <a:schemeClr val="accent2">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b="1" kern="1200" dirty="0"/>
            <a:t>From Intentions to Impact: Making Your Teaching Visible</a:t>
          </a:r>
          <a:endParaRPr lang="en-US" sz="1400" kern="1200" dirty="0"/>
        </a:p>
      </dsp:txBody>
      <dsp:txXfrm>
        <a:off x="75605" y="1391296"/>
        <a:ext cx="1350082" cy="1611608"/>
      </dsp:txXfrm>
    </dsp:sp>
    <dsp:sp modelId="{69F0CCB0-B484-4914-8567-F79CD30AFE67}">
      <dsp:nvSpPr>
        <dsp:cNvPr id="0" name=""/>
        <dsp:cNvSpPr/>
      </dsp:nvSpPr>
      <dsp:spPr>
        <a:xfrm>
          <a:off x="1573532" y="1318260"/>
          <a:ext cx="1496154" cy="1757680"/>
        </a:xfrm>
        <a:prstGeom prst="roundRect">
          <a:avLst/>
        </a:prstGeom>
        <a:solidFill>
          <a:schemeClr val="accent3">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kern="1200" dirty="0"/>
            <a:t>Teaching is defined by </a:t>
          </a:r>
          <a:r>
            <a:rPr lang="en-US" sz="1400" b="1" kern="1200" dirty="0"/>
            <a:t>what you do—not just what you intend</a:t>
          </a:r>
          <a:r>
            <a:rPr lang="en-US" sz="1400" kern="1200" dirty="0"/>
            <a:t> </a:t>
          </a:r>
        </a:p>
      </dsp:txBody>
      <dsp:txXfrm>
        <a:off x="1646568" y="1391296"/>
        <a:ext cx="1350082" cy="1611608"/>
      </dsp:txXfrm>
    </dsp:sp>
    <dsp:sp modelId="{DDA408B8-73DC-4C60-8D4D-650DD557D1D3}">
      <dsp:nvSpPr>
        <dsp:cNvPr id="0" name=""/>
        <dsp:cNvSpPr/>
      </dsp:nvSpPr>
      <dsp:spPr>
        <a:xfrm>
          <a:off x="3144494" y="1318260"/>
          <a:ext cx="1496154" cy="1757680"/>
        </a:xfrm>
        <a:prstGeom prst="roundRect">
          <a:avLst/>
        </a:prstGeom>
        <a:solidFill>
          <a:schemeClr val="accent4">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53340" tIns="53340" rIns="53340" bIns="53340" numCol="1" spcCol="1270" anchor="t" anchorCtr="0">
          <a:noAutofit/>
        </a:bodyPr>
        <a:lstStyle/>
        <a:p>
          <a:pPr marL="0" lvl="0" indent="0" algn="ctr" defTabSz="622300">
            <a:lnSpc>
              <a:spcPct val="90000"/>
            </a:lnSpc>
            <a:spcBef>
              <a:spcPct val="0"/>
            </a:spcBef>
            <a:spcAft>
              <a:spcPct val="35000"/>
            </a:spcAft>
            <a:buNone/>
          </a:pPr>
          <a:r>
            <a:rPr lang="en-US" sz="1400" kern="1200" dirty="0"/>
            <a:t>Visible practices create: </a:t>
          </a:r>
        </a:p>
        <a:p>
          <a:pPr marL="57150" lvl="1" indent="-57150" algn="l" defTabSz="488950">
            <a:lnSpc>
              <a:spcPct val="90000"/>
            </a:lnSpc>
            <a:spcBef>
              <a:spcPct val="0"/>
            </a:spcBef>
            <a:spcAft>
              <a:spcPct val="15000"/>
            </a:spcAft>
            <a:buChar char="•"/>
          </a:pPr>
          <a:r>
            <a:rPr lang="en-US" sz="1100" kern="1200" dirty="0"/>
            <a:t>Clarity </a:t>
          </a:r>
        </a:p>
        <a:p>
          <a:pPr marL="57150" lvl="1" indent="-57150" algn="l" defTabSz="488950">
            <a:lnSpc>
              <a:spcPct val="90000"/>
            </a:lnSpc>
            <a:spcBef>
              <a:spcPct val="0"/>
            </a:spcBef>
            <a:spcAft>
              <a:spcPct val="15000"/>
            </a:spcAft>
            <a:buChar char="•"/>
          </a:pPr>
          <a:r>
            <a:rPr lang="en-US" sz="1100" kern="1200" dirty="0"/>
            <a:t>Engagement </a:t>
          </a:r>
        </a:p>
        <a:p>
          <a:pPr marL="57150" lvl="1" indent="-57150" algn="l" defTabSz="488950">
            <a:lnSpc>
              <a:spcPct val="90000"/>
            </a:lnSpc>
            <a:spcBef>
              <a:spcPct val="0"/>
            </a:spcBef>
            <a:spcAft>
              <a:spcPct val="15000"/>
            </a:spcAft>
            <a:buChar char="•"/>
          </a:pPr>
          <a:r>
            <a:rPr lang="en-US" sz="1100" kern="1200" dirty="0"/>
            <a:t>Student success </a:t>
          </a:r>
        </a:p>
      </dsp:txBody>
      <dsp:txXfrm>
        <a:off x="3217530" y="1391296"/>
        <a:ext cx="1350082" cy="1611608"/>
      </dsp:txXfrm>
    </dsp:sp>
    <dsp:sp modelId="{BBD55495-74BC-4A76-B63B-4E3C3ACC4554}">
      <dsp:nvSpPr>
        <dsp:cNvPr id="0" name=""/>
        <dsp:cNvSpPr/>
      </dsp:nvSpPr>
      <dsp:spPr>
        <a:xfrm>
          <a:off x="4715457" y="1318260"/>
          <a:ext cx="1496154" cy="1757680"/>
        </a:xfrm>
        <a:prstGeom prst="roundRect">
          <a:avLst/>
        </a:prstGeom>
        <a:solidFill>
          <a:schemeClr val="accent5">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53340" tIns="53340" rIns="53340" bIns="53340" numCol="1" spcCol="1270" anchor="t" anchorCtr="0">
          <a:noAutofit/>
        </a:bodyPr>
        <a:lstStyle/>
        <a:p>
          <a:pPr marL="0" lvl="0" indent="0" algn="ctr" defTabSz="622300">
            <a:lnSpc>
              <a:spcPct val="90000"/>
            </a:lnSpc>
            <a:spcBef>
              <a:spcPct val="0"/>
            </a:spcBef>
            <a:spcAft>
              <a:spcPct val="35000"/>
            </a:spcAft>
            <a:buNone/>
          </a:pPr>
          <a:r>
            <a:rPr lang="en-US" sz="1400" kern="1200" dirty="0"/>
            <a:t>Focus on: </a:t>
          </a:r>
        </a:p>
        <a:p>
          <a:pPr marL="57150" lvl="1" indent="-57150" algn="l" defTabSz="488950">
            <a:lnSpc>
              <a:spcPct val="90000"/>
            </a:lnSpc>
            <a:spcBef>
              <a:spcPct val="0"/>
            </a:spcBef>
            <a:spcAft>
              <a:spcPct val="15000"/>
            </a:spcAft>
            <a:buChar char="•"/>
          </a:pPr>
          <a:r>
            <a:rPr lang="en-US" sz="1100" kern="1200" dirty="0"/>
            <a:t>Small, intentional actions </a:t>
          </a:r>
        </a:p>
        <a:p>
          <a:pPr marL="57150" lvl="1" indent="-57150" algn="l" defTabSz="488950">
            <a:lnSpc>
              <a:spcPct val="90000"/>
            </a:lnSpc>
            <a:spcBef>
              <a:spcPct val="0"/>
            </a:spcBef>
            <a:spcAft>
              <a:spcPct val="15000"/>
            </a:spcAft>
            <a:buChar char="•"/>
          </a:pPr>
          <a:r>
            <a:rPr lang="en-US" sz="1100" kern="1200" dirty="0"/>
            <a:t>Consistent, clear practices </a:t>
          </a:r>
        </a:p>
        <a:p>
          <a:pPr marL="57150" lvl="1" indent="-57150" algn="l" defTabSz="488950">
            <a:lnSpc>
              <a:spcPct val="90000"/>
            </a:lnSpc>
            <a:spcBef>
              <a:spcPct val="0"/>
            </a:spcBef>
            <a:spcAft>
              <a:spcPct val="15000"/>
            </a:spcAft>
            <a:buChar char="•"/>
          </a:pPr>
          <a:r>
            <a:rPr lang="en-US" sz="1100" kern="1200" dirty="0"/>
            <a:t>Observable impact on students </a:t>
          </a:r>
        </a:p>
      </dsp:txBody>
      <dsp:txXfrm>
        <a:off x="4788493" y="1391296"/>
        <a:ext cx="1350082" cy="1611608"/>
      </dsp:txXfrm>
    </dsp:sp>
    <dsp:sp modelId="{AC57E35D-CC9C-4EF4-951D-A92E4E71CEE8}">
      <dsp:nvSpPr>
        <dsp:cNvPr id="0" name=""/>
        <dsp:cNvSpPr/>
      </dsp:nvSpPr>
      <dsp:spPr>
        <a:xfrm>
          <a:off x="6286419" y="1318260"/>
          <a:ext cx="1496154" cy="1757680"/>
        </a:xfrm>
        <a:prstGeom prst="roundRect">
          <a:avLst/>
        </a:prstGeom>
        <a:solidFill>
          <a:schemeClr val="accent6">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53340" tIns="53340" rIns="53340" bIns="53340" numCol="1" spcCol="1270" anchor="t" anchorCtr="0">
          <a:noAutofit/>
        </a:bodyPr>
        <a:lstStyle/>
        <a:p>
          <a:pPr marL="0" lvl="0" indent="0" algn="ctr" defTabSz="622300">
            <a:lnSpc>
              <a:spcPct val="90000"/>
            </a:lnSpc>
            <a:spcBef>
              <a:spcPct val="0"/>
            </a:spcBef>
            <a:spcAft>
              <a:spcPct val="35000"/>
            </a:spcAft>
            <a:buNone/>
          </a:pPr>
          <a:r>
            <a:rPr lang="en-US" sz="1400" kern="1200" dirty="0"/>
            <a:t>Your daily teaching supports: </a:t>
          </a:r>
        </a:p>
        <a:p>
          <a:pPr marL="57150" lvl="1" indent="-57150" algn="l" defTabSz="488950">
            <a:lnSpc>
              <a:spcPct val="90000"/>
            </a:lnSpc>
            <a:spcBef>
              <a:spcPct val="0"/>
            </a:spcBef>
            <a:spcAft>
              <a:spcPct val="15000"/>
            </a:spcAft>
            <a:buChar char="•"/>
          </a:pPr>
          <a:r>
            <a:rPr lang="en-US" sz="1100" kern="1200" dirty="0"/>
            <a:t>Retention </a:t>
          </a:r>
        </a:p>
        <a:p>
          <a:pPr marL="57150" lvl="1" indent="-57150" algn="l" defTabSz="488950">
            <a:lnSpc>
              <a:spcPct val="90000"/>
            </a:lnSpc>
            <a:spcBef>
              <a:spcPct val="0"/>
            </a:spcBef>
            <a:spcAft>
              <a:spcPct val="15000"/>
            </a:spcAft>
            <a:buChar char="•"/>
          </a:pPr>
          <a:r>
            <a:rPr lang="en-US" sz="1100" kern="1200" dirty="0"/>
            <a:t>Course success </a:t>
          </a:r>
        </a:p>
        <a:p>
          <a:pPr marL="57150" lvl="1" indent="-57150" algn="l" defTabSz="488950">
            <a:lnSpc>
              <a:spcPct val="90000"/>
            </a:lnSpc>
            <a:spcBef>
              <a:spcPct val="0"/>
            </a:spcBef>
            <a:spcAft>
              <a:spcPct val="15000"/>
            </a:spcAft>
            <a:buChar char="•"/>
          </a:pPr>
          <a:r>
            <a:rPr lang="en-US" sz="1100" kern="1200" dirty="0"/>
            <a:t>Institutional goals (G1–G4) </a:t>
          </a:r>
        </a:p>
      </dsp:txBody>
      <dsp:txXfrm>
        <a:off x="6359455" y="1391296"/>
        <a:ext cx="1350082" cy="1611608"/>
      </dsp:txXfrm>
    </dsp:sp>
    <dsp:sp modelId="{81B70D59-3C9D-41EB-89A2-93B42E262F10}">
      <dsp:nvSpPr>
        <dsp:cNvPr id="0" name=""/>
        <dsp:cNvSpPr/>
      </dsp:nvSpPr>
      <dsp:spPr>
        <a:xfrm>
          <a:off x="7857382" y="1318260"/>
          <a:ext cx="1496154" cy="1757680"/>
        </a:xfrm>
        <a:prstGeom prst="roundRect">
          <a:avLst/>
        </a:prstGeom>
        <a:solidFill>
          <a:schemeClr val="accent2">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b="1" kern="1200" dirty="0"/>
            <a:t>Key Idea:</a:t>
          </a:r>
          <a:br>
            <a:rPr lang="en-US" sz="1400" kern="1200" dirty="0"/>
          </a:br>
          <a:r>
            <a:rPr lang="en-US" sz="1400" kern="1200" dirty="0"/>
            <a:t>👉 </a:t>
          </a:r>
          <a:r>
            <a:rPr lang="en-US" sz="1400" i="1" kern="1200" dirty="0"/>
            <a:t>What you make visible is what makes the difference</a:t>
          </a:r>
          <a:endParaRPr lang="en-US" sz="1400" kern="1200" dirty="0"/>
        </a:p>
      </dsp:txBody>
      <dsp:txXfrm>
        <a:off x="7930418" y="1391296"/>
        <a:ext cx="1350082" cy="1611608"/>
      </dsp:txXfrm>
    </dsp:sp>
  </dsp:spTree>
</dsp:drawing>
</file>

<file path=ppt/diagrams/layout1.xml><?xml version="1.0" encoding="utf-8"?>
<dgm:layoutDef xmlns:dgm="http://schemas.openxmlformats.org/drawingml/2006/diagram" xmlns:a="http://schemas.openxmlformats.org/drawingml/2006/main" uniqueId="urn:microsoft.com/office/officeart/2008/layout/AlternatingHexagons">
  <dgm:title val=""/>
  <dgm:desc val=""/>
  <dgm:catLst>
    <dgm:cat type="list" pri="15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1" destOrd="0"/>
        <dgm:cxn modelId="32" srcId="30" destId="31" srcOrd="0"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Name0">
    <dgm:varLst>
      <dgm:chMax/>
      <dgm:chPref/>
      <dgm:dir/>
      <dgm:animLvl val="lvl"/>
    </dgm:varLst>
    <dgm:alg type="lin">
      <dgm:param type="linDir" val="fromT"/>
    </dgm:alg>
    <dgm:shape xmlns:r="http://schemas.openxmlformats.org/officeDocument/2006/relationships" r:blip="">
      <dgm:adjLst/>
    </dgm:shape>
    <dgm:constrLst>
      <dgm:constr type="primFontSz" for="des" forName="Parent1" val="65"/>
      <dgm:constr type="primFontSz" for="des" forName="Childtext1" refType="primFontSz" refFor="des" refForName="Parent1" op="lte"/>
      <dgm:constr type="w" for="ch" forName="composite" refType="w"/>
      <dgm:constr type="h" for="ch" forName="composite" refType="h"/>
      <dgm:constr type="h" for="ch" forName="spaceBetweenRectangles" refType="w" refFor="ch" refForName="composite" fact="-0.042"/>
      <dgm:constr type="sp" refType="h" refFor="ch" refForName="composite" op="equ" fact="0.1"/>
    </dgm:constrLst>
    <dgm:forEach name="nodesForEach" axis="ch" ptType="node">
      <dgm:layoutNode name="composite">
        <dgm:alg type="composite">
          <dgm:param type="ar" val="3.6"/>
        </dgm:alg>
        <dgm:shape xmlns:r="http://schemas.openxmlformats.org/officeDocument/2006/relationships" r:blip="">
          <dgm:adjLst/>
        </dgm:shape>
        <dgm:choose name="Name1">
          <dgm:if name="Name2" func="var" arg="dir" op="equ" val="norm">
            <dgm:choose name="Name3">
              <dgm:if name="Name4" axis="self" ptType="node" func="posOdd" op="equ" val="1">
                <dgm:constrLst>
                  <dgm:constr type="l" for="ch" forName="Accent1" refType="w" fact="0.18"/>
                  <dgm:constr type="t" for="ch" forName="Accent1" refType="h" fact="0"/>
                  <dgm:constr type="h" for="ch" forName="Accent1" refType="h"/>
                  <dgm:constr type="w" for="ch" forName="Accent1" refType="h" fact="0.87"/>
                  <dgm:constr type="l" for="ch" forName="Accent1Text" refType="w" fact="0.18"/>
                  <dgm:constr type="t" for="ch" forName="Accent1Text" refType="h" fact="0"/>
                  <dgm:constr type="h" for="ch" forName="Accent1Text" refType="h"/>
                  <dgm:constr type="w" for="ch" forName="Accent1Text" refType="h" fact="0.87"/>
                  <dgm:constr type="l" for="ch" forName="Parent1" refType="w" fact="0.441"/>
                  <dgm:constr type="t" for="ch" forName="Parent1" refType="h" fact="0"/>
                  <dgm:constr type="h" for="ch" forName="Parent1" refType="h"/>
                  <dgm:constr type="w" for="ch" forName="Parent1" refType="h" fact="0.87"/>
                  <dgm:constr type="l" for="ch" forName="Childtext1" refType="w" fact="0.69"/>
                  <dgm:constr type="t" for="ch" forName="Childtext1" refType="h" fact="0.2"/>
                  <dgm:constr type="w" for="ch" forName="Childtext1" refType="w" fact="0.31"/>
                  <dgm:constr type="h" for="ch" forName="Childtext1" refType="h" fact="0.6"/>
                  <dgm:constr type="l" for="ch" forName="BalanceSpacing" refType="w" fact="0"/>
                  <dgm:constr type="t" for="ch" forName="BalanceSpacing" refType="h" fact="0"/>
                  <dgm:constr type="w" for="ch" forName="BalanceSpacing" refType="w"/>
                  <dgm:constr type="h" for="ch" forName="BalanceSpacing" refType="h" fact="0.1"/>
                  <dgm:constr type="l" for="ch" forName="BalanceSpacing1" refType="w" fact="0.69"/>
                  <dgm:constr type="t" for="ch" forName="BalanceSpacing1" refType="h" fact="0.2"/>
                  <dgm:constr type="w" for="ch" forName="BalanceSpacing1" refType="w" fact="0.31"/>
                  <dgm:constr type="h" for="ch" forName="BalanceSpacing1" refType="h" fact="0.6"/>
                </dgm:constrLst>
              </dgm:if>
              <dgm:else name="Name5">
                <dgm:constrLst>
                  <dgm:constr type="l" for="ch" forName="Accent1" refType="w" fact="0.571"/>
                  <dgm:constr type="t" for="ch" forName="Accent1" refType="h" fact="0"/>
                  <dgm:constr type="h" for="ch" forName="Accent1" refType="h"/>
                  <dgm:constr type="w" for="ch" forName="Accent1" refType="h" fact="0.87"/>
                  <dgm:constr type="l" for="ch" forName="Accent1Text" refType="w" fact="0.571"/>
                  <dgm:constr type="t" for="ch" forName="Accent1Text" refType="h" fact="0"/>
                  <dgm:constr type="h" for="ch" forName="Accent1Text" refType="h"/>
                  <dgm:constr type="w" for="ch" forName="Accent1Text" refType="h" fact="0.87"/>
                  <dgm:constr type="l" for="ch" forName="Parent1" refType="w" fact="0.31"/>
                  <dgm:constr type="t" for="ch" forName="Parent1" refType="h" fact="0"/>
                  <dgm:constr type="h" for="ch" forName="Parent1" refType="h"/>
                  <dgm:constr type="w" for="ch" forName="Parent1" refType="h" fact="0.87"/>
                  <dgm:constr type="l" for="ch" forName="Childtext1" refType="w" fact="0"/>
                  <dgm:constr type="t" for="ch" forName="Childtext1" refType="h" fact="0.2"/>
                  <dgm:constr type="w" for="ch" forName="Childtext1" refType="w" fact="0.3"/>
                  <dgm:constr type="h" for="ch" forName="Childtext1" refType="h" fact="0.6"/>
                  <dgm:constr type="l" for="ch" forName="BalanceSpacing" refType="w" fact="0.82"/>
                  <dgm:constr type="t" for="ch" forName="BalanceSpacing" refType="h" fact="0"/>
                  <dgm:constr type="w" for="ch" forName="BalanceSpacing" refType="w" fact="0.18"/>
                  <dgm:constr type="h" for="ch" forName="BalanceSpacing" refType="h"/>
                  <dgm:constr type="l" for="ch" forName="BalanceSpacing1" refType="w" fact="0"/>
                  <dgm:constr type="t" for="ch" forName="BalanceSpacing1" refType="h" fact="0.2"/>
                  <dgm:constr type="w" for="ch" forName="BalanceSpacing1" refType="w" fact="0.3"/>
                  <dgm:constr type="h" for="ch" forName="BalanceSpacing1" refType="h" fact="0.6"/>
                </dgm:constrLst>
              </dgm:else>
            </dgm:choose>
          </dgm:if>
          <dgm:else name="Name6">
            <dgm:choose name="Name7">
              <dgm:if name="Name8" axis="self" ptType="node" func="posOdd" op="equ" val="1">
                <dgm:constrLst>
                  <dgm:constr type="l" for="ch" forName="Accent1" refType="w" fact="0.571"/>
                  <dgm:constr type="t" for="ch" forName="Accent1" refType="h" fact="0"/>
                  <dgm:constr type="h" for="ch" forName="Accent1" refType="h"/>
                  <dgm:constr type="w" for="ch" forName="Accent1" refType="h" fact="0.87"/>
                  <dgm:constr type="l" for="ch" forName="Accent1Text" refType="w" fact="0.571"/>
                  <dgm:constr type="t" for="ch" forName="Accent1Text" refType="h" fact="0"/>
                  <dgm:constr type="h" for="ch" forName="Accent1Text" refType="h"/>
                  <dgm:constr type="w" for="ch" forName="Accent1Text" refType="h" fact="0.87"/>
                  <dgm:constr type="l" for="ch" forName="Parent1" refType="w" fact="0.31"/>
                  <dgm:constr type="t" for="ch" forName="Parent1" refType="h" fact="0"/>
                  <dgm:constr type="h" for="ch" forName="Parent1" refType="h"/>
                  <dgm:constr type="w" for="ch" forName="Parent1" refType="h" fact="0.87"/>
                  <dgm:constr type="l" for="ch" forName="Childtext1" refType="w" fact="0"/>
                  <dgm:constr type="t" for="ch" forName="Childtext1" refType="h" fact="0.2"/>
                  <dgm:constr type="w" for="ch" forName="Childtext1" refType="w" fact="0.3"/>
                  <dgm:constr type="h" for="ch" forName="Childtext1" refType="h" fact="0.6"/>
                  <dgm:constr type="l" for="ch" forName="BalanceSpacing" refType="w" fact="0.82"/>
                  <dgm:constr type="t" for="ch" forName="BalanceSpacing" refType="h" fact="0"/>
                  <dgm:constr type="w" for="ch" forName="BalanceSpacing" refType="w" fact="0.18"/>
                  <dgm:constr type="h" for="ch" forName="BalanceSpacing" refType="h"/>
                </dgm:constrLst>
              </dgm:if>
              <dgm:else name="Name9">
                <dgm:constrLst>
                  <dgm:constr type="l" for="ch" forName="Accent1" refType="w" fact="0.18"/>
                  <dgm:constr type="t" for="ch" forName="Accent1" refType="h" fact="0"/>
                  <dgm:constr type="h" for="ch" forName="Accent1" refType="h"/>
                  <dgm:constr type="w" for="ch" forName="Accent1" refType="h" fact="0.87"/>
                  <dgm:constr type="l" for="ch" forName="Accent1Text" refType="w" fact="0.18"/>
                  <dgm:constr type="t" for="ch" forName="Accent1Text" refType="h" fact="0"/>
                  <dgm:constr type="h" for="ch" forName="Accent1Text" refType="h"/>
                  <dgm:constr type="w" for="ch" forName="Accent1Text" refType="h" fact="0.87"/>
                  <dgm:constr type="l" for="ch" forName="Parent1" refType="w" fact="0.441"/>
                  <dgm:constr type="t" for="ch" forName="Parent1" refType="h" fact="0"/>
                  <dgm:constr type="h" for="ch" forName="Parent1" refType="h"/>
                  <dgm:constr type="w" for="ch" forName="Parent1" refType="h" fact="0.87"/>
                  <dgm:constr type="l" for="ch" forName="Childtext1" refType="w" fact="0.69"/>
                  <dgm:constr type="t" for="ch" forName="Childtext1" refType="h" fact="0.2"/>
                  <dgm:constr type="w" for="ch" forName="Childtext1" refType="w" fact="0.31"/>
                  <dgm:constr type="h" for="ch" forName="Childtext1" refType="h" fact="0.6"/>
                  <dgm:constr type="l" for="ch" forName="BalanceSpacing" refType="w" fact="0"/>
                  <dgm:constr type="t" for="ch" forName="BalanceSpacing" refType="h" fact="0"/>
                  <dgm:constr type="w" for="ch" forName="BalanceSpacing" refType="w" fact="0.18"/>
                  <dgm:constr type="h" for="ch" forName="BalanceSpacing" refType="h"/>
                </dgm:constrLst>
              </dgm:else>
            </dgm:choose>
          </dgm:else>
        </dgm:choose>
        <dgm:layoutNode name="Parent1" styleLbl="node1">
          <dgm:varLst>
            <dgm:chMax val="1"/>
            <dgm:chPref val="1"/>
            <dgm:bulletEnabled val="1"/>
          </dgm:varLst>
          <dgm:alg type="tx"/>
          <dgm:shape xmlns:r="http://schemas.openxmlformats.org/officeDocument/2006/relationships" rot="90" type="hexagon" r:blip="">
            <dgm:adjLst>
              <dgm:adj idx="1" val="0.25"/>
              <dgm:adj idx="2" val="1.1547"/>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Childtext1" styleLbl="revTx">
          <dgm:varLst>
            <dgm:chMax val="0"/>
            <dgm:chPref val="0"/>
            <dgm:bulletEnabled val="1"/>
          </dgm:varLst>
          <dgm:choose name="Name10">
            <dgm:if name="Name11" func="var" arg="dir" op="equ" val="norm">
              <dgm:choose name="Name12">
                <dgm:if name="Name13" axis="self" ptType="node" func="posOdd" op="equ" val="1">
                  <dgm:alg type="tx">
                    <dgm:param type="parTxLTRAlign" val="l"/>
                  </dgm:alg>
                </dgm:if>
                <dgm:else name="Name14">
                  <dgm:alg type="tx">
                    <dgm:param type="parTxLTRAlign" val="r"/>
                  </dgm:alg>
                </dgm:else>
              </dgm:choose>
            </dgm:if>
            <dgm:else name="Name15">
              <dgm:choose name="Name16">
                <dgm:if name="Name17" axis="self" ptType="node" func="posOdd" op="equ" val="1">
                  <dgm:alg type="tx">
                    <dgm:param type="parTxLTRAlign" val="r"/>
                  </dgm:alg>
                </dgm:if>
                <dgm:else name="Name18">
                  <dgm:alg type="tx">
                    <dgm:param type="parTxLTRAlign" val="l"/>
                  </dgm:alg>
                </dgm:else>
              </dgm:choose>
            </dgm:else>
          </dgm:choose>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BalanceSpacing">
          <dgm:alg type="sp"/>
          <dgm:shape xmlns:r="http://schemas.openxmlformats.org/officeDocument/2006/relationships" r:blip="">
            <dgm:adjLst/>
          </dgm:shape>
        </dgm:layoutNode>
        <dgm:layoutNode name="BalanceSpacing1">
          <dgm:alg type="sp"/>
          <dgm:shape xmlns:r="http://schemas.openxmlformats.org/officeDocument/2006/relationships" r:blip="">
            <dgm:adjLst/>
          </dgm:shape>
        </dgm:layoutNode>
        <dgm:forEach name="Name19" axis="followSib" ptType="sibTrans" hideLastTrans="0" cnt="1">
          <dgm:layoutNode name="Accent1Text" styleLbl="node1">
            <dgm:alg type="tx"/>
            <dgm:shape xmlns:r="http://schemas.openxmlformats.org/officeDocument/2006/relationships" rot="90" type="hexagon" r:blip="">
              <dgm:adjLst>
                <dgm:adj idx="1" val="0.25"/>
                <dgm:adj idx="2" val="1.1547"/>
              </dgm:adjLst>
            </dgm:shape>
            <dgm:presOf axis="self" ptType="sibTrans"/>
            <dgm:constrLst>
              <dgm:constr type="lMarg"/>
              <dgm:constr type="rMarg"/>
              <dgm:constr type="tMarg"/>
              <dgm:constr type="bMarg"/>
            </dgm:constrLst>
            <dgm:ruleLst>
              <dgm:rule type="primFontSz" val="5" fact="NaN" max="NaN"/>
            </dgm:ruleLst>
          </dgm:layoutNode>
        </dgm:forEach>
      </dgm:layoutNode>
      <dgm:forEach name="Name2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DC6BA05-5F69-4AE3-83B0-B14AE694303D}" type="datetimeFigureOut">
              <a:rPr lang="en-US" smtClean="0"/>
              <a:t>4/13/2026</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38447D3-69BD-40AF-9CB8-540FFF42AA2F}" type="slidenum">
              <a:rPr lang="en-US" smtClean="0"/>
              <a:t>‹#›</a:t>
            </a:fld>
            <a:endParaRPr lang="en-US" dirty="0"/>
          </a:p>
        </p:txBody>
      </p:sp>
    </p:spTree>
    <p:extLst>
      <p:ext uri="{BB962C8B-B14F-4D97-AF65-F5344CB8AC3E}">
        <p14:creationId xmlns:p14="http://schemas.microsoft.com/office/powerpoint/2010/main" val="285724250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buNone/>
            </a:pPr>
            <a:r>
              <a:rPr lang="en-US" dirty="0"/>
              <a:t>Great teaching is not defined by what you believe about learning—it is defined by what students can actually see, experience, and respond to in your classroom. While beliefs and intentions shape your approach, they only matter when they are translated into clear, observable actions. Students cannot engage with a philosophy; they engage with how you explain concepts, how you design assignments, how you respond to their work, and how you support them when they struggle.</a:t>
            </a:r>
          </a:p>
          <a:p>
            <a:pPr>
              <a:buNone/>
            </a:pPr>
            <a:endParaRPr lang="en-US" dirty="0"/>
          </a:p>
          <a:p>
            <a:pPr>
              <a:buNone/>
            </a:pPr>
            <a:r>
              <a:rPr lang="en-US" dirty="0"/>
              <a:t>Making teaching visible means turning your intentions into practices that students can recognize and benefit from. If you value clarity, it shows in how you structure your course and communicate expectations. If you value engagement, it appears in the opportunities you create for participation and interaction. If you believe in student growth, it is evident in the feedback you provide and the chances you give students to improve. In each case, what students experience is not the belief itself, but the action that brings that belief to life.</a:t>
            </a:r>
          </a:p>
          <a:p>
            <a:pPr>
              <a:buNone/>
            </a:pPr>
            <a:endParaRPr lang="en-US" dirty="0"/>
          </a:p>
          <a:p>
            <a:pPr>
              <a:buNone/>
            </a:pPr>
            <a:r>
              <a:rPr lang="en-US" dirty="0"/>
              <a:t>When teaching is visible, students are better able to understand what is expected of them, how to succeed, and how to improve. This clarity reduces confusion, builds confidence, and increases motivation. More importantly, it leads to measurable outcomes—students are more likely to stay engaged, perform successfully in key assignments, and persist from one term to the next. The shift from intention to visible action is what transforms teaching from something you believe into something that produces real, lasting impact.</a:t>
            </a:r>
          </a:p>
          <a:p>
            <a:endParaRPr lang="en-US" dirty="0"/>
          </a:p>
        </p:txBody>
      </p:sp>
      <p:sp>
        <p:nvSpPr>
          <p:cNvPr id="4" name="Slide Number Placeholder 3"/>
          <p:cNvSpPr>
            <a:spLocks noGrp="1"/>
          </p:cNvSpPr>
          <p:nvPr>
            <p:ph type="sldNum" sz="quarter" idx="5"/>
          </p:nvPr>
        </p:nvSpPr>
        <p:spPr/>
        <p:txBody>
          <a:bodyPr/>
          <a:lstStyle/>
          <a:p>
            <a:fld id="{B38447D3-69BD-40AF-9CB8-540FFF42AA2F}" type="slidenum">
              <a:rPr lang="en-US" smtClean="0"/>
              <a:t>1</a:t>
            </a:fld>
            <a:endParaRPr lang="en-US" dirty="0"/>
          </a:p>
        </p:txBody>
      </p:sp>
    </p:spTree>
    <p:extLst>
      <p:ext uri="{BB962C8B-B14F-4D97-AF65-F5344CB8AC3E}">
        <p14:creationId xmlns:p14="http://schemas.microsoft.com/office/powerpoint/2010/main" val="318686372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buNone/>
            </a:pPr>
            <a:r>
              <a:rPr lang="en-US" dirty="0"/>
              <a:t>Intentional assignment design is a powerful way to make your teaching visible and elevate the level of student learning. When you redesign a prompt from recall-based to application-based, you shift the focus from memorizing information to using knowledge in meaningful ways. For example, asking students to apply a concept to a real-world case requires them to analyze, interpret, and make connections—skills that deepen understanding and promote long-term retention.</a:t>
            </a:r>
          </a:p>
          <a:p>
            <a:pPr>
              <a:buNone/>
            </a:pPr>
            <a:endParaRPr lang="en-US" dirty="0"/>
          </a:p>
          <a:p>
            <a:pPr>
              <a:buNone/>
            </a:pPr>
            <a:r>
              <a:rPr lang="en-US" dirty="0"/>
              <a:t>This design choice reflects a teaching identity grounded in pedagogical excellence. It demonstrates that you value not just what students know, but what they can do with that knowledge. By intentionally designing assignments that require thinking, problem-solving, and application, you make your expectations for learning clear and visible. Students begin to recognize that success in your course depends on their ability to engage with content at a deeper level.</a:t>
            </a:r>
          </a:p>
          <a:p>
            <a:pPr>
              <a:buNone/>
            </a:pPr>
            <a:endParaRPr lang="en-US" dirty="0"/>
          </a:p>
          <a:p>
            <a:pPr>
              <a:buNone/>
            </a:pPr>
            <a:r>
              <a:rPr lang="en-US" dirty="0"/>
              <a:t>The impact of this shift is significant. Students develop stronger conceptual understanding and are better able to transfer their learning to new contexts. This not only improves performance on assignments and assessments but also supports their progression through key courses. When students can apply what they have learned, they are more likely to succeed in gateway courses, directly contributing to </a:t>
            </a:r>
            <a:r>
              <a:rPr lang="en-US" b="1" dirty="0"/>
              <a:t>Gateway Course Success (G2-KPI3)</a:t>
            </a:r>
            <a:r>
              <a:rPr lang="en-US" dirty="0"/>
              <a:t>. A single redesign can transform an assignment into a meaningful learning experience that drives measurable outcomes.</a:t>
            </a:r>
          </a:p>
          <a:p>
            <a:endParaRPr lang="en-US" dirty="0"/>
          </a:p>
        </p:txBody>
      </p:sp>
      <p:sp>
        <p:nvSpPr>
          <p:cNvPr id="4" name="Slide Number Placeholder 3"/>
          <p:cNvSpPr>
            <a:spLocks noGrp="1"/>
          </p:cNvSpPr>
          <p:nvPr>
            <p:ph type="sldNum" sz="quarter" idx="5"/>
          </p:nvPr>
        </p:nvSpPr>
        <p:spPr/>
        <p:txBody>
          <a:bodyPr/>
          <a:lstStyle/>
          <a:p>
            <a:fld id="{B38447D3-69BD-40AF-9CB8-540FFF42AA2F}" type="slidenum">
              <a:rPr lang="en-US" smtClean="0"/>
              <a:t>10</a:t>
            </a:fld>
            <a:endParaRPr lang="en-US" dirty="0"/>
          </a:p>
        </p:txBody>
      </p:sp>
    </p:spTree>
    <p:extLst>
      <p:ext uri="{BB962C8B-B14F-4D97-AF65-F5344CB8AC3E}">
        <p14:creationId xmlns:p14="http://schemas.microsoft.com/office/powerpoint/2010/main" val="10786227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buNone/>
            </a:pPr>
            <a:r>
              <a:rPr lang="en-US" dirty="0"/>
              <a:t>An early feedback loop is one of the most effective ways to make your teaching visible and support student success from the start. When you provide feedback on a low-stakes assignment within the first two weeks, you create an early opportunity for students to understand expectations, identify gaps, and make adjustments before high-stakes assessments occur. This early intervention helps set the tone for the course and establishes a clear pathway for improvement.</a:t>
            </a:r>
          </a:p>
          <a:p>
            <a:pPr>
              <a:buNone/>
            </a:pPr>
            <a:endParaRPr lang="en-US" dirty="0"/>
          </a:p>
          <a:p>
            <a:pPr>
              <a:buNone/>
            </a:pPr>
            <a:r>
              <a:rPr lang="en-US" dirty="0"/>
              <a:t>This practice reflects a teaching identity grounded in both student investment and pedagogical excellence. It demonstrates that you are committed to student growth, not just evaluation. By offering timely, actionable feedback, you show students how to improve and reinforce that learning is a process. Students experience your teaching as supportive, responsive, and focused on their development.</a:t>
            </a:r>
          </a:p>
          <a:p>
            <a:pPr>
              <a:buNone/>
            </a:pPr>
            <a:endParaRPr lang="en-US" dirty="0"/>
          </a:p>
          <a:p>
            <a:pPr>
              <a:buNone/>
            </a:pPr>
            <a:r>
              <a:rPr lang="en-US" dirty="0"/>
              <a:t>The impact of early feedback is significant. Students are able to adjust their approach while there is still time to improve, which leads to stronger performance on future assignments. Early success builds confidence and momentum, increasing the likelihood that students will stay engaged and persist in the course. What begins as a small, intentional action becomes a critical factor in improving both persistence and overall performance.</a:t>
            </a:r>
          </a:p>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16FFD55-4E2B-4DCF-8BF1-369DC852E862}" type="slidenum">
              <a:rPr kumimoji="0" lang="en-US"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en-US" sz="1200" b="0" i="0" u="none" strike="noStrike" kern="1200" cap="none" spc="0" normalizeH="0" baseline="0" noProof="0" dirty="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42422505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buNone/>
            </a:pPr>
            <a:r>
              <a:rPr lang="en-US" dirty="0"/>
              <a:t>Connecting students to support services is a visible way to extend your teaching beyond the classroom and align your practice with institutional resources. When you identify a struggling student and intentionally refer them to tutoring—while also explaining how to use the service—you remove a common barrier: uncertainty about where to go and what to do. This step transforms support from something optional and unclear into something accessible and actionable.</a:t>
            </a:r>
          </a:p>
          <a:p>
            <a:pPr>
              <a:buNone/>
            </a:pPr>
            <a:endParaRPr lang="en-US" dirty="0"/>
          </a:p>
          <a:p>
            <a:pPr>
              <a:buNone/>
            </a:pPr>
            <a:r>
              <a:rPr lang="en-US" dirty="0"/>
              <a:t>This practice reflects an institutionally dedicated teaching identity. It shows that you see student success as a shared responsibility and that you actively connect your course to the broader support network available to students. Rather than working in isolation, you leverage tutoring, learning centers, and other services as part of the learning process. Students experience your teaching as connected, resource-aware, and focused on their success both inside and outside the classroom.</a:t>
            </a:r>
          </a:p>
          <a:p>
            <a:pPr>
              <a:buNone/>
            </a:pPr>
            <a:endParaRPr lang="en-US" dirty="0"/>
          </a:p>
          <a:p>
            <a:pPr>
              <a:buNone/>
            </a:pPr>
            <a:r>
              <a:rPr lang="en-US" dirty="0"/>
              <a:t>The impact is immediate and measurable. Students who are guided to support services are more likely to use them effectively, leading to improved understanding and stronger performance. This increases </a:t>
            </a:r>
            <a:r>
              <a:rPr lang="en-US" b="1" dirty="0"/>
              <a:t>Wraparound Utilization (G2-KPI5)</a:t>
            </a:r>
            <a:r>
              <a:rPr lang="en-US" dirty="0"/>
              <a:t> and directly supports course success. More importantly, it helps students build habits of seeking support, which contributes to long-term persistence. A simple referral—when made visible and intentional—becomes a powerful strategy for improving outcomes.</a:t>
            </a:r>
          </a:p>
          <a:p>
            <a:endParaRPr lang="en-US" dirty="0"/>
          </a:p>
        </p:txBody>
      </p:sp>
      <p:sp>
        <p:nvSpPr>
          <p:cNvPr id="4" name="Slide Number Placeholder 3"/>
          <p:cNvSpPr>
            <a:spLocks noGrp="1"/>
          </p:cNvSpPr>
          <p:nvPr>
            <p:ph type="sldNum" sz="quarter" idx="5"/>
          </p:nvPr>
        </p:nvSpPr>
        <p:spPr/>
        <p:txBody>
          <a:bodyPr/>
          <a:lstStyle/>
          <a:p>
            <a:fld id="{B38447D3-69BD-40AF-9CB8-540FFF42AA2F}" type="slidenum">
              <a:rPr lang="en-US" smtClean="0"/>
              <a:t>12</a:t>
            </a:fld>
            <a:endParaRPr lang="en-US" dirty="0"/>
          </a:p>
        </p:txBody>
      </p:sp>
    </p:spTree>
    <p:extLst>
      <p:ext uri="{BB962C8B-B14F-4D97-AF65-F5344CB8AC3E}">
        <p14:creationId xmlns:p14="http://schemas.microsoft.com/office/powerpoint/2010/main" val="76779405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buNone/>
            </a:pPr>
            <a:r>
              <a:rPr lang="en-US" dirty="0"/>
              <a:t>Understanding what effective teaching looks like is only the first step; the impact comes from how you apply it in your daily practice. This section focuses on turning visible teaching into consistent action by identifying practical, manageable ways to incorporate these strategies into your course. The goal is not to add more to your workload, but to be more intentional with what you already do.</a:t>
            </a:r>
          </a:p>
          <a:p>
            <a:pPr>
              <a:buNone/>
            </a:pPr>
            <a:endParaRPr lang="en-US" dirty="0"/>
          </a:p>
          <a:p>
            <a:pPr>
              <a:buNone/>
            </a:pPr>
            <a:r>
              <a:rPr lang="en-US" dirty="0"/>
              <a:t>Implementation begins with focus. Rather than trying to adopt multiple new strategies at once, you can start by selecting one or two practices that align with your current teaching and strengthening them. This might mean making your communication more proactive, refining how you design an assignment, or building in an early feedback opportunity. Small, targeted adjustments are more sustainable and more likely to produce meaningful results.</a:t>
            </a:r>
          </a:p>
          <a:p>
            <a:pPr>
              <a:buNone/>
            </a:pPr>
            <a:endParaRPr lang="en-US" dirty="0"/>
          </a:p>
          <a:p>
            <a:pPr>
              <a:buNone/>
            </a:pPr>
            <a:r>
              <a:rPr lang="en-US" dirty="0"/>
              <a:t>This approach also emphasizes consistency over complexity. When a practice is applied regularly—such as clear communication, timely feedback, or intentional design—it becomes part of the student experience. Over time, these consistent actions shape how students engage, perform, and persist. By focusing on what is visible, repeatable, and aligned with your goals, you can translate intention into action and action into measurable impact.</a:t>
            </a:r>
          </a:p>
          <a:p>
            <a:endParaRPr lang="en-US" dirty="0"/>
          </a:p>
        </p:txBody>
      </p:sp>
      <p:sp>
        <p:nvSpPr>
          <p:cNvPr id="4" name="Slide Number Placeholder 3"/>
          <p:cNvSpPr>
            <a:spLocks noGrp="1"/>
          </p:cNvSpPr>
          <p:nvPr>
            <p:ph type="sldNum" sz="quarter" idx="5"/>
          </p:nvPr>
        </p:nvSpPr>
        <p:spPr/>
        <p:txBody>
          <a:bodyPr/>
          <a:lstStyle/>
          <a:p>
            <a:fld id="{B38447D3-69BD-40AF-9CB8-540FFF42AA2F}" type="slidenum">
              <a:rPr lang="en-US" smtClean="0"/>
              <a:t>13</a:t>
            </a:fld>
            <a:endParaRPr lang="en-US" dirty="0"/>
          </a:p>
        </p:txBody>
      </p:sp>
    </p:spTree>
    <p:extLst>
      <p:ext uri="{BB962C8B-B14F-4D97-AF65-F5344CB8AC3E}">
        <p14:creationId xmlns:p14="http://schemas.microsoft.com/office/powerpoint/2010/main" val="271476043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To make this approach practical and sustainable, focus on integrating just two to three scenarios into the materials you already use. Rather than creating something entirely new, you can embed short, high-impact examples into your slides, emails, and faculty resources. These scenarios serve as quick, concrete illustrations of what effective teaching looks like in action, making your approach both visible and immediately usable.</a:t>
            </a:r>
          </a:p>
          <a:p>
            <a:endParaRPr lang="en-US" dirty="0"/>
          </a:p>
          <a:p>
            <a:r>
              <a:rPr lang="en-US" dirty="0"/>
              <a:t>In your slides, scenarios can be used to model effective practices and connect strategies to outcomes. In emails, scenarios can reinforce expectations and provide guidance in a concise, relatable way—helping students understand not just what to do, but how to approach their work. In faculty resources, scenarios offer clear, actionable models that can be easily adopted or adapted across disciplines.</a:t>
            </a:r>
          </a:p>
          <a:p>
            <a:endParaRPr lang="en-US" dirty="0"/>
          </a:p>
          <a:p>
            <a:r>
              <a:rPr lang="en-US" dirty="0"/>
              <a:t>Keeping the number of scenarios small ensures clarity and focus. Two to three well-chosen examples are enough to demonstrate impact without overwhelming your audience. When consistently used across different formats, these scenarios reinforce key practices, making your teaching more visible and your message more cohesive. This approach allows you to turn everyday materials into powerful tools for modeling effective teaching.</a:t>
            </a:r>
          </a:p>
          <a:p>
            <a:endParaRPr lang="en-US" dirty="0"/>
          </a:p>
        </p:txBody>
      </p:sp>
      <p:sp>
        <p:nvSpPr>
          <p:cNvPr id="4" name="Slide Number Placeholder 3"/>
          <p:cNvSpPr>
            <a:spLocks noGrp="1"/>
          </p:cNvSpPr>
          <p:nvPr>
            <p:ph type="sldNum" sz="quarter" idx="5"/>
          </p:nvPr>
        </p:nvSpPr>
        <p:spPr/>
        <p:txBody>
          <a:bodyPr/>
          <a:lstStyle/>
          <a:p>
            <a:fld id="{B38447D3-69BD-40AF-9CB8-540FFF42AA2F}" type="slidenum">
              <a:rPr lang="en-US" smtClean="0"/>
              <a:t>14</a:t>
            </a:fld>
            <a:endParaRPr lang="en-US" dirty="0"/>
          </a:p>
        </p:txBody>
      </p:sp>
    </p:spTree>
    <p:extLst>
      <p:ext uri="{BB962C8B-B14F-4D97-AF65-F5344CB8AC3E}">
        <p14:creationId xmlns:p14="http://schemas.microsoft.com/office/powerpoint/2010/main" val="334993097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buNone/>
            </a:pPr>
            <a:r>
              <a:rPr lang="en-US" dirty="0"/>
              <a:t>This example illustrates how a single teaching practice can be integrated across multiple materials to make your approach both visible and consistent. Rather than creating new content, you take one high-impact scenario—providing early feedback—and embed it into your slides, emails, and faculty resources. This allows you to reinforce the same message in different contexts, helping students understand both what to do and how to improve.</a:t>
            </a:r>
          </a:p>
          <a:p>
            <a:pPr>
              <a:buNone/>
            </a:pPr>
            <a:endParaRPr lang="en-US" dirty="0"/>
          </a:p>
          <a:p>
            <a:pPr marL="0" marR="0" algn="just">
              <a:lnSpc>
                <a:spcPct val="115000"/>
              </a:lnSpc>
              <a:spcAft>
                <a:spcPts val="800"/>
              </a:spcAft>
              <a:buNone/>
            </a:pPr>
            <a:r>
              <a:rPr lang="en-US" sz="1200" kern="100" dirty="0">
                <a:effectLst/>
                <a:latin typeface="Aptos" panose="020B0004020202020204" pitchFamily="34" charset="0"/>
                <a:ea typeface="Aptos" panose="020B0004020202020204" pitchFamily="34" charset="0"/>
                <a:cs typeface="Times New Roman" panose="02020603050405020304" pitchFamily="18" charset="0"/>
              </a:rPr>
              <a:t>In your slides, this scenario models effective practice by showing students how to recognize quality. In your emails, it reinforces what to do and how to approach the task in a clear, concise way. In your faculty resources, it becomes a replicable strategy—providing a sample, a checklist, and a structured opportunity for self-assessment. The same scenario appears in each space, but with a slightly different purpose.</a:t>
            </a:r>
            <a:endParaRPr lang="en-US" sz="1400" kern="100" dirty="0">
              <a:effectLst/>
              <a:latin typeface="Aptos" panose="020B0004020202020204" pitchFamily="34" charset="0"/>
              <a:ea typeface="Aptos" panose="020B0004020202020204" pitchFamily="34" charset="0"/>
              <a:cs typeface="Times New Roman" panose="02020603050405020304" pitchFamily="18" charset="0"/>
            </a:endParaRPr>
          </a:p>
          <a:p>
            <a:pPr>
              <a:buNone/>
            </a:pPr>
            <a:endParaRPr lang="en-US" dirty="0"/>
          </a:p>
          <a:p>
            <a:pPr>
              <a:buNone/>
            </a:pPr>
            <a:r>
              <a:rPr lang="en-US" dirty="0"/>
              <a:t>By using one scenario across multiple touchpoints, you create consistency in the student experience while also making your teaching more efficient. Students receive the same message in different ways, increasing clarity and reinforcing expectations. At the same time, you reduce the need to create additional materials, making this approach both practical and sustainable.</a:t>
            </a:r>
          </a:p>
          <a:p>
            <a:endParaRPr lang="en-US" dirty="0"/>
          </a:p>
        </p:txBody>
      </p:sp>
      <p:sp>
        <p:nvSpPr>
          <p:cNvPr id="4" name="Slide Number Placeholder 3"/>
          <p:cNvSpPr>
            <a:spLocks noGrp="1"/>
          </p:cNvSpPr>
          <p:nvPr>
            <p:ph type="sldNum" sz="quarter" idx="5"/>
          </p:nvPr>
        </p:nvSpPr>
        <p:spPr/>
        <p:txBody>
          <a:bodyPr/>
          <a:lstStyle/>
          <a:p>
            <a:fld id="{B38447D3-69BD-40AF-9CB8-540FFF42AA2F}" type="slidenum">
              <a:rPr lang="en-US" smtClean="0"/>
              <a:t>15</a:t>
            </a:fld>
            <a:endParaRPr lang="en-US" dirty="0"/>
          </a:p>
        </p:txBody>
      </p:sp>
    </p:spTree>
    <p:extLst>
      <p:ext uri="{BB962C8B-B14F-4D97-AF65-F5344CB8AC3E}">
        <p14:creationId xmlns:p14="http://schemas.microsoft.com/office/powerpoint/2010/main" val="417561734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buNone/>
            </a:pPr>
            <a:r>
              <a:rPr lang="en-US" dirty="0"/>
              <a:t>To make your teaching visible and meaningful, it is important to consistently connect what you do to what students experience and achieve. Focusing on </a:t>
            </a:r>
            <a:r>
              <a:rPr lang="en-US" b="1" dirty="0"/>
              <a:t>Action → Outcome → Impact</a:t>
            </a:r>
            <a:r>
              <a:rPr lang="en-US" dirty="0"/>
              <a:t> provides a clear structure for understanding how everyday teaching practices lead to measurable results. This approach helps you move beyond simply using strategies to intentionally examining their effect on student learning.</a:t>
            </a:r>
          </a:p>
          <a:p>
            <a:pPr>
              <a:buNone/>
            </a:pPr>
            <a:endParaRPr lang="en-US" dirty="0"/>
          </a:p>
          <a:p>
            <a:pPr>
              <a:buNone/>
            </a:pPr>
            <a:r>
              <a:rPr lang="en-US" dirty="0"/>
              <a:t>The first step is the </a:t>
            </a:r>
            <a:r>
              <a:rPr lang="en-US" b="1" dirty="0"/>
              <a:t>action</a:t>
            </a:r>
            <a:r>
              <a:rPr lang="en-US" dirty="0"/>
              <a:t>—a specific, observable teaching practice such as providing early feedback, clarifying expectations, or redesigning an assignment. The next step is the </a:t>
            </a:r>
            <a:r>
              <a:rPr lang="en-US" b="1" dirty="0"/>
              <a:t>outcome</a:t>
            </a:r>
            <a:r>
              <a:rPr lang="en-US" dirty="0"/>
              <a:t>—how students respond in the moment, such as increased understanding, improved preparation, or greater engagement. The final step is the </a:t>
            </a:r>
            <a:r>
              <a:rPr lang="en-US" b="1" dirty="0"/>
              <a:t>impact</a:t>
            </a:r>
            <a:r>
              <a:rPr lang="en-US" dirty="0"/>
              <a:t>—the broader result over time, including improved performance, persistence, or success in key courses.</a:t>
            </a:r>
          </a:p>
          <a:p>
            <a:pPr>
              <a:buNone/>
            </a:pPr>
            <a:endParaRPr lang="en-US" dirty="0"/>
          </a:p>
          <a:p>
            <a:pPr>
              <a:buNone/>
            </a:pPr>
            <a:r>
              <a:rPr lang="en-US" dirty="0"/>
              <a:t>Using this framework brings clarity and purpose to your teaching. It allows you to see the direct connection between small, intentional actions and larger institutional goals. When you consistently apply this thinking, your teaching becomes more focused, your decisions more strategic, and your impact more measurable. This is how visible teaching translates into student success.</a:t>
            </a:r>
          </a:p>
          <a:p>
            <a:endParaRPr lang="en-US" dirty="0"/>
          </a:p>
        </p:txBody>
      </p:sp>
      <p:sp>
        <p:nvSpPr>
          <p:cNvPr id="4" name="Slide Number Placeholder 3"/>
          <p:cNvSpPr>
            <a:spLocks noGrp="1"/>
          </p:cNvSpPr>
          <p:nvPr>
            <p:ph type="sldNum" sz="quarter" idx="5"/>
          </p:nvPr>
        </p:nvSpPr>
        <p:spPr/>
        <p:txBody>
          <a:bodyPr/>
          <a:lstStyle/>
          <a:p>
            <a:fld id="{B38447D3-69BD-40AF-9CB8-540FFF42AA2F}" type="slidenum">
              <a:rPr lang="en-US" smtClean="0"/>
              <a:t>16</a:t>
            </a:fld>
            <a:endParaRPr lang="en-US" dirty="0"/>
          </a:p>
        </p:txBody>
      </p:sp>
    </p:spTree>
    <p:extLst>
      <p:ext uri="{BB962C8B-B14F-4D97-AF65-F5344CB8AC3E}">
        <p14:creationId xmlns:p14="http://schemas.microsoft.com/office/powerpoint/2010/main" val="165144240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example illustrates how a single, intentional teaching action can lead to meaningful and measurable results when viewed through the lens of Action → Outcome → Impact. By providing a study guide one week before the exam, you are taking a clear, observable action that supports student preparation. This is not simply an added resource—it is a targeted strategy designed to guide student effort and reduce uncertainty.</a:t>
            </a:r>
          </a:p>
          <a:p>
            <a:endParaRPr lang="en-US" dirty="0"/>
          </a:p>
          <a:p>
            <a:r>
              <a:rPr lang="en-US" dirty="0"/>
              <a:t>The immediate outcome of this action is seen in how students respond. With a clear study guide, students are able to focus on the most important concepts, organize their preparation, and approach the exam with greater confidence. Instead of guessing what to study, they engage more intentionally with the material, leading to more effective and efficient learning.</a:t>
            </a:r>
          </a:p>
          <a:p>
            <a:endParaRPr lang="en-US" dirty="0"/>
          </a:p>
          <a:p>
            <a:r>
              <a:rPr lang="en-US" dirty="0"/>
              <a:t>Over time, these outcomes translate into broader impact. Students perform better on the exam, feel more confident in their abilities, and are more likely to stay engaged in the course. This contributes to improved course success and persistence. By connecting the action to both immediate outcomes and long-term impact, this example demonstrates how small, intentional practices can directly influence student achievement and overall success.</a:t>
            </a:r>
          </a:p>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16FFD55-4E2B-4DCF-8BF1-369DC852E862}" type="slidenum">
              <a:rPr kumimoji="0" lang="en-US"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17</a:t>
            </a:fld>
            <a:endParaRPr kumimoji="0" lang="en-US" sz="1200" b="0" i="0" u="none" strike="noStrike" kern="1200" cap="none" spc="0" normalizeH="0" baseline="0" noProof="0" dirty="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4471760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buNone/>
            </a:pPr>
            <a:r>
              <a:rPr lang="en-US" dirty="0"/>
              <a:t>To keep your teaching clear and effective, it is important to avoid over-explaining or relying too heavily on open-ended discussions without structure. While explanation and discussion have their place, too much of either can reduce clarity and make it harder for students to identify what matters most. When information becomes overly detailed or unfocused, students may struggle to determine expectations or apply what they are learning.</a:t>
            </a:r>
          </a:p>
          <a:p>
            <a:pPr>
              <a:buNone/>
            </a:pPr>
            <a:endParaRPr lang="en-US" dirty="0"/>
          </a:p>
          <a:p>
            <a:pPr>
              <a:buNone/>
            </a:pPr>
            <a:r>
              <a:rPr lang="en-US" dirty="0"/>
              <a:t>Instead, prioritize clarity and precision. Concise explanations that highlight key ideas help students focus their attention and process information more effectively. Similarly, structured discussions—guided by clear prompts, expectations, or outcomes—ensure that participation leads to meaningful learning rather than confusion or disengagement. The goal is not to eliminate explanation or discussion, but to make both purposeful and aligned with your learning objectives.</a:t>
            </a:r>
          </a:p>
          <a:p>
            <a:pPr>
              <a:buNone/>
            </a:pPr>
            <a:endParaRPr lang="en-US" dirty="0"/>
          </a:p>
          <a:p>
            <a:pPr>
              <a:buNone/>
            </a:pPr>
            <a:r>
              <a:rPr lang="en-US" dirty="0"/>
              <a:t>By reducing unnecessary complexity, you create a more accessible learning environment. Students are better able to understand expectations, stay engaged, and apply what they have learned. This approach keeps your teaching focused, visible, and effective—ensuring that your actions lead directly to meaningful outcomes.</a:t>
            </a:r>
          </a:p>
          <a:p>
            <a:endParaRPr lang="en-US" dirty="0"/>
          </a:p>
        </p:txBody>
      </p:sp>
      <p:sp>
        <p:nvSpPr>
          <p:cNvPr id="4" name="Slide Number Placeholder 3"/>
          <p:cNvSpPr>
            <a:spLocks noGrp="1"/>
          </p:cNvSpPr>
          <p:nvPr>
            <p:ph type="sldNum" sz="quarter" idx="5"/>
          </p:nvPr>
        </p:nvSpPr>
        <p:spPr/>
        <p:txBody>
          <a:bodyPr/>
          <a:lstStyle/>
          <a:p>
            <a:fld id="{B38447D3-69BD-40AF-9CB8-540FFF42AA2F}" type="slidenum">
              <a:rPr lang="en-US" smtClean="0"/>
              <a:t>18</a:t>
            </a:fld>
            <a:endParaRPr lang="en-US" dirty="0"/>
          </a:p>
        </p:txBody>
      </p:sp>
    </p:spTree>
    <p:extLst>
      <p:ext uri="{BB962C8B-B14F-4D97-AF65-F5344CB8AC3E}">
        <p14:creationId xmlns:p14="http://schemas.microsoft.com/office/powerpoint/2010/main" val="278830656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This example illustrates how shifting from over-explanation to clarity and structure improves student learning. In an introductory psychology course, rather than spending 15–20 minutes explaining classical conditioning in multiple ways and then asking a broad question such as “Can anyone think of an example?”, the approach is streamlined and focused. The instructor presents a concise definition—classical conditioning occurs when a neutral stimulus becomes associated with a response through repeated pairing—eliminating unnecessary detail and highlighting the key idea.</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This explanation is immediately followed by a structured prompt: a student feels anxious when entering a testing center due to past exam experiences. Students are asked to identify the neutral stimulus, conditioned stimulus, and conditioned response, and to explain their reasoning. This shift replaces vague discussion with a clear, guided task that directs student thinking and participation.</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As a result, students are more focused and confident in their responses because expectations are explicit. Participation increases, responses are more accurate, and the discussion becomes purposeful rather than scattered. By prioritizing clarity and structure over extended explanation, the instructor creates a learning environment where students can more effectively understand and apply the concept.</a:t>
            </a:r>
          </a:p>
          <a:p>
            <a:endParaRPr lang="en-US" dirty="0"/>
          </a:p>
        </p:txBody>
      </p:sp>
      <p:sp>
        <p:nvSpPr>
          <p:cNvPr id="4" name="Slide Number Placeholder 3"/>
          <p:cNvSpPr>
            <a:spLocks noGrp="1"/>
          </p:cNvSpPr>
          <p:nvPr>
            <p:ph type="sldNum" sz="quarter" idx="5"/>
          </p:nvPr>
        </p:nvSpPr>
        <p:spPr/>
        <p:txBody>
          <a:bodyPr/>
          <a:lstStyle/>
          <a:p>
            <a:fld id="{B38447D3-69BD-40AF-9CB8-540FFF42AA2F}" type="slidenum">
              <a:rPr lang="en-US" smtClean="0"/>
              <a:t>19</a:t>
            </a:fld>
            <a:endParaRPr lang="en-US" dirty="0"/>
          </a:p>
        </p:txBody>
      </p:sp>
    </p:spTree>
    <p:extLst>
      <p:ext uri="{BB962C8B-B14F-4D97-AF65-F5344CB8AC3E}">
        <p14:creationId xmlns:p14="http://schemas.microsoft.com/office/powerpoint/2010/main" val="96435576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buNone/>
            </a:pPr>
            <a:r>
              <a:rPr lang="en-US" dirty="0"/>
              <a:t>Teaching identity is often framed in abstract terms—beliefs about learning, personal philosophies, or intentions for student success. While these elements are important, they are not what students actually experience. Students do not interact with what you believe; they interact with what you do. The way you structure a lesson, communicate expectations, respond to questions, and design assignments are the moments where teaching becomes real and impactful.</a:t>
            </a:r>
          </a:p>
          <a:p>
            <a:pPr>
              <a:buNone/>
            </a:pPr>
            <a:endParaRPr lang="en-US" dirty="0"/>
          </a:p>
          <a:p>
            <a:pPr>
              <a:buNone/>
            </a:pPr>
            <a:r>
              <a:rPr lang="en-US" dirty="0"/>
              <a:t>For this reason, identity becomes meaningful only when it is visible in practice. Observable actions—such as providing clear instructions, offering timely feedback, or creating opportunities for participation—translate beliefs into experiences that students can understand and benefit from. When teaching is visible, students are better able to navigate the course, recognize how to succeed, and engage more confidently in the learning process.</a:t>
            </a:r>
          </a:p>
          <a:p>
            <a:pPr>
              <a:buNone/>
            </a:pPr>
            <a:endParaRPr lang="en-US" dirty="0"/>
          </a:p>
          <a:p>
            <a:pPr>
              <a:buNone/>
            </a:pPr>
            <a:r>
              <a:rPr lang="en-US" dirty="0"/>
              <a:t>This shift also reframes how faculty development can occur. Rather than relying on conversation or discussion alone, growth can be supported through clear, concrete examples of effective teaching behaviors. Seeing what works—through short scenarios, modeled practices, or visible strategies—provides immediate clarity and direction. It removes ambiguity and allows instructors to adopt and adapt practices quickly. </a:t>
            </a:r>
          </a:p>
          <a:p>
            <a:pPr>
              <a:buNone/>
            </a:pPr>
            <a:endParaRPr lang="en-US" dirty="0"/>
          </a:p>
          <a:p>
            <a:pPr>
              <a:buNone/>
            </a:pPr>
            <a:r>
              <a:rPr lang="en-US" dirty="0"/>
              <a:t>Ultimately, this approach represents a shift in focus: from asking “What do you believe?” to examining “What do you do?” It is through consistent, intentional actions that teaching identity is expressed, strengthened, and connected to student outcomes. When those actions are visible, they not only define your teaching—they drive student success.</a:t>
            </a:r>
          </a:p>
        </p:txBody>
      </p:sp>
      <p:sp>
        <p:nvSpPr>
          <p:cNvPr id="4" name="Slide Number Placeholder 3"/>
          <p:cNvSpPr>
            <a:spLocks noGrp="1"/>
          </p:cNvSpPr>
          <p:nvPr>
            <p:ph type="sldNum" sz="quarter" idx="5"/>
          </p:nvPr>
        </p:nvSpPr>
        <p:spPr/>
        <p:txBody>
          <a:bodyPr/>
          <a:lstStyle/>
          <a:p>
            <a:fld id="{B38447D3-69BD-40AF-9CB8-540FFF42AA2F}" type="slidenum">
              <a:rPr lang="en-US" smtClean="0"/>
              <a:t>2</a:t>
            </a:fld>
            <a:endParaRPr lang="en-US" dirty="0"/>
          </a:p>
        </p:txBody>
      </p:sp>
    </p:spTree>
    <p:extLst>
      <p:ext uri="{BB962C8B-B14F-4D97-AF65-F5344CB8AC3E}">
        <p14:creationId xmlns:p14="http://schemas.microsoft.com/office/powerpoint/2010/main" val="333168648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Effective teaching practices are not limited to one subject—they are adaptable across disciplines. While the content you teach may differ, the principles that make teaching visible—clear communication, intentional design, timely feedback, and meaningful engagement—apply in every field. What changes is how those principles are expressed within the context of your discipline.</a:t>
            </a:r>
          </a:p>
          <a:p>
            <a:endParaRPr lang="en-US" dirty="0"/>
          </a:p>
          <a:p>
            <a:r>
              <a:rPr lang="en-US" dirty="0"/>
              <a:t>Examples from various disciplines help illustrate this adaptability. They show how the same core practice can look different depending on the subject, while still producing similar outcomes. A strategy used in a history course may appear different in a math or biology class, but the underlying purpose remains the same: to support understanding, engagement, and student success.</a:t>
            </a:r>
          </a:p>
          <a:p>
            <a:endParaRPr lang="en-US" dirty="0"/>
          </a:p>
          <a:p>
            <a:r>
              <a:rPr lang="en-US" dirty="0"/>
              <a:t>By exploring cross-disciplinary examples, you can see how to translate these practices into your own teaching context. These examples are not meant to be copied exactly, but to serve as models that you can adapt based on your content, students, and goals. This approach reinforces that effective teaching is not about following a single method—it is about applying shared principles in ways that make your teaching visible and impactful in your specific discipline.</a:t>
            </a:r>
          </a:p>
          <a:p>
            <a:endParaRPr lang="en-US" dirty="0"/>
          </a:p>
        </p:txBody>
      </p:sp>
      <p:sp>
        <p:nvSpPr>
          <p:cNvPr id="4" name="Slide Number Placeholder 3"/>
          <p:cNvSpPr>
            <a:spLocks noGrp="1"/>
          </p:cNvSpPr>
          <p:nvPr>
            <p:ph type="sldNum" sz="quarter" idx="5"/>
          </p:nvPr>
        </p:nvSpPr>
        <p:spPr/>
        <p:txBody>
          <a:bodyPr/>
          <a:lstStyle/>
          <a:p>
            <a:fld id="{B38447D3-69BD-40AF-9CB8-540FFF42AA2F}" type="slidenum">
              <a:rPr lang="en-US" smtClean="0"/>
              <a:t>20</a:t>
            </a:fld>
            <a:endParaRPr lang="en-US" dirty="0"/>
          </a:p>
        </p:txBody>
      </p:sp>
    </p:spTree>
    <p:extLst>
      <p:ext uri="{BB962C8B-B14F-4D97-AF65-F5344CB8AC3E}">
        <p14:creationId xmlns:p14="http://schemas.microsoft.com/office/powerpoint/2010/main" val="295076387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buNone/>
            </a:pPr>
            <a:r>
              <a:rPr lang="en-US" dirty="0"/>
              <a:t>In sociology, making your teaching visible means helping students connect abstract concepts to real-world social dynamics. Sociological ideas—such as social norms, inequality, or group behavior—can feel distant unless students see how they operate in everyday life. When you design learning experiences that ask students to analyze current events, social media trends, or community issues, you make these concepts tangible and relevant.</a:t>
            </a:r>
          </a:p>
          <a:p>
            <a:pPr>
              <a:buNone/>
            </a:pPr>
            <a:endParaRPr lang="en-US" dirty="0"/>
          </a:p>
          <a:p>
            <a:pPr>
              <a:buNone/>
            </a:pPr>
            <a:r>
              <a:rPr lang="en-US" dirty="0"/>
              <a:t>For example, you might ask students to apply a concept like social stratification to a real-world case, such as access to education or healthcare. Instead of defining the concept, students examine how it appears in society, identify patterns, and explain its impact. This approach makes your expectations clear: students are not just learning terminology—they are learning how to think sociologically.</a:t>
            </a:r>
          </a:p>
          <a:p>
            <a:pPr>
              <a:buNone/>
            </a:pPr>
            <a:endParaRPr lang="en-US" dirty="0"/>
          </a:p>
          <a:p>
            <a:pPr>
              <a:buNone/>
            </a:pPr>
            <a:r>
              <a:rPr lang="en-US" dirty="0"/>
              <a:t>This visible practice reflects a commitment to deeper learning and application. Students engage more actively because they can see the relevance of what they are learning. As a result, understanding improves, discussions become more meaningful, and students are better able to transfer their knowledge beyond the classroom. By making learning visible through real-world application, you strengthen both engagement and long-term comprehension.</a:t>
            </a:r>
          </a:p>
          <a:p>
            <a:endParaRPr lang="en-US" dirty="0"/>
          </a:p>
        </p:txBody>
      </p:sp>
      <p:sp>
        <p:nvSpPr>
          <p:cNvPr id="4" name="Slide Number Placeholder 3"/>
          <p:cNvSpPr>
            <a:spLocks noGrp="1"/>
          </p:cNvSpPr>
          <p:nvPr>
            <p:ph type="sldNum" sz="quarter" idx="5"/>
          </p:nvPr>
        </p:nvSpPr>
        <p:spPr/>
        <p:txBody>
          <a:bodyPr/>
          <a:lstStyle/>
          <a:p>
            <a:fld id="{B38447D3-69BD-40AF-9CB8-540FFF42AA2F}" type="slidenum">
              <a:rPr lang="en-US" smtClean="0"/>
              <a:t>21</a:t>
            </a:fld>
            <a:endParaRPr lang="en-US" dirty="0"/>
          </a:p>
        </p:txBody>
      </p:sp>
    </p:spTree>
    <p:extLst>
      <p:ext uri="{BB962C8B-B14F-4D97-AF65-F5344CB8AC3E}">
        <p14:creationId xmlns:p14="http://schemas.microsoft.com/office/powerpoint/2010/main" val="153187021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buNone/>
            </a:pPr>
            <a:r>
              <a:rPr lang="en-US" dirty="0"/>
              <a:t>In economics, making your teaching visible means helping students see how abstract models and theories operate in real-world decision-making. Concepts such as supply and demand, opportunity cost, or inflation can remain theoretical unless students are asked to apply them to situations they recognize. When you design learning experiences that connect economic principles to current events, personal choices, or market behaviors, you make these ideas concrete and meaningful.</a:t>
            </a:r>
          </a:p>
          <a:p>
            <a:pPr>
              <a:buNone/>
            </a:pPr>
            <a:endParaRPr lang="en-US" dirty="0"/>
          </a:p>
          <a:p>
            <a:pPr>
              <a:buNone/>
            </a:pPr>
            <a:r>
              <a:rPr lang="en-US" dirty="0"/>
              <a:t>For example, you might ask students to analyze how changes in supply and demand affect the price of a common product, such as housing or gasoline. Rather than simply defining the concept, students examine real data, identify trends, and explain the underlying economic forces at work. This makes your expectations visible—students are not just learning definitions; they are learning how to think like economists.</a:t>
            </a:r>
          </a:p>
          <a:p>
            <a:pPr>
              <a:buNone/>
            </a:pPr>
            <a:endParaRPr lang="en-US" dirty="0"/>
          </a:p>
          <a:p>
            <a:pPr>
              <a:buNone/>
            </a:pPr>
            <a:r>
              <a:rPr lang="en-US" dirty="0"/>
              <a:t>This approach reflects a teaching identity grounded in application and analytical reasoning. Students become more engaged because they can see how economics influences everyday life. As a result, they develop a deeper understanding of key concepts and are better able to transfer their knowledge to new contexts. By making economic thinking visible, you strengthen both comprehension and the ability to apply concepts, leading to improved performance and success.</a:t>
            </a:r>
          </a:p>
          <a:p>
            <a:endParaRPr lang="en-US" dirty="0"/>
          </a:p>
        </p:txBody>
      </p:sp>
      <p:sp>
        <p:nvSpPr>
          <p:cNvPr id="4" name="Slide Number Placeholder 3"/>
          <p:cNvSpPr>
            <a:spLocks noGrp="1"/>
          </p:cNvSpPr>
          <p:nvPr>
            <p:ph type="sldNum" sz="quarter" idx="5"/>
          </p:nvPr>
        </p:nvSpPr>
        <p:spPr/>
        <p:txBody>
          <a:bodyPr/>
          <a:lstStyle/>
          <a:p>
            <a:fld id="{B38447D3-69BD-40AF-9CB8-540FFF42AA2F}" type="slidenum">
              <a:rPr lang="en-US" smtClean="0"/>
              <a:t>22</a:t>
            </a:fld>
            <a:endParaRPr lang="en-US" dirty="0"/>
          </a:p>
        </p:txBody>
      </p:sp>
    </p:spTree>
    <p:extLst>
      <p:ext uri="{BB962C8B-B14F-4D97-AF65-F5344CB8AC3E}">
        <p14:creationId xmlns:p14="http://schemas.microsoft.com/office/powerpoint/2010/main" val="180039709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buNone/>
            </a:pPr>
            <a:r>
              <a:rPr lang="en-US" dirty="0"/>
              <a:t>In physics, making your teaching visible means helping students connect mathematical formulas and abstract principles to observable physical phenomena. Concepts such as force, motion, energy, or electricity can feel disconnected unless students see how they operate in the real world. When you design learning experiences that require students to predict, test, and explain physical behavior, you make these concepts concrete and understandable.</a:t>
            </a:r>
          </a:p>
          <a:p>
            <a:pPr>
              <a:buNone/>
            </a:pPr>
            <a:endParaRPr lang="en-US" dirty="0"/>
          </a:p>
          <a:p>
            <a:pPr>
              <a:buNone/>
            </a:pPr>
            <a:r>
              <a:rPr lang="en-US" dirty="0"/>
              <a:t>For example, you might ask students to apply Newton’s laws to analyze the motion of a car, a falling object, or a real-life scenario such as braking distance. Instead of only solving equations, students explain what is happening, why it happens, and how the variables interact. This makes your expectations visible—students are not just performing calculations; they are developing conceptual understanding and scientific reasoning.</a:t>
            </a:r>
          </a:p>
          <a:p>
            <a:pPr>
              <a:buNone/>
            </a:pPr>
            <a:endParaRPr lang="en-US" dirty="0"/>
          </a:p>
          <a:p>
            <a:pPr>
              <a:buNone/>
            </a:pPr>
            <a:r>
              <a:rPr lang="en-US" dirty="0"/>
              <a:t>This approach reflects a teaching identity grounded in inquiry, application, and problem-solving. Students engage more deeply because they can see how physics explains the world around them. As a result, they improve both their conceptual understanding and their ability to apply formulas appropriately. By making thinking visible through real-world application and explanation, you strengthen comprehension, accuracy, and overall success in the course.</a:t>
            </a:r>
          </a:p>
          <a:p>
            <a:endParaRPr lang="en-US" dirty="0"/>
          </a:p>
        </p:txBody>
      </p:sp>
      <p:sp>
        <p:nvSpPr>
          <p:cNvPr id="4" name="Slide Number Placeholder 3"/>
          <p:cNvSpPr>
            <a:spLocks noGrp="1"/>
          </p:cNvSpPr>
          <p:nvPr>
            <p:ph type="sldNum" sz="quarter" idx="5"/>
          </p:nvPr>
        </p:nvSpPr>
        <p:spPr/>
        <p:txBody>
          <a:bodyPr/>
          <a:lstStyle/>
          <a:p>
            <a:fld id="{B38447D3-69BD-40AF-9CB8-540FFF42AA2F}" type="slidenum">
              <a:rPr lang="en-US" smtClean="0"/>
              <a:t>23</a:t>
            </a:fld>
            <a:endParaRPr lang="en-US" dirty="0"/>
          </a:p>
        </p:txBody>
      </p:sp>
    </p:spTree>
    <p:extLst>
      <p:ext uri="{BB962C8B-B14F-4D97-AF65-F5344CB8AC3E}">
        <p14:creationId xmlns:p14="http://schemas.microsoft.com/office/powerpoint/2010/main" val="318548250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buNone/>
            </a:pPr>
            <a:r>
              <a:rPr lang="en-US" dirty="0"/>
              <a:t>In pharmacy technology, making your teaching visible means helping students connect scientific knowledge to real patient care decisions. Concepts such as pharmacokinetics, drug interactions, and dosage calculations can remain abstract unless students apply them in clinical contexts. When you design learning experiences that require students to evaluate patient cases, interpret data, and make recommendations, you make learning directly relevant to professional practice.</a:t>
            </a:r>
          </a:p>
          <a:p>
            <a:pPr>
              <a:buNone/>
            </a:pPr>
            <a:endParaRPr lang="en-US" dirty="0"/>
          </a:p>
          <a:p>
            <a:pPr>
              <a:buNone/>
            </a:pPr>
            <a:r>
              <a:rPr lang="en-US" dirty="0"/>
              <a:t>For example, you might present a patient scenario and ask students to determine the appropriate medication, dosage, or potential drug interactions. Instead of recalling information in isolation, students analyze patient history, consider variables such as age or comorbidities, and justify their decisions. This makes your expectations visible—students are not just learning facts; they are learning how to think like pharmacists.</a:t>
            </a:r>
          </a:p>
          <a:p>
            <a:pPr>
              <a:buNone/>
            </a:pPr>
            <a:endParaRPr lang="en-US" dirty="0"/>
          </a:p>
          <a:p>
            <a:pPr>
              <a:buNone/>
            </a:pPr>
            <a:r>
              <a:rPr lang="en-US" dirty="0"/>
              <a:t>This approach reflects a teaching identity grounded in clinical reasoning, precision, and patient-centered care. Students become more engaged because they can see the direct connection between coursework and their future roles. As a result, they develop stronger decision-making skills, improve accuracy, and gain confidence in applying their knowledge. By making learning visible through authentic scenarios, you prepare students for real-world practice and improve overall success.</a:t>
            </a:r>
          </a:p>
          <a:p>
            <a:endParaRPr lang="en-US" dirty="0"/>
          </a:p>
        </p:txBody>
      </p:sp>
      <p:sp>
        <p:nvSpPr>
          <p:cNvPr id="4" name="Slide Number Placeholder 3"/>
          <p:cNvSpPr>
            <a:spLocks noGrp="1"/>
          </p:cNvSpPr>
          <p:nvPr>
            <p:ph type="sldNum" sz="quarter" idx="5"/>
          </p:nvPr>
        </p:nvSpPr>
        <p:spPr/>
        <p:txBody>
          <a:bodyPr/>
          <a:lstStyle/>
          <a:p>
            <a:fld id="{B38447D3-69BD-40AF-9CB8-540FFF42AA2F}" type="slidenum">
              <a:rPr lang="en-US" smtClean="0"/>
              <a:t>24</a:t>
            </a:fld>
            <a:endParaRPr lang="en-US" dirty="0"/>
          </a:p>
        </p:txBody>
      </p:sp>
    </p:spTree>
    <p:extLst>
      <p:ext uri="{BB962C8B-B14F-4D97-AF65-F5344CB8AC3E}">
        <p14:creationId xmlns:p14="http://schemas.microsoft.com/office/powerpoint/2010/main" val="341592976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buNone/>
            </a:pPr>
            <a:r>
              <a:rPr lang="en-US" dirty="0"/>
              <a:t>In art history, making your teaching visible means helping students move beyond description to interpretation and analysis. Works of art are rich with meaning, context, and perspective, but students often need guidance in how to “read” them. When you design learning experiences that require students to analyze visual elements, consider historical context, and construct interpretations, you make disciplinary thinking clear and accessible.</a:t>
            </a:r>
          </a:p>
          <a:p>
            <a:pPr>
              <a:buNone/>
            </a:pPr>
            <a:endParaRPr lang="en-US" dirty="0"/>
          </a:p>
          <a:p>
            <a:pPr>
              <a:buNone/>
            </a:pPr>
            <a:r>
              <a:rPr lang="en-US" dirty="0"/>
              <a:t>For example, you might present a work of art and ask students to analyze how composition, symbolism, and historical context contribute to its meaning. Instead of simply identifying the artist or time period, students examine how the artwork communicates ideas and reflects its cultural moment. This makes your expectations visible—students are not just learning about art; they are learning how to interpret it.</a:t>
            </a:r>
          </a:p>
          <a:p>
            <a:pPr>
              <a:buNone/>
            </a:pPr>
            <a:endParaRPr lang="en-US" dirty="0"/>
          </a:p>
          <a:p>
            <a:pPr>
              <a:buNone/>
            </a:pPr>
            <a:r>
              <a:rPr lang="en-US" dirty="0"/>
              <a:t>This approach reflects a teaching identity grounded in critical analysis, visual literacy, and contextual understanding. Students engage more deeply because they are actively making meaning rather than passively receiving information. As a result, they develop stronger analytical skills and a greater appreciation for the complexity of artistic expression. By making interpretation visible, you strengthen both understanding and the ability to think critically about visual culture.</a:t>
            </a:r>
          </a:p>
          <a:p>
            <a:endParaRPr lang="en-US" dirty="0"/>
          </a:p>
        </p:txBody>
      </p:sp>
      <p:sp>
        <p:nvSpPr>
          <p:cNvPr id="4" name="Slide Number Placeholder 3"/>
          <p:cNvSpPr>
            <a:spLocks noGrp="1"/>
          </p:cNvSpPr>
          <p:nvPr>
            <p:ph type="sldNum" sz="quarter" idx="5"/>
          </p:nvPr>
        </p:nvSpPr>
        <p:spPr/>
        <p:txBody>
          <a:bodyPr/>
          <a:lstStyle/>
          <a:p>
            <a:fld id="{B38447D3-69BD-40AF-9CB8-540FFF42AA2F}" type="slidenum">
              <a:rPr lang="en-US" smtClean="0"/>
              <a:t>25</a:t>
            </a:fld>
            <a:endParaRPr lang="en-US" dirty="0"/>
          </a:p>
        </p:txBody>
      </p:sp>
    </p:spTree>
    <p:extLst>
      <p:ext uri="{BB962C8B-B14F-4D97-AF65-F5344CB8AC3E}">
        <p14:creationId xmlns:p14="http://schemas.microsoft.com/office/powerpoint/2010/main" val="185890558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buNone/>
            </a:pPr>
            <a:r>
              <a:rPr lang="en-US" dirty="0"/>
              <a:t>Making your teaching visible creates shared benefits for both students and you. When expectations are clear, practices are consistent, and learning experiences are intentionally designed, students gain clarity and confidence while you gain efficiency and control. This alignment strengthens the overall learning environment, making it more effective and more manageable.</a:t>
            </a:r>
          </a:p>
          <a:p>
            <a:pPr>
              <a:buNone/>
            </a:pPr>
            <a:endParaRPr lang="en-US" dirty="0"/>
          </a:p>
          <a:p>
            <a:pPr>
              <a:buNone/>
            </a:pPr>
            <a:r>
              <a:rPr lang="en-US" dirty="0"/>
              <a:t>For students, visible teaching provides structure, guidance, and meaningful opportunities to engage and succeed. For you, it reduces ambiguity, streamlines communication, and makes it easier to see what is working and where to make adjustments. The same practices that support student success also simplify your teaching, creating a more focused and purposeful approach.</a:t>
            </a:r>
          </a:p>
          <a:p>
            <a:pPr>
              <a:buNone/>
            </a:pPr>
            <a:endParaRPr lang="en-US" dirty="0"/>
          </a:p>
          <a:p>
            <a:pPr>
              <a:buNone/>
            </a:pPr>
            <a:r>
              <a:rPr lang="en-US" dirty="0"/>
              <a:t>This shared impact is what makes visible teaching so powerful. It is not an added task—it is a more effective way of doing what you already do. When your teaching is clear, consistent, and intentional, it improves outcomes for students while enhancing your effectiveness. The result is a learning experience that works better for everyone involved.</a:t>
            </a:r>
          </a:p>
          <a:p>
            <a:endParaRPr lang="en-US" dirty="0"/>
          </a:p>
        </p:txBody>
      </p:sp>
      <p:sp>
        <p:nvSpPr>
          <p:cNvPr id="4" name="Slide Number Placeholder 3"/>
          <p:cNvSpPr>
            <a:spLocks noGrp="1"/>
          </p:cNvSpPr>
          <p:nvPr>
            <p:ph type="sldNum" sz="quarter" idx="5"/>
          </p:nvPr>
        </p:nvSpPr>
        <p:spPr/>
        <p:txBody>
          <a:bodyPr/>
          <a:lstStyle/>
          <a:p>
            <a:fld id="{B38447D3-69BD-40AF-9CB8-540FFF42AA2F}" type="slidenum">
              <a:rPr lang="en-US" smtClean="0"/>
              <a:t>26</a:t>
            </a:fld>
            <a:endParaRPr lang="en-US" dirty="0"/>
          </a:p>
        </p:txBody>
      </p:sp>
    </p:spTree>
    <p:extLst>
      <p:ext uri="{BB962C8B-B14F-4D97-AF65-F5344CB8AC3E}">
        <p14:creationId xmlns:p14="http://schemas.microsoft.com/office/powerpoint/2010/main" val="799947058"/>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buNone/>
            </a:pPr>
            <a:r>
              <a:rPr lang="en-US" dirty="0"/>
              <a:t>When your teaching is visible, students experience greater clarity, confidence, and connection to their learning. Clear expectations, structured activities, and timely communication help students understand what is required and how to succeed. Instead of navigating uncertainty, they are able to focus their effort on learning, which leads to stronger engagement and more consistent performance.</a:t>
            </a:r>
          </a:p>
          <a:p>
            <a:pPr>
              <a:buNone/>
            </a:pPr>
            <a:endParaRPr lang="en-US" dirty="0"/>
          </a:p>
          <a:p>
            <a:pPr>
              <a:buNone/>
            </a:pPr>
            <a:r>
              <a:rPr lang="en-US" dirty="0"/>
              <a:t>Visible teaching also supports student confidence and motivation. When students receive early feedback, see examples of successful work, and understand how concepts apply to real situations, they begin to recognize their progress and capability. This reduces anxiety and builds momentum, especially in the early weeks of the course. As a result, students are more likely to participate, complete assignments, and remain engaged.</a:t>
            </a:r>
          </a:p>
          <a:p>
            <a:pPr>
              <a:buNone/>
            </a:pPr>
            <a:endParaRPr lang="en-US" dirty="0"/>
          </a:p>
          <a:p>
            <a:pPr>
              <a:buNone/>
            </a:pPr>
            <a:r>
              <a:rPr lang="en-US" dirty="0"/>
              <a:t>Over time, these experiences lead to measurable outcomes. Students who understand expectations and feel supported are more likely to succeed in their coursework and persist from one term to the next. Visible teaching creates a learning environment where students can navigate challenges, apply their knowledge, and make steady progress. The result is not only improved performance, but a stronger, more sustainable path to success.</a:t>
            </a:r>
          </a:p>
          <a:p>
            <a:endParaRPr lang="en-US" dirty="0"/>
          </a:p>
        </p:txBody>
      </p:sp>
      <p:sp>
        <p:nvSpPr>
          <p:cNvPr id="4" name="Slide Number Placeholder 3"/>
          <p:cNvSpPr>
            <a:spLocks noGrp="1"/>
          </p:cNvSpPr>
          <p:nvPr>
            <p:ph type="sldNum" sz="quarter" idx="5"/>
          </p:nvPr>
        </p:nvSpPr>
        <p:spPr/>
        <p:txBody>
          <a:bodyPr/>
          <a:lstStyle/>
          <a:p>
            <a:fld id="{B38447D3-69BD-40AF-9CB8-540FFF42AA2F}" type="slidenum">
              <a:rPr lang="en-US" smtClean="0"/>
              <a:t>27</a:t>
            </a:fld>
            <a:endParaRPr lang="en-US" dirty="0"/>
          </a:p>
        </p:txBody>
      </p:sp>
    </p:spTree>
    <p:extLst>
      <p:ext uri="{BB962C8B-B14F-4D97-AF65-F5344CB8AC3E}">
        <p14:creationId xmlns:p14="http://schemas.microsoft.com/office/powerpoint/2010/main" val="3387696229"/>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buNone/>
            </a:pPr>
            <a:r>
              <a:rPr lang="en-US" dirty="0"/>
              <a:t>Making your teaching visible does not only benefit students—it also makes your work more effective, efficient, and manageable. When your practices are clear and intentional, you spend less time addressing confusion and more time supporting learning. Clear expectations, structured assignments, and consistent communication reduce repeated questions, streamline your workflow, and create a more organized teaching experience.</a:t>
            </a:r>
          </a:p>
          <a:p>
            <a:pPr>
              <a:buNone/>
            </a:pPr>
            <a:endParaRPr lang="en-US" dirty="0"/>
          </a:p>
          <a:p>
            <a:pPr>
              <a:buNone/>
            </a:pPr>
            <a:r>
              <a:rPr lang="en-US" dirty="0"/>
              <a:t>Visible teaching also strengthens your sense of control and alignment. When your actions are intentionally connected to outcomes, it becomes easier to see what is working and where adjustments are needed. This clarity allows you to refine your approach over time without overhauling your course. Instead of reacting to challenges, you are able to anticipate and address them through consistent practices.</a:t>
            </a:r>
          </a:p>
          <a:p>
            <a:pPr>
              <a:buNone/>
            </a:pPr>
            <a:endParaRPr lang="en-US" dirty="0"/>
          </a:p>
          <a:p>
            <a:pPr>
              <a:buNone/>
            </a:pPr>
            <a:r>
              <a:rPr lang="en-US" dirty="0"/>
              <a:t>In addition, making your teaching visible connects your daily work to a larger purpose. The strategies you use in your classroom directly contribute to student success and institutional goals. This alignment reinforces the impact of your role and highlights how your everyday decisions support retention, course success, and long-term student achievement. Visible teaching not only improves the student experience—it enhances your effectiveness and impact as an instructor.</a:t>
            </a:r>
          </a:p>
          <a:p>
            <a:endParaRPr lang="en-US" dirty="0"/>
          </a:p>
        </p:txBody>
      </p:sp>
      <p:sp>
        <p:nvSpPr>
          <p:cNvPr id="4" name="Slide Number Placeholder 3"/>
          <p:cNvSpPr>
            <a:spLocks noGrp="1"/>
          </p:cNvSpPr>
          <p:nvPr>
            <p:ph type="sldNum" sz="quarter" idx="5"/>
          </p:nvPr>
        </p:nvSpPr>
        <p:spPr/>
        <p:txBody>
          <a:bodyPr/>
          <a:lstStyle/>
          <a:p>
            <a:fld id="{B38447D3-69BD-40AF-9CB8-540FFF42AA2F}" type="slidenum">
              <a:rPr lang="en-US" smtClean="0"/>
              <a:t>28</a:t>
            </a:fld>
            <a:endParaRPr lang="en-US" dirty="0"/>
          </a:p>
        </p:txBody>
      </p:sp>
    </p:spTree>
    <p:extLst>
      <p:ext uri="{BB962C8B-B14F-4D97-AF65-F5344CB8AC3E}">
        <p14:creationId xmlns:p14="http://schemas.microsoft.com/office/powerpoint/2010/main" val="4007438322"/>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 faculty development, conversations about teaching are common—but they do not always lead to clear or consistent change. While discussion can generate ideas, it often leaves room for interpretation, making it difficult to translate concepts into action. Without clear examples, what effective teaching looks like can remain ambiguous, varying from one person to another.</a:t>
            </a:r>
          </a:p>
          <a:p>
            <a:endParaRPr lang="en-US" dirty="0"/>
          </a:p>
          <a:p>
            <a:r>
              <a:rPr lang="en-US" dirty="0"/>
              <a:t>Replacing conversation with clarity shifts the focus from talking about teaching to showing it. When expectations are visible and grounded in concrete practices, it becomes easier to understand, apply, and refine effective strategies. Clear examples eliminate guesswork, allowing you to see exactly how a practice works and how it can be implemented in your own classroom.</a:t>
            </a:r>
          </a:p>
          <a:p>
            <a:endParaRPr lang="en-US" dirty="0"/>
          </a:p>
          <a:p>
            <a:r>
              <a:rPr lang="en-US" dirty="0"/>
              <a:t>This clarity is what drives improvement. When teaching is defined through observable actions, it becomes more consistent, more intentional, and more aligned with student outcomes. Instead of relying on interpretation, you have a clear model to follow—one that connects directly to engagement, success, and persistence. In this way, clarity does not replace professional dialogue; it strengthens it by ensuring that what is discussed can be seen, understood, and applied.</a:t>
            </a:r>
          </a:p>
          <a:p>
            <a:endParaRPr lang="en-US" dirty="0"/>
          </a:p>
        </p:txBody>
      </p:sp>
      <p:sp>
        <p:nvSpPr>
          <p:cNvPr id="4" name="Slide Number Placeholder 3"/>
          <p:cNvSpPr>
            <a:spLocks noGrp="1"/>
          </p:cNvSpPr>
          <p:nvPr>
            <p:ph type="sldNum" sz="quarter" idx="5"/>
          </p:nvPr>
        </p:nvSpPr>
        <p:spPr/>
        <p:txBody>
          <a:bodyPr/>
          <a:lstStyle/>
          <a:p>
            <a:fld id="{B38447D3-69BD-40AF-9CB8-540FFF42AA2F}" type="slidenum">
              <a:rPr lang="en-US" smtClean="0"/>
              <a:t>29</a:t>
            </a:fld>
            <a:endParaRPr lang="en-US" dirty="0"/>
          </a:p>
        </p:txBody>
      </p:sp>
    </p:spTree>
    <p:extLst>
      <p:ext uri="{BB962C8B-B14F-4D97-AF65-F5344CB8AC3E}">
        <p14:creationId xmlns:p14="http://schemas.microsoft.com/office/powerpoint/2010/main" val="5199498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To make your teaching visible, it is not enough to rely on isolated strategies or one-time actions. What matters most are the consistent principles that guide what you do in your classroom every day. Core principles provide a foundation for your teaching—ensuring that your actions are intentional, aligned, and focused on student success.</a:t>
            </a:r>
          </a:p>
          <a:p>
            <a:endParaRPr lang="en-US" dirty="0"/>
          </a:p>
          <a:p>
            <a:r>
              <a:rPr lang="en-US" dirty="0"/>
              <a:t>These principles help you move beyond reacting in the moment to teaching with purpose. They shape how you design learning experiences, communicate with students, and respond to their needs. When your teaching is grounded in clear principles, your actions become more consistent and more meaningful, making it easier for students to understand expectations and engage in the learning process.</a:t>
            </a:r>
          </a:p>
          <a:p>
            <a:endParaRPr lang="en-US" dirty="0"/>
          </a:p>
          <a:p>
            <a:r>
              <a:rPr lang="en-US" dirty="0"/>
              <a:t>Focusing on core principles also simplifies improvement. Rather than trying to adopt multiple disconnected strategies, you can strengthen a few key practices that have the greatest impact. This approach keeps your teaching manageable while still producing measurable results in areas such as engagement, success, and persistence.</a:t>
            </a:r>
          </a:p>
          <a:p>
            <a:endParaRPr lang="en-US" dirty="0"/>
          </a:p>
          <a:p>
            <a:r>
              <a:rPr lang="en-US" dirty="0"/>
              <a:t>The following principles highlight what effective teaching looks like in action. Each one connects directly to what students experience and demonstrates how small, intentional choices can lead to meaningful outcomes.</a:t>
            </a:r>
          </a:p>
          <a:p>
            <a:endParaRPr lang="en-US" dirty="0"/>
          </a:p>
        </p:txBody>
      </p:sp>
      <p:sp>
        <p:nvSpPr>
          <p:cNvPr id="4" name="Slide Number Placeholder 3"/>
          <p:cNvSpPr>
            <a:spLocks noGrp="1"/>
          </p:cNvSpPr>
          <p:nvPr>
            <p:ph type="sldNum" sz="quarter" idx="5"/>
          </p:nvPr>
        </p:nvSpPr>
        <p:spPr/>
        <p:txBody>
          <a:bodyPr/>
          <a:lstStyle/>
          <a:p>
            <a:fld id="{B38447D3-69BD-40AF-9CB8-540FFF42AA2F}" type="slidenum">
              <a:rPr lang="en-US" smtClean="0"/>
              <a:t>3</a:t>
            </a:fld>
            <a:endParaRPr lang="en-US" dirty="0"/>
          </a:p>
        </p:txBody>
      </p:sp>
    </p:spTree>
    <p:extLst>
      <p:ext uri="{BB962C8B-B14F-4D97-AF65-F5344CB8AC3E}">
        <p14:creationId xmlns:p14="http://schemas.microsoft.com/office/powerpoint/2010/main" val="996886294"/>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buNone/>
            </a:pPr>
            <a:r>
              <a:rPr lang="en-US" dirty="0"/>
              <a:t>Examples can serve the same function as peer discussion by making effective teaching practices immediately visible and understandable. While conversations allow for the exchange of ideas, they often rely on interpretation and prior experience. In contrast, well-designed examples show exactly what a strategy looks like in action, removing ambiguity and making it easier to translate ideas into practice.</a:t>
            </a:r>
          </a:p>
          <a:p>
            <a:pPr>
              <a:buNone/>
            </a:pPr>
            <a:endParaRPr lang="en-US" dirty="0"/>
          </a:p>
          <a:p>
            <a:pPr>
              <a:buNone/>
            </a:pPr>
            <a:r>
              <a:rPr lang="en-US" dirty="0"/>
              <a:t>When you use clear scenarios, you provide a shared reference point. Instead of imagining how a strategy might work, you can see a specific action, understand the context, and recognize the outcome. This creates a more efficient form of professional learning—one that does not depend on extended dialogue but still supports reflection and improvement.</a:t>
            </a:r>
          </a:p>
          <a:p>
            <a:pPr>
              <a:buNone/>
            </a:pPr>
            <a:endParaRPr lang="en-US" dirty="0"/>
          </a:p>
          <a:p>
            <a:pPr>
              <a:buNone/>
            </a:pPr>
            <a:r>
              <a:rPr lang="en-US" dirty="0"/>
              <a:t>Examples also make learning more accessible and scalable. Not everyone has access to the same conversations or collaborative opportunities, but everyone can benefit from concrete models of effective teaching. By using examples as stand-ins for peer discussion, you create clarity, consistency, and immediate applicability. This ensures that effective practices are not just discussed but understood and implemented.</a:t>
            </a:r>
          </a:p>
          <a:p>
            <a:endParaRPr lang="en-US" dirty="0"/>
          </a:p>
        </p:txBody>
      </p:sp>
      <p:sp>
        <p:nvSpPr>
          <p:cNvPr id="4" name="Slide Number Placeholder 3"/>
          <p:cNvSpPr>
            <a:spLocks noGrp="1"/>
          </p:cNvSpPr>
          <p:nvPr>
            <p:ph type="sldNum" sz="quarter" idx="5"/>
          </p:nvPr>
        </p:nvSpPr>
        <p:spPr/>
        <p:txBody>
          <a:bodyPr/>
          <a:lstStyle/>
          <a:p>
            <a:fld id="{B38447D3-69BD-40AF-9CB8-540FFF42AA2F}" type="slidenum">
              <a:rPr lang="en-US" smtClean="0"/>
              <a:t>30</a:t>
            </a:fld>
            <a:endParaRPr lang="en-US" dirty="0"/>
          </a:p>
        </p:txBody>
      </p:sp>
    </p:spTree>
    <p:extLst>
      <p:ext uri="{BB962C8B-B14F-4D97-AF65-F5344CB8AC3E}">
        <p14:creationId xmlns:p14="http://schemas.microsoft.com/office/powerpoint/2010/main" val="47145638"/>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buNone/>
            </a:pPr>
            <a:r>
              <a:rPr lang="en-US" dirty="0"/>
              <a:t>One of the most significant benefits of using examples is that they provide immediate clarity on what good teaching looks like in practice. Instead of relying on abstract descriptions or general advice, examples show specific actions that define effective teaching. This removes uncertainty and helps you quickly recognize what to do and how to do it.</a:t>
            </a:r>
          </a:p>
          <a:p>
            <a:pPr>
              <a:buNone/>
            </a:pPr>
            <a:endParaRPr lang="en-US" dirty="0"/>
          </a:p>
          <a:p>
            <a:pPr>
              <a:buNone/>
            </a:pPr>
            <a:r>
              <a:rPr lang="en-US" dirty="0"/>
              <a:t>When expectations are clear, it becomes easier to align your teaching with desired outcomes. You can see how a strategy is implemented, understand its purpose, and apply it directly to your own context. This clarity reduces the time spent interpreting ideas and increases the time spent improving practice. It also helps ensure consistency, as effective teaching is defined by observable actions rather than individual interpretation.</a:t>
            </a:r>
          </a:p>
          <a:p>
            <a:pPr>
              <a:buNone/>
            </a:pPr>
            <a:endParaRPr lang="en-US" dirty="0"/>
          </a:p>
          <a:p>
            <a:pPr>
              <a:buNone/>
            </a:pPr>
            <a:r>
              <a:rPr lang="en-US" dirty="0"/>
              <a:t>Immediate clarity is especially important in fast-paced teaching environments where time is limited. Clear examples allow you to make quick, informed adjustments that enhance student learning. By showing what effective teaching looks like, rather than simply describing it, examples make improvement more accessible, practical, and impactful.</a:t>
            </a:r>
          </a:p>
          <a:p>
            <a:endParaRPr lang="en-US" dirty="0"/>
          </a:p>
        </p:txBody>
      </p:sp>
      <p:sp>
        <p:nvSpPr>
          <p:cNvPr id="4" name="Slide Number Placeholder 3"/>
          <p:cNvSpPr>
            <a:spLocks noGrp="1"/>
          </p:cNvSpPr>
          <p:nvPr>
            <p:ph type="sldNum" sz="quarter" idx="5"/>
          </p:nvPr>
        </p:nvSpPr>
        <p:spPr/>
        <p:txBody>
          <a:bodyPr/>
          <a:lstStyle/>
          <a:p>
            <a:fld id="{B38447D3-69BD-40AF-9CB8-540FFF42AA2F}" type="slidenum">
              <a:rPr lang="en-US" smtClean="0"/>
              <a:t>31</a:t>
            </a:fld>
            <a:endParaRPr lang="en-US" dirty="0"/>
          </a:p>
        </p:txBody>
      </p:sp>
    </p:spTree>
    <p:extLst>
      <p:ext uri="{BB962C8B-B14F-4D97-AF65-F5344CB8AC3E}">
        <p14:creationId xmlns:p14="http://schemas.microsoft.com/office/powerpoint/2010/main" val="1272583073"/>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buNone/>
            </a:pPr>
            <a:r>
              <a:rPr lang="en-US" dirty="0"/>
              <a:t>Another key benefit of using clear examples is that they reduce ambiguity in expectations—both for you and for your students. When expectations are vague or implied, students are left to interpret what success looks like, often leading to confusion, inconsistency, and uneven performance. Similarly, without clear models of effective teaching, it can be difficult to determine how to translate general ideas into specific actions.</a:t>
            </a:r>
          </a:p>
          <a:p>
            <a:pPr>
              <a:buNone/>
            </a:pPr>
            <a:endParaRPr lang="en-US" dirty="0"/>
          </a:p>
          <a:p>
            <a:pPr>
              <a:buNone/>
            </a:pPr>
            <a:r>
              <a:rPr lang="en-US" dirty="0"/>
              <a:t>Examples remove this uncertainty by making expectations explicit and visible. When students can see what a strong response looks like, understand how an assignment should be approached, or recognize how concepts are applied, they are better equipped to meet expectations. This clarity shifts their focus from figuring out what to do to actually engaging in the learning process.</a:t>
            </a:r>
          </a:p>
          <a:p>
            <a:pPr>
              <a:buNone/>
            </a:pPr>
            <a:endParaRPr lang="en-US" dirty="0"/>
          </a:p>
          <a:p>
            <a:pPr>
              <a:buNone/>
            </a:pPr>
            <a:r>
              <a:rPr lang="en-US" dirty="0"/>
              <a:t>For you, reduced ambiguity means greater alignment between what you intend and what students experience. Your instructions, assignments, and feedback become more precise and consistent, leading to fewer misunderstandings and more meaningful engagement. When expectations are clear, students are more confident, more prepared, and more likely to succeed. Clarity does not simplify learning—it makes success achievable.</a:t>
            </a:r>
          </a:p>
          <a:p>
            <a:endParaRPr lang="en-US" dirty="0"/>
          </a:p>
        </p:txBody>
      </p:sp>
      <p:sp>
        <p:nvSpPr>
          <p:cNvPr id="4" name="Slide Number Placeholder 3"/>
          <p:cNvSpPr>
            <a:spLocks noGrp="1"/>
          </p:cNvSpPr>
          <p:nvPr>
            <p:ph type="sldNum" sz="quarter" idx="5"/>
          </p:nvPr>
        </p:nvSpPr>
        <p:spPr/>
        <p:txBody>
          <a:bodyPr/>
          <a:lstStyle/>
          <a:p>
            <a:fld id="{B38447D3-69BD-40AF-9CB8-540FFF42AA2F}" type="slidenum">
              <a:rPr lang="en-US" smtClean="0"/>
              <a:t>32</a:t>
            </a:fld>
            <a:endParaRPr lang="en-US" dirty="0"/>
          </a:p>
        </p:txBody>
      </p:sp>
    </p:spTree>
    <p:extLst>
      <p:ext uri="{BB962C8B-B14F-4D97-AF65-F5344CB8AC3E}">
        <p14:creationId xmlns:p14="http://schemas.microsoft.com/office/powerpoint/2010/main" val="4118410871"/>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buNone/>
            </a:pPr>
            <a:r>
              <a:rPr lang="en-US" dirty="0"/>
              <a:t>A key advantage of using clear examples is that they allow you to quickly adopt and adapt effective teaching practices. Instead of starting from scratch or trying to interpret broad recommendations, you can see a concrete model and immediately consider how it fits within your own course. This reduces the time and effort required to implement new strategies while increasing the likelihood that they will be used effectively.</a:t>
            </a:r>
          </a:p>
          <a:p>
            <a:pPr>
              <a:buNone/>
            </a:pPr>
            <a:endParaRPr lang="en-US" dirty="0"/>
          </a:p>
          <a:p>
            <a:pPr>
              <a:buNone/>
            </a:pPr>
            <a:r>
              <a:rPr lang="en-US" dirty="0"/>
              <a:t>Examples provide a starting point, not a script. You can adjust them based on your discipline, course structure, and student needs while maintaining the core principle behind the practice. This flexibility makes improvement both practical and sustainable. Rather than overhauling your teaching, you can make targeted adjustments that build on what you already do well.</a:t>
            </a:r>
          </a:p>
          <a:p>
            <a:pPr>
              <a:buNone/>
            </a:pPr>
            <a:endParaRPr lang="en-US" dirty="0"/>
          </a:p>
          <a:p>
            <a:pPr>
              <a:buNone/>
            </a:pPr>
            <a:r>
              <a:rPr lang="en-US" dirty="0"/>
              <a:t>This approach also supports continuous improvement. As you adopt and refine practices, you begin to see what works best in your context. Over time, these adaptations become part of your teaching routine, strengthening both consistency and impact. When practices are clear and adaptable, you are better equipped to respond to student needs and improve outcomes efficiently.</a:t>
            </a:r>
          </a:p>
          <a:p>
            <a:endParaRPr lang="en-US" dirty="0"/>
          </a:p>
        </p:txBody>
      </p:sp>
      <p:sp>
        <p:nvSpPr>
          <p:cNvPr id="4" name="Slide Number Placeholder 3"/>
          <p:cNvSpPr>
            <a:spLocks noGrp="1"/>
          </p:cNvSpPr>
          <p:nvPr>
            <p:ph type="sldNum" sz="quarter" idx="5"/>
          </p:nvPr>
        </p:nvSpPr>
        <p:spPr/>
        <p:txBody>
          <a:bodyPr/>
          <a:lstStyle/>
          <a:p>
            <a:fld id="{B38447D3-69BD-40AF-9CB8-540FFF42AA2F}" type="slidenum">
              <a:rPr lang="en-US" smtClean="0"/>
              <a:t>33</a:t>
            </a:fld>
            <a:endParaRPr lang="en-US" dirty="0"/>
          </a:p>
        </p:txBody>
      </p:sp>
    </p:spTree>
    <p:extLst>
      <p:ext uri="{BB962C8B-B14F-4D97-AF65-F5344CB8AC3E}">
        <p14:creationId xmlns:p14="http://schemas.microsoft.com/office/powerpoint/2010/main" val="3326374405"/>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One of the most important messages reinforced by this approach is that small, intentional actions lead to measurable outcomes. Teaching impact is not driven only by large changes or complete course redesigns—it is built through consistent, purposeful decisions made every day. Actions such as providing early feedback, clarifying expectations, or sending a timely reminder may seem minor, but they directly influence how students engage, prepare, and perform.</a:t>
            </a:r>
          </a:p>
          <a:p>
            <a:endParaRPr lang="en-US" dirty="0"/>
          </a:p>
          <a:p>
            <a:r>
              <a:rPr lang="en-US" dirty="0"/>
              <a:t>When these actions are intentional and aligned with your goals, their effects become visible in student outcomes. Increased preparation leads to stronger performance, clear expectations reduce confusion, and timely support improves persistence. Over time, these small actions accumulate, producing measurable improvements in areas such as retention, course success, and student confidence.</a:t>
            </a:r>
          </a:p>
          <a:p>
            <a:endParaRPr lang="en-US" dirty="0"/>
          </a:p>
          <a:p>
            <a:r>
              <a:rPr lang="en-US" dirty="0"/>
              <a:t>This perspective shifts the focus from complexity to consistency. You do not need to do more—you need to be more intentional with what you already do. By recognizing the connection between everyday actions and measurable results, you can make targeted adjustments that lead to meaningful impact. Small actions, when applied consistently, are what drive student success.</a:t>
            </a:r>
          </a:p>
          <a:p>
            <a:endParaRPr lang="en-US" dirty="0"/>
          </a:p>
        </p:txBody>
      </p:sp>
      <p:sp>
        <p:nvSpPr>
          <p:cNvPr id="4" name="Slide Number Placeholder 3"/>
          <p:cNvSpPr>
            <a:spLocks noGrp="1"/>
          </p:cNvSpPr>
          <p:nvPr>
            <p:ph type="sldNum" sz="quarter" idx="5"/>
          </p:nvPr>
        </p:nvSpPr>
        <p:spPr/>
        <p:txBody>
          <a:bodyPr/>
          <a:lstStyle/>
          <a:p>
            <a:fld id="{B38447D3-69BD-40AF-9CB8-540FFF42AA2F}" type="slidenum">
              <a:rPr lang="en-US" smtClean="0"/>
              <a:t>34</a:t>
            </a:fld>
            <a:endParaRPr lang="en-US" dirty="0"/>
          </a:p>
        </p:txBody>
      </p:sp>
    </p:spTree>
    <p:extLst>
      <p:ext uri="{BB962C8B-B14F-4D97-AF65-F5344CB8AC3E}">
        <p14:creationId xmlns:p14="http://schemas.microsoft.com/office/powerpoint/2010/main" val="4164199961"/>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buNone/>
            </a:pPr>
            <a:r>
              <a:rPr lang="en-US" dirty="0"/>
              <a:t>Daily teaching practices are not separate from institutional goals—they are how those goals are achieved. Every interaction, assignment, and instructional decision contributes to broader outcomes such as retention, course success, persistence, and completion. When your teaching is intentional and visible, it directly supports the metrics that define institutional success.</a:t>
            </a:r>
          </a:p>
          <a:p>
            <a:pPr>
              <a:buNone/>
            </a:pPr>
            <a:endParaRPr lang="en-US" dirty="0"/>
          </a:p>
          <a:p>
            <a:pPr>
              <a:buNone/>
            </a:pPr>
            <a:r>
              <a:rPr lang="en-US" dirty="0"/>
              <a:t>For example, clear expectations and early engagement support </a:t>
            </a:r>
            <a:r>
              <a:rPr lang="en-US" b="1" dirty="0"/>
              <a:t>Retention (G2-KPI1)</a:t>
            </a:r>
            <a:r>
              <a:rPr lang="en-US" dirty="0"/>
              <a:t> by helping students stay connected and on track. Thoughtfully designed assignments that promote application and understanding improve </a:t>
            </a:r>
            <a:r>
              <a:rPr lang="en-US" b="1" dirty="0"/>
              <a:t>Gateway Course Success (G2-KPI3)</a:t>
            </a:r>
            <a:r>
              <a:rPr lang="en-US" dirty="0"/>
              <a:t>. Referring students to support services increases </a:t>
            </a:r>
            <a:r>
              <a:rPr lang="en-US" b="1" dirty="0"/>
              <a:t>Wraparound Utilization (G2-KPI5)</a:t>
            </a:r>
            <a:r>
              <a:rPr lang="en-US" dirty="0"/>
              <a:t> and strengthens persistence. Over time, these outcomes contribute to completion, transfer, and workforce readiness (G4), while also supporting enrollment stability and financial resilience (G1).</a:t>
            </a:r>
          </a:p>
          <a:p>
            <a:pPr>
              <a:buNone/>
            </a:pPr>
            <a:endParaRPr lang="en-US" dirty="0"/>
          </a:p>
          <a:p>
            <a:pPr>
              <a:buNone/>
            </a:pPr>
            <a:r>
              <a:rPr lang="en-US" dirty="0"/>
              <a:t>This alignment reinforces an important idea: institutional success is built through everyday teaching. When your daily practices are intentional and connected to student outcomes, they extend beyond the classroom and contribute to the college’s mission and strategic goals. What you do each day is not just teaching—it is a direct driver of student success and institutional effectiveness.</a:t>
            </a:r>
          </a:p>
          <a:p>
            <a:endParaRPr lang="en-US" dirty="0"/>
          </a:p>
        </p:txBody>
      </p:sp>
      <p:sp>
        <p:nvSpPr>
          <p:cNvPr id="4" name="Slide Number Placeholder 3"/>
          <p:cNvSpPr>
            <a:spLocks noGrp="1"/>
          </p:cNvSpPr>
          <p:nvPr>
            <p:ph type="sldNum" sz="quarter" idx="5"/>
          </p:nvPr>
        </p:nvSpPr>
        <p:spPr/>
        <p:txBody>
          <a:bodyPr/>
          <a:lstStyle/>
          <a:p>
            <a:fld id="{B38447D3-69BD-40AF-9CB8-540FFF42AA2F}" type="slidenum">
              <a:rPr lang="en-US" smtClean="0"/>
              <a:t>35</a:t>
            </a:fld>
            <a:endParaRPr lang="en-US" dirty="0"/>
          </a:p>
        </p:txBody>
      </p:sp>
    </p:spTree>
    <p:extLst>
      <p:ext uri="{BB962C8B-B14F-4D97-AF65-F5344CB8AC3E}">
        <p14:creationId xmlns:p14="http://schemas.microsoft.com/office/powerpoint/2010/main" val="614165471"/>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buNone/>
            </a:pPr>
            <a:r>
              <a:rPr lang="en-US" dirty="0"/>
              <a:t>In conclusion, effective teaching is not defined by intention alone—it is defined by what you consistently make visible in your practice. Throughout this resource, the focus has been on translating beliefs into action, using clear examples, and emphasizing small, intentional decisions that shape the student experience. When your teaching is visible, students understand expectations, engage more fully, and are better equipped to succeed. What you do each day becomes the foundation for meaningful learning.</a:t>
            </a:r>
          </a:p>
          <a:p>
            <a:pPr>
              <a:buNone/>
            </a:pPr>
            <a:endParaRPr lang="en-US" dirty="0"/>
          </a:p>
          <a:p>
            <a:pPr>
              <a:buNone/>
            </a:pPr>
            <a:r>
              <a:rPr lang="en-US" dirty="0"/>
              <a:t>This approach also reinforces that improvement does not require major changes. By focusing on a few high-impact practices—proactive communication, intentional design, timely feedback, and connection to support—you create consistent experiences that lead to measurable outcomes. These actions build momentum over time, strengthening confidence, performance, and persistence. Clear, visible teaching practices make success more accessible for students and more achievable for you.</a:t>
            </a:r>
          </a:p>
          <a:p>
            <a:pPr>
              <a:buNone/>
            </a:pPr>
            <a:endParaRPr lang="en-US" dirty="0"/>
          </a:p>
          <a:p>
            <a:pPr>
              <a:buNone/>
            </a:pPr>
            <a:r>
              <a:rPr lang="en-US" dirty="0"/>
              <a:t>Ultimately, making your teaching visible connects your daily work to something larger. Your actions influence not only individual student outcomes, but also broader goals such as retention, course success, and completion. This is where intention becomes impact. When your teaching is clear, consistent, and purposeful, it drives both student success and institutional effectiveness. What you make visible is what makes the difference.</a:t>
            </a:r>
          </a:p>
          <a:p>
            <a:endParaRPr lang="en-US" dirty="0"/>
          </a:p>
        </p:txBody>
      </p:sp>
      <p:sp>
        <p:nvSpPr>
          <p:cNvPr id="4" name="Slide Number Placeholder 3"/>
          <p:cNvSpPr>
            <a:spLocks noGrp="1"/>
          </p:cNvSpPr>
          <p:nvPr>
            <p:ph type="sldNum" sz="quarter" idx="5"/>
          </p:nvPr>
        </p:nvSpPr>
        <p:spPr/>
        <p:txBody>
          <a:bodyPr/>
          <a:lstStyle/>
          <a:p>
            <a:fld id="{B38447D3-69BD-40AF-9CB8-540FFF42AA2F}" type="slidenum">
              <a:rPr lang="en-US" smtClean="0"/>
              <a:t>36</a:t>
            </a:fld>
            <a:endParaRPr lang="en-US" dirty="0"/>
          </a:p>
        </p:txBody>
      </p:sp>
    </p:spTree>
    <p:extLst>
      <p:ext uri="{BB962C8B-B14F-4D97-AF65-F5344CB8AC3E}">
        <p14:creationId xmlns:p14="http://schemas.microsoft.com/office/powerpoint/2010/main" val="3477579015"/>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US" dirty="0"/>
          </a:p>
        </p:txBody>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31774" rtl="0" eaLnBrk="1" fontAlgn="auto" latinLnBrk="0" hangingPunct="1">
              <a:lnSpc>
                <a:spcPct val="100000"/>
              </a:lnSpc>
              <a:spcBef>
                <a:spcPts val="0"/>
              </a:spcBef>
              <a:spcAft>
                <a:spcPts val="0"/>
              </a:spcAft>
              <a:buClrTx/>
              <a:buSzTx/>
              <a:buFontTx/>
              <a:buNone/>
              <a:tabLst/>
              <a:defRPr/>
            </a:pPr>
            <a:fld id="{01C77559-FE55-47F6-BBEB-E49F508A646D}" type="slidenum">
              <a:rPr kumimoji="0" lang="en-US" sz="1200" b="0" i="0" u="none" strike="noStrike" kern="1200" cap="none" spc="0" normalizeH="0" baseline="0" noProof="0">
                <a:ln>
                  <a:noFill/>
                </a:ln>
                <a:solidFill>
                  <a:prstClr val="black"/>
                </a:solidFill>
                <a:effectLst/>
                <a:uLnTx/>
                <a:uFillTx/>
                <a:latin typeface="Aptos" panose="02110004020202020204"/>
                <a:ea typeface="+mn-ea"/>
                <a:cs typeface="+mn-cs"/>
              </a:rPr>
              <a:pPr marL="0" marR="0" lvl="0" indent="0" algn="r" defTabSz="931774" rtl="0" eaLnBrk="1" fontAlgn="auto" latinLnBrk="0" hangingPunct="1">
                <a:lnSpc>
                  <a:spcPct val="100000"/>
                </a:lnSpc>
                <a:spcBef>
                  <a:spcPts val="0"/>
                </a:spcBef>
                <a:spcAft>
                  <a:spcPts val="0"/>
                </a:spcAft>
                <a:buClrTx/>
                <a:buSzTx/>
                <a:buFontTx/>
                <a:buNone/>
                <a:tabLst/>
                <a:defRPr/>
              </a:pPr>
              <a:t>37</a:t>
            </a:fld>
            <a:endParaRPr kumimoji="0" lang="en-US" sz="1200" b="0" i="0" u="none" strike="noStrike" kern="1200" cap="none" spc="0" normalizeH="0" baseline="0" noProof="0" dirty="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289200194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Your teaching identity is revealed through the small decisions you make every day in the classroom. These choices—how you begin a lesson, how you explain a concept, when you pause to check for understanding, and how you respond to student questions—shape what students experience in real time. While these decisions may seem routine, they are where your teaching becomes visible and impactful. Each moment presents an opportunity to reinforce clarity, encourage engagement, and support learning.</a:t>
            </a:r>
          </a:p>
          <a:p>
            <a:endParaRPr lang="en-US" dirty="0"/>
          </a:p>
          <a:p>
            <a:r>
              <a:rPr lang="en-US" dirty="0"/>
              <a:t>Intentional daily decisions create consistency for students. When you consistently provide clear explanations, connect ideas, and check for understanding, students are better able to follow the course and stay engaged. These actions reduce confusion, build confidence, and help students see how each part of the lesson contributes to their overall learning. Over time, these consistent practices establish a predictable and supportive learning environment.</a:t>
            </a:r>
          </a:p>
          <a:p>
            <a:endParaRPr lang="en-US" dirty="0"/>
          </a:p>
          <a:p>
            <a:r>
              <a:rPr lang="en-US" dirty="0"/>
              <a:t>Focusing on daily instructional decisions also makes improvement manageable. Instead of overhauling your entire course, you can refine what you already do—adjusting how you present material, how you ask questions, or how you respond in the moment. These small adjustments accumulate, leading to stronger engagement, improved understanding, and better outcomes. What you do each day is not just routine—it is the foundation of your teaching impact.</a:t>
            </a:r>
          </a:p>
          <a:p>
            <a:endParaRPr lang="en-US" dirty="0"/>
          </a:p>
        </p:txBody>
      </p:sp>
      <p:sp>
        <p:nvSpPr>
          <p:cNvPr id="4" name="Slide Number Placeholder 3"/>
          <p:cNvSpPr>
            <a:spLocks noGrp="1"/>
          </p:cNvSpPr>
          <p:nvPr>
            <p:ph type="sldNum" sz="quarter" idx="5"/>
          </p:nvPr>
        </p:nvSpPr>
        <p:spPr/>
        <p:txBody>
          <a:bodyPr/>
          <a:lstStyle/>
          <a:p>
            <a:fld id="{B38447D3-69BD-40AF-9CB8-540FFF42AA2F}" type="slidenum">
              <a:rPr lang="en-US" smtClean="0"/>
              <a:t>4</a:t>
            </a:fld>
            <a:endParaRPr lang="en-US" dirty="0"/>
          </a:p>
        </p:txBody>
      </p:sp>
    </p:spTree>
    <p:extLst>
      <p:ext uri="{BB962C8B-B14F-4D97-AF65-F5344CB8AC3E}">
        <p14:creationId xmlns:p14="http://schemas.microsoft.com/office/powerpoint/2010/main" val="56117215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buNone/>
            </a:pPr>
            <a:r>
              <a:rPr lang="en-US" dirty="0"/>
              <a:t>Your teaching identity is also made visible through how you communicate with students—both inside and outside the classroom. Every message you send, every announcement you post, and every response you provide shapes how students perceive the course and their place in it. Communication is not just about sharing information; it signals your expectations, your level of support, and your commitment to student success.</a:t>
            </a:r>
          </a:p>
          <a:p>
            <a:pPr>
              <a:buNone/>
            </a:pPr>
            <a:endParaRPr lang="en-US" dirty="0"/>
          </a:p>
          <a:p>
            <a:pPr>
              <a:buNone/>
            </a:pPr>
            <a:r>
              <a:rPr lang="en-US" dirty="0"/>
              <a:t>Clear and consistent communication helps students navigate the course with confidence. When you provide timely updates, clarify expectations, and explain how assignments connect to learning, students are better able to stay on track and engage with the material. Communication also reduces uncertainty, which is one of the most common barriers to persistence. When students know what to do and how to do it, they are more likely to follow through.</a:t>
            </a:r>
          </a:p>
          <a:p>
            <a:pPr>
              <a:buNone/>
            </a:pPr>
            <a:endParaRPr lang="en-US" dirty="0"/>
          </a:p>
          <a:p>
            <a:pPr>
              <a:buNone/>
            </a:pPr>
            <a:r>
              <a:rPr lang="en-US" dirty="0"/>
              <a:t>Equally important is the tone of your communication. Encouraging, respectful, and supportive language helps build trust and creates a sense of belonging. A brief message before an exam, a thoughtful response to a question, or feedback that guides improvement can make a significant difference in how students experience your course. These moments communicate that you are invested in their success.</a:t>
            </a:r>
          </a:p>
          <a:p>
            <a:pPr>
              <a:buNone/>
            </a:pPr>
            <a:endParaRPr lang="en-US" dirty="0"/>
          </a:p>
          <a:p>
            <a:pPr>
              <a:buNone/>
            </a:pPr>
            <a:r>
              <a:rPr lang="en-US" dirty="0"/>
              <a:t>When your communication is intentional, visible, and aligned with your teaching goals, it becomes a powerful tool for engagement and retention. It connects students to the course, supports their progress, and reinforces the learning environment you are working to create.</a:t>
            </a:r>
          </a:p>
          <a:p>
            <a:endParaRPr lang="en-US" dirty="0"/>
          </a:p>
        </p:txBody>
      </p:sp>
      <p:sp>
        <p:nvSpPr>
          <p:cNvPr id="4" name="Slide Number Placeholder 3"/>
          <p:cNvSpPr>
            <a:spLocks noGrp="1"/>
          </p:cNvSpPr>
          <p:nvPr>
            <p:ph type="sldNum" sz="quarter" idx="5"/>
          </p:nvPr>
        </p:nvSpPr>
        <p:spPr/>
        <p:txBody>
          <a:bodyPr/>
          <a:lstStyle/>
          <a:p>
            <a:fld id="{B38447D3-69BD-40AF-9CB8-540FFF42AA2F}" type="slidenum">
              <a:rPr lang="en-US" smtClean="0"/>
              <a:t>5</a:t>
            </a:fld>
            <a:endParaRPr lang="en-US" dirty="0"/>
          </a:p>
        </p:txBody>
      </p:sp>
    </p:spTree>
    <p:extLst>
      <p:ext uri="{BB962C8B-B14F-4D97-AF65-F5344CB8AC3E}">
        <p14:creationId xmlns:p14="http://schemas.microsoft.com/office/powerpoint/2010/main" val="235707930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Your teaching identity is most clearly expressed through how you design learning experiences. The structure of your assignments, activities, and assessments determines not only what students learn, but how they learn it. Design is where your intentions become tangible—where your values about learning are translated into the actual tasks students engage with.</a:t>
            </a:r>
          </a:p>
          <a:p>
            <a:endParaRPr lang="en-US" dirty="0"/>
          </a:p>
          <a:p>
            <a:r>
              <a:rPr lang="en-US" dirty="0"/>
              <a:t>Intentional design ensures that learning experiences are aligned, meaningful, and purposeful. When assignments require students to apply concepts, analyze information, or solve problems, you are signaling that learning goes beyond memorization. When activities are structured to build skills over time, students can see their progress and understand how each part of the course contributes to their development. Clear alignment between outcomes, activities, and assessments makes expectations visible and supports student success.</a:t>
            </a:r>
          </a:p>
          <a:p>
            <a:endParaRPr lang="en-US" dirty="0"/>
          </a:p>
          <a:p>
            <a:r>
              <a:rPr lang="en-US" dirty="0"/>
              <a:t>Well-designed learning experiences also promote engagement and ownership. When students are asked to connect ideas to real-world contexts, collaborate with peers, or reflect on their learning, they become active participants rather than passive recipients. This level of engagement deepens understanding and increases motivation, making learning more relevant and lasting.</a:t>
            </a:r>
          </a:p>
          <a:p>
            <a:endParaRPr lang="en-US" dirty="0"/>
          </a:p>
          <a:p>
            <a:r>
              <a:rPr lang="en-US" dirty="0"/>
              <a:t>Focusing on design allows you to create impact at scale. A well-designed assignment or activity can influence every student in your course, reinforcing key skills and improving outcomes. Rather than relying on one-time interventions, strong design builds success into the course itself. What you design is what students experience—and that is where your teaching has its greatest impact.</a:t>
            </a:r>
          </a:p>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16FFD55-4E2B-4DCF-8BF1-369DC852E862}" type="slidenum">
              <a:rPr kumimoji="0" lang="en-US"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US" sz="1200" b="0" i="0" u="none" strike="noStrike" kern="1200" cap="none" spc="0" normalizeH="0" baseline="0" noProof="0" dirty="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242002411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buNone/>
            </a:pPr>
            <a:r>
              <a:rPr lang="en-US" dirty="0"/>
              <a:t>To make your teaching visible, you need more than general ideas—you need concrete examples that show what effective teaching looks like in action. Examples make abstract concepts clear and actionable. Instead of describing what good teaching is, you demonstrate it through specific, observable practices that you can apply in your own classroom.</a:t>
            </a:r>
          </a:p>
          <a:p>
            <a:pPr>
              <a:buNone/>
            </a:pPr>
            <a:endParaRPr lang="en-US" dirty="0"/>
          </a:p>
          <a:p>
            <a:pPr>
              <a:buNone/>
            </a:pPr>
            <a:r>
              <a:rPr lang="en-US" dirty="0"/>
              <a:t>One of the most important ways to do this is by making expectations visible. When you clearly communicate what success looks like—through instructions, models, rubrics, or examples—students are better able to understand what is required and how to meet those expectations. This clarity reduces confusion and allows students to focus their effort on learning rather than guessing what to do.</a:t>
            </a:r>
          </a:p>
          <a:p>
            <a:pPr>
              <a:buNone/>
            </a:pPr>
            <a:endParaRPr lang="en-US" dirty="0"/>
          </a:p>
          <a:p>
            <a:pPr>
              <a:buNone/>
            </a:pPr>
            <a:r>
              <a:rPr lang="en-US" dirty="0"/>
              <a:t>Equally important is showing how small actions connect to student outcomes. Simple practices—such as sending a reminder before an exam, providing early feedback, or redesigning an assignment to require application—can have a measurable impact on retention, engagement, and success. When these connections are made explicit, it becomes clear that teaching is not defined by large, sweeping changes, but by consistent, intentional actions.</a:t>
            </a:r>
          </a:p>
          <a:p>
            <a:pPr>
              <a:buNone/>
            </a:pPr>
            <a:endParaRPr lang="en-US" dirty="0"/>
          </a:p>
          <a:p>
            <a:pPr>
              <a:buNone/>
            </a:pPr>
            <a:r>
              <a:rPr lang="en-US" dirty="0"/>
              <a:t>Ultimately, behavior is the most reliable evidence of your teaching identity. What you consistently do—how you communicate, design, and respond—demonstrates what you value. When those behaviors are clear and visible, they not only define your teaching, but also create the conditions for student success.</a:t>
            </a:r>
          </a:p>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16FFD55-4E2B-4DCF-8BF1-369DC852E862}" type="slidenum">
              <a:rPr kumimoji="0" lang="en-US"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US" sz="1200" b="0" i="0" u="none" strike="noStrike" kern="1200" cap="none" spc="0" normalizeH="0" baseline="0" noProof="0" dirty="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126394999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buNone/>
            </a:pPr>
            <a:r>
              <a:rPr lang="en-US" dirty="0"/>
              <a:t>Understanding effective teaching is important—but seeing it in action is what makes it usable. Example scenarios bring teaching to life by showing how specific behaviors play out in real classroom situations. Rather than describing general principles, scenarios illustrate what those principles look like when you apply them in your daily practice.</a:t>
            </a:r>
          </a:p>
          <a:p>
            <a:pPr>
              <a:buNone/>
            </a:pPr>
            <a:endParaRPr lang="en-US" dirty="0"/>
          </a:p>
          <a:p>
            <a:pPr>
              <a:buNone/>
            </a:pPr>
            <a:r>
              <a:rPr lang="en-US" dirty="0"/>
              <a:t>These short, focused examples highlight the connection between what you do and how students respond. Each scenario captures a single, intentional action and its impact—whether it is improving clarity, increasing engagement, or supporting persistence. This makes it easier to see how small adjustments in your approach can lead to meaningful differences in student outcomes.</a:t>
            </a:r>
          </a:p>
          <a:p>
            <a:pPr>
              <a:buNone/>
            </a:pPr>
            <a:endParaRPr lang="en-US" dirty="0"/>
          </a:p>
          <a:p>
            <a:pPr>
              <a:buNone/>
            </a:pPr>
            <a:r>
              <a:rPr lang="en-US" dirty="0"/>
              <a:t>By focusing on concrete moments, scenarios remove ambiguity and provide clear direction. You can quickly recognize practices you already use, identify opportunities for refinement, and adopt new strategies without needing extensive explanation. In this way, scenarios serve as practical models—helping you translate intention into action and action into impact.</a:t>
            </a:r>
          </a:p>
          <a:p>
            <a:endParaRPr lang="en-US" dirty="0"/>
          </a:p>
        </p:txBody>
      </p:sp>
      <p:sp>
        <p:nvSpPr>
          <p:cNvPr id="4" name="Slide Number Placeholder 3"/>
          <p:cNvSpPr>
            <a:spLocks noGrp="1"/>
          </p:cNvSpPr>
          <p:nvPr>
            <p:ph type="sldNum" sz="quarter" idx="5"/>
          </p:nvPr>
        </p:nvSpPr>
        <p:spPr/>
        <p:txBody>
          <a:bodyPr/>
          <a:lstStyle/>
          <a:p>
            <a:fld id="{B38447D3-69BD-40AF-9CB8-540FFF42AA2F}" type="slidenum">
              <a:rPr lang="en-US" smtClean="0"/>
              <a:t>8</a:t>
            </a:fld>
            <a:endParaRPr lang="en-US" dirty="0"/>
          </a:p>
        </p:txBody>
      </p:sp>
    </p:spTree>
    <p:extLst>
      <p:ext uri="{BB962C8B-B14F-4D97-AF65-F5344CB8AC3E}">
        <p14:creationId xmlns:p14="http://schemas.microsoft.com/office/powerpoint/2010/main" val="167596868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buNone/>
            </a:pPr>
            <a:r>
              <a:rPr lang="en-US" dirty="0"/>
              <a:t>Proactive communication is one of the simplest and most effective ways to make your teaching visible. When you reach out to students before a key moment—such as the first exam—you are not just sharing information; you are signaling that you are invested in their success. A brief email that includes study tips, key concepts to review, and words of encouragement helps students focus their efforts and approach the assessment with greater confidence.</a:t>
            </a:r>
          </a:p>
          <a:p>
            <a:pPr>
              <a:buNone/>
            </a:pPr>
            <a:endParaRPr lang="en-US" dirty="0"/>
          </a:p>
          <a:p>
            <a:pPr>
              <a:buNone/>
            </a:pPr>
            <a:r>
              <a:rPr lang="en-US" dirty="0"/>
              <a:t>This action demonstrates a visible teaching identity grounded in care, clarity, and support. Instead of waiting for students to struggle or ask for help, you anticipate their needs and provide guidance at the moment it matters most. This reduces uncertainty and helps students understand how to prepare effectively, especially in the early weeks of the course when they are still adjusting expectations.</a:t>
            </a:r>
          </a:p>
          <a:p>
            <a:pPr>
              <a:buNone/>
            </a:pPr>
            <a:endParaRPr lang="en-US" dirty="0"/>
          </a:p>
          <a:p>
            <a:pPr>
              <a:buNone/>
            </a:pPr>
            <a:r>
              <a:rPr lang="en-US" dirty="0"/>
              <a:t>The impact of this small action is significant. Students experience reduced anxiety because they feel supported and informed. They are more likely to prepare intentionally, leading to stronger performance. Over time, these moments of proactive support contribute to persistence, as students feel connected to the course and confident in their ability to succeed. What may seem like a simple email becomes a clear example of how visible teaching practices support </a:t>
            </a:r>
            <a:r>
              <a:rPr lang="en-US" b="1" dirty="0"/>
              <a:t>Retention (G2-KPI1/2)</a:t>
            </a:r>
            <a:r>
              <a:rPr lang="en-US" dirty="0"/>
              <a:t>.</a:t>
            </a:r>
          </a:p>
          <a:p>
            <a:endParaRPr lang="en-US" dirty="0"/>
          </a:p>
        </p:txBody>
      </p:sp>
      <p:sp>
        <p:nvSpPr>
          <p:cNvPr id="4" name="Slide Number Placeholder 3"/>
          <p:cNvSpPr>
            <a:spLocks noGrp="1"/>
          </p:cNvSpPr>
          <p:nvPr>
            <p:ph type="sldNum" sz="quarter" idx="5"/>
          </p:nvPr>
        </p:nvSpPr>
        <p:spPr/>
        <p:txBody>
          <a:bodyPr/>
          <a:lstStyle/>
          <a:p>
            <a:fld id="{B38447D3-69BD-40AF-9CB8-540FFF42AA2F}" type="slidenum">
              <a:rPr lang="en-US" smtClean="0"/>
              <a:t>9</a:t>
            </a:fld>
            <a:endParaRPr lang="en-US" dirty="0"/>
          </a:p>
        </p:txBody>
      </p:sp>
    </p:spTree>
    <p:extLst>
      <p:ext uri="{BB962C8B-B14F-4D97-AF65-F5344CB8AC3E}">
        <p14:creationId xmlns:p14="http://schemas.microsoft.com/office/powerpoint/2010/main" val="6889041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B27D73-8182-3C3B-D685-A238471EEBEC}"/>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611500AC-DA8F-5E08-1CD3-5DA30E0CEC53}"/>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2BADA8B0-B60B-0FD5-C743-30495EF0AB9F}"/>
              </a:ext>
            </a:extLst>
          </p:cNvPr>
          <p:cNvSpPr>
            <a:spLocks noGrp="1"/>
          </p:cNvSpPr>
          <p:nvPr>
            <p:ph type="dt" sz="half" idx="10"/>
          </p:nvPr>
        </p:nvSpPr>
        <p:spPr/>
        <p:txBody>
          <a:bodyPr/>
          <a:lstStyle/>
          <a:p>
            <a:fld id="{DAB4D1A3-0CE8-4811-B005-DEE4B9F195AF}" type="datetimeFigureOut">
              <a:rPr lang="en-US" smtClean="0"/>
              <a:t>4/13/2026</a:t>
            </a:fld>
            <a:endParaRPr lang="en-US" dirty="0"/>
          </a:p>
        </p:txBody>
      </p:sp>
      <p:sp>
        <p:nvSpPr>
          <p:cNvPr id="5" name="Footer Placeholder 4">
            <a:extLst>
              <a:ext uri="{FF2B5EF4-FFF2-40B4-BE49-F238E27FC236}">
                <a16:creationId xmlns:a16="http://schemas.microsoft.com/office/drawing/2014/main" id="{3C52B3C0-F5FB-19EB-D976-CBEC88ECFDB8}"/>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C8957F2A-6CBC-9517-4912-80B003644E6A}"/>
              </a:ext>
            </a:extLst>
          </p:cNvPr>
          <p:cNvSpPr>
            <a:spLocks noGrp="1"/>
          </p:cNvSpPr>
          <p:nvPr>
            <p:ph type="sldNum" sz="quarter" idx="12"/>
          </p:nvPr>
        </p:nvSpPr>
        <p:spPr/>
        <p:txBody>
          <a:bodyPr/>
          <a:lstStyle/>
          <a:p>
            <a:fld id="{02CBC627-62E6-46FD-A81F-00901EBCBA3E}" type="slidenum">
              <a:rPr lang="en-US" smtClean="0"/>
              <a:t>‹#›</a:t>
            </a:fld>
            <a:endParaRPr lang="en-US" dirty="0"/>
          </a:p>
        </p:txBody>
      </p:sp>
    </p:spTree>
    <p:extLst>
      <p:ext uri="{BB962C8B-B14F-4D97-AF65-F5344CB8AC3E}">
        <p14:creationId xmlns:p14="http://schemas.microsoft.com/office/powerpoint/2010/main" val="195848383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951C3B-4AA1-D587-FE77-A3FBA284D662}"/>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E6FEF950-5249-BEEB-D4E2-B900C0E335C7}"/>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95FA035-2CD4-A1F8-920F-C1C1DC0E1845}"/>
              </a:ext>
            </a:extLst>
          </p:cNvPr>
          <p:cNvSpPr>
            <a:spLocks noGrp="1"/>
          </p:cNvSpPr>
          <p:nvPr>
            <p:ph type="dt" sz="half" idx="10"/>
          </p:nvPr>
        </p:nvSpPr>
        <p:spPr/>
        <p:txBody>
          <a:bodyPr/>
          <a:lstStyle/>
          <a:p>
            <a:fld id="{DAB4D1A3-0CE8-4811-B005-DEE4B9F195AF}" type="datetimeFigureOut">
              <a:rPr lang="en-US" smtClean="0"/>
              <a:t>4/13/2026</a:t>
            </a:fld>
            <a:endParaRPr lang="en-US" dirty="0"/>
          </a:p>
        </p:txBody>
      </p:sp>
      <p:sp>
        <p:nvSpPr>
          <p:cNvPr id="5" name="Footer Placeholder 4">
            <a:extLst>
              <a:ext uri="{FF2B5EF4-FFF2-40B4-BE49-F238E27FC236}">
                <a16:creationId xmlns:a16="http://schemas.microsoft.com/office/drawing/2014/main" id="{437720B4-57F5-B06F-95F2-355DA4C9127B}"/>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782D8DCD-671D-20ED-CBA0-24783F666A25}"/>
              </a:ext>
            </a:extLst>
          </p:cNvPr>
          <p:cNvSpPr>
            <a:spLocks noGrp="1"/>
          </p:cNvSpPr>
          <p:nvPr>
            <p:ph type="sldNum" sz="quarter" idx="12"/>
          </p:nvPr>
        </p:nvSpPr>
        <p:spPr/>
        <p:txBody>
          <a:bodyPr/>
          <a:lstStyle/>
          <a:p>
            <a:fld id="{02CBC627-62E6-46FD-A81F-00901EBCBA3E}" type="slidenum">
              <a:rPr lang="en-US" smtClean="0"/>
              <a:t>‹#›</a:t>
            </a:fld>
            <a:endParaRPr lang="en-US" dirty="0"/>
          </a:p>
        </p:txBody>
      </p:sp>
    </p:spTree>
    <p:extLst>
      <p:ext uri="{BB962C8B-B14F-4D97-AF65-F5344CB8AC3E}">
        <p14:creationId xmlns:p14="http://schemas.microsoft.com/office/powerpoint/2010/main" val="44963523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B5B7D278-95FB-2689-1D59-CADAFAE22508}"/>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5A7D6F9D-6B75-E6FC-E885-12263D4E41E5}"/>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DBD8ABF-D473-23F8-C59D-13A2859D7F9B}"/>
              </a:ext>
            </a:extLst>
          </p:cNvPr>
          <p:cNvSpPr>
            <a:spLocks noGrp="1"/>
          </p:cNvSpPr>
          <p:nvPr>
            <p:ph type="dt" sz="half" idx="10"/>
          </p:nvPr>
        </p:nvSpPr>
        <p:spPr/>
        <p:txBody>
          <a:bodyPr/>
          <a:lstStyle/>
          <a:p>
            <a:fld id="{DAB4D1A3-0CE8-4811-B005-DEE4B9F195AF}" type="datetimeFigureOut">
              <a:rPr lang="en-US" smtClean="0"/>
              <a:t>4/13/2026</a:t>
            </a:fld>
            <a:endParaRPr lang="en-US" dirty="0"/>
          </a:p>
        </p:txBody>
      </p:sp>
      <p:sp>
        <p:nvSpPr>
          <p:cNvPr id="5" name="Footer Placeholder 4">
            <a:extLst>
              <a:ext uri="{FF2B5EF4-FFF2-40B4-BE49-F238E27FC236}">
                <a16:creationId xmlns:a16="http://schemas.microsoft.com/office/drawing/2014/main" id="{528F5547-CC78-39CE-2C2B-BAF7908B0AFC}"/>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30A1BE51-A993-1846-A994-6A43DBC02BFC}"/>
              </a:ext>
            </a:extLst>
          </p:cNvPr>
          <p:cNvSpPr>
            <a:spLocks noGrp="1"/>
          </p:cNvSpPr>
          <p:nvPr>
            <p:ph type="sldNum" sz="quarter" idx="12"/>
          </p:nvPr>
        </p:nvSpPr>
        <p:spPr/>
        <p:txBody>
          <a:bodyPr/>
          <a:lstStyle/>
          <a:p>
            <a:fld id="{02CBC627-62E6-46FD-A81F-00901EBCBA3E}" type="slidenum">
              <a:rPr lang="en-US" smtClean="0"/>
              <a:t>‹#›</a:t>
            </a:fld>
            <a:endParaRPr lang="en-US" dirty="0"/>
          </a:p>
        </p:txBody>
      </p:sp>
    </p:spTree>
    <p:extLst>
      <p:ext uri="{BB962C8B-B14F-4D97-AF65-F5344CB8AC3E}">
        <p14:creationId xmlns:p14="http://schemas.microsoft.com/office/powerpoint/2010/main" val="361975721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0E80CE-7024-CE20-E654-10DE9F7B5F35}"/>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E66F71E3-A3CF-C4DD-E7F5-0CD7DB51475E}"/>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398E6304-C75E-5809-8520-10F4919F52AC}"/>
              </a:ext>
            </a:extLst>
          </p:cNvPr>
          <p:cNvSpPr>
            <a:spLocks noGrp="1"/>
          </p:cNvSpPr>
          <p:nvPr>
            <p:ph type="dt" sz="half" idx="10"/>
          </p:nvPr>
        </p:nvSpPr>
        <p:spPr/>
        <p:txBody>
          <a:bodyPr/>
          <a:lstStyle/>
          <a:p>
            <a:fld id="{DAB4D1A3-0CE8-4811-B005-DEE4B9F195AF}" type="datetimeFigureOut">
              <a:rPr lang="en-US" smtClean="0"/>
              <a:t>4/13/2026</a:t>
            </a:fld>
            <a:endParaRPr lang="en-US" dirty="0"/>
          </a:p>
        </p:txBody>
      </p:sp>
      <p:sp>
        <p:nvSpPr>
          <p:cNvPr id="5" name="Footer Placeholder 4">
            <a:extLst>
              <a:ext uri="{FF2B5EF4-FFF2-40B4-BE49-F238E27FC236}">
                <a16:creationId xmlns:a16="http://schemas.microsoft.com/office/drawing/2014/main" id="{7CE171C2-B0CC-6FDC-C88F-2C1EB47725FD}"/>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8C61A2B8-67D1-2EC8-9653-D208BF395C53}"/>
              </a:ext>
            </a:extLst>
          </p:cNvPr>
          <p:cNvSpPr>
            <a:spLocks noGrp="1"/>
          </p:cNvSpPr>
          <p:nvPr>
            <p:ph type="sldNum" sz="quarter" idx="12"/>
          </p:nvPr>
        </p:nvSpPr>
        <p:spPr/>
        <p:txBody>
          <a:bodyPr/>
          <a:lstStyle/>
          <a:p>
            <a:fld id="{02CBC627-62E6-46FD-A81F-00901EBCBA3E}" type="slidenum">
              <a:rPr lang="en-US" smtClean="0"/>
              <a:t>‹#›</a:t>
            </a:fld>
            <a:endParaRPr lang="en-US" dirty="0"/>
          </a:p>
        </p:txBody>
      </p:sp>
    </p:spTree>
    <p:extLst>
      <p:ext uri="{BB962C8B-B14F-4D97-AF65-F5344CB8AC3E}">
        <p14:creationId xmlns:p14="http://schemas.microsoft.com/office/powerpoint/2010/main" val="92180401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70C920-8B1D-71EF-5B7C-642A11C8D95A}"/>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2A378BFF-9F49-F3EC-0366-65A677C4D431}"/>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63542AF-80D3-DC7E-E370-DF4A75B51418}"/>
              </a:ext>
            </a:extLst>
          </p:cNvPr>
          <p:cNvSpPr>
            <a:spLocks noGrp="1"/>
          </p:cNvSpPr>
          <p:nvPr>
            <p:ph type="dt" sz="half" idx="10"/>
          </p:nvPr>
        </p:nvSpPr>
        <p:spPr/>
        <p:txBody>
          <a:bodyPr/>
          <a:lstStyle/>
          <a:p>
            <a:fld id="{DAB4D1A3-0CE8-4811-B005-DEE4B9F195AF}" type="datetimeFigureOut">
              <a:rPr lang="en-US" smtClean="0"/>
              <a:t>4/13/2026</a:t>
            </a:fld>
            <a:endParaRPr lang="en-US" dirty="0"/>
          </a:p>
        </p:txBody>
      </p:sp>
      <p:sp>
        <p:nvSpPr>
          <p:cNvPr id="5" name="Footer Placeholder 4">
            <a:extLst>
              <a:ext uri="{FF2B5EF4-FFF2-40B4-BE49-F238E27FC236}">
                <a16:creationId xmlns:a16="http://schemas.microsoft.com/office/drawing/2014/main" id="{F969DC17-6F0A-9F97-C78A-D3226E70495E}"/>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C5C0F25A-76BB-13EB-3867-F68EE8A146E6}"/>
              </a:ext>
            </a:extLst>
          </p:cNvPr>
          <p:cNvSpPr>
            <a:spLocks noGrp="1"/>
          </p:cNvSpPr>
          <p:nvPr>
            <p:ph type="sldNum" sz="quarter" idx="12"/>
          </p:nvPr>
        </p:nvSpPr>
        <p:spPr/>
        <p:txBody>
          <a:bodyPr/>
          <a:lstStyle/>
          <a:p>
            <a:fld id="{02CBC627-62E6-46FD-A81F-00901EBCBA3E}" type="slidenum">
              <a:rPr lang="en-US" smtClean="0"/>
              <a:t>‹#›</a:t>
            </a:fld>
            <a:endParaRPr lang="en-US" dirty="0"/>
          </a:p>
        </p:txBody>
      </p:sp>
    </p:spTree>
    <p:extLst>
      <p:ext uri="{BB962C8B-B14F-4D97-AF65-F5344CB8AC3E}">
        <p14:creationId xmlns:p14="http://schemas.microsoft.com/office/powerpoint/2010/main" val="387963448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A5D7B3-170A-A7AF-177E-C29266D27BB3}"/>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D143A52E-39B0-17B4-E82E-E039DBEA0E35}"/>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DD4BFE40-EA4A-FCAF-FB8F-1E7A65E66D96}"/>
              </a:ext>
            </a:extLst>
          </p:cNvPr>
          <p:cNvSpPr>
            <a:spLocks noGrp="1"/>
          </p:cNvSpPr>
          <p:nvPr>
            <p:ph type="dt" sz="half" idx="10"/>
          </p:nvPr>
        </p:nvSpPr>
        <p:spPr/>
        <p:txBody>
          <a:bodyPr/>
          <a:lstStyle/>
          <a:p>
            <a:fld id="{DAB4D1A3-0CE8-4811-B005-DEE4B9F195AF}" type="datetimeFigureOut">
              <a:rPr lang="en-US" smtClean="0"/>
              <a:t>4/13/2026</a:t>
            </a:fld>
            <a:endParaRPr lang="en-US" dirty="0"/>
          </a:p>
        </p:txBody>
      </p:sp>
      <p:sp>
        <p:nvSpPr>
          <p:cNvPr id="5" name="Footer Placeholder 4">
            <a:extLst>
              <a:ext uri="{FF2B5EF4-FFF2-40B4-BE49-F238E27FC236}">
                <a16:creationId xmlns:a16="http://schemas.microsoft.com/office/drawing/2014/main" id="{DADBC008-794C-5E52-0FB2-4854A6DB0765}"/>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C1103ADA-76C5-3039-B970-FBE60497A4C3}"/>
              </a:ext>
            </a:extLst>
          </p:cNvPr>
          <p:cNvSpPr>
            <a:spLocks noGrp="1"/>
          </p:cNvSpPr>
          <p:nvPr>
            <p:ph type="sldNum" sz="quarter" idx="12"/>
          </p:nvPr>
        </p:nvSpPr>
        <p:spPr/>
        <p:txBody>
          <a:bodyPr/>
          <a:lstStyle/>
          <a:p>
            <a:fld id="{02CBC627-62E6-46FD-A81F-00901EBCBA3E}" type="slidenum">
              <a:rPr lang="en-US" smtClean="0"/>
              <a:t>‹#›</a:t>
            </a:fld>
            <a:endParaRPr lang="en-US" dirty="0"/>
          </a:p>
        </p:txBody>
      </p:sp>
    </p:spTree>
    <p:extLst>
      <p:ext uri="{BB962C8B-B14F-4D97-AF65-F5344CB8AC3E}">
        <p14:creationId xmlns:p14="http://schemas.microsoft.com/office/powerpoint/2010/main" val="405023833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3EFFB5-1B55-CD26-7A1A-86C01D73D14D}"/>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541A16B0-16C3-C138-E020-5B3485C5C663}"/>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475FB6F2-2883-CAB4-2592-E6D2E075F2D5}"/>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E5526F10-F6CF-B1D9-3DE5-F59C5E07BCD9}"/>
              </a:ext>
            </a:extLst>
          </p:cNvPr>
          <p:cNvSpPr>
            <a:spLocks noGrp="1"/>
          </p:cNvSpPr>
          <p:nvPr>
            <p:ph type="dt" sz="half" idx="10"/>
          </p:nvPr>
        </p:nvSpPr>
        <p:spPr/>
        <p:txBody>
          <a:bodyPr/>
          <a:lstStyle/>
          <a:p>
            <a:fld id="{DAB4D1A3-0CE8-4811-B005-DEE4B9F195AF}" type="datetimeFigureOut">
              <a:rPr lang="en-US" smtClean="0"/>
              <a:t>4/13/2026</a:t>
            </a:fld>
            <a:endParaRPr lang="en-US" dirty="0"/>
          </a:p>
        </p:txBody>
      </p:sp>
      <p:sp>
        <p:nvSpPr>
          <p:cNvPr id="6" name="Footer Placeholder 5">
            <a:extLst>
              <a:ext uri="{FF2B5EF4-FFF2-40B4-BE49-F238E27FC236}">
                <a16:creationId xmlns:a16="http://schemas.microsoft.com/office/drawing/2014/main" id="{26E13DA1-2A49-9B97-8A72-2819B067F229}"/>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8D07022C-93A7-3E6D-5A7F-21DE70A13977}"/>
              </a:ext>
            </a:extLst>
          </p:cNvPr>
          <p:cNvSpPr>
            <a:spLocks noGrp="1"/>
          </p:cNvSpPr>
          <p:nvPr>
            <p:ph type="sldNum" sz="quarter" idx="12"/>
          </p:nvPr>
        </p:nvSpPr>
        <p:spPr/>
        <p:txBody>
          <a:bodyPr/>
          <a:lstStyle/>
          <a:p>
            <a:fld id="{02CBC627-62E6-46FD-A81F-00901EBCBA3E}" type="slidenum">
              <a:rPr lang="en-US" smtClean="0"/>
              <a:t>‹#›</a:t>
            </a:fld>
            <a:endParaRPr lang="en-US" dirty="0"/>
          </a:p>
        </p:txBody>
      </p:sp>
    </p:spTree>
    <p:extLst>
      <p:ext uri="{BB962C8B-B14F-4D97-AF65-F5344CB8AC3E}">
        <p14:creationId xmlns:p14="http://schemas.microsoft.com/office/powerpoint/2010/main" val="5680934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F7B2AC-48AD-C9A2-F6FD-2520EB75A1A0}"/>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85A598F6-4A6A-6F2E-43A2-500538A99866}"/>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0C4FE592-B72A-48D4-1DEC-1944DD1D5928}"/>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8F127073-CF53-673F-720D-08504629B96E}"/>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A3AEAED7-DC37-7809-8185-4E980930E9A1}"/>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D2633780-6C0C-3A85-F29E-211FF0ECFADC}"/>
              </a:ext>
            </a:extLst>
          </p:cNvPr>
          <p:cNvSpPr>
            <a:spLocks noGrp="1"/>
          </p:cNvSpPr>
          <p:nvPr>
            <p:ph type="dt" sz="half" idx="10"/>
          </p:nvPr>
        </p:nvSpPr>
        <p:spPr/>
        <p:txBody>
          <a:bodyPr/>
          <a:lstStyle/>
          <a:p>
            <a:fld id="{DAB4D1A3-0CE8-4811-B005-DEE4B9F195AF}" type="datetimeFigureOut">
              <a:rPr lang="en-US" smtClean="0"/>
              <a:t>4/13/2026</a:t>
            </a:fld>
            <a:endParaRPr lang="en-US" dirty="0"/>
          </a:p>
        </p:txBody>
      </p:sp>
      <p:sp>
        <p:nvSpPr>
          <p:cNvPr id="8" name="Footer Placeholder 7">
            <a:extLst>
              <a:ext uri="{FF2B5EF4-FFF2-40B4-BE49-F238E27FC236}">
                <a16:creationId xmlns:a16="http://schemas.microsoft.com/office/drawing/2014/main" id="{26151D5F-8CE7-8D1F-9386-91CE005165D2}"/>
              </a:ext>
            </a:extLst>
          </p:cNvPr>
          <p:cNvSpPr>
            <a:spLocks noGrp="1"/>
          </p:cNvSpPr>
          <p:nvPr>
            <p:ph type="ftr" sz="quarter" idx="11"/>
          </p:nvPr>
        </p:nvSpPr>
        <p:spPr/>
        <p:txBody>
          <a:bodyPr/>
          <a:lstStyle/>
          <a:p>
            <a:endParaRPr lang="en-US" dirty="0"/>
          </a:p>
        </p:txBody>
      </p:sp>
      <p:sp>
        <p:nvSpPr>
          <p:cNvPr id="9" name="Slide Number Placeholder 8">
            <a:extLst>
              <a:ext uri="{FF2B5EF4-FFF2-40B4-BE49-F238E27FC236}">
                <a16:creationId xmlns:a16="http://schemas.microsoft.com/office/drawing/2014/main" id="{7B7D7E92-1D4D-9FBE-CA36-05E72C9DDC2F}"/>
              </a:ext>
            </a:extLst>
          </p:cNvPr>
          <p:cNvSpPr>
            <a:spLocks noGrp="1"/>
          </p:cNvSpPr>
          <p:nvPr>
            <p:ph type="sldNum" sz="quarter" idx="12"/>
          </p:nvPr>
        </p:nvSpPr>
        <p:spPr/>
        <p:txBody>
          <a:bodyPr/>
          <a:lstStyle/>
          <a:p>
            <a:fld id="{02CBC627-62E6-46FD-A81F-00901EBCBA3E}" type="slidenum">
              <a:rPr lang="en-US" smtClean="0"/>
              <a:t>‹#›</a:t>
            </a:fld>
            <a:endParaRPr lang="en-US" dirty="0"/>
          </a:p>
        </p:txBody>
      </p:sp>
    </p:spTree>
    <p:extLst>
      <p:ext uri="{BB962C8B-B14F-4D97-AF65-F5344CB8AC3E}">
        <p14:creationId xmlns:p14="http://schemas.microsoft.com/office/powerpoint/2010/main" val="155845109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01CCCA-35B9-2A20-5E06-6427998B2368}"/>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1F587BC3-FBC7-195C-9876-7F4045496073}"/>
              </a:ext>
            </a:extLst>
          </p:cNvPr>
          <p:cNvSpPr>
            <a:spLocks noGrp="1"/>
          </p:cNvSpPr>
          <p:nvPr>
            <p:ph type="dt" sz="half" idx="10"/>
          </p:nvPr>
        </p:nvSpPr>
        <p:spPr/>
        <p:txBody>
          <a:bodyPr/>
          <a:lstStyle/>
          <a:p>
            <a:fld id="{DAB4D1A3-0CE8-4811-B005-DEE4B9F195AF}" type="datetimeFigureOut">
              <a:rPr lang="en-US" smtClean="0"/>
              <a:t>4/13/2026</a:t>
            </a:fld>
            <a:endParaRPr lang="en-US" dirty="0"/>
          </a:p>
        </p:txBody>
      </p:sp>
      <p:sp>
        <p:nvSpPr>
          <p:cNvPr id="4" name="Footer Placeholder 3">
            <a:extLst>
              <a:ext uri="{FF2B5EF4-FFF2-40B4-BE49-F238E27FC236}">
                <a16:creationId xmlns:a16="http://schemas.microsoft.com/office/drawing/2014/main" id="{6681DF5D-B669-4A6D-81D2-C076945E54EA}"/>
              </a:ext>
            </a:extLst>
          </p:cNvPr>
          <p:cNvSpPr>
            <a:spLocks noGrp="1"/>
          </p:cNvSpPr>
          <p:nvPr>
            <p:ph type="ftr" sz="quarter" idx="11"/>
          </p:nvPr>
        </p:nvSpPr>
        <p:spPr/>
        <p:txBody>
          <a:bodyPr/>
          <a:lstStyle/>
          <a:p>
            <a:endParaRPr lang="en-US" dirty="0"/>
          </a:p>
        </p:txBody>
      </p:sp>
      <p:sp>
        <p:nvSpPr>
          <p:cNvPr id="5" name="Slide Number Placeholder 4">
            <a:extLst>
              <a:ext uri="{FF2B5EF4-FFF2-40B4-BE49-F238E27FC236}">
                <a16:creationId xmlns:a16="http://schemas.microsoft.com/office/drawing/2014/main" id="{DF09CBBF-64AE-EEEA-2488-F314C145E914}"/>
              </a:ext>
            </a:extLst>
          </p:cNvPr>
          <p:cNvSpPr>
            <a:spLocks noGrp="1"/>
          </p:cNvSpPr>
          <p:nvPr>
            <p:ph type="sldNum" sz="quarter" idx="12"/>
          </p:nvPr>
        </p:nvSpPr>
        <p:spPr/>
        <p:txBody>
          <a:bodyPr/>
          <a:lstStyle/>
          <a:p>
            <a:fld id="{02CBC627-62E6-46FD-A81F-00901EBCBA3E}" type="slidenum">
              <a:rPr lang="en-US" smtClean="0"/>
              <a:t>‹#›</a:t>
            </a:fld>
            <a:endParaRPr lang="en-US" dirty="0"/>
          </a:p>
        </p:txBody>
      </p:sp>
    </p:spTree>
    <p:extLst>
      <p:ext uri="{BB962C8B-B14F-4D97-AF65-F5344CB8AC3E}">
        <p14:creationId xmlns:p14="http://schemas.microsoft.com/office/powerpoint/2010/main" val="69583891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E17D8A2D-41BF-5185-B5E7-5DD742D5712D}"/>
              </a:ext>
            </a:extLst>
          </p:cNvPr>
          <p:cNvSpPr>
            <a:spLocks noGrp="1"/>
          </p:cNvSpPr>
          <p:nvPr>
            <p:ph type="dt" sz="half" idx="10"/>
          </p:nvPr>
        </p:nvSpPr>
        <p:spPr/>
        <p:txBody>
          <a:bodyPr/>
          <a:lstStyle/>
          <a:p>
            <a:fld id="{DAB4D1A3-0CE8-4811-B005-DEE4B9F195AF}" type="datetimeFigureOut">
              <a:rPr lang="en-US" smtClean="0"/>
              <a:t>4/13/2026</a:t>
            </a:fld>
            <a:endParaRPr lang="en-US" dirty="0"/>
          </a:p>
        </p:txBody>
      </p:sp>
      <p:sp>
        <p:nvSpPr>
          <p:cNvPr id="3" name="Footer Placeholder 2">
            <a:extLst>
              <a:ext uri="{FF2B5EF4-FFF2-40B4-BE49-F238E27FC236}">
                <a16:creationId xmlns:a16="http://schemas.microsoft.com/office/drawing/2014/main" id="{34D49D89-B8DA-9840-86F6-D439C0C04B4D}"/>
              </a:ext>
            </a:extLst>
          </p:cNvPr>
          <p:cNvSpPr>
            <a:spLocks noGrp="1"/>
          </p:cNvSpPr>
          <p:nvPr>
            <p:ph type="ftr" sz="quarter" idx="11"/>
          </p:nvPr>
        </p:nvSpPr>
        <p:spPr/>
        <p:txBody>
          <a:bodyPr/>
          <a:lstStyle/>
          <a:p>
            <a:endParaRPr lang="en-US" dirty="0"/>
          </a:p>
        </p:txBody>
      </p:sp>
      <p:sp>
        <p:nvSpPr>
          <p:cNvPr id="4" name="Slide Number Placeholder 3">
            <a:extLst>
              <a:ext uri="{FF2B5EF4-FFF2-40B4-BE49-F238E27FC236}">
                <a16:creationId xmlns:a16="http://schemas.microsoft.com/office/drawing/2014/main" id="{241FF3E7-F2B1-9FFD-05DE-08BA1D52A2C1}"/>
              </a:ext>
            </a:extLst>
          </p:cNvPr>
          <p:cNvSpPr>
            <a:spLocks noGrp="1"/>
          </p:cNvSpPr>
          <p:nvPr>
            <p:ph type="sldNum" sz="quarter" idx="12"/>
          </p:nvPr>
        </p:nvSpPr>
        <p:spPr/>
        <p:txBody>
          <a:bodyPr/>
          <a:lstStyle/>
          <a:p>
            <a:fld id="{02CBC627-62E6-46FD-A81F-00901EBCBA3E}" type="slidenum">
              <a:rPr lang="en-US" smtClean="0"/>
              <a:t>‹#›</a:t>
            </a:fld>
            <a:endParaRPr lang="en-US" dirty="0"/>
          </a:p>
        </p:txBody>
      </p:sp>
    </p:spTree>
    <p:extLst>
      <p:ext uri="{BB962C8B-B14F-4D97-AF65-F5344CB8AC3E}">
        <p14:creationId xmlns:p14="http://schemas.microsoft.com/office/powerpoint/2010/main" val="321753816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6E3FA5-A917-E5F5-1524-67B152A96B5E}"/>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E0D24219-023F-9FEE-34A6-B67C6229CCEB}"/>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E9551B39-2DC7-0AAA-6EFA-F43E29EC1A1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CEF35731-FB69-1968-36E1-1EA8FB2B502D}"/>
              </a:ext>
            </a:extLst>
          </p:cNvPr>
          <p:cNvSpPr>
            <a:spLocks noGrp="1"/>
          </p:cNvSpPr>
          <p:nvPr>
            <p:ph type="dt" sz="half" idx="10"/>
          </p:nvPr>
        </p:nvSpPr>
        <p:spPr/>
        <p:txBody>
          <a:bodyPr/>
          <a:lstStyle/>
          <a:p>
            <a:fld id="{DAB4D1A3-0CE8-4811-B005-DEE4B9F195AF}" type="datetimeFigureOut">
              <a:rPr lang="en-US" smtClean="0"/>
              <a:t>4/13/2026</a:t>
            </a:fld>
            <a:endParaRPr lang="en-US" dirty="0"/>
          </a:p>
        </p:txBody>
      </p:sp>
      <p:sp>
        <p:nvSpPr>
          <p:cNvPr id="6" name="Footer Placeholder 5">
            <a:extLst>
              <a:ext uri="{FF2B5EF4-FFF2-40B4-BE49-F238E27FC236}">
                <a16:creationId xmlns:a16="http://schemas.microsoft.com/office/drawing/2014/main" id="{791BF554-F84D-7BAE-FEC3-D1E46DD1F491}"/>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8999F71F-1C04-9D92-EBBA-765C39D73EA8}"/>
              </a:ext>
            </a:extLst>
          </p:cNvPr>
          <p:cNvSpPr>
            <a:spLocks noGrp="1"/>
          </p:cNvSpPr>
          <p:nvPr>
            <p:ph type="sldNum" sz="quarter" idx="12"/>
          </p:nvPr>
        </p:nvSpPr>
        <p:spPr/>
        <p:txBody>
          <a:bodyPr/>
          <a:lstStyle/>
          <a:p>
            <a:fld id="{02CBC627-62E6-46FD-A81F-00901EBCBA3E}" type="slidenum">
              <a:rPr lang="en-US" smtClean="0"/>
              <a:t>‹#›</a:t>
            </a:fld>
            <a:endParaRPr lang="en-US" dirty="0"/>
          </a:p>
        </p:txBody>
      </p:sp>
    </p:spTree>
    <p:extLst>
      <p:ext uri="{BB962C8B-B14F-4D97-AF65-F5344CB8AC3E}">
        <p14:creationId xmlns:p14="http://schemas.microsoft.com/office/powerpoint/2010/main" val="405450835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46B451-B94F-52EF-BD30-42B2564F491B}"/>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D8B62772-CED4-B828-DE1A-65814758D0EF}"/>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84531AE-8E07-E331-5C29-61D198BEE306}"/>
              </a:ext>
            </a:extLst>
          </p:cNvPr>
          <p:cNvSpPr>
            <a:spLocks noGrp="1"/>
          </p:cNvSpPr>
          <p:nvPr>
            <p:ph type="dt" sz="half" idx="10"/>
          </p:nvPr>
        </p:nvSpPr>
        <p:spPr/>
        <p:txBody>
          <a:bodyPr/>
          <a:lstStyle/>
          <a:p>
            <a:fld id="{DAB4D1A3-0CE8-4811-B005-DEE4B9F195AF}" type="datetimeFigureOut">
              <a:rPr lang="en-US" smtClean="0"/>
              <a:t>4/13/2026</a:t>
            </a:fld>
            <a:endParaRPr lang="en-US" dirty="0"/>
          </a:p>
        </p:txBody>
      </p:sp>
      <p:sp>
        <p:nvSpPr>
          <p:cNvPr id="5" name="Footer Placeholder 4">
            <a:extLst>
              <a:ext uri="{FF2B5EF4-FFF2-40B4-BE49-F238E27FC236}">
                <a16:creationId xmlns:a16="http://schemas.microsoft.com/office/drawing/2014/main" id="{266584D0-F65E-75BB-7D10-44439D6BB7A4}"/>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7DD69D46-F31A-3B01-893B-F0BEA74B742D}"/>
              </a:ext>
            </a:extLst>
          </p:cNvPr>
          <p:cNvSpPr>
            <a:spLocks noGrp="1"/>
          </p:cNvSpPr>
          <p:nvPr>
            <p:ph type="sldNum" sz="quarter" idx="12"/>
          </p:nvPr>
        </p:nvSpPr>
        <p:spPr/>
        <p:txBody>
          <a:bodyPr/>
          <a:lstStyle/>
          <a:p>
            <a:fld id="{02CBC627-62E6-46FD-A81F-00901EBCBA3E}" type="slidenum">
              <a:rPr lang="en-US" smtClean="0"/>
              <a:t>‹#›</a:t>
            </a:fld>
            <a:endParaRPr lang="en-US" dirty="0"/>
          </a:p>
        </p:txBody>
      </p:sp>
    </p:spTree>
    <p:extLst>
      <p:ext uri="{BB962C8B-B14F-4D97-AF65-F5344CB8AC3E}">
        <p14:creationId xmlns:p14="http://schemas.microsoft.com/office/powerpoint/2010/main" val="287264813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1DF495-39E1-5B31-8D37-4A35D87452D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3B5AAC9D-5653-BDB1-6DE7-E178703BC5C0}"/>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a:extLst>
              <a:ext uri="{FF2B5EF4-FFF2-40B4-BE49-F238E27FC236}">
                <a16:creationId xmlns:a16="http://schemas.microsoft.com/office/drawing/2014/main" id="{3A4F6966-5B0A-4C8C-EEDB-70529DBF6F2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8D05152B-88B2-E176-E4D6-BE0318625F85}"/>
              </a:ext>
            </a:extLst>
          </p:cNvPr>
          <p:cNvSpPr>
            <a:spLocks noGrp="1"/>
          </p:cNvSpPr>
          <p:nvPr>
            <p:ph type="dt" sz="half" idx="10"/>
          </p:nvPr>
        </p:nvSpPr>
        <p:spPr/>
        <p:txBody>
          <a:bodyPr/>
          <a:lstStyle/>
          <a:p>
            <a:fld id="{DAB4D1A3-0CE8-4811-B005-DEE4B9F195AF}" type="datetimeFigureOut">
              <a:rPr lang="en-US" smtClean="0"/>
              <a:t>4/13/2026</a:t>
            </a:fld>
            <a:endParaRPr lang="en-US" dirty="0"/>
          </a:p>
        </p:txBody>
      </p:sp>
      <p:sp>
        <p:nvSpPr>
          <p:cNvPr id="6" name="Footer Placeholder 5">
            <a:extLst>
              <a:ext uri="{FF2B5EF4-FFF2-40B4-BE49-F238E27FC236}">
                <a16:creationId xmlns:a16="http://schemas.microsoft.com/office/drawing/2014/main" id="{FE60EE0F-17B6-715F-7096-26BC4C5B81AF}"/>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30507E73-EBB7-96F3-997D-F728C8236B10}"/>
              </a:ext>
            </a:extLst>
          </p:cNvPr>
          <p:cNvSpPr>
            <a:spLocks noGrp="1"/>
          </p:cNvSpPr>
          <p:nvPr>
            <p:ph type="sldNum" sz="quarter" idx="12"/>
          </p:nvPr>
        </p:nvSpPr>
        <p:spPr/>
        <p:txBody>
          <a:bodyPr/>
          <a:lstStyle/>
          <a:p>
            <a:fld id="{02CBC627-62E6-46FD-A81F-00901EBCBA3E}" type="slidenum">
              <a:rPr lang="en-US" smtClean="0"/>
              <a:t>‹#›</a:t>
            </a:fld>
            <a:endParaRPr lang="en-US" dirty="0"/>
          </a:p>
        </p:txBody>
      </p:sp>
    </p:spTree>
    <p:extLst>
      <p:ext uri="{BB962C8B-B14F-4D97-AF65-F5344CB8AC3E}">
        <p14:creationId xmlns:p14="http://schemas.microsoft.com/office/powerpoint/2010/main" val="359508152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6FA122-0DFD-D14B-1BD0-79B97E29B5B4}"/>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BE9F8E73-120D-9184-7604-3886D45149D7}"/>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92E6AD5-D0B0-C5AF-9B6A-8B849697037E}"/>
              </a:ext>
            </a:extLst>
          </p:cNvPr>
          <p:cNvSpPr>
            <a:spLocks noGrp="1"/>
          </p:cNvSpPr>
          <p:nvPr>
            <p:ph type="dt" sz="half" idx="10"/>
          </p:nvPr>
        </p:nvSpPr>
        <p:spPr/>
        <p:txBody>
          <a:bodyPr/>
          <a:lstStyle/>
          <a:p>
            <a:fld id="{DAB4D1A3-0CE8-4811-B005-DEE4B9F195AF}" type="datetimeFigureOut">
              <a:rPr lang="en-US" smtClean="0"/>
              <a:t>4/13/2026</a:t>
            </a:fld>
            <a:endParaRPr lang="en-US" dirty="0"/>
          </a:p>
        </p:txBody>
      </p:sp>
      <p:sp>
        <p:nvSpPr>
          <p:cNvPr id="5" name="Footer Placeholder 4">
            <a:extLst>
              <a:ext uri="{FF2B5EF4-FFF2-40B4-BE49-F238E27FC236}">
                <a16:creationId xmlns:a16="http://schemas.microsoft.com/office/drawing/2014/main" id="{014D55D1-2662-13DE-9E83-D1C4F3116096}"/>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D67EAC96-28F8-1BEE-736A-9435CCF6B5D0}"/>
              </a:ext>
            </a:extLst>
          </p:cNvPr>
          <p:cNvSpPr>
            <a:spLocks noGrp="1"/>
          </p:cNvSpPr>
          <p:nvPr>
            <p:ph type="sldNum" sz="quarter" idx="12"/>
          </p:nvPr>
        </p:nvSpPr>
        <p:spPr/>
        <p:txBody>
          <a:bodyPr/>
          <a:lstStyle/>
          <a:p>
            <a:fld id="{02CBC627-62E6-46FD-A81F-00901EBCBA3E}" type="slidenum">
              <a:rPr lang="en-US" smtClean="0"/>
              <a:t>‹#›</a:t>
            </a:fld>
            <a:endParaRPr lang="en-US" dirty="0"/>
          </a:p>
        </p:txBody>
      </p:sp>
    </p:spTree>
    <p:extLst>
      <p:ext uri="{BB962C8B-B14F-4D97-AF65-F5344CB8AC3E}">
        <p14:creationId xmlns:p14="http://schemas.microsoft.com/office/powerpoint/2010/main" val="197064090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F51B9DB5-E854-8D61-C20E-4B6EA578307B}"/>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E097DA41-5F60-ED11-1102-351F1136CFDF}"/>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C2069E6-AE56-CEAB-C85F-E5D2A2201479}"/>
              </a:ext>
            </a:extLst>
          </p:cNvPr>
          <p:cNvSpPr>
            <a:spLocks noGrp="1"/>
          </p:cNvSpPr>
          <p:nvPr>
            <p:ph type="dt" sz="half" idx="10"/>
          </p:nvPr>
        </p:nvSpPr>
        <p:spPr/>
        <p:txBody>
          <a:bodyPr/>
          <a:lstStyle/>
          <a:p>
            <a:fld id="{DAB4D1A3-0CE8-4811-B005-DEE4B9F195AF}" type="datetimeFigureOut">
              <a:rPr lang="en-US" smtClean="0"/>
              <a:t>4/13/2026</a:t>
            </a:fld>
            <a:endParaRPr lang="en-US" dirty="0"/>
          </a:p>
        </p:txBody>
      </p:sp>
      <p:sp>
        <p:nvSpPr>
          <p:cNvPr id="5" name="Footer Placeholder 4">
            <a:extLst>
              <a:ext uri="{FF2B5EF4-FFF2-40B4-BE49-F238E27FC236}">
                <a16:creationId xmlns:a16="http://schemas.microsoft.com/office/drawing/2014/main" id="{7A6E528D-376F-0734-2A1B-BE9B1679ABBE}"/>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98D77129-AB5E-929A-A159-4A27682194B0}"/>
              </a:ext>
            </a:extLst>
          </p:cNvPr>
          <p:cNvSpPr>
            <a:spLocks noGrp="1"/>
          </p:cNvSpPr>
          <p:nvPr>
            <p:ph type="sldNum" sz="quarter" idx="12"/>
          </p:nvPr>
        </p:nvSpPr>
        <p:spPr/>
        <p:txBody>
          <a:bodyPr/>
          <a:lstStyle/>
          <a:p>
            <a:fld id="{02CBC627-62E6-46FD-A81F-00901EBCBA3E}" type="slidenum">
              <a:rPr lang="en-US" smtClean="0"/>
              <a:t>‹#›</a:t>
            </a:fld>
            <a:endParaRPr lang="en-US" dirty="0"/>
          </a:p>
        </p:txBody>
      </p:sp>
    </p:spTree>
    <p:extLst>
      <p:ext uri="{BB962C8B-B14F-4D97-AF65-F5344CB8AC3E}">
        <p14:creationId xmlns:p14="http://schemas.microsoft.com/office/powerpoint/2010/main" val="284916939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24B662-C83D-2073-088A-82E7C894744E}"/>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87C6F642-7663-FE6F-08EC-767C8FA044B2}"/>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F6C97B05-545F-DC77-1511-10B1701D3A60}"/>
              </a:ext>
            </a:extLst>
          </p:cNvPr>
          <p:cNvSpPr>
            <a:spLocks noGrp="1"/>
          </p:cNvSpPr>
          <p:nvPr>
            <p:ph type="dt" sz="half" idx="10"/>
          </p:nvPr>
        </p:nvSpPr>
        <p:spPr/>
        <p:txBody>
          <a:bodyPr/>
          <a:lstStyle/>
          <a:p>
            <a:fld id="{DAB4D1A3-0CE8-4811-B005-DEE4B9F195AF}" type="datetimeFigureOut">
              <a:rPr lang="en-US" smtClean="0"/>
              <a:t>4/13/2026</a:t>
            </a:fld>
            <a:endParaRPr lang="en-US" dirty="0"/>
          </a:p>
        </p:txBody>
      </p:sp>
      <p:sp>
        <p:nvSpPr>
          <p:cNvPr id="5" name="Footer Placeholder 4">
            <a:extLst>
              <a:ext uri="{FF2B5EF4-FFF2-40B4-BE49-F238E27FC236}">
                <a16:creationId xmlns:a16="http://schemas.microsoft.com/office/drawing/2014/main" id="{15C053E4-3595-8E23-9CF2-15B4A63B77D6}"/>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6E2EC954-02FB-9F7B-4704-62CE92431186}"/>
              </a:ext>
            </a:extLst>
          </p:cNvPr>
          <p:cNvSpPr>
            <a:spLocks noGrp="1"/>
          </p:cNvSpPr>
          <p:nvPr>
            <p:ph type="sldNum" sz="quarter" idx="12"/>
          </p:nvPr>
        </p:nvSpPr>
        <p:spPr/>
        <p:txBody>
          <a:bodyPr/>
          <a:lstStyle/>
          <a:p>
            <a:fld id="{02CBC627-62E6-46FD-A81F-00901EBCBA3E}" type="slidenum">
              <a:rPr lang="en-US" smtClean="0"/>
              <a:t>‹#›</a:t>
            </a:fld>
            <a:endParaRPr lang="en-US" dirty="0"/>
          </a:p>
        </p:txBody>
      </p:sp>
    </p:spTree>
    <p:extLst>
      <p:ext uri="{BB962C8B-B14F-4D97-AF65-F5344CB8AC3E}">
        <p14:creationId xmlns:p14="http://schemas.microsoft.com/office/powerpoint/2010/main" val="26813054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2A8871-2019-CA49-AF66-40AF7467F15C}"/>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E8237646-C3A3-5B64-B38D-702276206ED9}"/>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7E8E6A51-282E-CE84-74A6-0B2E2763E5CE}"/>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4A1B0945-13FA-7C66-BC83-AAE62A2A9448}"/>
              </a:ext>
            </a:extLst>
          </p:cNvPr>
          <p:cNvSpPr>
            <a:spLocks noGrp="1"/>
          </p:cNvSpPr>
          <p:nvPr>
            <p:ph type="dt" sz="half" idx="10"/>
          </p:nvPr>
        </p:nvSpPr>
        <p:spPr/>
        <p:txBody>
          <a:bodyPr/>
          <a:lstStyle/>
          <a:p>
            <a:fld id="{DAB4D1A3-0CE8-4811-B005-DEE4B9F195AF}" type="datetimeFigureOut">
              <a:rPr lang="en-US" smtClean="0"/>
              <a:t>4/13/2026</a:t>
            </a:fld>
            <a:endParaRPr lang="en-US" dirty="0"/>
          </a:p>
        </p:txBody>
      </p:sp>
      <p:sp>
        <p:nvSpPr>
          <p:cNvPr id="6" name="Footer Placeholder 5">
            <a:extLst>
              <a:ext uri="{FF2B5EF4-FFF2-40B4-BE49-F238E27FC236}">
                <a16:creationId xmlns:a16="http://schemas.microsoft.com/office/drawing/2014/main" id="{D85D2BB2-C34C-0C94-613E-9C10EFF96C7F}"/>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30EB8169-B33D-1AAF-1CAA-F42B68CEFFF7}"/>
              </a:ext>
            </a:extLst>
          </p:cNvPr>
          <p:cNvSpPr>
            <a:spLocks noGrp="1"/>
          </p:cNvSpPr>
          <p:nvPr>
            <p:ph type="sldNum" sz="quarter" idx="12"/>
          </p:nvPr>
        </p:nvSpPr>
        <p:spPr/>
        <p:txBody>
          <a:bodyPr/>
          <a:lstStyle/>
          <a:p>
            <a:fld id="{02CBC627-62E6-46FD-A81F-00901EBCBA3E}" type="slidenum">
              <a:rPr lang="en-US" smtClean="0"/>
              <a:t>‹#›</a:t>
            </a:fld>
            <a:endParaRPr lang="en-US" dirty="0"/>
          </a:p>
        </p:txBody>
      </p:sp>
    </p:spTree>
    <p:extLst>
      <p:ext uri="{BB962C8B-B14F-4D97-AF65-F5344CB8AC3E}">
        <p14:creationId xmlns:p14="http://schemas.microsoft.com/office/powerpoint/2010/main" val="411539913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7FCE39-B8E1-C288-92B1-B4B7116FAFFA}"/>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E3774F5B-BE64-84CB-0B3B-2656FFE81BBE}"/>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011A5E18-09EC-B323-99A0-EFDDD916374F}"/>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6E408C85-3628-4F11-4FE1-B77FBF6762FA}"/>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DE0EF795-C363-CE1A-7193-50D3F81CA505}"/>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A3838AB5-EAED-F291-9BDD-0B19CDC0DC5C}"/>
              </a:ext>
            </a:extLst>
          </p:cNvPr>
          <p:cNvSpPr>
            <a:spLocks noGrp="1"/>
          </p:cNvSpPr>
          <p:nvPr>
            <p:ph type="dt" sz="half" idx="10"/>
          </p:nvPr>
        </p:nvSpPr>
        <p:spPr/>
        <p:txBody>
          <a:bodyPr/>
          <a:lstStyle/>
          <a:p>
            <a:fld id="{DAB4D1A3-0CE8-4811-B005-DEE4B9F195AF}" type="datetimeFigureOut">
              <a:rPr lang="en-US" smtClean="0"/>
              <a:t>4/13/2026</a:t>
            </a:fld>
            <a:endParaRPr lang="en-US" dirty="0"/>
          </a:p>
        </p:txBody>
      </p:sp>
      <p:sp>
        <p:nvSpPr>
          <p:cNvPr id="8" name="Footer Placeholder 7">
            <a:extLst>
              <a:ext uri="{FF2B5EF4-FFF2-40B4-BE49-F238E27FC236}">
                <a16:creationId xmlns:a16="http://schemas.microsoft.com/office/drawing/2014/main" id="{A634FFF9-86F5-7418-1E02-941B73C39E70}"/>
              </a:ext>
            </a:extLst>
          </p:cNvPr>
          <p:cNvSpPr>
            <a:spLocks noGrp="1"/>
          </p:cNvSpPr>
          <p:nvPr>
            <p:ph type="ftr" sz="quarter" idx="11"/>
          </p:nvPr>
        </p:nvSpPr>
        <p:spPr/>
        <p:txBody>
          <a:bodyPr/>
          <a:lstStyle/>
          <a:p>
            <a:endParaRPr lang="en-US" dirty="0"/>
          </a:p>
        </p:txBody>
      </p:sp>
      <p:sp>
        <p:nvSpPr>
          <p:cNvPr id="9" name="Slide Number Placeholder 8">
            <a:extLst>
              <a:ext uri="{FF2B5EF4-FFF2-40B4-BE49-F238E27FC236}">
                <a16:creationId xmlns:a16="http://schemas.microsoft.com/office/drawing/2014/main" id="{573C8589-0626-C7F1-2F21-D694AF37CD57}"/>
              </a:ext>
            </a:extLst>
          </p:cNvPr>
          <p:cNvSpPr>
            <a:spLocks noGrp="1"/>
          </p:cNvSpPr>
          <p:nvPr>
            <p:ph type="sldNum" sz="quarter" idx="12"/>
          </p:nvPr>
        </p:nvSpPr>
        <p:spPr/>
        <p:txBody>
          <a:bodyPr/>
          <a:lstStyle/>
          <a:p>
            <a:fld id="{02CBC627-62E6-46FD-A81F-00901EBCBA3E}" type="slidenum">
              <a:rPr lang="en-US" smtClean="0"/>
              <a:t>‹#›</a:t>
            </a:fld>
            <a:endParaRPr lang="en-US" dirty="0"/>
          </a:p>
        </p:txBody>
      </p:sp>
    </p:spTree>
    <p:extLst>
      <p:ext uri="{BB962C8B-B14F-4D97-AF65-F5344CB8AC3E}">
        <p14:creationId xmlns:p14="http://schemas.microsoft.com/office/powerpoint/2010/main" val="420326624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823004-F4A3-B657-F91D-4211AD1BF232}"/>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D301147F-9F89-2C5C-BA3B-A08672D7C0B7}"/>
              </a:ext>
            </a:extLst>
          </p:cNvPr>
          <p:cNvSpPr>
            <a:spLocks noGrp="1"/>
          </p:cNvSpPr>
          <p:nvPr>
            <p:ph type="dt" sz="half" idx="10"/>
          </p:nvPr>
        </p:nvSpPr>
        <p:spPr/>
        <p:txBody>
          <a:bodyPr/>
          <a:lstStyle/>
          <a:p>
            <a:fld id="{DAB4D1A3-0CE8-4811-B005-DEE4B9F195AF}" type="datetimeFigureOut">
              <a:rPr lang="en-US" smtClean="0"/>
              <a:t>4/13/2026</a:t>
            </a:fld>
            <a:endParaRPr lang="en-US" dirty="0"/>
          </a:p>
        </p:txBody>
      </p:sp>
      <p:sp>
        <p:nvSpPr>
          <p:cNvPr id="4" name="Footer Placeholder 3">
            <a:extLst>
              <a:ext uri="{FF2B5EF4-FFF2-40B4-BE49-F238E27FC236}">
                <a16:creationId xmlns:a16="http://schemas.microsoft.com/office/drawing/2014/main" id="{2EBEDCF5-9FA5-22EA-308A-713219DA5C8F}"/>
              </a:ext>
            </a:extLst>
          </p:cNvPr>
          <p:cNvSpPr>
            <a:spLocks noGrp="1"/>
          </p:cNvSpPr>
          <p:nvPr>
            <p:ph type="ftr" sz="quarter" idx="11"/>
          </p:nvPr>
        </p:nvSpPr>
        <p:spPr/>
        <p:txBody>
          <a:bodyPr/>
          <a:lstStyle/>
          <a:p>
            <a:endParaRPr lang="en-US" dirty="0"/>
          </a:p>
        </p:txBody>
      </p:sp>
      <p:sp>
        <p:nvSpPr>
          <p:cNvPr id="5" name="Slide Number Placeholder 4">
            <a:extLst>
              <a:ext uri="{FF2B5EF4-FFF2-40B4-BE49-F238E27FC236}">
                <a16:creationId xmlns:a16="http://schemas.microsoft.com/office/drawing/2014/main" id="{2AB46D8C-564E-B02F-9DE9-6E4A1F48744A}"/>
              </a:ext>
            </a:extLst>
          </p:cNvPr>
          <p:cNvSpPr>
            <a:spLocks noGrp="1"/>
          </p:cNvSpPr>
          <p:nvPr>
            <p:ph type="sldNum" sz="quarter" idx="12"/>
          </p:nvPr>
        </p:nvSpPr>
        <p:spPr/>
        <p:txBody>
          <a:bodyPr/>
          <a:lstStyle/>
          <a:p>
            <a:fld id="{02CBC627-62E6-46FD-A81F-00901EBCBA3E}" type="slidenum">
              <a:rPr lang="en-US" smtClean="0"/>
              <a:t>‹#›</a:t>
            </a:fld>
            <a:endParaRPr lang="en-US" dirty="0"/>
          </a:p>
        </p:txBody>
      </p:sp>
    </p:spTree>
    <p:extLst>
      <p:ext uri="{BB962C8B-B14F-4D97-AF65-F5344CB8AC3E}">
        <p14:creationId xmlns:p14="http://schemas.microsoft.com/office/powerpoint/2010/main" val="147282656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24FB32E9-D419-F314-7EEB-5A12B1147149}"/>
              </a:ext>
            </a:extLst>
          </p:cNvPr>
          <p:cNvSpPr>
            <a:spLocks noGrp="1"/>
          </p:cNvSpPr>
          <p:nvPr>
            <p:ph type="dt" sz="half" idx="10"/>
          </p:nvPr>
        </p:nvSpPr>
        <p:spPr/>
        <p:txBody>
          <a:bodyPr/>
          <a:lstStyle/>
          <a:p>
            <a:fld id="{DAB4D1A3-0CE8-4811-B005-DEE4B9F195AF}" type="datetimeFigureOut">
              <a:rPr lang="en-US" smtClean="0"/>
              <a:t>4/13/2026</a:t>
            </a:fld>
            <a:endParaRPr lang="en-US" dirty="0"/>
          </a:p>
        </p:txBody>
      </p:sp>
      <p:sp>
        <p:nvSpPr>
          <p:cNvPr id="3" name="Footer Placeholder 2">
            <a:extLst>
              <a:ext uri="{FF2B5EF4-FFF2-40B4-BE49-F238E27FC236}">
                <a16:creationId xmlns:a16="http://schemas.microsoft.com/office/drawing/2014/main" id="{BA57AED7-4E76-B81F-6A81-DF9AC7A19422}"/>
              </a:ext>
            </a:extLst>
          </p:cNvPr>
          <p:cNvSpPr>
            <a:spLocks noGrp="1"/>
          </p:cNvSpPr>
          <p:nvPr>
            <p:ph type="ftr" sz="quarter" idx="11"/>
          </p:nvPr>
        </p:nvSpPr>
        <p:spPr/>
        <p:txBody>
          <a:bodyPr/>
          <a:lstStyle/>
          <a:p>
            <a:endParaRPr lang="en-US" dirty="0"/>
          </a:p>
        </p:txBody>
      </p:sp>
      <p:sp>
        <p:nvSpPr>
          <p:cNvPr id="4" name="Slide Number Placeholder 3">
            <a:extLst>
              <a:ext uri="{FF2B5EF4-FFF2-40B4-BE49-F238E27FC236}">
                <a16:creationId xmlns:a16="http://schemas.microsoft.com/office/drawing/2014/main" id="{899B5F69-42D8-6E97-38C3-A077475BA9FE}"/>
              </a:ext>
            </a:extLst>
          </p:cNvPr>
          <p:cNvSpPr>
            <a:spLocks noGrp="1"/>
          </p:cNvSpPr>
          <p:nvPr>
            <p:ph type="sldNum" sz="quarter" idx="12"/>
          </p:nvPr>
        </p:nvSpPr>
        <p:spPr/>
        <p:txBody>
          <a:bodyPr/>
          <a:lstStyle/>
          <a:p>
            <a:fld id="{02CBC627-62E6-46FD-A81F-00901EBCBA3E}" type="slidenum">
              <a:rPr lang="en-US" smtClean="0"/>
              <a:t>‹#›</a:t>
            </a:fld>
            <a:endParaRPr lang="en-US" dirty="0"/>
          </a:p>
        </p:txBody>
      </p:sp>
    </p:spTree>
    <p:extLst>
      <p:ext uri="{BB962C8B-B14F-4D97-AF65-F5344CB8AC3E}">
        <p14:creationId xmlns:p14="http://schemas.microsoft.com/office/powerpoint/2010/main" val="73151282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2046C8-ABDA-29AD-334E-A0A5C935D8A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A353C1A2-B509-9DD1-3248-A602B6BD1B6A}"/>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B2B7C816-0B2B-2A31-3B0F-BC9C6EE78C1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9A908AD2-CB47-B00F-0EE2-DF663AFB2B1D}"/>
              </a:ext>
            </a:extLst>
          </p:cNvPr>
          <p:cNvSpPr>
            <a:spLocks noGrp="1"/>
          </p:cNvSpPr>
          <p:nvPr>
            <p:ph type="dt" sz="half" idx="10"/>
          </p:nvPr>
        </p:nvSpPr>
        <p:spPr/>
        <p:txBody>
          <a:bodyPr/>
          <a:lstStyle/>
          <a:p>
            <a:fld id="{DAB4D1A3-0CE8-4811-B005-DEE4B9F195AF}" type="datetimeFigureOut">
              <a:rPr lang="en-US" smtClean="0"/>
              <a:t>4/13/2026</a:t>
            </a:fld>
            <a:endParaRPr lang="en-US" dirty="0"/>
          </a:p>
        </p:txBody>
      </p:sp>
      <p:sp>
        <p:nvSpPr>
          <p:cNvPr id="6" name="Footer Placeholder 5">
            <a:extLst>
              <a:ext uri="{FF2B5EF4-FFF2-40B4-BE49-F238E27FC236}">
                <a16:creationId xmlns:a16="http://schemas.microsoft.com/office/drawing/2014/main" id="{E79DF63F-1E51-95A2-4BC4-FFF958AF080A}"/>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2E9BBDD4-3B2A-5F0E-283F-EBB8FD033B3C}"/>
              </a:ext>
            </a:extLst>
          </p:cNvPr>
          <p:cNvSpPr>
            <a:spLocks noGrp="1"/>
          </p:cNvSpPr>
          <p:nvPr>
            <p:ph type="sldNum" sz="quarter" idx="12"/>
          </p:nvPr>
        </p:nvSpPr>
        <p:spPr/>
        <p:txBody>
          <a:bodyPr/>
          <a:lstStyle/>
          <a:p>
            <a:fld id="{02CBC627-62E6-46FD-A81F-00901EBCBA3E}" type="slidenum">
              <a:rPr lang="en-US" smtClean="0"/>
              <a:t>‹#›</a:t>
            </a:fld>
            <a:endParaRPr lang="en-US" dirty="0"/>
          </a:p>
        </p:txBody>
      </p:sp>
    </p:spTree>
    <p:extLst>
      <p:ext uri="{BB962C8B-B14F-4D97-AF65-F5344CB8AC3E}">
        <p14:creationId xmlns:p14="http://schemas.microsoft.com/office/powerpoint/2010/main" val="224533702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62A951-7DEF-9ABA-435D-AA7C1792705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C287B1F3-CA7D-6C09-1929-95C8BB566880}"/>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a:extLst>
              <a:ext uri="{FF2B5EF4-FFF2-40B4-BE49-F238E27FC236}">
                <a16:creationId xmlns:a16="http://schemas.microsoft.com/office/drawing/2014/main" id="{C397DF00-D886-1785-9EAE-1FB57DF3B09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0B99666D-AC1D-B5C1-46B2-0B28CA79DAC5}"/>
              </a:ext>
            </a:extLst>
          </p:cNvPr>
          <p:cNvSpPr>
            <a:spLocks noGrp="1"/>
          </p:cNvSpPr>
          <p:nvPr>
            <p:ph type="dt" sz="half" idx="10"/>
          </p:nvPr>
        </p:nvSpPr>
        <p:spPr/>
        <p:txBody>
          <a:bodyPr/>
          <a:lstStyle/>
          <a:p>
            <a:fld id="{DAB4D1A3-0CE8-4811-B005-DEE4B9F195AF}" type="datetimeFigureOut">
              <a:rPr lang="en-US" smtClean="0"/>
              <a:t>4/13/2026</a:t>
            </a:fld>
            <a:endParaRPr lang="en-US" dirty="0"/>
          </a:p>
        </p:txBody>
      </p:sp>
      <p:sp>
        <p:nvSpPr>
          <p:cNvPr id="6" name="Footer Placeholder 5">
            <a:extLst>
              <a:ext uri="{FF2B5EF4-FFF2-40B4-BE49-F238E27FC236}">
                <a16:creationId xmlns:a16="http://schemas.microsoft.com/office/drawing/2014/main" id="{5C6F806D-E383-8F73-10F6-E545A1D8CC1D}"/>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10979607-DFC8-CD96-8723-B74F392BA980}"/>
              </a:ext>
            </a:extLst>
          </p:cNvPr>
          <p:cNvSpPr>
            <a:spLocks noGrp="1"/>
          </p:cNvSpPr>
          <p:nvPr>
            <p:ph type="sldNum" sz="quarter" idx="12"/>
          </p:nvPr>
        </p:nvSpPr>
        <p:spPr/>
        <p:txBody>
          <a:bodyPr/>
          <a:lstStyle/>
          <a:p>
            <a:fld id="{02CBC627-62E6-46FD-A81F-00901EBCBA3E}" type="slidenum">
              <a:rPr lang="en-US" smtClean="0"/>
              <a:t>‹#›</a:t>
            </a:fld>
            <a:endParaRPr lang="en-US" dirty="0"/>
          </a:p>
        </p:txBody>
      </p:sp>
    </p:spTree>
    <p:extLst>
      <p:ext uri="{BB962C8B-B14F-4D97-AF65-F5344CB8AC3E}">
        <p14:creationId xmlns:p14="http://schemas.microsoft.com/office/powerpoint/2010/main" val="35643777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E661AF60-020D-AFE0-0C70-AEDDC2BEB434}"/>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7A1C0D12-D677-7F9C-0653-C1363923C79D}"/>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552F2F1-A438-9AE8-6D6F-3688311DA073}"/>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DAB4D1A3-0CE8-4811-B005-DEE4B9F195AF}" type="datetimeFigureOut">
              <a:rPr lang="en-US" smtClean="0"/>
              <a:t>4/13/2026</a:t>
            </a:fld>
            <a:endParaRPr lang="en-US" dirty="0"/>
          </a:p>
        </p:txBody>
      </p:sp>
      <p:sp>
        <p:nvSpPr>
          <p:cNvPr id="5" name="Footer Placeholder 4">
            <a:extLst>
              <a:ext uri="{FF2B5EF4-FFF2-40B4-BE49-F238E27FC236}">
                <a16:creationId xmlns:a16="http://schemas.microsoft.com/office/drawing/2014/main" id="{92BB5BEF-9577-1E6A-A82F-F19555E38B71}"/>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US" dirty="0"/>
          </a:p>
        </p:txBody>
      </p:sp>
      <p:sp>
        <p:nvSpPr>
          <p:cNvPr id="6" name="Slide Number Placeholder 5">
            <a:extLst>
              <a:ext uri="{FF2B5EF4-FFF2-40B4-BE49-F238E27FC236}">
                <a16:creationId xmlns:a16="http://schemas.microsoft.com/office/drawing/2014/main" id="{C862C228-A856-38B1-13EB-0E3BBF40B1CE}"/>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02CBC627-62E6-46FD-A81F-00901EBCBA3E}" type="slidenum">
              <a:rPr lang="en-US" smtClean="0"/>
              <a:t>‹#›</a:t>
            </a:fld>
            <a:endParaRPr lang="en-US" dirty="0"/>
          </a:p>
        </p:txBody>
      </p:sp>
    </p:spTree>
    <p:extLst>
      <p:ext uri="{BB962C8B-B14F-4D97-AF65-F5344CB8AC3E}">
        <p14:creationId xmlns:p14="http://schemas.microsoft.com/office/powerpoint/2010/main" val="1394031477"/>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5D5A3C43-299F-905B-04EA-98665848C65B}"/>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D97F8F5E-0A77-D799-E867-F59FAC9273FF}"/>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B53C298-CB60-3A48-954B-8DFE07262E82}"/>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DAB4D1A3-0CE8-4811-B005-DEE4B9F195AF}" type="datetimeFigureOut">
              <a:rPr lang="en-US" smtClean="0"/>
              <a:t>4/13/2026</a:t>
            </a:fld>
            <a:endParaRPr lang="en-US" dirty="0"/>
          </a:p>
        </p:txBody>
      </p:sp>
      <p:sp>
        <p:nvSpPr>
          <p:cNvPr id="5" name="Footer Placeholder 4">
            <a:extLst>
              <a:ext uri="{FF2B5EF4-FFF2-40B4-BE49-F238E27FC236}">
                <a16:creationId xmlns:a16="http://schemas.microsoft.com/office/drawing/2014/main" id="{EE12FFBF-1C78-DFD0-395C-E354063B345F}"/>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US" dirty="0"/>
          </a:p>
        </p:txBody>
      </p:sp>
      <p:sp>
        <p:nvSpPr>
          <p:cNvPr id="6" name="Slide Number Placeholder 5">
            <a:extLst>
              <a:ext uri="{FF2B5EF4-FFF2-40B4-BE49-F238E27FC236}">
                <a16:creationId xmlns:a16="http://schemas.microsoft.com/office/drawing/2014/main" id="{C0B9C854-B0FC-0533-CE91-BAEACC05FD8E}"/>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02CBC627-62E6-46FD-A81F-00901EBCBA3E}" type="slidenum">
              <a:rPr lang="en-US" smtClean="0"/>
              <a:t>‹#›</a:t>
            </a:fld>
            <a:endParaRPr lang="en-US" dirty="0"/>
          </a:p>
        </p:txBody>
      </p:sp>
    </p:spTree>
    <p:extLst>
      <p:ext uri="{BB962C8B-B14F-4D97-AF65-F5344CB8AC3E}">
        <p14:creationId xmlns:p14="http://schemas.microsoft.com/office/powerpoint/2010/main" val="1853699373"/>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1.xml"/><Relationship Id="rId1" Type="http://schemas.openxmlformats.org/officeDocument/2006/relationships/slideLayout" Target="../slideLayouts/slideLayout18.xml"/></Relationships>
</file>

<file path=ppt/slides/_rels/slide12.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7.xml"/><Relationship Id="rId1" Type="http://schemas.openxmlformats.org/officeDocument/2006/relationships/slideLayout" Target="../slideLayouts/slideLayout18.xml"/></Relationships>
</file>

<file path=ppt/slides/_rels/slide18.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1.xml"/><Relationship Id="rId1" Type="http://schemas.openxmlformats.org/officeDocument/2006/relationships/slideLayout" Target="../slideLayouts/slideLayout7.xml"/><Relationship Id="rId4" Type="http://schemas.microsoft.com/office/2007/relationships/hdphoto" Target="../media/hdphoto1.wdp"/></Relationships>
</file>

<file path=ppt/slides/_rels/slide22.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4.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25.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26.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27.xml"/><Relationship Id="rId1" Type="http://schemas.openxmlformats.org/officeDocument/2006/relationships/slideLayout" Target="../slideLayouts/slideLayout7.xml"/><Relationship Id="rId4" Type="http://schemas.openxmlformats.org/officeDocument/2006/relationships/image" Target="../media/image27.png"/></Relationships>
</file>

<file path=ppt/slides/_rels/slide28.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28.xml"/><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29.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3.xml"/><Relationship Id="rId1" Type="http://schemas.openxmlformats.org/officeDocument/2006/relationships/slideLayout" Target="../slideLayouts/slideLayout7.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30.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30.xml"/><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31.xml"/><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32.xml"/><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notesSlide" Target="../notesSlides/notesSlide33.xml"/><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notesSlide" Target="../notesSlides/notesSlide34.xml"/><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notesSlide" Target="../notesSlides/notesSlide35.xml"/><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36.xml"/><Relationship Id="rId1" Type="http://schemas.openxmlformats.org/officeDocument/2006/relationships/slideLayout" Target="../slideLayouts/slideLayout7.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37.xml.rels><?xml version="1.0" encoding="UTF-8" standalone="yes"?>
<Relationships xmlns="http://schemas.openxmlformats.org/package/2006/relationships"><Relationship Id="rId8" Type="http://schemas.openxmlformats.org/officeDocument/2006/relationships/hyperlink" Target="https://digilib.unibba.ac.id/index.php?p=fstream-pdf&amp;fid=66&amp;bid=1705" TargetMode="External"/><Relationship Id="rId13" Type="http://schemas.openxmlformats.org/officeDocument/2006/relationships/hyperlink" Target="https://www.mmc.qld.edu.au/mackillop%20education/academic-excellence/Pages/Visible-Learning.aspx" TargetMode="External"/><Relationship Id="rId3" Type="http://schemas.openxmlformats.org/officeDocument/2006/relationships/image" Target="../media/image36.png"/><Relationship Id="rId7" Type="http://schemas.openxmlformats.org/officeDocument/2006/relationships/hyperlink" Target="https://inspirasifoundation.org/wp-content/uploads/2020/05/John-Hattie-Visible-Learning_-A-synthesis-of-over-800-meta-analyses-relating-to-achievement-2008.pdf" TargetMode="External"/><Relationship Id="rId12" Type="http://schemas.openxmlformats.org/officeDocument/2006/relationships/hyperlink" Target="https://content.e-bookshelf.de/media/reading/L-3012075-6cc83e4e3b.pdf" TargetMode="External"/><Relationship Id="rId2" Type="http://schemas.openxmlformats.org/officeDocument/2006/relationships/notesSlide" Target="../notesSlides/notesSlide37.xml"/><Relationship Id="rId1" Type="http://schemas.openxmlformats.org/officeDocument/2006/relationships/slideLayout" Target="../slideLayouts/slideLayout7.xml"/><Relationship Id="rId6" Type="http://schemas.openxmlformats.org/officeDocument/2006/relationships/hyperlink" Target="https://www.thoughtco.com/hattie-visible-learning-4156814" TargetMode="External"/><Relationship Id="rId11" Type="http://schemas.openxmlformats.org/officeDocument/2006/relationships/hyperlink" Target="https://files.eric.ed.gov/fulltext/ED441393.pdf" TargetMode="External"/><Relationship Id="rId5" Type="http://schemas.openxmlformats.org/officeDocument/2006/relationships/hyperlink" Target="https://corwin-connect.com/2024/10/corwintalks-making-sense-of-visible-learning/" TargetMode="External"/><Relationship Id="rId10" Type="http://schemas.openxmlformats.org/officeDocument/2006/relationships/hyperlink" Target="https://www.education.vic.gov.au/Documents/school/teachers/support/high-impact-teaching-strategies.pdf" TargetMode="External"/><Relationship Id="rId4" Type="http://schemas.openxmlformats.org/officeDocument/2006/relationships/hyperlink" Target="https://www.youtube.com/watch?v=svdkkI2jIOs" TargetMode="External"/><Relationship Id="rId9" Type="http://schemas.openxmlformats.org/officeDocument/2006/relationships/hyperlink" Target="http://www.curee.co.uk/files/publication/1301578655/Hatties%20concept%20of%20visible%20teaching%20and%20learning.pdf" TargetMode="External"/></Relationships>
</file>

<file path=ppt/slides/_rels/slide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6.xml"/><Relationship Id="rId1" Type="http://schemas.openxmlformats.org/officeDocument/2006/relationships/slideLayout" Target="../slideLayouts/slideLayout18.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7.xml"/><Relationship Id="rId1" Type="http://schemas.openxmlformats.org/officeDocument/2006/relationships/slideLayout" Target="../slideLayouts/slideLayout18.xml"/></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1F5BF90C-BF93-BB3C-BE59-A32CC7E0EE4F}"/>
              </a:ext>
            </a:extLst>
          </p:cNvPr>
          <p:cNvSpPr txBox="1"/>
          <p:nvPr/>
        </p:nvSpPr>
        <p:spPr>
          <a:xfrm>
            <a:off x="3058885" y="4308467"/>
            <a:ext cx="5257800" cy="2121407"/>
          </a:xfrm>
          <a:prstGeom prst="rect">
            <a:avLst/>
          </a:prstGeom>
        </p:spPr>
        <p:txBody>
          <a:bodyPr vert="horz" lIns="91440" tIns="45720" rIns="91440" bIns="45720" rtlCol="0" anchor="ctr">
            <a:normAutofit/>
          </a:bodyPr>
          <a:lstStyle/>
          <a:p>
            <a:pPr algn="ctr">
              <a:lnSpc>
                <a:spcPct val="90000"/>
              </a:lnSpc>
              <a:spcAft>
                <a:spcPts val="600"/>
              </a:spcAft>
            </a:pPr>
            <a:r>
              <a:rPr lang="en-US" sz="2800" b="1" dirty="0">
                <a:solidFill>
                  <a:srgbClr val="002060"/>
                </a:solidFill>
              </a:rPr>
              <a:t>From Intentions to Impact</a:t>
            </a:r>
          </a:p>
          <a:p>
            <a:pPr algn="ctr">
              <a:lnSpc>
                <a:spcPct val="90000"/>
              </a:lnSpc>
              <a:spcAft>
                <a:spcPts val="600"/>
              </a:spcAft>
            </a:pPr>
            <a:r>
              <a:rPr lang="en-US" sz="2400" b="1" dirty="0">
                <a:solidFill>
                  <a:srgbClr val="FF0000"/>
                </a:solidFill>
              </a:rPr>
              <a:t>Making Your Teaching Visible</a:t>
            </a:r>
          </a:p>
        </p:txBody>
      </p:sp>
      <p:pic>
        <p:nvPicPr>
          <p:cNvPr id="1026" name="Picture 2" descr="Group of educators talking">
            <a:extLst>
              <a:ext uri="{FF2B5EF4-FFF2-40B4-BE49-F238E27FC236}">
                <a16:creationId xmlns:a16="http://schemas.microsoft.com/office/drawing/2014/main" id="{2BDCCCF7-2BBA-00D9-FFDC-8247444D4E85}"/>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21" y="-2"/>
            <a:ext cx="12191979" cy="4114799"/>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
        <p:nvSpPr>
          <p:cNvPr id="4" name="Subtitle 2">
            <a:extLst>
              <a:ext uri="{FF2B5EF4-FFF2-40B4-BE49-F238E27FC236}">
                <a16:creationId xmlns:a16="http://schemas.microsoft.com/office/drawing/2014/main" id="{5341940B-67D0-611D-3F18-75150291B164}"/>
              </a:ext>
            </a:extLst>
          </p:cNvPr>
          <p:cNvSpPr txBox="1">
            <a:spLocks/>
          </p:cNvSpPr>
          <p:nvPr/>
        </p:nvSpPr>
        <p:spPr>
          <a:xfrm>
            <a:off x="8641976" y="5958617"/>
            <a:ext cx="3255928" cy="471257"/>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80000"/>
              </a:lnSpc>
              <a:buNone/>
            </a:pPr>
            <a:r>
              <a:rPr lang="en-US" sz="1400" b="1" dirty="0">
                <a:solidFill>
                  <a:srgbClr val="FF0000"/>
                </a:solidFill>
                <a:latin typeface="Aptos" panose="020B0004020202020204" pitchFamily="34" charset="0"/>
              </a:rPr>
              <a:t>Faculty Focus: </a:t>
            </a:r>
            <a:r>
              <a:rPr lang="en-US" sz="1400" dirty="0">
                <a:solidFill>
                  <a:srgbClr val="002060"/>
                </a:solidFill>
                <a:latin typeface="Aptos" panose="020B0004020202020204" pitchFamily="34" charset="0"/>
              </a:rPr>
              <a:t>Innovative Teaching Techniques for College Success Series</a:t>
            </a:r>
          </a:p>
        </p:txBody>
      </p:sp>
    </p:spTree>
    <p:extLst>
      <p:ext uri="{BB962C8B-B14F-4D97-AF65-F5344CB8AC3E}">
        <p14:creationId xmlns:p14="http://schemas.microsoft.com/office/powerpoint/2010/main" val="99503441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F0115F10-F8E5-27F3-59BA-B50A41C8BEF3}"/>
            </a:ext>
          </a:extLst>
        </p:cNvPr>
        <p:cNvGrpSpPr/>
        <p:nvPr/>
      </p:nvGrpSpPr>
      <p:grpSpPr>
        <a:xfrm>
          <a:off x="0" y="0"/>
          <a:ext cx="0" cy="0"/>
          <a:chOff x="0" y="0"/>
          <a:chExt cx="0" cy="0"/>
        </a:xfrm>
      </p:grpSpPr>
      <p:sp useBgFill="1">
        <p:nvSpPr>
          <p:cNvPr id="14" name="Rectangle 13">
            <a:extLst>
              <a:ext uri="{FF2B5EF4-FFF2-40B4-BE49-F238E27FC236}">
                <a16:creationId xmlns:a16="http://schemas.microsoft.com/office/drawing/2014/main" id="{1ECAB1E8-8195-4748-BE71-FF806D8689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useBgFill="1">
        <p:nvSpPr>
          <p:cNvPr id="16" name="!!text rectangle">
            <a:extLst>
              <a:ext uri="{FF2B5EF4-FFF2-40B4-BE49-F238E27FC236}">
                <a16:creationId xmlns:a16="http://schemas.microsoft.com/office/drawing/2014/main" id="{57F6BDD4-E066-4008-8011-6CC31AEB455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09575" y="633619"/>
            <a:ext cx="4279383" cy="5495925"/>
          </a:xfrm>
          <a:prstGeom prst="rect">
            <a:avLst/>
          </a:prstGeom>
          <a:ln w="9525">
            <a:solidFill>
              <a:srgbClr val="E1E1E1"/>
            </a:solidFill>
          </a:ln>
          <a:effectLst>
            <a:outerShdw blurRad="50800" dist="38100" dir="2700000" algn="tl" rotWithShape="0">
              <a:schemeClr val="bg1">
                <a:lumMod val="85000"/>
                <a:alpha val="5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8" name="!!accent">
            <a:extLst>
              <a:ext uri="{FF2B5EF4-FFF2-40B4-BE49-F238E27FC236}">
                <a16:creationId xmlns:a16="http://schemas.microsoft.com/office/drawing/2014/main" id="{2711A8FB-68FC-45FC-B01E-38F809E2D43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45567" y="1170432"/>
            <a:ext cx="128016" cy="7040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latin typeface="Calibri" panose="020F0502020204030204"/>
            </a:endParaRPr>
          </a:p>
        </p:txBody>
      </p:sp>
      <p:sp>
        <p:nvSpPr>
          <p:cNvPr id="20" name="Rectangle 19">
            <a:extLst>
              <a:ext uri="{FF2B5EF4-FFF2-40B4-BE49-F238E27FC236}">
                <a16:creationId xmlns:a16="http://schemas.microsoft.com/office/drawing/2014/main" id="{2A865FE3-5FC9-4049-87CF-30019C46C0F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77459" y="2121408"/>
            <a:ext cx="3328416" cy="9144"/>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9" name="Picture 8" descr="A person sitting at a desk reading a book&#10;&#10;AI-generated content may be incorrect.">
            <a:extLst>
              <a:ext uri="{FF2B5EF4-FFF2-40B4-BE49-F238E27FC236}">
                <a16:creationId xmlns:a16="http://schemas.microsoft.com/office/drawing/2014/main" id="{D0FC14F9-B9C4-BCF1-B8F1-029EE63D6593}"/>
              </a:ext>
            </a:extLst>
          </p:cNvPr>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a:xfrm>
            <a:off x="5124450" y="634382"/>
            <a:ext cx="6657213" cy="5495162"/>
          </a:xfrm>
          <a:prstGeom prst="rect">
            <a:avLst/>
          </a:prstGeom>
        </p:spPr>
      </p:pic>
      <p:sp>
        <p:nvSpPr>
          <p:cNvPr id="11" name="TextBox 10">
            <a:extLst>
              <a:ext uri="{FF2B5EF4-FFF2-40B4-BE49-F238E27FC236}">
                <a16:creationId xmlns:a16="http://schemas.microsoft.com/office/drawing/2014/main" id="{41DCD2A5-852F-C43B-EFAA-6A5F2D04B36B}"/>
              </a:ext>
            </a:extLst>
          </p:cNvPr>
          <p:cNvSpPr txBox="1"/>
          <p:nvPr/>
        </p:nvSpPr>
        <p:spPr>
          <a:xfrm>
            <a:off x="286067" y="755441"/>
            <a:ext cx="4620637" cy="1029577"/>
          </a:xfrm>
          <a:prstGeom prst="rect">
            <a:avLst/>
          </a:prstGeom>
          <a:noFill/>
        </p:spPr>
        <p:txBody>
          <a:bodyPr wrap="square">
            <a:spAutoFit/>
          </a:bodyPr>
          <a:lstStyle/>
          <a:p>
            <a:pPr algn="ctr">
              <a:lnSpc>
                <a:spcPct val="90000"/>
              </a:lnSpc>
              <a:spcAft>
                <a:spcPts val="600"/>
              </a:spcAft>
            </a:pPr>
            <a:r>
              <a:rPr lang="en-US" sz="2200" b="1" dirty="0">
                <a:solidFill>
                  <a:srgbClr val="FF0000"/>
                </a:solidFill>
              </a:rPr>
              <a:t>Intentional Assignment Design            Making Learning Visible               </a:t>
            </a:r>
          </a:p>
          <a:p>
            <a:pPr algn="ctr">
              <a:lnSpc>
                <a:spcPct val="90000"/>
              </a:lnSpc>
              <a:spcAft>
                <a:spcPts val="600"/>
              </a:spcAft>
            </a:pPr>
            <a:r>
              <a:rPr lang="en-US" b="1" dirty="0">
                <a:solidFill>
                  <a:srgbClr val="002060"/>
                </a:solidFill>
              </a:rPr>
              <a:t>(Pedagogically Excellent)</a:t>
            </a:r>
            <a:endParaRPr lang="en-US" dirty="0">
              <a:solidFill>
                <a:srgbClr val="002060"/>
              </a:solidFill>
            </a:endParaRPr>
          </a:p>
        </p:txBody>
      </p:sp>
      <p:sp>
        <p:nvSpPr>
          <p:cNvPr id="12" name="Rectangle 11">
            <a:extLst>
              <a:ext uri="{FF2B5EF4-FFF2-40B4-BE49-F238E27FC236}">
                <a16:creationId xmlns:a16="http://schemas.microsoft.com/office/drawing/2014/main" id="{A746FE5E-D1F4-661E-8246-9F2D395AB596}"/>
              </a:ext>
            </a:extLst>
          </p:cNvPr>
          <p:cNvSpPr/>
          <p:nvPr/>
        </p:nvSpPr>
        <p:spPr>
          <a:xfrm>
            <a:off x="877459" y="2037361"/>
            <a:ext cx="3328416" cy="186382"/>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TextBox 2">
            <a:extLst>
              <a:ext uri="{FF2B5EF4-FFF2-40B4-BE49-F238E27FC236}">
                <a16:creationId xmlns:a16="http://schemas.microsoft.com/office/drawing/2014/main" id="{51130CCC-18CA-7D1B-5924-4077B2FA5D3A}"/>
              </a:ext>
            </a:extLst>
          </p:cNvPr>
          <p:cNvSpPr txBox="1"/>
          <p:nvPr/>
        </p:nvSpPr>
        <p:spPr>
          <a:xfrm>
            <a:off x="526703" y="1988860"/>
            <a:ext cx="4147055" cy="3425043"/>
          </a:xfrm>
          <a:prstGeom prst="rect">
            <a:avLst/>
          </a:prstGeom>
        </p:spPr>
        <p:txBody>
          <a:bodyPr vert="horz" lIns="91440" tIns="45720" rIns="91440" bIns="45720" rtlCol="0">
            <a:noAutofit/>
          </a:bodyPr>
          <a:lstStyle/>
          <a:p>
            <a:pPr>
              <a:lnSpc>
                <a:spcPct val="80000"/>
              </a:lnSpc>
              <a:spcAft>
                <a:spcPts val="300"/>
              </a:spcAft>
            </a:pPr>
            <a:r>
              <a:rPr lang="en-US" sz="1600" b="1" dirty="0">
                <a:solidFill>
                  <a:srgbClr val="002060"/>
                </a:solidFill>
              </a:rPr>
              <a:t>Scenario:</a:t>
            </a:r>
          </a:p>
          <a:p>
            <a:pPr marL="285750" indent="-227013">
              <a:lnSpc>
                <a:spcPct val="80000"/>
              </a:lnSpc>
              <a:spcAft>
                <a:spcPts val="300"/>
              </a:spcAft>
              <a:buFont typeface="Wingdings" panose="05000000000000000000" pitchFamily="2" charset="2"/>
              <a:buChar char="§"/>
            </a:pPr>
            <a:r>
              <a:rPr lang="en-US" sz="1600" dirty="0">
                <a:solidFill>
                  <a:srgbClr val="002060"/>
                </a:solidFill>
              </a:rPr>
              <a:t>You redesign a prompt from recall-based to application-based. </a:t>
            </a:r>
          </a:p>
          <a:p>
            <a:pPr marL="285750" indent="-227013">
              <a:lnSpc>
                <a:spcPct val="80000"/>
              </a:lnSpc>
              <a:spcAft>
                <a:spcPts val="1200"/>
              </a:spcAft>
              <a:buFont typeface="Wingdings" panose="05000000000000000000" pitchFamily="2" charset="2"/>
              <a:buChar char="§"/>
            </a:pPr>
            <a:r>
              <a:rPr lang="en-US" sz="1600" dirty="0">
                <a:solidFill>
                  <a:srgbClr val="002060"/>
                </a:solidFill>
              </a:rPr>
              <a:t>Students apply concepts to real-world cases. </a:t>
            </a:r>
          </a:p>
          <a:p>
            <a:pPr>
              <a:lnSpc>
                <a:spcPct val="80000"/>
              </a:lnSpc>
              <a:spcAft>
                <a:spcPts val="300"/>
              </a:spcAft>
            </a:pPr>
            <a:r>
              <a:rPr lang="en-US" sz="1600" b="1" dirty="0">
                <a:solidFill>
                  <a:srgbClr val="002060"/>
                </a:solidFill>
              </a:rPr>
              <a:t>Visible Identity:</a:t>
            </a:r>
            <a:endParaRPr lang="en-US" sz="1600" dirty="0">
              <a:solidFill>
                <a:srgbClr val="002060"/>
              </a:solidFill>
            </a:endParaRPr>
          </a:p>
          <a:p>
            <a:pPr marL="285750" indent="-227013">
              <a:lnSpc>
                <a:spcPct val="80000"/>
              </a:lnSpc>
              <a:spcAft>
                <a:spcPts val="300"/>
              </a:spcAft>
              <a:buFont typeface="Wingdings" panose="05000000000000000000" pitchFamily="2" charset="2"/>
              <a:buChar char="§"/>
            </a:pPr>
            <a:r>
              <a:rPr lang="en-US" sz="1600" dirty="0">
                <a:solidFill>
                  <a:srgbClr val="002060"/>
                </a:solidFill>
              </a:rPr>
              <a:t>Focus on deeper learning and skill development </a:t>
            </a:r>
          </a:p>
          <a:p>
            <a:pPr marL="285750" indent="-227013">
              <a:lnSpc>
                <a:spcPct val="80000"/>
              </a:lnSpc>
              <a:spcAft>
                <a:spcPts val="1200"/>
              </a:spcAft>
              <a:buFont typeface="Wingdings" panose="05000000000000000000" pitchFamily="2" charset="2"/>
              <a:buChar char="§"/>
            </a:pPr>
            <a:r>
              <a:rPr lang="en-US" sz="1600" dirty="0">
                <a:solidFill>
                  <a:srgbClr val="002060"/>
                </a:solidFill>
              </a:rPr>
              <a:t>Emphasis on thinking, application, and problem-solving </a:t>
            </a:r>
          </a:p>
          <a:p>
            <a:pPr>
              <a:lnSpc>
                <a:spcPct val="80000"/>
              </a:lnSpc>
              <a:spcAft>
                <a:spcPts val="300"/>
              </a:spcAft>
            </a:pPr>
            <a:r>
              <a:rPr lang="en-US" sz="1600" b="1" dirty="0">
                <a:solidFill>
                  <a:srgbClr val="002060"/>
                </a:solidFill>
              </a:rPr>
              <a:t>Impact:</a:t>
            </a:r>
            <a:endParaRPr lang="en-US" sz="1600" dirty="0">
              <a:solidFill>
                <a:srgbClr val="002060"/>
              </a:solidFill>
            </a:endParaRPr>
          </a:p>
          <a:p>
            <a:pPr marL="285750" indent="-227013">
              <a:lnSpc>
                <a:spcPct val="80000"/>
              </a:lnSpc>
              <a:spcAft>
                <a:spcPts val="300"/>
              </a:spcAft>
              <a:buFont typeface="Wingdings" panose="05000000000000000000" pitchFamily="2" charset="2"/>
              <a:buChar char="§"/>
            </a:pPr>
            <a:r>
              <a:rPr lang="en-US" sz="1600" dirty="0">
                <a:solidFill>
                  <a:srgbClr val="002060"/>
                </a:solidFill>
              </a:rPr>
              <a:t>Improves understanding and transfer </a:t>
            </a:r>
          </a:p>
          <a:p>
            <a:pPr marL="285750" indent="-227013">
              <a:lnSpc>
                <a:spcPct val="80000"/>
              </a:lnSpc>
              <a:spcAft>
                <a:spcPts val="1200"/>
              </a:spcAft>
              <a:buFont typeface="Wingdings" panose="05000000000000000000" pitchFamily="2" charset="2"/>
              <a:buChar char="§"/>
            </a:pPr>
            <a:r>
              <a:rPr lang="en-US" sz="1600" dirty="0">
                <a:solidFill>
                  <a:srgbClr val="002060"/>
                </a:solidFill>
              </a:rPr>
              <a:t>Increases Gateway Course Success (G2-KPI3) </a:t>
            </a:r>
          </a:p>
          <a:p>
            <a:pPr marL="117475" indent="-117475">
              <a:lnSpc>
                <a:spcPct val="80000"/>
              </a:lnSpc>
              <a:spcAft>
                <a:spcPts val="600"/>
              </a:spcAft>
            </a:pPr>
            <a:r>
              <a:rPr lang="en-US" sz="1600" b="1" dirty="0">
                <a:solidFill>
                  <a:srgbClr val="002060"/>
                </a:solidFill>
              </a:rPr>
              <a:t>Key Idea:</a:t>
            </a:r>
            <a:br>
              <a:rPr lang="en-US" sz="1600" dirty="0">
                <a:solidFill>
                  <a:srgbClr val="002060"/>
                </a:solidFill>
              </a:rPr>
            </a:br>
            <a:r>
              <a:rPr lang="en-US" sz="1600" dirty="0">
                <a:solidFill>
                  <a:srgbClr val="002060"/>
                </a:solidFill>
              </a:rPr>
              <a:t>👉 </a:t>
            </a:r>
            <a:r>
              <a:rPr lang="en-US" sz="1600" i="1" dirty="0">
                <a:solidFill>
                  <a:srgbClr val="002060"/>
                </a:solidFill>
              </a:rPr>
              <a:t>What you ask students to do shapes how deeply they learn.</a:t>
            </a:r>
            <a:endParaRPr lang="en-US" sz="1600" dirty="0">
              <a:solidFill>
                <a:srgbClr val="002060"/>
              </a:solidFill>
            </a:endParaRPr>
          </a:p>
        </p:txBody>
      </p:sp>
      <p:cxnSp>
        <p:nvCxnSpPr>
          <p:cNvPr id="15" name="Straight Connector 14">
            <a:extLst>
              <a:ext uri="{FF2B5EF4-FFF2-40B4-BE49-F238E27FC236}">
                <a16:creationId xmlns:a16="http://schemas.microsoft.com/office/drawing/2014/main" id="{74409F90-5699-2E91-AC66-3B40CD43FE2C}"/>
              </a:ext>
            </a:extLst>
          </p:cNvPr>
          <p:cNvCxnSpPr/>
          <p:nvPr/>
        </p:nvCxnSpPr>
        <p:spPr>
          <a:xfrm>
            <a:off x="733101" y="1785018"/>
            <a:ext cx="3472774" cy="0"/>
          </a:xfrm>
          <a:prstGeom prst="line">
            <a:avLst/>
          </a:prstGeom>
        </p:spPr>
        <p:style>
          <a:lnRef idx="1">
            <a:schemeClr val="accent4"/>
          </a:lnRef>
          <a:fillRef idx="0">
            <a:schemeClr val="accent4"/>
          </a:fillRef>
          <a:effectRef idx="0">
            <a:schemeClr val="accent4"/>
          </a:effectRef>
          <a:fontRef idx="minor">
            <a:schemeClr val="tx1"/>
          </a:fontRef>
        </p:style>
      </p:cxnSp>
    </p:spTree>
    <p:extLst>
      <p:ext uri="{BB962C8B-B14F-4D97-AF65-F5344CB8AC3E}">
        <p14:creationId xmlns:p14="http://schemas.microsoft.com/office/powerpoint/2010/main" val="395718011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7D26E3E9-D78C-C1C6-BD70-A29D7696E715}"/>
            </a:ext>
          </a:extLst>
        </p:cNvPr>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28D31E1B-0407-4223-9642-0B642CBF57D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ptos" panose="02110004020202020204"/>
              <a:ea typeface="+mn-ea"/>
              <a:cs typeface="+mn-cs"/>
            </a:endParaRPr>
          </a:p>
        </p:txBody>
      </p:sp>
      <p:grpSp>
        <p:nvGrpSpPr>
          <p:cNvPr id="11" name="Group 10">
            <a:extLst>
              <a:ext uri="{FF2B5EF4-FFF2-40B4-BE49-F238E27FC236}">
                <a16:creationId xmlns:a16="http://schemas.microsoft.com/office/drawing/2014/main" id="{AE1C45F0-260A-458C-96ED-C1F6D215121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 y="1062849"/>
            <a:ext cx="731521" cy="673460"/>
            <a:chOff x="3940602" y="308034"/>
            <a:chExt cx="2116791" cy="3428999"/>
          </a:xfrm>
          <a:solidFill>
            <a:schemeClr val="accent4"/>
          </a:solidFill>
        </p:grpSpPr>
        <p:sp>
          <p:nvSpPr>
            <p:cNvPr id="12" name="Rectangle 11">
              <a:extLst>
                <a:ext uri="{FF2B5EF4-FFF2-40B4-BE49-F238E27FC236}">
                  <a16:creationId xmlns:a16="http://schemas.microsoft.com/office/drawing/2014/main" id="{A6604B49-AD5C-4590-B051-06C8222ECD9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940602"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ptos" panose="02110004020202020204"/>
                <a:ea typeface="+mn-ea"/>
                <a:cs typeface="+mn-cs"/>
              </a:endParaRPr>
            </a:p>
          </p:txBody>
        </p:sp>
        <p:sp>
          <p:nvSpPr>
            <p:cNvPr id="13" name="Rectangle 12">
              <a:extLst>
                <a:ext uri="{FF2B5EF4-FFF2-40B4-BE49-F238E27FC236}">
                  <a16:creationId xmlns:a16="http://schemas.microsoft.com/office/drawing/2014/main" id="{743ECCAF-29C5-4537-947C-7EA1292463D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715626"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ptos" panose="02110004020202020204"/>
                <a:ea typeface="+mn-ea"/>
                <a:cs typeface="+mn-cs"/>
              </a:endParaRPr>
            </a:p>
          </p:txBody>
        </p:sp>
        <p:sp>
          <p:nvSpPr>
            <p:cNvPr id="14" name="Rectangle 13">
              <a:extLst>
                <a:ext uri="{FF2B5EF4-FFF2-40B4-BE49-F238E27FC236}">
                  <a16:creationId xmlns:a16="http://schemas.microsoft.com/office/drawing/2014/main" id="{ED49787B-8DE6-4467-AD0A-8DECC6E0C2D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490650"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ptos" panose="02110004020202020204"/>
                <a:ea typeface="+mn-ea"/>
                <a:cs typeface="+mn-cs"/>
              </a:endParaRPr>
            </a:p>
          </p:txBody>
        </p:sp>
      </p:grpSp>
      <p:sp>
        <p:nvSpPr>
          <p:cNvPr id="16" name="Rectangle 15">
            <a:extLst>
              <a:ext uri="{FF2B5EF4-FFF2-40B4-BE49-F238E27FC236}">
                <a16:creationId xmlns:a16="http://schemas.microsoft.com/office/drawing/2014/main" id="{D5B0017B-2ECA-49AF-B397-DC140825DF8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0080" y="656150"/>
            <a:ext cx="5672667" cy="1431591"/>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ptos" panose="02110004020202020204"/>
              <a:ea typeface="+mn-ea"/>
              <a:cs typeface="+mn-cs"/>
            </a:endParaRPr>
          </a:p>
        </p:txBody>
      </p:sp>
      <p:sp>
        <p:nvSpPr>
          <p:cNvPr id="18" name="Rectangle 17">
            <a:extLst>
              <a:ext uri="{FF2B5EF4-FFF2-40B4-BE49-F238E27FC236}">
                <a16:creationId xmlns:a16="http://schemas.microsoft.com/office/drawing/2014/main" id="{70E96339-907C-46C3-99AC-31179B6F0EB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716299" y="608401"/>
            <a:ext cx="4637502" cy="5593443"/>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ptos" panose="02110004020202020204"/>
              <a:ea typeface="+mn-ea"/>
              <a:cs typeface="+mn-cs"/>
            </a:endParaRPr>
          </a:p>
        </p:txBody>
      </p:sp>
      <p:cxnSp>
        <p:nvCxnSpPr>
          <p:cNvPr id="20" name="Straight Connector 19">
            <a:extLst>
              <a:ext uri="{FF2B5EF4-FFF2-40B4-BE49-F238E27FC236}">
                <a16:creationId xmlns:a16="http://schemas.microsoft.com/office/drawing/2014/main" id="{6CF1BAF6-AD41-4082-B212-8A1F9A2E877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838200" y="6492240"/>
            <a:ext cx="10515600" cy="0"/>
          </a:xfrm>
          <a:prstGeom prst="line">
            <a:avLst/>
          </a:prstGeom>
          <a:ln w="57150">
            <a:solidFill>
              <a:schemeClr val="accent4"/>
            </a:solidFill>
          </a:ln>
        </p:spPr>
        <p:style>
          <a:lnRef idx="1">
            <a:schemeClr val="accent1"/>
          </a:lnRef>
          <a:fillRef idx="0">
            <a:schemeClr val="accent1"/>
          </a:fillRef>
          <a:effectRef idx="0">
            <a:schemeClr val="accent1"/>
          </a:effectRef>
          <a:fontRef idx="minor">
            <a:schemeClr val="tx1"/>
          </a:fontRef>
        </p:style>
      </p:cxnSp>
      <p:sp>
        <p:nvSpPr>
          <p:cNvPr id="5" name="TextBox 4">
            <a:extLst>
              <a:ext uri="{FF2B5EF4-FFF2-40B4-BE49-F238E27FC236}">
                <a16:creationId xmlns:a16="http://schemas.microsoft.com/office/drawing/2014/main" id="{2574DEE7-3EF1-FCA1-192F-C2DFD167F7D0}"/>
              </a:ext>
            </a:extLst>
          </p:cNvPr>
          <p:cNvSpPr txBox="1"/>
          <p:nvPr/>
        </p:nvSpPr>
        <p:spPr>
          <a:xfrm>
            <a:off x="7179991" y="1261679"/>
            <a:ext cx="3843918" cy="4334006"/>
          </a:xfrm>
          <a:prstGeom prst="rect">
            <a:avLst/>
          </a:prstGeom>
        </p:spPr>
        <p:txBody>
          <a:bodyPr vert="horz" lIns="91440" tIns="45720" rIns="91440" bIns="45720" rtlCol="0">
            <a:normAutofit lnSpcReduction="10000"/>
          </a:bodyPr>
          <a:lstStyle/>
          <a:p>
            <a:pPr>
              <a:lnSpc>
                <a:spcPct val="90000"/>
              </a:lnSpc>
              <a:spcAft>
                <a:spcPts val="600"/>
              </a:spcAft>
            </a:pPr>
            <a:r>
              <a:rPr lang="en-US" sz="1600" b="1" dirty="0">
                <a:solidFill>
                  <a:srgbClr val="002060"/>
                </a:solidFill>
              </a:rPr>
              <a:t>Early Feedback Loop Scenario:</a:t>
            </a:r>
            <a:endParaRPr lang="en-US" sz="1600" dirty="0">
              <a:solidFill>
                <a:srgbClr val="002060"/>
              </a:solidFill>
            </a:endParaRPr>
          </a:p>
          <a:p>
            <a:pPr marL="400050" indent="-225425">
              <a:lnSpc>
                <a:spcPct val="90000"/>
              </a:lnSpc>
              <a:spcAft>
                <a:spcPts val="1200"/>
              </a:spcAft>
              <a:buFont typeface="Wingdings" panose="05000000000000000000" pitchFamily="2" charset="2"/>
              <a:buChar char="§"/>
            </a:pPr>
            <a:r>
              <a:rPr lang="en-US" sz="1600" dirty="0">
                <a:solidFill>
                  <a:srgbClr val="002060"/>
                </a:solidFill>
              </a:rPr>
              <a:t>You provide feedback on a low-stakes assignment within the first two weeks. </a:t>
            </a:r>
          </a:p>
          <a:p>
            <a:pPr>
              <a:lnSpc>
                <a:spcPct val="90000"/>
              </a:lnSpc>
              <a:spcAft>
                <a:spcPts val="600"/>
              </a:spcAft>
            </a:pPr>
            <a:r>
              <a:rPr lang="en-US" sz="1600" b="1" dirty="0">
                <a:solidFill>
                  <a:srgbClr val="002060"/>
                </a:solidFill>
              </a:rPr>
              <a:t>Visible Identity:</a:t>
            </a:r>
            <a:endParaRPr lang="en-US" sz="1600" dirty="0">
              <a:solidFill>
                <a:srgbClr val="002060"/>
              </a:solidFill>
            </a:endParaRPr>
          </a:p>
          <a:p>
            <a:pPr marL="400050" indent="-225425">
              <a:lnSpc>
                <a:spcPct val="90000"/>
              </a:lnSpc>
              <a:spcAft>
                <a:spcPts val="600"/>
              </a:spcAft>
              <a:buFont typeface="Wingdings" panose="05000000000000000000" pitchFamily="2" charset="2"/>
              <a:buChar char="§"/>
            </a:pPr>
            <a:r>
              <a:rPr lang="en-US" sz="1600" dirty="0">
                <a:solidFill>
                  <a:srgbClr val="002060"/>
                </a:solidFill>
              </a:rPr>
              <a:t>Commitment to student growth and timely guidance </a:t>
            </a:r>
          </a:p>
          <a:p>
            <a:pPr marL="400050" indent="-225425">
              <a:lnSpc>
                <a:spcPct val="90000"/>
              </a:lnSpc>
              <a:spcAft>
                <a:spcPts val="1200"/>
              </a:spcAft>
              <a:buFont typeface="Wingdings" panose="05000000000000000000" pitchFamily="2" charset="2"/>
              <a:buChar char="§"/>
            </a:pPr>
            <a:r>
              <a:rPr lang="en-US" sz="1600" dirty="0">
                <a:solidFill>
                  <a:srgbClr val="002060"/>
                </a:solidFill>
              </a:rPr>
              <a:t>Focus on improvement, not just evaluation </a:t>
            </a:r>
          </a:p>
          <a:p>
            <a:pPr>
              <a:lnSpc>
                <a:spcPct val="90000"/>
              </a:lnSpc>
              <a:spcAft>
                <a:spcPts val="600"/>
              </a:spcAft>
            </a:pPr>
            <a:r>
              <a:rPr lang="en-US" sz="1600" b="1" dirty="0">
                <a:solidFill>
                  <a:srgbClr val="002060"/>
                </a:solidFill>
              </a:rPr>
              <a:t>Impact:</a:t>
            </a:r>
            <a:endParaRPr lang="en-US" sz="1600" dirty="0">
              <a:solidFill>
                <a:srgbClr val="002060"/>
              </a:solidFill>
            </a:endParaRPr>
          </a:p>
          <a:p>
            <a:pPr marL="400050" indent="-225425">
              <a:lnSpc>
                <a:spcPct val="90000"/>
              </a:lnSpc>
              <a:spcAft>
                <a:spcPts val="600"/>
              </a:spcAft>
              <a:buFont typeface="Wingdings" panose="05000000000000000000" pitchFamily="2" charset="2"/>
              <a:buChar char="§"/>
            </a:pPr>
            <a:r>
              <a:rPr lang="en-US" sz="1600" dirty="0">
                <a:solidFill>
                  <a:srgbClr val="002060"/>
                </a:solidFill>
              </a:rPr>
              <a:t>Helps students adjust early </a:t>
            </a:r>
          </a:p>
          <a:p>
            <a:pPr marL="400050" indent="-225425">
              <a:lnSpc>
                <a:spcPct val="90000"/>
              </a:lnSpc>
              <a:spcAft>
                <a:spcPts val="1200"/>
              </a:spcAft>
              <a:buFont typeface="Wingdings" panose="05000000000000000000" pitchFamily="2" charset="2"/>
              <a:buChar char="§"/>
            </a:pPr>
            <a:r>
              <a:rPr lang="en-US" sz="1600" dirty="0">
                <a:solidFill>
                  <a:srgbClr val="002060"/>
                </a:solidFill>
              </a:rPr>
              <a:t>Improves persistence and performance </a:t>
            </a:r>
          </a:p>
          <a:p>
            <a:pPr>
              <a:lnSpc>
                <a:spcPct val="90000"/>
              </a:lnSpc>
              <a:spcAft>
                <a:spcPts val="600"/>
              </a:spcAft>
            </a:pPr>
            <a:r>
              <a:rPr lang="en-US" sz="1600" b="1" dirty="0">
                <a:solidFill>
                  <a:srgbClr val="002060"/>
                </a:solidFill>
              </a:rPr>
              <a:t>Key Idea:</a:t>
            </a:r>
            <a:endParaRPr lang="en-US" sz="1600" dirty="0">
              <a:solidFill>
                <a:srgbClr val="002060"/>
              </a:solidFill>
            </a:endParaRPr>
          </a:p>
          <a:p>
            <a:pPr marL="174625">
              <a:lnSpc>
                <a:spcPct val="90000"/>
              </a:lnSpc>
              <a:spcAft>
                <a:spcPts val="600"/>
              </a:spcAft>
            </a:pPr>
            <a:r>
              <a:rPr lang="en-US" sz="1600" dirty="0">
                <a:solidFill>
                  <a:srgbClr val="002060"/>
                </a:solidFill>
              </a:rPr>
              <a:t>👉 </a:t>
            </a:r>
            <a:r>
              <a:rPr lang="en-US" sz="1600" i="1" dirty="0">
                <a:solidFill>
                  <a:srgbClr val="002060"/>
                </a:solidFill>
              </a:rPr>
              <a:t>Early feedback creates momentum for student success.</a:t>
            </a:r>
            <a:endParaRPr lang="en-US" sz="1600" dirty="0">
              <a:solidFill>
                <a:srgbClr val="002060"/>
              </a:solidFill>
            </a:endParaRPr>
          </a:p>
        </p:txBody>
      </p:sp>
      <p:pic>
        <p:nvPicPr>
          <p:cNvPr id="7" name="Picture 2" descr="image of a professor talking with students">
            <a:extLst>
              <a:ext uri="{FF2B5EF4-FFF2-40B4-BE49-F238E27FC236}">
                <a16:creationId xmlns:a16="http://schemas.microsoft.com/office/drawing/2014/main" id="{EE0C7E6F-AAAB-57D5-DD45-2928E508E1AE}"/>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r="-2" b="-2"/>
          <a:stretch>
            <a:fillRect/>
          </a:stretch>
        </p:blipFill>
        <p:spPr bwMode="auto">
          <a:xfrm>
            <a:off x="640080" y="2364155"/>
            <a:ext cx="5581222" cy="3762961"/>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
        <p:nvSpPr>
          <p:cNvPr id="10" name="TextBox 9">
            <a:extLst>
              <a:ext uri="{FF2B5EF4-FFF2-40B4-BE49-F238E27FC236}">
                <a16:creationId xmlns:a16="http://schemas.microsoft.com/office/drawing/2014/main" id="{BDCA30EA-C252-3844-D9F6-754DF3D1492E}"/>
              </a:ext>
            </a:extLst>
          </p:cNvPr>
          <p:cNvSpPr txBox="1"/>
          <p:nvPr/>
        </p:nvSpPr>
        <p:spPr>
          <a:xfrm>
            <a:off x="757267" y="730884"/>
            <a:ext cx="4876291" cy="1411220"/>
          </a:xfrm>
          <a:prstGeom prst="rect">
            <a:avLst/>
          </a:prstGeom>
          <a:noFill/>
        </p:spPr>
        <p:txBody>
          <a:bodyPr wrap="square">
            <a:spAutoFit/>
          </a:bodyPr>
          <a:lstStyle/>
          <a:p>
            <a:pPr algn="ctr">
              <a:lnSpc>
                <a:spcPct val="90000"/>
              </a:lnSpc>
              <a:spcAft>
                <a:spcPts val="600"/>
              </a:spcAft>
            </a:pPr>
            <a:r>
              <a:rPr lang="en-US" sz="2400" b="1" dirty="0">
                <a:solidFill>
                  <a:srgbClr val="FF0000"/>
                </a:solidFill>
              </a:rPr>
              <a:t>Early Feedback Loop:                               Making Growth Visible</a:t>
            </a:r>
          </a:p>
          <a:p>
            <a:pPr algn="ctr">
              <a:lnSpc>
                <a:spcPct val="90000"/>
              </a:lnSpc>
              <a:spcAft>
                <a:spcPts val="600"/>
              </a:spcAft>
            </a:pPr>
            <a:r>
              <a:rPr lang="en-US" sz="1800" dirty="0">
                <a:solidFill>
                  <a:srgbClr val="002060"/>
                </a:solidFill>
              </a:rPr>
              <a:t>(Student-Invested / Pedagogically Excellent)</a:t>
            </a:r>
          </a:p>
          <a:p>
            <a:pPr indent="-228600">
              <a:lnSpc>
                <a:spcPct val="90000"/>
              </a:lnSpc>
              <a:spcAft>
                <a:spcPts val="600"/>
              </a:spcAft>
              <a:buFont typeface="Arial" panose="020B0604020202020204" pitchFamily="34" charset="0"/>
              <a:buChar char="•"/>
            </a:pPr>
            <a:endParaRPr lang="en-US" sz="1800" dirty="0"/>
          </a:p>
        </p:txBody>
      </p:sp>
    </p:spTree>
    <p:extLst>
      <p:ext uri="{BB962C8B-B14F-4D97-AF65-F5344CB8AC3E}">
        <p14:creationId xmlns:p14="http://schemas.microsoft.com/office/powerpoint/2010/main" val="343443251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82F59281-DA25-3D03-97ED-7748F03E98FB}"/>
            </a:ext>
          </a:extLst>
        </p:cNvPr>
        <p:cNvGrpSpPr/>
        <p:nvPr/>
      </p:nvGrpSpPr>
      <p:grpSpPr>
        <a:xfrm>
          <a:off x="0" y="0"/>
          <a:ext cx="0" cy="0"/>
          <a:chOff x="0" y="0"/>
          <a:chExt cx="0" cy="0"/>
        </a:xfrm>
      </p:grpSpPr>
      <p:sp useBgFill="1">
        <p:nvSpPr>
          <p:cNvPr id="11292" name="Rectangle 11291">
            <a:extLst>
              <a:ext uri="{FF2B5EF4-FFF2-40B4-BE49-F238E27FC236}">
                <a16:creationId xmlns:a16="http://schemas.microsoft.com/office/drawing/2014/main" id="{E22359E4-350C-4B4C-903D-CD1B2BA31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1293" name="Group 11292">
            <a:extLst>
              <a:ext uri="{FF2B5EF4-FFF2-40B4-BE49-F238E27FC236}">
                <a16:creationId xmlns:a16="http://schemas.microsoft.com/office/drawing/2014/main" id="{D2A542E6-1924-4FE2-89D1-3CB19468C1F6}"/>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12192000" cy="6858000"/>
            <a:chOff x="0" y="0"/>
            <a:chExt cx="12192000" cy="6858000"/>
          </a:xfrm>
        </p:grpSpPr>
        <p:sp>
          <p:nvSpPr>
            <p:cNvPr id="11274" name="Rectangle 11273">
              <a:extLst>
                <a:ext uri="{FF2B5EF4-FFF2-40B4-BE49-F238E27FC236}">
                  <a16:creationId xmlns:a16="http://schemas.microsoft.com/office/drawing/2014/main" id="{1F353183-2147-472B-AD7D-4A085FF6A42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294" name="Rectangle 11293">
              <a:extLst>
                <a:ext uri="{FF2B5EF4-FFF2-40B4-BE49-F238E27FC236}">
                  <a16:creationId xmlns:a16="http://schemas.microsoft.com/office/drawing/2014/main" id="{FAAA42C8-A082-4DFD-A5F3-FC9EF825B1D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accent4">
                <a:lumMod val="75000"/>
                <a:alpha val="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1295" name="Rectangle 11294">
            <a:extLst>
              <a:ext uri="{FF2B5EF4-FFF2-40B4-BE49-F238E27FC236}">
                <a16:creationId xmlns:a16="http://schemas.microsoft.com/office/drawing/2014/main" id="{CB5FC5A2-E1DC-4DFE-9837-1EA5E869A90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50864" y="549275"/>
            <a:ext cx="11088686" cy="5757925"/>
          </a:xfrm>
          <a:prstGeom prst="rect">
            <a:avLst/>
          </a:prstGeom>
          <a:solidFill>
            <a:schemeClr val="bg1"/>
          </a:solidFill>
          <a:ln>
            <a:noFill/>
          </a:ln>
          <a:effectLst>
            <a:outerShdw blurRad="508000" dist="101600" dir="5400000" algn="tl" rotWithShape="0">
              <a:prstClr val="black">
                <a:alpha val="1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TextBox 2">
            <a:extLst>
              <a:ext uri="{FF2B5EF4-FFF2-40B4-BE49-F238E27FC236}">
                <a16:creationId xmlns:a16="http://schemas.microsoft.com/office/drawing/2014/main" id="{0E22804C-D632-D698-7FE3-0C0020737A74}"/>
              </a:ext>
            </a:extLst>
          </p:cNvPr>
          <p:cNvSpPr txBox="1"/>
          <p:nvPr/>
        </p:nvSpPr>
        <p:spPr>
          <a:xfrm>
            <a:off x="736068" y="1901721"/>
            <a:ext cx="3608125" cy="3835409"/>
          </a:xfrm>
          <a:prstGeom prst="rect">
            <a:avLst/>
          </a:prstGeom>
        </p:spPr>
        <p:txBody>
          <a:bodyPr vert="horz" lIns="91440" tIns="45720" rIns="91440" bIns="45720" rtlCol="0" anchor="t">
            <a:noAutofit/>
          </a:bodyPr>
          <a:lstStyle/>
          <a:p>
            <a:pPr>
              <a:lnSpc>
                <a:spcPct val="90000"/>
              </a:lnSpc>
              <a:spcAft>
                <a:spcPts val="300"/>
              </a:spcAft>
            </a:pPr>
            <a:r>
              <a:rPr lang="en-US" sz="1600" b="1" dirty="0">
                <a:solidFill>
                  <a:srgbClr val="002060">
                    <a:alpha val="60000"/>
                  </a:srgbClr>
                </a:solidFill>
              </a:rPr>
              <a:t>Scenario:</a:t>
            </a:r>
          </a:p>
          <a:p>
            <a:pPr marL="396875" indent="-285750">
              <a:lnSpc>
                <a:spcPct val="80000"/>
              </a:lnSpc>
              <a:spcAft>
                <a:spcPts val="300"/>
              </a:spcAft>
              <a:buFont typeface="Wingdings" panose="05000000000000000000" pitchFamily="2" charset="2"/>
              <a:buChar char="§"/>
            </a:pPr>
            <a:r>
              <a:rPr lang="en-US" sz="1600" dirty="0">
                <a:solidFill>
                  <a:srgbClr val="002060">
                    <a:alpha val="60000"/>
                  </a:srgbClr>
                </a:solidFill>
              </a:rPr>
              <a:t>You refer struggling students to tutoring. </a:t>
            </a:r>
          </a:p>
          <a:p>
            <a:pPr marL="396875" indent="-285750">
              <a:lnSpc>
                <a:spcPct val="80000"/>
              </a:lnSpc>
              <a:spcAft>
                <a:spcPts val="1200"/>
              </a:spcAft>
              <a:buFont typeface="Wingdings" panose="05000000000000000000" pitchFamily="2" charset="2"/>
              <a:buChar char="§"/>
            </a:pPr>
            <a:r>
              <a:rPr lang="en-US" sz="1600" dirty="0">
                <a:solidFill>
                  <a:srgbClr val="002060">
                    <a:alpha val="60000"/>
                  </a:srgbClr>
                </a:solidFill>
              </a:rPr>
              <a:t>You explain how and when to use the service. </a:t>
            </a:r>
          </a:p>
          <a:p>
            <a:pPr>
              <a:lnSpc>
                <a:spcPct val="80000"/>
              </a:lnSpc>
              <a:spcAft>
                <a:spcPts val="300"/>
              </a:spcAft>
            </a:pPr>
            <a:r>
              <a:rPr lang="en-US" sz="1600" b="1" dirty="0">
                <a:solidFill>
                  <a:srgbClr val="002060">
                    <a:alpha val="60000"/>
                  </a:srgbClr>
                </a:solidFill>
              </a:rPr>
              <a:t>Visible Identity:</a:t>
            </a:r>
            <a:endParaRPr lang="en-US" sz="1600" dirty="0">
              <a:solidFill>
                <a:srgbClr val="002060">
                  <a:alpha val="60000"/>
                </a:srgbClr>
              </a:solidFill>
            </a:endParaRPr>
          </a:p>
          <a:p>
            <a:pPr marL="396875" indent="-285750">
              <a:lnSpc>
                <a:spcPct val="80000"/>
              </a:lnSpc>
              <a:spcAft>
                <a:spcPts val="300"/>
              </a:spcAft>
              <a:buFont typeface="Wingdings" panose="05000000000000000000" pitchFamily="2" charset="2"/>
              <a:buChar char="§"/>
            </a:pPr>
            <a:r>
              <a:rPr lang="en-US" sz="1600" dirty="0">
                <a:solidFill>
                  <a:srgbClr val="002060">
                    <a:alpha val="60000"/>
                  </a:srgbClr>
                </a:solidFill>
              </a:rPr>
              <a:t>Alignment with institutional resources </a:t>
            </a:r>
          </a:p>
          <a:p>
            <a:pPr marL="396875" indent="-285750">
              <a:lnSpc>
                <a:spcPct val="80000"/>
              </a:lnSpc>
              <a:spcAft>
                <a:spcPts val="1200"/>
              </a:spcAft>
              <a:buFont typeface="Wingdings" panose="05000000000000000000" pitchFamily="2" charset="2"/>
              <a:buChar char="§"/>
            </a:pPr>
            <a:r>
              <a:rPr lang="en-US" sz="1600" dirty="0">
                <a:solidFill>
                  <a:srgbClr val="002060">
                    <a:alpha val="60000"/>
                  </a:srgbClr>
                </a:solidFill>
              </a:rPr>
              <a:t>Commitment to student success beyond the classroom </a:t>
            </a:r>
          </a:p>
          <a:p>
            <a:pPr>
              <a:lnSpc>
                <a:spcPct val="80000"/>
              </a:lnSpc>
              <a:spcAft>
                <a:spcPts val="300"/>
              </a:spcAft>
            </a:pPr>
            <a:r>
              <a:rPr lang="en-US" sz="1600" b="1" dirty="0">
                <a:solidFill>
                  <a:srgbClr val="002060">
                    <a:alpha val="60000"/>
                  </a:srgbClr>
                </a:solidFill>
              </a:rPr>
              <a:t>Impact:</a:t>
            </a:r>
            <a:endParaRPr lang="en-US" sz="1600" dirty="0">
              <a:solidFill>
                <a:srgbClr val="002060">
                  <a:alpha val="60000"/>
                </a:srgbClr>
              </a:solidFill>
            </a:endParaRPr>
          </a:p>
          <a:p>
            <a:pPr marL="346075" indent="-234950">
              <a:lnSpc>
                <a:spcPct val="80000"/>
              </a:lnSpc>
              <a:spcAft>
                <a:spcPts val="300"/>
              </a:spcAft>
              <a:buFont typeface="Wingdings" panose="05000000000000000000" pitchFamily="2" charset="2"/>
              <a:buChar char="§"/>
            </a:pPr>
            <a:r>
              <a:rPr lang="en-US" sz="1600" dirty="0">
                <a:solidFill>
                  <a:srgbClr val="002060">
                    <a:alpha val="60000"/>
                  </a:srgbClr>
                </a:solidFill>
              </a:rPr>
              <a:t>Increases Wraparound Utilization (G2-KPI5) </a:t>
            </a:r>
          </a:p>
          <a:p>
            <a:pPr marL="346075" indent="-234950">
              <a:lnSpc>
                <a:spcPct val="80000"/>
              </a:lnSpc>
              <a:spcAft>
                <a:spcPts val="1200"/>
              </a:spcAft>
              <a:buFont typeface="Wingdings" panose="05000000000000000000" pitchFamily="2" charset="2"/>
              <a:buChar char="§"/>
            </a:pPr>
            <a:r>
              <a:rPr lang="en-US" sz="1600" dirty="0">
                <a:solidFill>
                  <a:srgbClr val="002060">
                    <a:alpha val="60000"/>
                  </a:srgbClr>
                </a:solidFill>
              </a:rPr>
              <a:t>Supports course success </a:t>
            </a:r>
          </a:p>
          <a:p>
            <a:pPr>
              <a:lnSpc>
                <a:spcPct val="80000"/>
              </a:lnSpc>
              <a:spcAft>
                <a:spcPts val="600"/>
              </a:spcAft>
            </a:pPr>
            <a:r>
              <a:rPr lang="en-US" sz="1600" b="1" dirty="0">
                <a:solidFill>
                  <a:srgbClr val="002060">
                    <a:alpha val="60000"/>
                  </a:srgbClr>
                </a:solidFill>
              </a:rPr>
              <a:t>Key Idea:</a:t>
            </a:r>
          </a:p>
          <a:p>
            <a:pPr marL="60325">
              <a:lnSpc>
                <a:spcPct val="80000"/>
              </a:lnSpc>
              <a:spcAft>
                <a:spcPts val="600"/>
              </a:spcAft>
            </a:pPr>
            <a:r>
              <a:rPr lang="en-US" sz="1600" dirty="0">
                <a:solidFill>
                  <a:srgbClr val="002060">
                    <a:alpha val="60000"/>
                  </a:srgbClr>
                </a:solidFill>
              </a:rPr>
              <a:t>👉 </a:t>
            </a:r>
            <a:r>
              <a:rPr lang="en-US" sz="1600" i="1" dirty="0">
                <a:solidFill>
                  <a:srgbClr val="002060">
                    <a:alpha val="60000"/>
                  </a:srgbClr>
                </a:solidFill>
              </a:rPr>
              <a:t>Connecting students to support strengthens learning and persistence.</a:t>
            </a:r>
            <a:endParaRPr lang="en-US" sz="1600" dirty="0">
              <a:solidFill>
                <a:srgbClr val="002060">
                  <a:alpha val="60000"/>
                </a:srgbClr>
              </a:solidFill>
            </a:endParaRPr>
          </a:p>
        </p:txBody>
      </p:sp>
      <p:grpSp>
        <p:nvGrpSpPr>
          <p:cNvPr id="11296" name="Group 11295">
            <a:extLst>
              <a:ext uri="{FF2B5EF4-FFF2-40B4-BE49-F238E27FC236}">
                <a16:creationId xmlns:a16="http://schemas.microsoft.com/office/drawing/2014/main" id="{72024ACE-D556-4A21-9B17-7CA3E82DA45F}"/>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619625" y="549273"/>
            <a:ext cx="7021250" cy="5757924"/>
            <a:chOff x="4656138" y="0"/>
            <a:chExt cx="6983409" cy="6308725"/>
          </a:xfrm>
        </p:grpSpPr>
        <p:sp>
          <p:nvSpPr>
            <p:cNvPr id="11280" name="Rectangle 11279">
              <a:extLst>
                <a:ext uri="{FF2B5EF4-FFF2-40B4-BE49-F238E27FC236}">
                  <a16:creationId xmlns:a16="http://schemas.microsoft.com/office/drawing/2014/main" id="{027A47B5-1D69-47DA-8BBA-FE75FCAA3BF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H="1">
              <a:off x="4656138" y="0"/>
              <a:ext cx="6982794" cy="6308725"/>
            </a:xfrm>
            <a:prstGeom prst="rect">
              <a:avLst/>
            </a:prstGeom>
            <a:solidFill>
              <a:schemeClr val="bg1">
                <a:lumMod val="9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1297" name="Rectangle 11296">
              <a:extLst>
                <a:ext uri="{FF2B5EF4-FFF2-40B4-BE49-F238E27FC236}">
                  <a16:creationId xmlns:a16="http://schemas.microsoft.com/office/drawing/2014/main" id="{85068B72-E376-4FE8-9F05-44E7574343D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H="1">
              <a:off x="4656138" y="0"/>
              <a:ext cx="6983409" cy="6308725"/>
            </a:xfrm>
            <a:prstGeom prst="rect">
              <a:avLst/>
            </a:prstGeom>
            <a:solidFill>
              <a:schemeClr val="accent4">
                <a:lumMod val="75000"/>
                <a:alpha val="7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1298" name="Rectangle 11297">
              <a:extLst>
                <a:ext uri="{FF2B5EF4-FFF2-40B4-BE49-F238E27FC236}">
                  <a16:creationId xmlns:a16="http://schemas.microsoft.com/office/drawing/2014/main" id="{E7DC2B55-5BFC-4180-9FE3-261FEF00BC1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H="1">
              <a:off x="4656138" y="0"/>
              <a:ext cx="6983409" cy="6308725"/>
            </a:xfrm>
            <a:prstGeom prst="rect">
              <a:avLst/>
            </a:prstGeom>
            <a:solidFill>
              <a:schemeClr val="bg1">
                <a:alpha val="4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grpSp>
      <p:pic>
        <p:nvPicPr>
          <p:cNvPr id="11266" name="Picture 2" descr="Collage of students working at the Disco Student Learning Center.">
            <a:extLst>
              <a:ext uri="{FF2B5EF4-FFF2-40B4-BE49-F238E27FC236}">
                <a16:creationId xmlns:a16="http://schemas.microsoft.com/office/drawing/2014/main" id="{40EB72B3-CD00-9F7C-973D-6D2E85155171}"/>
              </a:ext>
            </a:extLst>
          </p:cNvPr>
          <p:cNvPicPr>
            <a:picLocks noChangeAspect="1" noChangeArrowheads="1"/>
          </p:cNvPicPr>
          <p:nvPr/>
        </p:nvPicPr>
        <p:blipFill>
          <a:blip r:embed="rId3">
            <a:extLst>
              <a:ext uri="{28A0092B-C50C-407E-A947-70E740481C1C}">
                <a14:useLocalDpi xmlns:a14="http://schemas.microsoft.com/office/drawing/2010/main"/>
              </a:ext>
            </a:extLst>
          </a:blip>
          <a:stretch>
            <a:fillRect/>
          </a:stretch>
        </p:blipFill>
        <p:spPr bwMode="auto">
          <a:xfrm>
            <a:off x="4634555" y="1089980"/>
            <a:ext cx="7004997" cy="4675835"/>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9C5A9A60-EC4A-68B3-FAF9-D1A151E21B97}"/>
              </a:ext>
            </a:extLst>
          </p:cNvPr>
          <p:cNvSpPr txBox="1"/>
          <p:nvPr/>
        </p:nvSpPr>
        <p:spPr>
          <a:xfrm>
            <a:off x="616537" y="452193"/>
            <a:ext cx="3742586" cy="1337354"/>
          </a:xfrm>
          <a:prstGeom prst="rect">
            <a:avLst/>
          </a:prstGeom>
          <a:noFill/>
        </p:spPr>
        <p:txBody>
          <a:bodyPr wrap="square">
            <a:spAutoFit/>
          </a:bodyPr>
          <a:lstStyle/>
          <a:p>
            <a:pPr>
              <a:lnSpc>
                <a:spcPct val="90000"/>
              </a:lnSpc>
              <a:spcAft>
                <a:spcPts val="600"/>
              </a:spcAft>
            </a:pPr>
            <a:endParaRPr lang="en-US" sz="1800" b="1" dirty="0">
              <a:solidFill>
                <a:schemeClr val="tx1">
                  <a:alpha val="60000"/>
                </a:schemeClr>
              </a:solidFill>
            </a:endParaRPr>
          </a:p>
          <a:p>
            <a:pPr algn="ctr">
              <a:lnSpc>
                <a:spcPct val="80000"/>
              </a:lnSpc>
              <a:spcAft>
                <a:spcPts val="600"/>
              </a:spcAft>
            </a:pPr>
            <a:r>
              <a:rPr lang="en-US" sz="2400" b="1" dirty="0">
                <a:solidFill>
                  <a:srgbClr val="FF0000">
                    <a:alpha val="60000"/>
                  </a:srgbClr>
                </a:solidFill>
              </a:rPr>
              <a:t>Connecting to                        Support Services</a:t>
            </a:r>
          </a:p>
          <a:p>
            <a:pPr algn="ctr">
              <a:lnSpc>
                <a:spcPct val="90000"/>
              </a:lnSpc>
              <a:spcAft>
                <a:spcPts val="600"/>
              </a:spcAft>
            </a:pPr>
            <a:r>
              <a:rPr lang="en-US" sz="1600" b="1" dirty="0">
                <a:solidFill>
                  <a:srgbClr val="002060">
                    <a:alpha val="60000"/>
                  </a:srgbClr>
                </a:solidFill>
              </a:rPr>
              <a:t>(Institutionally Dedicated)</a:t>
            </a:r>
            <a:endParaRPr lang="en-US" sz="1600" dirty="0">
              <a:solidFill>
                <a:srgbClr val="002060">
                  <a:alpha val="60000"/>
                </a:srgbClr>
              </a:solidFill>
            </a:endParaRPr>
          </a:p>
        </p:txBody>
      </p:sp>
      <p:cxnSp>
        <p:nvCxnSpPr>
          <p:cNvPr id="7" name="Straight Connector 6">
            <a:extLst>
              <a:ext uri="{FF2B5EF4-FFF2-40B4-BE49-F238E27FC236}">
                <a16:creationId xmlns:a16="http://schemas.microsoft.com/office/drawing/2014/main" id="{3463DCAD-BF5E-B02E-603E-6329572E324B}"/>
              </a:ext>
            </a:extLst>
          </p:cNvPr>
          <p:cNvCxnSpPr>
            <a:cxnSpLocks/>
          </p:cNvCxnSpPr>
          <p:nvPr/>
        </p:nvCxnSpPr>
        <p:spPr>
          <a:xfrm>
            <a:off x="736068" y="1789547"/>
            <a:ext cx="3266972" cy="0"/>
          </a:xfrm>
          <a:prstGeom prst="line">
            <a:avLst/>
          </a:prstGeom>
          <a:ln>
            <a:solidFill>
              <a:schemeClr val="bg2"/>
            </a:solidFill>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330602662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6FF9BF55-E937-7F48-BB48-58E196441D10}"/>
            </a:ext>
          </a:extLst>
        </p:cNvPr>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0B9EE3F3-89B7-43C3-8651-C4C96830993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ectangle 11">
            <a:extLst>
              <a:ext uri="{FF2B5EF4-FFF2-40B4-BE49-F238E27FC236}">
                <a16:creationId xmlns:a16="http://schemas.microsoft.com/office/drawing/2014/main" id="{33AE4636-AEEC-45D6-84D4-7AC2DA48ECF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649223" y="387939"/>
            <a:ext cx="73152" cy="54864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latin typeface="Calibri" panose="020F0502020204030204"/>
            </a:endParaRPr>
          </a:p>
        </p:txBody>
      </p:sp>
      <p:sp>
        <p:nvSpPr>
          <p:cNvPr id="14" name="Rectangle 13">
            <a:extLst>
              <a:ext uri="{FF2B5EF4-FFF2-40B4-BE49-F238E27FC236}">
                <a16:creationId xmlns:a16="http://schemas.microsoft.com/office/drawing/2014/main" id="{8D9CE0F4-2EB2-4F1F-8AAC-DB3571D9FE1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11480" y="2285541"/>
            <a:ext cx="4389120"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latin typeface="Calibri" panose="020F0502020204030204"/>
            </a:endParaRPr>
          </a:p>
        </p:txBody>
      </p:sp>
      <p:sp>
        <p:nvSpPr>
          <p:cNvPr id="3" name="TextBox 2">
            <a:extLst>
              <a:ext uri="{FF2B5EF4-FFF2-40B4-BE49-F238E27FC236}">
                <a16:creationId xmlns:a16="http://schemas.microsoft.com/office/drawing/2014/main" id="{4015362B-DAF6-EA15-23CE-69891DC86880}"/>
              </a:ext>
            </a:extLst>
          </p:cNvPr>
          <p:cNvSpPr txBox="1"/>
          <p:nvPr/>
        </p:nvSpPr>
        <p:spPr>
          <a:xfrm>
            <a:off x="960119" y="3169227"/>
            <a:ext cx="3195321" cy="1169864"/>
          </a:xfrm>
          <a:prstGeom prst="rect">
            <a:avLst/>
          </a:prstGeom>
        </p:spPr>
        <p:txBody>
          <a:bodyPr vert="horz" lIns="91440" tIns="45720" rIns="91440" bIns="45720" rtlCol="0">
            <a:normAutofit/>
          </a:bodyPr>
          <a:lstStyle/>
          <a:p>
            <a:pPr algn="ctr">
              <a:lnSpc>
                <a:spcPct val="80000"/>
              </a:lnSpc>
              <a:spcAft>
                <a:spcPts val="600"/>
              </a:spcAft>
            </a:pPr>
            <a:r>
              <a:rPr lang="en-US" sz="2400" b="1" dirty="0">
                <a:solidFill>
                  <a:srgbClr val="FF0000"/>
                </a:solidFill>
              </a:rPr>
              <a:t>How to Use                              This Approach</a:t>
            </a:r>
          </a:p>
        </p:txBody>
      </p:sp>
      <p:pic>
        <p:nvPicPr>
          <p:cNvPr id="9" name="Picture 8">
            <a:extLst>
              <a:ext uri="{FF2B5EF4-FFF2-40B4-BE49-F238E27FC236}">
                <a16:creationId xmlns:a16="http://schemas.microsoft.com/office/drawing/2014/main" id="{5FC5186C-488A-310F-C566-0CC2C0D9FCBA}"/>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637897" y="1063287"/>
            <a:ext cx="5593984" cy="3759487"/>
          </a:xfrm>
          <a:prstGeom prst="roundRect">
            <a:avLst>
              <a:gd name="adj" fmla="val 4167"/>
            </a:avLst>
          </a:prstGeom>
          <a:solidFill>
            <a:srgbClr val="FFFFFF"/>
          </a:solidFill>
          <a:ln w="76200" cap="sq">
            <a:solidFill>
              <a:srgbClr val="292929"/>
            </a:solidFill>
            <a:miter lim="800000"/>
          </a:ln>
          <a:effectLst>
            <a:reflection blurRad="12700" stA="28000" endPos="28000" dist="5000" dir="5400000" sy="-100000" algn="bl" rotWithShape="0"/>
          </a:effectLst>
          <a:scene3d>
            <a:camera prst="orthographicFront"/>
            <a:lightRig rig="threePt" dir="t">
              <a:rot lat="0" lon="0" rev="2700000"/>
            </a:lightRig>
          </a:scene3d>
          <a:sp3d>
            <a:bevelT h="38100"/>
            <a:contourClr>
              <a:srgbClr val="C0C0C0"/>
            </a:contourClr>
          </a:sp3d>
        </p:spPr>
      </p:pic>
      <p:sp>
        <p:nvSpPr>
          <p:cNvPr id="13" name="TextBox 12">
            <a:extLst>
              <a:ext uri="{FF2B5EF4-FFF2-40B4-BE49-F238E27FC236}">
                <a16:creationId xmlns:a16="http://schemas.microsoft.com/office/drawing/2014/main" id="{EFCA03A9-A13C-7088-D608-0D9007DEBD04}"/>
              </a:ext>
            </a:extLst>
          </p:cNvPr>
          <p:cNvSpPr txBox="1"/>
          <p:nvPr/>
        </p:nvSpPr>
        <p:spPr>
          <a:xfrm>
            <a:off x="685799" y="1696679"/>
            <a:ext cx="3611881" cy="523220"/>
          </a:xfrm>
          <a:prstGeom prst="rect">
            <a:avLst/>
          </a:prstGeom>
          <a:noFill/>
        </p:spPr>
        <p:txBody>
          <a:bodyPr wrap="square">
            <a:spAutoFit/>
          </a:bodyPr>
          <a:lstStyle/>
          <a:p>
            <a:pPr algn="ctr"/>
            <a:r>
              <a:rPr lang="en-US" sz="2800" b="1" dirty="0">
                <a:solidFill>
                  <a:srgbClr val="002060"/>
                </a:solidFill>
              </a:rPr>
              <a:t>Implementation</a:t>
            </a:r>
          </a:p>
        </p:txBody>
      </p:sp>
    </p:spTree>
    <p:extLst>
      <p:ext uri="{BB962C8B-B14F-4D97-AF65-F5344CB8AC3E}">
        <p14:creationId xmlns:p14="http://schemas.microsoft.com/office/powerpoint/2010/main" val="272574910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1ED7BBA7-FE04-AE23-8E84-3BBBEEB91B26}"/>
            </a:ext>
          </a:extLst>
        </p:cNvPr>
        <p:cNvGrpSpPr/>
        <p:nvPr/>
      </p:nvGrpSpPr>
      <p:grpSpPr>
        <a:xfrm>
          <a:off x="0" y="0"/>
          <a:ext cx="0" cy="0"/>
          <a:chOff x="0" y="0"/>
          <a:chExt cx="0" cy="0"/>
        </a:xfrm>
      </p:grpSpPr>
      <p:sp useBgFill="1">
        <p:nvSpPr>
          <p:cNvPr id="12" name="Rectangle 11">
            <a:extLst>
              <a:ext uri="{FF2B5EF4-FFF2-40B4-BE49-F238E27FC236}">
                <a16:creationId xmlns:a16="http://schemas.microsoft.com/office/drawing/2014/main" id="{201CC55D-ED54-4C5C-95E6-10947BD1103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4" name="Group 13">
            <a:extLst>
              <a:ext uri="{FF2B5EF4-FFF2-40B4-BE49-F238E27FC236}">
                <a16:creationId xmlns:a16="http://schemas.microsoft.com/office/drawing/2014/main" id="{1DE889C7-FAD6-4397-98E2-05D50348445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1083484"/>
            <a:ext cx="355196" cy="673460"/>
            <a:chOff x="0" y="823811"/>
            <a:chExt cx="355196" cy="673460"/>
          </a:xfrm>
        </p:grpSpPr>
        <p:sp>
          <p:nvSpPr>
            <p:cNvPr id="15" name="Rectangle 14">
              <a:extLst>
                <a:ext uri="{FF2B5EF4-FFF2-40B4-BE49-F238E27FC236}">
                  <a16:creationId xmlns:a16="http://schemas.microsoft.com/office/drawing/2014/main" id="{F399A70F-F8CD-4992-9EF5-6CF15472E73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823811"/>
              <a:ext cx="87363" cy="67346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Rectangle 15">
              <a:extLst>
                <a:ext uri="{FF2B5EF4-FFF2-40B4-BE49-F238E27FC236}">
                  <a16:creationId xmlns:a16="http://schemas.microsoft.com/office/drawing/2014/main" id="{48F4FEDC-6D80-458C-A665-075D9B9500F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59341" y="823811"/>
              <a:ext cx="195855" cy="67346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8" name="Rectangle 17">
            <a:extLst>
              <a:ext uri="{FF2B5EF4-FFF2-40B4-BE49-F238E27FC236}">
                <a16:creationId xmlns:a16="http://schemas.microsoft.com/office/drawing/2014/main" id="{3873B707-463F-40B0-8227-E8CC6C67EB2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665085" y="2090569"/>
            <a:ext cx="4297680" cy="2743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TextBox 4">
            <a:extLst>
              <a:ext uri="{FF2B5EF4-FFF2-40B4-BE49-F238E27FC236}">
                <a16:creationId xmlns:a16="http://schemas.microsoft.com/office/drawing/2014/main" id="{0E67C884-51D8-74CF-9F2C-5765F1504B40}"/>
              </a:ext>
            </a:extLst>
          </p:cNvPr>
          <p:cNvSpPr txBox="1"/>
          <p:nvPr/>
        </p:nvSpPr>
        <p:spPr>
          <a:xfrm>
            <a:off x="590720" y="2330505"/>
            <a:ext cx="4181306" cy="3979585"/>
          </a:xfrm>
          <a:prstGeom prst="rect">
            <a:avLst/>
          </a:prstGeom>
        </p:spPr>
        <p:txBody>
          <a:bodyPr vert="horz" lIns="91440" tIns="45720" rIns="91440" bIns="45720" rtlCol="0" anchor="ctr">
            <a:normAutofit lnSpcReduction="10000"/>
          </a:bodyPr>
          <a:lstStyle/>
          <a:p>
            <a:pPr>
              <a:lnSpc>
                <a:spcPct val="90000"/>
              </a:lnSpc>
              <a:spcAft>
                <a:spcPts val="600"/>
              </a:spcAft>
            </a:pPr>
            <a:r>
              <a:rPr lang="en-US" sz="1600" b="1" dirty="0">
                <a:solidFill>
                  <a:srgbClr val="002060"/>
                </a:solidFill>
              </a:rPr>
              <a:t>Embed scenarios into:</a:t>
            </a:r>
            <a:endParaRPr lang="en-US" sz="1600" dirty="0">
              <a:solidFill>
                <a:srgbClr val="002060"/>
              </a:solidFill>
            </a:endParaRPr>
          </a:p>
          <a:p>
            <a:pPr marL="457200" indent="-285750">
              <a:lnSpc>
                <a:spcPct val="90000"/>
              </a:lnSpc>
              <a:spcAft>
                <a:spcPts val="600"/>
              </a:spcAft>
              <a:buFont typeface="Wingdings" panose="05000000000000000000" pitchFamily="2" charset="2"/>
              <a:buChar char="§"/>
            </a:pPr>
            <a:r>
              <a:rPr lang="en-US" sz="1600" dirty="0">
                <a:solidFill>
                  <a:srgbClr val="002060"/>
                </a:solidFill>
              </a:rPr>
              <a:t>Slides → Show what strategies look like in action </a:t>
            </a:r>
          </a:p>
          <a:p>
            <a:pPr marL="457200" indent="-285750">
              <a:lnSpc>
                <a:spcPct val="90000"/>
              </a:lnSpc>
              <a:spcAft>
                <a:spcPts val="600"/>
              </a:spcAft>
              <a:buFont typeface="Wingdings" panose="05000000000000000000" pitchFamily="2" charset="2"/>
              <a:buChar char="§"/>
            </a:pPr>
            <a:r>
              <a:rPr lang="en-US" sz="1600" dirty="0">
                <a:solidFill>
                  <a:srgbClr val="002060"/>
                </a:solidFill>
              </a:rPr>
              <a:t>Emails → Reinforce expectations and guide students </a:t>
            </a:r>
          </a:p>
          <a:p>
            <a:pPr marL="457200" indent="-285750">
              <a:lnSpc>
                <a:spcPct val="90000"/>
              </a:lnSpc>
              <a:spcAft>
                <a:spcPts val="1200"/>
              </a:spcAft>
              <a:buFont typeface="Wingdings" panose="05000000000000000000" pitchFamily="2" charset="2"/>
              <a:buChar char="§"/>
            </a:pPr>
            <a:r>
              <a:rPr lang="en-US" sz="1600" dirty="0">
                <a:solidFill>
                  <a:srgbClr val="002060"/>
                </a:solidFill>
              </a:rPr>
              <a:t>Faculty resources → Provide clear, usable examples </a:t>
            </a:r>
          </a:p>
          <a:p>
            <a:pPr>
              <a:lnSpc>
                <a:spcPct val="90000"/>
              </a:lnSpc>
              <a:spcAft>
                <a:spcPts val="600"/>
              </a:spcAft>
            </a:pPr>
            <a:r>
              <a:rPr lang="en-US" sz="1600" b="1" dirty="0">
                <a:solidFill>
                  <a:srgbClr val="002060"/>
                </a:solidFill>
              </a:rPr>
              <a:t>Keep scenarios: </a:t>
            </a:r>
          </a:p>
          <a:p>
            <a:pPr lvl="1" indent="-285750">
              <a:lnSpc>
                <a:spcPct val="90000"/>
              </a:lnSpc>
              <a:spcAft>
                <a:spcPts val="600"/>
              </a:spcAft>
              <a:buFont typeface="Wingdings" panose="05000000000000000000" pitchFamily="2" charset="2"/>
              <a:buChar char="§"/>
              <a:tabLst>
                <a:tab pos="171450" algn="l"/>
              </a:tabLst>
            </a:pPr>
            <a:r>
              <a:rPr lang="en-US" sz="1600" dirty="0">
                <a:solidFill>
                  <a:srgbClr val="002060"/>
                </a:solidFill>
              </a:rPr>
              <a:t>Brief and specific </a:t>
            </a:r>
          </a:p>
          <a:p>
            <a:pPr lvl="1" indent="-285750">
              <a:lnSpc>
                <a:spcPct val="90000"/>
              </a:lnSpc>
              <a:spcAft>
                <a:spcPts val="600"/>
              </a:spcAft>
              <a:buFont typeface="Wingdings" panose="05000000000000000000" pitchFamily="2" charset="2"/>
              <a:buChar char="§"/>
              <a:tabLst>
                <a:tab pos="171450" algn="l"/>
              </a:tabLst>
            </a:pPr>
            <a:r>
              <a:rPr lang="en-US" sz="1600" dirty="0">
                <a:solidFill>
                  <a:srgbClr val="002060"/>
                </a:solidFill>
              </a:rPr>
              <a:t>Action-focused </a:t>
            </a:r>
          </a:p>
          <a:p>
            <a:pPr lvl="1" indent="-285750">
              <a:lnSpc>
                <a:spcPct val="90000"/>
              </a:lnSpc>
              <a:spcAft>
                <a:spcPts val="1200"/>
              </a:spcAft>
              <a:buFont typeface="Wingdings" panose="05000000000000000000" pitchFamily="2" charset="2"/>
              <a:buChar char="§"/>
              <a:tabLst>
                <a:tab pos="171450" algn="l"/>
              </a:tabLst>
            </a:pPr>
            <a:r>
              <a:rPr lang="en-US" sz="1600" dirty="0">
                <a:solidFill>
                  <a:srgbClr val="002060"/>
                </a:solidFill>
              </a:rPr>
              <a:t>Connected to outcomes </a:t>
            </a:r>
          </a:p>
          <a:p>
            <a:pPr>
              <a:lnSpc>
                <a:spcPct val="90000"/>
              </a:lnSpc>
              <a:spcAft>
                <a:spcPts val="600"/>
              </a:spcAft>
            </a:pPr>
            <a:r>
              <a:rPr lang="en-US" sz="1600" b="1" dirty="0">
                <a:solidFill>
                  <a:srgbClr val="002060"/>
                </a:solidFill>
              </a:rPr>
              <a:t>Key Idea:</a:t>
            </a:r>
          </a:p>
          <a:p>
            <a:pPr marL="171450">
              <a:lnSpc>
                <a:spcPct val="90000"/>
              </a:lnSpc>
              <a:spcAft>
                <a:spcPts val="600"/>
              </a:spcAft>
            </a:pPr>
            <a:r>
              <a:rPr lang="en-US" sz="1600" dirty="0">
                <a:solidFill>
                  <a:srgbClr val="002060"/>
                </a:solidFill>
              </a:rPr>
              <a:t>👉 </a:t>
            </a:r>
            <a:r>
              <a:rPr lang="en-US" sz="1600" i="1" dirty="0">
                <a:solidFill>
                  <a:srgbClr val="002060"/>
                </a:solidFill>
              </a:rPr>
              <a:t>A few clear examples can make teaching practices visible, consistent, and easy to apply.</a:t>
            </a:r>
            <a:endParaRPr lang="en-US" sz="1600" dirty="0">
              <a:solidFill>
                <a:srgbClr val="002060"/>
              </a:solidFill>
            </a:endParaRPr>
          </a:p>
        </p:txBody>
      </p:sp>
      <p:sp>
        <p:nvSpPr>
          <p:cNvPr id="20" name="Rectangle 19">
            <a:extLst>
              <a:ext uri="{FF2B5EF4-FFF2-40B4-BE49-F238E27FC236}">
                <a16:creationId xmlns:a16="http://schemas.microsoft.com/office/drawing/2014/main" id="{C13237C8-E62C-4F0D-A318-BD6FB6C2D13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0697670" y="0"/>
            <a:ext cx="1494330"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Rectangle 21">
            <a:extLst>
              <a:ext uri="{FF2B5EF4-FFF2-40B4-BE49-F238E27FC236}">
                <a16:creationId xmlns:a16="http://schemas.microsoft.com/office/drawing/2014/main" id="{19C9EAEA-39D0-4B0E-A0EB-51E7B26740B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685810" y="513853"/>
            <a:ext cx="6009366" cy="5834577"/>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7" name="Picture 6" descr="A person working on a computer&#10;&#10;AI-generated content may be incorrect.">
            <a:extLst>
              <a:ext uri="{FF2B5EF4-FFF2-40B4-BE49-F238E27FC236}">
                <a16:creationId xmlns:a16="http://schemas.microsoft.com/office/drawing/2014/main" id="{0E7873C8-1B65-AD3C-ABD7-C826878D3C7C}"/>
              </a:ext>
            </a:extLst>
          </p:cNvPr>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a:xfrm>
            <a:off x="5977788" y="799352"/>
            <a:ext cx="5425410" cy="5259296"/>
          </a:xfrm>
          <a:prstGeom prst="rect">
            <a:avLst/>
          </a:prstGeom>
        </p:spPr>
      </p:pic>
      <p:sp>
        <p:nvSpPr>
          <p:cNvPr id="9" name="TextBox 8">
            <a:extLst>
              <a:ext uri="{FF2B5EF4-FFF2-40B4-BE49-F238E27FC236}">
                <a16:creationId xmlns:a16="http://schemas.microsoft.com/office/drawing/2014/main" id="{58ADB22C-06F8-0451-2064-5B72F8880BF2}"/>
              </a:ext>
            </a:extLst>
          </p:cNvPr>
          <p:cNvSpPr txBox="1"/>
          <p:nvPr/>
        </p:nvSpPr>
        <p:spPr>
          <a:xfrm>
            <a:off x="671168" y="1012639"/>
            <a:ext cx="4020409" cy="1057469"/>
          </a:xfrm>
          <a:prstGeom prst="rect">
            <a:avLst/>
          </a:prstGeom>
          <a:noFill/>
        </p:spPr>
        <p:txBody>
          <a:bodyPr wrap="square">
            <a:spAutoFit/>
          </a:bodyPr>
          <a:lstStyle/>
          <a:p>
            <a:pPr algn="ctr">
              <a:lnSpc>
                <a:spcPct val="90000"/>
              </a:lnSpc>
              <a:spcAft>
                <a:spcPts val="600"/>
              </a:spcAft>
            </a:pPr>
            <a:r>
              <a:rPr lang="en-US" sz="2400" b="1" dirty="0">
                <a:solidFill>
                  <a:srgbClr val="002060"/>
                </a:solidFill>
              </a:rPr>
              <a:t>Integrating Scenarios</a:t>
            </a:r>
          </a:p>
          <a:p>
            <a:pPr algn="ctr">
              <a:lnSpc>
                <a:spcPct val="90000"/>
              </a:lnSpc>
              <a:spcAft>
                <a:spcPts val="600"/>
              </a:spcAft>
            </a:pPr>
            <a:r>
              <a:rPr lang="en-US" sz="2000" b="1" dirty="0">
                <a:solidFill>
                  <a:srgbClr val="FF0000"/>
                </a:solidFill>
              </a:rPr>
              <a:t>Making Teaching Visible                      Across Materials</a:t>
            </a:r>
            <a:endParaRPr lang="en-US" sz="2000" dirty="0">
              <a:solidFill>
                <a:srgbClr val="FF0000"/>
              </a:solidFill>
            </a:endParaRPr>
          </a:p>
        </p:txBody>
      </p:sp>
    </p:spTree>
    <p:extLst>
      <p:ext uri="{BB962C8B-B14F-4D97-AF65-F5344CB8AC3E}">
        <p14:creationId xmlns:p14="http://schemas.microsoft.com/office/powerpoint/2010/main" val="346926499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3319" name="Rectangle 13318">
            <a:extLst>
              <a:ext uri="{FF2B5EF4-FFF2-40B4-BE49-F238E27FC236}">
                <a16:creationId xmlns:a16="http://schemas.microsoft.com/office/drawing/2014/main" id="{3756B343-807D-456E-AA26-80E96B75D13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321" name="Rectangle 13320">
            <a:extLst>
              <a:ext uri="{FF2B5EF4-FFF2-40B4-BE49-F238E27FC236}">
                <a16:creationId xmlns:a16="http://schemas.microsoft.com/office/drawing/2014/main" id="{08980754-6F4B-43C9-B9BE-127B6BED658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5546413" y="215201"/>
            <a:ext cx="740664" cy="11833491"/>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323" name="Rectangle 13322">
            <a:extLst>
              <a:ext uri="{FF2B5EF4-FFF2-40B4-BE49-F238E27FC236}">
                <a16:creationId xmlns:a16="http://schemas.microsoft.com/office/drawing/2014/main" id="{2C1BBA94-3F40-40AA-8BB9-E69E25E537C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10234" y="354959"/>
            <a:ext cx="6184973" cy="5915212"/>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3314" name="Picture 2" descr="person sending e-mails and using their mobile device">
            <a:extLst>
              <a:ext uri="{FF2B5EF4-FFF2-40B4-BE49-F238E27FC236}">
                <a16:creationId xmlns:a16="http://schemas.microsoft.com/office/drawing/2014/main" id="{E0824DE0-A94B-55B7-B3EF-165BEEDE9F7F}"/>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576244" y="650494"/>
            <a:ext cx="5628018" cy="5324142"/>
          </a:xfrm>
          <a:prstGeom prst="rect">
            <a:avLst/>
          </a:prstGeom>
          <a:noFill/>
          <a:extLst>
            <a:ext uri="{909E8E84-426E-40DD-AFC4-6F175D3DCCD1}">
              <a14:hiddenFill xmlns:a14="http://schemas.microsoft.com/office/drawing/2010/main">
                <a:solidFill>
                  <a:srgbClr val="FFFFFF"/>
                </a:solidFill>
              </a14:hiddenFill>
            </a:ext>
          </a:extLst>
        </p:spPr>
      </p:pic>
      <p:sp>
        <p:nvSpPr>
          <p:cNvPr id="13325" name="Rectangle 13324">
            <a:extLst>
              <a:ext uri="{FF2B5EF4-FFF2-40B4-BE49-F238E27FC236}">
                <a16:creationId xmlns:a16="http://schemas.microsoft.com/office/drawing/2014/main" id="{169CC832-2974-4E8D-90ED-3E2941BA733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7277786" y="1944913"/>
            <a:ext cx="4023360" cy="2743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TextBox 4">
            <a:extLst>
              <a:ext uri="{FF2B5EF4-FFF2-40B4-BE49-F238E27FC236}">
                <a16:creationId xmlns:a16="http://schemas.microsoft.com/office/drawing/2014/main" id="{9D50DC4A-D847-A32E-AEC6-29D8112F3A49}"/>
              </a:ext>
            </a:extLst>
          </p:cNvPr>
          <p:cNvSpPr txBox="1"/>
          <p:nvPr/>
        </p:nvSpPr>
        <p:spPr>
          <a:xfrm>
            <a:off x="6992426" y="2124958"/>
            <a:ext cx="4594079" cy="3511943"/>
          </a:xfrm>
          <a:prstGeom prst="rect">
            <a:avLst/>
          </a:prstGeom>
        </p:spPr>
        <p:txBody>
          <a:bodyPr vert="horz" lIns="91440" tIns="45720" rIns="91440" bIns="45720" rtlCol="0" anchor="ctr">
            <a:noAutofit/>
          </a:bodyPr>
          <a:lstStyle/>
          <a:p>
            <a:pPr>
              <a:lnSpc>
                <a:spcPct val="80000"/>
              </a:lnSpc>
              <a:spcAft>
                <a:spcPts val="1200"/>
              </a:spcAft>
            </a:pPr>
            <a:r>
              <a:rPr lang="en-US" sz="1600" b="1" dirty="0">
                <a:solidFill>
                  <a:srgbClr val="002060"/>
                </a:solidFill>
              </a:rPr>
              <a:t>Scenario: </a:t>
            </a:r>
            <a:r>
              <a:rPr lang="en-US" sz="1600" dirty="0">
                <a:solidFill>
                  <a:srgbClr val="002060"/>
                </a:solidFill>
              </a:rPr>
              <a:t>Early feedback on a low-stakes assignment (Week 2) </a:t>
            </a:r>
          </a:p>
          <a:p>
            <a:pPr>
              <a:lnSpc>
                <a:spcPct val="80000"/>
              </a:lnSpc>
              <a:spcAft>
                <a:spcPts val="1200"/>
              </a:spcAft>
            </a:pPr>
            <a:r>
              <a:rPr lang="en-US" sz="1600" b="1" dirty="0">
                <a:solidFill>
                  <a:srgbClr val="002060"/>
                </a:solidFill>
              </a:rPr>
              <a:t>Slides: </a:t>
            </a:r>
            <a:r>
              <a:rPr lang="en-US" sz="1600" dirty="0">
                <a:solidFill>
                  <a:srgbClr val="002060"/>
                </a:solidFill>
              </a:rPr>
              <a:t>Model effective practice by showing what quality looks like</a:t>
            </a:r>
          </a:p>
          <a:p>
            <a:pPr>
              <a:lnSpc>
                <a:spcPct val="80000"/>
              </a:lnSpc>
              <a:spcAft>
                <a:spcPts val="1200"/>
              </a:spcAft>
            </a:pPr>
            <a:r>
              <a:rPr lang="en-US" sz="1600" b="1" dirty="0">
                <a:solidFill>
                  <a:srgbClr val="002060"/>
                </a:solidFill>
              </a:rPr>
              <a:t>Emails: </a:t>
            </a:r>
            <a:r>
              <a:rPr lang="en-US" sz="1600" dirty="0">
                <a:solidFill>
                  <a:srgbClr val="002060"/>
                </a:solidFill>
              </a:rPr>
              <a:t>Reinforce what to do and how to approach the task</a:t>
            </a:r>
          </a:p>
          <a:p>
            <a:pPr>
              <a:lnSpc>
                <a:spcPct val="80000"/>
              </a:lnSpc>
              <a:spcAft>
                <a:spcPts val="1200"/>
              </a:spcAft>
            </a:pPr>
            <a:r>
              <a:rPr lang="en-US" sz="1600" b="1" dirty="0">
                <a:solidFill>
                  <a:srgbClr val="002060"/>
                </a:solidFill>
              </a:rPr>
              <a:t>Faculty Resources: </a:t>
            </a:r>
            <a:r>
              <a:rPr lang="en-US" sz="1600" dirty="0">
                <a:solidFill>
                  <a:srgbClr val="002060"/>
                </a:solidFill>
              </a:rPr>
              <a:t>Provide a replicable strategy (sample + checklist + self-assessment)</a:t>
            </a:r>
          </a:p>
          <a:p>
            <a:pPr>
              <a:lnSpc>
                <a:spcPct val="80000"/>
              </a:lnSpc>
              <a:spcAft>
                <a:spcPts val="1200"/>
              </a:spcAft>
            </a:pPr>
            <a:r>
              <a:rPr lang="en-US" sz="1600" b="1" dirty="0">
                <a:solidFill>
                  <a:srgbClr val="002060"/>
                </a:solidFill>
              </a:rPr>
              <a:t>Across Materials: </a:t>
            </a:r>
            <a:r>
              <a:rPr lang="en-US" sz="1600" dirty="0">
                <a:solidFill>
                  <a:srgbClr val="002060"/>
                </a:solidFill>
              </a:rPr>
              <a:t>Same scenario, different purpose → consistent and reinforced learning</a:t>
            </a:r>
          </a:p>
          <a:p>
            <a:pPr>
              <a:lnSpc>
                <a:spcPct val="80000"/>
              </a:lnSpc>
              <a:spcAft>
                <a:spcPts val="1200"/>
              </a:spcAft>
            </a:pPr>
            <a:r>
              <a:rPr lang="en-US" sz="1600" b="1" dirty="0">
                <a:solidFill>
                  <a:srgbClr val="002060"/>
                </a:solidFill>
              </a:rPr>
              <a:t>Key Idea:</a:t>
            </a:r>
            <a:br>
              <a:rPr lang="en-US" sz="1600" dirty="0">
                <a:solidFill>
                  <a:srgbClr val="002060"/>
                </a:solidFill>
              </a:rPr>
            </a:br>
            <a:r>
              <a:rPr lang="en-US" sz="1600" dirty="0">
                <a:solidFill>
                  <a:srgbClr val="002060"/>
                </a:solidFill>
              </a:rPr>
              <a:t>👉 </a:t>
            </a:r>
            <a:r>
              <a:rPr lang="en-US" sz="1600" i="1" dirty="0">
                <a:solidFill>
                  <a:srgbClr val="002060"/>
                </a:solidFill>
              </a:rPr>
              <a:t>One scenario can reinforce effective teaching across all materials.</a:t>
            </a:r>
            <a:endParaRPr lang="en-US" sz="1600" dirty="0">
              <a:solidFill>
                <a:srgbClr val="002060"/>
              </a:solidFill>
            </a:endParaRPr>
          </a:p>
        </p:txBody>
      </p:sp>
      <p:sp>
        <p:nvSpPr>
          <p:cNvPr id="13327" name="Rectangle 13326">
            <a:extLst>
              <a:ext uri="{FF2B5EF4-FFF2-40B4-BE49-F238E27FC236}">
                <a16:creationId xmlns:a16="http://schemas.microsoft.com/office/drawing/2014/main" id="{55222F96-971A-4F90-B841-6BAB416C7AC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11677179" y="6053360"/>
            <a:ext cx="740664" cy="154124"/>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TextBox 6">
            <a:extLst>
              <a:ext uri="{FF2B5EF4-FFF2-40B4-BE49-F238E27FC236}">
                <a16:creationId xmlns:a16="http://schemas.microsoft.com/office/drawing/2014/main" id="{0D7B1707-0E78-D9F1-011F-554ACCDB9732}"/>
              </a:ext>
            </a:extLst>
          </p:cNvPr>
          <p:cNvSpPr txBox="1"/>
          <p:nvPr/>
        </p:nvSpPr>
        <p:spPr>
          <a:xfrm>
            <a:off x="7207968" y="1068387"/>
            <a:ext cx="3912761" cy="800219"/>
          </a:xfrm>
          <a:prstGeom prst="rect">
            <a:avLst/>
          </a:prstGeom>
          <a:noFill/>
        </p:spPr>
        <p:txBody>
          <a:bodyPr wrap="square">
            <a:spAutoFit/>
          </a:bodyPr>
          <a:lstStyle/>
          <a:p>
            <a:pPr algn="ctr"/>
            <a:r>
              <a:rPr lang="en-US" sz="2400" b="1" dirty="0">
                <a:solidFill>
                  <a:srgbClr val="002060"/>
                </a:solidFill>
              </a:rPr>
              <a:t>Integrating Scenarios </a:t>
            </a:r>
            <a:r>
              <a:rPr lang="en-US" sz="2200" b="1" dirty="0">
                <a:solidFill>
                  <a:srgbClr val="FF0000"/>
                </a:solidFill>
              </a:rPr>
              <a:t>(Example)</a:t>
            </a:r>
          </a:p>
        </p:txBody>
      </p:sp>
    </p:spTree>
    <p:extLst>
      <p:ext uri="{BB962C8B-B14F-4D97-AF65-F5344CB8AC3E}">
        <p14:creationId xmlns:p14="http://schemas.microsoft.com/office/powerpoint/2010/main" val="372651116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5DFD05AA-F5CD-5AE9-2643-14F24DD40F33}"/>
            </a:ext>
          </a:extLst>
        </p:cNvPr>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DBC6133C-0615-4CE4-9132-37E609A9BDF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ectangle 11">
            <a:extLst>
              <a:ext uri="{FF2B5EF4-FFF2-40B4-BE49-F238E27FC236}">
                <a16:creationId xmlns:a16="http://schemas.microsoft.com/office/drawing/2014/main" id="{169CC832-2974-4E8D-90ED-3E2941BA733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616533" y="1944913"/>
            <a:ext cx="4023360" cy="2743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TextBox 2">
            <a:extLst>
              <a:ext uri="{FF2B5EF4-FFF2-40B4-BE49-F238E27FC236}">
                <a16:creationId xmlns:a16="http://schemas.microsoft.com/office/drawing/2014/main" id="{203872E5-A2A1-F608-6D9D-0A2CAB61B60B}"/>
              </a:ext>
            </a:extLst>
          </p:cNvPr>
          <p:cNvSpPr txBox="1"/>
          <p:nvPr/>
        </p:nvSpPr>
        <p:spPr>
          <a:xfrm>
            <a:off x="495147" y="1972345"/>
            <a:ext cx="4706499" cy="3511943"/>
          </a:xfrm>
          <a:prstGeom prst="rect">
            <a:avLst/>
          </a:prstGeom>
        </p:spPr>
        <p:txBody>
          <a:bodyPr vert="horz" lIns="91440" tIns="45720" rIns="91440" bIns="45720" rtlCol="0" anchor="ctr">
            <a:noAutofit/>
          </a:bodyPr>
          <a:lstStyle/>
          <a:p>
            <a:pPr>
              <a:lnSpc>
                <a:spcPct val="90000"/>
              </a:lnSpc>
              <a:spcAft>
                <a:spcPts val="600"/>
              </a:spcAft>
            </a:pPr>
            <a:endParaRPr lang="en-US" sz="1600" dirty="0">
              <a:solidFill>
                <a:srgbClr val="002060"/>
              </a:solidFill>
            </a:endParaRPr>
          </a:p>
          <a:p>
            <a:pPr>
              <a:lnSpc>
                <a:spcPct val="90000"/>
              </a:lnSpc>
              <a:spcAft>
                <a:spcPts val="1200"/>
              </a:spcAft>
            </a:pPr>
            <a:r>
              <a:rPr lang="en-US" sz="1600" b="1" dirty="0">
                <a:solidFill>
                  <a:srgbClr val="002060"/>
                </a:solidFill>
              </a:rPr>
              <a:t>Action: </a:t>
            </a:r>
            <a:r>
              <a:rPr lang="en-US" sz="1600" dirty="0">
                <a:solidFill>
                  <a:srgbClr val="002060"/>
                </a:solidFill>
              </a:rPr>
              <a:t>(e.g., early feedback, clear instructions, applied assignments) </a:t>
            </a:r>
          </a:p>
          <a:p>
            <a:pPr>
              <a:lnSpc>
                <a:spcPct val="90000"/>
              </a:lnSpc>
              <a:spcAft>
                <a:spcPts val="1200"/>
              </a:spcAft>
            </a:pPr>
            <a:r>
              <a:rPr lang="en-US" sz="1600" b="1" dirty="0">
                <a:solidFill>
                  <a:srgbClr val="002060"/>
                </a:solidFill>
              </a:rPr>
              <a:t>Outcome:  </a:t>
            </a:r>
            <a:r>
              <a:rPr lang="en-US" sz="1600" dirty="0">
                <a:solidFill>
                  <a:srgbClr val="002060"/>
                </a:solidFill>
              </a:rPr>
              <a:t>(e.g., better understanding, increased engagement) </a:t>
            </a:r>
          </a:p>
          <a:p>
            <a:pPr>
              <a:lnSpc>
                <a:spcPct val="90000"/>
              </a:lnSpc>
              <a:spcAft>
                <a:spcPts val="1200"/>
              </a:spcAft>
            </a:pPr>
            <a:r>
              <a:rPr lang="en-US" sz="1600" b="1" dirty="0">
                <a:solidFill>
                  <a:srgbClr val="002060"/>
                </a:solidFill>
              </a:rPr>
              <a:t>Impact:  </a:t>
            </a:r>
            <a:r>
              <a:rPr lang="en-US" sz="1600" dirty="0">
                <a:solidFill>
                  <a:srgbClr val="002060"/>
                </a:solidFill>
              </a:rPr>
              <a:t>(e.g., success, persistence, retention) </a:t>
            </a:r>
          </a:p>
          <a:p>
            <a:pPr>
              <a:lnSpc>
                <a:spcPct val="90000"/>
              </a:lnSpc>
              <a:spcAft>
                <a:spcPts val="600"/>
              </a:spcAft>
            </a:pPr>
            <a:r>
              <a:rPr lang="en-US" sz="1600" b="1" dirty="0">
                <a:solidFill>
                  <a:srgbClr val="002060"/>
                </a:solidFill>
              </a:rPr>
              <a:t>Makes teaching: </a:t>
            </a:r>
          </a:p>
          <a:p>
            <a:pPr marL="742950" lvl="1" indent="-228600">
              <a:lnSpc>
                <a:spcPct val="80000"/>
              </a:lnSpc>
              <a:spcAft>
                <a:spcPts val="300"/>
              </a:spcAft>
              <a:buFont typeface="Wingdings" panose="05000000000000000000" pitchFamily="2" charset="2"/>
              <a:buChar char="§"/>
            </a:pPr>
            <a:r>
              <a:rPr lang="en-US" sz="1600" dirty="0">
                <a:solidFill>
                  <a:srgbClr val="002060"/>
                </a:solidFill>
              </a:rPr>
              <a:t>Intentional </a:t>
            </a:r>
          </a:p>
          <a:p>
            <a:pPr marL="742950" lvl="1" indent="-228600">
              <a:lnSpc>
                <a:spcPct val="80000"/>
              </a:lnSpc>
              <a:spcAft>
                <a:spcPts val="300"/>
              </a:spcAft>
              <a:buFont typeface="Wingdings" panose="05000000000000000000" pitchFamily="2" charset="2"/>
              <a:buChar char="§"/>
            </a:pPr>
            <a:r>
              <a:rPr lang="en-US" sz="1600" dirty="0">
                <a:solidFill>
                  <a:srgbClr val="002060"/>
                </a:solidFill>
              </a:rPr>
              <a:t>Measurable </a:t>
            </a:r>
          </a:p>
          <a:p>
            <a:pPr marL="742950" lvl="1" indent="-228600">
              <a:lnSpc>
                <a:spcPct val="90000"/>
              </a:lnSpc>
              <a:spcAft>
                <a:spcPts val="1200"/>
              </a:spcAft>
              <a:buFont typeface="Wingdings" panose="05000000000000000000" pitchFamily="2" charset="2"/>
              <a:buChar char="§"/>
            </a:pPr>
            <a:r>
              <a:rPr lang="en-US" sz="1600" dirty="0">
                <a:solidFill>
                  <a:srgbClr val="002060"/>
                </a:solidFill>
              </a:rPr>
              <a:t>Aligned to student success </a:t>
            </a:r>
          </a:p>
          <a:p>
            <a:pPr marL="109538" indent="-49213">
              <a:lnSpc>
                <a:spcPct val="90000"/>
              </a:lnSpc>
              <a:spcAft>
                <a:spcPts val="600"/>
              </a:spcAft>
            </a:pPr>
            <a:r>
              <a:rPr lang="en-US" sz="1600" b="1" dirty="0">
                <a:solidFill>
                  <a:srgbClr val="002060"/>
                </a:solidFill>
              </a:rPr>
              <a:t>Key Idea:</a:t>
            </a:r>
            <a:br>
              <a:rPr lang="en-US" sz="1600" dirty="0">
                <a:solidFill>
                  <a:srgbClr val="002060"/>
                </a:solidFill>
              </a:rPr>
            </a:br>
            <a:r>
              <a:rPr lang="en-US" sz="1600" dirty="0">
                <a:solidFill>
                  <a:srgbClr val="002060"/>
                </a:solidFill>
              </a:rPr>
              <a:t>👉 </a:t>
            </a:r>
            <a:r>
              <a:rPr lang="en-US" sz="1600" i="1" dirty="0">
                <a:solidFill>
                  <a:srgbClr val="002060"/>
                </a:solidFill>
              </a:rPr>
              <a:t>Small actions lead to meaningful outcomes—and lasting impact.</a:t>
            </a:r>
            <a:endParaRPr lang="en-US" sz="1600" dirty="0">
              <a:solidFill>
                <a:srgbClr val="002060"/>
              </a:solidFill>
            </a:endParaRPr>
          </a:p>
        </p:txBody>
      </p:sp>
      <p:sp>
        <p:nvSpPr>
          <p:cNvPr id="14" name="Rectangle 13">
            <a:extLst>
              <a:ext uri="{FF2B5EF4-FFF2-40B4-BE49-F238E27FC236}">
                <a16:creationId xmlns:a16="http://schemas.microsoft.com/office/drawing/2014/main" id="{55222F96-971A-4F90-B841-6BAB416C7AC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225843" y="6053360"/>
            <a:ext cx="740664" cy="154124"/>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Rectangle 15">
            <a:extLst>
              <a:ext uri="{FF2B5EF4-FFF2-40B4-BE49-F238E27FC236}">
                <a16:creationId xmlns:a16="http://schemas.microsoft.com/office/drawing/2014/main" id="{08980754-6F4B-43C9-B9BE-127B6BED658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5904923" y="215201"/>
            <a:ext cx="740664" cy="11833491"/>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Rectangle 17">
            <a:extLst>
              <a:ext uri="{FF2B5EF4-FFF2-40B4-BE49-F238E27FC236}">
                <a16:creationId xmlns:a16="http://schemas.microsoft.com/office/drawing/2014/main" id="{2C1BBA94-3F40-40AA-8BB9-E69E25E537C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696793" y="354959"/>
            <a:ext cx="6184973" cy="5915212"/>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5" name="Picture 4" descr="A diagram of a process&#10;&#10;AI-generated content may be incorrect.">
            <a:extLst>
              <a:ext uri="{FF2B5EF4-FFF2-40B4-BE49-F238E27FC236}">
                <a16:creationId xmlns:a16="http://schemas.microsoft.com/office/drawing/2014/main" id="{FE2C3C66-B7C3-1427-7EEA-9BA43F02CC83}"/>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987738" y="1947771"/>
            <a:ext cx="5628018" cy="2729588"/>
          </a:xfrm>
          <a:prstGeom prst="rect">
            <a:avLst/>
          </a:prstGeom>
        </p:spPr>
      </p:pic>
      <p:sp>
        <p:nvSpPr>
          <p:cNvPr id="7" name="TextBox 6">
            <a:extLst>
              <a:ext uri="{FF2B5EF4-FFF2-40B4-BE49-F238E27FC236}">
                <a16:creationId xmlns:a16="http://schemas.microsoft.com/office/drawing/2014/main" id="{4CF591DD-E105-71F5-0CEE-5B85EBC8D741}"/>
              </a:ext>
            </a:extLst>
          </p:cNvPr>
          <p:cNvSpPr txBox="1"/>
          <p:nvPr/>
        </p:nvSpPr>
        <p:spPr>
          <a:xfrm>
            <a:off x="144489" y="1178619"/>
            <a:ext cx="5057157" cy="752578"/>
          </a:xfrm>
          <a:prstGeom prst="rect">
            <a:avLst/>
          </a:prstGeom>
          <a:noFill/>
        </p:spPr>
        <p:txBody>
          <a:bodyPr wrap="square">
            <a:spAutoFit/>
          </a:bodyPr>
          <a:lstStyle/>
          <a:p>
            <a:pPr algn="ctr">
              <a:lnSpc>
                <a:spcPct val="90000"/>
              </a:lnSpc>
              <a:spcAft>
                <a:spcPts val="600"/>
              </a:spcAft>
            </a:pPr>
            <a:r>
              <a:rPr lang="en-US" sz="2400" b="1" dirty="0">
                <a:solidFill>
                  <a:srgbClr val="002060"/>
                </a:solidFill>
              </a:rPr>
              <a:t>Action → Outcome → Impact</a:t>
            </a:r>
          </a:p>
          <a:p>
            <a:pPr algn="ctr">
              <a:lnSpc>
                <a:spcPct val="90000"/>
              </a:lnSpc>
              <a:spcAft>
                <a:spcPts val="600"/>
              </a:spcAft>
            </a:pPr>
            <a:r>
              <a:rPr lang="en-US" sz="1800" b="1" dirty="0">
                <a:solidFill>
                  <a:srgbClr val="FF0000"/>
                </a:solidFill>
              </a:rPr>
              <a:t>Connecting Teaching to Results</a:t>
            </a:r>
            <a:endParaRPr lang="en-US" sz="1800" dirty="0">
              <a:solidFill>
                <a:srgbClr val="FF0000"/>
              </a:solidFill>
            </a:endParaRPr>
          </a:p>
        </p:txBody>
      </p:sp>
    </p:spTree>
    <p:extLst>
      <p:ext uri="{BB962C8B-B14F-4D97-AF65-F5344CB8AC3E}">
        <p14:creationId xmlns:p14="http://schemas.microsoft.com/office/powerpoint/2010/main" val="272453696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40AAB762-201B-CCAA-E615-B07C67D1C6F8}"/>
            </a:ext>
          </a:extLst>
        </p:cNvPr>
        <p:cNvGrpSpPr/>
        <p:nvPr/>
      </p:nvGrpSpPr>
      <p:grpSpPr>
        <a:xfrm>
          <a:off x="0" y="0"/>
          <a:ext cx="0" cy="0"/>
          <a:chOff x="0" y="0"/>
          <a:chExt cx="0" cy="0"/>
        </a:xfrm>
      </p:grpSpPr>
      <p:sp useBgFill="1">
        <p:nvSpPr>
          <p:cNvPr id="14343" name="Rectangle 14342">
            <a:extLst>
              <a:ext uri="{FF2B5EF4-FFF2-40B4-BE49-F238E27FC236}">
                <a16:creationId xmlns:a16="http://schemas.microsoft.com/office/drawing/2014/main" id="{91DC6ABD-215C-4EA8-A483-CEF5B99AB3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ptos" panose="02110004020202020204"/>
              <a:ea typeface="+mn-ea"/>
              <a:cs typeface="+mn-cs"/>
            </a:endParaRPr>
          </a:p>
        </p:txBody>
      </p:sp>
      <p:grpSp>
        <p:nvGrpSpPr>
          <p:cNvPr id="14345" name="Group 14344">
            <a:extLst>
              <a:ext uri="{FF2B5EF4-FFF2-40B4-BE49-F238E27FC236}">
                <a16:creationId xmlns:a16="http://schemas.microsoft.com/office/drawing/2014/main" id="{3AF6A671-C637-4547-85F4-51B6D188139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9416432" y="1"/>
            <a:ext cx="2446384" cy="5777808"/>
            <a:chOff x="329184" y="1"/>
            <a:chExt cx="524256" cy="5777808"/>
          </a:xfrm>
        </p:grpSpPr>
        <p:cxnSp>
          <p:nvCxnSpPr>
            <p:cNvPr id="14346" name="Straight Connector 14345">
              <a:extLst>
                <a:ext uri="{FF2B5EF4-FFF2-40B4-BE49-F238E27FC236}">
                  <a16:creationId xmlns:a16="http://schemas.microsoft.com/office/drawing/2014/main" id="{C575CF26-3D3C-4C5A-A2B7-00432016EF62}"/>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flipH="1">
              <a:off x="329184" y="5777809"/>
              <a:ext cx="521208" cy="0"/>
            </a:xfrm>
            <a:prstGeom prst="line">
              <a:avLst/>
            </a:prstGeom>
            <a:ln w="152400">
              <a:solidFill>
                <a:schemeClr val="accent4"/>
              </a:solidFill>
            </a:ln>
          </p:spPr>
          <p:style>
            <a:lnRef idx="1">
              <a:schemeClr val="accent1"/>
            </a:lnRef>
            <a:fillRef idx="0">
              <a:schemeClr val="accent1"/>
            </a:fillRef>
            <a:effectRef idx="0">
              <a:schemeClr val="accent1"/>
            </a:effectRef>
            <a:fontRef idx="minor">
              <a:schemeClr val="tx1"/>
            </a:fontRef>
          </p:style>
        </p:cxnSp>
        <p:sp>
          <p:nvSpPr>
            <p:cNvPr id="14347" name="Rectangle 14346">
              <a:extLst>
                <a:ext uri="{FF2B5EF4-FFF2-40B4-BE49-F238E27FC236}">
                  <a16:creationId xmlns:a16="http://schemas.microsoft.com/office/drawing/2014/main" id="{99413ED5-9ED4-4772-BCE4-2BCAE6B12E3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29184" y="1"/>
              <a:ext cx="524256" cy="5532119"/>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ptos" panose="02110004020202020204"/>
                <a:ea typeface="+mn-ea"/>
                <a:cs typeface="+mn-cs"/>
              </a:endParaRPr>
            </a:p>
          </p:txBody>
        </p:sp>
      </p:grpSp>
      <p:sp>
        <p:nvSpPr>
          <p:cNvPr id="14349" name="Rectangle 14348">
            <a:extLst>
              <a:ext uri="{FF2B5EF4-FFF2-40B4-BE49-F238E27FC236}">
                <a16:creationId xmlns:a16="http://schemas.microsoft.com/office/drawing/2014/main" id="{04357C93-F0CB-4A1C-8F77-4E906378981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386598" y="269324"/>
            <a:ext cx="6116779" cy="6208776"/>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ptos" panose="02110004020202020204"/>
              <a:ea typeface="+mn-ea"/>
              <a:cs typeface="+mn-cs"/>
            </a:endParaRPr>
          </a:p>
        </p:txBody>
      </p:sp>
      <p:sp>
        <p:nvSpPr>
          <p:cNvPr id="2" name="TextBox 1">
            <a:extLst>
              <a:ext uri="{FF2B5EF4-FFF2-40B4-BE49-F238E27FC236}">
                <a16:creationId xmlns:a16="http://schemas.microsoft.com/office/drawing/2014/main" id="{CF3945B7-758E-FA7F-5AAE-8EE9CFBF4972}"/>
              </a:ext>
            </a:extLst>
          </p:cNvPr>
          <p:cNvSpPr txBox="1"/>
          <p:nvPr/>
        </p:nvSpPr>
        <p:spPr>
          <a:xfrm>
            <a:off x="6521555" y="402821"/>
            <a:ext cx="4118069" cy="5252143"/>
          </a:xfrm>
          <a:prstGeom prst="rect">
            <a:avLst/>
          </a:prstGeom>
          <a:noFill/>
        </p:spPr>
        <p:txBody>
          <a:bodyPr wrap="square">
            <a:spAutoFit/>
          </a:bodyPr>
          <a:lstStyle/>
          <a:p>
            <a:pPr algn="ctr">
              <a:buNone/>
            </a:pPr>
            <a:endParaRPr lang="en-US" sz="2400" b="1" dirty="0">
              <a:solidFill>
                <a:srgbClr val="002060"/>
              </a:solidFill>
            </a:endParaRPr>
          </a:p>
          <a:p>
            <a:pPr algn="ctr">
              <a:buNone/>
            </a:pPr>
            <a:endParaRPr lang="en-US" sz="1600" b="1" dirty="0">
              <a:solidFill>
                <a:srgbClr val="002060"/>
              </a:solidFill>
            </a:endParaRPr>
          </a:p>
          <a:p>
            <a:pPr>
              <a:buNone/>
            </a:pPr>
            <a:r>
              <a:rPr lang="en-US" sz="1600" b="1" dirty="0">
                <a:solidFill>
                  <a:srgbClr val="002060"/>
                </a:solidFill>
              </a:rPr>
              <a:t>Action:</a:t>
            </a:r>
            <a:endParaRPr lang="en-US" sz="1600" dirty="0">
              <a:solidFill>
                <a:srgbClr val="002060"/>
              </a:solidFill>
            </a:endParaRPr>
          </a:p>
          <a:p>
            <a:pPr marL="401638" indent="-230188">
              <a:lnSpc>
                <a:spcPct val="90000"/>
              </a:lnSpc>
              <a:buFont typeface="Wingdings" panose="05000000000000000000" pitchFamily="2" charset="2"/>
              <a:buChar char="§"/>
            </a:pPr>
            <a:r>
              <a:rPr lang="en-US" sz="1600" dirty="0">
                <a:solidFill>
                  <a:srgbClr val="002060"/>
                </a:solidFill>
              </a:rPr>
              <a:t>You provide a study guide one week before the exam. </a:t>
            </a:r>
          </a:p>
          <a:p>
            <a:pPr marL="401638" indent="-230188">
              <a:lnSpc>
                <a:spcPct val="90000"/>
              </a:lnSpc>
              <a:spcAft>
                <a:spcPts val="1200"/>
              </a:spcAft>
              <a:buFont typeface="Wingdings" panose="05000000000000000000" pitchFamily="2" charset="2"/>
              <a:buChar char="§"/>
            </a:pPr>
            <a:r>
              <a:rPr lang="en-US" sz="1600" dirty="0">
                <a:solidFill>
                  <a:srgbClr val="002060"/>
                </a:solidFill>
              </a:rPr>
              <a:t>Includes key concepts, examples, and practice questions </a:t>
            </a:r>
          </a:p>
          <a:p>
            <a:pPr>
              <a:lnSpc>
                <a:spcPct val="90000"/>
              </a:lnSpc>
            </a:pPr>
            <a:r>
              <a:rPr lang="en-US" sz="1600" b="1" dirty="0">
                <a:solidFill>
                  <a:srgbClr val="002060"/>
                </a:solidFill>
              </a:rPr>
              <a:t>Outcome:</a:t>
            </a:r>
            <a:endParaRPr lang="en-US" sz="1600" dirty="0">
              <a:solidFill>
                <a:srgbClr val="002060"/>
              </a:solidFill>
            </a:endParaRPr>
          </a:p>
          <a:p>
            <a:pPr marL="401638" indent="-230188">
              <a:lnSpc>
                <a:spcPct val="90000"/>
              </a:lnSpc>
              <a:buFont typeface="Wingdings" panose="05000000000000000000" pitchFamily="2" charset="2"/>
              <a:buChar char="§"/>
            </a:pPr>
            <a:r>
              <a:rPr lang="en-US" sz="1600" dirty="0">
                <a:solidFill>
                  <a:srgbClr val="002060"/>
                </a:solidFill>
              </a:rPr>
              <a:t>Students focus their studying on what matters most. </a:t>
            </a:r>
          </a:p>
          <a:p>
            <a:pPr marL="401638" indent="-230188">
              <a:lnSpc>
                <a:spcPct val="90000"/>
              </a:lnSpc>
              <a:spcAft>
                <a:spcPts val="1200"/>
              </a:spcAft>
              <a:buFont typeface="Wingdings" panose="05000000000000000000" pitchFamily="2" charset="2"/>
              <a:buChar char="§"/>
            </a:pPr>
            <a:r>
              <a:rPr lang="en-US" sz="1600" dirty="0">
                <a:solidFill>
                  <a:srgbClr val="002060"/>
                </a:solidFill>
              </a:rPr>
              <a:t>Increased preparation and more targeted review </a:t>
            </a:r>
          </a:p>
          <a:p>
            <a:pPr>
              <a:lnSpc>
                <a:spcPct val="90000"/>
              </a:lnSpc>
            </a:pPr>
            <a:r>
              <a:rPr lang="en-US" sz="1600" b="1" dirty="0">
                <a:solidFill>
                  <a:srgbClr val="002060"/>
                </a:solidFill>
              </a:rPr>
              <a:t>Impact:</a:t>
            </a:r>
            <a:endParaRPr lang="en-US" sz="1600" dirty="0">
              <a:solidFill>
                <a:srgbClr val="002060"/>
              </a:solidFill>
            </a:endParaRPr>
          </a:p>
          <a:p>
            <a:pPr marL="401638" indent="-230188">
              <a:lnSpc>
                <a:spcPct val="90000"/>
              </a:lnSpc>
              <a:buFont typeface="Wingdings" panose="05000000000000000000" pitchFamily="2" charset="2"/>
              <a:buChar char="§"/>
            </a:pPr>
            <a:r>
              <a:rPr lang="en-US" sz="1600" dirty="0">
                <a:solidFill>
                  <a:srgbClr val="002060"/>
                </a:solidFill>
              </a:rPr>
              <a:t>Higher exam performance </a:t>
            </a:r>
          </a:p>
          <a:p>
            <a:pPr marL="401638" indent="-230188">
              <a:lnSpc>
                <a:spcPct val="90000"/>
              </a:lnSpc>
              <a:buFont typeface="Wingdings" panose="05000000000000000000" pitchFamily="2" charset="2"/>
              <a:buChar char="§"/>
            </a:pPr>
            <a:r>
              <a:rPr lang="en-US" sz="1600" dirty="0">
                <a:solidFill>
                  <a:srgbClr val="002060"/>
                </a:solidFill>
              </a:rPr>
              <a:t>Increased confidence </a:t>
            </a:r>
          </a:p>
          <a:p>
            <a:pPr marL="401638" indent="-230188">
              <a:lnSpc>
                <a:spcPct val="90000"/>
              </a:lnSpc>
              <a:buFont typeface="Wingdings" panose="05000000000000000000" pitchFamily="2" charset="2"/>
              <a:buChar char="§"/>
            </a:pPr>
            <a:r>
              <a:rPr lang="en-US" sz="1600" dirty="0">
                <a:solidFill>
                  <a:srgbClr val="002060"/>
                </a:solidFill>
              </a:rPr>
              <a:t>Improved course success and persistence </a:t>
            </a:r>
          </a:p>
          <a:p>
            <a:pPr>
              <a:lnSpc>
                <a:spcPct val="90000"/>
              </a:lnSpc>
            </a:pPr>
            <a:endParaRPr lang="en-US" sz="1600" dirty="0">
              <a:solidFill>
                <a:srgbClr val="002060"/>
              </a:solidFill>
            </a:endParaRPr>
          </a:p>
          <a:p>
            <a:pPr marL="171450" indent="-171450">
              <a:lnSpc>
                <a:spcPct val="90000"/>
              </a:lnSpc>
            </a:pPr>
            <a:r>
              <a:rPr lang="en-US" sz="1600" b="1" dirty="0">
                <a:solidFill>
                  <a:srgbClr val="002060"/>
                </a:solidFill>
              </a:rPr>
              <a:t>Key Idea:</a:t>
            </a:r>
            <a:br>
              <a:rPr lang="en-US" sz="1600" dirty="0">
                <a:solidFill>
                  <a:srgbClr val="002060"/>
                </a:solidFill>
              </a:rPr>
            </a:br>
            <a:r>
              <a:rPr lang="en-US" sz="1600" dirty="0">
                <a:solidFill>
                  <a:srgbClr val="002060"/>
                </a:solidFill>
              </a:rPr>
              <a:t>👉 </a:t>
            </a:r>
            <a:r>
              <a:rPr lang="en-US" sz="1600" i="1" dirty="0">
                <a:solidFill>
                  <a:srgbClr val="002060"/>
                </a:solidFill>
              </a:rPr>
              <a:t>What you do → shapes what students experience → drives what they achieve.</a:t>
            </a:r>
            <a:endParaRPr lang="en-US" sz="1600" dirty="0">
              <a:solidFill>
                <a:srgbClr val="002060"/>
              </a:solidFill>
            </a:endParaRPr>
          </a:p>
        </p:txBody>
      </p:sp>
      <p:pic>
        <p:nvPicPr>
          <p:cNvPr id="4" name="Picture 2" descr="QuickStudy Physics Laminated Study Guide">
            <a:extLst>
              <a:ext uri="{FF2B5EF4-FFF2-40B4-BE49-F238E27FC236}">
                <a16:creationId xmlns:a16="http://schemas.microsoft.com/office/drawing/2014/main" id="{6A62FF7D-AEE3-944E-46A5-2664CF470D08}"/>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713360" y="2552451"/>
            <a:ext cx="3984616" cy="2979669"/>
          </a:xfrm>
          <a:prstGeom prst="rect">
            <a:avLst/>
          </a:prstGeom>
          <a:noFill/>
          <a:extLst>
            <a:ext uri="{909E8E84-426E-40DD-AFC4-6F175D3DCCD1}">
              <a14:hiddenFill xmlns:a14="http://schemas.microsoft.com/office/drawing/2010/main">
                <a:solidFill>
                  <a:srgbClr val="FFFFFF"/>
                </a:solidFill>
              </a14:hiddenFill>
            </a:ext>
          </a:extLst>
        </p:spPr>
      </p:pic>
      <p:cxnSp>
        <p:nvCxnSpPr>
          <p:cNvPr id="6" name="Straight Connector 5">
            <a:extLst>
              <a:ext uri="{FF2B5EF4-FFF2-40B4-BE49-F238E27FC236}">
                <a16:creationId xmlns:a16="http://schemas.microsoft.com/office/drawing/2014/main" id="{0DC7B914-CB09-27C6-1CE5-0AA289AF1F3A}"/>
              </a:ext>
            </a:extLst>
          </p:cNvPr>
          <p:cNvCxnSpPr/>
          <p:nvPr/>
        </p:nvCxnSpPr>
        <p:spPr>
          <a:xfrm>
            <a:off x="685800" y="1900989"/>
            <a:ext cx="3838074" cy="0"/>
          </a:xfrm>
          <a:prstGeom prst="line">
            <a:avLst/>
          </a:prstGeom>
        </p:spPr>
        <p:style>
          <a:lnRef idx="2">
            <a:schemeClr val="accent4"/>
          </a:lnRef>
          <a:fillRef idx="0">
            <a:schemeClr val="accent4"/>
          </a:fillRef>
          <a:effectRef idx="1">
            <a:schemeClr val="accent4"/>
          </a:effectRef>
          <a:fontRef idx="minor">
            <a:schemeClr val="tx1"/>
          </a:fontRef>
        </p:style>
      </p:cxnSp>
      <p:sp>
        <p:nvSpPr>
          <p:cNvPr id="8" name="TextBox 7">
            <a:extLst>
              <a:ext uri="{FF2B5EF4-FFF2-40B4-BE49-F238E27FC236}">
                <a16:creationId xmlns:a16="http://schemas.microsoft.com/office/drawing/2014/main" id="{11E2582A-D112-EA29-2FB2-8696B430BC57}"/>
              </a:ext>
            </a:extLst>
          </p:cNvPr>
          <p:cNvSpPr txBox="1"/>
          <p:nvPr/>
        </p:nvSpPr>
        <p:spPr>
          <a:xfrm>
            <a:off x="579907" y="1043486"/>
            <a:ext cx="4118069" cy="830997"/>
          </a:xfrm>
          <a:prstGeom prst="rect">
            <a:avLst/>
          </a:prstGeom>
          <a:noFill/>
        </p:spPr>
        <p:txBody>
          <a:bodyPr wrap="square">
            <a:spAutoFit/>
          </a:bodyPr>
          <a:lstStyle/>
          <a:p>
            <a:pPr algn="ctr">
              <a:buNone/>
            </a:pPr>
            <a:r>
              <a:rPr lang="en-US" sz="2400" b="1" dirty="0">
                <a:solidFill>
                  <a:srgbClr val="002060"/>
                </a:solidFill>
              </a:rPr>
              <a:t>Action → Outcome → Impact</a:t>
            </a:r>
          </a:p>
          <a:p>
            <a:pPr algn="ctr">
              <a:buNone/>
            </a:pPr>
            <a:r>
              <a:rPr lang="en-US" sz="2400" b="1" dirty="0">
                <a:solidFill>
                  <a:srgbClr val="002060"/>
                </a:solidFill>
              </a:rPr>
              <a:t> </a:t>
            </a:r>
            <a:r>
              <a:rPr lang="en-US" sz="2400" b="1" dirty="0">
                <a:solidFill>
                  <a:srgbClr val="FF0000"/>
                </a:solidFill>
              </a:rPr>
              <a:t>Example</a:t>
            </a:r>
          </a:p>
        </p:txBody>
      </p:sp>
    </p:spTree>
    <p:extLst>
      <p:ext uri="{BB962C8B-B14F-4D97-AF65-F5344CB8AC3E}">
        <p14:creationId xmlns:p14="http://schemas.microsoft.com/office/powerpoint/2010/main" val="418191558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A14C9B6F-CDE3-0B0C-1A55-64CB5F7A1EA5}"/>
            </a:ext>
          </a:extLst>
        </p:cNvPr>
        <p:cNvGrpSpPr/>
        <p:nvPr/>
      </p:nvGrpSpPr>
      <p:grpSpPr>
        <a:xfrm>
          <a:off x="0" y="0"/>
          <a:ext cx="0" cy="0"/>
          <a:chOff x="0" y="0"/>
          <a:chExt cx="0" cy="0"/>
        </a:xfrm>
      </p:grpSpPr>
      <p:sp useBgFill="1">
        <p:nvSpPr>
          <p:cNvPr id="15367" name="Rectangle 15366">
            <a:extLst>
              <a:ext uri="{FF2B5EF4-FFF2-40B4-BE49-F238E27FC236}">
                <a16:creationId xmlns:a16="http://schemas.microsoft.com/office/drawing/2014/main" id="{0B9EE3F3-89B7-43C3-8651-C4C96830993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369" name="Rectangle 15368">
            <a:extLst>
              <a:ext uri="{FF2B5EF4-FFF2-40B4-BE49-F238E27FC236}">
                <a16:creationId xmlns:a16="http://schemas.microsoft.com/office/drawing/2014/main" id="{33AE4636-AEEC-45D6-84D4-7AC2DA48ECF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649223" y="387939"/>
            <a:ext cx="73152" cy="54864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latin typeface="Calibri" panose="020F0502020204030204"/>
            </a:endParaRPr>
          </a:p>
        </p:txBody>
      </p:sp>
      <p:sp>
        <p:nvSpPr>
          <p:cNvPr id="15371" name="Rectangle 15370">
            <a:extLst>
              <a:ext uri="{FF2B5EF4-FFF2-40B4-BE49-F238E27FC236}">
                <a16:creationId xmlns:a16="http://schemas.microsoft.com/office/drawing/2014/main" id="{8D9CE0F4-2EB2-4F1F-8AAC-DB3571D9FE1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11480" y="2285541"/>
            <a:ext cx="4389120"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latin typeface="Calibri" panose="020F0502020204030204"/>
            </a:endParaRPr>
          </a:p>
        </p:txBody>
      </p:sp>
      <p:sp>
        <p:nvSpPr>
          <p:cNvPr id="3" name="TextBox 2">
            <a:extLst>
              <a:ext uri="{FF2B5EF4-FFF2-40B4-BE49-F238E27FC236}">
                <a16:creationId xmlns:a16="http://schemas.microsoft.com/office/drawing/2014/main" id="{258F8345-1859-9F24-2489-88E9B645936C}"/>
              </a:ext>
            </a:extLst>
          </p:cNvPr>
          <p:cNvSpPr txBox="1"/>
          <p:nvPr/>
        </p:nvSpPr>
        <p:spPr>
          <a:xfrm>
            <a:off x="471331" y="2374909"/>
            <a:ext cx="4443154" cy="3492868"/>
          </a:xfrm>
          <a:prstGeom prst="rect">
            <a:avLst/>
          </a:prstGeom>
        </p:spPr>
        <p:txBody>
          <a:bodyPr vert="horz" lIns="91440" tIns="45720" rIns="91440" bIns="45720" rtlCol="0">
            <a:noAutofit/>
          </a:bodyPr>
          <a:lstStyle/>
          <a:p>
            <a:pPr>
              <a:lnSpc>
                <a:spcPct val="80000"/>
              </a:lnSpc>
              <a:spcAft>
                <a:spcPts val="300"/>
              </a:spcAft>
            </a:pPr>
            <a:r>
              <a:rPr lang="en-US" sz="1600" b="1" dirty="0">
                <a:solidFill>
                  <a:srgbClr val="002060"/>
                </a:solidFill>
              </a:rPr>
              <a:t>Avoid:</a:t>
            </a:r>
            <a:endParaRPr lang="en-US" sz="1600" dirty="0">
              <a:solidFill>
                <a:srgbClr val="002060"/>
              </a:solidFill>
            </a:endParaRPr>
          </a:p>
          <a:p>
            <a:pPr marL="285750" indent="-176213">
              <a:lnSpc>
                <a:spcPct val="80000"/>
              </a:lnSpc>
              <a:spcAft>
                <a:spcPts val="300"/>
              </a:spcAft>
              <a:buFont typeface="Wingdings" panose="05000000000000000000" pitchFamily="2" charset="2"/>
              <a:buChar char="§"/>
            </a:pPr>
            <a:r>
              <a:rPr lang="en-US" sz="1600" dirty="0">
                <a:solidFill>
                  <a:srgbClr val="002060"/>
                </a:solidFill>
              </a:rPr>
              <a:t>Lengthy explanations that overwhelm or distract </a:t>
            </a:r>
          </a:p>
          <a:p>
            <a:pPr marL="285750" indent="-176213">
              <a:lnSpc>
                <a:spcPct val="80000"/>
              </a:lnSpc>
              <a:spcAft>
                <a:spcPts val="1200"/>
              </a:spcAft>
              <a:buFont typeface="Wingdings" panose="05000000000000000000" pitchFamily="2" charset="2"/>
              <a:buChar char="§"/>
            </a:pPr>
            <a:r>
              <a:rPr lang="en-US" sz="1600" dirty="0">
                <a:solidFill>
                  <a:srgbClr val="002060"/>
                </a:solidFill>
              </a:rPr>
              <a:t>Open-ended discussions without clear direction </a:t>
            </a:r>
          </a:p>
          <a:p>
            <a:pPr>
              <a:lnSpc>
                <a:spcPct val="80000"/>
              </a:lnSpc>
              <a:spcAft>
                <a:spcPts val="300"/>
              </a:spcAft>
            </a:pPr>
            <a:r>
              <a:rPr lang="en-US" sz="1600" b="1" dirty="0">
                <a:solidFill>
                  <a:srgbClr val="002060"/>
                </a:solidFill>
              </a:rPr>
              <a:t>Instead:</a:t>
            </a:r>
            <a:endParaRPr lang="en-US" sz="1600" dirty="0">
              <a:solidFill>
                <a:srgbClr val="002060"/>
              </a:solidFill>
            </a:endParaRPr>
          </a:p>
          <a:p>
            <a:pPr marL="285750" indent="-176213">
              <a:lnSpc>
                <a:spcPct val="80000"/>
              </a:lnSpc>
              <a:spcAft>
                <a:spcPts val="300"/>
              </a:spcAft>
              <a:buFont typeface="Wingdings" panose="05000000000000000000" pitchFamily="2" charset="2"/>
              <a:buChar char="§"/>
            </a:pPr>
            <a:r>
              <a:rPr lang="en-US" sz="1600" dirty="0">
                <a:solidFill>
                  <a:srgbClr val="002060"/>
                </a:solidFill>
              </a:rPr>
              <a:t>Use concise, focused explanations. </a:t>
            </a:r>
          </a:p>
          <a:p>
            <a:pPr marL="285750" indent="-176213">
              <a:lnSpc>
                <a:spcPct val="80000"/>
              </a:lnSpc>
              <a:spcAft>
                <a:spcPts val="1200"/>
              </a:spcAft>
              <a:buFont typeface="Wingdings" panose="05000000000000000000" pitchFamily="2" charset="2"/>
              <a:buChar char="§"/>
            </a:pPr>
            <a:r>
              <a:rPr lang="en-US" sz="1600" dirty="0">
                <a:solidFill>
                  <a:srgbClr val="002060"/>
                </a:solidFill>
              </a:rPr>
              <a:t>Structure discussions with clear prompts and outcomes. </a:t>
            </a:r>
          </a:p>
          <a:p>
            <a:pPr>
              <a:lnSpc>
                <a:spcPct val="80000"/>
              </a:lnSpc>
              <a:spcAft>
                <a:spcPts val="300"/>
              </a:spcAft>
            </a:pPr>
            <a:r>
              <a:rPr lang="en-US" sz="1600" b="1" dirty="0">
                <a:solidFill>
                  <a:srgbClr val="002060"/>
                </a:solidFill>
              </a:rPr>
              <a:t>Result:</a:t>
            </a:r>
            <a:endParaRPr lang="en-US" sz="1600" dirty="0">
              <a:solidFill>
                <a:srgbClr val="002060"/>
              </a:solidFill>
            </a:endParaRPr>
          </a:p>
          <a:p>
            <a:pPr marL="285750" indent="-176213">
              <a:lnSpc>
                <a:spcPct val="80000"/>
              </a:lnSpc>
              <a:spcAft>
                <a:spcPts val="300"/>
              </a:spcAft>
              <a:buFont typeface="Wingdings" panose="05000000000000000000" pitchFamily="2" charset="2"/>
              <a:buChar char="§"/>
            </a:pPr>
            <a:r>
              <a:rPr lang="en-US" sz="1600" dirty="0">
                <a:solidFill>
                  <a:srgbClr val="002060"/>
                </a:solidFill>
              </a:rPr>
              <a:t>Greater clarity </a:t>
            </a:r>
          </a:p>
          <a:p>
            <a:pPr marL="285750" indent="-176213">
              <a:lnSpc>
                <a:spcPct val="80000"/>
              </a:lnSpc>
              <a:spcAft>
                <a:spcPts val="300"/>
              </a:spcAft>
              <a:buFont typeface="Wingdings" panose="05000000000000000000" pitchFamily="2" charset="2"/>
              <a:buChar char="§"/>
            </a:pPr>
            <a:r>
              <a:rPr lang="en-US" sz="1600" dirty="0">
                <a:solidFill>
                  <a:srgbClr val="002060"/>
                </a:solidFill>
              </a:rPr>
              <a:t>Stronger engagement </a:t>
            </a:r>
          </a:p>
          <a:p>
            <a:pPr marL="285750" indent="-176213">
              <a:lnSpc>
                <a:spcPct val="80000"/>
              </a:lnSpc>
              <a:spcAft>
                <a:spcPts val="1200"/>
              </a:spcAft>
              <a:buFont typeface="Wingdings" panose="05000000000000000000" pitchFamily="2" charset="2"/>
              <a:buChar char="§"/>
            </a:pPr>
            <a:r>
              <a:rPr lang="en-US" sz="1600" dirty="0">
                <a:solidFill>
                  <a:srgbClr val="002060"/>
                </a:solidFill>
              </a:rPr>
              <a:t>More effective learning </a:t>
            </a:r>
          </a:p>
          <a:p>
            <a:pPr marL="109538" indent="-109538">
              <a:lnSpc>
                <a:spcPct val="80000"/>
              </a:lnSpc>
              <a:spcAft>
                <a:spcPts val="300"/>
              </a:spcAft>
            </a:pPr>
            <a:r>
              <a:rPr lang="en-US" sz="1600" b="1" dirty="0">
                <a:solidFill>
                  <a:srgbClr val="002060"/>
                </a:solidFill>
              </a:rPr>
              <a:t>Key Idea:</a:t>
            </a:r>
          </a:p>
          <a:p>
            <a:pPr marL="109538" indent="-109538">
              <a:lnSpc>
                <a:spcPct val="80000"/>
              </a:lnSpc>
              <a:spcAft>
                <a:spcPts val="300"/>
              </a:spcAft>
            </a:pPr>
            <a:r>
              <a:rPr lang="en-US" sz="1600" b="1" dirty="0">
                <a:solidFill>
                  <a:srgbClr val="002060"/>
                </a:solidFill>
              </a:rPr>
              <a:t>  </a:t>
            </a:r>
            <a:r>
              <a:rPr lang="en-US" sz="1600" dirty="0">
                <a:solidFill>
                  <a:srgbClr val="002060"/>
                </a:solidFill>
              </a:rPr>
              <a:t>👉 </a:t>
            </a:r>
            <a:r>
              <a:rPr lang="en-US" sz="1600" i="1" dirty="0">
                <a:solidFill>
                  <a:srgbClr val="002060"/>
                </a:solidFill>
              </a:rPr>
              <a:t>Clarity and structure make teaching more visible and impactful.</a:t>
            </a:r>
            <a:endParaRPr lang="en-US" sz="1600" dirty="0">
              <a:solidFill>
                <a:srgbClr val="002060"/>
              </a:solidFill>
            </a:endParaRPr>
          </a:p>
        </p:txBody>
      </p:sp>
      <p:pic>
        <p:nvPicPr>
          <p:cNvPr id="15362" name="Picture 2" descr="A group of students in discussion">
            <a:extLst>
              <a:ext uri="{FF2B5EF4-FFF2-40B4-BE49-F238E27FC236}">
                <a16:creationId xmlns:a16="http://schemas.microsoft.com/office/drawing/2014/main" id="{526F2698-2B5F-EEEF-1041-70694E63BD45}"/>
              </a:ext>
            </a:extLst>
          </p:cNvPr>
          <p:cNvPicPr>
            <a:picLocks noChangeAspect="1" noChangeArrowheads="1"/>
          </p:cNvPicPr>
          <p:nvPr/>
        </p:nvPicPr>
        <p:blipFill>
          <a:blip r:embed="rId3" cstate="email">
            <a:extLst>
              <a:ext uri="{28A0092B-C50C-407E-A947-70E740481C1C}">
                <a14:useLocalDpi xmlns:a14="http://schemas.microsoft.com/office/drawing/2010/main"/>
              </a:ext>
            </a:extLst>
          </a:blip>
          <a:stretch>
            <a:fillRect/>
          </a:stretch>
        </p:blipFill>
        <p:spPr bwMode="auto">
          <a:xfrm>
            <a:off x="5779008" y="1143037"/>
            <a:ext cx="5827776" cy="3875470"/>
          </a:xfrm>
          <a:prstGeom prst="roundRect">
            <a:avLst>
              <a:gd name="adj" fmla="val 8152"/>
            </a:avLst>
          </a:prstGeom>
          <a:solidFill>
            <a:srgbClr val="FFFFFF"/>
          </a:solidFill>
          <a:ln w="28575" cap="sq">
            <a:solidFill>
              <a:srgbClr val="002060"/>
            </a:solidFill>
            <a:miter lim="800000"/>
          </a:ln>
          <a:effectLst>
            <a:reflection blurRad="12700" stA="28000" endPos="28000" dist="5000" dir="5400000" sy="-100000" algn="bl" rotWithShape="0"/>
          </a:effectLst>
          <a:scene3d>
            <a:camera prst="orthographicFront"/>
            <a:lightRig rig="threePt" dir="t">
              <a:rot lat="0" lon="0" rev="2700000"/>
            </a:lightRig>
          </a:scene3d>
          <a:sp3d>
            <a:bevelT h="38100"/>
            <a:contourClr>
              <a:srgbClr val="C0C0C0"/>
            </a:contourClr>
          </a:sp3d>
        </p:spPr>
      </p:pic>
      <p:sp>
        <p:nvSpPr>
          <p:cNvPr id="4" name="TextBox 3">
            <a:extLst>
              <a:ext uri="{FF2B5EF4-FFF2-40B4-BE49-F238E27FC236}">
                <a16:creationId xmlns:a16="http://schemas.microsoft.com/office/drawing/2014/main" id="{5FFDC390-B618-A011-4EA9-03B3C501ED25}"/>
              </a:ext>
            </a:extLst>
          </p:cNvPr>
          <p:cNvSpPr txBox="1"/>
          <p:nvPr/>
        </p:nvSpPr>
        <p:spPr>
          <a:xfrm>
            <a:off x="365760" y="1519847"/>
            <a:ext cx="4434840" cy="694614"/>
          </a:xfrm>
          <a:prstGeom prst="rect">
            <a:avLst/>
          </a:prstGeom>
          <a:noFill/>
        </p:spPr>
        <p:txBody>
          <a:bodyPr wrap="square">
            <a:spAutoFit/>
          </a:bodyPr>
          <a:lstStyle/>
          <a:p>
            <a:pPr algn="ctr">
              <a:lnSpc>
                <a:spcPct val="80000"/>
              </a:lnSpc>
              <a:spcAft>
                <a:spcPts val="600"/>
              </a:spcAft>
            </a:pPr>
            <a:r>
              <a:rPr lang="en-US" sz="2400" b="1" dirty="0">
                <a:solidFill>
                  <a:srgbClr val="FF0000"/>
                </a:solidFill>
              </a:rPr>
              <a:t>Keep Teaching                                              Clear and Focused</a:t>
            </a:r>
            <a:endParaRPr lang="en-US" sz="2400" dirty="0">
              <a:solidFill>
                <a:srgbClr val="FF0000"/>
              </a:solidFill>
            </a:endParaRPr>
          </a:p>
        </p:txBody>
      </p:sp>
    </p:spTree>
    <p:extLst>
      <p:ext uri="{BB962C8B-B14F-4D97-AF65-F5344CB8AC3E}">
        <p14:creationId xmlns:p14="http://schemas.microsoft.com/office/powerpoint/2010/main" val="227664153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8B9AA7C6-5E5A-498E-A6DF-A943376E09B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0" name="Group 9">
            <a:extLst>
              <a:ext uri="{FF2B5EF4-FFF2-40B4-BE49-F238E27FC236}">
                <a16:creationId xmlns:a16="http://schemas.microsoft.com/office/drawing/2014/main" id="{83EAB11A-76F7-48F4-9B4F-5BFDF4BF9670}"/>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74300" y="2385102"/>
            <a:ext cx="574091" cy="2087796"/>
            <a:chOff x="209668" y="2857422"/>
            <a:chExt cx="463662" cy="2087796"/>
          </a:xfrm>
        </p:grpSpPr>
        <p:sp>
          <p:nvSpPr>
            <p:cNvPr id="11" name="Rectangle 10">
              <a:extLst>
                <a:ext uri="{FF2B5EF4-FFF2-40B4-BE49-F238E27FC236}">
                  <a16:creationId xmlns:a16="http://schemas.microsoft.com/office/drawing/2014/main" id="{74D4C416-D5F4-4F6F-A6F1-87A21CD4FCA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H="1" flipV="1">
              <a:off x="423947" y="2857422"/>
              <a:ext cx="249383" cy="2087795"/>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12" name="Straight Connector 11">
              <a:extLst>
                <a:ext uri="{FF2B5EF4-FFF2-40B4-BE49-F238E27FC236}">
                  <a16:creationId xmlns:a16="http://schemas.microsoft.com/office/drawing/2014/main" id="{C6AC1C30-21C6-4BF6-93EE-B211D7A85011}"/>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flipH="1">
              <a:off x="209668" y="2857423"/>
              <a:ext cx="1" cy="2087795"/>
            </a:xfrm>
            <a:prstGeom prst="line">
              <a:avLst/>
            </a:prstGeom>
            <a:ln w="177800">
              <a:solidFill>
                <a:schemeClr val="accent4"/>
              </a:solidFill>
            </a:ln>
          </p:spPr>
          <p:style>
            <a:lnRef idx="1">
              <a:schemeClr val="accent1"/>
            </a:lnRef>
            <a:fillRef idx="0">
              <a:schemeClr val="accent1"/>
            </a:fillRef>
            <a:effectRef idx="0">
              <a:schemeClr val="accent1"/>
            </a:effectRef>
            <a:fontRef idx="minor">
              <a:schemeClr val="tx1"/>
            </a:fontRef>
          </p:style>
        </p:cxnSp>
      </p:grpSp>
      <p:sp>
        <p:nvSpPr>
          <p:cNvPr id="14" name="Rectangle 13">
            <a:extLst>
              <a:ext uri="{FF2B5EF4-FFF2-40B4-BE49-F238E27FC236}">
                <a16:creationId xmlns:a16="http://schemas.microsoft.com/office/drawing/2014/main" id="{81E140AE-0ABF-47C8-BF32-7D2F0CF2BA4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0697670" y="0"/>
            <a:ext cx="1494330"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Rectangle 15">
            <a:extLst>
              <a:ext uri="{FF2B5EF4-FFF2-40B4-BE49-F238E27FC236}">
                <a16:creationId xmlns:a16="http://schemas.microsoft.com/office/drawing/2014/main" id="{CBC4F608-B4B8-48C3-9572-C0F061B1CD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9528" y="631767"/>
            <a:ext cx="11111729" cy="5752404"/>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TextBox 2">
            <a:extLst>
              <a:ext uri="{FF2B5EF4-FFF2-40B4-BE49-F238E27FC236}">
                <a16:creationId xmlns:a16="http://schemas.microsoft.com/office/drawing/2014/main" id="{B5A2F4F7-8291-069C-0AC8-28BDE8309AB4}"/>
              </a:ext>
            </a:extLst>
          </p:cNvPr>
          <p:cNvSpPr txBox="1"/>
          <p:nvPr/>
        </p:nvSpPr>
        <p:spPr>
          <a:xfrm>
            <a:off x="6279539" y="971703"/>
            <a:ext cx="4971824" cy="4680583"/>
          </a:xfrm>
          <a:prstGeom prst="rect">
            <a:avLst/>
          </a:prstGeom>
        </p:spPr>
        <p:txBody>
          <a:bodyPr vert="horz" lIns="91440" tIns="45720" rIns="91440" bIns="45720" rtlCol="0" anchor="ctr">
            <a:noAutofit/>
          </a:bodyPr>
          <a:lstStyle/>
          <a:p>
            <a:pPr>
              <a:spcAft>
                <a:spcPts val="1200"/>
              </a:spcAft>
            </a:pPr>
            <a:r>
              <a:rPr lang="en-US" sz="1600" b="1" dirty="0">
                <a:solidFill>
                  <a:srgbClr val="002060"/>
                </a:solidFill>
              </a:rPr>
              <a:t>Before:</a:t>
            </a:r>
            <a:r>
              <a:rPr lang="en-US" sz="1600" dirty="0">
                <a:solidFill>
                  <a:srgbClr val="002060"/>
                </a:solidFill>
              </a:rPr>
              <a:t> Long explanation + broad question                               (“Any examples?”) </a:t>
            </a:r>
          </a:p>
          <a:p>
            <a:pPr>
              <a:spcAft>
                <a:spcPts val="1200"/>
              </a:spcAft>
            </a:pPr>
            <a:r>
              <a:rPr lang="en-US" sz="1600" b="1" dirty="0">
                <a:solidFill>
                  <a:srgbClr val="002060"/>
                </a:solidFill>
              </a:rPr>
              <a:t>Issue:</a:t>
            </a:r>
            <a:r>
              <a:rPr lang="en-US" sz="1600" dirty="0">
                <a:solidFill>
                  <a:srgbClr val="002060"/>
                </a:solidFill>
              </a:rPr>
              <a:t> Unclear expectations → uneven participation </a:t>
            </a:r>
          </a:p>
          <a:p>
            <a:pPr>
              <a:spcAft>
                <a:spcPts val="1200"/>
              </a:spcAft>
            </a:pPr>
            <a:r>
              <a:rPr lang="en-US" sz="1600" b="1" dirty="0">
                <a:solidFill>
                  <a:srgbClr val="002060"/>
                </a:solidFill>
              </a:rPr>
              <a:t>After:</a:t>
            </a:r>
            <a:r>
              <a:rPr lang="en-US" sz="1600" dirty="0">
                <a:solidFill>
                  <a:srgbClr val="002060"/>
                </a:solidFill>
              </a:rPr>
              <a:t> Concise definition + structured prompt </a:t>
            </a:r>
          </a:p>
          <a:p>
            <a:pPr>
              <a:spcAft>
                <a:spcPts val="1200"/>
              </a:spcAft>
            </a:pPr>
            <a:r>
              <a:rPr lang="en-US" sz="1600" b="1" dirty="0">
                <a:solidFill>
                  <a:srgbClr val="002060"/>
                </a:solidFill>
              </a:rPr>
              <a:t>Example Task:</a:t>
            </a:r>
            <a:r>
              <a:rPr lang="en-US" sz="1600" dirty="0">
                <a:solidFill>
                  <a:srgbClr val="002060"/>
                </a:solidFill>
              </a:rPr>
              <a:t> Identify stimulus, response, and explain reasoning. </a:t>
            </a:r>
          </a:p>
          <a:p>
            <a:r>
              <a:rPr lang="en-US" sz="1600" b="1" dirty="0">
                <a:solidFill>
                  <a:srgbClr val="002060"/>
                </a:solidFill>
              </a:rPr>
              <a:t>Result:</a:t>
            </a:r>
            <a:r>
              <a:rPr lang="en-US" sz="1600" dirty="0">
                <a:solidFill>
                  <a:srgbClr val="002060"/>
                </a:solidFill>
              </a:rPr>
              <a:t> </a:t>
            </a:r>
          </a:p>
          <a:p>
            <a:pPr marL="742950" lvl="1" indent="-285750">
              <a:buFont typeface="Wingdings" panose="05000000000000000000" pitchFamily="2" charset="2"/>
              <a:buChar char="§"/>
            </a:pPr>
            <a:r>
              <a:rPr lang="en-US" sz="1600" dirty="0">
                <a:solidFill>
                  <a:srgbClr val="002060"/>
                </a:solidFill>
              </a:rPr>
              <a:t>Clear expectations </a:t>
            </a:r>
          </a:p>
          <a:p>
            <a:pPr marL="742950" lvl="1" indent="-285750">
              <a:buFont typeface="Wingdings" panose="05000000000000000000" pitchFamily="2" charset="2"/>
              <a:buChar char="§"/>
            </a:pPr>
            <a:r>
              <a:rPr lang="en-US" sz="1600" dirty="0">
                <a:solidFill>
                  <a:srgbClr val="002060"/>
                </a:solidFill>
              </a:rPr>
              <a:t>More focused discussion</a:t>
            </a:r>
          </a:p>
          <a:p>
            <a:pPr marL="742950" lvl="1" indent="-285750">
              <a:buFont typeface="Wingdings" panose="05000000000000000000" pitchFamily="2" charset="2"/>
              <a:buChar char="§"/>
            </a:pPr>
            <a:r>
              <a:rPr lang="en-US" sz="1600" dirty="0">
                <a:solidFill>
                  <a:srgbClr val="002060"/>
                </a:solidFill>
              </a:rPr>
              <a:t>Higher-quality responses</a:t>
            </a:r>
          </a:p>
          <a:p>
            <a:pPr marL="109538" indent="-49213">
              <a:lnSpc>
                <a:spcPct val="80000"/>
              </a:lnSpc>
              <a:spcAft>
                <a:spcPts val="600"/>
              </a:spcAft>
            </a:pPr>
            <a:endParaRPr lang="en-US" sz="1600" b="1" dirty="0">
              <a:solidFill>
                <a:srgbClr val="002060"/>
              </a:solidFill>
            </a:endParaRPr>
          </a:p>
          <a:p>
            <a:pPr marL="109538" indent="-49213">
              <a:lnSpc>
                <a:spcPct val="80000"/>
              </a:lnSpc>
              <a:spcAft>
                <a:spcPts val="600"/>
              </a:spcAft>
            </a:pPr>
            <a:r>
              <a:rPr lang="en-US" sz="1600" b="1" dirty="0">
                <a:solidFill>
                  <a:srgbClr val="002060"/>
                </a:solidFill>
              </a:rPr>
              <a:t>Key Idea:</a:t>
            </a:r>
          </a:p>
          <a:p>
            <a:pPr marL="109538" indent="-49213">
              <a:lnSpc>
                <a:spcPct val="80000"/>
              </a:lnSpc>
              <a:spcAft>
                <a:spcPts val="600"/>
              </a:spcAft>
            </a:pPr>
            <a:r>
              <a:rPr lang="en-US" sz="1600" dirty="0">
                <a:solidFill>
                  <a:srgbClr val="002060"/>
                </a:solidFill>
              </a:rPr>
              <a:t> 👉 </a:t>
            </a:r>
            <a:r>
              <a:rPr lang="en-US" sz="1600" i="1" dirty="0">
                <a:solidFill>
                  <a:srgbClr val="002060"/>
                </a:solidFill>
              </a:rPr>
              <a:t>Clarity and structure lead to more effective  learning.</a:t>
            </a:r>
            <a:endParaRPr lang="en-US" sz="1600" dirty="0">
              <a:solidFill>
                <a:srgbClr val="002060"/>
              </a:solidFill>
            </a:endParaRPr>
          </a:p>
        </p:txBody>
      </p:sp>
      <p:sp>
        <p:nvSpPr>
          <p:cNvPr id="4" name="TextBox 3">
            <a:extLst>
              <a:ext uri="{FF2B5EF4-FFF2-40B4-BE49-F238E27FC236}">
                <a16:creationId xmlns:a16="http://schemas.microsoft.com/office/drawing/2014/main" id="{7637131C-C1B8-5CDA-9134-E90EBAC1929B}"/>
              </a:ext>
            </a:extLst>
          </p:cNvPr>
          <p:cNvSpPr txBox="1"/>
          <p:nvPr/>
        </p:nvSpPr>
        <p:spPr>
          <a:xfrm>
            <a:off x="988004" y="1094541"/>
            <a:ext cx="4517387" cy="1067023"/>
          </a:xfrm>
          <a:prstGeom prst="rect">
            <a:avLst/>
          </a:prstGeom>
          <a:noFill/>
        </p:spPr>
        <p:txBody>
          <a:bodyPr wrap="square">
            <a:spAutoFit/>
          </a:bodyPr>
          <a:lstStyle/>
          <a:p>
            <a:pPr algn="ctr">
              <a:lnSpc>
                <a:spcPct val="80000"/>
              </a:lnSpc>
            </a:pPr>
            <a:r>
              <a:rPr lang="en-US" sz="2400" b="1" dirty="0">
                <a:solidFill>
                  <a:srgbClr val="002060"/>
                </a:solidFill>
              </a:rPr>
              <a:t>Clarity Over </a:t>
            </a:r>
          </a:p>
          <a:p>
            <a:pPr algn="ctr">
              <a:lnSpc>
                <a:spcPct val="80000"/>
              </a:lnSpc>
              <a:spcAft>
                <a:spcPts val="600"/>
              </a:spcAft>
            </a:pPr>
            <a:r>
              <a:rPr lang="en-US" sz="2400" b="1" dirty="0">
                <a:solidFill>
                  <a:srgbClr val="002060"/>
                </a:solidFill>
              </a:rPr>
              <a:t>Over-Explanation</a:t>
            </a:r>
          </a:p>
          <a:p>
            <a:pPr algn="ctr">
              <a:lnSpc>
                <a:spcPct val="80000"/>
              </a:lnSpc>
              <a:spcAft>
                <a:spcPts val="600"/>
              </a:spcAft>
            </a:pPr>
            <a:r>
              <a:rPr lang="en-US" sz="2400" b="1" dirty="0">
                <a:solidFill>
                  <a:srgbClr val="002060"/>
                </a:solidFill>
              </a:rPr>
              <a:t> </a:t>
            </a:r>
            <a:r>
              <a:rPr lang="en-US" sz="2400" b="1" dirty="0">
                <a:solidFill>
                  <a:srgbClr val="FF0000"/>
                </a:solidFill>
              </a:rPr>
              <a:t>(Example)</a:t>
            </a:r>
          </a:p>
        </p:txBody>
      </p:sp>
      <p:cxnSp>
        <p:nvCxnSpPr>
          <p:cNvPr id="7" name="Straight Connector 6">
            <a:extLst>
              <a:ext uri="{FF2B5EF4-FFF2-40B4-BE49-F238E27FC236}">
                <a16:creationId xmlns:a16="http://schemas.microsoft.com/office/drawing/2014/main" id="{3D909AC3-83FF-6245-963A-3022F0EF362C}"/>
              </a:ext>
            </a:extLst>
          </p:cNvPr>
          <p:cNvCxnSpPr/>
          <p:nvPr/>
        </p:nvCxnSpPr>
        <p:spPr>
          <a:xfrm>
            <a:off x="1453992" y="2257816"/>
            <a:ext cx="3946358" cy="0"/>
          </a:xfrm>
          <a:prstGeom prst="line">
            <a:avLst/>
          </a:prstGeom>
        </p:spPr>
        <p:style>
          <a:lnRef idx="2">
            <a:schemeClr val="accent4"/>
          </a:lnRef>
          <a:fillRef idx="0">
            <a:schemeClr val="accent4"/>
          </a:fillRef>
          <a:effectRef idx="1">
            <a:schemeClr val="accent4"/>
          </a:effectRef>
          <a:fontRef idx="minor">
            <a:schemeClr val="tx1"/>
          </a:fontRef>
        </p:style>
      </p:cxnSp>
      <p:pic>
        <p:nvPicPr>
          <p:cNvPr id="11266" name="Picture 2" descr="student turning in exam to proctor">
            <a:extLst>
              <a:ext uri="{FF2B5EF4-FFF2-40B4-BE49-F238E27FC236}">
                <a16:creationId xmlns:a16="http://schemas.microsoft.com/office/drawing/2014/main" id="{66E7EA5F-53D6-0F87-E192-3C731BCA0943}"/>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rot="355677">
            <a:off x="1637068" y="2640291"/>
            <a:ext cx="3448177" cy="2298785"/>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Tree>
    <p:extLst>
      <p:ext uri="{BB962C8B-B14F-4D97-AF65-F5344CB8AC3E}">
        <p14:creationId xmlns:p14="http://schemas.microsoft.com/office/powerpoint/2010/main" val="231681342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052" name="Rectangle 2051">
            <a:extLst>
              <a:ext uri="{FF2B5EF4-FFF2-40B4-BE49-F238E27FC236}">
                <a16:creationId xmlns:a16="http://schemas.microsoft.com/office/drawing/2014/main" id="{D1A4588A-55D5-49B8-BE41-54ACDCFF2C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2050" name="Picture 2" descr="Teachers at a table talking">
            <a:extLst>
              <a:ext uri="{FF2B5EF4-FFF2-40B4-BE49-F238E27FC236}">
                <a16:creationId xmlns:a16="http://schemas.microsoft.com/office/drawing/2014/main" id="{3BCC379A-5652-06F1-03AB-071D3E60D984}"/>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20" y="10"/>
            <a:ext cx="12191980" cy="4465973"/>
          </a:xfrm>
          <a:prstGeom prst="rect">
            <a:avLst/>
          </a:prstGeom>
          <a:noFill/>
          <a:extLst>
            <a:ext uri="{909E8E84-426E-40DD-AFC4-6F175D3DCCD1}">
              <a14:hiddenFill xmlns:a14="http://schemas.microsoft.com/office/drawing/2010/main">
                <a:solidFill>
                  <a:srgbClr val="FFFFFF"/>
                </a:solidFill>
              </a14:hiddenFill>
            </a:ext>
          </a:extLst>
        </p:spPr>
      </p:pic>
      <p:sp>
        <p:nvSpPr>
          <p:cNvPr id="2053" name="Rectangle: Rounded Corners 2052">
            <a:extLst>
              <a:ext uri="{FF2B5EF4-FFF2-40B4-BE49-F238E27FC236}">
                <a16:creationId xmlns:a16="http://schemas.microsoft.com/office/drawing/2014/main" id="{F97E7EA2-EDCD-47E9-81BC-415C606D1B5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119552"/>
            <a:ext cx="9382538" cy="685800"/>
          </a:xfrm>
          <a:prstGeom prst="roundRect">
            <a:avLst>
              <a:gd name="adj" fmla="val 0"/>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latin typeface="Calibri" panose="020F0502020204030204"/>
            </a:endParaRPr>
          </a:p>
        </p:txBody>
      </p:sp>
      <p:sp>
        <p:nvSpPr>
          <p:cNvPr id="5" name="TextBox 4">
            <a:extLst>
              <a:ext uri="{FF2B5EF4-FFF2-40B4-BE49-F238E27FC236}">
                <a16:creationId xmlns:a16="http://schemas.microsoft.com/office/drawing/2014/main" id="{0F922D73-4154-360B-0F32-4398914BAAB8}"/>
              </a:ext>
            </a:extLst>
          </p:cNvPr>
          <p:cNvSpPr txBox="1"/>
          <p:nvPr/>
        </p:nvSpPr>
        <p:spPr>
          <a:xfrm>
            <a:off x="566928" y="4203278"/>
            <a:ext cx="8557193" cy="536063"/>
          </a:xfrm>
          <a:prstGeom prst="rect">
            <a:avLst/>
          </a:prstGeom>
        </p:spPr>
        <p:txBody>
          <a:bodyPr vert="horz" lIns="91440" tIns="45720" rIns="91440" bIns="45720" rtlCol="0" anchor="ctr">
            <a:normAutofit/>
          </a:bodyPr>
          <a:lstStyle/>
          <a:p>
            <a:pPr>
              <a:lnSpc>
                <a:spcPct val="90000"/>
              </a:lnSpc>
              <a:spcBef>
                <a:spcPct val="0"/>
              </a:spcBef>
              <a:spcAft>
                <a:spcPts val="600"/>
              </a:spcAft>
            </a:pPr>
            <a:r>
              <a:rPr lang="en-US" sz="2800" b="1" dirty="0">
                <a:solidFill>
                  <a:schemeClr val="bg1"/>
                </a:solidFill>
                <a:latin typeface="+mj-lt"/>
                <a:ea typeface="+mj-ea"/>
                <a:cs typeface="+mj-cs"/>
              </a:rPr>
              <a:t>From Talking About Teaching to Showing Teaching</a:t>
            </a:r>
            <a:endParaRPr lang="en-US" sz="2800" dirty="0">
              <a:solidFill>
                <a:schemeClr val="bg1"/>
              </a:solidFill>
              <a:latin typeface="+mj-lt"/>
              <a:ea typeface="+mj-ea"/>
              <a:cs typeface="+mj-cs"/>
            </a:endParaRPr>
          </a:p>
        </p:txBody>
      </p:sp>
      <p:sp>
        <p:nvSpPr>
          <p:cNvPr id="3" name="TextBox 2">
            <a:extLst>
              <a:ext uri="{FF2B5EF4-FFF2-40B4-BE49-F238E27FC236}">
                <a16:creationId xmlns:a16="http://schemas.microsoft.com/office/drawing/2014/main" id="{EBA07081-CD15-560E-39A5-5432F0998B73}"/>
              </a:ext>
            </a:extLst>
          </p:cNvPr>
          <p:cNvSpPr txBox="1"/>
          <p:nvPr/>
        </p:nvSpPr>
        <p:spPr>
          <a:xfrm>
            <a:off x="1980092" y="4931380"/>
            <a:ext cx="8441990" cy="1306417"/>
          </a:xfrm>
          <a:prstGeom prst="rect">
            <a:avLst/>
          </a:prstGeom>
        </p:spPr>
        <p:txBody>
          <a:bodyPr vert="horz" lIns="91440" tIns="45720" rIns="91440" bIns="45720" rtlCol="0">
            <a:noAutofit/>
          </a:bodyPr>
          <a:lstStyle/>
          <a:p>
            <a:pPr marL="342900" indent="-285750">
              <a:lnSpc>
                <a:spcPct val="90000"/>
              </a:lnSpc>
              <a:spcAft>
                <a:spcPts val="600"/>
              </a:spcAft>
              <a:buFont typeface="Wingdings" panose="05000000000000000000" pitchFamily="2" charset="2"/>
              <a:buChar char="§"/>
            </a:pPr>
            <a:r>
              <a:rPr lang="en-US" sz="1600" dirty="0">
                <a:solidFill>
                  <a:srgbClr val="002060"/>
                </a:solidFill>
              </a:rPr>
              <a:t>Teaching identity is often framed as beliefs, philosophies, and intentions. </a:t>
            </a:r>
          </a:p>
          <a:p>
            <a:pPr marL="342900" indent="-285750">
              <a:lnSpc>
                <a:spcPct val="90000"/>
              </a:lnSpc>
              <a:spcAft>
                <a:spcPts val="600"/>
              </a:spcAft>
              <a:buFont typeface="Wingdings" panose="05000000000000000000" pitchFamily="2" charset="2"/>
              <a:buChar char="§"/>
            </a:pPr>
            <a:r>
              <a:rPr lang="en-US" sz="1600" dirty="0">
                <a:solidFill>
                  <a:srgbClr val="002060"/>
                </a:solidFill>
              </a:rPr>
              <a:t>Students experience actions—not abstract ideas. </a:t>
            </a:r>
          </a:p>
          <a:p>
            <a:pPr marL="342900" indent="-285750">
              <a:lnSpc>
                <a:spcPct val="90000"/>
              </a:lnSpc>
              <a:spcAft>
                <a:spcPts val="600"/>
              </a:spcAft>
              <a:buFont typeface="Wingdings" panose="05000000000000000000" pitchFamily="2" charset="2"/>
              <a:buChar char="§"/>
            </a:pPr>
            <a:r>
              <a:rPr lang="en-US" sz="1600" dirty="0">
                <a:solidFill>
                  <a:srgbClr val="002060"/>
                </a:solidFill>
              </a:rPr>
              <a:t>Identity becomes meaningful when it is </a:t>
            </a:r>
            <a:r>
              <a:rPr lang="en-US" sz="1600" b="1" dirty="0">
                <a:solidFill>
                  <a:srgbClr val="002060"/>
                </a:solidFill>
              </a:rPr>
              <a:t>visible in practice.</a:t>
            </a:r>
            <a:r>
              <a:rPr lang="en-US" sz="1600" dirty="0">
                <a:solidFill>
                  <a:srgbClr val="002060"/>
                </a:solidFill>
              </a:rPr>
              <a:t> </a:t>
            </a:r>
          </a:p>
          <a:p>
            <a:pPr marL="342900" indent="-285750">
              <a:lnSpc>
                <a:spcPct val="90000"/>
              </a:lnSpc>
              <a:spcAft>
                <a:spcPts val="600"/>
              </a:spcAft>
              <a:buFont typeface="Wingdings" panose="05000000000000000000" pitchFamily="2" charset="2"/>
              <a:buChar char="§"/>
            </a:pPr>
            <a:r>
              <a:rPr lang="en-US" sz="1600" dirty="0">
                <a:solidFill>
                  <a:srgbClr val="002060"/>
                </a:solidFill>
              </a:rPr>
              <a:t>Effective development comes from </a:t>
            </a:r>
            <a:r>
              <a:rPr lang="en-US" sz="1600" b="1" dirty="0">
                <a:solidFill>
                  <a:srgbClr val="002060"/>
                </a:solidFill>
              </a:rPr>
              <a:t>clear examples of what teaching looks like.</a:t>
            </a:r>
            <a:r>
              <a:rPr lang="en-US" sz="1600" dirty="0">
                <a:solidFill>
                  <a:srgbClr val="002060"/>
                </a:solidFill>
              </a:rPr>
              <a:t> </a:t>
            </a:r>
          </a:p>
          <a:p>
            <a:pPr>
              <a:lnSpc>
                <a:spcPct val="90000"/>
              </a:lnSpc>
              <a:spcAft>
                <a:spcPts val="600"/>
              </a:spcAft>
            </a:pPr>
            <a:r>
              <a:rPr lang="en-US" sz="1600" b="1" dirty="0">
                <a:solidFill>
                  <a:srgbClr val="002060"/>
                </a:solidFill>
              </a:rPr>
              <a:t>        Shift in Focus: </a:t>
            </a:r>
          </a:p>
          <a:p>
            <a:pPr>
              <a:lnSpc>
                <a:spcPct val="90000"/>
              </a:lnSpc>
              <a:spcAft>
                <a:spcPts val="600"/>
              </a:spcAft>
            </a:pPr>
            <a:r>
              <a:rPr lang="en-US" sz="1600" b="1" dirty="0">
                <a:solidFill>
                  <a:srgbClr val="002060"/>
                </a:solidFill>
              </a:rPr>
              <a:t>              </a:t>
            </a:r>
            <a:r>
              <a:rPr lang="en-US" sz="1600" dirty="0">
                <a:solidFill>
                  <a:srgbClr val="002060"/>
                </a:solidFill>
              </a:rPr>
              <a:t>👉 </a:t>
            </a:r>
            <a:r>
              <a:rPr lang="en-US" sz="1600" i="1" dirty="0">
                <a:solidFill>
                  <a:srgbClr val="002060"/>
                </a:solidFill>
              </a:rPr>
              <a:t>“What do you believe?”</a:t>
            </a:r>
            <a:r>
              <a:rPr lang="en-US" sz="1600" dirty="0">
                <a:solidFill>
                  <a:srgbClr val="002060"/>
                </a:solidFill>
              </a:rPr>
              <a:t> → </a:t>
            </a:r>
            <a:r>
              <a:rPr lang="en-US" sz="1600" b="1" dirty="0">
                <a:solidFill>
                  <a:srgbClr val="002060"/>
                </a:solidFill>
              </a:rPr>
              <a:t>“What do you do?”</a:t>
            </a:r>
            <a:endParaRPr lang="en-US" sz="1600" dirty="0">
              <a:solidFill>
                <a:srgbClr val="002060"/>
              </a:solidFill>
            </a:endParaRPr>
          </a:p>
        </p:txBody>
      </p:sp>
    </p:spTree>
    <p:extLst>
      <p:ext uri="{BB962C8B-B14F-4D97-AF65-F5344CB8AC3E}">
        <p14:creationId xmlns:p14="http://schemas.microsoft.com/office/powerpoint/2010/main" val="216166855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AE4D1F79-6BC9-CA55-FF95-90E9A42885C0}"/>
            </a:ext>
          </a:extLst>
        </p:cNvPr>
        <p:cNvGrpSpPr/>
        <p:nvPr/>
      </p:nvGrpSpPr>
      <p:grpSpPr>
        <a:xfrm>
          <a:off x="0" y="0"/>
          <a:ext cx="0" cy="0"/>
          <a:chOff x="0" y="0"/>
          <a:chExt cx="0" cy="0"/>
        </a:xfrm>
      </p:grpSpPr>
      <p:pic>
        <p:nvPicPr>
          <p:cNvPr id="4" name="Picture 3" descr="A street sign with many different colored signs&#10;&#10;AI-generated content may be incorrect.">
            <a:extLst>
              <a:ext uri="{FF2B5EF4-FFF2-40B4-BE49-F238E27FC236}">
                <a16:creationId xmlns:a16="http://schemas.microsoft.com/office/drawing/2014/main" id="{69181092-BC1C-F3ED-9D10-2FFBAFBF4901}"/>
              </a:ext>
            </a:extLst>
          </p:cNvPr>
          <p:cNvPicPr>
            <a:picLocks noChangeAspect="1"/>
          </p:cNvPicPr>
          <p:nvPr/>
        </p:nvPicPr>
        <p:blipFill>
          <a:blip r:embed="rId3" cstate="email">
            <a:extLst>
              <a:ext uri="{28A0092B-C50C-407E-A947-70E740481C1C}">
                <a14:useLocalDpi xmlns:a14="http://schemas.microsoft.com/office/drawing/2010/main"/>
              </a:ext>
            </a:extLst>
          </a:blip>
          <a:srcRect l="4120" r="7544" b="1"/>
          <a:stretch>
            <a:fillRect/>
          </a:stretch>
        </p:blipFill>
        <p:spPr>
          <a:xfrm>
            <a:off x="829056" y="377896"/>
            <a:ext cx="5916799" cy="5358440"/>
          </a:xfrm>
          <a:prstGeom prst="rect">
            <a:avLst/>
          </a:prstGeom>
        </p:spPr>
      </p:pic>
      <p:cxnSp>
        <p:nvCxnSpPr>
          <p:cNvPr id="6" name="Straight Connector 5">
            <a:extLst>
              <a:ext uri="{FF2B5EF4-FFF2-40B4-BE49-F238E27FC236}">
                <a16:creationId xmlns:a16="http://schemas.microsoft.com/office/drawing/2014/main" id="{249EDD1B-F94D-B4E6-ACAA-566B9A26FDE3}"/>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199390" y="871146"/>
            <a:ext cx="736939" cy="0"/>
          </a:xfrm>
          <a:prstGeom prst="line">
            <a:avLst/>
          </a:prstGeom>
          <a:ln w="57150">
            <a:solidFill>
              <a:schemeClr val="accent4"/>
            </a:solidFill>
          </a:ln>
        </p:spPr>
        <p:style>
          <a:lnRef idx="1">
            <a:schemeClr val="accent1"/>
          </a:lnRef>
          <a:fillRef idx="0">
            <a:schemeClr val="accent1"/>
          </a:fillRef>
          <a:effectRef idx="0">
            <a:schemeClr val="accent1"/>
          </a:effectRef>
          <a:fontRef idx="minor">
            <a:schemeClr val="tx1"/>
          </a:fontRef>
        </p:style>
      </p:cxnSp>
      <p:sp>
        <p:nvSpPr>
          <p:cNvPr id="3" name="TextBox 2">
            <a:extLst>
              <a:ext uri="{FF2B5EF4-FFF2-40B4-BE49-F238E27FC236}">
                <a16:creationId xmlns:a16="http://schemas.microsoft.com/office/drawing/2014/main" id="{F316AD58-B9CD-8EE4-015D-2EF1B6C0597C}"/>
              </a:ext>
            </a:extLst>
          </p:cNvPr>
          <p:cNvSpPr txBox="1"/>
          <p:nvPr/>
        </p:nvSpPr>
        <p:spPr>
          <a:xfrm>
            <a:off x="7266432" y="2543364"/>
            <a:ext cx="4321148" cy="3599019"/>
          </a:xfrm>
          <a:prstGeom prst="rect">
            <a:avLst/>
          </a:prstGeom>
        </p:spPr>
        <p:txBody>
          <a:bodyPr vert="horz" lIns="91440" tIns="45720" rIns="91440" bIns="45720" rtlCol="0">
            <a:normAutofit/>
          </a:bodyPr>
          <a:lstStyle/>
          <a:p>
            <a:pPr algn="ctr">
              <a:lnSpc>
                <a:spcPct val="80000"/>
              </a:lnSpc>
            </a:pPr>
            <a:r>
              <a:rPr lang="en-US" sz="2400" b="1" dirty="0">
                <a:solidFill>
                  <a:srgbClr val="002060"/>
                </a:solidFill>
              </a:rPr>
              <a:t>Teaching Across</a:t>
            </a:r>
          </a:p>
          <a:p>
            <a:pPr algn="ctr">
              <a:lnSpc>
                <a:spcPct val="80000"/>
              </a:lnSpc>
            </a:pPr>
            <a:r>
              <a:rPr lang="en-US" sz="2400" b="1" dirty="0">
                <a:solidFill>
                  <a:srgbClr val="002060"/>
                </a:solidFill>
              </a:rPr>
              <a:t> Disciplines</a:t>
            </a:r>
          </a:p>
          <a:p>
            <a:pPr algn="ctr">
              <a:lnSpc>
                <a:spcPct val="80000"/>
              </a:lnSpc>
            </a:pPr>
            <a:endParaRPr lang="en-US" sz="2400" b="1" dirty="0">
              <a:solidFill>
                <a:srgbClr val="002060"/>
              </a:solidFill>
            </a:endParaRPr>
          </a:p>
          <a:p>
            <a:pPr algn="ctr">
              <a:lnSpc>
                <a:spcPct val="80000"/>
              </a:lnSpc>
            </a:pPr>
            <a:r>
              <a:rPr lang="en-US" sz="2000" b="1" dirty="0"/>
              <a:t> </a:t>
            </a:r>
            <a:r>
              <a:rPr lang="en-US" sz="2000" b="1" dirty="0">
                <a:solidFill>
                  <a:srgbClr val="FF0000"/>
                </a:solidFill>
              </a:rPr>
              <a:t>Making Effective</a:t>
            </a:r>
          </a:p>
          <a:p>
            <a:pPr algn="ctr">
              <a:lnSpc>
                <a:spcPct val="80000"/>
              </a:lnSpc>
            </a:pPr>
            <a:r>
              <a:rPr lang="en-US" sz="2000" b="1" dirty="0">
                <a:solidFill>
                  <a:srgbClr val="FF0000"/>
                </a:solidFill>
              </a:rPr>
              <a:t> Practice Visible</a:t>
            </a:r>
            <a:r>
              <a:rPr lang="en-US" sz="2000" dirty="0">
                <a:solidFill>
                  <a:srgbClr val="FF0000"/>
                </a:solidFill>
              </a:rPr>
              <a:t> </a:t>
            </a:r>
          </a:p>
        </p:txBody>
      </p:sp>
    </p:spTree>
    <p:extLst>
      <p:ext uri="{BB962C8B-B14F-4D97-AF65-F5344CB8AC3E}">
        <p14:creationId xmlns:p14="http://schemas.microsoft.com/office/powerpoint/2010/main" val="288228303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3E224558-FCAC-29BA-4362-45C037DF1413}"/>
            </a:ext>
          </a:extLst>
        </p:cNvPr>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2B97F24A-32CE-4C1C-A50D-3016B394DCF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sketch line">
            <a:extLst>
              <a:ext uri="{FF2B5EF4-FFF2-40B4-BE49-F238E27FC236}">
                <a16:creationId xmlns:a16="http://schemas.microsoft.com/office/drawing/2014/main" id="{CD8B4F24-440B-49E9-B85D-733523DC064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3278" y="2573756"/>
            <a:ext cx="3255095" cy="18288"/>
          </a:xfrm>
          <a:custGeom>
            <a:avLst/>
            <a:gdLst>
              <a:gd name="connsiteX0" fmla="*/ 0 w 3255095"/>
              <a:gd name="connsiteY0" fmla="*/ 0 h 18288"/>
              <a:gd name="connsiteX1" fmla="*/ 618468 w 3255095"/>
              <a:gd name="connsiteY1" fmla="*/ 0 h 18288"/>
              <a:gd name="connsiteX2" fmla="*/ 1269487 w 3255095"/>
              <a:gd name="connsiteY2" fmla="*/ 0 h 18288"/>
              <a:gd name="connsiteX3" fmla="*/ 1953057 w 3255095"/>
              <a:gd name="connsiteY3" fmla="*/ 0 h 18288"/>
              <a:gd name="connsiteX4" fmla="*/ 2636627 w 3255095"/>
              <a:gd name="connsiteY4" fmla="*/ 0 h 18288"/>
              <a:gd name="connsiteX5" fmla="*/ 3255095 w 3255095"/>
              <a:gd name="connsiteY5" fmla="*/ 0 h 18288"/>
              <a:gd name="connsiteX6" fmla="*/ 3255095 w 3255095"/>
              <a:gd name="connsiteY6" fmla="*/ 18288 h 18288"/>
              <a:gd name="connsiteX7" fmla="*/ 2538974 w 3255095"/>
              <a:gd name="connsiteY7" fmla="*/ 18288 h 18288"/>
              <a:gd name="connsiteX8" fmla="*/ 1822853 w 3255095"/>
              <a:gd name="connsiteY8" fmla="*/ 18288 h 18288"/>
              <a:gd name="connsiteX9" fmla="*/ 1171834 w 3255095"/>
              <a:gd name="connsiteY9" fmla="*/ 18288 h 18288"/>
              <a:gd name="connsiteX10" fmla="*/ 0 w 3255095"/>
              <a:gd name="connsiteY10" fmla="*/ 18288 h 18288"/>
              <a:gd name="connsiteX11" fmla="*/ 0 w 3255095"/>
              <a:gd name="connsiteY11"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255095" h="18288" fill="none" extrusionOk="0">
                <a:moveTo>
                  <a:pt x="0" y="0"/>
                </a:moveTo>
                <a:cubicBezTo>
                  <a:pt x="240201" y="-22123"/>
                  <a:pt x="462021" y="-19623"/>
                  <a:pt x="618468" y="0"/>
                </a:cubicBezTo>
                <a:cubicBezTo>
                  <a:pt x="774915" y="19623"/>
                  <a:pt x="974734" y="2035"/>
                  <a:pt x="1269487" y="0"/>
                </a:cubicBezTo>
                <a:cubicBezTo>
                  <a:pt x="1564240" y="-2035"/>
                  <a:pt x="1733579" y="10639"/>
                  <a:pt x="1953057" y="0"/>
                </a:cubicBezTo>
                <a:cubicBezTo>
                  <a:pt x="2172535" y="-10639"/>
                  <a:pt x="2453962" y="14018"/>
                  <a:pt x="2636627" y="0"/>
                </a:cubicBezTo>
                <a:cubicBezTo>
                  <a:pt x="2819292" y="-14018"/>
                  <a:pt x="3121375" y="5399"/>
                  <a:pt x="3255095" y="0"/>
                </a:cubicBezTo>
                <a:cubicBezTo>
                  <a:pt x="3254386" y="8157"/>
                  <a:pt x="3254682" y="12125"/>
                  <a:pt x="3255095" y="18288"/>
                </a:cubicBezTo>
                <a:cubicBezTo>
                  <a:pt x="3088545" y="23203"/>
                  <a:pt x="2687475" y="7419"/>
                  <a:pt x="2538974" y="18288"/>
                </a:cubicBezTo>
                <a:cubicBezTo>
                  <a:pt x="2390473" y="29157"/>
                  <a:pt x="2137381" y="-8959"/>
                  <a:pt x="1822853" y="18288"/>
                </a:cubicBezTo>
                <a:cubicBezTo>
                  <a:pt x="1508325" y="45535"/>
                  <a:pt x="1466437" y="20385"/>
                  <a:pt x="1171834" y="18288"/>
                </a:cubicBezTo>
                <a:cubicBezTo>
                  <a:pt x="877231" y="16191"/>
                  <a:pt x="561097" y="37643"/>
                  <a:pt x="0" y="18288"/>
                </a:cubicBezTo>
                <a:cubicBezTo>
                  <a:pt x="-46" y="12483"/>
                  <a:pt x="-203" y="6491"/>
                  <a:pt x="0" y="0"/>
                </a:cubicBezTo>
                <a:close/>
              </a:path>
              <a:path w="3255095" h="18288" stroke="0" extrusionOk="0">
                <a:moveTo>
                  <a:pt x="0" y="0"/>
                </a:moveTo>
                <a:cubicBezTo>
                  <a:pt x="291965" y="19429"/>
                  <a:pt x="363155" y="8568"/>
                  <a:pt x="618468" y="0"/>
                </a:cubicBezTo>
                <a:cubicBezTo>
                  <a:pt x="873781" y="-8568"/>
                  <a:pt x="904459" y="-19505"/>
                  <a:pt x="1171834" y="0"/>
                </a:cubicBezTo>
                <a:cubicBezTo>
                  <a:pt x="1439209" y="19505"/>
                  <a:pt x="1744369" y="9790"/>
                  <a:pt x="1887955" y="0"/>
                </a:cubicBezTo>
                <a:cubicBezTo>
                  <a:pt x="2031541" y="-9790"/>
                  <a:pt x="2346378" y="21240"/>
                  <a:pt x="2506423" y="0"/>
                </a:cubicBezTo>
                <a:cubicBezTo>
                  <a:pt x="2666468" y="-21240"/>
                  <a:pt x="2990257" y="30414"/>
                  <a:pt x="3255095" y="0"/>
                </a:cubicBezTo>
                <a:cubicBezTo>
                  <a:pt x="3254831" y="4493"/>
                  <a:pt x="3255479" y="9472"/>
                  <a:pt x="3255095" y="18288"/>
                </a:cubicBezTo>
                <a:cubicBezTo>
                  <a:pt x="3120743" y="16690"/>
                  <a:pt x="2759628" y="42462"/>
                  <a:pt x="2604076" y="18288"/>
                </a:cubicBezTo>
                <a:cubicBezTo>
                  <a:pt x="2448524" y="-5886"/>
                  <a:pt x="2184336" y="19599"/>
                  <a:pt x="1887955" y="18288"/>
                </a:cubicBezTo>
                <a:cubicBezTo>
                  <a:pt x="1591574" y="16977"/>
                  <a:pt x="1548845" y="6870"/>
                  <a:pt x="1334589" y="18288"/>
                </a:cubicBezTo>
                <a:cubicBezTo>
                  <a:pt x="1120333" y="29706"/>
                  <a:pt x="996014" y="9662"/>
                  <a:pt x="683570" y="18288"/>
                </a:cubicBezTo>
                <a:cubicBezTo>
                  <a:pt x="371126" y="26914"/>
                  <a:pt x="198687" y="16167"/>
                  <a:pt x="0" y="18288"/>
                </a:cubicBezTo>
                <a:cubicBezTo>
                  <a:pt x="843" y="9577"/>
                  <a:pt x="371" y="6900"/>
                  <a:pt x="0" y="0"/>
                </a:cubicBezTo>
                <a:close/>
              </a:path>
            </a:pathLst>
          </a:custGeom>
          <a:solidFill>
            <a:schemeClr val="accent2"/>
          </a:solidFill>
          <a:ln w="38100"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TextBox 2">
            <a:extLst>
              <a:ext uri="{FF2B5EF4-FFF2-40B4-BE49-F238E27FC236}">
                <a16:creationId xmlns:a16="http://schemas.microsoft.com/office/drawing/2014/main" id="{E04F3B2D-FEE4-0312-D47A-5946ADCAA542}"/>
              </a:ext>
            </a:extLst>
          </p:cNvPr>
          <p:cNvSpPr txBox="1"/>
          <p:nvPr/>
        </p:nvSpPr>
        <p:spPr>
          <a:xfrm>
            <a:off x="6592974" y="1109472"/>
            <a:ext cx="4782162" cy="5608320"/>
          </a:xfrm>
          <a:prstGeom prst="rect">
            <a:avLst/>
          </a:prstGeom>
        </p:spPr>
        <p:txBody>
          <a:bodyPr vert="horz" lIns="91440" tIns="45720" rIns="91440" bIns="45720" rtlCol="0" anchor="t">
            <a:normAutofit/>
          </a:bodyPr>
          <a:lstStyle/>
          <a:p>
            <a:pPr>
              <a:lnSpc>
                <a:spcPct val="90000"/>
              </a:lnSpc>
              <a:spcAft>
                <a:spcPts val="300"/>
              </a:spcAft>
            </a:pPr>
            <a:r>
              <a:rPr lang="en-US" sz="1600" b="1" dirty="0">
                <a:solidFill>
                  <a:srgbClr val="002060"/>
                </a:solidFill>
              </a:rPr>
              <a:t>Scenario:</a:t>
            </a:r>
            <a:endParaRPr lang="en-US" sz="1600" dirty="0">
              <a:solidFill>
                <a:srgbClr val="002060"/>
              </a:solidFill>
            </a:endParaRPr>
          </a:p>
          <a:p>
            <a:pPr marL="285750" indent="-176213">
              <a:lnSpc>
                <a:spcPct val="90000"/>
              </a:lnSpc>
              <a:spcAft>
                <a:spcPts val="600"/>
              </a:spcAft>
              <a:buFont typeface="Wingdings" panose="05000000000000000000" pitchFamily="2" charset="2"/>
              <a:buChar char="§"/>
            </a:pPr>
            <a:r>
              <a:rPr lang="en-US" sz="1600" dirty="0">
                <a:solidFill>
                  <a:srgbClr val="002060"/>
                </a:solidFill>
              </a:rPr>
              <a:t>You ask students to apply a concept (e.g., social stratification) to a real-world issue. </a:t>
            </a:r>
          </a:p>
          <a:p>
            <a:pPr marL="285750" indent="-176213">
              <a:lnSpc>
                <a:spcPct val="90000"/>
              </a:lnSpc>
              <a:spcAft>
                <a:spcPts val="1200"/>
              </a:spcAft>
              <a:buFont typeface="Wingdings" panose="05000000000000000000" pitchFamily="2" charset="2"/>
              <a:buChar char="§"/>
            </a:pPr>
            <a:r>
              <a:rPr lang="en-US" sz="1600" dirty="0">
                <a:solidFill>
                  <a:srgbClr val="002060"/>
                </a:solidFill>
              </a:rPr>
              <a:t>Students analyze current events, social trends, or community examples. </a:t>
            </a:r>
          </a:p>
          <a:p>
            <a:pPr>
              <a:lnSpc>
                <a:spcPct val="90000"/>
              </a:lnSpc>
              <a:spcAft>
                <a:spcPts val="300"/>
              </a:spcAft>
            </a:pPr>
            <a:r>
              <a:rPr lang="en-US" sz="1600" b="1" dirty="0">
                <a:solidFill>
                  <a:srgbClr val="002060"/>
                </a:solidFill>
              </a:rPr>
              <a:t>Visible Identity:</a:t>
            </a:r>
            <a:endParaRPr lang="en-US" sz="1600" dirty="0">
              <a:solidFill>
                <a:srgbClr val="002060"/>
              </a:solidFill>
            </a:endParaRPr>
          </a:p>
          <a:p>
            <a:pPr marL="285750" indent="-176213">
              <a:lnSpc>
                <a:spcPct val="90000"/>
              </a:lnSpc>
              <a:spcAft>
                <a:spcPts val="600"/>
              </a:spcAft>
              <a:buFont typeface="Wingdings" panose="05000000000000000000" pitchFamily="2" charset="2"/>
              <a:buChar char="§"/>
            </a:pPr>
            <a:r>
              <a:rPr lang="en-US" sz="1600" dirty="0">
                <a:solidFill>
                  <a:srgbClr val="002060"/>
                </a:solidFill>
              </a:rPr>
              <a:t>Focus on real-world relevance and critical thinking. </a:t>
            </a:r>
          </a:p>
          <a:p>
            <a:pPr marL="285750" indent="-176213">
              <a:lnSpc>
                <a:spcPct val="90000"/>
              </a:lnSpc>
              <a:spcAft>
                <a:spcPts val="1200"/>
              </a:spcAft>
              <a:buFont typeface="Wingdings" panose="05000000000000000000" pitchFamily="2" charset="2"/>
              <a:buChar char="§"/>
            </a:pPr>
            <a:r>
              <a:rPr lang="en-US" sz="1600" dirty="0">
                <a:solidFill>
                  <a:srgbClr val="002060"/>
                </a:solidFill>
              </a:rPr>
              <a:t>Emphasis on applying concepts, not just defining them. </a:t>
            </a:r>
          </a:p>
          <a:p>
            <a:pPr>
              <a:lnSpc>
                <a:spcPct val="90000"/>
              </a:lnSpc>
              <a:spcAft>
                <a:spcPts val="300"/>
              </a:spcAft>
            </a:pPr>
            <a:r>
              <a:rPr lang="en-US" sz="1600" b="1" dirty="0">
                <a:solidFill>
                  <a:srgbClr val="002060"/>
                </a:solidFill>
              </a:rPr>
              <a:t>Impact:</a:t>
            </a:r>
            <a:endParaRPr lang="en-US" sz="1600" dirty="0">
              <a:solidFill>
                <a:srgbClr val="002060"/>
              </a:solidFill>
            </a:endParaRPr>
          </a:p>
          <a:p>
            <a:pPr marL="285750" indent="-176213">
              <a:lnSpc>
                <a:spcPct val="90000"/>
              </a:lnSpc>
              <a:spcAft>
                <a:spcPts val="600"/>
              </a:spcAft>
              <a:buFont typeface="Wingdings" panose="05000000000000000000" pitchFamily="2" charset="2"/>
              <a:buChar char="§"/>
            </a:pPr>
            <a:r>
              <a:rPr lang="en-US" sz="1600" dirty="0">
                <a:solidFill>
                  <a:srgbClr val="002060"/>
                </a:solidFill>
              </a:rPr>
              <a:t>Increases engagement and participation </a:t>
            </a:r>
          </a:p>
          <a:p>
            <a:pPr marL="285750" indent="-176213">
              <a:lnSpc>
                <a:spcPct val="90000"/>
              </a:lnSpc>
              <a:spcAft>
                <a:spcPts val="600"/>
              </a:spcAft>
              <a:buFont typeface="Wingdings" panose="05000000000000000000" pitchFamily="2" charset="2"/>
              <a:buChar char="§"/>
            </a:pPr>
            <a:r>
              <a:rPr lang="en-US" sz="1600" dirty="0">
                <a:solidFill>
                  <a:srgbClr val="002060"/>
                </a:solidFill>
              </a:rPr>
              <a:t>Improves understanding and application </a:t>
            </a:r>
          </a:p>
          <a:p>
            <a:pPr marL="285750" indent="-176213">
              <a:lnSpc>
                <a:spcPct val="90000"/>
              </a:lnSpc>
              <a:spcAft>
                <a:spcPts val="1200"/>
              </a:spcAft>
              <a:buFont typeface="Wingdings" panose="05000000000000000000" pitchFamily="2" charset="2"/>
              <a:buChar char="§"/>
            </a:pPr>
            <a:r>
              <a:rPr lang="en-US" sz="1600" dirty="0">
                <a:solidFill>
                  <a:srgbClr val="002060"/>
                </a:solidFill>
              </a:rPr>
              <a:t>Strengthens ability to think sociologically </a:t>
            </a:r>
          </a:p>
          <a:p>
            <a:pPr marL="171450" indent="-171450">
              <a:lnSpc>
                <a:spcPct val="90000"/>
              </a:lnSpc>
              <a:spcAft>
                <a:spcPts val="300"/>
              </a:spcAft>
            </a:pPr>
            <a:r>
              <a:rPr lang="en-US" sz="1600" b="1" dirty="0">
                <a:solidFill>
                  <a:srgbClr val="002060"/>
                </a:solidFill>
              </a:rPr>
              <a:t>Key Idea:</a:t>
            </a:r>
          </a:p>
          <a:p>
            <a:pPr marL="171450" indent="-171450">
              <a:lnSpc>
                <a:spcPct val="90000"/>
              </a:lnSpc>
              <a:spcAft>
                <a:spcPts val="600"/>
              </a:spcAft>
            </a:pPr>
            <a:r>
              <a:rPr lang="en-US" sz="1600" dirty="0">
                <a:solidFill>
                  <a:srgbClr val="002060"/>
                </a:solidFill>
              </a:rPr>
              <a:t>👉 </a:t>
            </a:r>
            <a:r>
              <a:rPr lang="en-US" sz="1600" i="1" dirty="0">
                <a:solidFill>
                  <a:srgbClr val="002060"/>
                </a:solidFill>
              </a:rPr>
              <a:t>Connecting concepts to real life makes learning meaningful and visible.</a:t>
            </a:r>
            <a:endParaRPr lang="en-US" sz="1600" dirty="0">
              <a:solidFill>
                <a:srgbClr val="002060"/>
              </a:solidFill>
            </a:endParaRPr>
          </a:p>
        </p:txBody>
      </p:sp>
      <p:sp>
        <p:nvSpPr>
          <p:cNvPr id="5" name="TextBox 4">
            <a:extLst>
              <a:ext uri="{FF2B5EF4-FFF2-40B4-BE49-F238E27FC236}">
                <a16:creationId xmlns:a16="http://schemas.microsoft.com/office/drawing/2014/main" id="{297F4A9C-7761-F533-7D77-0EFB93A8334F}"/>
              </a:ext>
            </a:extLst>
          </p:cNvPr>
          <p:cNvSpPr txBox="1"/>
          <p:nvPr/>
        </p:nvSpPr>
        <p:spPr>
          <a:xfrm>
            <a:off x="1228334" y="1109472"/>
            <a:ext cx="3892306" cy="780470"/>
          </a:xfrm>
          <a:prstGeom prst="rect">
            <a:avLst/>
          </a:prstGeom>
          <a:noFill/>
        </p:spPr>
        <p:txBody>
          <a:bodyPr wrap="square">
            <a:spAutoFit/>
          </a:bodyPr>
          <a:lstStyle/>
          <a:p>
            <a:pPr algn="ctr">
              <a:lnSpc>
                <a:spcPct val="90000"/>
              </a:lnSpc>
              <a:spcAft>
                <a:spcPts val="600"/>
              </a:spcAft>
            </a:pPr>
            <a:r>
              <a:rPr lang="en-US" sz="2400" b="1" dirty="0">
                <a:solidFill>
                  <a:srgbClr val="002060"/>
                </a:solidFill>
              </a:rPr>
              <a:t>Sociology</a:t>
            </a:r>
          </a:p>
          <a:p>
            <a:pPr algn="ctr">
              <a:lnSpc>
                <a:spcPct val="90000"/>
              </a:lnSpc>
              <a:spcAft>
                <a:spcPts val="600"/>
              </a:spcAft>
            </a:pPr>
            <a:r>
              <a:rPr lang="en-US" sz="2000" b="1" dirty="0">
                <a:solidFill>
                  <a:srgbClr val="FF0000"/>
                </a:solidFill>
              </a:rPr>
              <a:t>Making Concepts Visible</a:t>
            </a:r>
            <a:endParaRPr lang="en-US" sz="2000" dirty="0">
              <a:solidFill>
                <a:srgbClr val="FF0000"/>
              </a:solidFill>
            </a:endParaRPr>
          </a:p>
        </p:txBody>
      </p:sp>
      <p:cxnSp>
        <p:nvCxnSpPr>
          <p:cNvPr id="7" name="Straight Connector 6">
            <a:extLst>
              <a:ext uri="{FF2B5EF4-FFF2-40B4-BE49-F238E27FC236}">
                <a16:creationId xmlns:a16="http://schemas.microsoft.com/office/drawing/2014/main" id="{D8E83B44-C591-845B-86F9-50BD198F4FD1}"/>
              </a:ext>
            </a:extLst>
          </p:cNvPr>
          <p:cNvCxnSpPr>
            <a:cxnSpLocks/>
          </p:cNvCxnSpPr>
          <p:nvPr/>
        </p:nvCxnSpPr>
        <p:spPr>
          <a:xfrm>
            <a:off x="643278" y="1997242"/>
            <a:ext cx="4955749" cy="0"/>
          </a:xfrm>
          <a:prstGeom prst="line">
            <a:avLst/>
          </a:prstGeom>
          <a:ln w="28575"/>
        </p:spPr>
        <p:style>
          <a:lnRef idx="1">
            <a:schemeClr val="accent4"/>
          </a:lnRef>
          <a:fillRef idx="0">
            <a:schemeClr val="accent4"/>
          </a:fillRef>
          <a:effectRef idx="0">
            <a:schemeClr val="accent4"/>
          </a:effectRef>
          <a:fontRef idx="minor">
            <a:schemeClr val="tx1"/>
          </a:fontRef>
        </p:style>
      </p:cxnSp>
      <p:sp>
        <p:nvSpPr>
          <p:cNvPr id="12" name="Rectangle 11">
            <a:extLst>
              <a:ext uri="{FF2B5EF4-FFF2-40B4-BE49-F238E27FC236}">
                <a16:creationId xmlns:a16="http://schemas.microsoft.com/office/drawing/2014/main" id="{94296BE3-F905-BA0C-7BED-0D3F4A53B1AC}"/>
              </a:ext>
            </a:extLst>
          </p:cNvPr>
          <p:cNvSpPr/>
          <p:nvPr/>
        </p:nvSpPr>
        <p:spPr>
          <a:xfrm>
            <a:off x="457200" y="2478504"/>
            <a:ext cx="3561347" cy="186243"/>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2" name="Picture 1" descr="A person standing in front of a blackboard with a group of people&#10;&#10;AI-generated content may be incorrect.">
            <a:extLst>
              <a:ext uri="{FF2B5EF4-FFF2-40B4-BE49-F238E27FC236}">
                <a16:creationId xmlns:a16="http://schemas.microsoft.com/office/drawing/2014/main" id="{25E5DFFD-C99D-2443-238F-C6370C865FAC}"/>
              </a:ext>
            </a:extLst>
          </p:cNvPr>
          <p:cNvPicPr>
            <a:picLocks noChangeAspect="1"/>
          </p:cNvPicPr>
          <p:nvPr/>
        </p:nvPicPr>
        <p:blipFill>
          <a:blip r:embed="rId3" cstate="email">
            <a:extLst>
              <a:ext uri="{BEBA8EAE-BF5A-486C-A8C5-ECC9F3942E4B}">
                <a14:imgProps xmlns:a14="http://schemas.microsoft.com/office/drawing/2010/main">
                  <a14:imgLayer r:embed="rId4">
                    <a14:imgEffect>
                      <a14:brightnessContrast bright="20000"/>
                    </a14:imgEffect>
                  </a14:imgLayer>
                </a14:imgProps>
              </a:ext>
              <a:ext uri="{28A0092B-C50C-407E-A947-70E740481C1C}">
                <a14:useLocalDpi xmlns:a14="http://schemas.microsoft.com/office/drawing/2010/main"/>
              </a:ext>
            </a:extLst>
          </a:blip>
          <a:stretch>
            <a:fillRect/>
          </a:stretch>
        </p:blipFill>
        <p:spPr>
          <a:xfrm>
            <a:off x="695006" y="2573756"/>
            <a:ext cx="4675701" cy="3121030"/>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spTree>
    <p:extLst>
      <p:ext uri="{BB962C8B-B14F-4D97-AF65-F5344CB8AC3E}">
        <p14:creationId xmlns:p14="http://schemas.microsoft.com/office/powerpoint/2010/main" val="37193367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F6C92C3C-E13E-8727-7D83-F7FCB1C8BE4D}"/>
            </a:ext>
          </a:extLst>
        </p:cNvPr>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2C9A9DA9-7DC8-488B-A882-123947B0F3D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useBgFill="1">
        <p:nvSpPr>
          <p:cNvPr id="10" name="Rectangle 9">
            <a:extLst>
              <a:ext uri="{FF2B5EF4-FFF2-40B4-BE49-F238E27FC236}">
                <a16:creationId xmlns:a16="http://schemas.microsoft.com/office/drawing/2014/main" id="{57F6BDD4-E066-4008-8011-6CC31AEB455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09575" y="633619"/>
            <a:ext cx="4279383" cy="5495925"/>
          </a:xfrm>
          <a:prstGeom prst="rect">
            <a:avLst/>
          </a:prstGeom>
          <a:ln w="9525">
            <a:solidFill>
              <a:srgbClr val="DEDEDE"/>
            </a:solidFill>
          </a:ln>
          <a:effectLst>
            <a:outerShdw blurRad="50800" dist="38100" dir="2700000" algn="tl" rotWithShape="0">
              <a:schemeClr val="bg1">
                <a:lumMod val="85000"/>
                <a:alpha val="5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2" name="Rectangle 11">
            <a:extLst>
              <a:ext uri="{FF2B5EF4-FFF2-40B4-BE49-F238E27FC236}">
                <a16:creationId xmlns:a16="http://schemas.microsoft.com/office/drawing/2014/main" id="{2711A8FB-68FC-45FC-B01E-38F809E2D43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45567" y="1171300"/>
            <a:ext cx="128016" cy="7040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latin typeface="Calibri" panose="020F0502020204030204"/>
            </a:endParaRPr>
          </a:p>
        </p:txBody>
      </p:sp>
      <p:sp>
        <p:nvSpPr>
          <p:cNvPr id="14" name="Rectangle 13">
            <a:extLst>
              <a:ext uri="{FF2B5EF4-FFF2-40B4-BE49-F238E27FC236}">
                <a16:creationId xmlns:a16="http://schemas.microsoft.com/office/drawing/2014/main" id="{2A865FE3-5FC9-4049-87CF-30019C46C0F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77459" y="2093976"/>
            <a:ext cx="3328416" cy="9144"/>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latin typeface="Calibri" panose="020F0502020204030204"/>
            </a:endParaRPr>
          </a:p>
        </p:txBody>
      </p:sp>
      <p:sp>
        <p:nvSpPr>
          <p:cNvPr id="3" name="TextBox 2">
            <a:extLst>
              <a:ext uri="{FF2B5EF4-FFF2-40B4-BE49-F238E27FC236}">
                <a16:creationId xmlns:a16="http://schemas.microsoft.com/office/drawing/2014/main" id="{B35520D5-ECA2-D5B6-ECAE-1762C709C16C}"/>
              </a:ext>
            </a:extLst>
          </p:cNvPr>
          <p:cNvSpPr txBox="1"/>
          <p:nvPr/>
        </p:nvSpPr>
        <p:spPr>
          <a:xfrm>
            <a:off x="6300787" y="1038256"/>
            <a:ext cx="4279383" cy="5200774"/>
          </a:xfrm>
          <a:prstGeom prst="rect">
            <a:avLst/>
          </a:prstGeom>
        </p:spPr>
        <p:txBody>
          <a:bodyPr vert="horz" lIns="91440" tIns="45720" rIns="91440" bIns="45720" rtlCol="0">
            <a:normAutofit/>
          </a:bodyPr>
          <a:lstStyle/>
          <a:p>
            <a:pPr>
              <a:lnSpc>
                <a:spcPct val="80000"/>
              </a:lnSpc>
              <a:spcAft>
                <a:spcPts val="300"/>
              </a:spcAft>
            </a:pPr>
            <a:r>
              <a:rPr lang="en-US" sz="1600" b="1" dirty="0">
                <a:solidFill>
                  <a:srgbClr val="002060"/>
                </a:solidFill>
              </a:rPr>
              <a:t>Scenario:</a:t>
            </a:r>
            <a:endParaRPr lang="en-US" sz="1600" dirty="0">
              <a:solidFill>
                <a:srgbClr val="002060"/>
              </a:solidFill>
            </a:endParaRPr>
          </a:p>
          <a:p>
            <a:pPr marL="285750" indent="-176213">
              <a:lnSpc>
                <a:spcPct val="80000"/>
              </a:lnSpc>
              <a:spcAft>
                <a:spcPts val="600"/>
              </a:spcAft>
              <a:buFont typeface="Wingdings" panose="05000000000000000000" pitchFamily="2" charset="2"/>
              <a:buChar char="§"/>
            </a:pPr>
            <a:r>
              <a:rPr lang="en-US" sz="1600" dirty="0">
                <a:solidFill>
                  <a:srgbClr val="002060"/>
                </a:solidFill>
              </a:rPr>
              <a:t>You ask students to apply supply and demand to a real-world market (e.g., housing, gas prices). </a:t>
            </a:r>
          </a:p>
          <a:p>
            <a:pPr marL="285750" indent="-176213">
              <a:lnSpc>
                <a:spcPct val="80000"/>
              </a:lnSpc>
              <a:spcAft>
                <a:spcPts val="1200"/>
              </a:spcAft>
              <a:buFont typeface="Wingdings" panose="05000000000000000000" pitchFamily="2" charset="2"/>
              <a:buChar char="§"/>
            </a:pPr>
            <a:r>
              <a:rPr lang="en-US" sz="1600" dirty="0">
                <a:solidFill>
                  <a:srgbClr val="002060"/>
                </a:solidFill>
              </a:rPr>
              <a:t>Students analyze trends and explain price changes. </a:t>
            </a:r>
          </a:p>
          <a:p>
            <a:pPr>
              <a:lnSpc>
                <a:spcPct val="80000"/>
              </a:lnSpc>
              <a:spcAft>
                <a:spcPts val="300"/>
              </a:spcAft>
            </a:pPr>
            <a:r>
              <a:rPr lang="en-US" sz="1600" b="1" dirty="0">
                <a:solidFill>
                  <a:srgbClr val="002060"/>
                </a:solidFill>
              </a:rPr>
              <a:t>Visible Identity:</a:t>
            </a:r>
            <a:endParaRPr lang="en-US" sz="1600" dirty="0">
              <a:solidFill>
                <a:srgbClr val="002060"/>
              </a:solidFill>
            </a:endParaRPr>
          </a:p>
          <a:p>
            <a:pPr marL="285750" indent="-176213">
              <a:lnSpc>
                <a:spcPct val="80000"/>
              </a:lnSpc>
              <a:spcAft>
                <a:spcPts val="300"/>
              </a:spcAft>
              <a:buFont typeface="Wingdings" panose="05000000000000000000" pitchFamily="2" charset="2"/>
              <a:buChar char="§"/>
            </a:pPr>
            <a:r>
              <a:rPr lang="en-US" sz="1600" dirty="0">
                <a:solidFill>
                  <a:srgbClr val="002060"/>
                </a:solidFill>
              </a:rPr>
              <a:t>Focus on application and analytical reasoning </a:t>
            </a:r>
          </a:p>
          <a:p>
            <a:pPr marL="285750" indent="-176213">
              <a:lnSpc>
                <a:spcPct val="80000"/>
              </a:lnSpc>
              <a:spcAft>
                <a:spcPts val="1200"/>
              </a:spcAft>
              <a:buFont typeface="Wingdings" panose="05000000000000000000" pitchFamily="2" charset="2"/>
              <a:buChar char="§"/>
            </a:pPr>
            <a:r>
              <a:rPr lang="en-US" sz="1600" dirty="0">
                <a:solidFill>
                  <a:srgbClr val="002060"/>
                </a:solidFill>
              </a:rPr>
              <a:t>Emphasis on real-world decision-making</a:t>
            </a:r>
          </a:p>
          <a:p>
            <a:pPr>
              <a:lnSpc>
                <a:spcPct val="80000"/>
              </a:lnSpc>
              <a:spcAft>
                <a:spcPts val="300"/>
              </a:spcAft>
            </a:pPr>
            <a:r>
              <a:rPr lang="en-US" sz="1600" b="1" dirty="0">
                <a:solidFill>
                  <a:srgbClr val="002060"/>
                </a:solidFill>
              </a:rPr>
              <a:t>Impact:</a:t>
            </a:r>
            <a:endParaRPr lang="en-US" sz="1600" dirty="0">
              <a:solidFill>
                <a:srgbClr val="002060"/>
              </a:solidFill>
            </a:endParaRPr>
          </a:p>
          <a:p>
            <a:pPr marL="285750" indent="-176213">
              <a:lnSpc>
                <a:spcPct val="80000"/>
              </a:lnSpc>
              <a:spcAft>
                <a:spcPts val="300"/>
              </a:spcAft>
              <a:buFont typeface="Wingdings" panose="05000000000000000000" pitchFamily="2" charset="2"/>
              <a:buChar char="§"/>
            </a:pPr>
            <a:r>
              <a:rPr lang="en-US" sz="1600" dirty="0">
                <a:solidFill>
                  <a:srgbClr val="002060"/>
                </a:solidFill>
              </a:rPr>
              <a:t>Improves understanding of economic concepts </a:t>
            </a:r>
          </a:p>
          <a:p>
            <a:pPr marL="285750" indent="-176213">
              <a:lnSpc>
                <a:spcPct val="80000"/>
              </a:lnSpc>
              <a:spcAft>
                <a:spcPts val="300"/>
              </a:spcAft>
              <a:buFont typeface="Wingdings" panose="05000000000000000000" pitchFamily="2" charset="2"/>
              <a:buChar char="§"/>
            </a:pPr>
            <a:r>
              <a:rPr lang="en-US" sz="1600" dirty="0">
                <a:solidFill>
                  <a:srgbClr val="002060"/>
                </a:solidFill>
              </a:rPr>
              <a:t>Increases ability to analyze real-world situations </a:t>
            </a:r>
          </a:p>
          <a:p>
            <a:pPr marL="285750" indent="-176213">
              <a:lnSpc>
                <a:spcPct val="80000"/>
              </a:lnSpc>
              <a:spcAft>
                <a:spcPts val="1200"/>
              </a:spcAft>
              <a:buFont typeface="Wingdings" panose="05000000000000000000" pitchFamily="2" charset="2"/>
              <a:buChar char="§"/>
            </a:pPr>
            <a:r>
              <a:rPr lang="en-US" sz="1600" dirty="0">
                <a:solidFill>
                  <a:srgbClr val="002060"/>
                </a:solidFill>
              </a:rPr>
              <a:t>Strengthens transfer of learning </a:t>
            </a:r>
          </a:p>
          <a:p>
            <a:pPr>
              <a:lnSpc>
                <a:spcPct val="80000"/>
              </a:lnSpc>
              <a:spcAft>
                <a:spcPts val="300"/>
              </a:spcAft>
            </a:pPr>
            <a:r>
              <a:rPr lang="en-US" sz="1600" b="1" dirty="0">
                <a:solidFill>
                  <a:srgbClr val="002060"/>
                </a:solidFill>
              </a:rPr>
              <a:t>Key Idea:</a:t>
            </a:r>
            <a:br>
              <a:rPr lang="en-US" sz="1600" dirty="0">
                <a:solidFill>
                  <a:srgbClr val="002060"/>
                </a:solidFill>
              </a:rPr>
            </a:br>
            <a:r>
              <a:rPr lang="en-US" sz="1600" dirty="0">
                <a:solidFill>
                  <a:srgbClr val="002060"/>
                </a:solidFill>
              </a:rPr>
              <a:t>👉 </a:t>
            </a:r>
            <a:r>
              <a:rPr lang="en-US" sz="1600" i="1" dirty="0">
                <a:solidFill>
                  <a:srgbClr val="002060"/>
                </a:solidFill>
              </a:rPr>
              <a:t>Applying concepts to real situations makes economic thinking visible.</a:t>
            </a:r>
            <a:endParaRPr lang="en-US" sz="1600" dirty="0">
              <a:solidFill>
                <a:srgbClr val="002060"/>
              </a:solidFill>
            </a:endParaRPr>
          </a:p>
        </p:txBody>
      </p:sp>
      <p:pic>
        <p:nvPicPr>
          <p:cNvPr id="2" name="Picture 1" descr="A hand drawing a diagram&#10;&#10;AI-generated content may be incorrect.">
            <a:extLst>
              <a:ext uri="{FF2B5EF4-FFF2-40B4-BE49-F238E27FC236}">
                <a16:creationId xmlns:a16="http://schemas.microsoft.com/office/drawing/2014/main" id="{33857A01-8F77-44BC-46EA-29AEA2D4AC73}"/>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868392" y="2650850"/>
            <a:ext cx="3337483" cy="2219426"/>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5" name="TextBox 4">
            <a:extLst>
              <a:ext uri="{FF2B5EF4-FFF2-40B4-BE49-F238E27FC236}">
                <a16:creationId xmlns:a16="http://schemas.microsoft.com/office/drawing/2014/main" id="{4C8F93A2-FDC2-2000-3702-24A9A53C321B}"/>
              </a:ext>
            </a:extLst>
          </p:cNvPr>
          <p:cNvSpPr txBox="1"/>
          <p:nvPr/>
        </p:nvSpPr>
        <p:spPr>
          <a:xfrm>
            <a:off x="678371" y="1327831"/>
            <a:ext cx="3729923" cy="780470"/>
          </a:xfrm>
          <a:prstGeom prst="rect">
            <a:avLst/>
          </a:prstGeom>
          <a:noFill/>
        </p:spPr>
        <p:txBody>
          <a:bodyPr wrap="square">
            <a:spAutoFit/>
          </a:bodyPr>
          <a:lstStyle/>
          <a:p>
            <a:pPr algn="ctr">
              <a:lnSpc>
                <a:spcPct val="90000"/>
              </a:lnSpc>
              <a:spcAft>
                <a:spcPts val="600"/>
              </a:spcAft>
            </a:pPr>
            <a:r>
              <a:rPr lang="en-US" sz="2400" b="1" dirty="0">
                <a:solidFill>
                  <a:srgbClr val="002060"/>
                </a:solidFill>
              </a:rPr>
              <a:t>Economics</a:t>
            </a:r>
          </a:p>
          <a:p>
            <a:pPr algn="ctr">
              <a:lnSpc>
                <a:spcPct val="90000"/>
              </a:lnSpc>
              <a:spcAft>
                <a:spcPts val="600"/>
              </a:spcAft>
            </a:pPr>
            <a:r>
              <a:rPr lang="en-US" sz="2000" b="1" dirty="0">
                <a:solidFill>
                  <a:srgbClr val="FF0000"/>
                </a:solidFill>
              </a:rPr>
              <a:t>Making Thinking Visible</a:t>
            </a:r>
            <a:endParaRPr lang="en-US" sz="2000" dirty="0">
              <a:solidFill>
                <a:srgbClr val="FF0000"/>
              </a:solidFill>
            </a:endParaRPr>
          </a:p>
        </p:txBody>
      </p:sp>
    </p:spTree>
    <p:extLst>
      <p:ext uri="{BB962C8B-B14F-4D97-AF65-F5344CB8AC3E}">
        <p14:creationId xmlns:p14="http://schemas.microsoft.com/office/powerpoint/2010/main" val="52708286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BF20C151-8C10-0F4F-8AED-8EA0AA66A2F8}"/>
            </a:ext>
          </a:extLst>
        </p:cNvPr>
        <p:cNvGrpSpPr/>
        <p:nvPr/>
      </p:nvGrpSpPr>
      <p:grpSpPr>
        <a:xfrm>
          <a:off x="0" y="0"/>
          <a:ext cx="0" cy="0"/>
          <a:chOff x="0" y="0"/>
          <a:chExt cx="0" cy="0"/>
        </a:xfrm>
      </p:grpSpPr>
      <p:sp useBgFill="1">
        <p:nvSpPr>
          <p:cNvPr id="18" name="Rectangle 17">
            <a:extLst>
              <a:ext uri="{FF2B5EF4-FFF2-40B4-BE49-F238E27FC236}">
                <a16:creationId xmlns:a16="http://schemas.microsoft.com/office/drawing/2014/main" id="{28D31E1B-0407-4223-9642-0B642CBF57D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0" name="Group 19">
            <a:extLst>
              <a:ext uri="{FF2B5EF4-FFF2-40B4-BE49-F238E27FC236}">
                <a16:creationId xmlns:a16="http://schemas.microsoft.com/office/drawing/2014/main" id="{AE1C45F0-260A-458C-96ED-C1F6D215121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 y="1062849"/>
            <a:ext cx="731521" cy="673460"/>
            <a:chOff x="3940602" y="308034"/>
            <a:chExt cx="2116791" cy="3428999"/>
          </a:xfrm>
          <a:solidFill>
            <a:schemeClr val="accent4"/>
          </a:solidFill>
        </p:grpSpPr>
        <p:sp>
          <p:nvSpPr>
            <p:cNvPr id="11" name="Rectangle 10">
              <a:extLst>
                <a:ext uri="{FF2B5EF4-FFF2-40B4-BE49-F238E27FC236}">
                  <a16:creationId xmlns:a16="http://schemas.microsoft.com/office/drawing/2014/main" id="{A6604B49-AD5C-4590-B051-06C8222ECD9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940602"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Rectangle 20">
              <a:extLst>
                <a:ext uri="{FF2B5EF4-FFF2-40B4-BE49-F238E27FC236}">
                  <a16:creationId xmlns:a16="http://schemas.microsoft.com/office/drawing/2014/main" id="{743ECCAF-29C5-4537-947C-7EA1292463D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715626"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Rectangle 21">
              <a:extLst>
                <a:ext uri="{FF2B5EF4-FFF2-40B4-BE49-F238E27FC236}">
                  <a16:creationId xmlns:a16="http://schemas.microsoft.com/office/drawing/2014/main" id="{ED49787B-8DE6-4467-AD0A-8DECC6E0C2D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490650"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3" name="Rectangle 22">
            <a:extLst>
              <a:ext uri="{FF2B5EF4-FFF2-40B4-BE49-F238E27FC236}">
                <a16:creationId xmlns:a16="http://schemas.microsoft.com/office/drawing/2014/main" id="{D5B0017B-2ECA-49AF-B397-DC140825DF8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0080" y="656150"/>
            <a:ext cx="5672667" cy="1431591"/>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Rectangle 16">
            <a:extLst>
              <a:ext uri="{FF2B5EF4-FFF2-40B4-BE49-F238E27FC236}">
                <a16:creationId xmlns:a16="http://schemas.microsoft.com/office/drawing/2014/main" id="{70E96339-907C-46C3-99AC-31179B6F0EB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716299" y="608401"/>
            <a:ext cx="4637502" cy="5593443"/>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2" name="Picture 1" descr="A group of posters with pictures of a basketball player and a basketball&#10;&#10;AI-generated content may be incorrect.">
            <a:extLst>
              <a:ext uri="{FF2B5EF4-FFF2-40B4-BE49-F238E27FC236}">
                <a16:creationId xmlns:a16="http://schemas.microsoft.com/office/drawing/2014/main" id="{871FCCB2-8424-711A-516C-4ED2A6254500}"/>
              </a:ext>
            </a:extLst>
          </p:cNvPr>
          <p:cNvPicPr>
            <a:picLocks noChangeAspect="1"/>
          </p:cNvPicPr>
          <p:nvPr/>
        </p:nvPicPr>
        <p:blipFill>
          <a:blip r:embed="rId3" cstate="email">
            <a:clrChange>
              <a:clrFrom>
                <a:srgbClr val="DFD7C1"/>
              </a:clrFrom>
              <a:clrTo>
                <a:srgbClr val="DFD7C1">
                  <a:alpha val="0"/>
                </a:srgbClr>
              </a:clrTo>
            </a:clrChange>
            <a:extLst>
              <a:ext uri="{28A0092B-C50C-407E-A947-70E740481C1C}">
                <a14:useLocalDpi xmlns:a14="http://schemas.microsoft.com/office/drawing/2010/main"/>
              </a:ext>
            </a:extLst>
          </a:blip>
          <a:stretch>
            <a:fillRect/>
          </a:stretch>
        </p:blipFill>
        <p:spPr>
          <a:xfrm rot="366130">
            <a:off x="1799678" y="2771596"/>
            <a:ext cx="2786255" cy="3036790"/>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cxnSp>
        <p:nvCxnSpPr>
          <p:cNvPr id="19" name="Straight Connector 18">
            <a:extLst>
              <a:ext uri="{FF2B5EF4-FFF2-40B4-BE49-F238E27FC236}">
                <a16:creationId xmlns:a16="http://schemas.microsoft.com/office/drawing/2014/main" id="{6CF1BAF6-AD41-4082-B212-8A1F9A2E877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838200" y="6492240"/>
            <a:ext cx="10515600" cy="0"/>
          </a:xfrm>
          <a:prstGeom prst="line">
            <a:avLst/>
          </a:prstGeom>
          <a:ln w="57150">
            <a:solidFill>
              <a:schemeClr val="accent4"/>
            </a:solidFill>
          </a:ln>
        </p:spPr>
        <p:style>
          <a:lnRef idx="1">
            <a:schemeClr val="accent1"/>
          </a:lnRef>
          <a:fillRef idx="0">
            <a:schemeClr val="accent1"/>
          </a:fillRef>
          <a:effectRef idx="0">
            <a:schemeClr val="accent1"/>
          </a:effectRef>
          <a:fontRef idx="minor">
            <a:schemeClr val="tx1"/>
          </a:fontRef>
        </p:style>
      </p:cxnSp>
      <p:sp>
        <p:nvSpPr>
          <p:cNvPr id="5" name="TextBox 4">
            <a:extLst>
              <a:ext uri="{FF2B5EF4-FFF2-40B4-BE49-F238E27FC236}">
                <a16:creationId xmlns:a16="http://schemas.microsoft.com/office/drawing/2014/main" id="{492534EF-027B-0F86-384C-770C40AEF58D}"/>
              </a:ext>
            </a:extLst>
          </p:cNvPr>
          <p:cNvSpPr txBox="1"/>
          <p:nvPr/>
        </p:nvSpPr>
        <p:spPr>
          <a:xfrm>
            <a:off x="907913" y="1009344"/>
            <a:ext cx="5058448" cy="1003608"/>
          </a:xfrm>
          <a:prstGeom prst="rect">
            <a:avLst/>
          </a:prstGeom>
          <a:noFill/>
        </p:spPr>
        <p:txBody>
          <a:bodyPr wrap="square">
            <a:spAutoFit/>
          </a:bodyPr>
          <a:lstStyle/>
          <a:p>
            <a:pPr algn="ctr">
              <a:lnSpc>
                <a:spcPct val="90000"/>
              </a:lnSpc>
              <a:spcAft>
                <a:spcPts val="600"/>
              </a:spcAft>
            </a:pPr>
            <a:r>
              <a:rPr lang="en-US" sz="2400" b="1" dirty="0">
                <a:solidFill>
                  <a:srgbClr val="002060"/>
                </a:solidFill>
              </a:rPr>
              <a:t>Physics</a:t>
            </a:r>
          </a:p>
          <a:p>
            <a:pPr algn="ctr">
              <a:lnSpc>
                <a:spcPct val="80000"/>
              </a:lnSpc>
              <a:spcAft>
                <a:spcPts val="600"/>
              </a:spcAft>
            </a:pPr>
            <a:r>
              <a:rPr lang="en-US" sz="2000" b="1" dirty="0">
                <a:solidFill>
                  <a:srgbClr val="FF0000"/>
                </a:solidFill>
              </a:rPr>
              <a:t>Making Concepts                                                               and Thinking Visible</a:t>
            </a:r>
            <a:endParaRPr lang="en-US" sz="2000" dirty="0">
              <a:solidFill>
                <a:srgbClr val="FF0000"/>
              </a:solidFill>
            </a:endParaRPr>
          </a:p>
        </p:txBody>
      </p:sp>
      <p:sp>
        <p:nvSpPr>
          <p:cNvPr id="3" name="TextBox 2">
            <a:extLst>
              <a:ext uri="{FF2B5EF4-FFF2-40B4-BE49-F238E27FC236}">
                <a16:creationId xmlns:a16="http://schemas.microsoft.com/office/drawing/2014/main" id="{85EBEDA8-2D5F-68E1-F004-897D96C8DD4F}"/>
              </a:ext>
            </a:extLst>
          </p:cNvPr>
          <p:cNvSpPr txBox="1"/>
          <p:nvPr/>
        </p:nvSpPr>
        <p:spPr>
          <a:xfrm>
            <a:off x="6952827" y="914400"/>
            <a:ext cx="4129701" cy="4998720"/>
          </a:xfrm>
          <a:prstGeom prst="rect">
            <a:avLst/>
          </a:prstGeom>
        </p:spPr>
        <p:txBody>
          <a:bodyPr vert="horz" lIns="91440" tIns="45720" rIns="91440" bIns="45720" rtlCol="0" anchor="ctr">
            <a:noAutofit/>
          </a:bodyPr>
          <a:lstStyle/>
          <a:p>
            <a:pPr>
              <a:lnSpc>
                <a:spcPct val="80000"/>
              </a:lnSpc>
              <a:spcAft>
                <a:spcPts val="300"/>
              </a:spcAft>
            </a:pPr>
            <a:r>
              <a:rPr lang="en-US" sz="1600" b="1" dirty="0">
                <a:solidFill>
                  <a:srgbClr val="002060"/>
                </a:solidFill>
              </a:rPr>
              <a:t>Scenario:</a:t>
            </a:r>
            <a:endParaRPr lang="en-US" sz="1600" dirty="0">
              <a:solidFill>
                <a:srgbClr val="002060"/>
              </a:solidFill>
            </a:endParaRPr>
          </a:p>
          <a:p>
            <a:pPr marL="285750" indent="-176213">
              <a:lnSpc>
                <a:spcPct val="80000"/>
              </a:lnSpc>
              <a:spcAft>
                <a:spcPts val="300"/>
              </a:spcAft>
              <a:buFont typeface="Wingdings" panose="05000000000000000000" pitchFamily="2" charset="2"/>
              <a:buChar char="§"/>
            </a:pPr>
            <a:r>
              <a:rPr lang="en-US" sz="1600" dirty="0">
                <a:solidFill>
                  <a:srgbClr val="002060"/>
                </a:solidFill>
              </a:rPr>
              <a:t>You ask students to apply a concept (e.g., Newton’s laws) to a real-world situation. </a:t>
            </a:r>
          </a:p>
          <a:p>
            <a:pPr marL="285750" indent="-176213">
              <a:lnSpc>
                <a:spcPct val="80000"/>
              </a:lnSpc>
              <a:spcAft>
                <a:spcPts val="1200"/>
              </a:spcAft>
              <a:buFont typeface="Wingdings" panose="05000000000000000000" pitchFamily="2" charset="2"/>
              <a:buChar char="§"/>
            </a:pPr>
            <a:r>
              <a:rPr lang="en-US" sz="1600" dirty="0">
                <a:solidFill>
                  <a:srgbClr val="002060"/>
                </a:solidFill>
              </a:rPr>
              <a:t>Students explain motion, forces, or energy in context. </a:t>
            </a:r>
          </a:p>
          <a:p>
            <a:pPr>
              <a:lnSpc>
                <a:spcPct val="80000"/>
              </a:lnSpc>
              <a:spcAft>
                <a:spcPts val="300"/>
              </a:spcAft>
            </a:pPr>
            <a:r>
              <a:rPr lang="en-US" sz="1600" b="1" dirty="0">
                <a:solidFill>
                  <a:srgbClr val="002060"/>
                </a:solidFill>
              </a:rPr>
              <a:t>Visible Identity:</a:t>
            </a:r>
            <a:endParaRPr lang="en-US" sz="1600" dirty="0">
              <a:solidFill>
                <a:srgbClr val="002060"/>
              </a:solidFill>
            </a:endParaRPr>
          </a:p>
          <a:p>
            <a:pPr marL="285750" indent="-176213">
              <a:lnSpc>
                <a:spcPct val="80000"/>
              </a:lnSpc>
              <a:spcAft>
                <a:spcPts val="300"/>
              </a:spcAft>
              <a:buFont typeface="Wingdings" panose="05000000000000000000" pitchFamily="2" charset="2"/>
              <a:buChar char="§"/>
            </a:pPr>
            <a:r>
              <a:rPr lang="en-US" sz="1600" dirty="0">
                <a:solidFill>
                  <a:srgbClr val="002060"/>
                </a:solidFill>
              </a:rPr>
              <a:t>Focus on conceptual understanding and application. </a:t>
            </a:r>
          </a:p>
          <a:p>
            <a:pPr marL="285750" indent="-176213">
              <a:lnSpc>
                <a:spcPct val="80000"/>
              </a:lnSpc>
              <a:spcAft>
                <a:spcPts val="1200"/>
              </a:spcAft>
              <a:buFont typeface="Wingdings" panose="05000000000000000000" pitchFamily="2" charset="2"/>
              <a:buChar char="§"/>
            </a:pPr>
            <a:r>
              <a:rPr lang="en-US" sz="1600" dirty="0">
                <a:solidFill>
                  <a:srgbClr val="002060"/>
                </a:solidFill>
              </a:rPr>
              <a:t>Emphasis on explaining, not just calculating.</a:t>
            </a:r>
          </a:p>
          <a:p>
            <a:pPr>
              <a:lnSpc>
                <a:spcPct val="80000"/>
              </a:lnSpc>
              <a:spcAft>
                <a:spcPts val="300"/>
              </a:spcAft>
            </a:pPr>
            <a:r>
              <a:rPr lang="en-US" sz="1600" b="1" dirty="0">
                <a:solidFill>
                  <a:srgbClr val="002060"/>
                </a:solidFill>
              </a:rPr>
              <a:t>Impact:</a:t>
            </a:r>
            <a:endParaRPr lang="en-US" sz="1600" dirty="0">
              <a:solidFill>
                <a:srgbClr val="002060"/>
              </a:solidFill>
            </a:endParaRPr>
          </a:p>
          <a:p>
            <a:pPr marL="285750" indent="-176213">
              <a:lnSpc>
                <a:spcPct val="80000"/>
              </a:lnSpc>
              <a:spcAft>
                <a:spcPts val="300"/>
              </a:spcAft>
              <a:buFont typeface="Wingdings" panose="05000000000000000000" pitchFamily="2" charset="2"/>
              <a:buChar char="§"/>
            </a:pPr>
            <a:r>
              <a:rPr lang="en-US" sz="1600" dirty="0">
                <a:solidFill>
                  <a:srgbClr val="002060"/>
                </a:solidFill>
              </a:rPr>
              <a:t>Improves understanding of physical principles </a:t>
            </a:r>
          </a:p>
          <a:p>
            <a:pPr marL="285750" indent="-176213">
              <a:lnSpc>
                <a:spcPct val="80000"/>
              </a:lnSpc>
              <a:spcAft>
                <a:spcPts val="300"/>
              </a:spcAft>
              <a:buFont typeface="Wingdings" panose="05000000000000000000" pitchFamily="2" charset="2"/>
              <a:buChar char="§"/>
            </a:pPr>
            <a:r>
              <a:rPr lang="en-US" sz="1600" dirty="0">
                <a:solidFill>
                  <a:srgbClr val="002060"/>
                </a:solidFill>
              </a:rPr>
              <a:t>Strengthens problem-solving and reasoning </a:t>
            </a:r>
          </a:p>
          <a:p>
            <a:pPr marL="285750" indent="-176213">
              <a:lnSpc>
                <a:spcPct val="80000"/>
              </a:lnSpc>
              <a:spcAft>
                <a:spcPts val="1200"/>
              </a:spcAft>
              <a:buFont typeface="Wingdings" panose="05000000000000000000" pitchFamily="2" charset="2"/>
              <a:buChar char="§"/>
            </a:pPr>
            <a:r>
              <a:rPr lang="en-US" sz="1600" dirty="0">
                <a:solidFill>
                  <a:srgbClr val="002060"/>
                </a:solidFill>
              </a:rPr>
              <a:t>Increases accuracy in applying formulas </a:t>
            </a:r>
          </a:p>
          <a:p>
            <a:pPr>
              <a:lnSpc>
                <a:spcPct val="80000"/>
              </a:lnSpc>
              <a:spcAft>
                <a:spcPts val="300"/>
              </a:spcAft>
            </a:pPr>
            <a:r>
              <a:rPr lang="en-US" sz="1600" b="1" dirty="0">
                <a:solidFill>
                  <a:srgbClr val="002060"/>
                </a:solidFill>
              </a:rPr>
              <a:t>Key Idea:</a:t>
            </a:r>
          </a:p>
          <a:p>
            <a:pPr>
              <a:lnSpc>
                <a:spcPct val="80000"/>
              </a:lnSpc>
              <a:spcAft>
                <a:spcPts val="300"/>
              </a:spcAft>
            </a:pPr>
            <a:r>
              <a:rPr lang="en-US" sz="1600" dirty="0">
                <a:solidFill>
                  <a:srgbClr val="002060"/>
                </a:solidFill>
              </a:rPr>
              <a:t>👉 </a:t>
            </a:r>
            <a:r>
              <a:rPr lang="en-US" sz="1600" i="1" dirty="0">
                <a:solidFill>
                  <a:srgbClr val="002060"/>
                </a:solidFill>
              </a:rPr>
              <a:t>Explaining real-world phenomena makes physics concepts visible and meaningful.</a:t>
            </a:r>
            <a:endParaRPr lang="en-US" sz="1600" dirty="0">
              <a:solidFill>
                <a:srgbClr val="002060"/>
              </a:solidFill>
            </a:endParaRPr>
          </a:p>
        </p:txBody>
      </p:sp>
    </p:spTree>
    <p:extLst>
      <p:ext uri="{BB962C8B-B14F-4D97-AF65-F5344CB8AC3E}">
        <p14:creationId xmlns:p14="http://schemas.microsoft.com/office/powerpoint/2010/main" val="213953894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7AA6CB63-F8EB-86B4-2545-00C65938F329}"/>
            </a:ext>
          </a:extLst>
        </p:cNvPr>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9A724DBA-D2D9-471E-8ED7-2015DDD950D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ectangle 10">
            <a:extLst>
              <a:ext uri="{FF2B5EF4-FFF2-40B4-BE49-F238E27FC236}">
                <a16:creationId xmlns:a16="http://schemas.microsoft.com/office/drawing/2014/main" id="{08980754-6F4B-43C9-B9BE-127B6BED658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5546413" y="215201"/>
            <a:ext cx="740664" cy="11833491"/>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Rectangle 12">
            <a:extLst>
              <a:ext uri="{FF2B5EF4-FFF2-40B4-BE49-F238E27FC236}">
                <a16:creationId xmlns:a16="http://schemas.microsoft.com/office/drawing/2014/main" id="{2C1BBA94-3F40-40AA-8BB9-E69E25E537C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10234" y="354959"/>
            <a:ext cx="6184973" cy="5915212"/>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4" name="Picture 3" descr="A person and person in scrubs looking at a device&#10;&#10;AI-generated content may be incorrect.">
            <a:extLst>
              <a:ext uri="{FF2B5EF4-FFF2-40B4-BE49-F238E27FC236}">
                <a16:creationId xmlns:a16="http://schemas.microsoft.com/office/drawing/2014/main" id="{833E21E6-6BDD-7CC6-D23C-8A8DB5BE8C69}"/>
              </a:ext>
            </a:extLst>
          </p:cNvPr>
          <p:cNvPicPr>
            <a:picLocks noChangeAspect="1"/>
          </p:cNvPicPr>
          <p:nvPr/>
        </p:nvPicPr>
        <p:blipFill>
          <a:blip r:embed="rId3"/>
          <a:stretch>
            <a:fillRect/>
          </a:stretch>
        </p:blipFill>
        <p:spPr>
          <a:xfrm>
            <a:off x="827083" y="650494"/>
            <a:ext cx="5126340" cy="5324142"/>
          </a:xfrm>
          <a:prstGeom prst="rect">
            <a:avLst/>
          </a:prstGeom>
        </p:spPr>
      </p:pic>
      <p:sp>
        <p:nvSpPr>
          <p:cNvPr id="15" name="Rectangle 14">
            <a:extLst>
              <a:ext uri="{FF2B5EF4-FFF2-40B4-BE49-F238E27FC236}">
                <a16:creationId xmlns:a16="http://schemas.microsoft.com/office/drawing/2014/main" id="{169CC832-2974-4E8D-90ED-3E2941BA733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7277786" y="1944913"/>
            <a:ext cx="4023360" cy="2743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Rectangle 16">
            <a:extLst>
              <a:ext uri="{FF2B5EF4-FFF2-40B4-BE49-F238E27FC236}">
                <a16:creationId xmlns:a16="http://schemas.microsoft.com/office/drawing/2014/main" id="{55222F96-971A-4F90-B841-6BAB416C7AC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11677179" y="6053360"/>
            <a:ext cx="740664" cy="154124"/>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TextBox 5">
            <a:extLst>
              <a:ext uri="{FF2B5EF4-FFF2-40B4-BE49-F238E27FC236}">
                <a16:creationId xmlns:a16="http://schemas.microsoft.com/office/drawing/2014/main" id="{28926E86-D991-7CBF-810F-558F0B00DF6F}"/>
              </a:ext>
            </a:extLst>
          </p:cNvPr>
          <p:cNvSpPr txBox="1"/>
          <p:nvPr/>
        </p:nvSpPr>
        <p:spPr>
          <a:xfrm>
            <a:off x="7089119" y="531563"/>
            <a:ext cx="4275798" cy="780470"/>
          </a:xfrm>
          <a:prstGeom prst="rect">
            <a:avLst/>
          </a:prstGeom>
          <a:noFill/>
        </p:spPr>
        <p:txBody>
          <a:bodyPr wrap="square">
            <a:spAutoFit/>
          </a:bodyPr>
          <a:lstStyle/>
          <a:p>
            <a:pPr algn="ctr">
              <a:lnSpc>
                <a:spcPct val="90000"/>
              </a:lnSpc>
              <a:spcAft>
                <a:spcPts val="600"/>
              </a:spcAft>
            </a:pPr>
            <a:r>
              <a:rPr lang="en-US" sz="2400" b="1" dirty="0">
                <a:solidFill>
                  <a:srgbClr val="002060"/>
                </a:solidFill>
              </a:rPr>
              <a:t>Pharmacy Technology</a:t>
            </a:r>
          </a:p>
          <a:p>
            <a:pPr algn="ctr">
              <a:lnSpc>
                <a:spcPct val="90000"/>
              </a:lnSpc>
              <a:spcAft>
                <a:spcPts val="600"/>
              </a:spcAft>
            </a:pPr>
            <a:r>
              <a:rPr lang="en-US" sz="2000" b="1" dirty="0">
                <a:solidFill>
                  <a:srgbClr val="FF0000"/>
                </a:solidFill>
              </a:rPr>
              <a:t>Making Clinical Thinking Visible</a:t>
            </a:r>
            <a:endParaRPr lang="en-US" sz="2000" dirty="0">
              <a:solidFill>
                <a:srgbClr val="FF0000"/>
              </a:solidFill>
            </a:endParaRPr>
          </a:p>
        </p:txBody>
      </p:sp>
      <p:sp>
        <p:nvSpPr>
          <p:cNvPr id="7" name="Rectangle 6">
            <a:extLst>
              <a:ext uri="{FF2B5EF4-FFF2-40B4-BE49-F238E27FC236}">
                <a16:creationId xmlns:a16="http://schemas.microsoft.com/office/drawing/2014/main" id="{D695194C-9F17-8D7E-98C5-8622EB767069}"/>
              </a:ext>
            </a:extLst>
          </p:cNvPr>
          <p:cNvSpPr/>
          <p:nvPr/>
        </p:nvSpPr>
        <p:spPr>
          <a:xfrm>
            <a:off x="7110663" y="1804737"/>
            <a:ext cx="4254254" cy="226364"/>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TextBox 2">
            <a:extLst>
              <a:ext uri="{FF2B5EF4-FFF2-40B4-BE49-F238E27FC236}">
                <a16:creationId xmlns:a16="http://schemas.microsoft.com/office/drawing/2014/main" id="{1B860F2C-FC36-BAA5-8566-8842AEA5A21A}"/>
              </a:ext>
            </a:extLst>
          </p:cNvPr>
          <p:cNvSpPr txBox="1"/>
          <p:nvPr/>
        </p:nvSpPr>
        <p:spPr>
          <a:xfrm>
            <a:off x="6917708" y="1843596"/>
            <a:ext cx="4493281" cy="3511943"/>
          </a:xfrm>
          <a:prstGeom prst="rect">
            <a:avLst/>
          </a:prstGeom>
        </p:spPr>
        <p:txBody>
          <a:bodyPr vert="horz" lIns="91440" tIns="45720" rIns="91440" bIns="45720" rtlCol="0" anchor="ctr">
            <a:noAutofit/>
          </a:bodyPr>
          <a:lstStyle/>
          <a:p>
            <a:pPr>
              <a:lnSpc>
                <a:spcPct val="80000"/>
              </a:lnSpc>
              <a:spcAft>
                <a:spcPts val="300"/>
              </a:spcAft>
            </a:pPr>
            <a:r>
              <a:rPr lang="en-US" sz="1600" b="1" dirty="0">
                <a:solidFill>
                  <a:srgbClr val="002060"/>
                </a:solidFill>
              </a:rPr>
              <a:t>Scenario:</a:t>
            </a:r>
            <a:endParaRPr lang="en-US" sz="1600" dirty="0">
              <a:solidFill>
                <a:srgbClr val="002060"/>
              </a:solidFill>
            </a:endParaRPr>
          </a:p>
          <a:p>
            <a:pPr marL="285750" indent="-176213">
              <a:lnSpc>
                <a:spcPct val="80000"/>
              </a:lnSpc>
              <a:spcAft>
                <a:spcPts val="300"/>
              </a:spcAft>
              <a:buFont typeface="Wingdings" panose="05000000000000000000" pitchFamily="2" charset="2"/>
              <a:buChar char="§"/>
            </a:pPr>
            <a:r>
              <a:rPr lang="en-US" sz="1600" dirty="0">
                <a:solidFill>
                  <a:srgbClr val="002060"/>
                </a:solidFill>
              </a:rPr>
              <a:t>You present a patient case requiring medication selection or dosage decisions. </a:t>
            </a:r>
          </a:p>
          <a:p>
            <a:pPr marL="285750" indent="-176213">
              <a:lnSpc>
                <a:spcPct val="80000"/>
              </a:lnSpc>
              <a:spcAft>
                <a:spcPts val="1200"/>
              </a:spcAft>
              <a:buFont typeface="Wingdings" panose="05000000000000000000" pitchFamily="2" charset="2"/>
              <a:buChar char="§"/>
            </a:pPr>
            <a:r>
              <a:rPr lang="en-US" sz="1600" dirty="0">
                <a:solidFill>
                  <a:srgbClr val="002060"/>
                </a:solidFill>
              </a:rPr>
              <a:t>Students analyze patient data and justify their recommendations. </a:t>
            </a:r>
          </a:p>
          <a:p>
            <a:pPr>
              <a:lnSpc>
                <a:spcPct val="80000"/>
              </a:lnSpc>
              <a:spcAft>
                <a:spcPts val="300"/>
              </a:spcAft>
            </a:pPr>
            <a:r>
              <a:rPr lang="en-US" sz="1600" b="1" dirty="0">
                <a:solidFill>
                  <a:srgbClr val="002060"/>
                </a:solidFill>
              </a:rPr>
              <a:t>Visible Identity:</a:t>
            </a:r>
            <a:endParaRPr lang="en-US" sz="1600" dirty="0">
              <a:solidFill>
                <a:srgbClr val="002060"/>
              </a:solidFill>
            </a:endParaRPr>
          </a:p>
          <a:p>
            <a:pPr marL="285750" indent="-176213">
              <a:lnSpc>
                <a:spcPct val="80000"/>
              </a:lnSpc>
              <a:spcAft>
                <a:spcPts val="300"/>
              </a:spcAft>
              <a:buFont typeface="Wingdings" panose="05000000000000000000" pitchFamily="2" charset="2"/>
              <a:buChar char="§"/>
            </a:pPr>
            <a:r>
              <a:rPr lang="en-US" sz="1600" dirty="0">
                <a:solidFill>
                  <a:srgbClr val="002060"/>
                </a:solidFill>
              </a:rPr>
              <a:t>Focus on clinical reasoning and patient-centered care </a:t>
            </a:r>
          </a:p>
          <a:p>
            <a:pPr marL="285750" indent="-176213">
              <a:lnSpc>
                <a:spcPct val="80000"/>
              </a:lnSpc>
              <a:spcAft>
                <a:spcPts val="1200"/>
              </a:spcAft>
              <a:buFont typeface="Wingdings" panose="05000000000000000000" pitchFamily="2" charset="2"/>
              <a:buChar char="§"/>
            </a:pPr>
            <a:r>
              <a:rPr lang="en-US" sz="1600" dirty="0">
                <a:solidFill>
                  <a:srgbClr val="002060"/>
                </a:solidFill>
              </a:rPr>
              <a:t>Emphasis on application, accuracy, and decision-making </a:t>
            </a:r>
          </a:p>
          <a:p>
            <a:pPr>
              <a:lnSpc>
                <a:spcPct val="80000"/>
              </a:lnSpc>
              <a:spcAft>
                <a:spcPts val="300"/>
              </a:spcAft>
            </a:pPr>
            <a:r>
              <a:rPr lang="en-US" sz="1600" b="1" dirty="0">
                <a:solidFill>
                  <a:srgbClr val="002060"/>
                </a:solidFill>
              </a:rPr>
              <a:t>Impact:</a:t>
            </a:r>
            <a:endParaRPr lang="en-US" sz="1600" dirty="0">
              <a:solidFill>
                <a:srgbClr val="002060"/>
              </a:solidFill>
            </a:endParaRPr>
          </a:p>
          <a:p>
            <a:pPr marL="285750" indent="-176213">
              <a:lnSpc>
                <a:spcPct val="80000"/>
              </a:lnSpc>
              <a:spcAft>
                <a:spcPts val="300"/>
              </a:spcAft>
              <a:buFont typeface="Wingdings" panose="05000000000000000000" pitchFamily="2" charset="2"/>
              <a:buChar char="§"/>
            </a:pPr>
            <a:r>
              <a:rPr lang="en-US" sz="1600" dirty="0">
                <a:solidFill>
                  <a:srgbClr val="002060"/>
                </a:solidFill>
              </a:rPr>
              <a:t>Improves ability to apply knowledge in clinical contexts </a:t>
            </a:r>
          </a:p>
          <a:p>
            <a:pPr marL="285750" indent="-176213">
              <a:lnSpc>
                <a:spcPct val="80000"/>
              </a:lnSpc>
              <a:spcAft>
                <a:spcPts val="300"/>
              </a:spcAft>
              <a:buFont typeface="Wingdings" panose="05000000000000000000" pitchFamily="2" charset="2"/>
              <a:buChar char="§"/>
            </a:pPr>
            <a:r>
              <a:rPr lang="en-US" sz="1600" dirty="0">
                <a:solidFill>
                  <a:srgbClr val="002060"/>
                </a:solidFill>
              </a:rPr>
              <a:t>Strengthens critical thinking and precision </a:t>
            </a:r>
          </a:p>
          <a:p>
            <a:pPr marL="285750" indent="-176213">
              <a:lnSpc>
                <a:spcPct val="80000"/>
              </a:lnSpc>
              <a:spcAft>
                <a:spcPts val="1200"/>
              </a:spcAft>
              <a:buFont typeface="Wingdings" panose="05000000000000000000" pitchFamily="2" charset="2"/>
              <a:buChar char="§"/>
            </a:pPr>
            <a:r>
              <a:rPr lang="en-US" sz="1600" dirty="0">
                <a:solidFill>
                  <a:srgbClr val="002060"/>
                </a:solidFill>
              </a:rPr>
              <a:t>Builds confidence for real-world practice </a:t>
            </a:r>
          </a:p>
          <a:p>
            <a:pPr marL="120650" indent="-60325">
              <a:lnSpc>
                <a:spcPct val="80000"/>
              </a:lnSpc>
              <a:spcAft>
                <a:spcPts val="300"/>
              </a:spcAft>
            </a:pPr>
            <a:r>
              <a:rPr lang="en-US" sz="1600" b="1" dirty="0">
                <a:solidFill>
                  <a:srgbClr val="002060"/>
                </a:solidFill>
              </a:rPr>
              <a:t>Key Idea:</a:t>
            </a:r>
            <a:br>
              <a:rPr lang="en-US" sz="1600" dirty="0">
                <a:solidFill>
                  <a:srgbClr val="002060"/>
                </a:solidFill>
              </a:rPr>
            </a:br>
            <a:r>
              <a:rPr lang="en-US" sz="1600" dirty="0">
                <a:solidFill>
                  <a:srgbClr val="002060"/>
                </a:solidFill>
              </a:rPr>
              <a:t>👉 </a:t>
            </a:r>
            <a:r>
              <a:rPr lang="en-US" sz="1600" i="1" dirty="0">
                <a:solidFill>
                  <a:srgbClr val="002060"/>
                </a:solidFill>
              </a:rPr>
              <a:t>Applying knowledge to patient care makes learning relevant and visible.</a:t>
            </a:r>
            <a:endParaRPr lang="en-US" sz="1600" dirty="0">
              <a:solidFill>
                <a:srgbClr val="002060"/>
              </a:solidFill>
            </a:endParaRPr>
          </a:p>
        </p:txBody>
      </p:sp>
      <p:cxnSp>
        <p:nvCxnSpPr>
          <p:cNvPr id="10" name="Straight Connector 9">
            <a:extLst>
              <a:ext uri="{FF2B5EF4-FFF2-40B4-BE49-F238E27FC236}">
                <a16:creationId xmlns:a16="http://schemas.microsoft.com/office/drawing/2014/main" id="{56123FE5-8E40-F741-3EFF-62A45BC7D9E4}"/>
              </a:ext>
            </a:extLst>
          </p:cNvPr>
          <p:cNvCxnSpPr/>
          <p:nvPr/>
        </p:nvCxnSpPr>
        <p:spPr>
          <a:xfrm>
            <a:off x="7110663" y="1312033"/>
            <a:ext cx="4463716" cy="0"/>
          </a:xfrm>
          <a:prstGeom prst="line">
            <a:avLst/>
          </a:prstGeom>
        </p:spPr>
        <p:style>
          <a:lnRef idx="2">
            <a:schemeClr val="accent4"/>
          </a:lnRef>
          <a:fillRef idx="0">
            <a:schemeClr val="accent4"/>
          </a:fillRef>
          <a:effectRef idx="1">
            <a:schemeClr val="accent4"/>
          </a:effectRef>
          <a:fontRef idx="minor">
            <a:schemeClr val="tx1"/>
          </a:fontRef>
        </p:style>
      </p:cxnSp>
    </p:spTree>
    <p:extLst>
      <p:ext uri="{BB962C8B-B14F-4D97-AF65-F5344CB8AC3E}">
        <p14:creationId xmlns:p14="http://schemas.microsoft.com/office/powerpoint/2010/main" val="300774956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B82638C2-7FA7-0732-E35C-0B8F3AA2E1A6}"/>
            </a:ext>
          </a:extLst>
        </p:cNvPr>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3BA513B0-82FF-4F41-8178-885375D1CFB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4" name="Picture 2" descr="Framed Guernica Print">
            <a:extLst>
              <a:ext uri="{FF2B5EF4-FFF2-40B4-BE49-F238E27FC236}">
                <a16:creationId xmlns:a16="http://schemas.microsoft.com/office/drawing/2014/main" id="{59B76D76-21E2-040F-1674-1F16FD2954AE}"/>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r="-1"/>
          <a:stretch>
            <a:fillRect/>
          </a:stretch>
        </p:blipFill>
        <p:spPr bwMode="auto">
          <a:xfrm>
            <a:off x="-1" y="10"/>
            <a:ext cx="12228129" cy="4666928"/>
          </a:xfrm>
          <a:prstGeom prst="rect">
            <a:avLst/>
          </a:prstGeom>
          <a:noFill/>
          <a:extLst>
            <a:ext uri="{909E8E84-426E-40DD-AFC4-6F175D3DCCD1}">
              <a14:hiddenFill xmlns:a14="http://schemas.microsoft.com/office/drawing/2010/main">
                <a:solidFill>
                  <a:srgbClr val="FFFFFF"/>
                </a:solidFill>
              </a14:hiddenFill>
            </a:ext>
          </a:extLst>
        </p:spPr>
      </p:pic>
      <p:grpSp>
        <p:nvGrpSpPr>
          <p:cNvPr id="11" name="Group 10">
            <a:extLst>
              <a:ext uri="{FF2B5EF4-FFF2-40B4-BE49-F238E27FC236}">
                <a16:creationId xmlns:a16="http://schemas.microsoft.com/office/drawing/2014/main" id="{93DB8501-F9F2-4ACD-B56A-9019CD5006D6}"/>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305" y="2987478"/>
            <a:ext cx="12228128" cy="1828800"/>
            <a:chOff x="-305" y="2987478"/>
            <a:chExt cx="12188952" cy="1828800"/>
          </a:xfrm>
        </p:grpSpPr>
        <p:sp>
          <p:nvSpPr>
            <p:cNvPr id="6" name="Freeform: Shape 5">
              <a:extLst>
                <a:ext uri="{FF2B5EF4-FFF2-40B4-BE49-F238E27FC236}">
                  <a16:creationId xmlns:a16="http://schemas.microsoft.com/office/drawing/2014/main" id="{DD03A94A-ADF5-4334-86B1-DBA5F70ACDA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2987478"/>
              <a:ext cx="12188952" cy="1099712"/>
            </a:xfrm>
            <a:custGeom>
              <a:avLst/>
              <a:gdLst>
                <a:gd name="connsiteX0" fmla="*/ 9182100 w 9182100"/>
                <a:gd name="connsiteY0" fmla="*/ 396420 h 932744"/>
                <a:gd name="connsiteX1" fmla="*/ 9103805 w 9182100"/>
                <a:gd name="connsiteY1" fmla="*/ 392229 h 932744"/>
                <a:gd name="connsiteX2" fmla="*/ 8712422 w 9182100"/>
                <a:gd name="connsiteY2" fmla="*/ 359749 h 932744"/>
                <a:gd name="connsiteX3" fmla="*/ 8322755 w 9182100"/>
                <a:gd name="connsiteY3" fmla="*/ 313362 h 932744"/>
                <a:gd name="connsiteX4" fmla="*/ 8134826 w 9182100"/>
                <a:gd name="connsiteY4" fmla="*/ 283930 h 932744"/>
                <a:gd name="connsiteX5" fmla="*/ 8090916 w 9182100"/>
                <a:gd name="connsiteY5" fmla="*/ 275643 h 932744"/>
                <a:gd name="connsiteX6" fmla="*/ 8069485 w 9182100"/>
                <a:gd name="connsiteY6" fmla="*/ 271262 h 932744"/>
                <a:gd name="connsiteX7" fmla="*/ 8041862 w 9182100"/>
                <a:gd name="connsiteY7" fmla="*/ 266595 h 932744"/>
                <a:gd name="connsiteX8" fmla="*/ 7986903 w 9182100"/>
                <a:gd name="connsiteY8" fmla="*/ 257546 h 932744"/>
                <a:gd name="connsiteX9" fmla="*/ 7934230 w 9182100"/>
                <a:gd name="connsiteY9" fmla="*/ 249640 h 932744"/>
                <a:gd name="connsiteX10" fmla="*/ 7727537 w 9182100"/>
                <a:gd name="connsiteY10" fmla="*/ 221922 h 932744"/>
                <a:gd name="connsiteX11" fmla="*/ 7625239 w 9182100"/>
                <a:gd name="connsiteY11" fmla="*/ 209730 h 932744"/>
                <a:gd name="connsiteX12" fmla="*/ 7523227 w 9182100"/>
                <a:gd name="connsiteY12" fmla="*/ 198110 h 932744"/>
                <a:gd name="connsiteX13" fmla="*/ 7115651 w 9182100"/>
                <a:gd name="connsiteY13" fmla="*/ 158010 h 932744"/>
                <a:gd name="connsiteX14" fmla="*/ 6706839 w 9182100"/>
                <a:gd name="connsiteY14" fmla="*/ 126958 h 932744"/>
                <a:gd name="connsiteX15" fmla="*/ 6604064 w 9182100"/>
                <a:gd name="connsiteY15" fmla="*/ 120862 h 932744"/>
                <a:gd name="connsiteX16" fmla="*/ 6501003 w 9182100"/>
                <a:gd name="connsiteY16" fmla="*/ 115338 h 932744"/>
                <a:gd name="connsiteX17" fmla="*/ 6397467 w 9182100"/>
                <a:gd name="connsiteY17" fmla="*/ 110385 h 932744"/>
                <a:gd name="connsiteX18" fmla="*/ 6293168 w 9182100"/>
                <a:gd name="connsiteY18" fmla="*/ 106860 h 932744"/>
                <a:gd name="connsiteX19" fmla="*/ 6079712 w 9182100"/>
                <a:gd name="connsiteY19" fmla="*/ 103908 h 932744"/>
                <a:gd name="connsiteX20" fmla="*/ 6024563 w 9182100"/>
                <a:gd name="connsiteY20" fmla="*/ 104479 h 932744"/>
                <a:gd name="connsiteX21" fmla="*/ 5968080 w 9182100"/>
                <a:gd name="connsiteY21" fmla="*/ 106479 h 932744"/>
                <a:gd name="connsiteX22" fmla="*/ 5855875 w 9182100"/>
                <a:gd name="connsiteY22" fmla="*/ 113242 h 932744"/>
                <a:gd name="connsiteX23" fmla="*/ 5439251 w 9182100"/>
                <a:gd name="connsiteY23" fmla="*/ 160105 h 932744"/>
                <a:gd name="connsiteX24" fmla="*/ 5075396 w 9182100"/>
                <a:gd name="connsiteY24" fmla="*/ 186585 h 932744"/>
                <a:gd name="connsiteX25" fmla="*/ 4712780 w 9182100"/>
                <a:gd name="connsiteY25" fmla="*/ 171249 h 932744"/>
                <a:gd name="connsiteX26" fmla="*/ 4666679 w 9182100"/>
                <a:gd name="connsiteY26" fmla="*/ 166773 h 932744"/>
                <a:gd name="connsiteX27" fmla="*/ 4620292 w 9182100"/>
                <a:gd name="connsiteY27" fmla="*/ 161629 h 932744"/>
                <a:gd name="connsiteX28" fmla="*/ 4573810 w 9182100"/>
                <a:gd name="connsiteY28" fmla="*/ 156009 h 932744"/>
                <a:gd name="connsiteX29" fmla="*/ 4550569 w 9182100"/>
                <a:gd name="connsiteY29" fmla="*/ 153057 h 932744"/>
                <a:gd name="connsiteX30" fmla="*/ 4538948 w 9182100"/>
                <a:gd name="connsiteY30" fmla="*/ 151628 h 932744"/>
                <a:gd name="connsiteX31" fmla="*/ 4526566 w 9182100"/>
                <a:gd name="connsiteY31" fmla="*/ 149913 h 932744"/>
                <a:gd name="connsiteX32" fmla="*/ 4327779 w 9182100"/>
                <a:gd name="connsiteY32" fmla="*/ 122862 h 932744"/>
                <a:gd name="connsiteX33" fmla="*/ 3929729 w 9182100"/>
                <a:gd name="connsiteY33" fmla="*/ 68189 h 932744"/>
                <a:gd name="connsiteX34" fmla="*/ 3729133 w 9182100"/>
                <a:gd name="connsiteY34" fmla="*/ 41900 h 932744"/>
                <a:gd name="connsiteX35" fmla="*/ 3628930 w 9182100"/>
                <a:gd name="connsiteY35" fmla="*/ 28946 h 932744"/>
                <a:gd name="connsiteX36" fmla="*/ 3573399 w 9182100"/>
                <a:gd name="connsiteY36" fmla="*/ 22278 h 932744"/>
                <a:gd name="connsiteX37" fmla="*/ 3516916 w 9182100"/>
                <a:gd name="connsiteY37" fmla="*/ 16468 h 932744"/>
                <a:gd name="connsiteX38" fmla="*/ 3074670 w 9182100"/>
                <a:gd name="connsiteY38" fmla="*/ 752 h 932744"/>
                <a:gd name="connsiteX39" fmla="*/ 2858738 w 9182100"/>
                <a:gd name="connsiteY39" fmla="*/ 8753 h 932744"/>
                <a:gd name="connsiteX40" fmla="*/ 2645474 w 9182100"/>
                <a:gd name="connsiteY40" fmla="*/ 25326 h 932744"/>
                <a:gd name="connsiteX41" fmla="*/ 1810798 w 9182100"/>
                <a:gd name="connsiteY41" fmla="*/ 158010 h 932744"/>
                <a:gd name="connsiteX42" fmla="*/ 1602772 w 9182100"/>
                <a:gd name="connsiteY42" fmla="*/ 208111 h 932744"/>
                <a:gd name="connsiteX43" fmla="*/ 1548860 w 9182100"/>
                <a:gd name="connsiteY43" fmla="*/ 222780 h 932744"/>
                <a:gd name="connsiteX44" fmla="*/ 1501331 w 9182100"/>
                <a:gd name="connsiteY44" fmla="*/ 236115 h 932744"/>
                <a:gd name="connsiteX45" fmla="*/ 1411224 w 9182100"/>
                <a:gd name="connsiteY45" fmla="*/ 260880 h 932744"/>
                <a:gd name="connsiteX46" fmla="*/ 1050893 w 9182100"/>
                <a:gd name="connsiteY46" fmla="*/ 338032 h 932744"/>
                <a:gd name="connsiteX47" fmla="*/ 871252 w 9182100"/>
                <a:gd name="connsiteY47" fmla="*/ 360511 h 932744"/>
                <a:gd name="connsiteX48" fmla="*/ 781812 w 9182100"/>
                <a:gd name="connsiteY48" fmla="*/ 366512 h 932744"/>
                <a:gd name="connsiteX49" fmla="*/ 692563 w 9182100"/>
                <a:gd name="connsiteY49" fmla="*/ 369655 h 932744"/>
                <a:gd name="connsiteX50" fmla="*/ 515017 w 9182100"/>
                <a:gd name="connsiteY50" fmla="*/ 363940 h 932744"/>
                <a:gd name="connsiteX51" fmla="*/ 337661 w 9182100"/>
                <a:gd name="connsiteY51" fmla="*/ 341937 h 932744"/>
                <a:gd name="connsiteX52" fmla="*/ 156972 w 9182100"/>
                <a:gd name="connsiteY52" fmla="*/ 303456 h 932744"/>
                <a:gd name="connsiteX53" fmla="*/ 0 w 9182100"/>
                <a:gd name="connsiteY53" fmla="*/ 261642 h 932744"/>
                <a:gd name="connsiteX54" fmla="*/ 0 w 9182100"/>
                <a:gd name="connsiteY54" fmla="*/ 713412 h 932744"/>
                <a:gd name="connsiteX55" fmla="*/ 9144 w 9182100"/>
                <a:gd name="connsiteY55" fmla="*/ 717699 h 932744"/>
                <a:gd name="connsiteX56" fmla="*/ 213360 w 9182100"/>
                <a:gd name="connsiteY56" fmla="*/ 801042 h 932744"/>
                <a:gd name="connsiteX57" fmla="*/ 653510 w 9182100"/>
                <a:gd name="connsiteY57" fmla="*/ 908199 h 932744"/>
                <a:gd name="connsiteX58" fmla="*/ 1101947 w 9182100"/>
                <a:gd name="connsiteY58" fmla="*/ 930773 h 932744"/>
                <a:gd name="connsiteX59" fmla="*/ 1540002 w 9182100"/>
                <a:gd name="connsiteY59" fmla="*/ 889434 h 932744"/>
                <a:gd name="connsiteX60" fmla="*/ 1647158 w 9182100"/>
                <a:gd name="connsiteY60" fmla="*/ 871242 h 932744"/>
                <a:gd name="connsiteX61" fmla="*/ 1698117 w 9182100"/>
                <a:gd name="connsiteY61" fmla="*/ 862193 h 932744"/>
                <a:gd name="connsiteX62" fmla="*/ 1742789 w 9182100"/>
                <a:gd name="connsiteY62" fmla="*/ 854668 h 932744"/>
                <a:gd name="connsiteX63" fmla="*/ 1931003 w 9182100"/>
                <a:gd name="connsiteY63" fmla="*/ 826950 h 932744"/>
                <a:gd name="connsiteX64" fmla="*/ 2314861 w 9182100"/>
                <a:gd name="connsiteY64" fmla="*/ 783897 h 932744"/>
                <a:gd name="connsiteX65" fmla="*/ 2506885 w 9182100"/>
                <a:gd name="connsiteY65" fmla="*/ 768086 h 932744"/>
                <a:gd name="connsiteX66" fmla="*/ 2602611 w 9182100"/>
                <a:gd name="connsiteY66" fmla="*/ 762085 h 932744"/>
                <a:gd name="connsiteX67" fmla="*/ 2698052 w 9182100"/>
                <a:gd name="connsiteY67" fmla="*/ 756846 h 932744"/>
                <a:gd name="connsiteX68" fmla="*/ 2887980 w 9182100"/>
                <a:gd name="connsiteY68" fmla="*/ 750846 h 932744"/>
                <a:gd name="connsiteX69" fmla="*/ 3075813 w 9182100"/>
                <a:gd name="connsiteY69" fmla="*/ 750179 h 932744"/>
                <a:gd name="connsiteX70" fmla="*/ 3168587 w 9182100"/>
                <a:gd name="connsiteY70" fmla="*/ 752751 h 932744"/>
                <a:gd name="connsiteX71" fmla="*/ 3260408 w 9182100"/>
                <a:gd name="connsiteY71" fmla="*/ 756656 h 932744"/>
                <a:gd name="connsiteX72" fmla="*/ 3440049 w 9182100"/>
                <a:gd name="connsiteY72" fmla="*/ 771610 h 932744"/>
                <a:gd name="connsiteX73" fmla="*/ 3483864 w 9182100"/>
                <a:gd name="connsiteY73" fmla="*/ 776849 h 932744"/>
                <a:gd name="connsiteX74" fmla="*/ 3528536 w 9182100"/>
                <a:gd name="connsiteY74" fmla="*/ 782469 h 932744"/>
                <a:gd name="connsiteX75" fmla="*/ 3628549 w 9182100"/>
                <a:gd name="connsiteY75" fmla="*/ 796089 h 932744"/>
                <a:gd name="connsiteX76" fmla="*/ 3828574 w 9182100"/>
                <a:gd name="connsiteY76" fmla="*/ 823140 h 932744"/>
                <a:gd name="connsiteX77" fmla="*/ 4231196 w 9182100"/>
                <a:gd name="connsiteY77" fmla="*/ 874099 h 932744"/>
                <a:gd name="connsiteX78" fmla="*/ 4433126 w 9182100"/>
                <a:gd name="connsiteY78" fmla="*/ 897435 h 932744"/>
                <a:gd name="connsiteX79" fmla="*/ 4485990 w 9182100"/>
                <a:gd name="connsiteY79" fmla="*/ 903246 h 932744"/>
                <a:gd name="connsiteX80" fmla="*/ 4539806 w 9182100"/>
                <a:gd name="connsiteY80" fmla="*/ 908961 h 932744"/>
                <a:gd name="connsiteX81" fmla="*/ 4593908 w 9182100"/>
                <a:gd name="connsiteY81" fmla="*/ 914199 h 932744"/>
                <a:gd name="connsiteX82" fmla="*/ 4648296 w 9182100"/>
                <a:gd name="connsiteY82" fmla="*/ 918771 h 932744"/>
                <a:gd name="connsiteX83" fmla="*/ 5092446 w 9182100"/>
                <a:gd name="connsiteY83" fmla="*/ 931154 h 932744"/>
                <a:gd name="connsiteX84" fmla="*/ 5533168 w 9182100"/>
                <a:gd name="connsiteY84" fmla="*/ 891816 h 932744"/>
                <a:gd name="connsiteX85" fmla="*/ 5918169 w 9182100"/>
                <a:gd name="connsiteY85" fmla="*/ 840666 h 932744"/>
                <a:gd name="connsiteX86" fmla="*/ 6007323 w 9182100"/>
                <a:gd name="connsiteY86" fmla="*/ 833237 h 932744"/>
                <a:gd name="connsiteX87" fmla="*/ 6051709 w 9182100"/>
                <a:gd name="connsiteY87" fmla="*/ 830570 h 932744"/>
                <a:gd name="connsiteX88" fmla="*/ 6097429 w 9182100"/>
                <a:gd name="connsiteY88" fmla="*/ 828379 h 932744"/>
                <a:gd name="connsiteX89" fmla="*/ 6287834 w 9182100"/>
                <a:gd name="connsiteY89" fmla="*/ 822569 h 932744"/>
                <a:gd name="connsiteX90" fmla="*/ 6681597 w 9182100"/>
                <a:gd name="connsiteY90" fmla="*/ 821235 h 932744"/>
                <a:gd name="connsiteX91" fmla="*/ 7079647 w 9182100"/>
                <a:gd name="connsiteY91" fmla="*/ 826569 h 932744"/>
                <a:gd name="connsiteX92" fmla="*/ 7478173 w 9182100"/>
                <a:gd name="connsiteY92" fmla="*/ 836094 h 932744"/>
                <a:gd name="connsiteX93" fmla="*/ 7871937 w 9182100"/>
                <a:gd name="connsiteY93" fmla="*/ 851430 h 932744"/>
                <a:gd name="connsiteX94" fmla="*/ 7919657 w 9182100"/>
                <a:gd name="connsiteY94" fmla="*/ 854097 h 932744"/>
                <a:gd name="connsiteX95" fmla="*/ 7964901 w 9182100"/>
                <a:gd name="connsiteY95" fmla="*/ 857240 h 932744"/>
                <a:gd name="connsiteX96" fmla="*/ 8015955 w 9182100"/>
                <a:gd name="connsiteY96" fmla="*/ 861050 h 932744"/>
                <a:gd name="connsiteX97" fmla="*/ 8072247 w 9182100"/>
                <a:gd name="connsiteY97" fmla="*/ 864384 h 932744"/>
                <a:gd name="connsiteX98" fmla="*/ 8286750 w 9182100"/>
                <a:gd name="connsiteY98" fmla="*/ 868384 h 932744"/>
                <a:gd name="connsiteX99" fmla="*/ 8704040 w 9182100"/>
                <a:gd name="connsiteY99" fmla="*/ 853716 h 932744"/>
                <a:gd name="connsiteX100" fmla="*/ 9120188 w 9182100"/>
                <a:gd name="connsiteY100" fmla="*/ 814092 h 932744"/>
                <a:gd name="connsiteX101" fmla="*/ 9181909 w 9182100"/>
                <a:gd name="connsiteY101" fmla="*/ 805519 h 932744"/>
                <a:gd name="connsiteX102" fmla="*/ 9181909 w 9182100"/>
                <a:gd name="connsiteY102" fmla="*/ 396420 h 9327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Lst>
              <a:rect l="l" t="t" r="r" b="b"/>
              <a:pathLst>
                <a:path w="9182100" h="932744">
                  <a:moveTo>
                    <a:pt x="9182100" y="396420"/>
                  </a:moveTo>
                  <a:cubicBezTo>
                    <a:pt x="9156097" y="395182"/>
                    <a:pt x="9129999" y="393753"/>
                    <a:pt x="9103805" y="392229"/>
                  </a:cubicBezTo>
                  <a:cubicBezTo>
                    <a:pt x="8974169" y="384419"/>
                    <a:pt x="8843105" y="372989"/>
                    <a:pt x="8712422" y="359749"/>
                  </a:cubicBezTo>
                  <a:cubicBezTo>
                    <a:pt x="8581739" y="346319"/>
                    <a:pt x="8451056" y="331269"/>
                    <a:pt x="8322755" y="313362"/>
                  </a:cubicBezTo>
                  <a:cubicBezTo>
                    <a:pt x="8258747" y="304695"/>
                    <a:pt x="8195120" y="294979"/>
                    <a:pt x="8134826" y="283930"/>
                  </a:cubicBezTo>
                  <a:cubicBezTo>
                    <a:pt x="8119872" y="281168"/>
                    <a:pt x="8105013" y="278501"/>
                    <a:pt x="8090916" y="275643"/>
                  </a:cubicBezTo>
                  <a:lnTo>
                    <a:pt x="8069485" y="271262"/>
                  </a:lnTo>
                  <a:lnTo>
                    <a:pt x="8041862" y="266595"/>
                  </a:lnTo>
                  <a:cubicBezTo>
                    <a:pt x="8023574" y="263547"/>
                    <a:pt x="8004524" y="260213"/>
                    <a:pt x="7986903" y="257546"/>
                  </a:cubicBezTo>
                  <a:lnTo>
                    <a:pt x="7934230" y="249640"/>
                  </a:lnTo>
                  <a:cubicBezTo>
                    <a:pt x="7864221" y="239258"/>
                    <a:pt x="7795832" y="230209"/>
                    <a:pt x="7727537" y="221922"/>
                  </a:cubicBezTo>
                  <a:lnTo>
                    <a:pt x="7625239" y="209730"/>
                  </a:lnTo>
                  <a:lnTo>
                    <a:pt x="7523227" y="198110"/>
                  </a:lnTo>
                  <a:cubicBezTo>
                    <a:pt x="7387209" y="183060"/>
                    <a:pt x="7251573" y="170392"/>
                    <a:pt x="7115651" y="158010"/>
                  </a:cubicBezTo>
                  <a:cubicBezTo>
                    <a:pt x="6979730" y="146580"/>
                    <a:pt x="6843522" y="135721"/>
                    <a:pt x="6706839" y="126958"/>
                  </a:cubicBezTo>
                  <a:lnTo>
                    <a:pt x="6604064" y="120862"/>
                  </a:lnTo>
                  <a:cubicBezTo>
                    <a:pt x="6569869" y="118767"/>
                    <a:pt x="6535484" y="116862"/>
                    <a:pt x="6501003" y="115338"/>
                  </a:cubicBezTo>
                  <a:lnTo>
                    <a:pt x="6397467" y="110385"/>
                  </a:lnTo>
                  <a:lnTo>
                    <a:pt x="6293168" y="106860"/>
                  </a:lnTo>
                  <a:cubicBezTo>
                    <a:pt x="6222969" y="105146"/>
                    <a:pt x="6152769" y="103527"/>
                    <a:pt x="6079712" y="103908"/>
                  </a:cubicBezTo>
                  <a:cubicBezTo>
                    <a:pt x="6061710" y="103908"/>
                    <a:pt x="6043708" y="103812"/>
                    <a:pt x="6024563" y="104479"/>
                  </a:cubicBezTo>
                  <a:cubicBezTo>
                    <a:pt x="6005703" y="104955"/>
                    <a:pt x="5986844" y="105527"/>
                    <a:pt x="5968080" y="106479"/>
                  </a:cubicBezTo>
                  <a:cubicBezTo>
                    <a:pt x="5930456" y="108003"/>
                    <a:pt x="5893023" y="110385"/>
                    <a:pt x="5855875" y="113242"/>
                  </a:cubicBezTo>
                  <a:cubicBezTo>
                    <a:pt x="5706904" y="124577"/>
                    <a:pt x="5565934" y="145151"/>
                    <a:pt x="5439251" y="160105"/>
                  </a:cubicBezTo>
                  <a:cubicBezTo>
                    <a:pt x="5311902" y="175536"/>
                    <a:pt x="5194745" y="184680"/>
                    <a:pt x="5075396" y="186585"/>
                  </a:cubicBezTo>
                  <a:cubicBezTo>
                    <a:pt x="4956429" y="188490"/>
                    <a:pt x="4835748" y="182775"/>
                    <a:pt x="4712780" y="171249"/>
                  </a:cubicBezTo>
                  <a:lnTo>
                    <a:pt x="4666679" y="166773"/>
                  </a:lnTo>
                  <a:lnTo>
                    <a:pt x="4620292" y="161629"/>
                  </a:lnTo>
                  <a:cubicBezTo>
                    <a:pt x="4604862" y="160010"/>
                    <a:pt x="4589336" y="157914"/>
                    <a:pt x="4573810" y="156009"/>
                  </a:cubicBezTo>
                  <a:lnTo>
                    <a:pt x="4550569" y="153057"/>
                  </a:lnTo>
                  <a:lnTo>
                    <a:pt x="4538948" y="151628"/>
                  </a:lnTo>
                  <a:lnTo>
                    <a:pt x="4526566" y="149913"/>
                  </a:lnTo>
                  <a:lnTo>
                    <a:pt x="4327779" y="122862"/>
                  </a:lnTo>
                  <a:lnTo>
                    <a:pt x="3929729" y="68189"/>
                  </a:lnTo>
                  <a:lnTo>
                    <a:pt x="3729133" y="41900"/>
                  </a:lnTo>
                  <a:lnTo>
                    <a:pt x="3628930" y="28946"/>
                  </a:lnTo>
                  <a:lnTo>
                    <a:pt x="3573399" y="22278"/>
                  </a:lnTo>
                  <a:cubicBezTo>
                    <a:pt x="3554445" y="19992"/>
                    <a:pt x="3535585" y="17992"/>
                    <a:pt x="3516916" y="16468"/>
                  </a:cubicBezTo>
                  <a:cubicBezTo>
                    <a:pt x="3366611" y="2752"/>
                    <a:pt x="3219736" y="-2010"/>
                    <a:pt x="3074670" y="752"/>
                  </a:cubicBezTo>
                  <a:cubicBezTo>
                    <a:pt x="3002280" y="2181"/>
                    <a:pt x="2930176" y="4467"/>
                    <a:pt x="2858738" y="8753"/>
                  </a:cubicBezTo>
                  <a:cubicBezTo>
                    <a:pt x="2787206" y="13039"/>
                    <a:pt x="2716149" y="18754"/>
                    <a:pt x="2645474" y="25326"/>
                  </a:cubicBezTo>
                  <a:cubicBezTo>
                    <a:pt x="2362581" y="52473"/>
                    <a:pt x="2085975" y="97145"/>
                    <a:pt x="1810798" y="158010"/>
                  </a:cubicBezTo>
                  <a:cubicBezTo>
                    <a:pt x="1741837" y="173345"/>
                    <a:pt x="1673066" y="189442"/>
                    <a:pt x="1602772" y="208111"/>
                  </a:cubicBezTo>
                  <a:lnTo>
                    <a:pt x="1548860" y="222780"/>
                  </a:lnTo>
                  <a:lnTo>
                    <a:pt x="1501331" y="236115"/>
                  </a:lnTo>
                  <a:cubicBezTo>
                    <a:pt x="1471327" y="244497"/>
                    <a:pt x="1441228" y="253450"/>
                    <a:pt x="1411224" y="260880"/>
                  </a:cubicBezTo>
                  <a:cubicBezTo>
                    <a:pt x="1291209" y="293074"/>
                    <a:pt x="1170813" y="318982"/>
                    <a:pt x="1050893" y="338032"/>
                  </a:cubicBezTo>
                  <a:cubicBezTo>
                    <a:pt x="990790" y="347557"/>
                    <a:pt x="931069" y="354796"/>
                    <a:pt x="871252" y="360511"/>
                  </a:cubicBezTo>
                  <a:cubicBezTo>
                    <a:pt x="841438" y="362702"/>
                    <a:pt x="811530" y="365559"/>
                    <a:pt x="781812" y="366512"/>
                  </a:cubicBezTo>
                  <a:cubicBezTo>
                    <a:pt x="751904" y="368512"/>
                    <a:pt x="722376" y="368893"/>
                    <a:pt x="692563" y="369655"/>
                  </a:cubicBezTo>
                  <a:cubicBezTo>
                    <a:pt x="633222" y="370036"/>
                    <a:pt x="574167" y="368131"/>
                    <a:pt x="515017" y="363940"/>
                  </a:cubicBezTo>
                  <a:cubicBezTo>
                    <a:pt x="455867" y="359749"/>
                    <a:pt x="397097" y="351748"/>
                    <a:pt x="337661" y="341937"/>
                  </a:cubicBezTo>
                  <a:cubicBezTo>
                    <a:pt x="278225" y="331936"/>
                    <a:pt x="218599" y="318696"/>
                    <a:pt x="156972" y="303456"/>
                  </a:cubicBezTo>
                  <a:cubicBezTo>
                    <a:pt x="106680" y="290883"/>
                    <a:pt x="55150" y="276405"/>
                    <a:pt x="0" y="261642"/>
                  </a:cubicBezTo>
                  <a:lnTo>
                    <a:pt x="0" y="713412"/>
                  </a:lnTo>
                  <a:cubicBezTo>
                    <a:pt x="3048" y="714841"/>
                    <a:pt x="6096" y="716270"/>
                    <a:pt x="9144" y="717699"/>
                  </a:cubicBezTo>
                  <a:cubicBezTo>
                    <a:pt x="74295" y="747798"/>
                    <a:pt x="142875" y="775896"/>
                    <a:pt x="213360" y="801042"/>
                  </a:cubicBezTo>
                  <a:cubicBezTo>
                    <a:pt x="354521" y="851715"/>
                    <a:pt x="503873" y="887244"/>
                    <a:pt x="653510" y="908199"/>
                  </a:cubicBezTo>
                  <a:cubicBezTo>
                    <a:pt x="803338" y="928773"/>
                    <a:pt x="953929" y="935631"/>
                    <a:pt x="1101947" y="930773"/>
                  </a:cubicBezTo>
                  <a:cubicBezTo>
                    <a:pt x="1250252" y="926582"/>
                    <a:pt x="1396365" y="911437"/>
                    <a:pt x="1540002" y="889434"/>
                  </a:cubicBezTo>
                  <a:cubicBezTo>
                    <a:pt x="1576197" y="884386"/>
                    <a:pt x="1611535" y="877433"/>
                    <a:pt x="1647158" y="871242"/>
                  </a:cubicBezTo>
                  <a:lnTo>
                    <a:pt x="1698117" y="862193"/>
                  </a:lnTo>
                  <a:lnTo>
                    <a:pt x="1742789" y="854668"/>
                  </a:lnTo>
                  <a:cubicBezTo>
                    <a:pt x="1804035" y="845048"/>
                    <a:pt x="1867472" y="835428"/>
                    <a:pt x="1931003" y="826950"/>
                  </a:cubicBezTo>
                  <a:cubicBezTo>
                    <a:pt x="2058353" y="810282"/>
                    <a:pt x="2186750" y="795327"/>
                    <a:pt x="2314861" y="783897"/>
                  </a:cubicBezTo>
                  <a:cubicBezTo>
                    <a:pt x="2378964" y="778087"/>
                    <a:pt x="2442972" y="772467"/>
                    <a:pt x="2506885" y="768086"/>
                  </a:cubicBezTo>
                  <a:cubicBezTo>
                    <a:pt x="2538794" y="765990"/>
                    <a:pt x="2570798" y="763800"/>
                    <a:pt x="2602611" y="762085"/>
                  </a:cubicBezTo>
                  <a:cubicBezTo>
                    <a:pt x="2634520" y="760180"/>
                    <a:pt x="2666333" y="758370"/>
                    <a:pt x="2698052" y="756846"/>
                  </a:cubicBezTo>
                  <a:cubicBezTo>
                    <a:pt x="2761583" y="753894"/>
                    <a:pt x="2825020" y="751703"/>
                    <a:pt x="2887980" y="750846"/>
                  </a:cubicBezTo>
                  <a:cubicBezTo>
                    <a:pt x="2951036" y="749417"/>
                    <a:pt x="3013615" y="749322"/>
                    <a:pt x="3075813" y="750179"/>
                  </a:cubicBezTo>
                  <a:cubicBezTo>
                    <a:pt x="3106865" y="750846"/>
                    <a:pt x="3137916" y="751417"/>
                    <a:pt x="3168587" y="752751"/>
                  </a:cubicBezTo>
                  <a:cubicBezTo>
                    <a:pt x="3199448" y="753703"/>
                    <a:pt x="3229928" y="755227"/>
                    <a:pt x="3260408" y="756656"/>
                  </a:cubicBezTo>
                  <a:cubicBezTo>
                    <a:pt x="3320987" y="760466"/>
                    <a:pt x="3381470" y="764562"/>
                    <a:pt x="3440049" y="771610"/>
                  </a:cubicBezTo>
                  <a:cubicBezTo>
                    <a:pt x="3454908" y="773039"/>
                    <a:pt x="3469386" y="775039"/>
                    <a:pt x="3483864" y="776849"/>
                  </a:cubicBezTo>
                  <a:lnTo>
                    <a:pt x="3528536" y="782469"/>
                  </a:lnTo>
                  <a:lnTo>
                    <a:pt x="3628549" y="796089"/>
                  </a:lnTo>
                  <a:lnTo>
                    <a:pt x="3828574" y="823140"/>
                  </a:lnTo>
                  <a:cubicBezTo>
                    <a:pt x="3962019" y="840190"/>
                    <a:pt x="4095750" y="858573"/>
                    <a:pt x="4231196" y="874099"/>
                  </a:cubicBezTo>
                  <a:lnTo>
                    <a:pt x="4433126" y="897435"/>
                  </a:lnTo>
                  <a:lnTo>
                    <a:pt x="4485990" y="903246"/>
                  </a:lnTo>
                  <a:cubicBezTo>
                    <a:pt x="4503897" y="905151"/>
                    <a:pt x="4521708" y="907341"/>
                    <a:pt x="4539806" y="908961"/>
                  </a:cubicBezTo>
                  <a:lnTo>
                    <a:pt x="4593908" y="914199"/>
                  </a:lnTo>
                  <a:lnTo>
                    <a:pt x="4648296" y="918771"/>
                  </a:lnTo>
                  <a:cubicBezTo>
                    <a:pt x="4793456" y="930392"/>
                    <a:pt x="4942237" y="935631"/>
                    <a:pt x="5092446" y="931154"/>
                  </a:cubicBezTo>
                  <a:cubicBezTo>
                    <a:pt x="5242274" y="927249"/>
                    <a:pt x="5393627" y="911437"/>
                    <a:pt x="5533168" y="891816"/>
                  </a:cubicBezTo>
                  <a:cubicBezTo>
                    <a:pt x="5673471" y="872289"/>
                    <a:pt x="5798820" y="851906"/>
                    <a:pt x="5918169" y="840666"/>
                  </a:cubicBezTo>
                  <a:cubicBezTo>
                    <a:pt x="5948077" y="837809"/>
                    <a:pt x="5977795" y="835237"/>
                    <a:pt x="6007323" y="833237"/>
                  </a:cubicBezTo>
                  <a:cubicBezTo>
                    <a:pt x="6022086" y="832094"/>
                    <a:pt x="6036945" y="831332"/>
                    <a:pt x="6051709" y="830570"/>
                  </a:cubicBezTo>
                  <a:lnTo>
                    <a:pt x="6097429" y="828379"/>
                  </a:lnTo>
                  <a:cubicBezTo>
                    <a:pt x="6158960" y="825236"/>
                    <a:pt x="6223445" y="823807"/>
                    <a:pt x="6287834" y="822569"/>
                  </a:cubicBezTo>
                  <a:cubicBezTo>
                    <a:pt x="6417374" y="820664"/>
                    <a:pt x="6549485" y="820188"/>
                    <a:pt x="6681597" y="821235"/>
                  </a:cubicBezTo>
                  <a:cubicBezTo>
                    <a:pt x="6813899" y="822378"/>
                    <a:pt x="6946773" y="823617"/>
                    <a:pt x="7079647" y="826569"/>
                  </a:cubicBezTo>
                  <a:cubicBezTo>
                    <a:pt x="7212520" y="828951"/>
                    <a:pt x="7345585" y="831903"/>
                    <a:pt x="7478173" y="836094"/>
                  </a:cubicBezTo>
                  <a:cubicBezTo>
                    <a:pt x="7610475" y="839714"/>
                    <a:pt x="7743539" y="844953"/>
                    <a:pt x="7871937" y="851430"/>
                  </a:cubicBezTo>
                  <a:lnTo>
                    <a:pt x="7919657" y="854097"/>
                  </a:lnTo>
                  <a:cubicBezTo>
                    <a:pt x="7935564" y="854954"/>
                    <a:pt x="7949756" y="856192"/>
                    <a:pt x="7964901" y="857240"/>
                  </a:cubicBezTo>
                  <a:lnTo>
                    <a:pt x="8015955" y="861050"/>
                  </a:lnTo>
                  <a:cubicBezTo>
                    <a:pt x="8035195" y="862383"/>
                    <a:pt x="8053769" y="863622"/>
                    <a:pt x="8072247" y="864384"/>
                  </a:cubicBezTo>
                  <a:cubicBezTo>
                    <a:pt x="8145780" y="867527"/>
                    <a:pt x="8216456" y="868479"/>
                    <a:pt x="8286750" y="868384"/>
                  </a:cubicBezTo>
                  <a:cubicBezTo>
                    <a:pt x="8427148" y="867527"/>
                    <a:pt x="8565452" y="862574"/>
                    <a:pt x="8704040" y="853716"/>
                  </a:cubicBezTo>
                  <a:cubicBezTo>
                    <a:pt x="8842534" y="844762"/>
                    <a:pt x="8980741" y="832284"/>
                    <a:pt x="9120188" y="814092"/>
                  </a:cubicBezTo>
                  <a:cubicBezTo>
                    <a:pt x="9140761" y="811425"/>
                    <a:pt x="9161336" y="808567"/>
                    <a:pt x="9181909" y="805519"/>
                  </a:cubicBezTo>
                  <a:lnTo>
                    <a:pt x="9181909" y="396420"/>
                  </a:lnTo>
                  <a:close/>
                </a:path>
              </a:pathLst>
            </a:custGeom>
            <a:solidFill>
              <a:schemeClr val="bg1">
                <a:alpha val="30000"/>
              </a:schemeClr>
            </a:solidFill>
            <a:ln w="9525" cap="flat">
              <a:noFill/>
              <a:prstDash val="solid"/>
              <a:miter/>
            </a:ln>
          </p:spPr>
          <p:txBody>
            <a:bodyPr rtlCol="0" anchor="ctr"/>
            <a:lstStyle/>
            <a:p>
              <a:endParaRPr lang="en-US" dirty="0"/>
            </a:p>
          </p:txBody>
        </p:sp>
        <p:sp>
          <p:nvSpPr>
            <p:cNvPr id="13" name="Freeform: Shape 12">
              <a:extLst>
                <a:ext uri="{FF2B5EF4-FFF2-40B4-BE49-F238E27FC236}">
                  <a16:creationId xmlns:a16="http://schemas.microsoft.com/office/drawing/2014/main" id="{385A18E1-CBE3-4BBD-B1B7-CDBCA685E01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3199381"/>
              <a:ext cx="12188952" cy="902694"/>
            </a:xfrm>
            <a:custGeom>
              <a:avLst/>
              <a:gdLst>
                <a:gd name="connsiteX0" fmla="*/ 9182100 w 9182100"/>
                <a:gd name="connsiteY0" fmla="*/ 351088 h 765639"/>
                <a:gd name="connsiteX1" fmla="*/ 9178480 w 9182100"/>
                <a:gd name="connsiteY1" fmla="*/ 350993 h 765639"/>
                <a:gd name="connsiteX2" fmla="*/ 8783955 w 9182100"/>
                <a:gd name="connsiteY2" fmla="*/ 327561 h 765639"/>
                <a:gd name="connsiteX3" fmla="*/ 8390763 w 9182100"/>
                <a:gd name="connsiteY3" fmla="*/ 288795 h 765639"/>
                <a:gd name="connsiteX4" fmla="*/ 8199502 w 9182100"/>
                <a:gd name="connsiteY4" fmla="*/ 262601 h 765639"/>
                <a:gd name="connsiteX5" fmla="*/ 8153972 w 9182100"/>
                <a:gd name="connsiteY5" fmla="*/ 254886 h 765639"/>
                <a:gd name="connsiteX6" fmla="*/ 8131588 w 9182100"/>
                <a:gd name="connsiteY6" fmla="*/ 250790 h 765639"/>
                <a:gd name="connsiteX7" fmla="*/ 8104632 w 9182100"/>
                <a:gd name="connsiteY7" fmla="*/ 246504 h 765639"/>
                <a:gd name="connsiteX8" fmla="*/ 8050911 w 9182100"/>
                <a:gd name="connsiteY8" fmla="*/ 238217 h 765639"/>
                <a:gd name="connsiteX9" fmla="*/ 7998810 w 9182100"/>
                <a:gd name="connsiteY9" fmla="*/ 230978 h 765639"/>
                <a:gd name="connsiteX10" fmla="*/ 7589902 w 9182100"/>
                <a:gd name="connsiteY10" fmla="*/ 183925 h 765639"/>
                <a:gd name="connsiteX11" fmla="*/ 7183469 w 9182100"/>
                <a:gd name="connsiteY11" fmla="*/ 147634 h 765639"/>
                <a:gd name="connsiteX12" fmla="*/ 6775990 w 9182100"/>
                <a:gd name="connsiteY12" fmla="*/ 119821 h 765639"/>
                <a:gd name="connsiteX13" fmla="*/ 6364795 w 9182100"/>
                <a:gd name="connsiteY13" fmla="*/ 102391 h 765639"/>
                <a:gd name="connsiteX14" fmla="*/ 6154293 w 9182100"/>
                <a:gd name="connsiteY14" fmla="*/ 100581 h 765639"/>
                <a:gd name="connsiteX15" fmla="*/ 6100287 w 9182100"/>
                <a:gd name="connsiteY15" fmla="*/ 101343 h 765639"/>
                <a:gd name="connsiteX16" fmla="*/ 6045327 w 9182100"/>
                <a:gd name="connsiteY16" fmla="*/ 103438 h 765639"/>
                <a:gd name="connsiteX17" fmla="*/ 5935980 w 9182100"/>
                <a:gd name="connsiteY17" fmla="*/ 110296 h 765639"/>
                <a:gd name="connsiteX18" fmla="*/ 5523357 w 9182100"/>
                <a:gd name="connsiteY18" fmla="*/ 157635 h 765639"/>
                <a:gd name="connsiteX19" fmla="*/ 5149882 w 9182100"/>
                <a:gd name="connsiteY19" fmla="*/ 185639 h 765639"/>
                <a:gd name="connsiteX20" fmla="*/ 4777073 w 9182100"/>
                <a:gd name="connsiteY20" fmla="*/ 170685 h 765639"/>
                <a:gd name="connsiteX21" fmla="*/ 4729925 w 9182100"/>
                <a:gd name="connsiteY21" fmla="*/ 166208 h 765639"/>
                <a:gd name="connsiteX22" fmla="*/ 4682585 w 9182100"/>
                <a:gd name="connsiteY22" fmla="*/ 161064 h 765639"/>
                <a:gd name="connsiteX23" fmla="*/ 4635151 w 9182100"/>
                <a:gd name="connsiteY23" fmla="*/ 155445 h 765639"/>
                <a:gd name="connsiteX24" fmla="*/ 4611434 w 9182100"/>
                <a:gd name="connsiteY24" fmla="*/ 152492 h 765639"/>
                <a:gd name="connsiteX25" fmla="*/ 4587145 w 9182100"/>
                <a:gd name="connsiteY25" fmla="*/ 149349 h 765639"/>
                <a:gd name="connsiteX26" fmla="*/ 4387977 w 9182100"/>
                <a:gd name="connsiteY26" fmla="*/ 122774 h 765639"/>
                <a:gd name="connsiteX27" fmla="*/ 3989356 w 9182100"/>
                <a:gd name="connsiteY27" fmla="*/ 68577 h 765639"/>
                <a:gd name="connsiteX28" fmla="*/ 3789140 w 9182100"/>
                <a:gd name="connsiteY28" fmla="*/ 42192 h 765639"/>
                <a:gd name="connsiteX29" fmla="*/ 3689033 w 9182100"/>
                <a:gd name="connsiteY29" fmla="*/ 29143 h 765639"/>
                <a:gd name="connsiteX30" fmla="*/ 3634835 w 9182100"/>
                <a:gd name="connsiteY30" fmla="*/ 22571 h 765639"/>
                <a:gd name="connsiteX31" fmla="*/ 3579876 w 9182100"/>
                <a:gd name="connsiteY31" fmla="*/ 16856 h 765639"/>
                <a:gd name="connsiteX32" fmla="*/ 3147441 w 9182100"/>
                <a:gd name="connsiteY32" fmla="*/ 473 h 765639"/>
                <a:gd name="connsiteX33" fmla="*/ 2724722 w 9182100"/>
                <a:gd name="connsiteY33" fmla="*/ 22857 h 765639"/>
                <a:gd name="connsiteX34" fmla="*/ 1898428 w 9182100"/>
                <a:gd name="connsiteY34" fmla="*/ 147730 h 765639"/>
                <a:gd name="connsiteX35" fmla="*/ 1692878 w 9182100"/>
                <a:gd name="connsiteY35" fmla="*/ 195069 h 765639"/>
                <a:gd name="connsiteX36" fmla="*/ 1640205 w 9182100"/>
                <a:gd name="connsiteY36" fmla="*/ 208785 h 765639"/>
                <a:gd name="connsiteX37" fmla="*/ 1592294 w 9182100"/>
                <a:gd name="connsiteY37" fmla="*/ 221643 h 765639"/>
                <a:gd name="connsiteX38" fmla="*/ 1500092 w 9182100"/>
                <a:gd name="connsiteY38" fmla="*/ 245551 h 765639"/>
                <a:gd name="connsiteX39" fmla="*/ 1130046 w 9182100"/>
                <a:gd name="connsiteY39" fmla="*/ 318227 h 765639"/>
                <a:gd name="connsiteX40" fmla="*/ 944880 w 9182100"/>
                <a:gd name="connsiteY40" fmla="*/ 337658 h 765639"/>
                <a:gd name="connsiteX41" fmla="*/ 852583 w 9182100"/>
                <a:gd name="connsiteY41" fmla="*/ 341944 h 765639"/>
                <a:gd name="connsiteX42" fmla="*/ 760476 w 9182100"/>
                <a:gd name="connsiteY42" fmla="*/ 343087 h 765639"/>
                <a:gd name="connsiteX43" fmla="*/ 577215 w 9182100"/>
                <a:gd name="connsiteY43" fmla="*/ 332800 h 765639"/>
                <a:gd name="connsiteX44" fmla="*/ 394907 w 9182100"/>
                <a:gd name="connsiteY44" fmla="*/ 305463 h 765639"/>
                <a:gd name="connsiteX45" fmla="*/ 211265 w 9182100"/>
                <a:gd name="connsiteY45" fmla="*/ 261363 h 765639"/>
                <a:gd name="connsiteX46" fmla="*/ 17526 w 9182100"/>
                <a:gd name="connsiteY46" fmla="*/ 204880 h 765639"/>
                <a:gd name="connsiteX47" fmla="*/ 0 w 9182100"/>
                <a:gd name="connsiteY47" fmla="*/ 199927 h 765639"/>
                <a:gd name="connsiteX48" fmla="*/ 0 w 9182100"/>
                <a:gd name="connsiteY48" fmla="*/ 526920 h 765639"/>
                <a:gd name="connsiteX49" fmla="*/ 100298 w 9182100"/>
                <a:gd name="connsiteY49" fmla="*/ 571973 h 765639"/>
                <a:gd name="connsiteX50" fmla="*/ 301562 w 9182100"/>
                <a:gd name="connsiteY50" fmla="*/ 649697 h 765639"/>
                <a:gd name="connsiteX51" fmla="*/ 731044 w 9182100"/>
                <a:gd name="connsiteY51" fmla="*/ 746947 h 765639"/>
                <a:gd name="connsiteX52" fmla="*/ 1168241 w 9182100"/>
                <a:gd name="connsiteY52" fmla="*/ 762759 h 765639"/>
                <a:gd name="connsiteX53" fmla="*/ 1596581 w 9182100"/>
                <a:gd name="connsiteY53" fmla="*/ 716944 h 765639"/>
                <a:gd name="connsiteX54" fmla="*/ 1701641 w 9182100"/>
                <a:gd name="connsiteY54" fmla="*/ 697894 h 765639"/>
                <a:gd name="connsiteX55" fmla="*/ 1752124 w 9182100"/>
                <a:gd name="connsiteY55" fmla="*/ 688273 h 765639"/>
                <a:gd name="connsiteX56" fmla="*/ 1797939 w 9182100"/>
                <a:gd name="connsiteY56" fmla="*/ 679891 h 765639"/>
                <a:gd name="connsiteX57" fmla="*/ 1988630 w 9182100"/>
                <a:gd name="connsiteY57" fmla="*/ 649316 h 765639"/>
                <a:gd name="connsiteX58" fmla="*/ 2376297 w 9182100"/>
                <a:gd name="connsiteY58" fmla="*/ 601691 h 765639"/>
                <a:gd name="connsiteX59" fmla="*/ 2570416 w 9182100"/>
                <a:gd name="connsiteY59" fmla="*/ 584165 h 765639"/>
                <a:gd name="connsiteX60" fmla="*/ 2764155 w 9182100"/>
                <a:gd name="connsiteY60" fmla="*/ 571497 h 765639"/>
                <a:gd name="connsiteX61" fmla="*/ 2956941 w 9182100"/>
                <a:gd name="connsiteY61" fmla="*/ 564163 h 765639"/>
                <a:gd name="connsiteX62" fmla="*/ 3148298 w 9182100"/>
                <a:gd name="connsiteY62" fmla="*/ 562639 h 765639"/>
                <a:gd name="connsiteX63" fmla="*/ 3337274 w 9182100"/>
                <a:gd name="connsiteY63" fmla="*/ 568544 h 765639"/>
                <a:gd name="connsiteX64" fmla="*/ 3522345 w 9182100"/>
                <a:gd name="connsiteY64" fmla="*/ 583308 h 765639"/>
                <a:gd name="connsiteX65" fmla="*/ 3567779 w 9182100"/>
                <a:gd name="connsiteY65" fmla="*/ 588642 h 765639"/>
                <a:gd name="connsiteX66" fmla="*/ 3613785 w 9182100"/>
                <a:gd name="connsiteY66" fmla="*/ 594357 h 765639"/>
                <a:gd name="connsiteX67" fmla="*/ 3713798 w 9182100"/>
                <a:gd name="connsiteY67" fmla="*/ 607882 h 765639"/>
                <a:gd name="connsiteX68" fmla="*/ 3913823 w 9182100"/>
                <a:gd name="connsiteY68" fmla="*/ 634838 h 765639"/>
                <a:gd name="connsiteX69" fmla="*/ 4315873 w 9182100"/>
                <a:gd name="connsiteY69" fmla="*/ 686273 h 765639"/>
                <a:gd name="connsiteX70" fmla="*/ 4517422 w 9182100"/>
                <a:gd name="connsiteY70" fmla="*/ 710086 h 765639"/>
                <a:gd name="connsiteX71" fmla="*/ 4728972 w 9182100"/>
                <a:gd name="connsiteY71" fmla="*/ 731422 h 765639"/>
                <a:gd name="connsiteX72" fmla="*/ 5162931 w 9182100"/>
                <a:gd name="connsiteY72" fmla="*/ 744185 h 765639"/>
                <a:gd name="connsiteX73" fmla="*/ 5594033 w 9182100"/>
                <a:gd name="connsiteY73" fmla="*/ 706466 h 765639"/>
                <a:gd name="connsiteX74" fmla="*/ 5982939 w 9182100"/>
                <a:gd name="connsiteY74" fmla="*/ 655793 h 765639"/>
                <a:gd name="connsiteX75" fmla="*/ 6075045 w 9182100"/>
                <a:gd name="connsiteY75" fmla="*/ 648459 h 765639"/>
                <a:gd name="connsiteX76" fmla="*/ 6167819 w 9182100"/>
                <a:gd name="connsiteY76" fmla="*/ 643887 h 765639"/>
                <a:gd name="connsiteX77" fmla="*/ 6361081 w 9182100"/>
                <a:gd name="connsiteY77" fmla="*/ 639124 h 765639"/>
                <a:gd name="connsiteX78" fmla="*/ 6757321 w 9182100"/>
                <a:gd name="connsiteY78" fmla="*/ 640458 h 765639"/>
                <a:gd name="connsiteX79" fmla="*/ 7156704 w 9182100"/>
                <a:gd name="connsiteY79" fmla="*/ 649030 h 765639"/>
                <a:gd name="connsiteX80" fmla="*/ 7556373 w 9182100"/>
                <a:gd name="connsiteY80" fmla="*/ 662365 h 765639"/>
                <a:gd name="connsiteX81" fmla="*/ 7952328 w 9182100"/>
                <a:gd name="connsiteY81" fmla="*/ 682177 h 765639"/>
                <a:gd name="connsiteX82" fmla="*/ 8000714 w 9182100"/>
                <a:gd name="connsiteY82" fmla="*/ 685511 h 765639"/>
                <a:gd name="connsiteX83" fmla="*/ 8047196 w 9182100"/>
                <a:gd name="connsiteY83" fmla="*/ 689416 h 765639"/>
                <a:gd name="connsiteX84" fmla="*/ 8097965 w 9182100"/>
                <a:gd name="connsiteY84" fmla="*/ 693893 h 765639"/>
                <a:gd name="connsiteX85" fmla="*/ 8152733 w 9182100"/>
                <a:gd name="connsiteY85" fmla="*/ 697894 h 765639"/>
                <a:gd name="connsiteX86" fmla="*/ 8363903 w 9182100"/>
                <a:gd name="connsiteY86" fmla="*/ 705133 h 765639"/>
                <a:gd name="connsiteX87" fmla="*/ 8777764 w 9182100"/>
                <a:gd name="connsiteY87" fmla="*/ 698084 h 765639"/>
                <a:gd name="connsiteX88" fmla="*/ 9182005 w 9182100"/>
                <a:gd name="connsiteY88" fmla="*/ 668366 h 765639"/>
                <a:gd name="connsiteX89" fmla="*/ 9182005 w 9182100"/>
                <a:gd name="connsiteY89" fmla="*/ 351088 h 7656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Lst>
              <a:rect l="l" t="t" r="r" b="b"/>
              <a:pathLst>
                <a:path w="9182100" h="765639">
                  <a:moveTo>
                    <a:pt x="9182100" y="351088"/>
                  </a:moveTo>
                  <a:cubicBezTo>
                    <a:pt x="9180862" y="351088"/>
                    <a:pt x="9179719" y="350993"/>
                    <a:pt x="9178480" y="350993"/>
                  </a:cubicBezTo>
                  <a:cubicBezTo>
                    <a:pt x="9047607" y="346421"/>
                    <a:pt x="8915591" y="337944"/>
                    <a:pt x="8783955" y="327561"/>
                  </a:cubicBezTo>
                  <a:cubicBezTo>
                    <a:pt x="8652320" y="316894"/>
                    <a:pt x="8520589" y="304416"/>
                    <a:pt x="8390763" y="288795"/>
                  </a:cubicBezTo>
                  <a:cubicBezTo>
                    <a:pt x="8325898" y="281175"/>
                    <a:pt x="8261509" y="272602"/>
                    <a:pt x="8199502" y="262601"/>
                  </a:cubicBezTo>
                  <a:cubicBezTo>
                    <a:pt x="8184070" y="260029"/>
                    <a:pt x="8168831" y="257553"/>
                    <a:pt x="8153972" y="254886"/>
                  </a:cubicBezTo>
                  <a:lnTo>
                    <a:pt x="8131588" y="250790"/>
                  </a:lnTo>
                  <a:lnTo>
                    <a:pt x="8104632" y="246504"/>
                  </a:lnTo>
                  <a:cubicBezTo>
                    <a:pt x="8086725" y="243741"/>
                    <a:pt x="8068247" y="240598"/>
                    <a:pt x="8050911" y="238217"/>
                  </a:cubicBezTo>
                  <a:lnTo>
                    <a:pt x="7998810" y="230978"/>
                  </a:lnTo>
                  <a:cubicBezTo>
                    <a:pt x="7860697" y="212023"/>
                    <a:pt x="7725633" y="198021"/>
                    <a:pt x="7589902" y="183925"/>
                  </a:cubicBezTo>
                  <a:cubicBezTo>
                    <a:pt x="7454360" y="170304"/>
                    <a:pt x="7319010" y="158779"/>
                    <a:pt x="7183469" y="147634"/>
                  </a:cubicBezTo>
                  <a:cubicBezTo>
                    <a:pt x="7047929" y="137252"/>
                    <a:pt x="6912198" y="127632"/>
                    <a:pt x="6775990" y="119821"/>
                  </a:cubicBezTo>
                  <a:cubicBezTo>
                    <a:pt x="6639592" y="112582"/>
                    <a:pt x="6503194" y="105439"/>
                    <a:pt x="6364795" y="102391"/>
                  </a:cubicBezTo>
                  <a:cubicBezTo>
                    <a:pt x="6295263" y="101057"/>
                    <a:pt x="6225826" y="99819"/>
                    <a:pt x="6154293" y="100581"/>
                  </a:cubicBezTo>
                  <a:cubicBezTo>
                    <a:pt x="6136577" y="100581"/>
                    <a:pt x="6118860" y="100581"/>
                    <a:pt x="6100287" y="101343"/>
                  </a:cubicBezTo>
                  <a:cubicBezTo>
                    <a:pt x="6081903" y="101819"/>
                    <a:pt x="6063615" y="102486"/>
                    <a:pt x="6045327" y="103438"/>
                  </a:cubicBezTo>
                  <a:cubicBezTo>
                    <a:pt x="6008656" y="104962"/>
                    <a:pt x="5972175" y="107439"/>
                    <a:pt x="5935980" y="110296"/>
                  </a:cubicBezTo>
                  <a:cubicBezTo>
                    <a:pt x="5790724" y="121631"/>
                    <a:pt x="5651659" y="142110"/>
                    <a:pt x="5523357" y="157635"/>
                  </a:cubicBezTo>
                  <a:cubicBezTo>
                    <a:pt x="5394484" y="173542"/>
                    <a:pt x="5273040" y="183543"/>
                    <a:pt x="5149882" y="185639"/>
                  </a:cubicBezTo>
                  <a:cubicBezTo>
                    <a:pt x="5027010" y="187925"/>
                    <a:pt x="4902803" y="182210"/>
                    <a:pt x="4777073" y="170685"/>
                  </a:cubicBezTo>
                  <a:lnTo>
                    <a:pt x="4729925" y="166208"/>
                  </a:lnTo>
                  <a:lnTo>
                    <a:pt x="4682585" y="161064"/>
                  </a:lnTo>
                  <a:cubicBezTo>
                    <a:pt x="4666869" y="159445"/>
                    <a:pt x="4650963" y="157350"/>
                    <a:pt x="4635151" y="155445"/>
                  </a:cubicBezTo>
                  <a:lnTo>
                    <a:pt x="4611434" y="152492"/>
                  </a:lnTo>
                  <a:cubicBezTo>
                    <a:pt x="4603623" y="151539"/>
                    <a:pt x="4595622" y="150587"/>
                    <a:pt x="4587145" y="149349"/>
                  </a:cubicBezTo>
                  <a:lnTo>
                    <a:pt x="4387977" y="122774"/>
                  </a:lnTo>
                  <a:lnTo>
                    <a:pt x="3989356" y="68577"/>
                  </a:lnTo>
                  <a:lnTo>
                    <a:pt x="3789140" y="42192"/>
                  </a:lnTo>
                  <a:lnTo>
                    <a:pt x="3689033" y="29143"/>
                  </a:lnTo>
                  <a:lnTo>
                    <a:pt x="3634835" y="22571"/>
                  </a:lnTo>
                  <a:cubicBezTo>
                    <a:pt x="3616452" y="20285"/>
                    <a:pt x="3598069" y="18380"/>
                    <a:pt x="3579876" y="16856"/>
                  </a:cubicBezTo>
                  <a:cubicBezTo>
                    <a:pt x="3433667" y="3140"/>
                    <a:pt x="3289840" y="-1622"/>
                    <a:pt x="3147441" y="473"/>
                  </a:cubicBezTo>
                  <a:cubicBezTo>
                    <a:pt x="3005138" y="2283"/>
                    <a:pt x="2864263" y="10188"/>
                    <a:pt x="2724722" y="22857"/>
                  </a:cubicBezTo>
                  <a:cubicBezTo>
                    <a:pt x="2445353" y="48098"/>
                    <a:pt x="2171129" y="90198"/>
                    <a:pt x="1898428" y="147730"/>
                  </a:cubicBezTo>
                  <a:cubicBezTo>
                    <a:pt x="1830134" y="162208"/>
                    <a:pt x="1762030" y="177448"/>
                    <a:pt x="1692878" y="195069"/>
                  </a:cubicBezTo>
                  <a:lnTo>
                    <a:pt x="1640205" y="208785"/>
                  </a:lnTo>
                  <a:lnTo>
                    <a:pt x="1592294" y="221643"/>
                  </a:lnTo>
                  <a:cubicBezTo>
                    <a:pt x="1561624" y="229740"/>
                    <a:pt x="1530858" y="238503"/>
                    <a:pt x="1500092" y="245551"/>
                  </a:cubicBezTo>
                  <a:cubicBezTo>
                    <a:pt x="1377125" y="276412"/>
                    <a:pt x="1253490" y="300987"/>
                    <a:pt x="1130046" y="318227"/>
                  </a:cubicBezTo>
                  <a:cubicBezTo>
                    <a:pt x="1068229" y="326895"/>
                    <a:pt x="1006602" y="333086"/>
                    <a:pt x="944880" y="337658"/>
                  </a:cubicBezTo>
                  <a:cubicBezTo>
                    <a:pt x="914114" y="339277"/>
                    <a:pt x="883253" y="341563"/>
                    <a:pt x="852583" y="341944"/>
                  </a:cubicBezTo>
                  <a:cubicBezTo>
                    <a:pt x="821817" y="343278"/>
                    <a:pt x="791147" y="342992"/>
                    <a:pt x="760476" y="343087"/>
                  </a:cubicBezTo>
                  <a:cubicBezTo>
                    <a:pt x="699230" y="342135"/>
                    <a:pt x="638175" y="338706"/>
                    <a:pt x="577215" y="332800"/>
                  </a:cubicBezTo>
                  <a:cubicBezTo>
                    <a:pt x="516255" y="326895"/>
                    <a:pt x="455771" y="317179"/>
                    <a:pt x="394907" y="305463"/>
                  </a:cubicBezTo>
                  <a:cubicBezTo>
                    <a:pt x="334137" y="293557"/>
                    <a:pt x="273368" y="278412"/>
                    <a:pt x="211265" y="261363"/>
                  </a:cubicBezTo>
                  <a:cubicBezTo>
                    <a:pt x="149066" y="244123"/>
                    <a:pt x="85820" y="224310"/>
                    <a:pt x="17526" y="204880"/>
                  </a:cubicBezTo>
                  <a:cubicBezTo>
                    <a:pt x="11716" y="203165"/>
                    <a:pt x="5906" y="201546"/>
                    <a:pt x="0" y="199927"/>
                  </a:cubicBezTo>
                  <a:lnTo>
                    <a:pt x="0" y="526920"/>
                  </a:lnTo>
                  <a:cubicBezTo>
                    <a:pt x="32576" y="541874"/>
                    <a:pt x="66104" y="557114"/>
                    <a:pt x="100298" y="571973"/>
                  </a:cubicBezTo>
                  <a:cubicBezTo>
                    <a:pt x="164973" y="600167"/>
                    <a:pt x="232410" y="626456"/>
                    <a:pt x="301562" y="649697"/>
                  </a:cubicBezTo>
                  <a:cubicBezTo>
                    <a:pt x="439865" y="696655"/>
                    <a:pt x="585216" y="728754"/>
                    <a:pt x="731044" y="746947"/>
                  </a:cubicBezTo>
                  <a:cubicBezTo>
                    <a:pt x="876967" y="764664"/>
                    <a:pt x="1023652" y="769426"/>
                    <a:pt x="1168241" y="762759"/>
                  </a:cubicBezTo>
                  <a:cubicBezTo>
                    <a:pt x="1313021" y="756663"/>
                    <a:pt x="1455896" y="740185"/>
                    <a:pt x="1596581" y="716944"/>
                  </a:cubicBezTo>
                  <a:cubicBezTo>
                    <a:pt x="1632014" y="711610"/>
                    <a:pt x="1666685" y="704371"/>
                    <a:pt x="1701641" y="697894"/>
                  </a:cubicBezTo>
                  <a:lnTo>
                    <a:pt x="1752124" y="688273"/>
                  </a:lnTo>
                  <a:lnTo>
                    <a:pt x="1797939" y="679891"/>
                  </a:lnTo>
                  <a:cubicBezTo>
                    <a:pt x="1860328" y="669128"/>
                    <a:pt x="1924431" y="658746"/>
                    <a:pt x="1988630" y="649316"/>
                  </a:cubicBezTo>
                  <a:cubicBezTo>
                    <a:pt x="2117217" y="630838"/>
                    <a:pt x="2246852" y="614645"/>
                    <a:pt x="2376297" y="601691"/>
                  </a:cubicBezTo>
                  <a:cubicBezTo>
                    <a:pt x="2441067" y="595214"/>
                    <a:pt x="2505742" y="589118"/>
                    <a:pt x="2570416" y="584165"/>
                  </a:cubicBezTo>
                  <a:cubicBezTo>
                    <a:pt x="2635091" y="579402"/>
                    <a:pt x="2699671" y="574831"/>
                    <a:pt x="2764155" y="571497"/>
                  </a:cubicBezTo>
                  <a:cubicBezTo>
                    <a:pt x="2828639" y="568068"/>
                    <a:pt x="2892933" y="565401"/>
                    <a:pt x="2956941" y="564163"/>
                  </a:cubicBezTo>
                  <a:cubicBezTo>
                    <a:pt x="3021045" y="562353"/>
                    <a:pt x="3084766" y="561972"/>
                    <a:pt x="3148298" y="562639"/>
                  </a:cubicBezTo>
                  <a:cubicBezTo>
                    <a:pt x="3211735" y="563305"/>
                    <a:pt x="3274695" y="565591"/>
                    <a:pt x="3337274" y="568544"/>
                  </a:cubicBezTo>
                  <a:cubicBezTo>
                    <a:pt x="3399568" y="572259"/>
                    <a:pt x="3461671" y="576259"/>
                    <a:pt x="3522345" y="583308"/>
                  </a:cubicBezTo>
                  <a:cubicBezTo>
                    <a:pt x="3537680" y="584737"/>
                    <a:pt x="3552730" y="586737"/>
                    <a:pt x="3567779" y="588642"/>
                  </a:cubicBezTo>
                  <a:lnTo>
                    <a:pt x="3613785" y="594357"/>
                  </a:lnTo>
                  <a:lnTo>
                    <a:pt x="3713798" y="607882"/>
                  </a:lnTo>
                  <a:lnTo>
                    <a:pt x="3913823" y="634838"/>
                  </a:lnTo>
                  <a:cubicBezTo>
                    <a:pt x="4047268" y="652078"/>
                    <a:pt x="4180904" y="670366"/>
                    <a:pt x="4315873" y="686273"/>
                  </a:cubicBezTo>
                  <a:lnTo>
                    <a:pt x="4517422" y="710086"/>
                  </a:lnTo>
                  <a:cubicBezTo>
                    <a:pt x="4586573" y="717896"/>
                    <a:pt x="4657916" y="725992"/>
                    <a:pt x="4728972" y="731422"/>
                  </a:cubicBezTo>
                  <a:cubicBezTo>
                    <a:pt x="4871371" y="743042"/>
                    <a:pt x="5016627" y="748376"/>
                    <a:pt x="5162931" y="744185"/>
                  </a:cubicBezTo>
                  <a:cubicBezTo>
                    <a:pt x="5308949" y="740566"/>
                    <a:pt x="5456111" y="725611"/>
                    <a:pt x="5594033" y="706466"/>
                  </a:cubicBezTo>
                  <a:cubicBezTo>
                    <a:pt x="5732621" y="687511"/>
                    <a:pt x="5859876" y="667033"/>
                    <a:pt x="5982939" y="655793"/>
                  </a:cubicBezTo>
                  <a:cubicBezTo>
                    <a:pt x="6013799" y="652936"/>
                    <a:pt x="6044375" y="650364"/>
                    <a:pt x="6075045" y="648459"/>
                  </a:cubicBezTo>
                  <a:cubicBezTo>
                    <a:pt x="6105906" y="646363"/>
                    <a:pt x="6135529" y="645125"/>
                    <a:pt x="6167819" y="643887"/>
                  </a:cubicBezTo>
                  <a:cubicBezTo>
                    <a:pt x="6230779" y="641125"/>
                    <a:pt x="6295930" y="640077"/>
                    <a:pt x="6361081" y="639124"/>
                  </a:cubicBezTo>
                  <a:cubicBezTo>
                    <a:pt x="6491955" y="637981"/>
                    <a:pt x="6624638" y="638553"/>
                    <a:pt x="6757321" y="640458"/>
                  </a:cubicBezTo>
                  <a:cubicBezTo>
                    <a:pt x="6890195" y="642553"/>
                    <a:pt x="7023449" y="645030"/>
                    <a:pt x="7156704" y="649030"/>
                  </a:cubicBezTo>
                  <a:cubicBezTo>
                    <a:pt x="7289959" y="652650"/>
                    <a:pt x="7423404" y="656841"/>
                    <a:pt x="7556373" y="662365"/>
                  </a:cubicBezTo>
                  <a:cubicBezTo>
                    <a:pt x="7689152" y="667509"/>
                    <a:pt x="7822502" y="673986"/>
                    <a:pt x="7952328" y="682177"/>
                  </a:cubicBezTo>
                  <a:lnTo>
                    <a:pt x="8000714" y="685511"/>
                  </a:lnTo>
                  <a:cubicBezTo>
                    <a:pt x="8016811" y="686654"/>
                    <a:pt x="8031670" y="688178"/>
                    <a:pt x="8047196" y="689416"/>
                  </a:cubicBezTo>
                  <a:lnTo>
                    <a:pt x="8097965" y="693893"/>
                  </a:lnTo>
                  <a:cubicBezTo>
                    <a:pt x="8116539" y="695417"/>
                    <a:pt x="8134731" y="696846"/>
                    <a:pt x="8152733" y="697894"/>
                  </a:cubicBezTo>
                  <a:cubicBezTo>
                    <a:pt x="8224647" y="701989"/>
                    <a:pt x="8294465" y="704085"/>
                    <a:pt x="8363903" y="705133"/>
                  </a:cubicBezTo>
                  <a:cubicBezTo>
                    <a:pt x="8502777" y="706657"/>
                    <a:pt x="8640223" y="704180"/>
                    <a:pt x="8777764" y="698084"/>
                  </a:cubicBezTo>
                  <a:cubicBezTo>
                    <a:pt x="8912352" y="692083"/>
                    <a:pt x="9046845" y="682749"/>
                    <a:pt x="9182005" y="668366"/>
                  </a:cubicBezTo>
                  <a:lnTo>
                    <a:pt x="9182005" y="351088"/>
                  </a:lnTo>
                  <a:close/>
                </a:path>
              </a:pathLst>
            </a:custGeom>
            <a:solidFill>
              <a:schemeClr val="bg1">
                <a:alpha val="30000"/>
              </a:schemeClr>
            </a:solidFill>
            <a:ln w="9525" cap="flat">
              <a:noFill/>
              <a:prstDash val="solid"/>
              <a:miter/>
            </a:ln>
          </p:spPr>
          <p:txBody>
            <a:bodyPr rtlCol="0" anchor="ctr"/>
            <a:lstStyle/>
            <a:p>
              <a:endParaRPr lang="en-US" dirty="0"/>
            </a:p>
          </p:txBody>
        </p:sp>
        <p:sp>
          <p:nvSpPr>
            <p:cNvPr id="14" name="Freeform: Shape 13">
              <a:extLst>
                <a:ext uri="{FF2B5EF4-FFF2-40B4-BE49-F238E27FC236}">
                  <a16:creationId xmlns:a16="http://schemas.microsoft.com/office/drawing/2014/main" id="{133EDCAA-1D6C-4710-9DA1-C7FC946D8EE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3501488"/>
              <a:ext cx="12188952" cy="641669"/>
            </a:xfrm>
            <a:custGeom>
              <a:avLst/>
              <a:gdLst>
                <a:gd name="connsiteX0" fmla="*/ 9182100 w 9182100"/>
                <a:gd name="connsiteY0" fmla="*/ 154189 h 544245"/>
                <a:gd name="connsiteX1" fmla="*/ 9047702 w 9182100"/>
                <a:gd name="connsiteY1" fmla="*/ 162762 h 544245"/>
                <a:gd name="connsiteX2" fmla="*/ 8652224 w 9182100"/>
                <a:gd name="connsiteY2" fmla="*/ 178287 h 544245"/>
                <a:gd name="connsiteX3" fmla="*/ 8255603 w 9182100"/>
                <a:gd name="connsiteY3" fmla="*/ 161047 h 544245"/>
                <a:gd name="connsiteX4" fmla="*/ 8060722 w 9182100"/>
                <a:gd name="connsiteY4" fmla="*/ 140854 h 544245"/>
                <a:gd name="connsiteX5" fmla="*/ 8013478 w 9182100"/>
                <a:gd name="connsiteY5" fmla="*/ 134187 h 544245"/>
                <a:gd name="connsiteX6" fmla="*/ 7990428 w 9182100"/>
                <a:gd name="connsiteY6" fmla="*/ 130567 h 544245"/>
                <a:gd name="connsiteX7" fmla="*/ 7964139 w 9182100"/>
                <a:gd name="connsiteY7" fmla="*/ 126853 h 544245"/>
                <a:gd name="connsiteX8" fmla="*/ 7911656 w 9182100"/>
                <a:gd name="connsiteY8" fmla="*/ 119518 h 544245"/>
                <a:gd name="connsiteX9" fmla="*/ 7860220 w 9182100"/>
                <a:gd name="connsiteY9" fmla="*/ 113232 h 544245"/>
                <a:gd name="connsiteX10" fmla="*/ 7453884 w 9182100"/>
                <a:gd name="connsiteY10" fmla="*/ 70369 h 544245"/>
                <a:gd name="connsiteX11" fmla="*/ 7048976 w 9182100"/>
                <a:gd name="connsiteY11" fmla="*/ 36556 h 544245"/>
                <a:gd name="connsiteX12" fmla="*/ 6846285 w 9182100"/>
                <a:gd name="connsiteY12" fmla="*/ 22649 h 544245"/>
                <a:gd name="connsiteX13" fmla="*/ 6643212 w 9182100"/>
                <a:gd name="connsiteY13" fmla="*/ 11600 h 544245"/>
                <a:gd name="connsiteX14" fmla="*/ 6541485 w 9182100"/>
                <a:gd name="connsiteY14" fmla="*/ 7314 h 544245"/>
                <a:gd name="connsiteX15" fmla="*/ 6439567 w 9182100"/>
                <a:gd name="connsiteY15" fmla="*/ 3885 h 544245"/>
                <a:gd name="connsiteX16" fmla="*/ 6337459 w 9182100"/>
                <a:gd name="connsiteY16" fmla="*/ 1313 h 544245"/>
                <a:gd name="connsiteX17" fmla="*/ 6234970 w 9182100"/>
                <a:gd name="connsiteY17" fmla="*/ 75 h 544245"/>
                <a:gd name="connsiteX18" fmla="*/ 6027802 w 9182100"/>
                <a:gd name="connsiteY18" fmla="*/ 2265 h 544245"/>
                <a:gd name="connsiteX19" fmla="*/ 5921978 w 9182100"/>
                <a:gd name="connsiteY19" fmla="*/ 6552 h 544245"/>
                <a:gd name="connsiteX20" fmla="*/ 5815965 w 9182100"/>
                <a:gd name="connsiteY20" fmla="*/ 14362 h 544245"/>
                <a:gd name="connsiteX21" fmla="*/ 5408390 w 9182100"/>
                <a:gd name="connsiteY21" fmla="*/ 67036 h 544245"/>
                <a:gd name="connsiteX22" fmla="*/ 5023866 w 9182100"/>
                <a:gd name="connsiteY22" fmla="*/ 103992 h 544245"/>
                <a:gd name="connsiteX23" fmla="*/ 4831556 w 9182100"/>
                <a:gd name="connsiteY23" fmla="*/ 106374 h 544245"/>
                <a:gd name="connsiteX24" fmla="*/ 4637723 w 9182100"/>
                <a:gd name="connsiteY24" fmla="*/ 98754 h 544245"/>
                <a:gd name="connsiteX25" fmla="*/ 4442460 w 9182100"/>
                <a:gd name="connsiteY25" fmla="*/ 83038 h 544245"/>
                <a:gd name="connsiteX26" fmla="*/ 4341686 w 9182100"/>
                <a:gd name="connsiteY26" fmla="*/ 77227 h 544245"/>
                <a:gd name="connsiteX27" fmla="*/ 4241006 w 9182100"/>
                <a:gd name="connsiteY27" fmla="*/ 71989 h 544245"/>
                <a:gd name="connsiteX28" fmla="*/ 3836956 w 9182100"/>
                <a:gd name="connsiteY28" fmla="*/ 54177 h 544245"/>
                <a:gd name="connsiteX29" fmla="*/ 3634549 w 9182100"/>
                <a:gd name="connsiteY29" fmla="*/ 45414 h 544245"/>
                <a:gd name="connsiteX30" fmla="*/ 3533394 w 9182100"/>
                <a:gd name="connsiteY30" fmla="*/ 40461 h 544245"/>
                <a:gd name="connsiteX31" fmla="*/ 3481959 w 9182100"/>
                <a:gd name="connsiteY31" fmla="*/ 37889 h 544245"/>
                <a:gd name="connsiteX32" fmla="*/ 3430238 w 9182100"/>
                <a:gd name="connsiteY32" fmla="*/ 35889 h 544245"/>
                <a:gd name="connsiteX33" fmla="*/ 3020473 w 9182100"/>
                <a:gd name="connsiteY33" fmla="*/ 37603 h 544245"/>
                <a:gd name="connsiteX34" fmla="*/ 2614422 w 9182100"/>
                <a:gd name="connsiteY34" fmla="*/ 56844 h 544245"/>
                <a:gd name="connsiteX35" fmla="*/ 2208657 w 9182100"/>
                <a:gd name="connsiteY35" fmla="*/ 81609 h 544245"/>
                <a:gd name="connsiteX36" fmla="*/ 1800606 w 9182100"/>
                <a:gd name="connsiteY36" fmla="*/ 107612 h 544245"/>
                <a:gd name="connsiteX37" fmla="*/ 1594676 w 9182100"/>
                <a:gd name="connsiteY37" fmla="*/ 124948 h 544245"/>
                <a:gd name="connsiteX38" fmla="*/ 1491996 w 9182100"/>
                <a:gd name="connsiteY38" fmla="*/ 136568 h 544245"/>
                <a:gd name="connsiteX39" fmla="*/ 1442942 w 9182100"/>
                <a:gd name="connsiteY39" fmla="*/ 141902 h 544245"/>
                <a:gd name="connsiteX40" fmla="*/ 1418463 w 9182100"/>
                <a:gd name="connsiteY40" fmla="*/ 144664 h 544245"/>
                <a:gd name="connsiteX41" fmla="*/ 1393984 w 9182100"/>
                <a:gd name="connsiteY41" fmla="*/ 146855 h 544245"/>
                <a:gd name="connsiteX42" fmla="*/ 1006697 w 9182100"/>
                <a:gd name="connsiteY42" fmla="*/ 169810 h 544245"/>
                <a:gd name="connsiteX43" fmla="*/ 816864 w 9182100"/>
                <a:gd name="connsiteY43" fmla="*/ 170953 h 544245"/>
                <a:gd name="connsiteX44" fmla="*/ 769906 w 9182100"/>
                <a:gd name="connsiteY44" fmla="*/ 169715 h 544245"/>
                <a:gd name="connsiteX45" fmla="*/ 723043 w 9182100"/>
                <a:gd name="connsiteY45" fmla="*/ 168096 h 544245"/>
                <a:gd name="connsiteX46" fmla="*/ 676370 w 9182100"/>
                <a:gd name="connsiteY46" fmla="*/ 166286 h 544245"/>
                <a:gd name="connsiteX47" fmla="*/ 629888 w 9182100"/>
                <a:gd name="connsiteY47" fmla="*/ 163333 h 544245"/>
                <a:gd name="connsiteX48" fmla="*/ 445484 w 9182100"/>
                <a:gd name="connsiteY48" fmla="*/ 146093 h 544245"/>
                <a:gd name="connsiteX49" fmla="*/ 263366 w 9182100"/>
                <a:gd name="connsiteY49" fmla="*/ 115232 h 544245"/>
                <a:gd name="connsiteX50" fmla="*/ 81439 w 9182100"/>
                <a:gd name="connsiteY50" fmla="*/ 70369 h 544245"/>
                <a:gd name="connsiteX51" fmla="*/ 35338 w 9182100"/>
                <a:gd name="connsiteY51" fmla="*/ 57034 h 544245"/>
                <a:gd name="connsiteX52" fmla="*/ 0 w 9182100"/>
                <a:gd name="connsiteY52" fmla="*/ 46652 h 544245"/>
                <a:gd name="connsiteX53" fmla="*/ 0 w 9182100"/>
                <a:gd name="connsiteY53" fmla="*/ 426795 h 544245"/>
                <a:gd name="connsiteX54" fmla="*/ 178594 w 9182100"/>
                <a:gd name="connsiteY54" fmla="*/ 479658 h 544245"/>
                <a:gd name="connsiteX55" fmla="*/ 610457 w 9182100"/>
                <a:gd name="connsiteY55" fmla="*/ 542619 h 544245"/>
                <a:gd name="connsiteX56" fmla="*/ 826865 w 9182100"/>
                <a:gd name="connsiteY56" fmla="*/ 539666 h 544245"/>
                <a:gd name="connsiteX57" fmla="*/ 1039654 w 9182100"/>
                <a:gd name="connsiteY57" fmla="*/ 515187 h 544245"/>
                <a:gd name="connsiteX58" fmla="*/ 1449705 w 9182100"/>
                <a:gd name="connsiteY58" fmla="*/ 415270 h 544245"/>
                <a:gd name="connsiteX59" fmla="*/ 1548765 w 9182100"/>
                <a:gd name="connsiteY59" fmla="*/ 382123 h 544245"/>
                <a:gd name="connsiteX60" fmla="*/ 1642872 w 9182100"/>
                <a:gd name="connsiteY60" fmla="*/ 349261 h 544245"/>
                <a:gd name="connsiteX61" fmla="*/ 1832991 w 9182100"/>
                <a:gd name="connsiteY61" fmla="*/ 289158 h 544245"/>
                <a:gd name="connsiteX62" fmla="*/ 2222754 w 9182100"/>
                <a:gd name="connsiteY62" fmla="*/ 193623 h 544245"/>
                <a:gd name="connsiteX63" fmla="*/ 2620137 w 9182100"/>
                <a:gd name="connsiteY63" fmla="*/ 138378 h 544245"/>
                <a:gd name="connsiteX64" fmla="*/ 3020473 w 9182100"/>
                <a:gd name="connsiteY64" fmla="*/ 127234 h 544245"/>
                <a:gd name="connsiteX65" fmla="*/ 3219736 w 9182100"/>
                <a:gd name="connsiteY65" fmla="*/ 139807 h 544245"/>
                <a:gd name="connsiteX66" fmla="*/ 3318605 w 9182100"/>
                <a:gd name="connsiteY66" fmla="*/ 151713 h 544245"/>
                <a:gd name="connsiteX67" fmla="*/ 3367754 w 9182100"/>
                <a:gd name="connsiteY67" fmla="*/ 158666 h 544245"/>
                <a:gd name="connsiteX68" fmla="*/ 3416618 w 9182100"/>
                <a:gd name="connsiteY68" fmla="*/ 166858 h 544245"/>
                <a:gd name="connsiteX69" fmla="*/ 3465195 w 9182100"/>
                <a:gd name="connsiteY69" fmla="*/ 176097 h 544245"/>
                <a:gd name="connsiteX70" fmla="*/ 3513868 w 9182100"/>
                <a:gd name="connsiteY70" fmla="*/ 185908 h 544245"/>
                <a:gd name="connsiteX71" fmla="*/ 3612737 w 9182100"/>
                <a:gd name="connsiteY71" fmla="*/ 207625 h 544245"/>
                <a:gd name="connsiteX72" fmla="*/ 3810381 w 9182100"/>
                <a:gd name="connsiteY72" fmla="*/ 252106 h 544245"/>
                <a:gd name="connsiteX73" fmla="*/ 4206621 w 9182100"/>
                <a:gd name="connsiteY73" fmla="*/ 339736 h 544245"/>
                <a:gd name="connsiteX74" fmla="*/ 4306062 w 9182100"/>
                <a:gd name="connsiteY74" fmla="*/ 359834 h 544245"/>
                <a:gd name="connsiteX75" fmla="*/ 4405503 w 9182100"/>
                <a:gd name="connsiteY75" fmla="*/ 378979 h 544245"/>
                <a:gd name="connsiteX76" fmla="*/ 4611529 w 9182100"/>
                <a:gd name="connsiteY76" fmla="*/ 405745 h 544245"/>
                <a:gd name="connsiteX77" fmla="*/ 5031677 w 9182100"/>
                <a:gd name="connsiteY77" fmla="*/ 427462 h 544245"/>
                <a:gd name="connsiteX78" fmla="*/ 5243227 w 9182100"/>
                <a:gd name="connsiteY78" fmla="*/ 418699 h 544245"/>
                <a:gd name="connsiteX79" fmla="*/ 5451062 w 9182100"/>
                <a:gd name="connsiteY79" fmla="*/ 398029 h 544245"/>
                <a:gd name="connsiteX80" fmla="*/ 5844635 w 9182100"/>
                <a:gd name="connsiteY80" fmla="*/ 353071 h 544245"/>
                <a:gd name="connsiteX81" fmla="*/ 5939981 w 9182100"/>
                <a:gd name="connsiteY81" fmla="*/ 346975 h 544245"/>
                <a:gd name="connsiteX82" fmla="*/ 6035898 w 9182100"/>
                <a:gd name="connsiteY82" fmla="*/ 344118 h 544245"/>
                <a:gd name="connsiteX83" fmla="*/ 6232303 w 9182100"/>
                <a:gd name="connsiteY83" fmla="*/ 343642 h 544245"/>
                <a:gd name="connsiteX84" fmla="*/ 6630924 w 9182100"/>
                <a:gd name="connsiteY84" fmla="*/ 351071 h 544245"/>
                <a:gd name="connsiteX85" fmla="*/ 6831140 w 9182100"/>
                <a:gd name="connsiteY85" fmla="*/ 356596 h 544245"/>
                <a:gd name="connsiteX86" fmla="*/ 7031545 w 9182100"/>
                <a:gd name="connsiteY86" fmla="*/ 362501 h 544245"/>
                <a:gd name="connsiteX87" fmla="*/ 7432262 w 9182100"/>
                <a:gd name="connsiteY87" fmla="*/ 378408 h 544245"/>
                <a:gd name="connsiteX88" fmla="*/ 7830312 w 9182100"/>
                <a:gd name="connsiteY88" fmla="*/ 402506 h 544245"/>
                <a:gd name="connsiteX89" fmla="*/ 7879270 w 9182100"/>
                <a:gd name="connsiteY89" fmla="*/ 406792 h 544245"/>
                <a:gd name="connsiteX90" fmla="*/ 7926895 w 9182100"/>
                <a:gd name="connsiteY90" fmla="*/ 411745 h 544245"/>
                <a:gd name="connsiteX91" fmla="*/ 7977569 w 9182100"/>
                <a:gd name="connsiteY91" fmla="*/ 417175 h 544245"/>
                <a:gd name="connsiteX92" fmla="*/ 8030623 w 9182100"/>
                <a:gd name="connsiteY92" fmla="*/ 422127 h 544245"/>
                <a:gd name="connsiteX93" fmla="*/ 8237982 w 9182100"/>
                <a:gd name="connsiteY93" fmla="*/ 435177 h 544245"/>
                <a:gd name="connsiteX94" fmla="*/ 8647748 w 9182100"/>
                <a:gd name="connsiteY94" fmla="*/ 449464 h 544245"/>
                <a:gd name="connsiteX95" fmla="*/ 8852821 w 9182100"/>
                <a:gd name="connsiteY95" fmla="*/ 456132 h 544245"/>
                <a:gd name="connsiteX96" fmla="*/ 8955786 w 9182100"/>
                <a:gd name="connsiteY96" fmla="*/ 458132 h 544245"/>
                <a:gd name="connsiteX97" fmla="*/ 9059227 w 9182100"/>
                <a:gd name="connsiteY97" fmla="*/ 457751 h 544245"/>
                <a:gd name="connsiteX98" fmla="*/ 9182005 w 9182100"/>
                <a:gd name="connsiteY98" fmla="*/ 452512 h 544245"/>
                <a:gd name="connsiteX99" fmla="*/ 9182005 w 9182100"/>
                <a:gd name="connsiteY99" fmla="*/ 154189 h 5442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Lst>
              <a:rect l="l" t="t" r="r" b="b"/>
              <a:pathLst>
                <a:path w="9182100" h="544245">
                  <a:moveTo>
                    <a:pt x="9182100" y="154189"/>
                  </a:moveTo>
                  <a:cubicBezTo>
                    <a:pt x="9137618" y="157142"/>
                    <a:pt x="9092851" y="159904"/>
                    <a:pt x="9047702" y="162762"/>
                  </a:cubicBezTo>
                  <a:cubicBezTo>
                    <a:pt x="8917114" y="170668"/>
                    <a:pt x="8784717" y="178002"/>
                    <a:pt x="8652224" y="178287"/>
                  </a:cubicBezTo>
                  <a:cubicBezTo>
                    <a:pt x="8519732" y="178764"/>
                    <a:pt x="8387049" y="171239"/>
                    <a:pt x="8255603" y="161047"/>
                  </a:cubicBezTo>
                  <a:cubicBezTo>
                    <a:pt x="8189881" y="155904"/>
                    <a:pt x="8124539" y="149236"/>
                    <a:pt x="8060722" y="140854"/>
                  </a:cubicBezTo>
                  <a:cubicBezTo>
                    <a:pt x="8044815" y="138759"/>
                    <a:pt x="8029099" y="136473"/>
                    <a:pt x="8013478" y="134187"/>
                  </a:cubicBezTo>
                  <a:lnTo>
                    <a:pt x="7990428" y="130567"/>
                  </a:lnTo>
                  <a:lnTo>
                    <a:pt x="7964139" y="126853"/>
                  </a:lnTo>
                  <a:cubicBezTo>
                    <a:pt x="7946708" y="124376"/>
                    <a:pt x="7928896" y="121709"/>
                    <a:pt x="7911656" y="119518"/>
                  </a:cubicBezTo>
                  <a:lnTo>
                    <a:pt x="7860220" y="113232"/>
                  </a:lnTo>
                  <a:cubicBezTo>
                    <a:pt x="7723728" y="96277"/>
                    <a:pt x="7589044" y="83038"/>
                    <a:pt x="7453884" y="70369"/>
                  </a:cubicBezTo>
                  <a:cubicBezTo>
                    <a:pt x="7318915" y="57701"/>
                    <a:pt x="7184041" y="46366"/>
                    <a:pt x="7048976" y="36556"/>
                  </a:cubicBezTo>
                  <a:cubicBezTo>
                    <a:pt x="6981444" y="31793"/>
                    <a:pt x="6913912" y="26840"/>
                    <a:pt x="6846285" y="22649"/>
                  </a:cubicBezTo>
                  <a:cubicBezTo>
                    <a:pt x="6778657" y="18553"/>
                    <a:pt x="6710934" y="14934"/>
                    <a:pt x="6643212" y="11600"/>
                  </a:cubicBezTo>
                  <a:lnTo>
                    <a:pt x="6541485" y="7314"/>
                  </a:lnTo>
                  <a:cubicBezTo>
                    <a:pt x="6507576" y="5790"/>
                    <a:pt x="6473667" y="4647"/>
                    <a:pt x="6439567" y="3885"/>
                  </a:cubicBezTo>
                  <a:lnTo>
                    <a:pt x="6337459" y="1313"/>
                  </a:lnTo>
                  <a:lnTo>
                    <a:pt x="6234970" y="75"/>
                  </a:lnTo>
                  <a:cubicBezTo>
                    <a:pt x="6166295" y="-116"/>
                    <a:pt x="6097715" y="-116"/>
                    <a:pt x="6027802" y="2265"/>
                  </a:cubicBezTo>
                  <a:cubicBezTo>
                    <a:pt x="5993320" y="3123"/>
                    <a:pt x="5957412" y="4456"/>
                    <a:pt x="5921978" y="6552"/>
                  </a:cubicBezTo>
                  <a:cubicBezTo>
                    <a:pt x="5886546" y="8552"/>
                    <a:pt x="5851112" y="11124"/>
                    <a:pt x="5815965" y="14362"/>
                  </a:cubicBezTo>
                  <a:cubicBezTo>
                    <a:pt x="5674995" y="27126"/>
                    <a:pt x="5538597" y="48938"/>
                    <a:pt x="5408390" y="67036"/>
                  </a:cubicBezTo>
                  <a:cubicBezTo>
                    <a:pt x="5277993" y="85514"/>
                    <a:pt x="5151692" y="99039"/>
                    <a:pt x="5023866" y="103992"/>
                  </a:cubicBezTo>
                  <a:cubicBezTo>
                    <a:pt x="4960049" y="106660"/>
                    <a:pt x="4895946" y="107231"/>
                    <a:pt x="4831556" y="106374"/>
                  </a:cubicBezTo>
                  <a:cubicBezTo>
                    <a:pt x="4767167" y="105231"/>
                    <a:pt x="4702588" y="102468"/>
                    <a:pt x="4637723" y="98754"/>
                  </a:cubicBezTo>
                  <a:cubicBezTo>
                    <a:pt x="4572762" y="95230"/>
                    <a:pt x="4507992" y="88848"/>
                    <a:pt x="4442460" y="83038"/>
                  </a:cubicBezTo>
                  <a:cubicBezTo>
                    <a:pt x="4408837" y="80752"/>
                    <a:pt x="4375214" y="79228"/>
                    <a:pt x="4341686" y="77227"/>
                  </a:cubicBezTo>
                  <a:cubicBezTo>
                    <a:pt x="4308158" y="75227"/>
                    <a:pt x="4274534" y="73417"/>
                    <a:pt x="4241006" y="71989"/>
                  </a:cubicBezTo>
                  <a:cubicBezTo>
                    <a:pt x="4106895" y="65131"/>
                    <a:pt x="3971925" y="59797"/>
                    <a:pt x="3836956" y="54177"/>
                  </a:cubicBezTo>
                  <a:lnTo>
                    <a:pt x="3634549" y="45414"/>
                  </a:lnTo>
                  <a:lnTo>
                    <a:pt x="3533394" y="40461"/>
                  </a:lnTo>
                  <a:lnTo>
                    <a:pt x="3481959" y="37889"/>
                  </a:lnTo>
                  <a:cubicBezTo>
                    <a:pt x="3464719" y="37127"/>
                    <a:pt x="3447479" y="36079"/>
                    <a:pt x="3430238" y="35889"/>
                  </a:cubicBezTo>
                  <a:cubicBezTo>
                    <a:pt x="3292602" y="31126"/>
                    <a:pt x="3156299" y="33603"/>
                    <a:pt x="3020473" y="37603"/>
                  </a:cubicBezTo>
                  <a:cubicBezTo>
                    <a:pt x="2884741" y="41985"/>
                    <a:pt x="2749487" y="48843"/>
                    <a:pt x="2614422" y="56844"/>
                  </a:cubicBezTo>
                  <a:lnTo>
                    <a:pt x="2208657" y="81609"/>
                  </a:lnTo>
                  <a:cubicBezTo>
                    <a:pt x="2073116" y="89991"/>
                    <a:pt x="1937195" y="97515"/>
                    <a:pt x="1800606" y="107612"/>
                  </a:cubicBezTo>
                  <a:cubicBezTo>
                    <a:pt x="1732217" y="112184"/>
                    <a:pt x="1663827" y="117804"/>
                    <a:pt x="1594676" y="124948"/>
                  </a:cubicBezTo>
                  <a:lnTo>
                    <a:pt x="1491996" y="136568"/>
                  </a:lnTo>
                  <a:lnTo>
                    <a:pt x="1442942" y="141902"/>
                  </a:lnTo>
                  <a:lnTo>
                    <a:pt x="1418463" y="144664"/>
                  </a:lnTo>
                  <a:lnTo>
                    <a:pt x="1393984" y="146855"/>
                  </a:lnTo>
                  <a:cubicBezTo>
                    <a:pt x="1263491" y="159142"/>
                    <a:pt x="1134142" y="166667"/>
                    <a:pt x="1006697" y="169810"/>
                  </a:cubicBezTo>
                  <a:cubicBezTo>
                    <a:pt x="942975" y="172001"/>
                    <a:pt x="879729" y="171239"/>
                    <a:pt x="816864" y="170953"/>
                  </a:cubicBezTo>
                  <a:lnTo>
                    <a:pt x="769906" y="169715"/>
                  </a:lnTo>
                  <a:cubicBezTo>
                    <a:pt x="754285" y="169525"/>
                    <a:pt x="738569" y="169048"/>
                    <a:pt x="723043" y="168096"/>
                  </a:cubicBezTo>
                  <a:lnTo>
                    <a:pt x="676370" y="166286"/>
                  </a:lnTo>
                  <a:cubicBezTo>
                    <a:pt x="660845" y="165238"/>
                    <a:pt x="645414" y="164095"/>
                    <a:pt x="629888" y="163333"/>
                  </a:cubicBezTo>
                  <a:cubicBezTo>
                    <a:pt x="568071" y="159047"/>
                    <a:pt x="506540" y="154094"/>
                    <a:pt x="445484" y="146093"/>
                  </a:cubicBezTo>
                  <a:cubicBezTo>
                    <a:pt x="384524" y="137997"/>
                    <a:pt x="323850" y="128091"/>
                    <a:pt x="263366" y="115232"/>
                  </a:cubicBezTo>
                  <a:cubicBezTo>
                    <a:pt x="202787" y="102850"/>
                    <a:pt x="142589" y="87419"/>
                    <a:pt x="81439" y="70369"/>
                  </a:cubicBezTo>
                  <a:cubicBezTo>
                    <a:pt x="66199" y="66178"/>
                    <a:pt x="50864" y="61702"/>
                    <a:pt x="35338" y="57034"/>
                  </a:cubicBezTo>
                  <a:lnTo>
                    <a:pt x="0" y="46652"/>
                  </a:lnTo>
                  <a:lnTo>
                    <a:pt x="0" y="426795"/>
                  </a:lnTo>
                  <a:cubicBezTo>
                    <a:pt x="58198" y="446416"/>
                    <a:pt x="117920" y="464323"/>
                    <a:pt x="178594" y="479658"/>
                  </a:cubicBezTo>
                  <a:cubicBezTo>
                    <a:pt x="319850" y="514901"/>
                    <a:pt x="465582" y="537094"/>
                    <a:pt x="610457" y="542619"/>
                  </a:cubicBezTo>
                  <a:cubicBezTo>
                    <a:pt x="682943" y="545953"/>
                    <a:pt x="755142" y="543762"/>
                    <a:pt x="826865" y="539666"/>
                  </a:cubicBezTo>
                  <a:cubicBezTo>
                    <a:pt x="898398" y="534523"/>
                    <a:pt x="969645" y="526903"/>
                    <a:pt x="1039654" y="515187"/>
                  </a:cubicBezTo>
                  <a:cubicBezTo>
                    <a:pt x="1180052" y="492517"/>
                    <a:pt x="1316736" y="457751"/>
                    <a:pt x="1449705" y="415270"/>
                  </a:cubicBezTo>
                  <a:cubicBezTo>
                    <a:pt x="1483138" y="405364"/>
                    <a:pt x="1515809" y="393172"/>
                    <a:pt x="1548765" y="382123"/>
                  </a:cubicBezTo>
                  <a:lnTo>
                    <a:pt x="1642872" y="349261"/>
                  </a:lnTo>
                  <a:cubicBezTo>
                    <a:pt x="1705261" y="328211"/>
                    <a:pt x="1768983" y="308208"/>
                    <a:pt x="1832991" y="289158"/>
                  </a:cubicBezTo>
                  <a:cubicBezTo>
                    <a:pt x="1961198" y="251821"/>
                    <a:pt x="2091404" y="219435"/>
                    <a:pt x="2222754" y="193623"/>
                  </a:cubicBezTo>
                  <a:cubicBezTo>
                    <a:pt x="2354199" y="168382"/>
                    <a:pt x="2486882" y="149332"/>
                    <a:pt x="2620137" y="138378"/>
                  </a:cubicBezTo>
                  <a:cubicBezTo>
                    <a:pt x="2753392" y="127424"/>
                    <a:pt x="2887123" y="122947"/>
                    <a:pt x="3020473" y="127234"/>
                  </a:cubicBezTo>
                  <a:cubicBezTo>
                    <a:pt x="3087148" y="129043"/>
                    <a:pt x="3153632" y="133711"/>
                    <a:pt x="3219736" y="139807"/>
                  </a:cubicBezTo>
                  <a:cubicBezTo>
                    <a:pt x="3252788" y="143426"/>
                    <a:pt x="3285839" y="146760"/>
                    <a:pt x="3318605" y="151713"/>
                  </a:cubicBezTo>
                  <a:lnTo>
                    <a:pt x="3367754" y="158666"/>
                  </a:lnTo>
                  <a:cubicBezTo>
                    <a:pt x="3384042" y="161238"/>
                    <a:pt x="3400330" y="164000"/>
                    <a:pt x="3416618" y="166858"/>
                  </a:cubicBezTo>
                  <a:cubicBezTo>
                    <a:pt x="3432905" y="169525"/>
                    <a:pt x="3449003" y="172954"/>
                    <a:pt x="3465195" y="176097"/>
                  </a:cubicBezTo>
                  <a:cubicBezTo>
                    <a:pt x="3481483" y="179431"/>
                    <a:pt x="3497199" y="182288"/>
                    <a:pt x="3513868" y="185908"/>
                  </a:cubicBezTo>
                  <a:lnTo>
                    <a:pt x="3612737" y="207625"/>
                  </a:lnTo>
                  <a:lnTo>
                    <a:pt x="3810381" y="252106"/>
                  </a:lnTo>
                  <a:cubicBezTo>
                    <a:pt x="3942112" y="282015"/>
                    <a:pt x="4073843" y="312590"/>
                    <a:pt x="4206621" y="339736"/>
                  </a:cubicBezTo>
                  <a:cubicBezTo>
                    <a:pt x="4239768" y="346785"/>
                    <a:pt x="4272915" y="353452"/>
                    <a:pt x="4306062" y="359834"/>
                  </a:cubicBezTo>
                  <a:cubicBezTo>
                    <a:pt x="4339209" y="366216"/>
                    <a:pt x="4372356" y="372979"/>
                    <a:pt x="4405503" y="378979"/>
                  </a:cubicBezTo>
                  <a:cubicBezTo>
                    <a:pt x="4473416" y="389266"/>
                    <a:pt x="4542378" y="398410"/>
                    <a:pt x="4611529" y="405745"/>
                  </a:cubicBezTo>
                  <a:cubicBezTo>
                    <a:pt x="4749832" y="420794"/>
                    <a:pt x="4890326" y="428795"/>
                    <a:pt x="5031677" y="427462"/>
                  </a:cubicBezTo>
                  <a:cubicBezTo>
                    <a:pt x="5102352" y="426985"/>
                    <a:pt x="5173028" y="423747"/>
                    <a:pt x="5243227" y="418699"/>
                  </a:cubicBezTo>
                  <a:cubicBezTo>
                    <a:pt x="5313427" y="413650"/>
                    <a:pt x="5382959" y="406030"/>
                    <a:pt x="5451062" y="398029"/>
                  </a:cubicBezTo>
                  <a:cubicBezTo>
                    <a:pt x="5587651" y="381551"/>
                    <a:pt x="5717381" y="362501"/>
                    <a:pt x="5844635" y="353071"/>
                  </a:cubicBezTo>
                  <a:cubicBezTo>
                    <a:pt x="5876544" y="350690"/>
                    <a:pt x="5908262" y="348404"/>
                    <a:pt x="5939981" y="346975"/>
                  </a:cubicBezTo>
                  <a:cubicBezTo>
                    <a:pt x="5971794" y="345356"/>
                    <a:pt x="6003036" y="344308"/>
                    <a:pt x="6035898" y="344118"/>
                  </a:cubicBezTo>
                  <a:cubicBezTo>
                    <a:pt x="6100477" y="343070"/>
                    <a:pt x="6166390" y="343356"/>
                    <a:pt x="6232303" y="343642"/>
                  </a:cubicBezTo>
                  <a:cubicBezTo>
                    <a:pt x="6364415" y="344880"/>
                    <a:pt x="6497669" y="347833"/>
                    <a:pt x="6630924" y="351071"/>
                  </a:cubicBezTo>
                  <a:lnTo>
                    <a:pt x="6831140" y="356596"/>
                  </a:lnTo>
                  <a:lnTo>
                    <a:pt x="7031545" y="362501"/>
                  </a:lnTo>
                  <a:cubicBezTo>
                    <a:pt x="7165086" y="367454"/>
                    <a:pt x="7298818" y="371835"/>
                    <a:pt x="7432262" y="378408"/>
                  </a:cubicBezTo>
                  <a:cubicBezTo>
                    <a:pt x="7565518" y="384790"/>
                    <a:pt x="7699153" y="392124"/>
                    <a:pt x="7830312" y="402506"/>
                  </a:cubicBezTo>
                  <a:lnTo>
                    <a:pt x="7879270" y="406792"/>
                  </a:lnTo>
                  <a:lnTo>
                    <a:pt x="7926895" y="411745"/>
                  </a:lnTo>
                  <a:lnTo>
                    <a:pt x="7977569" y="417175"/>
                  </a:lnTo>
                  <a:cubicBezTo>
                    <a:pt x="7995380" y="418984"/>
                    <a:pt x="8013097" y="420699"/>
                    <a:pt x="8030623" y="422127"/>
                  </a:cubicBezTo>
                  <a:cubicBezTo>
                    <a:pt x="8100632" y="427843"/>
                    <a:pt x="8169402" y="431748"/>
                    <a:pt x="8237982" y="435177"/>
                  </a:cubicBezTo>
                  <a:cubicBezTo>
                    <a:pt x="8375047" y="442035"/>
                    <a:pt x="8511254" y="444511"/>
                    <a:pt x="8647748" y="449464"/>
                  </a:cubicBezTo>
                  <a:cubicBezTo>
                    <a:pt x="8715946" y="451750"/>
                    <a:pt x="8784336" y="454513"/>
                    <a:pt x="8852821" y="456132"/>
                  </a:cubicBezTo>
                  <a:cubicBezTo>
                    <a:pt x="8887111" y="456989"/>
                    <a:pt x="8921401" y="457751"/>
                    <a:pt x="8955786" y="458132"/>
                  </a:cubicBezTo>
                  <a:cubicBezTo>
                    <a:pt x="8990171" y="458323"/>
                    <a:pt x="9024651" y="458227"/>
                    <a:pt x="9059227" y="457751"/>
                  </a:cubicBezTo>
                  <a:cubicBezTo>
                    <a:pt x="9099995" y="456989"/>
                    <a:pt x="9140857" y="455275"/>
                    <a:pt x="9182005" y="452512"/>
                  </a:cubicBezTo>
                  <a:lnTo>
                    <a:pt x="9182005" y="154189"/>
                  </a:lnTo>
                  <a:close/>
                </a:path>
              </a:pathLst>
            </a:cu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lt1"/>
                </a:solidFill>
              </a:endParaRPr>
            </a:p>
          </p:txBody>
        </p:sp>
        <p:sp useBgFill="1">
          <p:nvSpPr>
            <p:cNvPr id="15" name="Freeform: Shape 14">
              <a:extLst>
                <a:ext uri="{FF2B5EF4-FFF2-40B4-BE49-F238E27FC236}">
                  <a16:creationId xmlns:a16="http://schemas.microsoft.com/office/drawing/2014/main" id="{3916FBF2-1CC9-460D-A42B-FB77E515ECC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3614750"/>
              <a:ext cx="12188952" cy="1201528"/>
            </a:xfrm>
            <a:custGeom>
              <a:avLst/>
              <a:gdLst>
                <a:gd name="connsiteX0" fmla="*/ 0 w 9182100"/>
                <a:gd name="connsiteY0" fmla="*/ 1019102 h 1019102"/>
                <a:gd name="connsiteX1" fmla="*/ 9182100 w 9182100"/>
                <a:gd name="connsiteY1" fmla="*/ 1019102 h 1019102"/>
                <a:gd name="connsiteX2" fmla="*/ 9182100 w 9182100"/>
                <a:gd name="connsiteY2" fmla="*/ 273009 h 1019102"/>
                <a:gd name="connsiteX3" fmla="*/ 9065895 w 9182100"/>
                <a:gd name="connsiteY3" fmla="*/ 278343 h 1019102"/>
                <a:gd name="connsiteX4" fmla="*/ 8261890 w 9182100"/>
                <a:gd name="connsiteY4" fmla="*/ 257769 h 1019102"/>
                <a:gd name="connsiteX5" fmla="*/ 8038624 w 9182100"/>
                <a:gd name="connsiteY5" fmla="*/ 235956 h 1019102"/>
                <a:gd name="connsiteX6" fmla="*/ 7862221 w 9182100"/>
                <a:gd name="connsiteY6" fmla="*/ 213097 h 1019102"/>
                <a:gd name="connsiteX7" fmla="*/ 6238780 w 9182100"/>
                <a:gd name="connsiteY7" fmla="*/ 126419 h 1019102"/>
                <a:gd name="connsiteX8" fmla="*/ 5828729 w 9182100"/>
                <a:gd name="connsiteY8" fmla="*/ 142421 h 1019102"/>
                <a:gd name="connsiteX9" fmla="*/ 5227606 w 9182100"/>
                <a:gd name="connsiteY9" fmla="*/ 219764 h 1019102"/>
                <a:gd name="connsiteX10" fmla="*/ 4394359 w 9182100"/>
                <a:gd name="connsiteY10" fmla="*/ 190713 h 1019102"/>
                <a:gd name="connsiteX11" fmla="*/ 3789236 w 9182100"/>
                <a:gd name="connsiteY11" fmla="*/ 107655 h 1019102"/>
                <a:gd name="connsiteX12" fmla="*/ 3391567 w 9182100"/>
                <a:gd name="connsiteY12" fmla="*/ 30502 h 1019102"/>
                <a:gd name="connsiteX13" fmla="*/ 2180177 w 9182100"/>
                <a:gd name="connsiteY13" fmla="*/ 67745 h 1019102"/>
                <a:gd name="connsiteX14" fmla="*/ 1543336 w 9182100"/>
                <a:gd name="connsiteY14" fmla="*/ 209953 h 1019102"/>
                <a:gd name="connsiteX15" fmla="*/ 1276731 w 9182100"/>
                <a:gd name="connsiteY15" fmla="*/ 286439 h 1019102"/>
                <a:gd name="connsiteX16" fmla="*/ 441293 w 9182100"/>
                <a:gd name="connsiteY16" fmla="*/ 292345 h 1019102"/>
                <a:gd name="connsiteX17" fmla="*/ 0 w 9182100"/>
                <a:gd name="connsiteY17" fmla="*/ 135563 h 1019102"/>
                <a:gd name="connsiteX18" fmla="*/ 0 w 9182100"/>
                <a:gd name="connsiteY18" fmla="*/ 1019102 h 10191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9182100" h="1019102">
                  <a:moveTo>
                    <a:pt x="0" y="1019102"/>
                  </a:moveTo>
                  <a:lnTo>
                    <a:pt x="9182100" y="1019102"/>
                  </a:lnTo>
                  <a:lnTo>
                    <a:pt x="9182100" y="273009"/>
                  </a:lnTo>
                  <a:cubicBezTo>
                    <a:pt x="9143429" y="275485"/>
                    <a:pt x="9104662" y="277200"/>
                    <a:pt x="9065895" y="278343"/>
                  </a:cubicBezTo>
                  <a:cubicBezTo>
                    <a:pt x="8798243" y="285201"/>
                    <a:pt x="8529066" y="277009"/>
                    <a:pt x="8261890" y="257769"/>
                  </a:cubicBezTo>
                  <a:cubicBezTo>
                    <a:pt x="8187024" y="251863"/>
                    <a:pt x="8112443" y="245386"/>
                    <a:pt x="8038624" y="235956"/>
                  </a:cubicBezTo>
                  <a:cubicBezTo>
                    <a:pt x="7980140" y="228051"/>
                    <a:pt x="7920228" y="219002"/>
                    <a:pt x="7862221" y="213097"/>
                  </a:cubicBezTo>
                  <a:cubicBezTo>
                    <a:pt x="7322439" y="159280"/>
                    <a:pt x="6780943" y="130991"/>
                    <a:pt x="6238780" y="126419"/>
                  </a:cubicBezTo>
                  <a:cubicBezTo>
                    <a:pt x="6102477" y="126324"/>
                    <a:pt x="5964745" y="128800"/>
                    <a:pt x="5828729" y="142421"/>
                  </a:cubicBezTo>
                  <a:cubicBezTo>
                    <a:pt x="5624703" y="162328"/>
                    <a:pt x="5429441" y="202048"/>
                    <a:pt x="5227606" y="219764"/>
                  </a:cubicBezTo>
                  <a:cubicBezTo>
                    <a:pt x="4950238" y="245767"/>
                    <a:pt x="4670393" y="228527"/>
                    <a:pt x="4394359" y="190713"/>
                  </a:cubicBezTo>
                  <a:cubicBezTo>
                    <a:pt x="4193381" y="163090"/>
                    <a:pt x="3988880" y="147755"/>
                    <a:pt x="3789236" y="107655"/>
                  </a:cubicBezTo>
                  <a:cubicBezTo>
                    <a:pt x="3660743" y="85271"/>
                    <a:pt x="3520249" y="51648"/>
                    <a:pt x="3391567" y="30502"/>
                  </a:cubicBezTo>
                  <a:cubicBezTo>
                    <a:pt x="2990469" y="-28553"/>
                    <a:pt x="2579370" y="5928"/>
                    <a:pt x="2180177" y="67745"/>
                  </a:cubicBezTo>
                  <a:cubicBezTo>
                    <a:pt x="1965198" y="103273"/>
                    <a:pt x="1751648" y="146136"/>
                    <a:pt x="1543336" y="209953"/>
                  </a:cubicBezTo>
                  <a:cubicBezTo>
                    <a:pt x="1456087" y="238528"/>
                    <a:pt x="1365885" y="264627"/>
                    <a:pt x="1276731" y="286439"/>
                  </a:cubicBezTo>
                  <a:cubicBezTo>
                    <a:pt x="1001173" y="335398"/>
                    <a:pt x="716471" y="346923"/>
                    <a:pt x="441293" y="292345"/>
                  </a:cubicBezTo>
                  <a:cubicBezTo>
                    <a:pt x="285655" y="263198"/>
                    <a:pt x="143923" y="198237"/>
                    <a:pt x="0" y="135563"/>
                  </a:cubicBezTo>
                  <a:lnTo>
                    <a:pt x="0" y="1019102"/>
                  </a:lnTo>
                  <a:close/>
                </a:path>
              </a:pathLst>
            </a:custGeom>
            <a:ln w="9525" cap="flat">
              <a:noFill/>
              <a:prstDash val="solid"/>
              <a:miter/>
            </a:ln>
          </p:spPr>
          <p:txBody>
            <a:bodyPr rtlCol="0" anchor="ctr"/>
            <a:lstStyle/>
            <a:p>
              <a:endParaRPr lang="en-US" dirty="0"/>
            </a:p>
          </p:txBody>
        </p:sp>
      </p:grpSp>
      <p:sp>
        <p:nvSpPr>
          <p:cNvPr id="7" name="TextBox 6">
            <a:extLst>
              <a:ext uri="{FF2B5EF4-FFF2-40B4-BE49-F238E27FC236}">
                <a16:creationId xmlns:a16="http://schemas.microsoft.com/office/drawing/2014/main" id="{F8C2E88C-CD3C-05D2-4E91-0A22D74CDDB9}"/>
              </a:ext>
            </a:extLst>
          </p:cNvPr>
          <p:cNvSpPr txBox="1"/>
          <p:nvPr/>
        </p:nvSpPr>
        <p:spPr>
          <a:xfrm>
            <a:off x="3352800" y="3978474"/>
            <a:ext cx="6114288" cy="703526"/>
          </a:xfrm>
          <a:prstGeom prst="rect">
            <a:avLst/>
          </a:prstGeom>
          <a:noFill/>
        </p:spPr>
        <p:txBody>
          <a:bodyPr wrap="square">
            <a:spAutoFit/>
          </a:bodyPr>
          <a:lstStyle/>
          <a:p>
            <a:pPr algn="ctr">
              <a:lnSpc>
                <a:spcPct val="90000"/>
              </a:lnSpc>
            </a:pPr>
            <a:r>
              <a:rPr lang="en-US" sz="2400" b="1" dirty="0">
                <a:solidFill>
                  <a:schemeClr val="tx2"/>
                </a:solidFill>
              </a:rPr>
              <a:t>Art History</a:t>
            </a:r>
          </a:p>
          <a:p>
            <a:pPr algn="ctr">
              <a:lnSpc>
                <a:spcPct val="90000"/>
              </a:lnSpc>
            </a:pPr>
            <a:r>
              <a:rPr lang="en-US" sz="2000" b="1" dirty="0">
                <a:solidFill>
                  <a:srgbClr val="FF0000"/>
                </a:solidFill>
              </a:rPr>
              <a:t>Making Interpretation Visible</a:t>
            </a:r>
            <a:endParaRPr lang="en-US" sz="2000" dirty="0">
              <a:solidFill>
                <a:srgbClr val="FF0000"/>
              </a:solidFill>
            </a:endParaRPr>
          </a:p>
        </p:txBody>
      </p:sp>
      <p:sp>
        <p:nvSpPr>
          <p:cNvPr id="17" name="TextBox 16">
            <a:extLst>
              <a:ext uri="{FF2B5EF4-FFF2-40B4-BE49-F238E27FC236}">
                <a16:creationId xmlns:a16="http://schemas.microsoft.com/office/drawing/2014/main" id="{293614A9-02DF-1A98-314E-F0AA5AE67F42}"/>
              </a:ext>
            </a:extLst>
          </p:cNvPr>
          <p:cNvSpPr txBox="1"/>
          <p:nvPr/>
        </p:nvSpPr>
        <p:spPr>
          <a:xfrm>
            <a:off x="1008888" y="4744089"/>
            <a:ext cx="4999025" cy="1825051"/>
          </a:xfrm>
          <a:prstGeom prst="rect">
            <a:avLst/>
          </a:prstGeom>
          <a:noFill/>
        </p:spPr>
        <p:txBody>
          <a:bodyPr wrap="square">
            <a:spAutoFit/>
          </a:bodyPr>
          <a:lstStyle/>
          <a:p>
            <a:pPr>
              <a:lnSpc>
                <a:spcPct val="80000"/>
              </a:lnSpc>
              <a:spcAft>
                <a:spcPts val="300"/>
              </a:spcAft>
            </a:pPr>
            <a:r>
              <a:rPr lang="en-US" sz="1600" b="1" dirty="0">
                <a:solidFill>
                  <a:schemeClr val="tx2"/>
                </a:solidFill>
              </a:rPr>
              <a:t>Scenario:</a:t>
            </a:r>
            <a:endParaRPr lang="en-US" sz="1600" dirty="0">
              <a:solidFill>
                <a:schemeClr val="tx2"/>
              </a:solidFill>
            </a:endParaRPr>
          </a:p>
          <a:p>
            <a:pPr marL="285750" indent="-176213">
              <a:lnSpc>
                <a:spcPct val="80000"/>
              </a:lnSpc>
              <a:spcAft>
                <a:spcPts val="600"/>
              </a:spcAft>
              <a:buFont typeface="Wingdings" panose="05000000000000000000" pitchFamily="2" charset="2"/>
              <a:buChar char="§"/>
            </a:pPr>
            <a:r>
              <a:rPr lang="en-US" sz="1600" dirty="0">
                <a:solidFill>
                  <a:schemeClr val="tx2"/>
                </a:solidFill>
              </a:rPr>
              <a:t>You ask students to analyze a work of art using visual elements and historical context. </a:t>
            </a:r>
          </a:p>
          <a:p>
            <a:pPr marL="285750" indent="-176213">
              <a:lnSpc>
                <a:spcPct val="80000"/>
              </a:lnSpc>
              <a:spcAft>
                <a:spcPts val="1200"/>
              </a:spcAft>
              <a:buFont typeface="Wingdings" panose="05000000000000000000" pitchFamily="2" charset="2"/>
              <a:buChar char="§"/>
            </a:pPr>
            <a:r>
              <a:rPr lang="en-US" sz="1600" dirty="0">
                <a:solidFill>
                  <a:schemeClr val="tx2"/>
                </a:solidFill>
              </a:rPr>
              <a:t>Students interpret meaning rather than recall facts. </a:t>
            </a:r>
          </a:p>
          <a:p>
            <a:pPr>
              <a:lnSpc>
                <a:spcPct val="80000"/>
              </a:lnSpc>
              <a:spcAft>
                <a:spcPts val="300"/>
              </a:spcAft>
            </a:pPr>
            <a:r>
              <a:rPr lang="en-US" sz="1600" b="1" dirty="0">
                <a:solidFill>
                  <a:schemeClr val="tx2"/>
                </a:solidFill>
              </a:rPr>
              <a:t>Visible Identity:</a:t>
            </a:r>
            <a:endParaRPr lang="en-US" sz="1600" dirty="0">
              <a:solidFill>
                <a:schemeClr val="tx2"/>
              </a:solidFill>
            </a:endParaRPr>
          </a:p>
          <a:p>
            <a:pPr marL="285750" indent="-176213">
              <a:lnSpc>
                <a:spcPct val="80000"/>
              </a:lnSpc>
              <a:spcAft>
                <a:spcPts val="300"/>
              </a:spcAft>
              <a:buFont typeface="Wingdings" panose="05000000000000000000" pitchFamily="2" charset="2"/>
              <a:buChar char="§"/>
            </a:pPr>
            <a:r>
              <a:rPr lang="en-US" sz="1600" dirty="0">
                <a:solidFill>
                  <a:schemeClr val="tx2"/>
                </a:solidFill>
              </a:rPr>
              <a:t>Focus on analysis, interpretation, and visual literacy </a:t>
            </a:r>
          </a:p>
          <a:p>
            <a:pPr marL="285750" indent="-176213">
              <a:lnSpc>
                <a:spcPct val="80000"/>
              </a:lnSpc>
              <a:spcAft>
                <a:spcPts val="300"/>
              </a:spcAft>
              <a:buFont typeface="Wingdings" panose="05000000000000000000" pitchFamily="2" charset="2"/>
              <a:buChar char="§"/>
            </a:pPr>
            <a:r>
              <a:rPr lang="en-US" sz="1600" dirty="0">
                <a:solidFill>
                  <a:schemeClr val="tx2"/>
                </a:solidFill>
              </a:rPr>
              <a:t>Emphasis on context and meaning-making </a:t>
            </a:r>
          </a:p>
        </p:txBody>
      </p:sp>
      <p:sp>
        <p:nvSpPr>
          <p:cNvPr id="19" name="TextBox 18">
            <a:extLst>
              <a:ext uri="{FF2B5EF4-FFF2-40B4-BE49-F238E27FC236}">
                <a16:creationId xmlns:a16="http://schemas.microsoft.com/office/drawing/2014/main" id="{1508B593-ED7A-93C2-6EB9-9B8E692ABE1F}"/>
              </a:ext>
            </a:extLst>
          </p:cNvPr>
          <p:cNvSpPr txBox="1"/>
          <p:nvPr/>
        </p:nvSpPr>
        <p:spPr>
          <a:xfrm>
            <a:off x="6409944" y="4782561"/>
            <a:ext cx="5379720" cy="1748107"/>
          </a:xfrm>
          <a:prstGeom prst="rect">
            <a:avLst/>
          </a:prstGeom>
          <a:noFill/>
        </p:spPr>
        <p:txBody>
          <a:bodyPr wrap="square">
            <a:spAutoFit/>
          </a:bodyPr>
          <a:lstStyle/>
          <a:p>
            <a:pPr>
              <a:lnSpc>
                <a:spcPct val="80000"/>
              </a:lnSpc>
              <a:spcAft>
                <a:spcPts val="300"/>
              </a:spcAft>
            </a:pPr>
            <a:r>
              <a:rPr lang="en-US" sz="1600" b="1" dirty="0">
                <a:solidFill>
                  <a:schemeClr val="tx2"/>
                </a:solidFill>
              </a:rPr>
              <a:t>Impact:</a:t>
            </a:r>
            <a:endParaRPr lang="en-US" sz="1600" dirty="0">
              <a:solidFill>
                <a:schemeClr val="tx2"/>
              </a:solidFill>
            </a:endParaRPr>
          </a:p>
          <a:p>
            <a:pPr marL="285750" indent="-225425">
              <a:lnSpc>
                <a:spcPct val="80000"/>
              </a:lnSpc>
              <a:spcAft>
                <a:spcPts val="300"/>
              </a:spcAft>
              <a:buFont typeface="Wingdings" panose="05000000000000000000" pitchFamily="2" charset="2"/>
              <a:buChar char="§"/>
            </a:pPr>
            <a:r>
              <a:rPr lang="en-US" sz="1600" dirty="0">
                <a:solidFill>
                  <a:schemeClr val="tx2"/>
                </a:solidFill>
              </a:rPr>
              <a:t>Improves analytical and critical thinking skills </a:t>
            </a:r>
          </a:p>
          <a:p>
            <a:pPr marL="285750" indent="-225425">
              <a:lnSpc>
                <a:spcPct val="80000"/>
              </a:lnSpc>
              <a:spcAft>
                <a:spcPts val="300"/>
              </a:spcAft>
              <a:buFont typeface="Wingdings" panose="05000000000000000000" pitchFamily="2" charset="2"/>
              <a:buChar char="§"/>
            </a:pPr>
            <a:r>
              <a:rPr lang="en-US" sz="1600" dirty="0">
                <a:solidFill>
                  <a:schemeClr val="tx2"/>
                </a:solidFill>
              </a:rPr>
              <a:t>Deepens understanding of art and context </a:t>
            </a:r>
          </a:p>
          <a:p>
            <a:pPr marL="285750" indent="-225425">
              <a:lnSpc>
                <a:spcPct val="80000"/>
              </a:lnSpc>
              <a:spcAft>
                <a:spcPts val="1200"/>
              </a:spcAft>
              <a:buFont typeface="Wingdings" panose="05000000000000000000" pitchFamily="2" charset="2"/>
              <a:buChar char="§"/>
            </a:pPr>
            <a:r>
              <a:rPr lang="en-US" sz="1600" dirty="0">
                <a:solidFill>
                  <a:schemeClr val="tx2"/>
                </a:solidFill>
              </a:rPr>
              <a:t>Increases engagement with visual material </a:t>
            </a:r>
          </a:p>
          <a:p>
            <a:pPr marL="60325" indent="-60325">
              <a:lnSpc>
                <a:spcPct val="80000"/>
              </a:lnSpc>
              <a:spcAft>
                <a:spcPts val="300"/>
              </a:spcAft>
            </a:pPr>
            <a:r>
              <a:rPr lang="en-US" sz="1600" b="1" dirty="0">
                <a:solidFill>
                  <a:schemeClr val="tx2"/>
                </a:solidFill>
              </a:rPr>
              <a:t>Key Idea:</a:t>
            </a:r>
            <a:br>
              <a:rPr lang="en-US" sz="1600" dirty="0">
                <a:solidFill>
                  <a:schemeClr val="tx2"/>
                </a:solidFill>
              </a:rPr>
            </a:br>
            <a:r>
              <a:rPr lang="en-US" sz="1600" dirty="0">
                <a:solidFill>
                  <a:schemeClr val="tx2"/>
                </a:solidFill>
              </a:rPr>
              <a:t>👉 </a:t>
            </a:r>
            <a:r>
              <a:rPr lang="en-US" sz="1600" i="1" dirty="0">
                <a:solidFill>
                  <a:schemeClr val="tx2"/>
                </a:solidFill>
              </a:rPr>
              <a:t>Guided analysis makes interpretation visible                                and meaningful.</a:t>
            </a:r>
            <a:endParaRPr lang="en-US" sz="1600" dirty="0">
              <a:solidFill>
                <a:schemeClr val="tx2"/>
              </a:solidFill>
            </a:endParaRPr>
          </a:p>
        </p:txBody>
      </p:sp>
    </p:spTree>
    <p:extLst>
      <p:ext uri="{BB962C8B-B14F-4D97-AF65-F5344CB8AC3E}">
        <p14:creationId xmlns:p14="http://schemas.microsoft.com/office/powerpoint/2010/main" val="238530246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076" name="Rectangle 3075">
            <a:extLst>
              <a:ext uri="{FF2B5EF4-FFF2-40B4-BE49-F238E27FC236}">
                <a16:creationId xmlns:a16="http://schemas.microsoft.com/office/drawing/2014/main" id="{D1A4588A-55D5-49B8-BE41-54ACDCFF2C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3074" name="Picture 2" descr="Employee Benefits: Everything You Need to Know | HRO Insights">
            <a:extLst>
              <a:ext uri="{FF2B5EF4-FFF2-40B4-BE49-F238E27FC236}">
                <a16:creationId xmlns:a16="http://schemas.microsoft.com/office/drawing/2014/main" id="{E66A8B32-08CF-C972-62E1-1BE2B937A964}"/>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20" y="10"/>
            <a:ext cx="12191980" cy="4465973"/>
          </a:xfrm>
          <a:prstGeom prst="rect">
            <a:avLst/>
          </a:prstGeom>
          <a:noFill/>
          <a:extLst>
            <a:ext uri="{909E8E84-426E-40DD-AFC4-6F175D3DCCD1}">
              <a14:hiddenFill xmlns:a14="http://schemas.microsoft.com/office/drawing/2010/main">
                <a:solidFill>
                  <a:srgbClr val="FFFFFF"/>
                </a:solidFill>
              </a14:hiddenFill>
            </a:ext>
          </a:extLst>
        </p:spPr>
      </p:pic>
      <p:sp>
        <p:nvSpPr>
          <p:cNvPr id="3077" name="Rectangle: Rounded Corners 3076">
            <a:extLst>
              <a:ext uri="{FF2B5EF4-FFF2-40B4-BE49-F238E27FC236}">
                <a16:creationId xmlns:a16="http://schemas.microsoft.com/office/drawing/2014/main" id="{F97E7EA2-EDCD-47E9-81BC-415C606D1B5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119552"/>
            <a:ext cx="9382538" cy="685800"/>
          </a:xfrm>
          <a:prstGeom prst="roundRect">
            <a:avLst>
              <a:gd name="adj" fmla="val 0"/>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latin typeface="Calibri" panose="020F0502020204030204"/>
            </a:endParaRPr>
          </a:p>
        </p:txBody>
      </p:sp>
      <p:sp>
        <p:nvSpPr>
          <p:cNvPr id="5" name="TextBox 4">
            <a:extLst>
              <a:ext uri="{FF2B5EF4-FFF2-40B4-BE49-F238E27FC236}">
                <a16:creationId xmlns:a16="http://schemas.microsoft.com/office/drawing/2014/main" id="{A4468E11-73F0-A16F-0023-367FCFEFA4ED}"/>
              </a:ext>
            </a:extLst>
          </p:cNvPr>
          <p:cNvSpPr txBox="1"/>
          <p:nvPr/>
        </p:nvSpPr>
        <p:spPr>
          <a:xfrm>
            <a:off x="566928" y="5178467"/>
            <a:ext cx="11058144" cy="1306417"/>
          </a:xfrm>
          <a:prstGeom prst="rect">
            <a:avLst/>
          </a:prstGeom>
        </p:spPr>
        <p:txBody>
          <a:bodyPr vert="horz" lIns="91440" tIns="45720" rIns="91440" bIns="45720" rtlCol="0">
            <a:normAutofit/>
          </a:bodyPr>
          <a:lstStyle/>
          <a:p>
            <a:pPr algn="ctr">
              <a:lnSpc>
                <a:spcPct val="90000"/>
              </a:lnSpc>
              <a:spcAft>
                <a:spcPts val="600"/>
              </a:spcAft>
            </a:pPr>
            <a:r>
              <a:rPr lang="en-US" sz="2400" b="1" dirty="0">
                <a:solidFill>
                  <a:srgbClr val="002060"/>
                </a:solidFill>
              </a:rPr>
              <a:t>Better for Students, Better for You</a:t>
            </a:r>
          </a:p>
          <a:p>
            <a:pPr algn="ctr">
              <a:lnSpc>
                <a:spcPct val="90000"/>
              </a:lnSpc>
              <a:spcAft>
                <a:spcPts val="600"/>
              </a:spcAft>
            </a:pPr>
            <a:r>
              <a:rPr lang="en-US" sz="2400" b="1" dirty="0">
                <a:solidFill>
                  <a:srgbClr val="FF0000"/>
                </a:solidFill>
              </a:rPr>
              <a:t>The Power of Visible Teaching</a:t>
            </a:r>
          </a:p>
        </p:txBody>
      </p:sp>
    </p:spTree>
    <p:extLst>
      <p:ext uri="{BB962C8B-B14F-4D97-AF65-F5344CB8AC3E}">
        <p14:creationId xmlns:p14="http://schemas.microsoft.com/office/powerpoint/2010/main" val="360450606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FA858679-C204-F38D-AA28-5C988F95B02E}"/>
            </a:ext>
          </a:extLst>
        </p:cNvPr>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327D73B4-9F5C-4A64-A179-51B9500CB8B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Oval 10">
            <a:extLst>
              <a:ext uri="{FF2B5EF4-FFF2-40B4-BE49-F238E27FC236}">
                <a16:creationId xmlns:a16="http://schemas.microsoft.com/office/drawing/2014/main" id="{C1F06963-6374-4B48-844F-071A9BAAAE0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22965" y="554152"/>
            <a:ext cx="5742189" cy="5742189"/>
          </a:xfrm>
          <a:prstGeom prst="ellipse">
            <a:avLst/>
          </a:prstGeom>
          <a:gradFill flip="none" rotWithShape="1">
            <a:gsLst>
              <a:gs pos="0">
                <a:schemeClr val="accent1"/>
              </a:gs>
              <a:gs pos="100000">
                <a:schemeClr val="accent2"/>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4" name="Picture 3">
            <a:extLst>
              <a:ext uri="{FF2B5EF4-FFF2-40B4-BE49-F238E27FC236}">
                <a16:creationId xmlns:a16="http://schemas.microsoft.com/office/drawing/2014/main" id="{533E23D8-D29C-446C-3FF1-12B7BF5B22FE}"/>
              </a:ext>
            </a:extLst>
          </p:cNvPr>
          <p:cNvPicPr>
            <a:picLocks noChangeAspect="1"/>
          </p:cNvPicPr>
          <p:nvPr/>
        </p:nvPicPr>
        <p:blipFill>
          <a:blip r:embed="rId3" cstate="email">
            <a:extLst>
              <a:ext uri="{28A0092B-C50C-407E-A947-70E740481C1C}">
                <a14:useLocalDpi xmlns:a14="http://schemas.microsoft.com/office/drawing/2010/main"/>
              </a:ext>
            </a:extLst>
          </a:blip>
          <a:srcRect l="25375" r="6876" b="1"/>
          <a:stretch>
            <a:fillRect/>
          </a:stretch>
        </p:blipFill>
        <p:spPr>
          <a:xfrm>
            <a:off x="505418" y="554151"/>
            <a:ext cx="5742189" cy="5742189"/>
          </a:xfrm>
          <a:custGeom>
            <a:avLst/>
            <a:gdLst/>
            <a:ahLst/>
            <a:cxnLst/>
            <a:rect l="l" t="t" r="r" b="b"/>
            <a:pathLst>
              <a:path w="1838528" h="1838528">
                <a:moveTo>
                  <a:pt x="919264" y="0"/>
                </a:moveTo>
                <a:cubicBezTo>
                  <a:pt x="1426959" y="0"/>
                  <a:pt x="1838528" y="411569"/>
                  <a:pt x="1838528" y="919264"/>
                </a:cubicBezTo>
                <a:cubicBezTo>
                  <a:pt x="1838528" y="1426959"/>
                  <a:pt x="1426959" y="1838528"/>
                  <a:pt x="919264" y="1838528"/>
                </a:cubicBezTo>
                <a:cubicBezTo>
                  <a:pt x="411569" y="1838528"/>
                  <a:pt x="0" y="1426959"/>
                  <a:pt x="0" y="919264"/>
                </a:cubicBezTo>
                <a:cubicBezTo>
                  <a:pt x="0" y="411569"/>
                  <a:pt x="411569" y="0"/>
                  <a:pt x="919264" y="0"/>
                </a:cubicBezTo>
                <a:close/>
              </a:path>
            </a:pathLst>
          </a:custGeom>
        </p:spPr>
      </p:pic>
      <p:sp>
        <p:nvSpPr>
          <p:cNvPr id="13" name="!!plus graphic">
            <a:extLst>
              <a:ext uri="{FF2B5EF4-FFF2-40B4-BE49-F238E27FC236}">
                <a16:creationId xmlns:a16="http://schemas.microsoft.com/office/drawing/2014/main" id="{6CB927A4-E432-4310-9CD5-E89FF506317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04956" y="703679"/>
            <a:ext cx="171515" cy="171515"/>
          </a:xfrm>
          <a:custGeom>
            <a:avLst/>
            <a:gdLst>
              <a:gd name="connsiteX0" fmla="*/ 159874 w 171515"/>
              <a:gd name="connsiteY0" fmla="*/ 74116 h 171515"/>
              <a:gd name="connsiteX1" fmla="*/ 97399 w 171515"/>
              <a:gd name="connsiteY1" fmla="*/ 74116 h 171515"/>
              <a:gd name="connsiteX2" fmla="*/ 97399 w 171515"/>
              <a:gd name="connsiteY2" fmla="*/ 11641 h 171515"/>
              <a:gd name="connsiteX3" fmla="*/ 85758 w 171515"/>
              <a:gd name="connsiteY3" fmla="*/ 0 h 171515"/>
              <a:gd name="connsiteX4" fmla="*/ 74116 w 171515"/>
              <a:gd name="connsiteY4" fmla="*/ 11641 h 171515"/>
              <a:gd name="connsiteX5" fmla="*/ 74116 w 171515"/>
              <a:gd name="connsiteY5" fmla="*/ 74116 h 171515"/>
              <a:gd name="connsiteX6" fmla="*/ 11641 w 171515"/>
              <a:gd name="connsiteY6" fmla="*/ 74116 h 171515"/>
              <a:gd name="connsiteX7" fmla="*/ 0 w 171515"/>
              <a:gd name="connsiteY7" fmla="*/ 85758 h 171515"/>
              <a:gd name="connsiteX8" fmla="*/ 11641 w 171515"/>
              <a:gd name="connsiteY8" fmla="*/ 97399 h 171515"/>
              <a:gd name="connsiteX9" fmla="*/ 74116 w 171515"/>
              <a:gd name="connsiteY9" fmla="*/ 97399 h 171515"/>
              <a:gd name="connsiteX10" fmla="*/ 74116 w 171515"/>
              <a:gd name="connsiteY10" fmla="*/ 159874 h 171515"/>
              <a:gd name="connsiteX11" fmla="*/ 85758 w 171515"/>
              <a:gd name="connsiteY11" fmla="*/ 171515 h 171515"/>
              <a:gd name="connsiteX12" fmla="*/ 97399 w 171515"/>
              <a:gd name="connsiteY12" fmla="*/ 159874 h 171515"/>
              <a:gd name="connsiteX13" fmla="*/ 97399 w 171515"/>
              <a:gd name="connsiteY13" fmla="*/ 97399 h 171515"/>
              <a:gd name="connsiteX14" fmla="*/ 159874 w 171515"/>
              <a:gd name="connsiteY14" fmla="*/ 97399 h 171515"/>
              <a:gd name="connsiteX15" fmla="*/ 171515 w 171515"/>
              <a:gd name="connsiteY15" fmla="*/ 85758 h 171515"/>
              <a:gd name="connsiteX16" fmla="*/ 159874 w 171515"/>
              <a:gd name="connsiteY16" fmla="*/ 74116 h 1715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1515" h="171515">
                <a:moveTo>
                  <a:pt x="159874" y="74116"/>
                </a:moveTo>
                <a:lnTo>
                  <a:pt x="97399" y="74116"/>
                </a:lnTo>
                <a:lnTo>
                  <a:pt x="97399" y="11641"/>
                </a:lnTo>
                <a:cubicBezTo>
                  <a:pt x="97399" y="5212"/>
                  <a:pt x="92187" y="0"/>
                  <a:pt x="85758" y="0"/>
                </a:cubicBezTo>
                <a:cubicBezTo>
                  <a:pt x="79328" y="0"/>
                  <a:pt x="74116" y="5212"/>
                  <a:pt x="74116" y="11641"/>
                </a:cubicBezTo>
                <a:lnTo>
                  <a:pt x="74116" y="74116"/>
                </a:lnTo>
                <a:lnTo>
                  <a:pt x="11641" y="74116"/>
                </a:lnTo>
                <a:cubicBezTo>
                  <a:pt x="5212" y="74116"/>
                  <a:pt x="0" y="79328"/>
                  <a:pt x="0" y="85758"/>
                </a:cubicBezTo>
                <a:cubicBezTo>
                  <a:pt x="0" y="92187"/>
                  <a:pt x="5212" y="97399"/>
                  <a:pt x="11641" y="97399"/>
                </a:cubicBezTo>
                <a:lnTo>
                  <a:pt x="74116" y="97399"/>
                </a:lnTo>
                <a:lnTo>
                  <a:pt x="74116" y="159874"/>
                </a:lnTo>
                <a:cubicBezTo>
                  <a:pt x="74116" y="166303"/>
                  <a:pt x="79328" y="171515"/>
                  <a:pt x="85758" y="171515"/>
                </a:cubicBezTo>
                <a:cubicBezTo>
                  <a:pt x="92187" y="171515"/>
                  <a:pt x="97399" y="166303"/>
                  <a:pt x="97399" y="159874"/>
                </a:cubicBezTo>
                <a:lnTo>
                  <a:pt x="97399" y="97399"/>
                </a:lnTo>
                <a:lnTo>
                  <a:pt x="159874" y="97399"/>
                </a:lnTo>
                <a:cubicBezTo>
                  <a:pt x="166303" y="97399"/>
                  <a:pt x="171515" y="92187"/>
                  <a:pt x="171515" y="85758"/>
                </a:cubicBezTo>
                <a:cubicBezTo>
                  <a:pt x="171515" y="79328"/>
                  <a:pt x="166303" y="74116"/>
                  <a:pt x="159874" y="74116"/>
                </a:cubicBezTo>
                <a:close/>
              </a:path>
            </a:pathLst>
          </a:custGeom>
          <a:solidFill>
            <a:schemeClr val="accent1"/>
          </a:solidFill>
          <a:ln w="776" cap="flat">
            <a:noFill/>
            <a:prstDash val="solid"/>
            <a:miter/>
          </a:ln>
        </p:spPr>
        <p:txBody>
          <a:bodyPr rtlCol="0" anchor="ctr"/>
          <a:lstStyle/>
          <a:p>
            <a:endParaRPr lang="en-US" dirty="0"/>
          </a:p>
        </p:txBody>
      </p:sp>
      <p:sp>
        <p:nvSpPr>
          <p:cNvPr id="15" name="!!circle graphic">
            <a:extLst>
              <a:ext uri="{FF2B5EF4-FFF2-40B4-BE49-F238E27FC236}">
                <a16:creationId xmlns:a16="http://schemas.microsoft.com/office/drawing/2014/main" id="{1453BF6C-B012-48B7-B4E8-6D7AC7C27D0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2753" y="1562696"/>
            <a:ext cx="157545" cy="157545"/>
          </a:xfrm>
          <a:custGeom>
            <a:avLst/>
            <a:gdLst>
              <a:gd name="connsiteX0" fmla="*/ 78773 w 157545"/>
              <a:gd name="connsiteY0" fmla="*/ 23283 h 157545"/>
              <a:gd name="connsiteX1" fmla="*/ 134262 w 157545"/>
              <a:gd name="connsiteY1" fmla="*/ 78773 h 157545"/>
              <a:gd name="connsiteX2" fmla="*/ 78773 w 157545"/>
              <a:gd name="connsiteY2" fmla="*/ 134262 h 157545"/>
              <a:gd name="connsiteX3" fmla="*/ 23283 w 157545"/>
              <a:gd name="connsiteY3" fmla="*/ 78773 h 157545"/>
              <a:gd name="connsiteX4" fmla="*/ 78773 w 157545"/>
              <a:gd name="connsiteY4" fmla="*/ 23283 h 157545"/>
              <a:gd name="connsiteX5" fmla="*/ 78773 w 157545"/>
              <a:gd name="connsiteY5" fmla="*/ 0 h 157545"/>
              <a:gd name="connsiteX6" fmla="*/ 0 w 157545"/>
              <a:gd name="connsiteY6" fmla="*/ 78773 h 157545"/>
              <a:gd name="connsiteX7" fmla="*/ 78773 w 157545"/>
              <a:gd name="connsiteY7" fmla="*/ 157545 h 157545"/>
              <a:gd name="connsiteX8" fmla="*/ 157545 w 157545"/>
              <a:gd name="connsiteY8" fmla="*/ 78773 h 157545"/>
              <a:gd name="connsiteX9" fmla="*/ 78773 w 157545"/>
              <a:gd name="connsiteY9" fmla="*/ 0 h 1575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7545" h="157545">
                <a:moveTo>
                  <a:pt x="78773" y="23283"/>
                </a:moveTo>
                <a:cubicBezTo>
                  <a:pt x="109419" y="23283"/>
                  <a:pt x="134262" y="48126"/>
                  <a:pt x="134262" y="78773"/>
                </a:cubicBezTo>
                <a:cubicBezTo>
                  <a:pt x="134262" y="109419"/>
                  <a:pt x="109419" y="134262"/>
                  <a:pt x="78773" y="134262"/>
                </a:cubicBezTo>
                <a:cubicBezTo>
                  <a:pt x="48126" y="134262"/>
                  <a:pt x="23283" y="109419"/>
                  <a:pt x="23283" y="78773"/>
                </a:cubicBezTo>
                <a:cubicBezTo>
                  <a:pt x="23312" y="48139"/>
                  <a:pt x="48139" y="23312"/>
                  <a:pt x="78773" y="23283"/>
                </a:cubicBezTo>
                <a:moveTo>
                  <a:pt x="78773" y="0"/>
                </a:moveTo>
                <a:cubicBezTo>
                  <a:pt x="35268" y="0"/>
                  <a:pt x="0" y="35268"/>
                  <a:pt x="0" y="78773"/>
                </a:cubicBezTo>
                <a:cubicBezTo>
                  <a:pt x="0" y="122277"/>
                  <a:pt x="35268" y="157545"/>
                  <a:pt x="78773" y="157545"/>
                </a:cubicBezTo>
                <a:cubicBezTo>
                  <a:pt x="122277" y="157545"/>
                  <a:pt x="157545" y="122277"/>
                  <a:pt x="157545" y="78773"/>
                </a:cubicBezTo>
                <a:cubicBezTo>
                  <a:pt x="157545" y="35268"/>
                  <a:pt x="122277" y="0"/>
                  <a:pt x="78773" y="0"/>
                </a:cubicBezTo>
                <a:close/>
              </a:path>
            </a:pathLst>
          </a:custGeom>
          <a:solidFill>
            <a:schemeClr val="accent1"/>
          </a:solidFill>
          <a:ln w="751" cap="flat">
            <a:noFill/>
            <a:prstDash val="solid"/>
            <a:miter/>
          </a:ln>
        </p:spPr>
        <p:txBody>
          <a:bodyPr rtlCol="0" anchor="ctr"/>
          <a:lstStyle/>
          <a:p>
            <a:endParaRPr lang="en-US" dirty="0"/>
          </a:p>
        </p:txBody>
      </p:sp>
      <p:sp>
        <p:nvSpPr>
          <p:cNvPr id="3" name="TextBox 2">
            <a:extLst>
              <a:ext uri="{FF2B5EF4-FFF2-40B4-BE49-F238E27FC236}">
                <a16:creationId xmlns:a16="http://schemas.microsoft.com/office/drawing/2014/main" id="{0AB0055B-0FF6-4E72-A96B-A2ACEEA5B0A4}"/>
              </a:ext>
            </a:extLst>
          </p:cNvPr>
          <p:cNvSpPr txBox="1"/>
          <p:nvPr/>
        </p:nvSpPr>
        <p:spPr>
          <a:xfrm>
            <a:off x="6727821" y="2015520"/>
            <a:ext cx="4195673" cy="4398907"/>
          </a:xfrm>
          <a:prstGeom prst="rect">
            <a:avLst/>
          </a:prstGeom>
        </p:spPr>
        <p:txBody>
          <a:bodyPr vert="horz" lIns="91440" tIns="45720" rIns="91440" bIns="45720" rtlCol="0" anchor="t">
            <a:normAutofit/>
          </a:bodyPr>
          <a:lstStyle/>
          <a:p>
            <a:pPr>
              <a:lnSpc>
                <a:spcPct val="80000"/>
              </a:lnSpc>
              <a:spcAft>
                <a:spcPts val="600"/>
              </a:spcAft>
            </a:pPr>
            <a:r>
              <a:rPr lang="en-US" sz="1600" b="1" dirty="0">
                <a:solidFill>
                  <a:srgbClr val="002060">
                    <a:alpha val="80000"/>
                  </a:srgbClr>
                </a:solidFill>
              </a:rPr>
              <a:t>Clear expectations: </a:t>
            </a:r>
          </a:p>
          <a:p>
            <a:pPr marL="514350" lvl="1" indent="-285750">
              <a:lnSpc>
                <a:spcPct val="80000"/>
              </a:lnSpc>
              <a:spcAft>
                <a:spcPts val="600"/>
              </a:spcAft>
              <a:buFont typeface="Wingdings" panose="05000000000000000000" pitchFamily="2" charset="2"/>
              <a:buChar char="§"/>
            </a:pPr>
            <a:r>
              <a:rPr lang="en-US" sz="1600" dirty="0">
                <a:solidFill>
                  <a:srgbClr val="002060">
                    <a:alpha val="80000"/>
                  </a:srgbClr>
                </a:solidFill>
              </a:rPr>
              <a:t>Know what to do and how to succeed </a:t>
            </a:r>
          </a:p>
          <a:p>
            <a:pPr marL="514350" lvl="1" indent="-285750">
              <a:lnSpc>
                <a:spcPct val="80000"/>
              </a:lnSpc>
              <a:spcAft>
                <a:spcPts val="1200"/>
              </a:spcAft>
              <a:buFont typeface="Wingdings" panose="05000000000000000000" pitchFamily="2" charset="2"/>
              <a:buChar char="§"/>
            </a:pPr>
            <a:r>
              <a:rPr lang="en-US" sz="1600" dirty="0">
                <a:solidFill>
                  <a:srgbClr val="002060">
                    <a:alpha val="80000"/>
                  </a:srgbClr>
                </a:solidFill>
              </a:rPr>
              <a:t>Reduce confusion and uncertainty </a:t>
            </a:r>
          </a:p>
          <a:p>
            <a:pPr>
              <a:lnSpc>
                <a:spcPct val="80000"/>
              </a:lnSpc>
              <a:spcAft>
                <a:spcPts val="600"/>
              </a:spcAft>
            </a:pPr>
            <a:r>
              <a:rPr lang="en-US" sz="1600" b="1" dirty="0">
                <a:solidFill>
                  <a:srgbClr val="002060">
                    <a:alpha val="80000"/>
                  </a:srgbClr>
                </a:solidFill>
              </a:rPr>
              <a:t>Visible support: </a:t>
            </a:r>
          </a:p>
          <a:p>
            <a:pPr marL="514350" lvl="1" indent="-285750">
              <a:lnSpc>
                <a:spcPct val="80000"/>
              </a:lnSpc>
              <a:spcAft>
                <a:spcPts val="600"/>
              </a:spcAft>
              <a:buFont typeface="Wingdings" panose="05000000000000000000" pitchFamily="2" charset="2"/>
              <a:buChar char="§"/>
            </a:pPr>
            <a:r>
              <a:rPr lang="en-US" sz="1600" dirty="0">
                <a:solidFill>
                  <a:srgbClr val="002060">
                    <a:alpha val="80000"/>
                  </a:srgbClr>
                </a:solidFill>
              </a:rPr>
              <a:t>Timely communication and feedback </a:t>
            </a:r>
          </a:p>
          <a:p>
            <a:pPr marL="514350" lvl="1" indent="-285750">
              <a:lnSpc>
                <a:spcPct val="80000"/>
              </a:lnSpc>
              <a:spcAft>
                <a:spcPts val="1200"/>
              </a:spcAft>
              <a:buFont typeface="Wingdings" panose="05000000000000000000" pitchFamily="2" charset="2"/>
              <a:buChar char="§"/>
            </a:pPr>
            <a:r>
              <a:rPr lang="en-US" sz="1600" dirty="0">
                <a:solidFill>
                  <a:srgbClr val="002060">
                    <a:alpha val="80000"/>
                  </a:srgbClr>
                </a:solidFill>
              </a:rPr>
              <a:t>Increased confidence and motivation </a:t>
            </a:r>
          </a:p>
          <a:p>
            <a:pPr>
              <a:lnSpc>
                <a:spcPct val="80000"/>
              </a:lnSpc>
              <a:spcAft>
                <a:spcPts val="600"/>
              </a:spcAft>
            </a:pPr>
            <a:r>
              <a:rPr lang="en-US" sz="1600" b="1" dirty="0">
                <a:solidFill>
                  <a:srgbClr val="002060">
                    <a:alpha val="80000"/>
                  </a:srgbClr>
                </a:solidFill>
              </a:rPr>
              <a:t>Meaningful learning: </a:t>
            </a:r>
          </a:p>
          <a:p>
            <a:pPr marL="514350" lvl="1" indent="-285750">
              <a:lnSpc>
                <a:spcPct val="80000"/>
              </a:lnSpc>
              <a:spcAft>
                <a:spcPts val="600"/>
              </a:spcAft>
              <a:buFont typeface="Wingdings" panose="05000000000000000000" pitchFamily="2" charset="2"/>
              <a:buChar char="§"/>
            </a:pPr>
            <a:r>
              <a:rPr lang="en-US" sz="1600" dirty="0">
                <a:solidFill>
                  <a:srgbClr val="002060">
                    <a:alpha val="80000"/>
                  </a:srgbClr>
                </a:solidFill>
              </a:rPr>
              <a:t>Apply concepts to real situations </a:t>
            </a:r>
          </a:p>
          <a:p>
            <a:pPr marL="514350" lvl="1" indent="-285750">
              <a:lnSpc>
                <a:spcPct val="80000"/>
              </a:lnSpc>
              <a:spcAft>
                <a:spcPts val="1200"/>
              </a:spcAft>
              <a:buFont typeface="Wingdings" panose="05000000000000000000" pitchFamily="2" charset="2"/>
              <a:buChar char="§"/>
            </a:pPr>
            <a:r>
              <a:rPr lang="en-US" sz="1600" dirty="0">
                <a:solidFill>
                  <a:srgbClr val="002060">
                    <a:alpha val="80000"/>
                  </a:srgbClr>
                </a:solidFill>
              </a:rPr>
              <a:t>Deeper understanding and engagement </a:t>
            </a:r>
          </a:p>
          <a:p>
            <a:pPr>
              <a:lnSpc>
                <a:spcPct val="80000"/>
              </a:lnSpc>
              <a:spcAft>
                <a:spcPts val="600"/>
              </a:spcAft>
            </a:pPr>
            <a:r>
              <a:rPr lang="en-US" sz="1600" b="1" dirty="0">
                <a:solidFill>
                  <a:srgbClr val="002060">
                    <a:alpha val="80000"/>
                  </a:srgbClr>
                </a:solidFill>
              </a:rPr>
              <a:t>Consistent practices: </a:t>
            </a:r>
          </a:p>
          <a:p>
            <a:pPr marL="514350" lvl="1" indent="-285750">
              <a:lnSpc>
                <a:spcPct val="80000"/>
              </a:lnSpc>
              <a:spcAft>
                <a:spcPts val="600"/>
              </a:spcAft>
              <a:buFont typeface="Wingdings" panose="05000000000000000000" pitchFamily="2" charset="2"/>
              <a:buChar char="§"/>
            </a:pPr>
            <a:r>
              <a:rPr lang="en-US" sz="1600" dirty="0">
                <a:solidFill>
                  <a:srgbClr val="002060">
                    <a:alpha val="80000"/>
                  </a:srgbClr>
                </a:solidFill>
              </a:rPr>
              <a:t>Stronger performance </a:t>
            </a:r>
          </a:p>
          <a:p>
            <a:pPr marL="514350" lvl="1" indent="-285750">
              <a:lnSpc>
                <a:spcPct val="80000"/>
              </a:lnSpc>
              <a:spcAft>
                <a:spcPts val="1200"/>
              </a:spcAft>
              <a:buFont typeface="Wingdings" panose="05000000000000000000" pitchFamily="2" charset="2"/>
              <a:buChar char="§"/>
            </a:pPr>
            <a:r>
              <a:rPr lang="en-US" sz="1600" dirty="0">
                <a:solidFill>
                  <a:srgbClr val="002060">
                    <a:alpha val="80000"/>
                  </a:srgbClr>
                </a:solidFill>
              </a:rPr>
              <a:t>Increased persistence and success </a:t>
            </a:r>
          </a:p>
          <a:p>
            <a:pPr>
              <a:lnSpc>
                <a:spcPct val="80000"/>
              </a:lnSpc>
              <a:spcAft>
                <a:spcPts val="600"/>
              </a:spcAft>
            </a:pPr>
            <a:r>
              <a:rPr lang="en-US" sz="1600" b="1" dirty="0">
                <a:solidFill>
                  <a:srgbClr val="002060">
                    <a:alpha val="80000"/>
                  </a:srgbClr>
                </a:solidFill>
              </a:rPr>
              <a:t>Key Idea:</a:t>
            </a:r>
            <a:br>
              <a:rPr lang="en-US" sz="1600" dirty="0">
                <a:solidFill>
                  <a:srgbClr val="002060">
                    <a:alpha val="80000"/>
                  </a:srgbClr>
                </a:solidFill>
              </a:rPr>
            </a:br>
            <a:r>
              <a:rPr lang="en-US" sz="1600" dirty="0">
                <a:solidFill>
                  <a:srgbClr val="002060">
                    <a:alpha val="80000"/>
                  </a:srgbClr>
                </a:solidFill>
              </a:rPr>
              <a:t>👉 </a:t>
            </a:r>
            <a:r>
              <a:rPr lang="en-US" sz="1600" i="1" dirty="0">
                <a:solidFill>
                  <a:srgbClr val="002060">
                    <a:alpha val="80000"/>
                  </a:srgbClr>
                </a:solidFill>
              </a:rPr>
              <a:t>When teaching is visible, students are more confident, engaged, and successful.</a:t>
            </a:r>
            <a:endParaRPr lang="en-US" sz="1600" dirty="0">
              <a:solidFill>
                <a:srgbClr val="002060">
                  <a:alpha val="80000"/>
                </a:srgbClr>
              </a:solidFill>
            </a:endParaRPr>
          </a:p>
        </p:txBody>
      </p:sp>
      <p:sp>
        <p:nvSpPr>
          <p:cNvPr id="17" name="!!dot graphic">
            <a:extLst>
              <a:ext uri="{FF2B5EF4-FFF2-40B4-BE49-F238E27FC236}">
                <a16:creationId xmlns:a16="http://schemas.microsoft.com/office/drawing/2014/main" id="{E3020543-B24B-4EC4-8FFC-8DD88EEA91A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454149" y="5775082"/>
            <a:ext cx="112426" cy="112426"/>
          </a:xfrm>
          <a:custGeom>
            <a:avLst/>
            <a:gdLst>
              <a:gd name="connsiteX0" fmla="*/ 112426 w 112426"/>
              <a:gd name="connsiteY0" fmla="*/ 56213 h 112426"/>
              <a:gd name="connsiteX1" fmla="*/ 56213 w 112426"/>
              <a:gd name="connsiteY1" fmla="*/ 112426 h 112426"/>
              <a:gd name="connsiteX2" fmla="*/ 0 w 112426"/>
              <a:gd name="connsiteY2" fmla="*/ 56213 h 112426"/>
              <a:gd name="connsiteX3" fmla="*/ 56213 w 112426"/>
              <a:gd name="connsiteY3" fmla="*/ 0 h 112426"/>
              <a:gd name="connsiteX4" fmla="*/ 112426 w 112426"/>
              <a:gd name="connsiteY4" fmla="*/ 56213 h 1124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2426" h="112426">
                <a:moveTo>
                  <a:pt x="112426" y="56213"/>
                </a:moveTo>
                <a:cubicBezTo>
                  <a:pt x="112426" y="87259"/>
                  <a:pt x="87259" y="112426"/>
                  <a:pt x="56213" y="112426"/>
                </a:cubicBezTo>
                <a:cubicBezTo>
                  <a:pt x="25167" y="112426"/>
                  <a:pt x="0" y="87259"/>
                  <a:pt x="0" y="56213"/>
                </a:cubicBezTo>
                <a:cubicBezTo>
                  <a:pt x="0" y="25167"/>
                  <a:pt x="25167" y="0"/>
                  <a:pt x="56213" y="0"/>
                </a:cubicBezTo>
                <a:cubicBezTo>
                  <a:pt x="87259" y="0"/>
                  <a:pt x="112426" y="25167"/>
                  <a:pt x="112426" y="56213"/>
                </a:cubicBezTo>
                <a:close/>
              </a:path>
            </a:pathLst>
          </a:custGeom>
          <a:solidFill>
            <a:schemeClr val="accent1"/>
          </a:solidFill>
          <a:ln w="516" cap="flat">
            <a:noFill/>
            <a:prstDash val="solid"/>
            <a:miter/>
          </a:ln>
        </p:spPr>
        <p:txBody>
          <a:bodyPr rtlCol="0" anchor="ctr"/>
          <a:lstStyle/>
          <a:p>
            <a:endParaRPr lang="en-US" dirty="0"/>
          </a:p>
        </p:txBody>
      </p:sp>
      <p:cxnSp>
        <p:nvCxnSpPr>
          <p:cNvPr id="19" name="!!Straight Connector">
            <a:extLst>
              <a:ext uri="{FF2B5EF4-FFF2-40B4-BE49-F238E27FC236}">
                <a16:creationId xmlns:a16="http://schemas.microsoft.com/office/drawing/2014/main" id="{C49DA8F6-BCC1-4447-B54C-57856834B94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1586162" y="3619272"/>
            <a:ext cx="0" cy="3238728"/>
          </a:xfrm>
          <a:prstGeom prst="line">
            <a:avLst/>
          </a:prstGeom>
          <a:ln w="25400" cap="sq">
            <a:gradFill flip="none" rotWithShape="1">
              <a:gsLst>
                <a:gs pos="0">
                  <a:schemeClr val="accent1"/>
                </a:gs>
                <a:gs pos="100000">
                  <a:schemeClr val="accent2"/>
                </a:gs>
              </a:gsLst>
              <a:lin ang="16200000" scaled="1"/>
              <a:tileRect/>
            </a:gradFill>
            <a:bevel/>
          </a:ln>
        </p:spPr>
        <p:style>
          <a:lnRef idx="1">
            <a:schemeClr val="accent1"/>
          </a:lnRef>
          <a:fillRef idx="0">
            <a:schemeClr val="accent1"/>
          </a:fillRef>
          <a:effectRef idx="0">
            <a:schemeClr val="accent1"/>
          </a:effectRef>
          <a:fontRef idx="minor">
            <a:schemeClr val="tx1"/>
          </a:fontRef>
        </p:style>
      </p:cxnSp>
      <p:sp>
        <p:nvSpPr>
          <p:cNvPr id="6" name="TextBox 5">
            <a:extLst>
              <a:ext uri="{FF2B5EF4-FFF2-40B4-BE49-F238E27FC236}">
                <a16:creationId xmlns:a16="http://schemas.microsoft.com/office/drawing/2014/main" id="{324E72F8-F96A-0B95-A9F2-84E59C9F9FF9}"/>
              </a:ext>
            </a:extLst>
          </p:cNvPr>
          <p:cNvSpPr txBox="1"/>
          <p:nvPr/>
        </p:nvSpPr>
        <p:spPr>
          <a:xfrm>
            <a:off x="6727821" y="875194"/>
            <a:ext cx="3865780" cy="703526"/>
          </a:xfrm>
          <a:prstGeom prst="rect">
            <a:avLst/>
          </a:prstGeom>
          <a:noFill/>
        </p:spPr>
        <p:txBody>
          <a:bodyPr wrap="square">
            <a:spAutoFit/>
          </a:bodyPr>
          <a:lstStyle/>
          <a:p>
            <a:pPr algn="ctr">
              <a:lnSpc>
                <a:spcPct val="90000"/>
              </a:lnSpc>
              <a:spcAft>
                <a:spcPts val="600"/>
              </a:spcAft>
            </a:pPr>
            <a:r>
              <a:rPr lang="en-US" sz="2400" b="1" dirty="0">
                <a:solidFill>
                  <a:srgbClr val="002060">
                    <a:alpha val="80000"/>
                  </a:srgbClr>
                </a:solidFill>
              </a:rPr>
              <a:t>Benefits for Students       </a:t>
            </a:r>
            <a:r>
              <a:rPr lang="en-US" sz="2000" b="1" dirty="0">
                <a:solidFill>
                  <a:srgbClr val="FF0000">
                    <a:alpha val="80000"/>
                  </a:srgbClr>
                </a:solidFill>
              </a:rPr>
              <a:t>Clear, Supported, Successful</a:t>
            </a:r>
            <a:endParaRPr lang="en-US" sz="2000" dirty="0">
              <a:solidFill>
                <a:srgbClr val="FF0000">
                  <a:alpha val="80000"/>
                </a:srgbClr>
              </a:solidFill>
            </a:endParaRPr>
          </a:p>
        </p:txBody>
      </p:sp>
      <p:sp>
        <p:nvSpPr>
          <p:cNvPr id="7" name="Rectangle 6">
            <a:extLst>
              <a:ext uri="{FF2B5EF4-FFF2-40B4-BE49-F238E27FC236}">
                <a16:creationId xmlns:a16="http://schemas.microsoft.com/office/drawing/2014/main" id="{D1489047-EC8F-52DF-C0A0-B294B07E1EF8}"/>
              </a:ext>
            </a:extLst>
          </p:cNvPr>
          <p:cNvSpPr/>
          <p:nvPr/>
        </p:nvSpPr>
        <p:spPr>
          <a:xfrm>
            <a:off x="878305" y="703679"/>
            <a:ext cx="541421" cy="306974"/>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a:extLst>
              <a:ext uri="{FF2B5EF4-FFF2-40B4-BE49-F238E27FC236}">
                <a16:creationId xmlns:a16="http://schemas.microsoft.com/office/drawing/2014/main" id="{220D08C1-B011-68C0-2A33-795CCE835F0E}"/>
              </a:ext>
            </a:extLst>
          </p:cNvPr>
          <p:cNvSpPr/>
          <p:nvPr/>
        </p:nvSpPr>
        <p:spPr>
          <a:xfrm>
            <a:off x="140512" y="1562696"/>
            <a:ext cx="541421" cy="306974"/>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a:extLst>
              <a:ext uri="{FF2B5EF4-FFF2-40B4-BE49-F238E27FC236}">
                <a16:creationId xmlns:a16="http://schemas.microsoft.com/office/drawing/2014/main" id="{9F340D73-06EB-0A11-0D0B-1A626B2E79B3}"/>
              </a:ext>
            </a:extLst>
          </p:cNvPr>
          <p:cNvSpPr/>
          <p:nvPr/>
        </p:nvSpPr>
        <p:spPr>
          <a:xfrm>
            <a:off x="5295864" y="5621595"/>
            <a:ext cx="541421" cy="306974"/>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4" name="Picture 13">
            <a:extLst>
              <a:ext uri="{FF2B5EF4-FFF2-40B4-BE49-F238E27FC236}">
                <a16:creationId xmlns:a16="http://schemas.microsoft.com/office/drawing/2014/main" id="{EC217BF0-97FE-F21A-6FA4-96A7AD4052C9}"/>
              </a:ext>
            </a:extLst>
          </p:cNvPr>
          <p:cNvPicPr>
            <a:picLocks noChangeAspect="1"/>
          </p:cNvPicPr>
          <p:nvPr/>
        </p:nvPicPr>
        <p:blipFill>
          <a:blip r:embed="rId4"/>
          <a:stretch>
            <a:fillRect/>
          </a:stretch>
        </p:blipFill>
        <p:spPr>
          <a:xfrm rot="5400000">
            <a:off x="8553526" y="-227212"/>
            <a:ext cx="264780" cy="3865782"/>
          </a:xfrm>
          <a:prstGeom prst="rect">
            <a:avLst/>
          </a:prstGeom>
        </p:spPr>
      </p:pic>
    </p:spTree>
    <p:extLst>
      <p:ext uri="{BB962C8B-B14F-4D97-AF65-F5344CB8AC3E}">
        <p14:creationId xmlns:p14="http://schemas.microsoft.com/office/powerpoint/2010/main" val="340500776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6EFC920F-B85A-4068-BD93-41064EDE93D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1" name="Group 10">
            <a:extLst>
              <a:ext uri="{FF2B5EF4-FFF2-40B4-BE49-F238E27FC236}">
                <a16:creationId xmlns:a16="http://schemas.microsoft.com/office/drawing/2014/main" id="{1C559108-BBAE-426C-8564-051D2BA6DDC8}"/>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rot="5400000">
            <a:off x="-2340441" y="2666183"/>
            <a:ext cx="5860051" cy="527712"/>
            <a:chOff x="6081624" y="1998368"/>
            <a:chExt cx="5613457" cy="782175"/>
          </a:xfrm>
          <a:solidFill>
            <a:schemeClr val="accent4"/>
          </a:solidFill>
        </p:grpSpPr>
        <p:sp>
          <p:nvSpPr>
            <p:cNvPr id="12" name="Rectangle 11">
              <a:extLst>
                <a:ext uri="{FF2B5EF4-FFF2-40B4-BE49-F238E27FC236}">
                  <a16:creationId xmlns:a16="http://schemas.microsoft.com/office/drawing/2014/main" id="{42BC35EE-6650-42D2-AEFB-4B7CD1AFC9B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1228040" y="2313027"/>
              <a:ext cx="781700" cy="152382"/>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Rectangle 12">
              <a:extLst>
                <a:ext uri="{FF2B5EF4-FFF2-40B4-BE49-F238E27FC236}">
                  <a16:creationId xmlns:a16="http://schemas.microsoft.com/office/drawing/2014/main" id="{0952C743-9049-4DFB-878B-2AB07B6E4FD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H="1" flipV="1">
              <a:off x="6081624" y="1998844"/>
              <a:ext cx="5372968" cy="7816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5" name="Rectangle 14">
            <a:extLst>
              <a:ext uri="{FF2B5EF4-FFF2-40B4-BE49-F238E27FC236}">
                <a16:creationId xmlns:a16="http://schemas.microsoft.com/office/drawing/2014/main" id="{CBC4F608-B4B8-48C3-9572-C0F061B1CD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9528" y="922919"/>
            <a:ext cx="11111729" cy="5461252"/>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Rectangle 16">
            <a:extLst>
              <a:ext uri="{FF2B5EF4-FFF2-40B4-BE49-F238E27FC236}">
                <a16:creationId xmlns:a16="http://schemas.microsoft.com/office/drawing/2014/main" id="{1382A32C-5B0C-4B1C-A074-76C6DBCC9F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139885" y="2372170"/>
            <a:ext cx="4389120" cy="2743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2" name="Picture 2" descr="Woman engaged in planning work on laptop. ">
            <a:extLst>
              <a:ext uri="{FF2B5EF4-FFF2-40B4-BE49-F238E27FC236}">
                <a16:creationId xmlns:a16="http://schemas.microsoft.com/office/drawing/2014/main" id="{A2730A87-956A-BE14-CFE0-4B77076CA394}"/>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1432648" y="2574453"/>
            <a:ext cx="3612391" cy="348617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C4C82E89-725A-093A-7347-42FA695CA685}"/>
              </a:ext>
            </a:extLst>
          </p:cNvPr>
          <p:cNvSpPr txBox="1"/>
          <p:nvPr/>
        </p:nvSpPr>
        <p:spPr>
          <a:xfrm>
            <a:off x="1432648" y="1572558"/>
            <a:ext cx="4053752" cy="752578"/>
          </a:xfrm>
          <a:prstGeom prst="rect">
            <a:avLst/>
          </a:prstGeom>
          <a:noFill/>
        </p:spPr>
        <p:txBody>
          <a:bodyPr wrap="square">
            <a:spAutoFit/>
          </a:bodyPr>
          <a:lstStyle/>
          <a:p>
            <a:pPr algn="ctr">
              <a:lnSpc>
                <a:spcPct val="90000"/>
              </a:lnSpc>
              <a:spcAft>
                <a:spcPts val="600"/>
              </a:spcAft>
            </a:pPr>
            <a:r>
              <a:rPr lang="en-US" sz="2400" b="1" dirty="0">
                <a:solidFill>
                  <a:srgbClr val="002060"/>
                </a:solidFill>
              </a:rPr>
              <a:t>Benefits for Faculty</a:t>
            </a:r>
          </a:p>
          <a:p>
            <a:pPr algn="ctr">
              <a:lnSpc>
                <a:spcPct val="90000"/>
              </a:lnSpc>
              <a:spcAft>
                <a:spcPts val="600"/>
              </a:spcAft>
            </a:pPr>
            <a:r>
              <a:rPr lang="en-US" sz="1800" b="1" dirty="0">
                <a:solidFill>
                  <a:srgbClr val="FF0000"/>
                </a:solidFill>
              </a:rPr>
              <a:t>Clear, Efficient, Impactful Teaching</a:t>
            </a:r>
            <a:endParaRPr lang="en-US" sz="1800" dirty="0">
              <a:solidFill>
                <a:srgbClr val="FF0000"/>
              </a:solidFill>
            </a:endParaRPr>
          </a:p>
        </p:txBody>
      </p:sp>
      <p:sp>
        <p:nvSpPr>
          <p:cNvPr id="6" name="TextBox 5">
            <a:extLst>
              <a:ext uri="{FF2B5EF4-FFF2-40B4-BE49-F238E27FC236}">
                <a16:creationId xmlns:a16="http://schemas.microsoft.com/office/drawing/2014/main" id="{AA7F9E46-5592-40E4-F78D-EE0D3774A72B}"/>
              </a:ext>
            </a:extLst>
          </p:cNvPr>
          <p:cNvSpPr txBox="1"/>
          <p:nvPr/>
        </p:nvSpPr>
        <p:spPr>
          <a:xfrm>
            <a:off x="6781839" y="1143518"/>
            <a:ext cx="4221457" cy="5020054"/>
          </a:xfrm>
          <a:prstGeom prst="rect">
            <a:avLst/>
          </a:prstGeom>
        </p:spPr>
        <p:txBody>
          <a:bodyPr vert="horz" lIns="91440" tIns="45720" rIns="91440" bIns="45720" rtlCol="0" anchor="ctr">
            <a:noAutofit/>
          </a:bodyPr>
          <a:lstStyle/>
          <a:p>
            <a:pPr>
              <a:lnSpc>
                <a:spcPct val="80000"/>
              </a:lnSpc>
              <a:spcAft>
                <a:spcPts val="300"/>
              </a:spcAft>
            </a:pPr>
            <a:r>
              <a:rPr lang="en-US" sz="1600" b="1" dirty="0">
                <a:solidFill>
                  <a:srgbClr val="002060"/>
                </a:solidFill>
              </a:rPr>
              <a:t>Greater Clarity: </a:t>
            </a:r>
          </a:p>
          <a:p>
            <a:pPr marL="514350" lvl="1" indent="-285750">
              <a:lnSpc>
                <a:spcPct val="80000"/>
              </a:lnSpc>
              <a:spcAft>
                <a:spcPts val="300"/>
              </a:spcAft>
              <a:buFont typeface="Wingdings" panose="05000000000000000000" pitchFamily="2" charset="2"/>
              <a:buChar char="§"/>
            </a:pPr>
            <a:r>
              <a:rPr lang="en-US" sz="1600" dirty="0">
                <a:solidFill>
                  <a:srgbClr val="002060"/>
                </a:solidFill>
              </a:rPr>
              <a:t>Clear expectations and structured practices </a:t>
            </a:r>
          </a:p>
          <a:p>
            <a:pPr marL="514350" lvl="1" indent="-285750">
              <a:lnSpc>
                <a:spcPct val="80000"/>
              </a:lnSpc>
              <a:spcAft>
                <a:spcPts val="600"/>
              </a:spcAft>
              <a:buFont typeface="Wingdings" panose="05000000000000000000" pitchFamily="2" charset="2"/>
              <a:buChar char="§"/>
            </a:pPr>
            <a:r>
              <a:rPr lang="en-US" sz="1600" dirty="0">
                <a:solidFill>
                  <a:srgbClr val="002060"/>
                </a:solidFill>
              </a:rPr>
              <a:t>Strong alignment between what you do and student outcomes </a:t>
            </a:r>
          </a:p>
          <a:p>
            <a:pPr>
              <a:lnSpc>
                <a:spcPct val="80000"/>
              </a:lnSpc>
              <a:spcAft>
                <a:spcPts val="300"/>
              </a:spcAft>
            </a:pPr>
            <a:r>
              <a:rPr lang="en-US" sz="1600" b="1" dirty="0">
                <a:solidFill>
                  <a:srgbClr val="002060"/>
                </a:solidFill>
              </a:rPr>
              <a:t>Increased Efficiency: </a:t>
            </a:r>
          </a:p>
          <a:p>
            <a:pPr marL="514350" lvl="1" indent="-285750">
              <a:lnSpc>
                <a:spcPct val="80000"/>
              </a:lnSpc>
              <a:spcAft>
                <a:spcPts val="300"/>
              </a:spcAft>
              <a:buFont typeface="Wingdings" panose="05000000000000000000" pitchFamily="2" charset="2"/>
              <a:buChar char="§"/>
            </a:pPr>
            <a:r>
              <a:rPr lang="en-US" sz="1600" dirty="0">
                <a:solidFill>
                  <a:srgbClr val="002060"/>
                </a:solidFill>
              </a:rPr>
              <a:t>Fewer repeated questions </a:t>
            </a:r>
          </a:p>
          <a:p>
            <a:pPr marL="514350" lvl="1" indent="-285750">
              <a:lnSpc>
                <a:spcPct val="80000"/>
              </a:lnSpc>
              <a:spcAft>
                <a:spcPts val="600"/>
              </a:spcAft>
              <a:buFont typeface="Wingdings" panose="05000000000000000000" pitchFamily="2" charset="2"/>
              <a:buChar char="§"/>
            </a:pPr>
            <a:r>
              <a:rPr lang="en-US" sz="1600" dirty="0">
                <a:solidFill>
                  <a:srgbClr val="002060"/>
                </a:solidFill>
              </a:rPr>
              <a:t>More streamlined communication and course management </a:t>
            </a:r>
          </a:p>
          <a:p>
            <a:pPr>
              <a:lnSpc>
                <a:spcPct val="80000"/>
              </a:lnSpc>
              <a:spcAft>
                <a:spcPts val="300"/>
              </a:spcAft>
            </a:pPr>
            <a:r>
              <a:rPr lang="en-US" sz="1600" b="1" dirty="0">
                <a:solidFill>
                  <a:srgbClr val="002060"/>
                </a:solidFill>
              </a:rPr>
              <a:t>Improved Effectiveness: </a:t>
            </a:r>
          </a:p>
          <a:p>
            <a:pPr marL="514350" lvl="1" indent="-285750">
              <a:lnSpc>
                <a:spcPct val="80000"/>
              </a:lnSpc>
              <a:spcAft>
                <a:spcPts val="300"/>
              </a:spcAft>
              <a:buFont typeface="Wingdings" panose="05000000000000000000" pitchFamily="2" charset="2"/>
              <a:buChar char="§"/>
            </a:pPr>
            <a:r>
              <a:rPr lang="en-US" sz="1600" dirty="0">
                <a:solidFill>
                  <a:srgbClr val="002060"/>
                </a:solidFill>
              </a:rPr>
              <a:t>Easier to identify what works and refine your approach </a:t>
            </a:r>
          </a:p>
          <a:p>
            <a:pPr marL="514350" lvl="1" indent="-285750">
              <a:lnSpc>
                <a:spcPct val="80000"/>
              </a:lnSpc>
              <a:spcAft>
                <a:spcPts val="600"/>
              </a:spcAft>
              <a:buFont typeface="Wingdings" panose="05000000000000000000" pitchFamily="2" charset="2"/>
              <a:buChar char="§"/>
            </a:pPr>
            <a:r>
              <a:rPr lang="en-US" sz="1600" dirty="0">
                <a:solidFill>
                  <a:srgbClr val="002060"/>
                </a:solidFill>
              </a:rPr>
              <a:t>More consistent student performance </a:t>
            </a:r>
          </a:p>
          <a:p>
            <a:pPr>
              <a:lnSpc>
                <a:spcPct val="80000"/>
              </a:lnSpc>
              <a:spcAft>
                <a:spcPts val="300"/>
              </a:spcAft>
            </a:pPr>
            <a:r>
              <a:rPr lang="en-US" sz="1600" b="1" dirty="0">
                <a:solidFill>
                  <a:srgbClr val="002060"/>
                </a:solidFill>
              </a:rPr>
              <a:t>Stronger Impact: </a:t>
            </a:r>
          </a:p>
          <a:p>
            <a:pPr marL="514350" lvl="1" indent="-285750">
              <a:lnSpc>
                <a:spcPct val="80000"/>
              </a:lnSpc>
              <a:spcAft>
                <a:spcPts val="300"/>
              </a:spcAft>
              <a:buFont typeface="Wingdings" panose="05000000000000000000" pitchFamily="2" charset="2"/>
              <a:buChar char="§"/>
            </a:pPr>
            <a:r>
              <a:rPr lang="en-US" sz="1600" dirty="0">
                <a:solidFill>
                  <a:srgbClr val="002060"/>
                </a:solidFill>
              </a:rPr>
              <a:t>Direct connection to retention, success, and persistence (G2) </a:t>
            </a:r>
          </a:p>
          <a:p>
            <a:pPr marL="514350" lvl="1" indent="-285750">
              <a:lnSpc>
                <a:spcPct val="80000"/>
              </a:lnSpc>
              <a:spcAft>
                <a:spcPts val="1200"/>
              </a:spcAft>
              <a:buFont typeface="Wingdings" panose="05000000000000000000" pitchFamily="2" charset="2"/>
              <a:buChar char="§"/>
            </a:pPr>
            <a:r>
              <a:rPr lang="en-US" sz="1600" dirty="0">
                <a:solidFill>
                  <a:srgbClr val="002060"/>
                </a:solidFill>
              </a:rPr>
              <a:t>Alignment with institutional goals (G1–G4) </a:t>
            </a:r>
          </a:p>
          <a:p>
            <a:pPr>
              <a:lnSpc>
                <a:spcPct val="80000"/>
              </a:lnSpc>
              <a:spcAft>
                <a:spcPts val="600"/>
              </a:spcAft>
            </a:pPr>
            <a:r>
              <a:rPr lang="en-US" sz="1600" b="1" dirty="0">
                <a:solidFill>
                  <a:srgbClr val="002060"/>
                </a:solidFill>
              </a:rPr>
              <a:t>Key Idea:</a:t>
            </a:r>
            <a:br>
              <a:rPr lang="en-US" sz="1600" dirty="0">
                <a:solidFill>
                  <a:srgbClr val="002060"/>
                </a:solidFill>
              </a:rPr>
            </a:br>
            <a:r>
              <a:rPr lang="en-US" sz="1600" dirty="0">
                <a:solidFill>
                  <a:srgbClr val="002060"/>
                </a:solidFill>
              </a:rPr>
              <a:t>👉 </a:t>
            </a:r>
            <a:r>
              <a:rPr lang="en-US" sz="1600" i="1" dirty="0">
                <a:solidFill>
                  <a:srgbClr val="002060"/>
                </a:solidFill>
              </a:rPr>
              <a:t>Making your teaching visible makes your work more effective, efficient, and impactful.</a:t>
            </a:r>
            <a:endParaRPr lang="en-US" sz="1600" dirty="0">
              <a:solidFill>
                <a:srgbClr val="002060"/>
              </a:solidFill>
            </a:endParaRPr>
          </a:p>
        </p:txBody>
      </p:sp>
    </p:spTree>
    <p:extLst>
      <p:ext uri="{BB962C8B-B14F-4D97-AF65-F5344CB8AC3E}">
        <p14:creationId xmlns:p14="http://schemas.microsoft.com/office/powerpoint/2010/main" val="376461307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C5E9AE5B-0D8B-3838-65A3-133FEBABF177}"/>
            </a:ext>
          </a:extLst>
        </p:cNvPr>
        <p:cNvGrpSpPr/>
        <p:nvPr/>
      </p:nvGrpSpPr>
      <p:grpSpPr>
        <a:xfrm>
          <a:off x="0" y="0"/>
          <a:ext cx="0" cy="0"/>
          <a:chOff x="0" y="0"/>
          <a:chExt cx="0" cy="0"/>
        </a:xfrm>
      </p:grpSpPr>
      <p:sp useBgFill="1">
        <p:nvSpPr>
          <p:cNvPr id="2055" name="Rectangle 2054">
            <a:extLst>
              <a:ext uri="{FF2B5EF4-FFF2-40B4-BE49-F238E27FC236}">
                <a16:creationId xmlns:a16="http://schemas.microsoft.com/office/drawing/2014/main" id="{B1595A09-E336-4D1B-9B3A-06A2287A54E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2050" name="Picture 2" descr="How Can I Make School Staff Meetings Worth Attending?">
            <a:extLst>
              <a:ext uri="{FF2B5EF4-FFF2-40B4-BE49-F238E27FC236}">
                <a16:creationId xmlns:a16="http://schemas.microsoft.com/office/drawing/2014/main" id="{00C856E4-CF6C-3258-438F-4F63910F048E}"/>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20" y="10"/>
            <a:ext cx="12191980" cy="4558420"/>
          </a:xfrm>
          <a:custGeom>
            <a:avLst/>
            <a:gdLst/>
            <a:ahLst/>
            <a:cxnLst/>
            <a:rect l="l" t="t" r="r" b="b"/>
            <a:pathLst>
              <a:path w="12188952" h="4558430">
                <a:moveTo>
                  <a:pt x="6789701" y="4490221"/>
                </a:moveTo>
                <a:lnTo>
                  <a:pt x="6788702" y="4490299"/>
                </a:lnTo>
                <a:lnTo>
                  <a:pt x="6788476" y="4490833"/>
                </a:lnTo>
                <a:close/>
                <a:moveTo>
                  <a:pt x="0" y="0"/>
                </a:moveTo>
                <a:lnTo>
                  <a:pt x="12188952" y="0"/>
                </a:lnTo>
                <a:lnTo>
                  <a:pt x="12188952" y="3596895"/>
                </a:lnTo>
                <a:lnTo>
                  <a:pt x="12061096" y="3635026"/>
                </a:lnTo>
                <a:cubicBezTo>
                  <a:pt x="11933500" y="3671240"/>
                  <a:pt x="11805390" y="3705769"/>
                  <a:pt x="11676800" y="3738601"/>
                </a:cubicBezTo>
                <a:cubicBezTo>
                  <a:pt x="11262789" y="3846108"/>
                  <a:pt x="10845343" y="3939710"/>
                  <a:pt x="10425355" y="4022140"/>
                </a:cubicBezTo>
                <a:cubicBezTo>
                  <a:pt x="10092810" y="4087351"/>
                  <a:pt x="9759033" y="4145748"/>
                  <a:pt x="9424022" y="4197302"/>
                </a:cubicBezTo>
                <a:cubicBezTo>
                  <a:pt x="9102997" y="4246959"/>
                  <a:pt x="8781133" y="4291526"/>
                  <a:pt x="8458419" y="4331003"/>
                </a:cubicBezTo>
                <a:cubicBezTo>
                  <a:pt x="8211360" y="4361169"/>
                  <a:pt x="7963792" y="4386742"/>
                  <a:pt x="7715970" y="4410950"/>
                </a:cubicBezTo>
                <a:lnTo>
                  <a:pt x="6951716" y="4476730"/>
                </a:lnTo>
                <a:lnTo>
                  <a:pt x="6936303" y="4478801"/>
                </a:lnTo>
                <a:lnTo>
                  <a:pt x="6790448" y="4490162"/>
                </a:lnTo>
                <a:lnTo>
                  <a:pt x="6799941" y="4491982"/>
                </a:lnTo>
                <a:cubicBezTo>
                  <a:pt x="6811623" y="4492448"/>
                  <a:pt x="6823734" y="4490275"/>
                  <a:pt x="6835432" y="4490275"/>
                </a:cubicBezTo>
                <a:cubicBezTo>
                  <a:pt x="6851580" y="4490275"/>
                  <a:pt x="6867729" y="4487668"/>
                  <a:pt x="6884003" y="4487297"/>
                </a:cubicBezTo>
                <a:cubicBezTo>
                  <a:pt x="7115805" y="4481835"/>
                  <a:pt x="7347351" y="4469668"/>
                  <a:pt x="7578771" y="4454770"/>
                </a:cubicBezTo>
                <a:cubicBezTo>
                  <a:pt x="7927552" y="4432302"/>
                  <a:pt x="8276080" y="4404123"/>
                  <a:pt x="8623845" y="4367873"/>
                </a:cubicBezTo>
                <a:cubicBezTo>
                  <a:pt x="8909939" y="4338575"/>
                  <a:pt x="9195310" y="4303940"/>
                  <a:pt x="9479970" y="4263967"/>
                </a:cubicBezTo>
                <a:cubicBezTo>
                  <a:pt x="9864901" y="4209593"/>
                  <a:pt x="10248014" y="4144879"/>
                  <a:pt x="10629308" y="4069810"/>
                </a:cubicBezTo>
                <a:cubicBezTo>
                  <a:pt x="11090114" y="3978690"/>
                  <a:pt x="11546975" y="3871184"/>
                  <a:pt x="11998498" y="3743816"/>
                </a:cubicBezTo>
                <a:lnTo>
                  <a:pt x="12188952" y="3687715"/>
                </a:lnTo>
                <a:lnTo>
                  <a:pt x="12188952" y="3742439"/>
                </a:lnTo>
                <a:lnTo>
                  <a:pt x="11829257" y="3846853"/>
                </a:lnTo>
                <a:cubicBezTo>
                  <a:pt x="11534769" y="3926550"/>
                  <a:pt x="11238120" y="3997436"/>
                  <a:pt x="10939183" y="4061368"/>
                </a:cubicBezTo>
                <a:cubicBezTo>
                  <a:pt x="10622824" y="4129150"/>
                  <a:pt x="10304941" y="4189147"/>
                  <a:pt x="9985530" y="4241373"/>
                </a:cubicBezTo>
                <a:cubicBezTo>
                  <a:pt x="9720036" y="4284822"/>
                  <a:pt x="9453814" y="4323467"/>
                  <a:pt x="9186882" y="4357320"/>
                </a:cubicBezTo>
                <a:cubicBezTo>
                  <a:pt x="8984197" y="4382894"/>
                  <a:pt x="8781514" y="4406977"/>
                  <a:pt x="8578198" y="4426839"/>
                </a:cubicBezTo>
                <a:cubicBezTo>
                  <a:pt x="8340547" y="4449559"/>
                  <a:pt x="8102644" y="4471034"/>
                  <a:pt x="7864358" y="4488290"/>
                </a:cubicBezTo>
                <a:cubicBezTo>
                  <a:pt x="7554994" y="4510634"/>
                  <a:pt x="7245502" y="4528512"/>
                  <a:pt x="6935502" y="4539684"/>
                </a:cubicBezTo>
                <a:cubicBezTo>
                  <a:pt x="6782917" y="4545147"/>
                  <a:pt x="6630334" y="4548995"/>
                  <a:pt x="6477750" y="4553587"/>
                </a:cubicBezTo>
                <a:cubicBezTo>
                  <a:pt x="6439195" y="4551503"/>
                  <a:pt x="6400529" y="4553128"/>
                  <a:pt x="6362294" y="4558430"/>
                </a:cubicBezTo>
                <a:lnTo>
                  <a:pt x="6057129" y="4558430"/>
                </a:lnTo>
                <a:lnTo>
                  <a:pt x="5977784" y="4553836"/>
                </a:lnTo>
                <a:cubicBezTo>
                  <a:pt x="5740261" y="4541423"/>
                  <a:pt x="5502739" y="4527644"/>
                  <a:pt x="5265087" y="4517587"/>
                </a:cubicBezTo>
                <a:cubicBezTo>
                  <a:pt x="4958267" y="4505171"/>
                  <a:pt x="4651826" y="4484691"/>
                  <a:pt x="4346277" y="4455517"/>
                </a:cubicBezTo>
                <a:cubicBezTo>
                  <a:pt x="4021654" y="4424605"/>
                  <a:pt x="3697795" y="4389970"/>
                  <a:pt x="3373045" y="4356948"/>
                </a:cubicBezTo>
                <a:cubicBezTo>
                  <a:pt x="3035412" y="4322686"/>
                  <a:pt x="2698456" y="4283047"/>
                  <a:pt x="2362173" y="4238021"/>
                </a:cubicBezTo>
                <a:cubicBezTo>
                  <a:pt x="1984692" y="4187868"/>
                  <a:pt x="1608364" y="4130142"/>
                  <a:pt x="1233177" y="4064845"/>
                </a:cubicBezTo>
                <a:cubicBezTo>
                  <a:pt x="842181" y="3996132"/>
                  <a:pt x="453758" y="3917644"/>
                  <a:pt x="68500" y="3825138"/>
                </a:cubicBezTo>
                <a:lnTo>
                  <a:pt x="0" y="3807783"/>
                </a:lnTo>
                <a:lnTo>
                  <a:pt x="0" y="3751294"/>
                </a:lnTo>
                <a:lnTo>
                  <a:pt x="72441" y="3770071"/>
                </a:lnTo>
                <a:cubicBezTo>
                  <a:pt x="247961" y="3812249"/>
                  <a:pt x="424164" y="3851509"/>
                  <a:pt x="600716" y="3888441"/>
                </a:cubicBezTo>
                <a:cubicBezTo>
                  <a:pt x="988279" y="3969255"/>
                  <a:pt x="1378133" y="4038153"/>
                  <a:pt x="1769512" y="4098609"/>
                </a:cubicBezTo>
                <a:cubicBezTo>
                  <a:pt x="2052426" y="4142185"/>
                  <a:pt x="2335725" y="4182282"/>
                  <a:pt x="2613554" y="4215551"/>
                </a:cubicBezTo>
                <a:cubicBezTo>
                  <a:pt x="2605544" y="4218158"/>
                  <a:pt x="2594611" y="4208102"/>
                  <a:pt x="2581134" y="4205620"/>
                </a:cubicBezTo>
                <a:cubicBezTo>
                  <a:pt x="2087178" y="4113668"/>
                  <a:pt x="1597684" y="4002775"/>
                  <a:pt x="1112635" y="3872923"/>
                </a:cubicBezTo>
                <a:cubicBezTo>
                  <a:pt x="880453" y="3810852"/>
                  <a:pt x="649713" y="3744374"/>
                  <a:pt x="420412" y="3673490"/>
                </a:cubicBezTo>
                <a:lnTo>
                  <a:pt x="0" y="3534573"/>
                </a:lnTo>
                <a:close/>
              </a:path>
            </a:pathLst>
          </a:custGeom>
          <a:noFill/>
          <a:extLst>
            <a:ext uri="{909E8E84-426E-40DD-AFC4-6F175D3DCCD1}">
              <a14:hiddenFill xmlns:a14="http://schemas.microsoft.com/office/drawing/2010/main">
                <a:solidFill>
                  <a:srgbClr val="FFFFFF"/>
                </a:solidFill>
              </a14:hiddenFill>
            </a:ext>
          </a:extLst>
        </p:spPr>
      </p:pic>
      <p:sp>
        <p:nvSpPr>
          <p:cNvPr id="2057" name="sketch line">
            <a:extLst>
              <a:ext uri="{FF2B5EF4-FFF2-40B4-BE49-F238E27FC236}">
                <a16:creationId xmlns:a16="http://schemas.microsoft.com/office/drawing/2014/main" id="{3540989C-C7B8-473B-BF87-6F2DA6A9000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3661305" y="5468206"/>
            <a:ext cx="1371600" cy="18288"/>
          </a:xfrm>
          <a:custGeom>
            <a:avLst/>
            <a:gdLst>
              <a:gd name="connsiteX0" fmla="*/ 0 w 1371600"/>
              <a:gd name="connsiteY0" fmla="*/ 0 h 18288"/>
              <a:gd name="connsiteX1" fmla="*/ 685800 w 1371600"/>
              <a:gd name="connsiteY1" fmla="*/ 0 h 18288"/>
              <a:gd name="connsiteX2" fmla="*/ 1371600 w 1371600"/>
              <a:gd name="connsiteY2" fmla="*/ 0 h 18288"/>
              <a:gd name="connsiteX3" fmla="*/ 1371600 w 1371600"/>
              <a:gd name="connsiteY3" fmla="*/ 18288 h 18288"/>
              <a:gd name="connsiteX4" fmla="*/ 713232 w 1371600"/>
              <a:gd name="connsiteY4" fmla="*/ 18288 h 18288"/>
              <a:gd name="connsiteX5" fmla="*/ 0 w 1371600"/>
              <a:gd name="connsiteY5" fmla="*/ 18288 h 18288"/>
              <a:gd name="connsiteX6" fmla="*/ 0 w 1371600"/>
              <a:gd name="connsiteY6"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71600" h="18288" fill="none" extrusionOk="0">
                <a:moveTo>
                  <a:pt x="0" y="0"/>
                </a:moveTo>
                <a:cubicBezTo>
                  <a:pt x="247303" y="31625"/>
                  <a:pt x="422310" y="-25629"/>
                  <a:pt x="685800" y="0"/>
                </a:cubicBezTo>
                <a:cubicBezTo>
                  <a:pt x="949290" y="25629"/>
                  <a:pt x="1192357" y="6696"/>
                  <a:pt x="1371600" y="0"/>
                </a:cubicBezTo>
                <a:cubicBezTo>
                  <a:pt x="1371355" y="6649"/>
                  <a:pt x="1371915" y="11310"/>
                  <a:pt x="1371600" y="18288"/>
                </a:cubicBezTo>
                <a:cubicBezTo>
                  <a:pt x="1107995" y="26464"/>
                  <a:pt x="1033361" y="32942"/>
                  <a:pt x="713232" y="18288"/>
                </a:cubicBezTo>
                <a:cubicBezTo>
                  <a:pt x="393103" y="3634"/>
                  <a:pt x="289343" y="43221"/>
                  <a:pt x="0" y="18288"/>
                </a:cubicBezTo>
                <a:cubicBezTo>
                  <a:pt x="-459" y="11562"/>
                  <a:pt x="-31" y="5093"/>
                  <a:pt x="0" y="0"/>
                </a:cubicBezTo>
                <a:close/>
              </a:path>
              <a:path w="1371600" h="18288" stroke="0" extrusionOk="0">
                <a:moveTo>
                  <a:pt x="0" y="0"/>
                </a:moveTo>
                <a:cubicBezTo>
                  <a:pt x="170249" y="-24099"/>
                  <a:pt x="504634" y="14338"/>
                  <a:pt x="644652" y="0"/>
                </a:cubicBezTo>
                <a:cubicBezTo>
                  <a:pt x="784670" y="-14338"/>
                  <a:pt x="1087773" y="8679"/>
                  <a:pt x="1371600" y="0"/>
                </a:cubicBezTo>
                <a:cubicBezTo>
                  <a:pt x="1372456" y="3662"/>
                  <a:pt x="1371030" y="13946"/>
                  <a:pt x="1371600" y="18288"/>
                </a:cubicBezTo>
                <a:cubicBezTo>
                  <a:pt x="1176823" y="-1409"/>
                  <a:pt x="900830" y="9989"/>
                  <a:pt x="713232" y="18288"/>
                </a:cubicBezTo>
                <a:cubicBezTo>
                  <a:pt x="525634" y="26587"/>
                  <a:pt x="282837" y="5724"/>
                  <a:pt x="0" y="18288"/>
                </a:cubicBezTo>
                <a:cubicBezTo>
                  <a:pt x="367" y="13143"/>
                  <a:pt x="-823" y="5844"/>
                  <a:pt x="0" y="0"/>
                </a:cubicBezTo>
                <a:close/>
              </a:path>
            </a:pathLst>
          </a:custGeom>
          <a:solidFill>
            <a:schemeClr val="accent2"/>
          </a:solidFill>
          <a:ln w="44450" cap="rnd">
            <a:solidFill>
              <a:schemeClr val="accent2"/>
            </a:solidFill>
            <a:round/>
            <a:extLst>
              <a:ext uri="{C807C97D-BFC1-408E-A445-0C87EB9F89A2}">
                <ask:lineSketchStyleProps xmlns:ask="http://schemas.microsoft.com/office/drawing/2018/sketchyshapes" sd="615697673">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TextBox 2">
            <a:extLst>
              <a:ext uri="{FF2B5EF4-FFF2-40B4-BE49-F238E27FC236}">
                <a16:creationId xmlns:a16="http://schemas.microsoft.com/office/drawing/2014/main" id="{A3B4E1D1-AACF-8320-FFF9-63A5D1A3639B}"/>
              </a:ext>
            </a:extLst>
          </p:cNvPr>
          <p:cNvSpPr txBox="1"/>
          <p:nvPr/>
        </p:nvSpPr>
        <p:spPr>
          <a:xfrm>
            <a:off x="4654294" y="4777739"/>
            <a:ext cx="6897626" cy="1399223"/>
          </a:xfrm>
          <a:prstGeom prst="rect">
            <a:avLst/>
          </a:prstGeom>
        </p:spPr>
        <p:txBody>
          <a:bodyPr vert="horz" lIns="91440" tIns="45720" rIns="91440" bIns="45720" rtlCol="0" anchor="ctr">
            <a:normAutofit/>
          </a:bodyPr>
          <a:lstStyle/>
          <a:p>
            <a:pPr algn="ctr">
              <a:lnSpc>
                <a:spcPct val="90000"/>
              </a:lnSpc>
              <a:spcAft>
                <a:spcPts val="600"/>
              </a:spcAft>
            </a:pPr>
            <a:r>
              <a:rPr lang="en-US" sz="2400" b="1" dirty="0">
                <a:solidFill>
                  <a:srgbClr val="002060"/>
                </a:solidFill>
              </a:rPr>
              <a:t>Why This Matters</a:t>
            </a:r>
          </a:p>
          <a:p>
            <a:pPr algn="ctr">
              <a:lnSpc>
                <a:spcPct val="90000"/>
              </a:lnSpc>
              <a:spcAft>
                <a:spcPts val="600"/>
              </a:spcAft>
            </a:pPr>
            <a:r>
              <a:rPr lang="en-US" sz="2200" b="1" dirty="0">
                <a:solidFill>
                  <a:srgbClr val="FF0000"/>
                </a:solidFill>
              </a:rPr>
              <a:t>Replacing Conversation with Clarity</a:t>
            </a:r>
          </a:p>
        </p:txBody>
      </p:sp>
    </p:spTree>
    <p:extLst>
      <p:ext uri="{BB962C8B-B14F-4D97-AF65-F5344CB8AC3E}">
        <p14:creationId xmlns:p14="http://schemas.microsoft.com/office/powerpoint/2010/main" val="258211753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23A3D47-92B0-022E-A479-829F94ABFC50}"/>
            </a:ext>
          </a:extLst>
        </p:cNvPr>
        <p:cNvGrpSpPr/>
        <p:nvPr/>
      </p:nvGrpSpPr>
      <p:grpSpPr>
        <a:xfrm>
          <a:off x="0" y="0"/>
          <a:ext cx="0" cy="0"/>
          <a:chOff x="0" y="0"/>
          <a:chExt cx="0" cy="0"/>
        </a:xfrm>
      </p:grpSpPr>
      <p:sp>
        <p:nvSpPr>
          <p:cNvPr id="4" name="TextBox 3">
            <a:extLst>
              <a:ext uri="{FF2B5EF4-FFF2-40B4-BE49-F238E27FC236}">
                <a16:creationId xmlns:a16="http://schemas.microsoft.com/office/drawing/2014/main" id="{C6147CA1-97C5-7747-DBEA-EF466B75F678}"/>
              </a:ext>
            </a:extLst>
          </p:cNvPr>
          <p:cNvSpPr txBox="1"/>
          <p:nvPr/>
        </p:nvSpPr>
        <p:spPr>
          <a:xfrm>
            <a:off x="1037185" y="3081693"/>
            <a:ext cx="3307907" cy="694614"/>
          </a:xfrm>
          <a:prstGeom prst="rect">
            <a:avLst/>
          </a:prstGeom>
          <a:noFill/>
        </p:spPr>
        <p:txBody>
          <a:bodyPr wrap="square" rtlCol="0">
            <a:spAutoFit/>
          </a:bodyPr>
          <a:lstStyle/>
          <a:p>
            <a:pPr algn="ctr">
              <a:lnSpc>
                <a:spcPct val="80000"/>
              </a:lnSpc>
            </a:pPr>
            <a:r>
              <a:rPr lang="en-US" sz="2400" b="1" dirty="0">
                <a:solidFill>
                  <a:srgbClr val="002060"/>
                </a:solidFill>
              </a:rPr>
              <a:t>Core Principles of Visible Teaching</a:t>
            </a:r>
          </a:p>
        </p:txBody>
      </p:sp>
      <p:graphicFrame>
        <p:nvGraphicFramePr>
          <p:cNvPr id="5" name="Diagram 4">
            <a:extLst>
              <a:ext uri="{FF2B5EF4-FFF2-40B4-BE49-F238E27FC236}">
                <a16:creationId xmlns:a16="http://schemas.microsoft.com/office/drawing/2014/main" id="{E113F8A3-6827-0340-1280-D61C7D1E7417}"/>
              </a:ext>
            </a:extLst>
          </p:cNvPr>
          <p:cNvGraphicFramePr/>
          <p:nvPr>
            <p:extLst>
              <p:ext uri="{D42A27DB-BD31-4B8C-83A1-F6EECF244321}">
                <p14:modId xmlns:p14="http://schemas.microsoft.com/office/powerpoint/2010/main" val="3885688490"/>
              </p:ext>
            </p:extLst>
          </p:nvPr>
        </p:nvGraphicFramePr>
        <p:xfrm>
          <a:off x="3307207" y="206794"/>
          <a:ext cx="10224655" cy="629201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Rectangle 5">
            <a:extLst>
              <a:ext uri="{FF2B5EF4-FFF2-40B4-BE49-F238E27FC236}">
                <a16:creationId xmlns:a16="http://schemas.microsoft.com/office/drawing/2014/main" id="{B88ECC3C-1BB0-07BE-5027-E9F4F38E0594}"/>
              </a:ext>
            </a:extLst>
          </p:cNvPr>
          <p:cNvSpPr/>
          <p:nvPr/>
        </p:nvSpPr>
        <p:spPr>
          <a:xfrm>
            <a:off x="924791" y="909205"/>
            <a:ext cx="3127664" cy="161060"/>
          </a:xfrm>
          <a:prstGeom prst="rect">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15918386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6A0D149E-5F53-26B6-E161-881B58CEA33A}"/>
            </a:ext>
          </a:extLst>
        </p:cNvPr>
        <p:cNvGrpSpPr/>
        <p:nvPr/>
      </p:nvGrpSpPr>
      <p:grpSpPr>
        <a:xfrm>
          <a:off x="0" y="0"/>
          <a:ext cx="0" cy="0"/>
          <a:chOff x="0" y="0"/>
          <a:chExt cx="0" cy="0"/>
        </a:xfrm>
      </p:grpSpPr>
      <p:sp useBgFill="1">
        <p:nvSpPr>
          <p:cNvPr id="4103" name="Rectangle 4102">
            <a:extLst>
              <a:ext uri="{FF2B5EF4-FFF2-40B4-BE49-F238E27FC236}">
                <a16:creationId xmlns:a16="http://schemas.microsoft.com/office/drawing/2014/main" id="{DBC6133C-0615-4CE4-9132-37E609A9BDF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05" name="Rectangle 4104">
            <a:extLst>
              <a:ext uri="{FF2B5EF4-FFF2-40B4-BE49-F238E27FC236}">
                <a16:creationId xmlns:a16="http://schemas.microsoft.com/office/drawing/2014/main" id="{169CC832-2974-4E8D-90ED-3E2941BA733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616533" y="1944913"/>
            <a:ext cx="4023360" cy="2743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07" name="Rectangle 4106">
            <a:extLst>
              <a:ext uri="{FF2B5EF4-FFF2-40B4-BE49-F238E27FC236}">
                <a16:creationId xmlns:a16="http://schemas.microsoft.com/office/drawing/2014/main" id="{55222F96-971A-4F90-B841-6BAB416C7AC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225843" y="6053360"/>
            <a:ext cx="740664" cy="154124"/>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09" name="Rectangle 4108">
            <a:extLst>
              <a:ext uri="{FF2B5EF4-FFF2-40B4-BE49-F238E27FC236}">
                <a16:creationId xmlns:a16="http://schemas.microsoft.com/office/drawing/2014/main" id="{08980754-6F4B-43C9-B9BE-127B6BED658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5904923" y="215201"/>
            <a:ext cx="740664" cy="11833491"/>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11" name="Rectangle 4110">
            <a:extLst>
              <a:ext uri="{FF2B5EF4-FFF2-40B4-BE49-F238E27FC236}">
                <a16:creationId xmlns:a16="http://schemas.microsoft.com/office/drawing/2014/main" id="{2C1BBA94-3F40-40AA-8BB9-E69E25E537C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696793" y="354959"/>
            <a:ext cx="6184973" cy="5915212"/>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4098" name="Picture 2" descr="5 Helpful Teaching Strategies for New Elementary School Educators">
            <a:extLst>
              <a:ext uri="{FF2B5EF4-FFF2-40B4-BE49-F238E27FC236}">
                <a16:creationId xmlns:a16="http://schemas.microsoft.com/office/drawing/2014/main" id="{382BFC6E-64DF-FCF7-7A35-F1F2ADFD7344}"/>
              </a:ext>
            </a:extLst>
          </p:cNvPr>
          <p:cNvPicPr>
            <a:picLocks noChangeAspect="1" noChangeArrowheads="1"/>
          </p:cNvPicPr>
          <p:nvPr/>
        </p:nvPicPr>
        <p:blipFill>
          <a:blip r:embed="rId3" cstate="email">
            <a:extLst>
              <a:ext uri="{28A0092B-C50C-407E-A947-70E740481C1C}">
                <a14:useLocalDpi xmlns:a14="http://schemas.microsoft.com/office/drawing/2010/main"/>
              </a:ext>
            </a:extLst>
          </a:blip>
          <a:stretch>
            <a:fillRect/>
          </a:stretch>
        </p:blipFill>
        <p:spPr bwMode="auto">
          <a:xfrm>
            <a:off x="649650" y="2647508"/>
            <a:ext cx="3957125" cy="2225883"/>
          </a:xfrm>
          <a:prstGeom prst="rect">
            <a:avLst/>
          </a:prstGeom>
          <a:ln>
            <a:solidFill>
              <a:srgbClr val="002060"/>
            </a:solid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4D72A2B1-7604-5AF6-79FB-A13649E2F7C0}"/>
              </a:ext>
            </a:extLst>
          </p:cNvPr>
          <p:cNvSpPr txBox="1"/>
          <p:nvPr/>
        </p:nvSpPr>
        <p:spPr>
          <a:xfrm>
            <a:off x="6460650" y="1556593"/>
            <a:ext cx="4938870" cy="3511943"/>
          </a:xfrm>
          <a:prstGeom prst="rect">
            <a:avLst/>
          </a:prstGeom>
        </p:spPr>
        <p:txBody>
          <a:bodyPr vert="horz" lIns="91440" tIns="45720" rIns="91440" bIns="45720" rtlCol="0" anchor="ctr">
            <a:noAutofit/>
          </a:bodyPr>
          <a:lstStyle/>
          <a:p>
            <a:pPr>
              <a:lnSpc>
                <a:spcPct val="90000"/>
              </a:lnSpc>
              <a:spcAft>
                <a:spcPts val="1200"/>
              </a:spcAft>
            </a:pPr>
            <a:r>
              <a:rPr lang="en-US" sz="1600" dirty="0">
                <a:solidFill>
                  <a:srgbClr val="002060"/>
                </a:solidFill>
              </a:rPr>
              <a:t>Examples show </a:t>
            </a:r>
            <a:r>
              <a:rPr lang="en-US" sz="1600" b="1" dirty="0">
                <a:solidFill>
                  <a:srgbClr val="002060"/>
                </a:solidFill>
              </a:rPr>
              <a:t>exactly what teaching looks like                        in action</a:t>
            </a:r>
            <a:r>
              <a:rPr lang="en-US" sz="1600" dirty="0">
                <a:solidFill>
                  <a:srgbClr val="002060"/>
                </a:solidFill>
              </a:rPr>
              <a:t>.</a:t>
            </a:r>
          </a:p>
          <a:p>
            <a:pPr>
              <a:lnSpc>
                <a:spcPct val="90000"/>
              </a:lnSpc>
              <a:spcAft>
                <a:spcPts val="1200"/>
              </a:spcAft>
            </a:pPr>
            <a:r>
              <a:rPr lang="en-US" sz="1600" dirty="0">
                <a:solidFill>
                  <a:srgbClr val="002060"/>
                </a:solidFill>
              </a:rPr>
              <a:t>Reduce ambiguity and eliminate guesswork </a:t>
            </a:r>
          </a:p>
          <a:p>
            <a:pPr>
              <a:lnSpc>
                <a:spcPct val="90000"/>
              </a:lnSpc>
              <a:spcAft>
                <a:spcPts val="1200"/>
              </a:spcAft>
            </a:pPr>
            <a:r>
              <a:rPr lang="en-US" sz="1600" dirty="0">
                <a:solidFill>
                  <a:srgbClr val="002060"/>
                </a:solidFill>
              </a:rPr>
              <a:t>Provide a </a:t>
            </a:r>
            <a:r>
              <a:rPr lang="en-US" sz="1600" b="1" dirty="0">
                <a:solidFill>
                  <a:srgbClr val="002060"/>
                </a:solidFill>
              </a:rPr>
              <a:t>shared reference point</a:t>
            </a:r>
            <a:r>
              <a:rPr lang="en-US" sz="1600" dirty="0">
                <a:solidFill>
                  <a:srgbClr val="002060"/>
                </a:solidFill>
              </a:rPr>
              <a:t> for understanding </a:t>
            </a:r>
          </a:p>
          <a:p>
            <a:pPr>
              <a:lnSpc>
                <a:spcPct val="90000"/>
              </a:lnSpc>
              <a:spcAft>
                <a:spcPts val="600"/>
              </a:spcAft>
            </a:pPr>
            <a:r>
              <a:rPr lang="en-US" sz="1600" dirty="0">
                <a:solidFill>
                  <a:srgbClr val="002060"/>
                </a:solidFill>
              </a:rPr>
              <a:t>Unlike discussion, examples: </a:t>
            </a:r>
          </a:p>
          <a:p>
            <a:pPr marL="514350" lvl="1" indent="-285750">
              <a:lnSpc>
                <a:spcPct val="90000"/>
              </a:lnSpc>
              <a:spcAft>
                <a:spcPts val="300"/>
              </a:spcAft>
              <a:buFont typeface="Wingdings" panose="05000000000000000000" pitchFamily="2" charset="2"/>
              <a:buChar char="§"/>
            </a:pPr>
            <a:r>
              <a:rPr lang="en-US" sz="1600" dirty="0">
                <a:solidFill>
                  <a:srgbClr val="002060"/>
                </a:solidFill>
              </a:rPr>
              <a:t>Do not rely on interpretation </a:t>
            </a:r>
          </a:p>
          <a:p>
            <a:pPr marL="514350" lvl="1" indent="-285750">
              <a:lnSpc>
                <a:spcPct val="90000"/>
              </a:lnSpc>
              <a:spcAft>
                <a:spcPts val="300"/>
              </a:spcAft>
              <a:buFont typeface="Wingdings" panose="05000000000000000000" pitchFamily="2" charset="2"/>
              <a:buChar char="§"/>
            </a:pPr>
            <a:r>
              <a:rPr lang="en-US" sz="1600" dirty="0">
                <a:solidFill>
                  <a:srgbClr val="002060"/>
                </a:solidFill>
              </a:rPr>
              <a:t>Are immediately usable </a:t>
            </a:r>
          </a:p>
          <a:p>
            <a:pPr marL="514350" lvl="1" indent="-285750">
              <a:lnSpc>
                <a:spcPct val="90000"/>
              </a:lnSpc>
              <a:spcAft>
                <a:spcPts val="1200"/>
              </a:spcAft>
              <a:buFont typeface="Wingdings" panose="05000000000000000000" pitchFamily="2" charset="2"/>
              <a:buChar char="§"/>
            </a:pPr>
            <a:r>
              <a:rPr lang="en-US" sz="1600" dirty="0">
                <a:solidFill>
                  <a:srgbClr val="002060"/>
                </a:solidFill>
              </a:rPr>
              <a:t>Can be applied quickly </a:t>
            </a:r>
          </a:p>
          <a:p>
            <a:pPr>
              <a:lnSpc>
                <a:spcPct val="90000"/>
              </a:lnSpc>
              <a:spcAft>
                <a:spcPts val="600"/>
              </a:spcAft>
            </a:pPr>
            <a:r>
              <a:rPr lang="en-US" sz="1600" dirty="0">
                <a:solidFill>
                  <a:srgbClr val="002060"/>
                </a:solidFill>
              </a:rPr>
              <a:t>Make professional learning: </a:t>
            </a:r>
          </a:p>
          <a:p>
            <a:pPr marL="514350" lvl="1" indent="-285750">
              <a:lnSpc>
                <a:spcPct val="90000"/>
              </a:lnSpc>
              <a:spcAft>
                <a:spcPts val="300"/>
              </a:spcAft>
              <a:buFont typeface="Wingdings" panose="05000000000000000000" pitchFamily="2" charset="2"/>
              <a:buChar char="§"/>
            </a:pPr>
            <a:r>
              <a:rPr lang="en-US" sz="1600" dirty="0">
                <a:solidFill>
                  <a:srgbClr val="002060"/>
                </a:solidFill>
              </a:rPr>
              <a:t>More efficient </a:t>
            </a:r>
          </a:p>
          <a:p>
            <a:pPr marL="514350" lvl="1" indent="-285750">
              <a:lnSpc>
                <a:spcPct val="90000"/>
              </a:lnSpc>
              <a:spcAft>
                <a:spcPts val="300"/>
              </a:spcAft>
              <a:buFont typeface="Wingdings" panose="05000000000000000000" pitchFamily="2" charset="2"/>
              <a:buChar char="§"/>
            </a:pPr>
            <a:r>
              <a:rPr lang="en-US" sz="1600" dirty="0">
                <a:solidFill>
                  <a:srgbClr val="002060"/>
                </a:solidFill>
              </a:rPr>
              <a:t>More accessible </a:t>
            </a:r>
          </a:p>
          <a:p>
            <a:pPr marL="514350" lvl="1" indent="-285750">
              <a:lnSpc>
                <a:spcPct val="90000"/>
              </a:lnSpc>
              <a:spcAft>
                <a:spcPts val="1200"/>
              </a:spcAft>
              <a:buFont typeface="Wingdings" panose="05000000000000000000" pitchFamily="2" charset="2"/>
              <a:buChar char="§"/>
            </a:pPr>
            <a:r>
              <a:rPr lang="en-US" sz="1600" dirty="0">
                <a:solidFill>
                  <a:srgbClr val="002060"/>
                </a:solidFill>
              </a:rPr>
              <a:t>More consistent </a:t>
            </a:r>
          </a:p>
          <a:p>
            <a:pPr>
              <a:lnSpc>
                <a:spcPct val="90000"/>
              </a:lnSpc>
              <a:spcAft>
                <a:spcPts val="600"/>
              </a:spcAft>
            </a:pPr>
            <a:r>
              <a:rPr lang="en-US" sz="1600" b="1" dirty="0">
                <a:solidFill>
                  <a:srgbClr val="002060"/>
                </a:solidFill>
              </a:rPr>
              <a:t>Key Idea:</a:t>
            </a:r>
          </a:p>
          <a:p>
            <a:pPr>
              <a:lnSpc>
                <a:spcPct val="90000"/>
              </a:lnSpc>
              <a:spcAft>
                <a:spcPts val="600"/>
              </a:spcAft>
            </a:pPr>
            <a:r>
              <a:rPr lang="en-US" sz="1600" dirty="0">
                <a:solidFill>
                  <a:srgbClr val="002060"/>
                </a:solidFill>
              </a:rPr>
              <a:t>👉 </a:t>
            </a:r>
            <a:r>
              <a:rPr lang="en-US" sz="1600" i="1" dirty="0">
                <a:solidFill>
                  <a:srgbClr val="002060"/>
                </a:solidFill>
              </a:rPr>
              <a:t>Clear examples can replace conversation by making teaching practices visible and actionable.</a:t>
            </a:r>
            <a:endParaRPr lang="en-US" sz="1600" dirty="0">
              <a:solidFill>
                <a:srgbClr val="002060"/>
              </a:solidFill>
            </a:endParaRPr>
          </a:p>
        </p:txBody>
      </p:sp>
      <p:sp>
        <p:nvSpPr>
          <p:cNvPr id="4" name="TextBox 3">
            <a:extLst>
              <a:ext uri="{FF2B5EF4-FFF2-40B4-BE49-F238E27FC236}">
                <a16:creationId xmlns:a16="http://schemas.microsoft.com/office/drawing/2014/main" id="{0A55F81B-A789-5457-938C-480595BC681A}"/>
              </a:ext>
            </a:extLst>
          </p:cNvPr>
          <p:cNvSpPr txBox="1"/>
          <p:nvPr/>
        </p:nvSpPr>
        <p:spPr>
          <a:xfrm>
            <a:off x="616533" y="1192335"/>
            <a:ext cx="4023360" cy="752578"/>
          </a:xfrm>
          <a:prstGeom prst="rect">
            <a:avLst/>
          </a:prstGeom>
          <a:noFill/>
        </p:spPr>
        <p:txBody>
          <a:bodyPr wrap="square">
            <a:spAutoFit/>
          </a:bodyPr>
          <a:lstStyle/>
          <a:p>
            <a:pPr algn="ctr">
              <a:lnSpc>
                <a:spcPct val="90000"/>
              </a:lnSpc>
              <a:spcAft>
                <a:spcPts val="600"/>
              </a:spcAft>
            </a:pPr>
            <a:r>
              <a:rPr lang="en-US" sz="2400" b="1" dirty="0">
                <a:solidFill>
                  <a:srgbClr val="002060"/>
                </a:solidFill>
              </a:rPr>
              <a:t>Examples</a:t>
            </a:r>
          </a:p>
          <a:p>
            <a:pPr algn="ctr">
              <a:lnSpc>
                <a:spcPct val="90000"/>
              </a:lnSpc>
              <a:spcAft>
                <a:spcPts val="600"/>
              </a:spcAft>
            </a:pPr>
            <a:r>
              <a:rPr lang="en-US" sz="1800" b="1" dirty="0">
                <a:solidFill>
                  <a:srgbClr val="FF0000"/>
                </a:solidFill>
              </a:rPr>
              <a:t>A Clear Alternative to Discussion</a:t>
            </a:r>
            <a:endParaRPr lang="en-US" sz="1800" dirty="0">
              <a:solidFill>
                <a:srgbClr val="FF0000"/>
              </a:solidFill>
            </a:endParaRPr>
          </a:p>
        </p:txBody>
      </p:sp>
    </p:spTree>
    <p:extLst>
      <p:ext uri="{BB962C8B-B14F-4D97-AF65-F5344CB8AC3E}">
        <p14:creationId xmlns:p14="http://schemas.microsoft.com/office/powerpoint/2010/main" val="356189613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201CC55D-ED54-4C5C-95E6-10947BD1103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4" name="Group 13">
            <a:extLst>
              <a:ext uri="{FF2B5EF4-FFF2-40B4-BE49-F238E27FC236}">
                <a16:creationId xmlns:a16="http://schemas.microsoft.com/office/drawing/2014/main" id="{1DE889C7-FAD6-4397-98E2-05D50348445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1083484"/>
            <a:ext cx="355196" cy="673460"/>
            <a:chOff x="0" y="823811"/>
            <a:chExt cx="355196" cy="673460"/>
          </a:xfrm>
        </p:grpSpPr>
        <p:sp>
          <p:nvSpPr>
            <p:cNvPr id="12" name="Rectangle 11">
              <a:extLst>
                <a:ext uri="{FF2B5EF4-FFF2-40B4-BE49-F238E27FC236}">
                  <a16:creationId xmlns:a16="http://schemas.microsoft.com/office/drawing/2014/main" id="{F399A70F-F8CD-4992-9EF5-6CF15472E73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823811"/>
              <a:ext cx="87363" cy="67346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Rectangle 15">
              <a:extLst>
                <a:ext uri="{FF2B5EF4-FFF2-40B4-BE49-F238E27FC236}">
                  <a16:creationId xmlns:a16="http://schemas.microsoft.com/office/drawing/2014/main" id="{48F4FEDC-6D80-458C-A665-075D9B9500F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59341" y="823811"/>
              <a:ext cx="195855" cy="67346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8" name="Rectangle 17">
            <a:extLst>
              <a:ext uri="{FF2B5EF4-FFF2-40B4-BE49-F238E27FC236}">
                <a16:creationId xmlns:a16="http://schemas.microsoft.com/office/drawing/2014/main" id="{3873B707-463F-40B0-8227-E8CC6C67EB2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665085" y="2090569"/>
            <a:ext cx="4297680" cy="2743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Rectangle 16">
            <a:extLst>
              <a:ext uri="{FF2B5EF4-FFF2-40B4-BE49-F238E27FC236}">
                <a16:creationId xmlns:a16="http://schemas.microsoft.com/office/drawing/2014/main" id="{C13237C8-E62C-4F0D-A318-BD6FB6C2D13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0697670" y="0"/>
            <a:ext cx="1494330"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Rectangle 18">
            <a:extLst>
              <a:ext uri="{FF2B5EF4-FFF2-40B4-BE49-F238E27FC236}">
                <a16:creationId xmlns:a16="http://schemas.microsoft.com/office/drawing/2014/main" id="{19C9EAEA-39D0-4B0E-A0EB-51E7B26740B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685810" y="513853"/>
            <a:ext cx="6009366" cy="5834577"/>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TextBox 3">
            <a:extLst>
              <a:ext uri="{FF2B5EF4-FFF2-40B4-BE49-F238E27FC236}">
                <a16:creationId xmlns:a16="http://schemas.microsoft.com/office/drawing/2014/main" id="{19232C7C-32F4-E562-9A09-EB5B6A0FFD12}"/>
              </a:ext>
            </a:extLst>
          </p:cNvPr>
          <p:cNvSpPr txBox="1"/>
          <p:nvPr/>
        </p:nvSpPr>
        <p:spPr>
          <a:xfrm>
            <a:off x="6217616" y="1614688"/>
            <a:ext cx="4559425" cy="3979585"/>
          </a:xfrm>
          <a:prstGeom prst="rect">
            <a:avLst/>
          </a:prstGeom>
        </p:spPr>
        <p:txBody>
          <a:bodyPr vert="horz" lIns="91440" tIns="45720" rIns="91440" bIns="45720" rtlCol="0" anchor="ctr">
            <a:noAutofit/>
          </a:bodyPr>
          <a:lstStyle/>
          <a:p>
            <a:pPr>
              <a:lnSpc>
                <a:spcPct val="90000"/>
              </a:lnSpc>
              <a:spcAft>
                <a:spcPts val="1200"/>
              </a:spcAft>
            </a:pPr>
            <a:r>
              <a:rPr lang="en-US" sz="1600" dirty="0">
                <a:solidFill>
                  <a:srgbClr val="002060"/>
                </a:solidFill>
              </a:rPr>
              <a:t>Examples show </a:t>
            </a:r>
            <a:r>
              <a:rPr lang="en-US" sz="1600" b="1" dirty="0">
                <a:solidFill>
                  <a:srgbClr val="002060"/>
                </a:solidFill>
              </a:rPr>
              <a:t>specific, observable teaching practices.</a:t>
            </a:r>
            <a:r>
              <a:rPr lang="en-US" sz="1600" dirty="0">
                <a:solidFill>
                  <a:srgbClr val="002060"/>
                </a:solidFill>
              </a:rPr>
              <a:t> </a:t>
            </a:r>
          </a:p>
          <a:p>
            <a:pPr>
              <a:lnSpc>
                <a:spcPct val="90000"/>
              </a:lnSpc>
              <a:spcAft>
                <a:spcPts val="600"/>
              </a:spcAft>
            </a:pPr>
            <a:r>
              <a:rPr lang="en-US" sz="1600" b="1" dirty="0">
                <a:solidFill>
                  <a:srgbClr val="002060"/>
                </a:solidFill>
              </a:rPr>
              <a:t>Help you: </a:t>
            </a:r>
          </a:p>
          <a:p>
            <a:pPr marL="800100" lvl="1" indent="-285750">
              <a:lnSpc>
                <a:spcPct val="90000"/>
              </a:lnSpc>
              <a:spcAft>
                <a:spcPts val="300"/>
              </a:spcAft>
              <a:buFont typeface="Wingdings" panose="05000000000000000000" pitchFamily="2" charset="2"/>
              <a:buChar char="§"/>
            </a:pPr>
            <a:r>
              <a:rPr lang="en-US" sz="1600" dirty="0">
                <a:solidFill>
                  <a:srgbClr val="002060"/>
                </a:solidFill>
              </a:rPr>
              <a:t>Recognize effective strategies quickly </a:t>
            </a:r>
          </a:p>
          <a:p>
            <a:pPr marL="800100" lvl="1" indent="-285750">
              <a:lnSpc>
                <a:spcPct val="90000"/>
              </a:lnSpc>
              <a:spcAft>
                <a:spcPts val="300"/>
              </a:spcAft>
              <a:buFont typeface="Wingdings" panose="05000000000000000000" pitchFamily="2" charset="2"/>
              <a:buChar char="§"/>
            </a:pPr>
            <a:r>
              <a:rPr lang="en-US" sz="1600" dirty="0">
                <a:solidFill>
                  <a:srgbClr val="002060"/>
                </a:solidFill>
              </a:rPr>
              <a:t>Apply practices with confidence </a:t>
            </a:r>
          </a:p>
          <a:p>
            <a:pPr marL="800100" lvl="1" indent="-285750">
              <a:lnSpc>
                <a:spcPct val="90000"/>
              </a:lnSpc>
              <a:spcAft>
                <a:spcPts val="1200"/>
              </a:spcAft>
              <a:buFont typeface="Wingdings" panose="05000000000000000000" pitchFamily="2" charset="2"/>
              <a:buChar char="§"/>
            </a:pPr>
            <a:r>
              <a:rPr lang="en-US" sz="1600" dirty="0">
                <a:solidFill>
                  <a:srgbClr val="002060"/>
                </a:solidFill>
              </a:rPr>
              <a:t>Align actions with student outcomes </a:t>
            </a:r>
          </a:p>
          <a:p>
            <a:pPr>
              <a:lnSpc>
                <a:spcPct val="90000"/>
              </a:lnSpc>
              <a:spcAft>
                <a:spcPts val="600"/>
              </a:spcAft>
            </a:pPr>
            <a:r>
              <a:rPr lang="en-US" sz="1600" b="1" dirty="0">
                <a:solidFill>
                  <a:srgbClr val="002060"/>
                </a:solidFill>
              </a:rPr>
              <a:t>Support: </a:t>
            </a:r>
          </a:p>
          <a:p>
            <a:pPr marL="800100" lvl="1" indent="-285750">
              <a:lnSpc>
                <a:spcPct val="90000"/>
              </a:lnSpc>
              <a:spcAft>
                <a:spcPts val="300"/>
              </a:spcAft>
              <a:buFont typeface="Wingdings" panose="05000000000000000000" pitchFamily="2" charset="2"/>
              <a:buChar char="§"/>
            </a:pPr>
            <a:r>
              <a:rPr lang="en-US" sz="1600" dirty="0">
                <a:solidFill>
                  <a:srgbClr val="002060"/>
                </a:solidFill>
              </a:rPr>
              <a:t>Consistency in teaching </a:t>
            </a:r>
          </a:p>
          <a:p>
            <a:pPr marL="800100" lvl="1" indent="-285750">
              <a:lnSpc>
                <a:spcPct val="90000"/>
              </a:lnSpc>
              <a:spcAft>
                <a:spcPts val="300"/>
              </a:spcAft>
              <a:buFont typeface="Wingdings" panose="05000000000000000000" pitchFamily="2" charset="2"/>
              <a:buChar char="§"/>
            </a:pPr>
            <a:r>
              <a:rPr lang="en-US" sz="1600" dirty="0">
                <a:solidFill>
                  <a:srgbClr val="002060"/>
                </a:solidFill>
              </a:rPr>
              <a:t>Faster improvement </a:t>
            </a:r>
          </a:p>
          <a:p>
            <a:pPr marL="800100" lvl="1" indent="-285750">
              <a:lnSpc>
                <a:spcPct val="90000"/>
              </a:lnSpc>
              <a:spcAft>
                <a:spcPts val="1200"/>
              </a:spcAft>
              <a:buFont typeface="Wingdings" panose="05000000000000000000" pitchFamily="2" charset="2"/>
              <a:buChar char="§"/>
            </a:pPr>
            <a:r>
              <a:rPr lang="en-US" sz="1600" dirty="0">
                <a:solidFill>
                  <a:srgbClr val="002060"/>
                </a:solidFill>
              </a:rPr>
              <a:t>More effective practice </a:t>
            </a:r>
          </a:p>
          <a:p>
            <a:pPr>
              <a:lnSpc>
                <a:spcPct val="90000"/>
              </a:lnSpc>
              <a:spcAft>
                <a:spcPts val="600"/>
              </a:spcAft>
            </a:pPr>
            <a:r>
              <a:rPr lang="en-US" sz="1600" b="1" dirty="0">
                <a:solidFill>
                  <a:srgbClr val="002060"/>
                </a:solidFill>
              </a:rPr>
              <a:t>Key Idea:</a:t>
            </a:r>
          </a:p>
          <a:p>
            <a:pPr>
              <a:lnSpc>
                <a:spcPct val="90000"/>
              </a:lnSpc>
              <a:spcAft>
                <a:spcPts val="600"/>
              </a:spcAft>
            </a:pPr>
            <a:r>
              <a:rPr lang="en-US" sz="1600" dirty="0">
                <a:solidFill>
                  <a:srgbClr val="002060"/>
                </a:solidFill>
              </a:rPr>
              <a:t>👉 </a:t>
            </a:r>
            <a:r>
              <a:rPr lang="en-US" sz="1600" i="1" dirty="0">
                <a:solidFill>
                  <a:srgbClr val="002060"/>
                </a:solidFill>
              </a:rPr>
              <a:t>Clear examples show exactly what good teaching looks like—and how to do it.</a:t>
            </a:r>
            <a:endParaRPr lang="en-US" sz="1600" dirty="0">
              <a:solidFill>
                <a:srgbClr val="002060"/>
              </a:solidFill>
            </a:endParaRPr>
          </a:p>
        </p:txBody>
      </p:sp>
      <p:pic>
        <p:nvPicPr>
          <p:cNvPr id="5" name="Picture 2" descr="Supporting Struggling New Teachers - Alma Advisory Group">
            <a:extLst>
              <a:ext uri="{FF2B5EF4-FFF2-40B4-BE49-F238E27FC236}">
                <a16:creationId xmlns:a16="http://schemas.microsoft.com/office/drawing/2014/main" id="{44A506CF-54DF-5C1C-CFDE-569021A89DAC}"/>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465701" y="2487481"/>
            <a:ext cx="4754409" cy="3169606"/>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20" name="TextBox 19">
            <a:extLst>
              <a:ext uri="{FF2B5EF4-FFF2-40B4-BE49-F238E27FC236}">
                <a16:creationId xmlns:a16="http://schemas.microsoft.com/office/drawing/2014/main" id="{3329B57B-F85D-0B84-1477-33C526C07C17}"/>
              </a:ext>
            </a:extLst>
          </p:cNvPr>
          <p:cNvSpPr txBox="1"/>
          <p:nvPr/>
        </p:nvSpPr>
        <p:spPr>
          <a:xfrm>
            <a:off x="665085" y="1238399"/>
            <a:ext cx="4023219" cy="752578"/>
          </a:xfrm>
          <a:prstGeom prst="rect">
            <a:avLst/>
          </a:prstGeom>
          <a:noFill/>
        </p:spPr>
        <p:txBody>
          <a:bodyPr wrap="square">
            <a:spAutoFit/>
          </a:bodyPr>
          <a:lstStyle/>
          <a:p>
            <a:pPr algn="ctr">
              <a:lnSpc>
                <a:spcPct val="90000"/>
              </a:lnSpc>
              <a:spcAft>
                <a:spcPts val="600"/>
              </a:spcAft>
            </a:pPr>
            <a:r>
              <a:rPr lang="en-US" sz="2400" b="1" dirty="0">
                <a:solidFill>
                  <a:srgbClr val="002060"/>
                </a:solidFill>
              </a:rPr>
              <a:t>Immediate Clarity</a:t>
            </a:r>
          </a:p>
          <a:p>
            <a:pPr algn="ctr">
              <a:lnSpc>
                <a:spcPct val="90000"/>
              </a:lnSpc>
              <a:spcAft>
                <a:spcPts val="600"/>
              </a:spcAft>
            </a:pPr>
            <a:r>
              <a:rPr lang="en-US" sz="1800" b="1" dirty="0"/>
              <a:t> </a:t>
            </a:r>
            <a:r>
              <a:rPr lang="en-US" sz="1800" b="1" dirty="0">
                <a:solidFill>
                  <a:srgbClr val="FF0000"/>
                </a:solidFill>
              </a:rPr>
              <a:t>What Good Teaching Looks Like</a:t>
            </a:r>
            <a:endParaRPr lang="en-US" sz="1800" dirty="0">
              <a:solidFill>
                <a:srgbClr val="FF0000"/>
              </a:solidFill>
            </a:endParaRPr>
          </a:p>
        </p:txBody>
      </p:sp>
    </p:spTree>
    <p:extLst>
      <p:ext uri="{BB962C8B-B14F-4D97-AF65-F5344CB8AC3E}">
        <p14:creationId xmlns:p14="http://schemas.microsoft.com/office/powerpoint/2010/main" val="356852984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79A3101-CC2C-4F6B-467C-5A5396942E30}"/>
            </a:ext>
          </a:extLst>
        </p:cNvPr>
        <p:cNvGrpSpPr/>
        <p:nvPr/>
      </p:nvGrpSpPr>
      <p:grpSpPr>
        <a:xfrm>
          <a:off x="0" y="0"/>
          <a:ext cx="0" cy="0"/>
          <a:chOff x="0" y="0"/>
          <a:chExt cx="0" cy="0"/>
        </a:xfrm>
      </p:grpSpPr>
      <p:sp>
        <p:nvSpPr>
          <p:cNvPr id="5" name="TextBox 4">
            <a:extLst>
              <a:ext uri="{FF2B5EF4-FFF2-40B4-BE49-F238E27FC236}">
                <a16:creationId xmlns:a16="http://schemas.microsoft.com/office/drawing/2014/main" id="{77D0952F-4F13-E8BF-8116-051A5A24C9A4}"/>
              </a:ext>
            </a:extLst>
          </p:cNvPr>
          <p:cNvSpPr txBox="1"/>
          <p:nvPr/>
        </p:nvSpPr>
        <p:spPr>
          <a:xfrm>
            <a:off x="2325952" y="2076605"/>
            <a:ext cx="5294048" cy="4430380"/>
          </a:xfrm>
          <a:prstGeom prst="rect">
            <a:avLst/>
          </a:prstGeom>
          <a:noFill/>
        </p:spPr>
        <p:txBody>
          <a:bodyPr wrap="square">
            <a:spAutoFit/>
          </a:bodyPr>
          <a:lstStyle/>
          <a:p>
            <a:pPr>
              <a:lnSpc>
                <a:spcPct val="80000"/>
              </a:lnSpc>
              <a:spcAft>
                <a:spcPts val="1200"/>
              </a:spcAft>
            </a:pPr>
            <a:r>
              <a:rPr lang="en-US" sz="1600" dirty="0">
                <a:solidFill>
                  <a:srgbClr val="002060"/>
                </a:solidFill>
              </a:rPr>
              <a:t>Examples make expectations </a:t>
            </a:r>
            <a:r>
              <a:rPr lang="en-US" sz="1600" b="1" dirty="0">
                <a:solidFill>
                  <a:srgbClr val="002060"/>
                </a:solidFill>
              </a:rPr>
              <a:t>explicit and visible.</a:t>
            </a:r>
            <a:r>
              <a:rPr lang="en-US" sz="1600" dirty="0">
                <a:solidFill>
                  <a:srgbClr val="002060"/>
                </a:solidFill>
              </a:rPr>
              <a:t> </a:t>
            </a:r>
          </a:p>
          <a:p>
            <a:pPr>
              <a:lnSpc>
                <a:spcPct val="80000"/>
              </a:lnSpc>
              <a:spcAft>
                <a:spcPts val="1200"/>
              </a:spcAft>
            </a:pPr>
            <a:r>
              <a:rPr lang="en-US" sz="1600" dirty="0">
                <a:solidFill>
                  <a:srgbClr val="002060"/>
                </a:solidFill>
              </a:rPr>
              <a:t>Eliminate confusion about what success looks like </a:t>
            </a:r>
          </a:p>
          <a:p>
            <a:pPr>
              <a:lnSpc>
                <a:spcPct val="80000"/>
              </a:lnSpc>
              <a:spcAft>
                <a:spcPts val="1200"/>
              </a:spcAft>
            </a:pPr>
            <a:r>
              <a:rPr lang="en-US" sz="1600" dirty="0">
                <a:solidFill>
                  <a:srgbClr val="002060"/>
                </a:solidFill>
              </a:rPr>
              <a:t>Help students: </a:t>
            </a:r>
          </a:p>
          <a:p>
            <a:pPr marL="742950" lvl="1" indent="-285750">
              <a:lnSpc>
                <a:spcPct val="80000"/>
              </a:lnSpc>
              <a:spcAft>
                <a:spcPts val="1200"/>
              </a:spcAft>
              <a:buFont typeface="Wingdings" panose="05000000000000000000" pitchFamily="2" charset="2"/>
              <a:buChar char="§"/>
            </a:pPr>
            <a:r>
              <a:rPr lang="en-US" sz="1600" dirty="0">
                <a:solidFill>
                  <a:srgbClr val="002060"/>
                </a:solidFill>
              </a:rPr>
              <a:t>Understand how to approach tasks </a:t>
            </a:r>
          </a:p>
          <a:p>
            <a:pPr marL="742950" lvl="1" indent="-285750">
              <a:lnSpc>
                <a:spcPct val="80000"/>
              </a:lnSpc>
              <a:spcAft>
                <a:spcPts val="1200"/>
              </a:spcAft>
              <a:buFont typeface="Wingdings" panose="05000000000000000000" pitchFamily="2" charset="2"/>
              <a:buChar char="§"/>
            </a:pPr>
            <a:r>
              <a:rPr lang="en-US" sz="1600" dirty="0">
                <a:solidFill>
                  <a:srgbClr val="002060"/>
                </a:solidFill>
              </a:rPr>
              <a:t>Focus on learning—not guessing </a:t>
            </a:r>
          </a:p>
          <a:p>
            <a:pPr marL="742950" lvl="1" indent="-285750">
              <a:lnSpc>
                <a:spcPct val="80000"/>
              </a:lnSpc>
              <a:spcAft>
                <a:spcPts val="1200"/>
              </a:spcAft>
              <a:buFont typeface="Wingdings" panose="05000000000000000000" pitchFamily="2" charset="2"/>
              <a:buChar char="§"/>
            </a:pPr>
            <a:r>
              <a:rPr lang="en-US" sz="1600" dirty="0">
                <a:solidFill>
                  <a:srgbClr val="002060"/>
                </a:solidFill>
              </a:rPr>
              <a:t>Perform more consistently </a:t>
            </a:r>
          </a:p>
          <a:p>
            <a:pPr>
              <a:lnSpc>
                <a:spcPct val="80000"/>
              </a:lnSpc>
              <a:spcAft>
                <a:spcPts val="1200"/>
              </a:spcAft>
            </a:pPr>
            <a:r>
              <a:rPr lang="en-US" sz="1600" dirty="0">
                <a:solidFill>
                  <a:srgbClr val="002060"/>
                </a:solidFill>
              </a:rPr>
              <a:t>Help you: </a:t>
            </a:r>
          </a:p>
          <a:p>
            <a:pPr marL="742950" lvl="1" indent="-285750">
              <a:lnSpc>
                <a:spcPct val="80000"/>
              </a:lnSpc>
              <a:spcAft>
                <a:spcPts val="1200"/>
              </a:spcAft>
              <a:buFont typeface="Wingdings" panose="05000000000000000000" pitchFamily="2" charset="2"/>
              <a:buChar char="§"/>
            </a:pPr>
            <a:r>
              <a:rPr lang="en-US" sz="1600" dirty="0">
                <a:solidFill>
                  <a:srgbClr val="002060"/>
                </a:solidFill>
              </a:rPr>
              <a:t>Align intentions with student experience </a:t>
            </a:r>
          </a:p>
          <a:p>
            <a:pPr marL="742950" lvl="1" indent="-285750">
              <a:lnSpc>
                <a:spcPct val="80000"/>
              </a:lnSpc>
              <a:spcAft>
                <a:spcPts val="1200"/>
              </a:spcAft>
              <a:buFont typeface="Wingdings" panose="05000000000000000000" pitchFamily="2" charset="2"/>
              <a:buChar char="§"/>
            </a:pPr>
            <a:r>
              <a:rPr lang="en-US" sz="1600" dirty="0">
                <a:solidFill>
                  <a:srgbClr val="002060"/>
                </a:solidFill>
              </a:rPr>
              <a:t>Communicate more clearly </a:t>
            </a:r>
          </a:p>
          <a:p>
            <a:pPr marL="742950" lvl="1" indent="-285750">
              <a:lnSpc>
                <a:spcPct val="80000"/>
              </a:lnSpc>
              <a:spcAft>
                <a:spcPts val="1800"/>
              </a:spcAft>
              <a:buFont typeface="Wingdings" panose="05000000000000000000" pitchFamily="2" charset="2"/>
              <a:buChar char="§"/>
            </a:pPr>
            <a:r>
              <a:rPr lang="en-US" sz="1600" dirty="0">
                <a:solidFill>
                  <a:srgbClr val="002060"/>
                </a:solidFill>
              </a:rPr>
              <a:t>Reduce misunderstandings </a:t>
            </a:r>
          </a:p>
          <a:p>
            <a:pPr>
              <a:lnSpc>
                <a:spcPct val="80000"/>
              </a:lnSpc>
              <a:spcAft>
                <a:spcPts val="300"/>
              </a:spcAft>
              <a:buNone/>
            </a:pPr>
            <a:r>
              <a:rPr lang="en-US" sz="1600" b="1" dirty="0">
                <a:solidFill>
                  <a:srgbClr val="002060"/>
                </a:solidFill>
              </a:rPr>
              <a:t>Key Idea:</a:t>
            </a:r>
          </a:p>
          <a:p>
            <a:pPr>
              <a:lnSpc>
                <a:spcPct val="80000"/>
              </a:lnSpc>
              <a:spcAft>
                <a:spcPts val="1200"/>
              </a:spcAft>
              <a:buNone/>
            </a:pPr>
            <a:r>
              <a:rPr lang="en-US" sz="1600" dirty="0">
                <a:solidFill>
                  <a:srgbClr val="002060"/>
                </a:solidFill>
              </a:rPr>
              <a:t>👉 </a:t>
            </a:r>
            <a:r>
              <a:rPr lang="en-US" sz="1600" i="1" dirty="0">
                <a:solidFill>
                  <a:srgbClr val="002060"/>
                </a:solidFill>
              </a:rPr>
              <a:t>Clear expectations reduce confusion and support student success.</a:t>
            </a:r>
            <a:endParaRPr lang="en-US" sz="1600" dirty="0">
              <a:solidFill>
                <a:srgbClr val="002060"/>
              </a:solidFill>
            </a:endParaRPr>
          </a:p>
        </p:txBody>
      </p:sp>
      <p:pic>
        <p:nvPicPr>
          <p:cNvPr id="6146" name="Picture 2">
            <a:extLst>
              <a:ext uri="{FF2B5EF4-FFF2-40B4-BE49-F238E27FC236}">
                <a16:creationId xmlns:a16="http://schemas.microsoft.com/office/drawing/2014/main" id="{7608AF58-F745-4510-D1C7-4882BFD7D625}"/>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9448800" y="0"/>
            <a:ext cx="2743200"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a:extLst>
              <a:ext uri="{FF2B5EF4-FFF2-40B4-BE49-F238E27FC236}">
                <a16:creationId xmlns:a16="http://schemas.microsoft.com/office/drawing/2014/main" id="{78A4EAFA-594B-197E-43DC-A84C32D87840}"/>
              </a:ext>
            </a:extLst>
          </p:cNvPr>
          <p:cNvSpPr/>
          <p:nvPr/>
        </p:nvSpPr>
        <p:spPr>
          <a:xfrm>
            <a:off x="9448800" y="6605337"/>
            <a:ext cx="2743200" cy="252663"/>
          </a:xfrm>
          <a:prstGeom prst="rect">
            <a:avLst/>
          </a:prstGeom>
          <a:solidFill>
            <a:srgbClr val="4B9CB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TextBox 3">
            <a:extLst>
              <a:ext uri="{FF2B5EF4-FFF2-40B4-BE49-F238E27FC236}">
                <a16:creationId xmlns:a16="http://schemas.microsoft.com/office/drawing/2014/main" id="{C0A7ECA7-C12C-76BB-6F71-3C03F499C4C9}"/>
              </a:ext>
            </a:extLst>
          </p:cNvPr>
          <p:cNvSpPr txBox="1"/>
          <p:nvPr/>
        </p:nvSpPr>
        <p:spPr>
          <a:xfrm>
            <a:off x="2072640" y="966530"/>
            <a:ext cx="6096000" cy="771814"/>
          </a:xfrm>
          <a:prstGeom prst="rect">
            <a:avLst/>
          </a:prstGeom>
          <a:noFill/>
        </p:spPr>
        <p:txBody>
          <a:bodyPr wrap="square">
            <a:spAutoFit/>
          </a:bodyPr>
          <a:lstStyle/>
          <a:p>
            <a:pPr algn="ctr">
              <a:lnSpc>
                <a:spcPct val="80000"/>
              </a:lnSpc>
              <a:spcAft>
                <a:spcPts val="1200"/>
              </a:spcAft>
            </a:pPr>
            <a:r>
              <a:rPr lang="en-US" sz="2400" b="1" dirty="0">
                <a:solidFill>
                  <a:srgbClr val="002060"/>
                </a:solidFill>
              </a:rPr>
              <a:t>Reducing Ambiguity</a:t>
            </a:r>
          </a:p>
          <a:p>
            <a:pPr algn="ctr">
              <a:lnSpc>
                <a:spcPct val="80000"/>
              </a:lnSpc>
              <a:spcAft>
                <a:spcPts val="1200"/>
              </a:spcAft>
            </a:pPr>
            <a:r>
              <a:rPr lang="en-US" sz="1800" b="1" dirty="0">
                <a:solidFill>
                  <a:srgbClr val="FF0000"/>
                </a:solidFill>
              </a:rPr>
              <a:t>Making Expectations Clear</a:t>
            </a:r>
            <a:endParaRPr lang="en-US" sz="1800" dirty="0">
              <a:solidFill>
                <a:srgbClr val="FF0000"/>
              </a:solidFill>
            </a:endParaRPr>
          </a:p>
        </p:txBody>
      </p:sp>
      <p:sp>
        <p:nvSpPr>
          <p:cNvPr id="6" name="Rectangle 5">
            <a:extLst>
              <a:ext uri="{FF2B5EF4-FFF2-40B4-BE49-F238E27FC236}">
                <a16:creationId xmlns:a16="http://schemas.microsoft.com/office/drawing/2014/main" id="{1B8D090F-AB1A-9BDA-1CB0-252E23DC1F3F}"/>
              </a:ext>
            </a:extLst>
          </p:cNvPr>
          <p:cNvSpPr/>
          <p:nvPr/>
        </p:nvSpPr>
        <p:spPr>
          <a:xfrm>
            <a:off x="0" y="0"/>
            <a:ext cx="497152" cy="6858000"/>
          </a:xfrm>
          <a:prstGeom prst="rect">
            <a:avLst/>
          </a:prstGeom>
          <a:solidFill>
            <a:srgbClr val="4B9CB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8" name="Straight Connector 7">
            <a:extLst>
              <a:ext uri="{FF2B5EF4-FFF2-40B4-BE49-F238E27FC236}">
                <a16:creationId xmlns:a16="http://schemas.microsoft.com/office/drawing/2014/main" id="{DC044509-6479-CD64-CCEC-74130DF81B17}"/>
              </a:ext>
            </a:extLst>
          </p:cNvPr>
          <p:cNvCxnSpPr/>
          <p:nvPr/>
        </p:nvCxnSpPr>
        <p:spPr>
          <a:xfrm>
            <a:off x="2325952" y="1768204"/>
            <a:ext cx="5109564" cy="0"/>
          </a:xfrm>
          <a:prstGeom prst="line">
            <a:avLst/>
          </a:prstGeom>
        </p:spPr>
        <p:style>
          <a:lnRef idx="2">
            <a:schemeClr val="accent4"/>
          </a:lnRef>
          <a:fillRef idx="0">
            <a:schemeClr val="accent4"/>
          </a:fillRef>
          <a:effectRef idx="1">
            <a:schemeClr val="accent4"/>
          </a:effectRef>
          <a:fontRef idx="minor">
            <a:schemeClr val="tx1"/>
          </a:fontRef>
        </p:style>
      </p:cxnSp>
    </p:spTree>
    <p:extLst>
      <p:ext uri="{BB962C8B-B14F-4D97-AF65-F5344CB8AC3E}">
        <p14:creationId xmlns:p14="http://schemas.microsoft.com/office/powerpoint/2010/main" val="213231095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5E8F269F-C5E1-3611-97F2-C62A4001804A}"/>
            </a:ext>
          </a:extLst>
        </p:cNvPr>
        <p:cNvGrpSpPr/>
        <p:nvPr/>
      </p:nvGrpSpPr>
      <p:grpSpPr>
        <a:xfrm>
          <a:off x="0" y="0"/>
          <a:ext cx="0" cy="0"/>
          <a:chOff x="0" y="0"/>
          <a:chExt cx="0" cy="0"/>
        </a:xfrm>
      </p:grpSpPr>
      <p:sp useBgFill="1">
        <p:nvSpPr>
          <p:cNvPr id="8199" name="Rectangle 8198">
            <a:extLst>
              <a:ext uri="{FF2B5EF4-FFF2-40B4-BE49-F238E27FC236}">
                <a16:creationId xmlns:a16="http://schemas.microsoft.com/office/drawing/2014/main" id="{3756B343-807D-456E-AA26-80E96B75D13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201" name="Rectangle 8200">
            <a:extLst>
              <a:ext uri="{FF2B5EF4-FFF2-40B4-BE49-F238E27FC236}">
                <a16:creationId xmlns:a16="http://schemas.microsoft.com/office/drawing/2014/main" id="{08980754-6F4B-43C9-B9BE-127B6BED658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5546413" y="215201"/>
            <a:ext cx="740664" cy="11833491"/>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203" name="Rectangle 8202">
            <a:extLst>
              <a:ext uri="{FF2B5EF4-FFF2-40B4-BE49-F238E27FC236}">
                <a16:creationId xmlns:a16="http://schemas.microsoft.com/office/drawing/2014/main" id="{2C1BBA94-3F40-40AA-8BB9-E69E25E537C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10234" y="354959"/>
            <a:ext cx="6184973" cy="5915212"/>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8194" name="Picture 2" descr="Classroom, teacher and at university or college with dna model in education, learning and teaching. Professor with students happy for development or knowledge trust">
            <a:extLst>
              <a:ext uri="{FF2B5EF4-FFF2-40B4-BE49-F238E27FC236}">
                <a16:creationId xmlns:a16="http://schemas.microsoft.com/office/drawing/2014/main" id="{E856C0EC-15DA-8E0B-0B6C-A4A32FFD4E44}"/>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b="-2"/>
          <a:stretch>
            <a:fillRect/>
          </a:stretch>
        </p:blipFill>
        <p:spPr bwMode="auto">
          <a:xfrm>
            <a:off x="576244" y="650494"/>
            <a:ext cx="5628018" cy="5324142"/>
          </a:xfrm>
          <a:prstGeom prst="rect">
            <a:avLst/>
          </a:prstGeom>
          <a:extLst>
            <a:ext uri="{909E8E84-426E-40DD-AFC4-6F175D3DCCD1}">
              <a14:hiddenFill xmlns:a14="http://schemas.microsoft.com/office/drawing/2010/main">
                <a:solidFill>
                  <a:srgbClr val="FFFFFF"/>
                </a:solidFill>
              </a14:hiddenFill>
            </a:ext>
          </a:extLst>
        </p:spPr>
      </p:pic>
      <p:sp>
        <p:nvSpPr>
          <p:cNvPr id="8205" name="Rectangle 8204">
            <a:extLst>
              <a:ext uri="{FF2B5EF4-FFF2-40B4-BE49-F238E27FC236}">
                <a16:creationId xmlns:a16="http://schemas.microsoft.com/office/drawing/2014/main" id="{169CC832-2974-4E8D-90ED-3E2941BA733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7277786" y="1944913"/>
            <a:ext cx="4023360" cy="2743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TextBox 2">
            <a:extLst>
              <a:ext uri="{FF2B5EF4-FFF2-40B4-BE49-F238E27FC236}">
                <a16:creationId xmlns:a16="http://schemas.microsoft.com/office/drawing/2014/main" id="{6618EBD8-AD17-AEDA-A81C-6BB7B7D1B666}"/>
              </a:ext>
            </a:extLst>
          </p:cNvPr>
          <p:cNvSpPr txBox="1"/>
          <p:nvPr/>
        </p:nvSpPr>
        <p:spPr>
          <a:xfrm>
            <a:off x="7178382" y="2111008"/>
            <a:ext cx="4363384" cy="3511943"/>
          </a:xfrm>
          <a:prstGeom prst="rect">
            <a:avLst/>
          </a:prstGeom>
        </p:spPr>
        <p:txBody>
          <a:bodyPr vert="horz" lIns="91440" tIns="45720" rIns="91440" bIns="45720" rtlCol="0" anchor="ctr">
            <a:noAutofit/>
          </a:bodyPr>
          <a:lstStyle/>
          <a:p>
            <a:pPr>
              <a:lnSpc>
                <a:spcPct val="80000"/>
              </a:lnSpc>
              <a:spcAft>
                <a:spcPts val="600"/>
              </a:spcAft>
            </a:pPr>
            <a:r>
              <a:rPr lang="en-US" sz="1600" dirty="0">
                <a:solidFill>
                  <a:srgbClr val="002060"/>
                </a:solidFill>
              </a:rPr>
              <a:t>Examples provide </a:t>
            </a:r>
            <a:r>
              <a:rPr lang="en-US" sz="1600" b="1" dirty="0">
                <a:solidFill>
                  <a:srgbClr val="002060"/>
                </a:solidFill>
              </a:rPr>
              <a:t>ready-to-use models</a:t>
            </a:r>
            <a:r>
              <a:rPr lang="en-US" sz="1600" dirty="0">
                <a:solidFill>
                  <a:srgbClr val="002060"/>
                </a:solidFill>
              </a:rPr>
              <a:t> of effective teaching. </a:t>
            </a:r>
          </a:p>
          <a:p>
            <a:pPr>
              <a:lnSpc>
                <a:spcPct val="80000"/>
              </a:lnSpc>
              <a:spcAft>
                <a:spcPts val="600"/>
              </a:spcAft>
            </a:pPr>
            <a:r>
              <a:rPr lang="en-US" sz="1600" dirty="0">
                <a:solidFill>
                  <a:srgbClr val="002060"/>
                </a:solidFill>
              </a:rPr>
              <a:t>Reduce time spent interpreting or designing from scratch </a:t>
            </a:r>
          </a:p>
          <a:p>
            <a:pPr>
              <a:lnSpc>
                <a:spcPct val="80000"/>
              </a:lnSpc>
              <a:spcAft>
                <a:spcPts val="300"/>
              </a:spcAft>
            </a:pPr>
            <a:r>
              <a:rPr lang="en-US" sz="1600" b="1" dirty="0">
                <a:solidFill>
                  <a:srgbClr val="002060"/>
                </a:solidFill>
              </a:rPr>
              <a:t>Allow you to: </a:t>
            </a:r>
          </a:p>
          <a:p>
            <a:pPr marL="800100" lvl="1" indent="-285750">
              <a:lnSpc>
                <a:spcPct val="80000"/>
              </a:lnSpc>
              <a:spcAft>
                <a:spcPts val="300"/>
              </a:spcAft>
              <a:buFont typeface="Wingdings" panose="05000000000000000000" pitchFamily="2" charset="2"/>
              <a:buChar char="§"/>
            </a:pPr>
            <a:r>
              <a:rPr lang="en-US" sz="1600" dirty="0">
                <a:solidFill>
                  <a:srgbClr val="002060"/>
                </a:solidFill>
              </a:rPr>
              <a:t>Apply strategies immediately </a:t>
            </a:r>
          </a:p>
          <a:p>
            <a:pPr marL="800100" lvl="1" indent="-285750">
              <a:lnSpc>
                <a:spcPct val="80000"/>
              </a:lnSpc>
              <a:spcAft>
                <a:spcPts val="300"/>
              </a:spcAft>
              <a:buFont typeface="Wingdings" panose="05000000000000000000" pitchFamily="2" charset="2"/>
              <a:buChar char="§"/>
            </a:pPr>
            <a:r>
              <a:rPr lang="en-US" sz="1600" dirty="0">
                <a:solidFill>
                  <a:srgbClr val="002060"/>
                </a:solidFill>
              </a:rPr>
              <a:t>Adjust practices to fit your course </a:t>
            </a:r>
          </a:p>
          <a:p>
            <a:pPr marL="800100" lvl="1" indent="-285750">
              <a:lnSpc>
                <a:spcPct val="80000"/>
              </a:lnSpc>
              <a:spcAft>
                <a:spcPts val="600"/>
              </a:spcAft>
              <a:buFont typeface="Wingdings" panose="05000000000000000000" pitchFamily="2" charset="2"/>
              <a:buChar char="§"/>
            </a:pPr>
            <a:r>
              <a:rPr lang="en-US" sz="1600" dirty="0">
                <a:solidFill>
                  <a:srgbClr val="002060"/>
                </a:solidFill>
              </a:rPr>
              <a:t>Build on what you already do well </a:t>
            </a:r>
          </a:p>
          <a:p>
            <a:pPr>
              <a:lnSpc>
                <a:spcPct val="80000"/>
              </a:lnSpc>
              <a:spcAft>
                <a:spcPts val="300"/>
              </a:spcAft>
            </a:pPr>
            <a:r>
              <a:rPr lang="en-US" sz="1600" b="1" dirty="0">
                <a:solidFill>
                  <a:srgbClr val="002060"/>
                </a:solidFill>
              </a:rPr>
              <a:t>Support: </a:t>
            </a:r>
          </a:p>
          <a:p>
            <a:pPr marL="800100" lvl="1" indent="-285750">
              <a:lnSpc>
                <a:spcPct val="80000"/>
              </a:lnSpc>
              <a:spcAft>
                <a:spcPts val="300"/>
              </a:spcAft>
              <a:buFont typeface="Wingdings" panose="05000000000000000000" pitchFamily="2" charset="2"/>
              <a:buChar char="§"/>
            </a:pPr>
            <a:r>
              <a:rPr lang="en-US" sz="1600" dirty="0">
                <a:solidFill>
                  <a:srgbClr val="002060"/>
                </a:solidFill>
              </a:rPr>
              <a:t>Efficient implementation </a:t>
            </a:r>
          </a:p>
          <a:p>
            <a:pPr marL="800100" lvl="1" indent="-285750">
              <a:lnSpc>
                <a:spcPct val="80000"/>
              </a:lnSpc>
              <a:spcAft>
                <a:spcPts val="300"/>
              </a:spcAft>
              <a:buFont typeface="Wingdings" panose="05000000000000000000" pitchFamily="2" charset="2"/>
              <a:buChar char="§"/>
            </a:pPr>
            <a:r>
              <a:rPr lang="en-US" sz="1600" dirty="0">
                <a:solidFill>
                  <a:srgbClr val="002060"/>
                </a:solidFill>
              </a:rPr>
              <a:t>Continuous improvement </a:t>
            </a:r>
          </a:p>
          <a:p>
            <a:pPr marL="800100" lvl="1" indent="-285750">
              <a:lnSpc>
                <a:spcPct val="80000"/>
              </a:lnSpc>
              <a:spcAft>
                <a:spcPts val="1200"/>
              </a:spcAft>
              <a:buFont typeface="Wingdings" panose="05000000000000000000" pitchFamily="2" charset="2"/>
              <a:buChar char="§"/>
            </a:pPr>
            <a:r>
              <a:rPr lang="en-US" sz="1600" dirty="0">
                <a:solidFill>
                  <a:srgbClr val="002060"/>
                </a:solidFill>
              </a:rPr>
              <a:t>Greater teaching impact </a:t>
            </a:r>
          </a:p>
          <a:p>
            <a:pPr>
              <a:lnSpc>
                <a:spcPct val="80000"/>
              </a:lnSpc>
              <a:spcAft>
                <a:spcPts val="300"/>
              </a:spcAft>
            </a:pPr>
            <a:r>
              <a:rPr lang="en-US" sz="1600" b="1" dirty="0">
                <a:solidFill>
                  <a:srgbClr val="002060"/>
                </a:solidFill>
              </a:rPr>
              <a:t>Key Idea:</a:t>
            </a:r>
            <a:br>
              <a:rPr lang="en-US" sz="1600" dirty="0">
                <a:solidFill>
                  <a:srgbClr val="002060"/>
                </a:solidFill>
              </a:rPr>
            </a:br>
            <a:r>
              <a:rPr lang="en-US" sz="1600" dirty="0">
                <a:solidFill>
                  <a:srgbClr val="002060"/>
                </a:solidFill>
              </a:rPr>
              <a:t>👉 </a:t>
            </a:r>
            <a:r>
              <a:rPr lang="en-US" sz="1600" i="1" dirty="0">
                <a:solidFill>
                  <a:srgbClr val="002060"/>
                </a:solidFill>
              </a:rPr>
              <a:t>Clear examples make it easy to adopt, adapt, and improve your teaching.</a:t>
            </a:r>
            <a:endParaRPr lang="en-US" sz="1600" dirty="0">
              <a:solidFill>
                <a:srgbClr val="002060"/>
              </a:solidFill>
            </a:endParaRPr>
          </a:p>
        </p:txBody>
      </p:sp>
      <p:sp>
        <p:nvSpPr>
          <p:cNvPr id="8207" name="Rectangle 8206">
            <a:extLst>
              <a:ext uri="{FF2B5EF4-FFF2-40B4-BE49-F238E27FC236}">
                <a16:creationId xmlns:a16="http://schemas.microsoft.com/office/drawing/2014/main" id="{55222F96-971A-4F90-B841-6BAB416C7AC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11677179" y="6053360"/>
            <a:ext cx="740664" cy="154124"/>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TextBox 3">
            <a:extLst>
              <a:ext uri="{FF2B5EF4-FFF2-40B4-BE49-F238E27FC236}">
                <a16:creationId xmlns:a16="http://schemas.microsoft.com/office/drawing/2014/main" id="{09D39E62-E885-85FD-6985-BA88F3B569DE}"/>
              </a:ext>
            </a:extLst>
          </p:cNvPr>
          <p:cNvSpPr txBox="1"/>
          <p:nvPr/>
        </p:nvSpPr>
        <p:spPr>
          <a:xfrm>
            <a:off x="7222503" y="1261628"/>
            <a:ext cx="4133926" cy="656398"/>
          </a:xfrm>
          <a:prstGeom prst="rect">
            <a:avLst/>
          </a:prstGeom>
          <a:noFill/>
        </p:spPr>
        <p:txBody>
          <a:bodyPr wrap="square">
            <a:spAutoFit/>
          </a:bodyPr>
          <a:lstStyle/>
          <a:p>
            <a:pPr algn="ctr">
              <a:lnSpc>
                <a:spcPct val="80000"/>
              </a:lnSpc>
              <a:spcAft>
                <a:spcPts val="300"/>
              </a:spcAft>
            </a:pPr>
            <a:r>
              <a:rPr lang="en-US" sz="2400" b="1" dirty="0">
                <a:solidFill>
                  <a:srgbClr val="002060"/>
                </a:solidFill>
              </a:rPr>
              <a:t>Adopt and Adapt</a:t>
            </a:r>
          </a:p>
          <a:p>
            <a:pPr algn="ctr">
              <a:lnSpc>
                <a:spcPct val="80000"/>
              </a:lnSpc>
              <a:spcAft>
                <a:spcPts val="300"/>
              </a:spcAft>
            </a:pPr>
            <a:r>
              <a:rPr lang="en-US" sz="1800" b="1" dirty="0">
                <a:solidFill>
                  <a:srgbClr val="FF0000"/>
                </a:solidFill>
              </a:rPr>
              <a:t>Making Improvement Practical</a:t>
            </a:r>
            <a:endParaRPr lang="en-US" sz="1800" dirty="0">
              <a:solidFill>
                <a:srgbClr val="FF0000"/>
              </a:solidFill>
            </a:endParaRPr>
          </a:p>
        </p:txBody>
      </p:sp>
    </p:spTree>
    <p:extLst>
      <p:ext uri="{BB962C8B-B14F-4D97-AF65-F5344CB8AC3E}">
        <p14:creationId xmlns:p14="http://schemas.microsoft.com/office/powerpoint/2010/main" val="214071105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91E98276-8CBA-F848-5ABF-E1CF3D4C3816}"/>
            </a:ext>
          </a:extLst>
        </p:cNvPr>
        <p:cNvGrpSpPr/>
        <p:nvPr/>
      </p:nvGrpSpPr>
      <p:grpSpPr>
        <a:xfrm>
          <a:off x="0" y="0"/>
          <a:ext cx="0" cy="0"/>
          <a:chOff x="0" y="0"/>
          <a:chExt cx="0" cy="0"/>
        </a:xfrm>
      </p:grpSpPr>
      <p:sp useBgFill="1">
        <p:nvSpPr>
          <p:cNvPr id="9223" name="Rectangle 9222">
            <a:extLst>
              <a:ext uri="{FF2B5EF4-FFF2-40B4-BE49-F238E27FC236}">
                <a16:creationId xmlns:a16="http://schemas.microsoft.com/office/drawing/2014/main" id="{6B5E2835-4E47-45B3-9CFE-732FF7B0547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9218" name="Picture 2">
            <a:extLst>
              <a:ext uri="{FF2B5EF4-FFF2-40B4-BE49-F238E27FC236}">
                <a16:creationId xmlns:a16="http://schemas.microsoft.com/office/drawing/2014/main" id="{03DAC4F4-A0E8-53B6-D3D6-6C0C9C27258A}"/>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b="-1"/>
          <a:stretch>
            <a:fillRect/>
          </a:stretch>
        </p:blipFill>
        <p:spPr bwMode="auto">
          <a:xfrm>
            <a:off x="3242695" y="10"/>
            <a:ext cx="8949307" cy="6857990"/>
          </a:xfrm>
          <a:custGeom>
            <a:avLst/>
            <a:gdLst/>
            <a:ahLst/>
            <a:cxnLst/>
            <a:rect l="l" t="t" r="r" b="b"/>
            <a:pathLst>
              <a:path w="8949307" h="6858000">
                <a:moveTo>
                  <a:pt x="0" y="0"/>
                </a:moveTo>
                <a:lnTo>
                  <a:pt x="8949307" y="0"/>
                </a:lnTo>
                <a:lnTo>
                  <a:pt x="8949307" y="6858000"/>
                </a:lnTo>
                <a:lnTo>
                  <a:pt x="0" y="6858000"/>
                </a:lnTo>
                <a:lnTo>
                  <a:pt x="62983" y="6788730"/>
                </a:lnTo>
                <a:cubicBezTo>
                  <a:pt x="773509" y="5928900"/>
                  <a:pt x="1212979" y="4741056"/>
                  <a:pt x="1212979" y="3429000"/>
                </a:cubicBezTo>
                <a:cubicBezTo>
                  <a:pt x="1212979" y="2116944"/>
                  <a:pt x="773509" y="929100"/>
                  <a:pt x="62983" y="69271"/>
                </a:cubicBezTo>
                <a:close/>
              </a:path>
            </a:pathLst>
          </a:custGeom>
          <a:noFill/>
          <a:extLst>
            <a:ext uri="{909E8E84-426E-40DD-AFC4-6F175D3DCCD1}">
              <a14:hiddenFill xmlns:a14="http://schemas.microsoft.com/office/drawing/2010/main">
                <a:solidFill>
                  <a:srgbClr val="FFFFFF"/>
                </a:solidFill>
              </a14:hiddenFill>
            </a:ext>
          </a:extLst>
        </p:spPr>
      </p:pic>
      <p:sp useBgFill="1">
        <p:nvSpPr>
          <p:cNvPr id="9225" name="Freeform: Shape 9224">
            <a:extLst>
              <a:ext uri="{FF2B5EF4-FFF2-40B4-BE49-F238E27FC236}">
                <a16:creationId xmlns:a16="http://schemas.microsoft.com/office/drawing/2014/main" id="{5B45AD5D-AA52-4F7B-9362-576A39AD9E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455673" cy="6858000"/>
          </a:xfrm>
          <a:custGeom>
            <a:avLst/>
            <a:gdLst>
              <a:gd name="connsiteX0" fmla="*/ 0 w 4455673"/>
              <a:gd name="connsiteY0" fmla="*/ 0 h 6858000"/>
              <a:gd name="connsiteX1" fmla="*/ 3242695 w 4455673"/>
              <a:gd name="connsiteY1" fmla="*/ 0 h 6858000"/>
              <a:gd name="connsiteX2" fmla="*/ 3305678 w 4455673"/>
              <a:gd name="connsiteY2" fmla="*/ 69271 h 6858000"/>
              <a:gd name="connsiteX3" fmla="*/ 4455673 w 4455673"/>
              <a:gd name="connsiteY3" fmla="*/ 3429000 h 6858000"/>
              <a:gd name="connsiteX4" fmla="*/ 3305678 w 4455673"/>
              <a:gd name="connsiteY4" fmla="*/ 6788730 h 6858000"/>
              <a:gd name="connsiteX5" fmla="*/ 3242695 w 4455673"/>
              <a:gd name="connsiteY5" fmla="*/ 6858000 h 6858000"/>
              <a:gd name="connsiteX6" fmla="*/ 0 w 4455673"/>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455673" h="6858000">
                <a:moveTo>
                  <a:pt x="0" y="0"/>
                </a:moveTo>
                <a:lnTo>
                  <a:pt x="3242695" y="0"/>
                </a:lnTo>
                <a:lnTo>
                  <a:pt x="3305678" y="69271"/>
                </a:lnTo>
                <a:cubicBezTo>
                  <a:pt x="4016204" y="929100"/>
                  <a:pt x="4455673" y="2116944"/>
                  <a:pt x="4455673" y="3429000"/>
                </a:cubicBezTo>
                <a:cubicBezTo>
                  <a:pt x="4455673" y="4741056"/>
                  <a:pt x="4016204" y="5928900"/>
                  <a:pt x="3305678" y="6788730"/>
                </a:cubicBezTo>
                <a:lnTo>
                  <a:pt x="3242695" y="6858000"/>
                </a:lnTo>
                <a:lnTo>
                  <a:pt x="0" y="6858000"/>
                </a:lnTo>
                <a:close/>
              </a:path>
            </a:pathLst>
          </a:custGeom>
          <a:ln w="9525">
            <a:solidFill>
              <a:srgbClr val="D5D5D5"/>
            </a:solidFill>
          </a:ln>
          <a:effectLst>
            <a:outerShdw blurRad="50800" dist="38100" algn="l" rotWithShape="0">
              <a:schemeClr val="bg1">
                <a:lumMod val="85000"/>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useBgFill="1">
        <p:nvSpPr>
          <p:cNvPr id="9227" name="Freeform: Shape 9226">
            <a:extLst>
              <a:ext uri="{FF2B5EF4-FFF2-40B4-BE49-F238E27FC236}">
                <a16:creationId xmlns:a16="http://schemas.microsoft.com/office/drawing/2014/main" id="{AEDD7960-4866-4399-BEF6-DD1431AB4E3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446529" cy="6858000"/>
          </a:xfrm>
          <a:custGeom>
            <a:avLst/>
            <a:gdLst>
              <a:gd name="connsiteX0" fmla="*/ 0 w 4446529"/>
              <a:gd name="connsiteY0" fmla="*/ 0 h 6858000"/>
              <a:gd name="connsiteX1" fmla="*/ 3233551 w 4446529"/>
              <a:gd name="connsiteY1" fmla="*/ 0 h 6858000"/>
              <a:gd name="connsiteX2" fmla="*/ 3296534 w 4446529"/>
              <a:gd name="connsiteY2" fmla="*/ 69271 h 6858000"/>
              <a:gd name="connsiteX3" fmla="*/ 4446529 w 4446529"/>
              <a:gd name="connsiteY3" fmla="*/ 3429000 h 6858000"/>
              <a:gd name="connsiteX4" fmla="*/ 3296534 w 4446529"/>
              <a:gd name="connsiteY4" fmla="*/ 6788730 h 6858000"/>
              <a:gd name="connsiteX5" fmla="*/ 3233551 w 4446529"/>
              <a:gd name="connsiteY5" fmla="*/ 6858000 h 6858000"/>
              <a:gd name="connsiteX6" fmla="*/ 0 w 4446529"/>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446529" h="6858000">
                <a:moveTo>
                  <a:pt x="0" y="0"/>
                </a:moveTo>
                <a:lnTo>
                  <a:pt x="3233551" y="0"/>
                </a:lnTo>
                <a:lnTo>
                  <a:pt x="3296534" y="69271"/>
                </a:lnTo>
                <a:cubicBezTo>
                  <a:pt x="4007060" y="929100"/>
                  <a:pt x="4446529" y="2116944"/>
                  <a:pt x="4446529" y="3429000"/>
                </a:cubicBezTo>
                <a:cubicBezTo>
                  <a:pt x="4446529" y="4741056"/>
                  <a:pt x="4007060" y="5928900"/>
                  <a:pt x="3296534" y="6788730"/>
                </a:cubicBezTo>
                <a:lnTo>
                  <a:pt x="3233551" y="6858000"/>
                </a:lnTo>
                <a:lnTo>
                  <a:pt x="0" y="6858000"/>
                </a:lnTo>
                <a:close/>
              </a:path>
            </a:pathLst>
          </a:cu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9229" name="Rectangle 9228">
            <a:extLst>
              <a:ext uri="{FF2B5EF4-FFF2-40B4-BE49-F238E27FC236}">
                <a16:creationId xmlns:a16="http://schemas.microsoft.com/office/drawing/2014/main" id="{55D4142C-5077-457F-A6AD-3FECFDB396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662559" y="605790"/>
            <a:ext cx="73152" cy="54864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latin typeface="Calibri" panose="020F0502020204030204"/>
            </a:endParaRPr>
          </a:p>
        </p:txBody>
      </p:sp>
      <p:sp>
        <p:nvSpPr>
          <p:cNvPr id="9231" name="Rectangle 9230">
            <a:extLst>
              <a:ext uri="{FF2B5EF4-FFF2-40B4-BE49-F238E27FC236}">
                <a16:creationId xmlns:a16="http://schemas.microsoft.com/office/drawing/2014/main" id="{7A5F0580-5EE9-419F-96EE-B6529EF6E7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8244" y="2443480"/>
            <a:ext cx="3337560"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latin typeface="Calibri" panose="020F0502020204030204"/>
            </a:endParaRPr>
          </a:p>
        </p:txBody>
      </p:sp>
      <p:sp>
        <p:nvSpPr>
          <p:cNvPr id="4" name="TextBox 3">
            <a:extLst>
              <a:ext uri="{FF2B5EF4-FFF2-40B4-BE49-F238E27FC236}">
                <a16:creationId xmlns:a16="http://schemas.microsoft.com/office/drawing/2014/main" id="{4C9EB858-46E5-7E1E-BAB5-5D3E8F6330FF}"/>
              </a:ext>
            </a:extLst>
          </p:cNvPr>
          <p:cNvSpPr txBox="1"/>
          <p:nvPr/>
        </p:nvSpPr>
        <p:spPr>
          <a:xfrm>
            <a:off x="246888" y="1195251"/>
            <a:ext cx="3515487" cy="759247"/>
          </a:xfrm>
          <a:prstGeom prst="rect">
            <a:avLst/>
          </a:prstGeom>
          <a:noFill/>
        </p:spPr>
        <p:txBody>
          <a:bodyPr wrap="square">
            <a:spAutoFit/>
          </a:bodyPr>
          <a:lstStyle/>
          <a:p>
            <a:pPr algn="ctr">
              <a:lnSpc>
                <a:spcPct val="90000"/>
              </a:lnSpc>
              <a:spcAft>
                <a:spcPts val="600"/>
              </a:spcAft>
            </a:pPr>
            <a:r>
              <a:rPr lang="en-US" sz="2400" b="1" dirty="0">
                <a:solidFill>
                  <a:srgbClr val="FF0000"/>
                </a:solidFill>
              </a:rPr>
              <a:t>Small Actions, Measurable Impact</a:t>
            </a:r>
            <a:endParaRPr lang="en-US" sz="2400" dirty="0">
              <a:solidFill>
                <a:srgbClr val="FF0000"/>
              </a:solidFill>
            </a:endParaRPr>
          </a:p>
        </p:txBody>
      </p:sp>
      <p:sp>
        <p:nvSpPr>
          <p:cNvPr id="5" name="Rectangle 4">
            <a:extLst>
              <a:ext uri="{FF2B5EF4-FFF2-40B4-BE49-F238E27FC236}">
                <a16:creationId xmlns:a16="http://schemas.microsoft.com/office/drawing/2014/main" id="{A1DC12A4-55F1-A69C-8184-341EAA6AD225}"/>
              </a:ext>
            </a:extLst>
          </p:cNvPr>
          <p:cNvSpPr/>
          <p:nvPr/>
        </p:nvSpPr>
        <p:spPr>
          <a:xfrm>
            <a:off x="424815" y="2334126"/>
            <a:ext cx="3337560" cy="216569"/>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TextBox 2">
            <a:extLst>
              <a:ext uri="{FF2B5EF4-FFF2-40B4-BE49-F238E27FC236}">
                <a16:creationId xmlns:a16="http://schemas.microsoft.com/office/drawing/2014/main" id="{DF574CD8-05DA-4C4E-6940-9000F620BCB1}"/>
              </a:ext>
            </a:extLst>
          </p:cNvPr>
          <p:cNvSpPr txBox="1"/>
          <p:nvPr/>
        </p:nvSpPr>
        <p:spPr>
          <a:xfrm>
            <a:off x="415672" y="2140120"/>
            <a:ext cx="3330702" cy="3207258"/>
          </a:xfrm>
          <a:prstGeom prst="rect">
            <a:avLst/>
          </a:prstGeom>
        </p:spPr>
        <p:txBody>
          <a:bodyPr vert="horz" lIns="91440" tIns="45720" rIns="91440" bIns="45720" rtlCol="0" anchor="t">
            <a:noAutofit/>
          </a:bodyPr>
          <a:lstStyle/>
          <a:p>
            <a:pPr>
              <a:lnSpc>
                <a:spcPct val="80000"/>
              </a:lnSpc>
              <a:spcAft>
                <a:spcPts val="600"/>
              </a:spcAft>
            </a:pPr>
            <a:r>
              <a:rPr lang="en-US" sz="1600" dirty="0">
                <a:solidFill>
                  <a:srgbClr val="002060"/>
                </a:solidFill>
              </a:rPr>
              <a:t>Teaching impact comes from </a:t>
            </a:r>
            <a:r>
              <a:rPr lang="en-US" sz="1600" b="1" dirty="0">
                <a:solidFill>
                  <a:srgbClr val="002060"/>
                </a:solidFill>
              </a:rPr>
              <a:t>small, intentional actions.</a:t>
            </a:r>
            <a:r>
              <a:rPr lang="en-US" sz="1600" dirty="0">
                <a:solidFill>
                  <a:srgbClr val="002060"/>
                </a:solidFill>
              </a:rPr>
              <a:t> </a:t>
            </a:r>
          </a:p>
          <a:p>
            <a:pPr>
              <a:lnSpc>
                <a:spcPct val="80000"/>
              </a:lnSpc>
              <a:spcAft>
                <a:spcPts val="1200"/>
              </a:spcAft>
            </a:pPr>
            <a:r>
              <a:rPr lang="en-US" sz="1600" dirty="0">
                <a:solidFill>
                  <a:srgbClr val="002060"/>
                </a:solidFill>
              </a:rPr>
              <a:t>Daily practices shape student experience and outcomes. </a:t>
            </a:r>
          </a:p>
          <a:p>
            <a:pPr>
              <a:lnSpc>
                <a:spcPct val="80000"/>
              </a:lnSpc>
              <a:spcAft>
                <a:spcPts val="300"/>
              </a:spcAft>
            </a:pPr>
            <a:r>
              <a:rPr lang="en-US" sz="1600" b="1" dirty="0">
                <a:solidFill>
                  <a:srgbClr val="002060"/>
                </a:solidFill>
              </a:rPr>
              <a:t>Examples:</a:t>
            </a:r>
            <a:endParaRPr lang="en-US" sz="1600" dirty="0">
              <a:solidFill>
                <a:srgbClr val="002060"/>
              </a:solidFill>
            </a:endParaRPr>
          </a:p>
          <a:p>
            <a:pPr marL="401638" indent="-230188">
              <a:lnSpc>
                <a:spcPct val="80000"/>
              </a:lnSpc>
              <a:spcAft>
                <a:spcPts val="300"/>
              </a:spcAft>
              <a:buFont typeface="Wingdings" panose="05000000000000000000" pitchFamily="2" charset="2"/>
              <a:buChar char="§"/>
            </a:pPr>
            <a:r>
              <a:rPr lang="en-US" sz="1600" dirty="0">
                <a:solidFill>
                  <a:srgbClr val="002060"/>
                </a:solidFill>
              </a:rPr>
              <a:t>Clear expectations → reduced confusion </a:t>
            </a:r>
          </a:p>
          <a:p>
            <a:pPr marL="401638" indent="-230188">
              <a:lnSpc>
                <a:spcPct val="80000"/>
              </a:lnSpc>
              <a:spcAft>
                <a:spcPts val="300"/>
              </a:spcAft>
              <a:buFont typeface="Wingdings" panose="05000000000000000000" pitchFamily="2" charset="2"/>
              <a:buChar char="§"/>
            </a:pPr>
            <a:r>
              <a:rPr lang="en-US" sz="1600" dirty="0">
                <a:solidFill>
                  <a:srgbClr val="002060"/>
                </a:solidFill>
              </a:rPr>
              <a:t>Early feedback → improved performance </a:t>
            </a:r>
          </a:p>
          <a:p>
            <a:pPr marL="401638" indent="-230188">
              <a:lnSpc>
                <a:spcPct val="80000"/>
              </a:lnSpc>
              <a:spcAft>
                <a:spcPts val="1200"/>
              </a:spcAft>
              <a:buFont typeface="Wingdings" panose="05000000000000000000" pitchFamily="2" charset="2"/>
              <a:buChar char="§"/>
            </a:pPr>
            <a:r>
              <a:rPr lang="en-US" sz="1600" dirty="0">
                <a:solidFill>
                  <a:srgbClr val="002060"/>
                </a:solidFill>
              </a:rPr>
              <a:t>Timely communication → increased preparation </a:t>
            </a:r>
          </a:p>
          <a:p>
            <a:pPr>
              <a:lnSpc>
                <a:spcPct val="80000"/>
              </a:lnSpc>
              <a:spcAft>
                <a:spcPts val="300"/>
              </a:spcAft>
            </a:pPr>
            <a:r>
              <a:rPr lang="en-US" sz="1600" dirty="0">
                <a:solidFill>
                  <a:srgbClr val="002060"/>
                </a:solidFill>
              </a:rPr>
              <a:t>Over time, these actions lead to: </a:t>
            </a:r>
          </a:p>
          <a:p>
            <a:pPr lvl="1" indent="-285750">
              <a:lnSpc>
                <a:spcPct val="80000"/>
              </a:lnSpc>
              <a:spcAft>
                <a:spcPts val="300"/>
              </a:spcAft>
              <a:buFont typeface="Wingdings" panose="05000000000000000000" pitchFamily="2" charset="2"/>
              <a:buChar char="§"/>
              <a:tabLst>
                <a:tab pos="171450" algn="l"/>
              </a:tabLst>
            </a:pPr>
            <a:r>
              <a:rPr lang="en-US" sz="1600" dirty="0">
                <a:solidFill>
                  <a:srgbClr val="002060"/>
                </a:solidFill>
              </a:rPr>
              <a:t>Higher success rates </a:t>
            </a:r>
          </a:p>
          <a:p>
            <a:pPr lvl="1" indent="-285750">
              <a:lnSpc>
                <a:spcPct val="80000"/>
              </a:lnSpc>
              <a:spcAft>
                <a:spcPts val="300"/>
              </a:spcAft>
              <a:buFont typeface="Wingdings" panose="05000000000000000000" pitchFamily="2" charset="2"/>
              <a:buChar char="§"/>
              <a:tabLst>
                <a:tab pos="171450" algn="l"/>
              </a:tabLst>
            </a:pPr>
            <a:r>
              <a:rPr lang="en-US" sz="1600" dirty="0">
                <a:solidFill>
                  <a:srgbClr val="002060"/>
                </a:solidFill>
              </a:rPr>
              <a:t>Increased retention </a:t>
            </a:r>
          </a:p>
          <a:p>
            <a:pPr lvl="1" indent="-285750">
              <a:lnSpc>
                <a:spcPct val="80000"/>
              </a:lnSpc>
              <a:spcAft>
                <a:spcPts val="1200"/>
              </a:spcAft>
              <a:buFont typeface="Wingdings" panose="05000000000000000000" pitchFamily="2" charset="2"/>
              <a:buChar char="§"/>
              <a:tabLst>
                <a:tab pos="171450" algn="l"/>
              </a:tabLst>
            </a:pPr>
            <a:r>
              <a:rPr lang="en-US" sz="1600" dirty="0">
                <a:solidFill>
                  <a:srgbClr val="002060"/>
                </a:solidFill>
              </a:rPr>
              <a:t>Greater student confidence </a:t>
            </a:r>
          </a:p>
          <a:p>
            <a:pPr>
              <a:lnSpc>
                <a:spcPct val="80000"/>
              </a:lnSpc>
              <a:spcAft>
                <a:spcPts val="600"/>
              </a:spcAft>
            </a:pPr>
            <a:r>
              <a:rPr lang="en-US" sz="1600" b="1" dirty="0">
                <a:solidFill>
                  <a:srgbClr val="002060"/>
                </a:solidFill>
              </a:rPr>
              <a:t>Key Idea: </a:t>
            </a:r>
            <a:r>
              <a:rPr lang="en-US" sz="1600" dirty="0">
                <a:solidFill>
                  <a:srgbClr val="002060"/>
                </a:solidFill>
              </a:rPr>
              <a:t>👉 </a:t>
            </a:r>
            <a:r>
              <a:rPr lang="en-US" sz="1600" i="1" dirty="0">
                <a:solidFill>
                  <a:srgbClr val="002060"/>
                </a:solidFill>
              </a:rPr>
              <a:t>Small, consistent actions lead to meaningful and measurable results.</a:t>
            </a:r>
            <a:endParaRPr lang="en-US" sz="1600" dirty="0">
              <a:solidFill>
                <a:srgbClr val="002060"/>
              </a:solidFill>
            </a:endParaRPr>
          </a:p>
        </p:txBody>
      </p:sp>
      <p:cxnSp>
        <p:nvCxnSpPr>
          <p:cNvPr id="7" name="Straight Connector 6">
            <a:extLst>
              <a:ext uri="{FF2B5EF4-FFF2-40B4-BE49-F238E27FC236}">
                <a16:creationId xmlns:a16="http://schemas.microsoft.com/office/drawing/2014/main" id="{807C56A2-8A1B-D372-5A0F-3872961CDD59}"/>
              </a:ext>
            </a:extLst>
          </p:cNvPr>
          <p:cNvCxnSpPr/>
          <p:nvPr/>
        </p:nvCxnSpPr>
        <p:spPr>
          <a:xfrm>
            <a:off x="541421" y="1954498"/>
            <a:ext cx="3007895" cy="0"/>
          </a:xfrm>
          <a:prstGeom prst="line">
            <a:avLst/>
          </a:prstGeom>
        </p:spPr>
        <p:style>
          <a:lnRef idx="2">
            <a:schemeClr val="accent4"/>
          </a:lnRef>
          <a:fillRef idx="0">
            <a:schemeClr val="accent4"/>
          </a:fillRef>
          <a:effectRef idx="1">
            <a:schemeClr val="accent4"/>
          </a:effectRef>
          <a:fontRef idx="minor">
            <a:schemeClr val="tx1"/>
          </a:fontRef>
        </p:style>
      </p:cxnSp>
    </p:spTree>
    <p:extLst>
      <p:ext uri="{BB962C8B-B14F-4D97-AF65-F5344CB8AC3E}">
        <p14:creationId xmlns:p14="http://schemas.microsoft.com/office/powerpoint/2010/main" val="323846034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9D3913B0-E126-0136-2820-8B39CECFCCE0}"/>
            </a:ext>
          </a:extLst>
        </p:cNvPr>
        <p:cNvGrpSpPr/>
        <p:nvPr/>
      </p:nvGrpSpPr>
      <p:grpSpPr>
        <a:xfrm>
          <a:off x="0" y="0"/>
          <a:ext cx="0" cy="0"/>
          <a:chOff x="0" y="0"/>
          <a:chExt cx="0" cy="0"/>
        </a:xfrm>
      </p:grpSpPr>
      <p:pic>
        <p:nvPicPr>
          <p:cNvPr id="10242" name="Picture 2" descr="The Tutoring Center and Writers' Workshop space">
            <a:extLst>
              <a:ext uri="{FF2B5EF4-FFF2-40B4-BE49-F238E27FC236}">
                <a16:creationId xmlns:a16="http://schemas.microsoft.com/office/drawing/2014/main" id="{1BBD2C6E-4421-D0FB-2AD5-4711DFB2C3C7}"/>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20" y="10"/>
            <a:ext cx="12191980" cy="3710603"/>
          </a:xfrm>
          <a:custGeom>
            <a:avLst/>
            <a:gdLst/>
            <a:ahLst/>
            <a:cxnLst/>
            <a:rect l="l" t="t" r="r" b="b"/>
            <a:pathLst>
              <a:path w="12192000" h="3692092">
                <a:moveTo>
                  <a:pt x="0" y="0"/>
                </a:moveTo>
                <a:lnTo>
                  <a:pt x="12192000" y="0"/>
                </a:lnTo>
                <a:lnTo>
                  <a:pt x="12192000" y="3504824"/>
                </a:lnTo>
                <a:lnTo>
                  <a:pt x="12024691" y="3517794"/>
                </a:lnTo>
                <a:cubicBezTo>
                  <a:pt x="8077523" y="3783195"/>
                  <a:pt x="4094678" y="3026959"/>
                  <a:pt x="160485" y="3663863"/>
                </a:cubicBezTo>
                <a:lnTo>
                  <a:pt x="0" y="3692092"/>
                </a:lnTo>
                <a:close/>
              </a:path>
            </a:pathLst>
          </a:cu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2B5BBE41-D3D9-32FA-27A8-CAAEE6DCAB19}"/>
              </a:ext>
            </a:extLst>
          </p:cNvPr>
          <p:cNvSpPr txBox="1"/>
          <p:nvPr/>
        </p:nvSpPr>
        <p:spPr>
          <a:xfrm>
            <a:off x="5935980" y="4281094"/>
            <a:ext cx="5516880" cy="2452687"/>
          </a:xfrm>
          <a:prstGeom prst="rect">
            <a:avLst/>
          </a:prstGeom>
        </p:spPr>
        <p:txBody>
          <a:bodyPr vert="horz" lIns="91440" tIns="45720" rIns="91440" bIns="45720" rtlCol="0" anchor="ctr">
            <a:normAutofit/>
          </a:bodyPr>
          <a:lstStyle/>
          <a:p>
            <a:pPr>
              <a:lnSpc>
                <a:spcPct val="90000"/>
              </a:lnSpc>
              <a:spcAft>
                <a:spcPts val="600"/>
              </a:spcAft>
            </a:pPr>
            <a:r>
              <a:rPr lang="en-US" sz="1600" b="1" dirty="0">
                <a:solidFill>
                  <a:srgbClr val="002060"/>
                </a:solidFill>
              </a:rPr>
              <a:t>Daily Teaching Practices Drive Institutional Success.</a:t>
            </a:r>
            <a:endParaRPr lang="en-US" sz="1600" dirty="0">
              <a:solidFill>
                <a:srgbClr val="002060"/>
              </a:solidFill>
            </a:endParaRPr>
          </a:p>
          <a:p>
            <a:pPr>
              <a:lnSpc>
                <a:spcPct val="90000"/>
              </a:lnSpc>
              <a:spcAft>
                <a:spcPts val="600"/>
              </a:spcAft>
            </a:pPr>
            <a:r>
              <a:rPr lang="en-US" sz="1600" dirty="0">
                <a:solidFill>
                  <a:srgbClr val="002060"/>
                </a:solidFill>
              </a:rPr>
              <a:t>Completion and Pathways (G4) → Sustained student progress </a:t>
            </a:r>
          </a:p>
          <a:p>
            <a:pPr>
              <a:lnSpc>
                <a:spcPct val="90000"/>
              </a:lnSpc>
              <a:spcAft>
                <a:spcPts val="300"/>
              </a:spcAft>
            </a:pPr>
            <a:r>
              <a:rPr lang="en-US" sz="1600" b="1" dirty="0">
                <a:solidFill>
                  <a:srgbClr val="002060"/>
                </a:solidFill>
              </a:rPr>
              <a:t>Leads to: </a:t>
            </a:r>
          </a:p>
          <a:p>
            <a:pPr marL="514350" lvl="1" indent="-285750">
              <a:lnSpc>
                <a:spcPct val="90000"/>
              </a:lnSpc>
              <a:spcAft>
                <a:spcPts val="300"/>
              </a:spcAft>
              <a:buFont typeface="Wingdings" panose="05000000000000000000" pitchFamily="2" charset="2"/>
              <a:buChar char="§"/>
            </a:pPr>
            <a:r>
              <a:rPr lang="en-US" sz="1600" dirty="0">
                <a:solidFill>
                  <a:srgbClr val="002060"/>
                </a:solidFill>
              </a:rPr>
              <a:t>Student success and persistence </a:t>
            </a:r>
          </a:p>
          <a:p>
            <a:pPr marL="514350" lvl="1" indent="-285750">
              <a:lnSpc>
                <a:spcPct val="90000"/>
              </a:lnSpc>
              <a:spcAft>
                <a:spcPts val="300"/>
              </a:spcAft>
              <a:buFont typeface="Wingdings" panose="05000000000000000000" pitchFamily="2" charset="2"/>
              <a:buChar char="§"/>
            </a:pPr>
            <a:r>
              <a:rPr lang="en-US" sz="1600" dirty="0">
                <a:solidFill>
                  <a:srgbClr val="002060"/>
                </a:solidFill>
              </a:rPr>
              <a:t>Enrollment stability </a:t>
            </a:r>
          </a:p>
          <a:p>
            <a:pPr marL="514350" lvl="1" indent="-285750">
              <a:lnSpc>
                <a:spcPct val="90000"/>
              </a:lnSpc>
              <a:spcAft>
                <a:spcPts val="600"/>
              </a:spcAft>
              <a:buFont typeface="Wingdings" panose="05000000000000000000" pitchFamily="2" charset="2"/>
              <a:buChar char="§"/>
            </a:pPr>
            <a:r>
              <a:rPr lang="en-US" sz="1600" dirty="0">
                <a:solidFill>
                  <a:srgbClr val="002060"/>
                </a:solidFill>
              </a:rPr>
              <a:t>Financial resilience (G1) </a:t>
            </a:r>
          </a:p>
          <a:p>
            <a:pPr>
              <a:lnSpc>
                <a:spcPct val="90000"/>
              </a:lnSpc>
              <a:spcAft>
                <a:spcPts val="600"/>
              </a:spcAft>
            </a:pPr>
            <a:r>
              <a:rPr lang="en-US" sz="1600" b="1" dirty="0">
                <a:solidFill>
                  <a:srgbClr val="002060"/>
                </a:solidFill>
              </a:rPr>
              <a:t>Key Idea: </a:t>
            </a:r>
            <a:r>
              <a:rPr lang="en-US" sz="1600" dirty="0">
                <a:solidFill>
                  <a:srgbClr val="002060"/>
                </a:solidFill>
              </a:rPr>
              <a:t>👉 </a:t>
            </a:r>
            <a:r>
              <a:rPr lang="en-US" sz="1600" i="1" dirty="0">
                <a:solidFill>
                  <a:srgbClr val="002060"/>
                </a:solidFill>
              </a:rPr>
              <a:t>What you do every day in the classroom drives institutional success.</a:t>
            </a:r>
            <a:endParaRPr lang="en-US" sz="1600" dirty="0">
              <a:solidFill>
                <a:srgbClr val="002060"/>
              </a:solidFill>
            </a:endParaRPr>
          </a:p>
        </p:txBody>
      </p:sp>
      <p:sp>
        <p:nvSpPr>
          <p:cNvPr id="4" name="TextBox 3">
            <a:extLst>
              <a:ext uri="{FF2B5EF4-FFF2-40B4-BE49-F238E27FC236}">
                <a16:creationId xmlns:a16="http://schemas.microsoft.com/office/drawing/2014/main" id="{46B058A1-FF8E-3ACC-B721-BC2B734FFACD}"/>
              </a:ext>
            </a:extLst>
          </p:cNvPr>
          <p:cNvSpPr txBox="1"/>
          <p:nvPr/>
        </p:nvSpPr>
        <p:spPr>
          <a:xfrm>
            <a:off x="739140" y="4449949"/>
            <a:ext cx="4645660" cy="2180533"/>
          </a:xfrm>
          <a:prstGeom prst="rect">
            <a:avLst/>
          </a:prstGeom>
          <a:noFill/>
        </p:spPr>
        <p:txBody>
          <a:bodyPr wrap="square">
            <a:spAutoFit/>
          </a:bodyPr>
          <a:lstStyle/>
          <a:p>
            <a:pPr>
              <a:lnSpc>
                <a:spcPct val="80000"/>
              </a:lnSpc>
              <a:spcAft>
                <a:spcPts val="600"/>
              </a:spcAft>
            </a:pPr>
            <a:r>
              <a:rPr lang="en-US" sz="1600" dirty="0">
                <a:solidFill>
                  <a:srgbClr val="002060"/>
                </a:solidFill>
              </a:rPr>
              <a:t>Your daily actions directly impact </a:t>
            </a:r>
            <a:r>
              <a:rPr lang="en-US" sz="1600" b="1" dirty="0">
                <a:solidFill>
                  <a:srgbClr val="002060"/>
                </a:solidFill>
              </a:rPr>
              <a:t>student and institutional outcomes.</a:t>
            </a:r>
            <a:r>
              <a:rPr lang="en-US" sz="1600" dirty="0">
                <a:solidFill>
                  <a:srgbClr val="002060"/>
                </a:solidFill>
              </a:rPr>
              <a:t> </a:t>
            </a:r>
          </a:p>
          <a:p>
            <a:pPr>
              <a:lnSpc>
                <a:spcPct val="80000"/>
              </a:lnSpc>
              <a:spcAft>
                <a:spcPts val="600"/>
              </a:spcAft>
            </a:pPr>
            <a:r>
              <a:rPr lang="en-US" sz="1600" b="1" dirty="0">
                <a:solidFill>
                  <a:srgbClr val="002060"/>
                </a:solidFill>
              </a:rPr>
              <a:t>Aligned to Key Goals (G1–G4):</a:t>
            </a:r>
            <a:endParaRPr lang="en-US" sz="1600" dirty="0">
              <a:solidFill>
                <a:srgbClr val="002060"/>
              </a:solidFill>
            </a:endParaRPr>
          </a:p>
          <a:p>
            <a:pPr marL="285750" indent="-174625">
              <a:lnSpc>
                <a:spcPct val="80000"/>
              </a:lnSpc>
              <a:spcAft>
                <a:spcPts val="600"/>
              </a:spcAft>
              <a:buFont typeface="Wingdings" panose="05000000000000000000" pitchFamily="2" charset="2"/>
              <a:buChar char="§"/>
            </a:pPr>
            <a:r>
              <a:rPr lang="en-US" sz="1600" dirty="0">
                <a:solidFill>
                  <a:srgbClr val="002060"/>
                </a:solidFill>
              </a:rPr>
              <a:t>Retention (G2-KPI1/2) → Early engagement and clear expectations </a:t>
            </a:r>
          </a:p>
          <a:p>
            <a:pPr marL="285750" indent="-174625">
              <a:lnSpc>
                <a:spcPct val="80000"/>
              </a:lnSpc>
              <a:spcAft>
                <a:spcPts val="600"/>
              </a:spcAft>
              <a:buFont typeface="Wingdings" panose="05000000000000000000" pitchFamily="2" charset="2"/>
              <a:buChar char="§"/>
            </a:pPr>
            <a:r>
              <a:rPr lang="en-US" sz="1600" dirty="0">
                <a:solidFill>
                  <a:srgbClr val="002060"/>
                </a:solidFill>
              </a:rPr>
              <a:t>Gateway Success (G2-KPI3) → Effective teaching and assignment design </a:t>
            </a:r>
          </a:p>
          <a:p>
            <a:pPr marL="285750" indent="-174625">
              <a:lnSpc>
                <a:spcPct val="80000"/>
              </a:lnSpc>
              <a:spcAft>
                <a:spcPts val="600"/>
              </a:spcAft>
              <a:buFont typeface="Wingdings" panose="05000000000000000000" pitchFamily="2" charset="2"/>
              <a:buChar char="§"/>
            </a:pPr>
            <a:r>
              <a:rPr lang="en-US" sz="1600" dirty="0">
                <a:solidFill>
                  <a:srgbClr val="002060"/>
                </a:solidFill>
              </a:rPr>
              <a:t>Wraparound Utilization (G2-KPI5) → Referrals to support services </a:t>
            </a:r>
          </a:p>
        </p:txBody>
      </p:sp>
      <p:sp>
        <p:nvSpPr>
          <p:cNvPr id="5" name="TextBox 4">
            <a:extLst>
              <a:ext uri="{FF2B5EF4-FFF2-40B4-BE49-F238E27FC236}">
                <a16:creationId xmlns:a16="http://schemas.microsoft.com/office/drawing/2014/main" id="{757CBA50-B578-B34A-7418-D2A36C695ABF}"/>
              </a:ext>
            </a:extLst>
          </p:cNvPr>
          <p:cNvSpPr txBox="1"/>
          <p:nvPr/>
        </p:nvSpPr>
        <p:spPr>
          <a:xfrm>
            <a:off x="2966720" y="3586480"/>
            <a:ext cx="4836160" cy="694614"/>
          </a:xfrm>
          <a:prstGeom prst="rect">
            <a:avLst/>
          </a:prstGeom>
          <a:noFill/>
        </p:spPr>
        <p:txBody>
          <a:bodyPr wrap="square" rtlCol="0">
            <a:spAutoFit/>
          </a:bodyPr>
          <a:lstStyle/>
          <a:p>
            <a:pPr algn="ctr">
              <a:lnSpc>
                <a:spcPct val="80000"/>
              </a:lnSpc>
            </a:pPr>
            <a:r>
              <a:rPr lang="en-US" sz="2400" b="1" dirty="0">
                <a:solidFill>
                  <a:srgbClr val="FF0000"/>
                </a:solidFill>
              </a:rPr>
              <a:t>Teaching Practices                                and Institutional Goals</a:t>
            </a:r>
          </a:p>
        </p:txBody>
      </p:sp>
    </p:spTree>
    <p:extLst>
      <p:ext uri="{BB962C8B-B14F-4D97-AF65-F5344CB8AC3E}">
        <p14:creationId xmlns:p14="http://schemas.microsoft.com/office/powerpoint/2010/main" val="4251104412"/>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D93175DB-DBE4-6190-F2CA-7C40226ACB34}"/>
            </a:ext>
          </a:extLst>
        </p:cNvPr>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D9A7F3BF-8763-4074-AD77-92790AF314D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1" name="Group 10">
            <a:extLst>
              <a:ext uri="{FF2B5EF4-FFF2-40B4-BE49-F238E27FC236}">
                <a16:creationId xmlns:a16="http://schemas.microsoft.com/office/drawing/2014/main" id="{7A9648D6-B41B-42D0-A817-AE2607B0B5B8}"/>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0994200" y="554152"/>
            <a:ext cx="574177" cy="1075866"/>
            <a:chOff x="10994200" y="554152"/>
            <a:chExt cx="574177" cy="1075866"/>
          </a:xfrm>
        </p:grpSpPr>
        <p:sp>
          <p:nvSpPr>
            <p:cNvPr id="12" name="Graphic 11">
              <a:extLst>
                <a:ext uri="{FF2B5EF4-FFF2-40B4-BE49-F238E27FC236}">
                  <a16:creationId xmlns:a16="http://schemas.microsoft.com/office/drawing/2014/main" id="{6CB927A4-E432-4310-9CD5-E89FF506317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013369" y="554152"/>
              <a:ext cx="171515" cy="171515"/>
            </a:xfrm>
            <a:custGeom>
              <a:avLst/>
              <a:gdLst>
                <a:gd name="connsiteX0" fmla="*/ 159874 w 171515"/>
                <a:gd name="connsiteY0" fmla="*/ 74116 h 171515"/>
                <a:gd name="connsiteX1" fmla="*/ 97399 w 171515"/>
                <a:gd name="connsiteY1" fmla="*/ 74116 h 171515"/>
                <a:gd name="connsiteX2" fmla="*/ 97399 w 171515"/>
                <a:gd name="connsiteY2" fmla="*/ 11641 h 171515"/>
                <a:gd name="connsiteX3" fmla="*/ 85758 w 171515"/>
                <a:gd name="connsiteY3" fmla="*/ 0 h 171515"/>
                <a:gd name="connsiteX4" fmla="*/ 74116 w 171515"/>
                <a:gd name="connsiteY4" fmla="*/ 11641 h 171515"/>
                <a:gd name="connsiteX5" fmla="*/ 74116 w 171515"/>
                <a:gd name="connsiteY5" fmla="*/ 74116 h 171515"/>
                <a:gd name="connsiteX6" fmla="*/ 11641 w 171515"/>
                <a:gd name="connsiteY6" fmla="*/ 74116 h 171515"/>
                <a:gd name="connsiteX7" fmla="*/ 0 w 171515"/>
                <a:gd name="connsiteY7" fmla="*/ 85758 h 171515"/>
                <a:gd name="connsiteX8" fmla="*/ 11641 w 171515"/>
                <a:gd name="connsiteY8" fmla="*/ 97399 h 171515"/>
                <a:gd name="connsiteX9" fmla="*/ 74116 w 171515"/>
                <a:gd name="connsiteY9" fmla="*/ 97399 h 171515"/>
                <a:gd name="connsiteX10" fmla="*/ 74116 w 171515"/>
                <a:gd name="connsiteY10" fmla="*/ 159874 h 171515"/>
                <a:gd name="connsiteX11" fmla="*/ 85758 w 171515"/>
                <a:gd name="connsiteY11" fmla="*/ 171515 h 171515"/>
                <a:gd name="connsiteX12" fmla="*/ 97399 w 171515"/>
                <a:gd name="connsiteY12" fmla="*/ 159874 h 171515"/>
                <a:gd name="connsiteX13" fmla="*/ 97399 w 171515"/>
                <a:gd name="connsiteY13" fmla="*/ 97399 h 171515"/>
                <a:gd name="connsiteX14" fmla="*/ 159874 w 171515"/>
                <a:gd name="connsiteY14" fmla="*/ 97399 h 171515"/>
                <a:gd name="connsiteX15" fmla="*/ 171515 w 171515"/>
                <a:gd name="connsiteY15" fmla="*/ 85758 h 171515"/>
                <a:gd name="connsiteX16" fmla="*/ 159874 w 171515"/>
                <a:gd name="connsiteY16" fmla="*/ 74116 h 1715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1515" h="171515">
                  <a:moveTo>
                    <a:pt x="159874" y="74116"/>
                  </a:moveTo>
                  <a:lnTo>
                    <a:pt x="97399" y="74116"/>
                  </a:lnTo>
                  <a:lnTo>
                    <a:pt x="97399" y="11641"/>
                  </a:lnTo>
                  <a:cubicBezTo>
                    <a:pt x="97399" y="5212"/>
                    <a:pt x="92187" y="0"/>
                    <a:pt x="85758" y="0"/>
                  </a:cubicBezTo>
                  <a:cubicBezTo>
                    <a:pt x="79328" y="0"/>
                    <a:pt x="74116" y="5212"/>
                    <a:pt x="74116" y="11641"/>
                  </a:cubicBezTo>
                  <a:lnTo>
                    <a:pt x="74116" y="74116"/>
                  </a:lnTo>
                  <a:lnTo>
                    <a:pt x="11641" y="74116"/>
                  </a:lnTo>
                  <a:cubicBezTo>
                    <a:pt x="5212" y="74116"/>
                    <a:pt x="0" y="79328"/>
                    <a:pt x="0" y="85758"/>
                  </a:cubicBezTo>
                  <a:cubicBezTo>
                    <a:pt x="0" y="92187"/>
                    <a:pt x="5212" y="97399"/>
                    <a:pt x="11641" y="97399"/>
                  </a:cubicBezTo>
                  <a:lnTo>
                    <a:pt x="74116" y="97399"/>
                  </a:lnTo>
                  <a:lnTo>
                    <a:pt x="74116" y="159874"/>
                  </a:lnTo>
                  <a:cubicBezTo>
                    <a:pt x="74116" y="166303"/>
                    <a:pt x="79328" y="171515"/>
                    <a:pt x="85758" y="171515"/>
                  </a:cubicBezTo>
                  <a:cubicBezTo>
                    <a:pt x="92187" y="171515"/>
                    <a:pt x="97399" y="166303"/>
                    <a:pt x="97399" y="159874"/>
                  </a:cubicBezTo>
                  <a:lnTo>
                    <a:pt x="97399" y="97399"/>
                  </a:lnTo>
                  <a:lnTo>
                    <a:pt x="159874" y="97399"/>
                  </a:lnTo>
                  <a:cubicBezTo>
                    <a:pt x="166303" y="97399"/>
                    <a:pt x="171515" y="92187"/>
                    <a:pt x="171515" y="85758"/>
                  </a:cubicBezTo>
                  <a:cubicBezTo>
                    <a:pt x="171515" y="79328"/>
                    <a:pt x="166303" y="74116"/>
                    <a:pt x="159874" y="74116"/>
                  </a:cubicBezTo>
                  <a:close/>
                </a:path>
              </a:pathLst>
            </a:custGeom>
            <a:solidFill>
              <a:schemeClr val="accent2"/>
            </a:solidFill>
            <a:ln w="776" cap="flat">
              <a:noFill/>
              <a:prstDash val="solid"/>
              <a:miter/>
            </a:ln>
          </p:spPr>
          <p:txBody>
            <a:bodyPr rtlCol="0" anchor="ctr"/>
            <a:lstStyle/>
            <a:p>
              <a:endParaRPr lang="en-US" dirty="0"/>
            </a:p>
          </p:txBody>
        </p:sp>
        <p:sp>
          <p:nvSpPr>
            <p:cNvPr id="13" name="Graphic 10">
              <a:extLst>
                <a:ext uri="{FF2B5EF4-FFF2-40B4-BE49-F238E27FC236}">
                  <a16:creationId xmlns:a16="http://schemas.microsoft.com/office/drawing/2014/main" id="{E3020543-B24B-4EC4-8FFC-8DD88EEA91A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455951" y="837005"/>
              <a:ext cx="112426" cy="112426"/>
            </a:xfrm>
            <a:custGeom>
              <a:avLst/>
              <a:gdLst>
                <a:gd name="connsiteX0" fmla="*/ 112426 w 112426"/>
                <a:gd name="connsiteY0" fmla="*/ 56213 h 112426"/>
                <a:gd name="connsiteX1" fmla="*/ 56213 w 112426"/>
                <a:gd name="connsiteY1" fmla="*/ 112426 h 112426"/>
                <a:gd name="connsiteX2" fmla="*/ 0 w 112426"/>
                <a:gd name="connsiteY2" fmla="*/ 56213 h 112426"/>
                <a:gd name="connsiteX3" fmla="*/ 56213 w 112426"/>
                <a:gd name="connsiteY3" fmla="*/ 0 h 112426"/>
                <a:gd name="connsiteX4" fmla="*/ 112426 w 112426"/>
                <a:gd name="connsiteY4" fmla="*/ 56213 h 1124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2426" h="112426">
                  <a:moveTo>
                    <a:pt x="112426" y="56213"/>
                  </a:moveTo>
                  <a:cubicBezTo>
                    <a:pt x="112426" y="87259"/>
                    <a:pt x="87259" y="112426"/>
                    <a:pt x="56213" y="112426"/>
                  </a:cubicBezTo>
                  <a:cubicBezTo>
                    <a:pt x="25167" y="112426"/>
                    <a:pt x="0" y="87259"/>
                    <a:pt x="0" y="56213"/>
                  </a:cubicBezTo>
                  <a:cubicBezTo>
                    <a:pt x="0" y="25167"/>
                    <a:pt x="25167" y="0"/>
                    <a:pt x="56213" y="0"/>
                  </a:cubicBezTo>
                  <a:cubicBezTo>
                    <a:pt x="87259" y="0"/>
                    <a:pt x="112426" y="25167"/>
                    <a:pt x="112426" y="56213"/>
                  </a:cubicBezTo>
                  <a:close/>
                </a:path>
              </a:pathLst>
            </a:custGeom>
            <a:solidFill>
              <a:schemeClr val="accent2"/>
            </a:solidFill>
            <a:ln w="516" cap="flat">
              <a:noFill/>
              <a:prstDash val="solid"/>
              <a:miter/>
            </a:ln>
          </p:spPr>
          <p:txBody>
            <a:bodyPr rtlCol="0" anchor="ctr"/>
            <a:lstStyle/>
            <a:p>
              <a:endParaRPr lang="en-US" dirty="0"/>
            </a:p>
          </p:txBody>
        </p:sp>
        <p:sp>
          <p:nvSpPr>
            <p:cNvPr id="14" name="Graphic 12">
              <a:extLst>
                <a:ext uri="{FF2B5EF4-FFF2-40B4-BE49-F238E27FC236}">
                  <a16:creationId xmlns:a16="http://schemas.microsoft.com/office/drawing/2014/main" id="{1453BF6C-B012-48B7-B4E8-6D7AC7C27D0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94200" y="1472473"/>
              <a:ext cx="157545" cy="157545"/>
            </a:xfrm>
            <a:custGeom>
              <a:avLst/>
              <a:gdLst>
                <a:gd name="connsiteX0" fmla="*/ 78773 w 157545"/>
                <a:gd name="connsiteY0" fmla="*/ 23283 h 157545"/>
                <a:gd name="connsiteX1" fmla="*/ 134262 w 157545"/>
                <a:gd name="connsiteY1" fmla="*/ 78773 h 157545"/>
                <a:gd name="connsiteX2" fmla="*/ 78773 w 157545"/>
                <a:gd name="connsiteY2" fmla="*/ 134262 h 157545"/>
                <a:gd name="connsiteX3" fmla="*/ 23283 w 157545"/>
                <a:gd name="connsiteY3" fmla="*/ 78773 h 157545"/>
                <a:gd name="connsiteX4" fmla="*/ 78773 w 157545"/>
                <a:gd name="connsiteY4" fmla="*/ 23283 h 157545"/>
                <a:gd name="connsiteX5" fmla="*/ 78773 w 157545"/>
                <a:gd name="connsiteY5" fmla="*/ 0 h 157545"/>
                <a:gd name="connsiteX6" fmla="*/ 0 w 157545"/>
                <a:gd name="connsiteY6" fmla="*/ 78773 h 157545"/>
                <a:gd name="connsiteX7" fmla="*/ 78773 w 157545"/>
                <a:gd name="connsiteY7" fmla="*/ 157545 h 157545"/>
                <a:gd name="connsiteX8" fmla="*/ 157545 w 157545"/>
                <a:gd name="connsiteY8" fmla="*/ 78773 h 157545"/>
                <a:gd name="connsiteX9" fmla="*/ 78773 w 157545"/>
                <a:gd name="connsiteY9" fmla="*/ 0 h 1575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7545" h="157545">
                  <a:moveTo>
                    <a:pt x="78773" y="23283"/>
                  </a:moveTo>
                  <a:cubicBezTo>
                    <a:pt x="109419" y="23283"/>
                    <a:pt x="134262" y="48126"/>
                    <a:pt x="134262" y="78773"/>
                  </a:cubicBezTo>
                  <a:cubicBezTo>
                    <a:pt x="134262" y="109419"/>
                    <a:pt x="109419" y="134262"/>
                    <a:pt x="78773" y="134262"/>
                  </a:cubicBezTo>
                  <a:cubicBezTo>
                    <a:pt x="48126" y="134262"/>
                    <a:pt x="23283" y="109419"/>
                    <a:pt x="23283" y="78773"/>
                  </a:cubicBezTo>
                  <a:cubicBezTo>
                    <a:pt x="23312" y="48139"/>
                    <a:pt x="48139" y="23312"/>
                    <a:pt x="78773" y="23283"/>
                  </a:cubicBezTo>
                  <a:moveTo>
                    <a:pt x="78773" y="0"/>
                  </a:moveTo>
                  <a:cubicBezTo>
                    <a:pt x="35268" y="0"/>
                    <a:pt x="0" y="35268"/>
                    <a:pt x="0" y="78773"/>
                  </a:cubicBezTo>
                  <a:cubicBezTo>
                    <a:pt x="0" y="122277"/>
                    <a:pt x="35268" y="157545"/>
                    <a:pt x="78773" y="157545"/>
                  </a:cubicBezTo>
                  <a:cubicBezTo>
                    <a:pt x="122277" y="157545"/>
                    <a:pt x="157545" y="122277"/>
                    <a:pt x="157545" y="78773"/>
                  </a:cubicBezTo>
                  <a:cubicBezTo>
                    <a:pt x="157545" y="35268"/>
                    <a:pt x="122277" y="0"/>
                    <a:pt x="78773" y="0"/>
                  </a:cubicBezTo>
                  <a:close/>
                </a:path>
              </a:pathLst>
            </a:custGeom>
            <a:solidFill>
              <a:schemeClr val="accent2"/>
            </a:solidFill>
            <a:ln w="751" cap="flat">
              <a:noFill/>
              <a:prstDash val="solid"/>
              <a:miter/>
            </a:ln>
          </p:spPr>
          <p:txBody>
            <a:bodyPr rtlCol="0" anchor="ctr"/>
            <a:lstStyle/>
            <a:p>
              <a:endParaRPr lang="en-US" dirty="0"/>
            </a:p>
          </p:txBody>
        </p:sp>
      </p:grpSp>
      <p:cxnSp>
        <p:nvCxnSpPr>
          <p:cNvPr id="16" name="Straight Connector 15">
            <a:extLst>
              <a:ext uri="{FF2B5EF4-FFF2-40B4-BE49-F238E27FC236}">
                <a16:creationId xmlns:a16="http://schemas.microsoft.com/office/drawing/2014/main" id="{C49DA8F6-BCC1-4447-B54C-57856834B94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623622" y="3610394"/>
            <a:ext cx="0" cy="3238728"/>
          </a:xfrm>
          <a:prstGeom prst="line">
            <a:avLst/>
          </a:prstGeom>
          <a:ln w="25400" cap="sq">
            <a:gradFill flip="none" rotWithShape="1">
              <a:gsLst>
                <a:gs pos="0">
                  <a:schemeClr val="accent1"/>
                </a:gs>
                <a:gs pos="100000">
                  <a:schemeClr val="accent2"/>
                </a:gs>
              </a:gsLst>
              <a:lin ang="5400000" scaled="0"/>
              <a:tileRect/>
            </a:gradFill>
            <a:bevel/>
          </a:ln>
        </p:spPr>
        <p:style>
          <a:lnRef idx="1">
            <a:schemeClr val="accent1"/>
          </a:lnRef>
          <a:fillRef idx="0">
            <a:schemeClr val="accent1"/>
          </a:fillRef>
          <a:effectRef idx="0">
            <a:schemeClr val="accent1"/>
          </a:effectRef>
          <a:fontRef idx="minor">
            <a:schemeClr val="tx1"/>
          </a:fontRef>
        </p:style>
      </p:cxnSp>
      <p:graphicFrame>
        <p:nvGraphicFramePr>
          <p:cNvPr id="5" name="TextBox 2">
            <a:extLst>
              <a:ext uri="{FF2B5EF4-FFF2-40B4-BE49-F238E27FC236}">
                <a16:creationId xmlns:a16="http://schemas.microsoft.com/office/drawing/2014/main" id="{85003581-DB80-16C0-2E5E-A30E5FF5A322}"/>
              </a:ext>
            </a:extLst>
          </p:cNvPr>
          <p:cNvGraphicFramePr/>
          <p:nvPr>
            <p:extLst>
              <p:ext uri="{D42A27DB-BD31-4B8C-83A1-F6EECF244321}">
                <p14:modId xmlns:p14="http://schemas.microsoft.com/office/powerpoint/2010/main" val="3832506114"/>
              </p:ext>
            </p:extLst>
          </p:nvPr>
        </p:nvGraphicFramePr>
        <p:xfrm>
          <a:off x="1413077" y="1081405"/>
          <a:ext cx="9356107" cy="43942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 name="Rectangle 1">
            <a:extLst>
              <a:ext uri="{FF2B5EF4-FFF2-40B4-BE49-F238E27FC236}">
                <a16:creationId xmlns:a16="http://schemas.microsoft.com/office/drawing/2014/main" id="{AC5906FF-174D-9BEC-0165-10C2C36FF493}"/>
              </a:ext>
            </a:extLst>
          </p:cNvPr>
          <p:cNvSpPr/>
          <p:nvPr/>
        </p:nvSpPr>
        <p:spPr>
          <a:xfrm>
            <a:off x="10544169" y="447040"/>
            <a:ext cx="1188062" cy="145288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76911506"/>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3AD318CC-E2A8-4E27-9548-A047A78999B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88" y="895"/>
            <a:ext cx="12188824" cy="685557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126" rtl="0" eaLnBrk="1" fontAlgn="auto" latinLnBrk="0" hangingPunct="1">
              <a:lnSpc>
                <a:spcPct val="100000"/>
              </a:lnSpc>
              <a:spcBef>
                <a:spcPts val="0"/>
              </a:spcBef>
              <a:spcAft>
                <a:spcPts val="0"/>
              </a:spcAft>
              <a:buClrTx/>
              <a:buSzTx/>
              <a:buFontTx/>
              <a:buNone/>
              <a:tabLst/>
              <a:defRPr/>
            </a:pPr>
            <a:endParaRPr kumimoji="0" lang="en-US" sz="1799" b="0" i="0" u="none" strike="noStrike" kern="1200" cap="none" spc="0" normalizeH="0" baseline="0" noProof="0" dirty="0">
              <a:ln>
                <a:noFill/>
              </a:ln>
              <a:solidFill>
                <a:prstClr val="white"/>
              </a:solidFill>
              <a:effectLst/>
              <a:uLnTx/>
              <a:uFillTx/>
              <a:latin typeface="Aptos" panose="02110004020202020204"/>
              <a:ea typeface="+mn-ea"/>
              <a:cs typeface="+mn-cs"/>
            </a:endParaRPr>
          </a:p>
        </p:txBody>
      </p:sp>
      <p:grpSp>
        <p:nvGrpSpPr>
          <p:cNvPr id="11" name="Group 10">
            <a:extLst>
              <a:ext uri="{FF2B5EF4-FFF2-40B4-BE49-F238E27FC236}">
                <a16:creationId xmlns:a16="http://schemas.microsoft.com/office/drawing/2014/main" id="{B14B560F-9DD7-4302-A60B-EBD3EF59B073}"/>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11200" y="4414991"/>
            <a:ext cx="11979212" cy="2087251"/>
            <a:chOff x="143163" y="5763486"/>
            <a:chExt cx="11982332" cy="739555"/>
          </a:xfrm>
        </p:grpSpPr>
        <p:sp>
          <p:nvSpPr>
            <p:cNvPr id="12" name="Rectangle 11">
              <a:extLst>
                <a:ext uri="{FF2B5EF4-FFF2-40B4-BE49-F238E27FC236}">
                  <a16:creationId xmlns:a16="http://schemas.microsoft.com/office/drawing/2014/main" id="{3A9A4357-BD1D-4622-A4FE-766E6AB8DE8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H="1" flipV="1">
              <a:off x="357444" y="5763486"/>
              <a:ext cx="11768051" cy="739555"/>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126" rtl="0" eaLnBrk="1" fontAlgn="auto" latinLnBrk="0" hangingPunct="1">
                <a:lnSpc>
                  <a:spcPct val="100000"/>
                </a:lnSpc>
                <a:spcBef>
                  <a:spcPts val="0"/>
                </a:spcBef>
                <a:spcAft>
                  <a:spcPts val="0"/>
                </a:spcAft>
                <a:buClrTx/>
                <a:buSzTx/>
                <a:buFontTx/>
                <a:buNone/>
                <a:tabLst/>
                <a:defRPr/>
              </a:pPr>
              <a:endParaRPr kumimoji="0" lang="en-US" sz="1799" b="0" i="0" u="none" strike="noStrike" kern="1200" cap="none" spc="0" normalizeH="0" baseline="0" noProof="0" dirty="0">
                <a:ln>
                  <a:noFill/>
                </a:ln>
                <a:solidFill>
                  <a:prstClr val="white"/>
                </a:solidFill>
                <a:effectLst/>
                <a:uLnTx/>
                <a:uFillTx/>
                <a:latin typeface="Aptos" panose="02110004020202020204"/>
                <a:ea typeface="+mn-ea"/>
                <a:cs typeface="+mn-cs"/>
              </a:endParaRPr>
            </a:p>
          </p:txBody>
        </p:sp>
        <p:cxnSp>
          <p:nvCxnSpPr>
            <p:cNvPr id="13" name="Straight Connector 12">
              <a:extLst>
                <a:ext uri="{FF2B5EF4-FFF2-40B4-BE49-F238E27FC236}">
                  <a16:creationId xmlns:a16="http://schemas.microsoft.com/office/drawing/2014/main" id="{C21D6966-343E-49AC-A026-D2497E0C3CA1}"/>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flipH="1">
              <a:off x="143163" y="5763486"/>
              <a:ext cx="1" cy="739555"/>
            </a:xfrm>
            <a:prstGeom prst="line">
              <a:avLst/>
            </a:prstGeom>
            <a:ln w="177800">
              <a:solidFill>
                <a:schemeClr val="accent4"/>
              </a:solidFill>
            </a:ln>
          </p:spPr>
          <p:style>
            <a:lnRef idx="1">
              <a:schemeClr val="accent1"/>
            </a:lnRef>
            <a:fillRef idx="0">
              <a:schemeClr val="accent1"/>
            </a:fillRef>
            <a:effectRef idx="0">
              <a:schemeClr val="accent1"/>
            </a:effectRef>
            <a:fontRef idx="minor">
              <a:schemeClr val="tx1"/>
            </a:fontRef>
          </p:style>
        </p:cxnSp>
      </p:grpSp>
      <p:sp>
        <p:nvSpPr>
          <p:cNvPr id="15" name="Rectangle 14">
            <a:extLst>
              <a:ext uri="{FF2B5EF4-FFF2-40B4-BE49-F238E27FC236}">
                <a16:creationId xmlns:a16="http://schemas.microsoft.com/office/drawing/2014/main" id="{2C1BBA94-3F40-40AA-8BB9-E69E25E537C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133957" y="588569"/>
            <a:ext cx="6503606" cy="5680862"/>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126" rtl="0" eaLnBrk="1" fontAlgn="auto" latinLnBrk="0" hangingPunct="1">
              <a:lnSpc>
                <a:spcPct val="100000"/>
              </a:lnSpc>
              <a:spcBef>
                <a:spcPts val="0"/>
              </a:spcBef>
              <a:spcAft>
                <a:spcPts val="0"/>
              </a:spcAft>
              <a:buClrTx/>
              <a:buSzTx/>
              <a:buFontTx/>
              <a:buNone/>
              <a:tabLst/>
              <a:defRPr/>
            </a:pPr>
            <a:endParaRPr kumimoji="0" lang="en-US" sz="1799" b="0" i="0" u="none" strike="noStrike" kern="1200" cap="none" spc="0" normalizeH="0" baseline="0" noProof="0" dirty="0">
              <a:ln>
                <a:noFill/>
              </a:ln>
              <a:solidFill>
                <a:prstClr val="white"/>
              </a:solidFill>
              <a:effectLst/>
              <a:uLnTx/>
              <a:uFillTx/>
              <a:latin typeface="Aptos" panose="02110004020202020204"/>
              <a:ea typeface="+mn-ea"/>
              <a:cs typeface="+mn-cs"/>
            </a:endParaRPr>
          </a:p>
        </p:txBody>
      </p:sp>
      <p:sp>
        <p:nvSpPr>
          <p:cNvPr id="5" name="TextBox 4">
            <a:extLst>
              <a:ext uri="{FF2B5EF4-FFF2-40B4-BE49-F238E27FC236}">
                <a16:creationId xmlns:a16="http://schemas.microsoft.com/office/drawing/2014/main" id="{77313F5C-24EB-30C0-E224-808F79CB5122}"/>
              </a:ext>
            </a:extLst>
          </p:cNvPr>
          <p:cNvSpPr txBox="1"/>
          <p:nvPr/>
        </p:nvSpPr>
        <p:spPr>
          <a:xfrm>
            <a:off x="699127" y="4884302"/>
            <a:ext cx="3737290" cy="588919"/>
          </a:xfrm>
          <a:prstGeom prst="rect">
            <a:avLst/>
          </a:prstGeom>
          <a:noFill/>
        </p:spPr>
        <p:txBody>
          <a:bodyPr wrap="square">
            <a:spAutoFit/>
          </a:bodyPr>
          <a:lstStyle/>
          <a:p>
            <a:pPr marL="0" marR="0" lvl="0" indent="0" algn="ctr" defTabSz="914126" rtl="0" eaLnBrk="1" fontAlgn="auto" latinLnBrk="0" hangingPunct="1">
              <a:lnSpc>
                <a:spcPct val="150000"/>
              </a:lnSpc>
              <a:spcBef>
                <a:spcPts val="0"/>
              </a:spcBef>
              <a:spcAft>
                <a:spcPts val="300"/>
              </a:spcAft>
              <a:buClrTx/>
              <a:buSzTx/>
              <a:buFontTx/>
              <a:buNone/>
              <a:tabLst/>
              <a:defRPr/>
            </a:pPr>
            <a:r>
              <a:rPr kumimoji="0" lang="en-US" sz="2399" b="1" i="0" u="none" strike="noStrike" kern="1200" cap="none" spc="0" normalizeH="0" baseline="0" noProof="0" dirty="0">
                <a:ln>
                  <a:noFill/>
                </a:ln>
                <a:solidFill>
                  <a:prstClr val="white"/>
                </a:solidFill>
                <a:effectLst/>
                <a:uLnTx/>
                <a:uFillTx/>
                <a:latin typeface="Calibri" panose="020F0502020204030204" pitchFamily="34" charset="0"/>
                <a:ea typeface="Calibri" panose="020F0502020204030204" pitchFamily="34" charset="0"/>
                <a:cs typeface="Calibri" panose="020F0502020204030204" pitchFamily="34" charset="0"/>
              </a:rPr>
              <a:t>References</a:t>
            </a:r>
            <a:endParaRPr kumimoji="0" lang="en-US" sz="2399" b="0" i="0" u="none" strike="noStrike" kern="1200" cap="none" spc="0" normalizeH="0" baseline="0" noProof="0" dirty="0">
              <a:ln>
                <a:noFill/>
              </a:ln>
              <a:solidFill>
                <a:prstClr val="white"/>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pic>
        <p:nvPicPr>
          <p:cNvPr id="1028" name="Picture 4" descr="Welcome to MyBib">
            <a:extLst>
              <a:ext uri="{FF2B5EF4-FFF2-40B4-BE49-F238E27FC236}">
                <a16:creationId xmlns:a16="http://schemas.microsoft.com/office/drawing/2014/main" id="{684F0853-FA5F-6F7C-4D90-0EFEF41BB358}"/>
              </a:ext>
            </a:extLst>
          </p:cNvPr>
          <p:cNvPicPr>
            <a:picLocks noChangeAspect="1" noChangeArrowheads="1"/>
          </p:cNvPicPr>
          <p:nvPr/>
        </p:nvPicPr>
        <p:blipFill>
          <a:blip r:embed="rId3" cstate="email">
            <a:clrChange>
              <a:clrFrom>
                <a:srgbClr val="000000">
                  <a:alpha val="0"/>
                </a:srgbClr>
              </a:clrFrom>
              <a:clrTo>
                <a:srgbClr val="000000">
                  <a:alpha val="0"/>
                </a:srgbClr>
              </a:clrTo>
            </a:clrChange>
            <a:extLst>
              <a:ext uri="{28A0092B-C50C-407E-A947-70E740481C1C}">
                <a14:useLocalDpi xmlns:a14="http://schemas.microsoft.com/office/drawing/2010/main"/>
              </a:ext>
            </a:extLst>
          </a:blip>
          <a:srcRect/>
          <a:stretch>
            <a:fillRect/>
          </a:stretch>
        </p:blipFill>
        <p:spPr bwMode="auto">
          <a:xfrm>
            <a:off x="306082" y="1273984"/>
            <a:ext cx="4618895" cy="2455592"/>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F3059B5E-F457-FF5B-B750-C49878112B1F}"/>
              </a:ext>
            </a:extLst>
          </p:cNvPr>
          <p:cNvSpPr txBox="1"/>
          <p:nvPr/>
        </p:nvSpPr>
        <p:spPr>
          <a:xfrm>
            <a:off x="5343570" y="856394"/>
            <a:ext cx="5919686" cy="4862870"/>
          </a:xfrm>
          <a:prstGeom prst="rect">
            <a:avLst/>
          </a:prstGeom>
          <a:noFill/>
        </p:spPr>
        <p:txBody>
          <a:bodyPr wrap="square" rtlCol="0">
            <a:spAutoFit/>
          </a:bodyPr>
          <a:lstStyle/>
          <a:p>
            <a:pPr marL="228600" marR="0" lvl="0" indent="-228600" algn="l" defTabSz="914400" rtl="0" eaLnBrk="1" fontAlgn="base" latinLnBrk="0" hangingPunct="1">
              <a:lnSpc>
                <a:spcPct val="100000"/>
              </a:lnSpc>
              <a:spcBef>
                <a:spcPts val="0"/>
              </a:spcBef>
              <a:spcAft>
                <a:spcPts val="1200"/>
              </a:spcAft>
              <a:buClrTx/>
              <a:buSzTx/>
              <a:buFont typeface="+mj-lt"/>
              <a:buAutoNum type="arabicPeriod"/>
              <a:tabLst/>
              <a:defRPr/>
            </a:pPr>
            <a:r>
              <a:rPr kumimoji="0" lang="en-US" sz="1100" b="0" i="0" u="none" strike="noStrike" kern="1200" cap="none" spc="0" normalizeH="0" baseline="0" noProof="0" dirty="0">
                <a:ln>
                  <a:noFill/>
                </a:ln>
                <a:solidFill>
                  <a:prstClr val="black"/>
                </a:solidFill>
                <a:effectLst/>
                <a:uLnTx/>
                <a:uFillTx/>
                <a:latin typeface="Aptos" panose="02110004020202020204"/>
                <a:ea typeface="+mn-ea"/>
                <a:cs typeface="+mn-cs"/>
              </a:rPr>
              <a:t>Almarode, J. </a:t>
            </a:r>
            <a:r>
              <a:rPr kumimoji="0" lang="en-US" sz="1100" b="0" i="0" u="none" strike="noStrike" kern="1200" cap="none" spc="0" normalizeH="0" baseline="0" noProof="0" dirty="0">
                <a:ln>
                  <a:noFill/>
                </a:ln>
                <a:solidFill>
                  <a:prstClr val="black"/>
                </a:solidFill>
                <a:effectLst/>
                <a:uLnTx/>
                <a:uFillTx/>
                <a:latin typeface="Aptos" panose="02110004020202020204"/>
                <a:ea typeface="+mn-ea"/>
                <a:cs typeface="+mn-cs"/>
                <a:hlinkClick r:id="rId4"/>
              </a:rPr>
              <a:t>Building and Sustaining a Visible Learning Classroom</a:t>
            </a:r>
            <a:r>
              <a:rPr kumimoji="0" lang="en-US" sz="1100" b="0" i="0" u="none" strike="noStrike" kern="1200" cap="none" spc="0" normalizeH="0" baseline="0" noProof="0" dirty="0">
                <a:ln>
                  <a:noFill/>
                </a:ln>
                <a:solidFill>
                  <a:prstClr val="black"/>
                </a:solidFill>
                <a:effectLst/>
                <a:uLnTx/>
                <a:uFillTx/>
                <a:latin typeface="Aptos" panose="02110004020202020204"/>
                <a:ea typeface="+mn-ea"/>
                <a:cs typeface="+mn-cs"/>
              </a:rPr>
              <a:t>. YouTube.</a:t>
            </a:r>
          </a:p>
          <a:p>
            <a:pPr marL="228600" marR="0" lvl="0" indent="-228600" algn="l" defTabSz="914400" rtl="0" eaLnBrk="1" fontAlgn="base" latinLnBrk="0" hangingPunct="1">
              <a:lnSpc>
                <a:spcPct val="100000"/>
              </a:lnSpc>
              <a:spcBef>
                <a:spcPts val="0"/>
              </a:spcBef>
              <a:spcAft>
                <a:spcPts val="1200"/>
              </a:spcAft>
              <a:buClrTx/>
              <a:buSzTx/>
              <a:buFont typeface="+mj-lt"/>
              <a:buAutoNum type="arabicPeriod"/>
              <a:tabLst/>
              <a:defRPr/>
            </a:pPr>
            <a:r>
              <a:rPr kumimoji="0" lang="en-US" sz="1100" b="0" i="0" u="none" strike="noStrike" kern="1200" cap="none" spc="0" normalizeH="0" baseline="0" noProof="0" dirty="0">
                <a:ln>
                  <a:noFill/>
                </a:ln>
                <a:solidFill>
                  <a:prstClr val="black"/>
                </a:solidFill>
                <a:effectLst/>
                <a:uLnTx/>
                <a:uFillTx/>
                <a:latin typeface="Aptos" panose="02110004020202020204"/>
                <a:ea typeface="+mn-ea"/>
                <a:cs typeface="+mn-cs"/>
              </a:rPr>
              <a:t>Almarode, J. </a:t>
            </a:r>
            <a:r>
              <a:rPr kumimoji="0" lang="en-US" sz="1100" b="0" i="0" u="none" strike="noStrike" kern="1200" cap="none" spc="0" normalizeH="0" baseline="0" noProof="0" dirty="0">
                <a:ln>
                  <a:noFill/>
                </a:ln>
                <a:solidFill>
                  <a:prstClr val="black"/>
                </a:solidFill>
                <a:effectLst/>
                <a:uLnTx/>
                <a:uFillTx/>
                <a:latin typeface="Aptos" panose="02110004020202020204"/>
                <a:ea typeface="+mn-ea"/>
                <a:cs typeface="+mn-cs"/>
                <a:hlinkClick r:id="rId5"/>
              </a:rPr>
              <a:t>Making Sense of Visible Learning</a:t>
            </a:r>
            <a:r>
              <a:rPr kumimoji="0" lang="en-US" sz="1100" b="0" i="0" u="none" strike="noStrike" kern="1200" cap="none" spc="0" normalizeH="0" baseline="0" noProof="0" dirty="0">
                <a:ln>
                  <a:noFill/>
                </a:ln>
                <a:solidFill>
                  <a:prstClr val="black"/>
                </a:solidFill>
                <a:effectLst/>
                <a:uLnTx/>
                <a:uFillTx/>
                <a:latin typeface="Aptos" panose="02110004020202020204"/>
                <a:ea typeface="+mn-ea"/>
                <a:cs typeface="+mn-cs"/>
              </a:rPr>
              <a:t>, Corwin Connect.</a:t>
            </a:r>
          </a:p>
          <a:p>
            <a:pPr marL="228600" marR="0" lvl="0" indent="-228600" algn="l" defTabSz="914400" rtl="0" eaLnBrk="1" fontAlgn="base" latinLnBrk="0" hangingPunct="1">
              <a:lnSpc>
                <a:spcPct val="100000"/>
              </a:lnSpc>
              <a:spcBef>
                <a:spcPts val="0"/>
              </a:spcBef>
              <a:spcAft>
                <a:spcPts val="1200"/>
              </a:spcAft>
              <a:buClrTx/>
              <a:buSzTx/>
              <a:buFont typeface="+mj-lt"/>
              <a:buAutoNum type="arabicPeriod"/>
              <a:tabLst/>
              <a:defRPr/>
            </a:pPr>
            <a:r>
              <a:rPr lang="en-US" sz="1100" dirty="0">
                <a:solidFill>
                  <a:prstClr val="black"/>
                </a:solidFill>
                <a:latin typeface="Aptos" panose="02110004020202020204"/>
              </a:rPr>
              <a:t>Bennett, C. </a:t>
            </a:r>
            <a:r>
              <a:rPr lang="en-US" sz="1100" dirty="0">
                <a:solidFill>
                  <a:prstClr val="black"/>
                </a:solidFill>
                <a:latin typeface="Aptos" panose="02110004020202020204"/>
                <a:hlinkClick r:id="rId6"/>
              </a:rPr>
              <a:t>Visible Learning Ranks Teacher Estimate as #1 Factor in Learning</a:t>
            </a:r>
            <a:r>
              <a:rPr lang="en-US" sz="1100" dirty="0">
                <a:solidFill>
                  <a:prstClr val="black"/>
                </a:solidFill>
                <a:latin typeface="Aptos" panose="02110004020202020204"/>
              </a:rPr>
              <a:t>. Issues in Education, ThoughtCo. </a:t>
            </a:r>
            <a:endParaRPr kumimoji="0" lang="en-US" sz="1100" b="0" i="0" u="none" strike="noStrike" kern="1200" cap="none" spc="0" normalizeH="0" baseline="0" noProof="0" dirty="0">
              <a:ln>
                <a:noFill/>
              </a:ln>
              <a:solidFill>
                <a:prstClr val="black"/>
              </a:solidFill>
              <a:effectLst/>
              <a:uLnTx/>
              <a:uFillTx/>
              <a:latin typeface="Aptos" panose="02110004020202020204"/>
              <a:ea typeface="+mn-ea"/>
              <a:cs typeface="+mn-cs"/>
            </a:endParaRPr>
          </a:p>
          <a:p>
            <a:pPr marL="228600" marR="0" lvl="0" indent="-228600" algn="l" defTabSz="914400" rtl="0" eaLnBrk="1" fontAlgn="base" latinLnBrk="0" hangingPunct="1">
              <a:lnSpc>
                <a:spcPct val="100000"/>
              </a:lnSpc>
              <a:spcBef>
                <a:spcPts val="0"/>
              </a:spcBef>
              <a:spcAft>
                <a:spcPts val="1200"/>
              </a:spcAft>
              <a:buClrTx/>
              <a:buSzTx/>
              <a:buFont typeface="+mj-lt"/>
              <a:buAutoNum type="arabicPeriod"/>
              <a:tabLst/>
              <a:defRPr/>
            </a:pPr>
            <a:r>
              <a:rPr kumimoji="0" lang="en-US" sz="1100" b="0" i="0" u="none" strike="noStrike" kern="1200" cap="none" spc="0" normalizeH="0" baseline="0" noProof="0" dirty="0">
                <a:ln>
                  <a:noFill/>
                </a:ln>
                <a:solidFill>
                  <a:prstClr val="black"/>
                </a:solidFill>
                <a:effectLst/>
                <a:uLnTx/>
                <a:uFillTx/>
                <a:latin typeface="Aptos" panose="02110004020202020204"/>
                <a:ea typeface="+mn-ea"/>
                <a:cs typeface="+mn-cs"/>
              </a:rPr>
              <a:t>Hattie, J. </a:t>
            </a:r>
            <a:r>
              <a:rPr kumimoji="0" lang="en-US" sz="1100" b="0" i="0" u="none" strike="noStrike" kern="1200" cap="none" spc="0" normalizeH="0" baseline="0" noProof="0" dirty="0">
                <a:ln>
                  <a:noFill/>
                </a:ln>
                <a:solidFill>
                  <a:prstClr val="black"/>
                </a:solidFill>
                <a:effectLst/>
                <a:uLnTx/>
                <a:uFillTx/>
                <a:latin typeface="Aptos" panose="02110004020202020204"/>
                <a:ea typeface="+mn-ea"/>
                <a:cs typeface="+mn-cs"/>
                <a:hlinkClick r:id="rId7"/>
              </a:rPr>
              <a:t>Visible Learning: A Synthesis of Over 800 Meta-Analyses Relating to Achievement.</a:t>
            </a:r>
            <a:r>
              <a:rPr kumimoji="0" lang="en-US" sz="1100" b="0" i="0" u="none" strike="noStrike" kern="1200" cap="none" spc="0" normalizeH="0" baseline="0" noProof="0" dirty="0">
                <a:ln>
                  <a:noFill/>
                </a:ln>
                <a:solidFill>
                  <a:prstClr val="black"/>
                </a:solidFill>
                <a:effectLst/>
                <a:uLnTx/>
                <a:uFillTx/>
                <a:latin typeface="Aptos" panose="02110004020202020204"/>
                <a:ea typeface="+mn-ea"/>
                <a:cs typeface="+mn-cs"/>
              </a:rPr>
              <a:t> Routledge, Taylor and Francis Group.</a:t>
            </a:r>
          </a:p>
          <a:p>
            <a:pPr marL="228600" marR="0" lvl="0" indent="-228600" algn="l" defTabSz="914400" rtl="0" eaLnBrk="1" fontAlgn="base" latinLnBrk="0" hangingPunct="1">
              <a:lnSpc>
                <a:spcPct val="100000"/>
              </a:lnSpc>
              <a:spcBef>
                <a:spcPts val="0"/>
              </a:spcBef>
              <a:spcAft>
                <a:spcPts val="1200"/>
              </a:spcAft>
              <a:buClrTx/>
              <a:buSzTx/>
              <a:buFont typeface="+mj-lt"/>
              <a:buAutoNum type="arabicPeriod"/>
              <a:tabLst/>
              <a:defRPr/>
            </a:pPr>
            <a:r>
              <a:rPr lang="en-US" sz="1100" dirty="0">
                <a:solidFill>
                  <a:prstClr val="black"/>
                </a:solidFill>
                <a:latin typeface="Aptos" panose="02110004020202020204"/>
              </a:rPr>
              <a:t>Hattie, J. </a:t>
            </a:r>
            <a:r>
              <a:rPr lang="en-US" sz="1100" dirty="0">
                <a:solidFill>
                  <a:prstClr val="black"/>
                </a:solidFill>
                <a:latin typeface="Aptos" panose="02110004020202020204"/>
                <a:hlinkClick r:id="rId8"/>
              </a:rPr>
              <a:t>Visible Learning for Teachers: Maximizing Impact in Learning. </a:t>
            </a:r>
            <a:r>
              <a:rPr lang="en-US" sz="1100" dirty="0">
                <a:solidFill>
                  <a:prstClr val="black"/>
                </a:solidFill>
                <a:latin typeface="Aptos" panose="02110004020202020204"/>
              </a:rPr>
              <a:t>Routledge, Taylor and Francis Group.</a:t>
            </a:r>
          </a:p>
          <a:p>
            <a:pPr marL="228600" marR="0" lvl="0" indent="-228600" algn="l" defTabSz="914400" rtl="0" eaLnBrk="1" fontAlgn="base" latinLnBrk="0" hangingPunct="1">
              <a:lnSpc>
                <a:spcPct val="100000"/>
              </a:lnSpc>
              <a:spcBef>
                <a:spcPts val="0"/>
              </a:spcBef>
              <a:spcAft>
                <a:spcPts val="1200"/>
              </a:spcAft>
              <a:buClrTx/>
              <a:buSzTx/>
              <a:buFont typeface="+mj-lt"/>
              <a:buAutoNum type="arabicPeriod"/>
              <a:tabLst/>
              <a:defRPr/>
            </a:pPr>
            <a:r>
              <a:rPr kumimoji="0" lang="en-US" sz="1100" b="0" i="0" u="none" strike="noStrike" kern="1200" cap="none" spc="0" normalizeH="0" baseline="0" noProof="0" dirty="0">
                <a:ln>
                  <a:noFill/>
                </a:ln>
                <a:solidFill>
                  <a:prstClr val="black"/>
                </a:solidFill>
                <a:effectLst/>
                <a:uLnTx/>
                <a:uFillTx/>
                <a:latin typeface="Aptos" panose="02110004020202020204"/>
                <a:ea typeface="+mn-ea"/>
                <a:cs typeface="+mn-cs"/>
                <a:hlinkClick r:id="rId9"/>
              </a:rPr>
              <a:t>Hattie’s Concept of Visible Teaching and Learning</a:t>
            </a:r>
            <a:r>
              <a:rPr kumimoji="0" lang="en-US" sz="1100" b="0" i="0" u="none" strike="noStrike" kern="1200" cap="none" spc="0" normalizeH="0" baseline="0" noProof="0" dirty="0">
                <a:ln>
                  <a:noFill/>
                </a:ln>
                <a:solidFill>
                  <a:prstClr val="black"/>
                </a:solidFill>
                <a:effectLst/>
                <a:uLnTx/>
                <a:uFillTx/>
                <a:latin typeface="Aptos" panose="02110004020202020204"/>
                <a:ea typeface="+mn-ea"/>
                <a:cs typeface="+mn-cs"/>
              </a:rPr>
              <a:t>, Research for Teachers, General Teaching Council for England. </a:t>
            </a:r>
          </a:p>
          <a:p>
            <a:pPr marL="228600" marR="0" lvl="0" indent="-228600" algn="l" defTabSz="914400" rtl="0" eaLnBrk="1" fontAlgn="base" latinLnBrk="0" hangingPunct="1">
              <a:lnSpc>
                <a:spcPct val="100000"/>
              </a:lnSpc>
              <a:spcBef>
                <a:spcPts val="0"/>
              </a:spcBef>
              <a:spcAft>
                <a:spcPts val="1200"/>
              </a:spcAft>
              <a:buClrTx/>
              <a:buSzTx/>
              <a:buFont typeface="+mj-lt"/>
              <a:buAutoNum type="arabicPeriod"/>
              <a:tabLst/>
              <a:defRPr/>
            </a:pPr>
            <a:r>
              <a:rPr lang="en-US" sz="1100" dirty="0">
                <a:solidFill>
                  <a:prstClr val="black"/>
                </a:solidFill>
                <a:latin typeface="Aptos" panose="02110004020202020204"/>
                <a:hlinkClick r:id="rId10"/>
              </a:rPr>
              <a:t>High Impact Teaching Strategies</a:t>
            </a:r>
            <a:r>
              <a:rPr lang="en-US" sz="1100" dirty="0">
                <a:solidFill>
                  <a:prstClr val="black"/>
                </a:solidFill>
                <a:latin typeface="Aptos" panose="02110004020202020204"/>
              </a:rPr>
              <a:t>, Excellence in Teaching and Learning. Victoria State Government. </a:t>
            </a:r>
          </a:p>
          <a:p>
            <a:pPr marL="228600" marR="0" lvl="0" indent="-228600" algn="l" defTabSz="914400" rtl="0" eaLnBrk="1" fontAlgn="base" latinLnBrk="0" hangingPunct="1">
              <a:lnSpc>
                <a:spcPct val="100000"/>
              </a:lnSpc>
              <a:spcBef>
                <a:spcPts val="0"/>
              </a:spcBef>
              <a:spcAft>
                <a:spcPts val="1200"/>
              </a:spcAft>
              <a:buClrTx/>
              <a:buSzTx/>
              <a:buFont typeface="+mj-lt"/>
              <a:buAutoNum type="arabicPeriod"/>
              <a:tabLst/>
              <a:defRPr/>
            </a:pPr>
            <a:r>
              <a:rPr lang="en-US" sz="1100" dirty="0">
                <a:solidFill>
                  <a:prstClr val="black"/>
                </a:solidFill>
                <a:latin typeface="Aptos" panose="02110004020202020204"/>
              </a:rPr>
              <a:t>Hutchings, P. Editor. </a:t>
            </a:r>
            <a:r>
              <a:rPr lang="en-US" sz="1100" dirty="0">
                <a:solidFill>
                  <a:prstClr val="black"/>
                </a:solidFill>
                <a:latin typeface="Aptos" panose="02110004020202020204"/>
                <a:hlinkClick r:id="rId11"/>
              </a:rPr>
              <a:t>The Course Portfolio: How Faculty Can Examine Their Teaching to Advance Practice and Improve Student Learning</a:t>
            </a:r>
            <a:r>
              <a:rPr lang="en-US" sz="1100" dirty="0">
                <a:solidFill>
                  <a:prstClr val="black"/>
                </a:solidFill>
                <a:latin typeface="Aptos" panose="02110004020202020204"/>
              </a:rPr>
              <a:t>.  American Association for Higher Education.</a:t>
            </a:r>
          </a:p>
          <a:p>
            <a:pPr marL="228600" marR="0" lvl="0" indent="-228600" algn="l" defTabSz="914400" rtl="0" eaLnBrk="1" fontAlgn="base" latinLnBrk="0" hangingPunct="1">
              <a:lnSpc>
                <a:spcPct val="100000"/>
              </a:lnSpc>
              <a:spcBef>
                <a:spcPts val="0"/>
              </a:spcBef>
              <a:spcAft>
                <a:spcPts val="1200"/>
              </a:spcAft>
              <a:buClrTx/>
              <a:buSzTx/>
              <a:buFont typeface="+mj-lt"/>
              <a:buAutoNum type="arabicPeriod"/>
              <a:tabLst/>
              <a:defRPr/>
            </a:pPr>
            <a:r>
              <a:rPr kumimoji="0" lang="en-US" sz="1100" b="0" i="0" u="none" strike="noStrike" kern="1200" cap="none" spc="0" normalizeH="0" baseline="0" noProof="0" dirty="0">
                <a:ln>
                  <a:noFill/>
                </a:ln>
                <a:solidFill>
                  <a:prstClr val="black"/>
                </a:solidFill>
                <a:effectLst/>
                <a:uLnTx/>
                <a:uFillTx/>
                <a:latin typeface="Aptos" panose="02110004020202020204"/>
                <a:ea typeface="+mn-ea"/>
                <a:cs typeface="+mn-cs"/>
              </a:rPr>
              <a:t>Kuh, G. D., Ikenberry, S. O., Jankowski, N. A., Cain, T. R., Ewell, P. T., Hutchings, P., &amp; Kinzie, J. (2015). </a:t>
            </a:r>
            <a:r>
              <a:rPr kumimoji="0" lang="en-US" sz="1100" b="0" i="0" u="none" strike="noStrike" kern="1200" cap="none" spc="0" normalizeH="0" baseline="0" noProof="0" dirty="0">
                <a:ln>
                  <a:noFill/>
                </a:ln>
                <a:solidFill>
                  <a:prstClr val="black"/>
                </a:solidFill>
                <a:effectLst/>
                <a:uLnTx/>
                <a:uFillTx/>
                <a:latin typeface="Aptos" panose="02110004020202020204"/>
                <a:ea typeface="+mn-ea"/>
                <a:cs typeface="+mn-cs"/>
                <a:hlinkClick r:id="rId12"/>
              </a:rPr>
              <a:t>Using evidence of student learning to improve higher education</a:t>
            </a:r>
            <a:r>
              <a:rPr kumimoji="0" lang="en-US" sz="1100" b="0" i="0" u="none" strike="noStrike" kern="1200" cap="none" spc="0" normalizeH="0" baseline="0" noProof="0" dirty="0">
                <a:ln>
                  <a:noFill/>
                </a:ln>
                <a:solidFill>
                  <a:prstClr val="black"/>
                </a:solidFill>
                <a:effectLst/>
                <a:uLnTx/>
                <a:uFillTx/>
                <a:latin typeface="Aptos" panose="02110004020202020204"/>
                <a:ea typeface="+mn-ea"/>
                <a:cs typeface="+mn-cs"/>
              </a:rPr>
              <a:t>. American Association of Colleges and Universities &amp; National Institute for Learning Outcomes Assessment.</a:t>
            </a:r>
          </a:p>
          <a:p>
            <a:pPr marL="228600" marR="0" lvl="0" indent="-228600" algn="l" defTabSz="914400" rtl="0" eaLnBrk="1" fontAlgn="base" latinLnBrk="0" hangingPunct="1">
              <a:lnSpc>
                <a:spcPct val="100000"/>
              </a:lnSpc>
              <a:spcBef>
                <a:spcPts val="0"/>
              </a:spcBef>
              <a:spcAft>
                <a:spcPts val="1200"/>
              </a:spcAft>
              <a:buClrTx/>
              <a:buSzTx/>
              <a:buFont typeface="+mj-lt"/>
              <a:buAutoNum type="arabicPeriod"/>
              <a:tabLst/>
              <a:defRPr/>
            </a:pPr>
            <a:r>
              <a:rPr lang="en-US" sz="1100" dirty="0">
                <a:solidFill>
                  <a:prstClr val="black"/>
                </a:solidFill>
                <a:latin typeface="Aptos" panose="02110004020202020204"/>
                <a:hlinkClick r:id="rId13"/>
              </a:rPr>
              <a:t>Visible Learning</a:t>
            </a:r>
            <a:r>
              <a:rPr lang="en-US" sz="1100" dirty="0">
                <a:solidFill>
                  <a:prstClr val="black"/>
                </a:solidFill>
                <a:latin typeface="Aptos" panose="02110004020202020204"/>
              </a:rPr>
              <a:t>, Mary MacKillop College, Brisbane Catholic Education. </a:t>
            </a:r>
          </a:p>
        </p:txBody>
      </p:sp>
    </p:spTree>
    <p:extLst>
      <p:ext uri="{BB962C8B-B14F-4D97-AF65-F5344CB8AC3E}">
        <p14:creationId xmlns:p14="http://schemas.microsoft.com/office/powerpoint/2010/main" val="2067883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99AF7489-FC8B-3A29-8A95-442FDAFA2F43}"/>
            </a:ext>
          </a:extLst>
        </p:cNvPr>
        <p:cNvGrpSpPr/>
        <p:nvPr/>
      </p:nvGrpSpPr>
      <p:grpSpPr>
        <a:xfrm>
          <a:off x="0" y="0"/>
          <a:ext cx="0" cy="0"/>
          <a:chOff x="0" y="0"/>
          <a:chExt cx="0" cy="0"/>
        </a:xfrm>
      </p:grpSpPr>
      <p:sp useBgFill="1">
        <p:nvSpPr>
          <p:cNvPr id="3089" name="Rectangle 3088">
            <a:extLst>
              <a:ext uri="{FF2B5EF4-FFF2-40B4-BE49-F238E27FC236}">
                <a16:creationId xmlns:a16="http://schemas.microsoft.com/office/drawing/2014/main" id="{1ECAB1E8-8195-4748-BE71-FF806D8689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useBgFill="1">
        <p:nvSpPr>
          <p:cNvPr id="3090" name="!!text rectangle">
            <a:extLst>
              <a:ext uri="{FF2B5EF4-FFF2-40B4-BE49-F238E27FC236}">
                <a16:creationId xmlns:a16="http://schemas.microsoft.com/office/drawing/2014/main" id="{57F6BDD4-E066-4008-8011-6CC31AEB455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09575" y="633619"/>
            <a:ext cx="4279383" cy="5495925"/>
          </a:xfrm>
          <a:prstGeom prst="rect">
            <a:avLst/>
          </a:prstGeom>
          <a:ln w="9525">
            <a:solidFill>
              <a:srgbClr val="E1E1E1"/>
            </a:solidFill>
          </a:ln>
          <a:effectLst>
            <a:outerShdw blurRad="50800" dist="38100" dir="2700000" algn="tl" rotWithShape="0">
              <a:schemeClr val="bg1">
                <a:lumMod val="85000"/>
                <a:alpha val="5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3091" name="!!accent">
            <a:extLst>
              <a:ext uri="{FF2B5EF4-FFF2-40B4-BE49-F238E27FC236}">
                <a16:creationId xmlns:a16="http://schemas.microsoft.com/office/drawing/2014/main" id="{2711A8FB-68FC-45FC-B01E-38F809E2D43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45567" y="1170432"/>
            <a:ext cx="128016" cy="7040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latin typeface="Calibri" panose="020F0502020204030204"/>
            </a:endParaRPr>
          </a:p>
        </p:txBody>
      </p:sp>
      <p:sp>
        <p:nvSpPr>
          <p:cNvPr id="3092" name="Rectangle 3091">
            <a:extLst>
              <a:ext uri="{FF2B5EF4-FFF2-40B4-BE49-F238E27FC236}">
                <a16:creationId xmlns:a16="http://schemas.microsoft.com/office/drawing/2014/main" id="{2A865FE3-5FC9-4049-87CF-30019C46C0F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77459" y="2121408"/>
            <a:ext cx="3328416" cy="9144"/>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3" name="TextBox 2">
            <a:extLst>
              <a:ext uri="{FF2B5EF4-FFF2-40B4-BE49-F238E27FC236}">
                <a16:creationId xmlns:a16="http://schemas.microsoft.com/office/drawing/2014/main" id="{EC66B478-D12A-C042-3DBF-2E21C845075B}"/>
              </a:ext>
            </a:extLst>
          </p:cNvPr>
          <p:cNvSpPr txBox="1"/>
          <p:nvPr/>
        </p:nvSpPr>
        <p:spPr>
          <a:xfrm>
            <a:off x="694280" y="2442895"/>
            <a:ext cx="3709971" cy="3887031"/>
          </a:xfrm>
          <a:prstGeom prst="rect">
            <a:avLst/>
          </a:prstGeom>
        </p:spPr>
        <p:txBody>
          <a:bodyPr vert="horz" lIns="91440" tIns="45720" rIns="91440" bIns="45720" rtlCol="0">
            <a:noAutofit/>
          </a:bodyPr>
          <a:lstStyle/>
          <a:p>
            <a:pPr>
              <a:lnSpc>
                <a:spcPct val="80000"/>
              </a:lnSpc>
              <a:spcAft>
                <a:spcPts val="600"/>
              </a:spcAft>
            </a:pPr>
            <a:r>
              <a:rPr lang="en-US" sz="1600" b="1" dirty="0">
                <a:solidFill>
                  <a:srgbClr val="002060"/>
                </a:solidFill>
              </a:rPr>
              <a:t>Examples: </a:t>
            </a:r>
          </a:p>
          <a:p>
            <a:pPr marL="576263" lvl="1" indent="-285750">
              <a:lnSpc>
                <a:spcPct val="80000"/>
              </a:lnSpc>
              <a:spcAft>
                <a:spcPts val="600"/>
              </a:spcAft>
              <a:buFont typeface="Wingdings" panose="05000000000000000000" pitchFamily="2" charset="2"/>
              <a:buChar char="§"/>
            </a:pPr>
            <a:r>
              <a:rPr lang="en-US" sz="1600" dirty="0">
                <a:solidFill>
                  <a:srgbClr val="002060"/>
                </a:solidFill>
              </a:rPr>
              <a:t>How you start a lesson </a:t>
            </a:r>
          </a:p>
          <a:p>
            <a:pPr marL="576263" lvl="1" indent="-285750">
              <a:lnSpc>
                <a:spcPct val="80000"/>
              </a:lnSpc>
              <a:spcAft>
                <a:spcPts val="600"/>
              </a:spcAft>
              <a:buFont typeface="Wingdings" panose="05000000000000000000" pitchFamily="2" charset="2"/>
              <a:buChar char="§"/>
            </a:pPr>
            <a:r>
              <a:rPr lang="en-US" sz="1600" dirty="0">
                <a:solidFill>
                  <a:srgbClr val="002060"/>
                </a:solidFill>
              </a:rPr>
              <a:t>How you explain key concepts </a:t>
            </a:r>
          </a:p>
          <a:p>
            <a:pPr marL="576263" lvl="1" indent="-285750">
              <a:lnSpc>
                <a:spcPct val="80000"/>
              </a:lnSpc>
              <a:spcAft>
                <a:spcPts val="600"/>
              </a:spcAft>
              <a:buFont typeface="Wingdings" panose="05000000000000000000" pitchFamily="2" charset="2"/>
              <a:buChar char="§"/>
            </a:pPr>
            <a:r>
              <a:rPr lang="en-US" sz="1600" dirty="0">
                <a:solidFill>
                  <a:srgbClr val="002060"/>
                </a:solidFill>
              </a:rPr>
              <a:t>How you check for understanding </a:t>
            </a:r>
          </a:p>
          <a:p>
            <a:pPr marL="576263" lvl="1" indent="-285750">
              <a:lnSpc>
                <a:spcPct val="80000"/>
              </a:lnSpc>
              <a:spcAft>
                <a:spcPts val="1200"/>
              </a:spcAft>
              <a:buFont typeface="Wingdings" panose="05000000000000000000" pitchFamily="2" charset="2"/>
              <a:buChar char="§"/>
            </a:pPr>
            <a:r>
              <a:rPr lang="en-US" sz="1600" dirty="0">
                <a:solidFill>
                  <a:srgbClr val="002060"/>
                </a:solidFill>
              </a:rPr>
              <a:t>How you respond to questions </a:t>
            </a:r>
          </a:p>
          <a:p>
            <a:pPr>
              <a:lnSpc>
                <a:spcPct val="80000"/>
              </a:lnSpc>
              <a:spcAft>
                <a:spcPts val="600"/>
              </a:spcAft>
            </a:pPr>
            <a:r>
              <a:rPr lang="en-US" sz="1600" b="1" dirty="0">
                <a:solidFill>
                  <a:srgbClr val="002060"/>
                </a:solidFill>
              </a:rPr>
              <a:t>Consistent decisions: </a:t>
            </a:r>
          </a:p>
          <a:p>
            <a:pPr marL="576262" lvl="1" indent="-285750">
              <a:lnSpc>
                <a:spcPct val="80000"/>
              </a:lnSpc>
              <a:spcAft>
                <a:spcPts val="600"/>
              </a:spcAft>
              <a:buFont typeface="Wingdings" panose="05000000000000000000" pitchFamily="2" charset="2"/>
              <a:buChar char="§"/>
            </a:pPr>
            <a:r>
              <a:rPr lang="en-US" sz="1600" dirty="0">
                <a:solidFill>
                  <a:srgbClr val="002060"/>
                </a:solidFill>
              </a:rPr>
              <a:t>Reduce confusion </a:t>
            </a:r>
          </a:p>
          <a:p>
            <a:pPr marL="576262" lvl="1" indent="-285750">
              <a:lnSpc>
                <a:spcPct val="80000"/>
              </a:lnSpc>
              <a:spcAft>
                <a:spcPts val="600"/>
              </a:spcAft>
              <a:buFont typeface="Wingdings" panose="05000000000000000000" pitchFamily="2" charset="2"/>
              <a:buChar char="§"/>
            </a:pPr>
            <a:r>
              <a:rPr lang="en-US" sz="1600" dirty="0">
                <a:solidFill>
                  <a:srgbClr val="002060"/>
                </a:solidFill>
              </a:rPr>
              <a:t>Build confidence </a:t>
            </a:r>
          </a:p>
          <a:p>
            <a:pPr marL="576262" lvl="1" indent="-285750">
              <a:lnSpc>
                <a:spcPct val="80000"/>
              </a:lnSpc>
              <a:spcAft>
                <a:spcPts val="1200"/>
              </a:spcAft>
              <a:buFont typeface="Wingdings" panose="05000000000000000000" pitchFamily="2" charset="2"/>
              <a:buChar char="§"/>
            </a:pPr>
            <a:r>
              <a:rPr lang="en-US" sz="1600" dirty="0">
                <a:solidFill>
                  <a:srgbClr val="002060"/>
                </a:solidFill>
              </a:rPr>
              <a:t>Support engagement </a:t>
            </a:r>
          </a:p>
          <a:p>
            <a:pPr>
              <a:lnSpc>
                <a:spcPct val="80000"/>
              </a:lnSpc>
              <a:spcAft>
                <a:spcPts val="600"/>
              </a:spcAft>
            </a:pPr>
            <a:r>
              <a:rPr lang="en-US" sz="1600" b="1" dirty="0">
                <a:solidFill>
                  <a:srgbClr val="002060"/>
                </a:solidFill>
              </a:rPr>
              <a:t>Key Idea:</a:t>
            </a:r>
          </a:p>
          <a:p>
            <a:pPr marL="228600">
              <a:lnSpc>
                <a:spcPct val="80000"/>
              </a:lnSpc>
              <a:spcAft>
                <a:spcPts val="1200"/>
              </a:spcAft>
            </a:pPr>
            <a:r>
              <a:rPr lang="en-US" sz="1600" dirty="0">
                <a:solidFill>
                  <a:srgbClr val="002060"/>
                </a:solidFill>
              </a:rPr>
              <a:t>👉 </a:t>
            </a:r>
            <a:r>
              <a:rPr lang="en-US" sz="1600" i="1" dirty="0">
                <a:solidFill>
                  <a:srgbClr val="002060"/>
                </a:solidFill>
              </a:rPr>
              <a:t>What you do every day defines what students experience.</a:t>
            </a:r>
            <a:endParaRPr lang="en-US" sz="1600" dirty="0">
              <a:solidFill>
                <a:srgbClr val="002060"/>
              </a:solidFill>
            </a:endParaRPr>
          </a:p>
        </p:txBody>
      </p:sp>
      <p:pic>
        <p:nvPicPr>
          <p:cNvPr id="3074" name="Picture 2" descr="Cooperating Teachers and College Supervisors | York College of Pennsylvania">
            <a:extLst>
              <a:ext uri="{FF2B5EF4-FFF2-40B4-BE49-F238E27FC236}">
                <a16:creationId xmlns:a16="http://schemas.microsoft.com/office/drawing/2014/main" id="{DC11BAF1-8EFA-1AE8-33DA-5B72CCD0EC0E}"/>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r="-2" b="-1"/>
          <a:stretch>
            <a:fillRect/>
          </a:stretch>
        </p:blipFill>
        <p:spPr bwMode="auto">
          <a:xfrm>
            <a:off x="5124450" y="634382"/>
            <a:ext cx="6657213" cy="5495162"/>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6B898505-847E-5F56-EADC-D7AD7719E392}"/>
              </a:ext>
            </a:extLst>
          </p:cNvPr>
          <p:cNvSpPr txBox="1"/>
          <p:nvPr/>
        </p:nvSpPr>
        <p:spPr>
          <a:xfrm>
            <a:off x="345567" y="1370814"/>
            <a:ext cx="4279383" cy="694614"/>
          </a:xfrm>
          <a:prstGeom prst="rect">
            <a:avLst/>
          </a:prstGeom>
          <a:noFill/>
        </p:spPr>
        <p:txBody>
          <a:bodyPr wrap="square">
            <a:spAutoFit/>
          </a:bodyPr>
          <a:lstStyle/>
          <a:p>
            <a:pPr algn="ctr">
              <a:lnSpc>
                <a:spcPct val="80000"/>
              </a:lnSpc>
              <a:spcAft>
                <a:spcPts val="600"/>
              </a:spcAft>
            </a:pPr>
            <a:r>
              <a:rPr lang="en-US" sz="2400" b="1" dirty="0">
                <a:solidFill>
                  <a:srgbClr val="FF0000"/>
                </a:solidFill>
              </a:rPr>
              <a:t>Daily Instructional                                  Decisions</a:t>
            </a:r>
          </a:p>
        </p:txBody>
      </p:sp>
    </p:spTree>
    <p:extLst>
      <p:ext uri="{BB962C8B-B14F-4D97-AF65-F5344CB8AC3E}">
        <p14:creationId xmlns:p14="http://schemas.microsoft.com/office/powerpoint/2010/main" val="138904818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3AFE8227-C443-417B-BA91-520EB1EF455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
            <a:ext cx="12192000" cy="685799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2" name="Picture 1">
            <a:extLst>
              <a:ext uri="{FF2B5EF4-FFF2-40B4-BE49-F238E27FC236}">
                <a16:creationId xmlns:a16="http://schemas.microsoft.com/office/drawing/2014/main" id="{1B64AC20-35E4-CDCB-BCBA-54E28414EA86}"/>
              </a:ext>
            </a:extLst>
          </p:cNvPr>
          <p:cNvPicPr>
            <a:picLocks noChangeAspect="1"/>
          </p:cNvPicPr>
          <p:nvPr/>
        </p:nvPicPr>
        <p:blipFill>
          <a:blip r:embed="rId3" cstate="email">
            <a:extLst>
              <a:ext uri="{28A0092B-C50C-407E-A947-70E740481C1C}">
                <a14:useLocalDpi xmlns:a14="http://schemas.microsoft.com/office/drawing/2010/main"/>
              </a:ext>
            </a:extLst>
          </a:blip>
          <a:srcRect b="-1"/>
          <a:stretch>
            <a:fillRect/>
          </a:stretch>
        </p:blipFill>
        <p:spPr>
          <a:xfrm>
            <a:off x="20" y="431"/>
            <a:ext cx="8115280" cy="6408311"/>
          </a:xfrm>
          <a:prstGeom prst="rect">
            <a:avLst/>
          </a:prstGeom>
        </p:spPr>
      </p:pic>
      <p:sp>
        <p:nvSpPr>
          <p:cNvPr id="10" name="Rectangle 9">
            <a:extLst>
              <a:ext uri="{FF2B5EF4-FFF2-40B4-BE49-F238E27FC236}">
                <a16:creationId xmlns:a16="http://schemas.microsoft.com/office/drawing/2014/main" id="{907741FC-B544-4A6E-B831-6789D042333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 y="6408741"/>
            <a:ext cx="12191998" cy="457202"/>
          </a:xfrm>
          <a:prstGeom prst="rect">
            <a:avLst/>
          </a:prstGeom>
          <a:gradFill>
            <a:gsLst>
              <a:gs pos="34000">
                <a:srgbClr val="000000">
                  <a:alpha val="96000"/>
                </a:srgbClr>
              </a:gs>
              <a:gs pos="100000">
                <a:schemeClr val="accent1"/>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ectangle 11">
            <a:extLst>
              <a:ext uri="{FF2B5EF4-FFF2-40B4-BE49-F238E27FC236}">
                <a16:creationId xmlns:a16="http://schemas.microsoft.com/office/drawing/2014/main" id="{3F0BE7ED-7814-4273-B18A-F26CC038038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4" y="6408742"/>
            <a:ext cx="8115300" cy="449258"/>
          </a:xfrm>
          <a:prstGeom prst="rect">
            <a:avLst/>
          </a:prstGeom>
          <a:gradFill>
            <a:gsLst>
              <a:gs pos="28000">
                <a:schemeClr val="accent1">
                  <a:lumMod val="75000"/>
                  <a:alpha val="59000"/>
                </a:schemeClr>
              </a:gs>
              <a:gs pos="100000">
                <a:srgbClr val="000000">
                  <a:alpha val="70000"/>
                </a:srgbClr>
              </a:gs>
            </a:gsLst>
            <a:lin ang="11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TextBox 3">
            <a:extLst>
              <a:ext uri="{FF2B5EF4-FFF2-40B4-BE49-F238E27FC236}">
                <a16:creationId xmlns:a16="http://schemas.microsoft.com/office/drawing/2014/main" id="{6D88BA81-61AB-2140-973F-CC80D41DFAF5}"/>
              </a:ext>
            </a:extLst>
          </p:cNvPr>
          <p:cNvSpPr txBox="1"/>
          <p:nvPr/>
        </p:nvSpPr>
        <p:spPr>
          <a:xfrm>
            <a:off x="8324848" y="362664"/>
            <a:ext cx="3657600" cy="3742762"/>
          </a:xfrm>
          <a:prstGeom prst="rect">
            <a:avLst/>
          </a:prstGeom>
        </p:spPr>
        <p:txBody>
          <a:bodyPr vert="horz" lIns="91440" tIns="45720" rIns="91440" bIns="45720" rtlCol="0">
            <a:noAutofit/>
          </a:bodyPr>
          <a:lstStyle/>
          <a:p>
            <a:pPr algn="ctr">
              <a:lnSpc>
                <a:spcPct val="80000"/>
              </a:lnSpc>
              <a:spcAft>
                <a:spcPts val="600"/>
              </a:spcAft>
            </a:pPr>
            <a:r>
              <a:rPr lang="en-US" sz="2400" b="1" dirty="0">
                <a:solidFill>
                  <a:srgbClr val="FF0000"/>
                </a:solidFill>
              </a:rPr>
              <a:t>Communication                        with Students </a:t>
            </a:r>
          </a:p>
          <a:p>
            <a:pPr>
              <a:lnSpc>
                <a:spcPct val="80000"/>
              </a:lnSpc>
              <a:spcAft>
                <a:spcPts val="600"/>
              </a:spcAft>
            </a:pPr>
            <a:endParaRPr lang="en-US" sz="1600" dirty="0">
              <a:solidFill>
                <a:srgbClr val="002060"/>
              </a:solidFill>
            </a:endParaRPr>
          </a:p>
          <a:p>
            <a:pPr>
              <a:lnSpc>
                <a:spcPct val="80000"/>
              </a:lnSpc>
              <a:spcAft>
                <a:spcPts val="600"/>
              </a:spcAft>
            </a:pPr>
            <a:r>
              <a:rPr lang="en-US" sz="1600" b="1" dirty="0">
                <a:solidFill>
                  <a:srgbClr val="002060"/>
                </a:solidFill>
              </a:rPr>
              <a:t>Communication signals: </a:t>
            </a:r>
          </a:p>
          <a:p>
            <a:pPr marL="628650" lvl="1" indent="-285750">
              <a:lnSpc>
                <a:spcPct val="80000"/>
              </a:lnSpc>
              <a:spcAft>
                <a:spcPts val="300"/>
              </a:spcAft>
              <a:buFont typeface="Wingdings" panose="05000000000000000000" pitchFamily="2" charset="2"/>
              <a:buChar char="§"/>
            </a:pPr>
            <a:r>
              <a:rPr lang="en-US" sz="1600" dirty="0">
                <a:solidFill>
                  <a:srgbClr val="002060"/>
                </a:solidFill>
              </a:rPr>
              <a:t>Expectations </a:t>
            </a:r>
          </a:p>
          <a:p>
            <a:pPr marL="628650" lvl="1" indent="-285750">
              <a:lnSpc>
                <a:spcPct val="80000"/>
              </a:lnSpc>
              <a:spcAft>
                <a:spcPts val="300"/>
              </a:spcAft>
              <a:buFont typeface="Wingdings" panose="05000000000000000000" pitchFamily="2" charset="2"/>
              <a:buChar char="§"/>
            </a:pPr>
            <a:r>
              <a:rPr lang="en-US" sz="1600" dirty="0">
                <a:solidFill>
                  <a:srgbClr val="002060"/>
                </a:solidFill>
              </a:rPr>
              <a:t>Support </a:t>
            </a:r>
          </a:p>
          <a:p>
            <a:pPr marL="628650" lvl="1" indent="-285750">
              <a:lnSpc>
                <a:spcPct val="80000"/>
              </a:lnSpc>
              <a:spcAft>
                <a:spcPts val="1200"/>
              </a:spcAft>
              <a:buFont typeface="Wingdings" panose="05000000000000000000" pitchFamily="2" charset="2"/>
              <a:buChar char="§"/>
            </a:pPr>
            <a:r>
              <a:rPr lang="en-US" sz="1600" dirty="0">
                <a:solidFill>
                  <a:srgbClr val="002060"/>
                </a:solidFill>
              </a:rPr>
              <a:t>Your commitment to their success </a:t>
            </a:r>
          </a:p>
          <a:p>
            <a:pPr>
              <a:lnSpc>
                <a:spcPct val="80000"/>
              </a:lnSpc>
              <a:spcAft>
                <a:spcPts val="600"/>
              </a:spcAft>
            </a:pPr>
            <a:r>
              <a:rPr lang="en-US" sz="1600" b="1" dirty="0">
                <a:solidFill>
                  <a:srgbClr val="002060"/>
                </a:solidFill>
              </a:rPr>
              <a:t>Effective communication includes: </a:t>
            </a:r>
          </a:p>
          <a:p>
            <a:pPr marL="633413" lvl="1" indent="-290513">
              <a:lnSpc>
                <a:spcPct val="80000"/>
              </a:lnSpc>
              <a:spcAft>
                <a:spcPts val="300"/>
              </a:spcAft>
              <a:buFont typeface="Wingdings" panose="05000000000000000000" pitchFamily="2" charset="2"/>
              <a:buChar char="§"/>
              <a:tabLst>
                <a:tab pos="342900" algn="l"/>
              </a:tabLst>
            </a:pPr>
            <a:r>
              <a:rPr lang="en-US" sz="1600" dirty="0">
                <a:solidFill>
                  <a:srgbClr val="002060"/>
                </a:solidFill>
              </a:rPr>
              <a:t>Clear instructions and expectations </a:t>
            </a:r>
          </a:p>
          <a:p>
            <a:pPr marL="633413" lvl="1" indent="-290513">
              <a:lnSpc>
                <a:spcPct val="80000"/>
              </a:lnSpc>
              <a:spcAft>
                <a:spcPts val="300"/>
              </a:spcAft>
              <a:buFont typeface="Wingdings" panose="05000000000000000000" pitchFamily="2" charset="2"/>
              <a:buChar char="§"/>
              <a:tabLst>
                <a:tab pos="342900" algn="l"/>
              </a:tabLst>
            </a:pPr>
            <a:r>
              <a:rPr lang="en-US" sz="1600" dirty="0">
                <a:solidFill>
                  <a:srgbClr val="002060"/>
                </a:solidFill>
              </a:rPr>
              <a:t>Timely updates and reminders </a:t>
            </a:r>
          </a:p>
          <a:p>
            <a:pPr marL="633413" lvl="1" indent="-290513">
              <a:lnSpc>
                <a:spcPct val="80000"/>
              </a:lnSpc>
              <a:spcAft>
                <a:spcPts val="300"/>
              </a:spcAft>
              <a:buFont typeface="Wingdings" panose="05000000000000000000" pitchFamily="2" charset="2"/>
              <a:buChar char="§"/>
              <a:tabLst>
                <a:tab pos="342900" algn="l"/>
              </a:tabLst>
            </a:pPr>
            <a:r>
              <a:rPr lang="en-US" sz="1600" dirty="0">
                <a:solidFill>
                  <a:srgbClr val="002060"/>
                </a:solidFill>
              </a:rPr>
              <a:t>Responsive answers to questions </a:t>
            </a:r>
          </a:p>
          <a:p>
            <a:pPr marL="633413" lvl="1" indent="-290513">
              <a:lnSpc>
                <a:spcPct val="80000"/>
              </a:lnSpc>
              <a:spcAft>
                <a:spcPts val="1200"/>
              </a:spcAft>
              <a:buFont typeface="Wingdings" panose="05000000000000000000" pitchFamily="2" charset="2"/>
              <a:buChar char="§"/>
              <a:tabLst>
                <a:tab pos="342900" algn="l"/>
              </a:tabLst>
            </a:pPr>
            <a:r>
              <a:rPr lang="en-US" sz="1600" dirty="0">
                <a:solidFill>
                  <a:srgbClr val="002060"/>
                </a:solidFill>
              </a:rPr>
              <a:t>Encouraging and respectful tone </a:t>
            </a:r>
          </a:p>
          <a:p>
            <a:pPr>
              <a:lnSpc>
                <a:spcPct val="80000"/>
              </a:lnSpc>
              <a:spcAft>
                <a:spcPts val="600"/>
              </a:spcAft>
            </a:pPr>
            <a:r>
              <a:rPr lang="en-US" sz="1600" b="1" dirty="0">
                <a:solidFill>
                  <a:srgbClr val="002060"/>
                </a:solidFill>
              </a:rPr>
              <a:t>Strong communication: </a:t>
            </a:r>
          </a:p>
          <a:p>
            <a:pPr marL="628650" lvl="1" indent="-285750">
              <a:lnSpc>
                <a:spcPct val="80000"/>
              </a:lnSpc>
              <a:spcAft>
                <a:spcPts val="300"/>
              </a:spcAft>
              <a:buFont typeface="Wingdings" panose="05000000000000000000" pitchFamily="2" charset="2"/>
              <a:buChar char="§"/>
            </a:pPr>
            <a:r>
              <a:rPr lang="en-US" sz="1600" dirty="0">
                <a:solidFill>
                  <a:srgbClr val="002060"/>
                </a:solidFill>
              </a:rPr>
              <a:t>Reduces uncertainty </a:t>
            </a:r>
          </a:p>
          <a:p>
            <a:pPr marL="628650" lvl="1" indent="-285750">
              <a:lnSpc>
                <a:spcPct val="80000"/>
              </a:lnSpc>
              <a:spcAft>
                <a:spcPts val="300"/>
              </a:spcAft>
              <a:buFont typeface="Wingdings" panose="05000000000000000000" pitchFamily="2" charset="2"/>
              <a:buChar char="§"/>
            </a:pPr>
            <a:r>
              <a:rPr lang="en-US" sz="1600" dirty="0">
                <a:solidFill>
                  <a:srgbClr val="002060"/>
                </a:solidFill>
              </a:rPr>
              <a:t>Builds trust and connection </a:t>
            </a:r>
          </a:p>
          <a:p>
            <a:pPr marL="628650" lvl="1" indent="-285750">
              <a:lnSpc>
                <a:spcPct val="80000"/>
              </a:lnSpc>
              <a:spcAft>
                <a:spcPts val="1200"/>
              </a:spcAft>
              <a:buFont typeface="Wingdings" panose="05000000000000000000" pitchFamily="2" charset="2"/>
              <a:buChar char="§"/>
            </a:pPr>
            <a:r>
              <a:rPr lang="en-US" sz="1600" dirty="0">
                <a:solidFill>
                  <a:srgbClr val="002060"/>
                </a:solidFill>
              </a:rPr>
              <a:t>Keeps students on track </a:t>
            </a:r>
          </a:p>
          <a:p>
            <a:pPr>
              <a:lnSpc>
                <a:spcPct val="80000"/>
              </a:lnSpc>
              <a:spcAft>
                <a:spcPts val="600"/>
              </a:spcAft>
            </a:pPr>
            <a:r>
              <a:rPr lang="en-US" sz="1600" b="1" dirty="0">
                <a:solidFill>
                  <a:srgbClr val="002060"/>
                </a:solidFill>
              </a:rPr>
              <a:t>Key Idea: </a:t>
            </a:r>
          </a:p>
          <a:p>
            <a:pPr>
              <a:lnSpc>
                <a:spcPct val="80000"/>
              </a:lnSpc>
              <a:spcAft>
                <a:spcPts val="600"/>
              </a:spcAft>
            </a:pPr>
            <a:r>
              <a:rPr lang="en-US" sz="1600" dirty="0">
                <a:solidFill>
                  <a:srgbClr val="002060"/>
                </a:solidFill>
              </a:rPr>
              <a:t>👉 </a:t>
            </a:r>
            <a:r>
              <a:rPr lang="en-US" sz="1600" i="1" dirty="0">
                <a:solidFill>
                  <a:srgbClr val="002060"/>
                </a:solidFill>
              </a:rPr>
              <a:t>How you communicate shows students how to succeed—and that you are invested in their success.</a:t>
            </a:r>
            <a:endParaRPr lang="en-US" sz="1600" dirty="0">
              <a:solidFill>
                <a:srgbClr val="002060"/>
              </a:solidFill>
            </a:endParaRPr>
          </a:p>
        </p:txBody>
      </p:sp>
      <p:cxnSp>
        <p:nvCxnSpPr>
          <p:cNvPr id="6" name="Straight Connector 5">
            <a:extLst>
              <a:ext uri="{FF2B5EF4-FFF2-40B4-BE49-F238E27FC236}">
                <a16:creationId xmlns:a16="http://schemas.microsoft.com/office/drawing/2014/main" id="{8CF5CE99-E512-B6E4-1922-9758F4439A80}"/>
              </a:ext>
            </a:extLst>
          </p:cNvPr>
          <p:cNvCxnSpPr/>
          <p:nvPr/>
        </p:nvCxnSpPr>
        <p:spPr>
          <a:xfrm>
            <a:off x="8427028" y="1039091"/>
            <a:ext cx="3148445" cy="0"/>
          </a:xfrm>
          <a:prstGeom prst="line">
            <a:avLst/>
          </a:prstGeom>
        </p:spPr>
        <p:style>
          <a:lnRef idx="2">
            <a:schemeClr val="accent4"/>
          </a:lnRef>
          <a:fillRef idx="0">
            <a:schemeClr val="accent4"/>
          </a:fillRef>
          <a:effectRef idx="1">
            <a:schemeClr val="accent4"/>
          </a:effectRef>
          <a:fontRef idx="minor">
            <a:schemeClr val="tx1"/>
          </a:fontRef>
        </p:style>
      </p:cxnSp>
    </p:spTree>
    <p:extLst>
      <p:ext uri="{BB962C8B-B14F-4D97-AF65-F5344CB8AC3E}">
        <p14:creationId xmlns:p14="http://schemas.microsoft.com/office/powerpoint/2010/main" val="289353650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5A5438D2-8134-ED4F-C561-FD1D37D26158}"/>
            </a:ext>
          </a:extLst>
        </p:cNvPr>
        <p:cNvGrpSpPr/>
        <p:nvPr/>
      </p:nvGrpSpPr>
      <p:grpSpPr>
        <a:xfrm>
          <a:off x="0" y="0"/>
          <a:ext cx="0" cy="0"/>
          <a:chOff x="0" y="0"/>
          <a:chExt cx="0" cy="0"/>
        </a:xfrm>
      </p:grpSpPr>
      <p:sp useBgFill="1">
        <p:nvSpPr>
          <p:cNvPr id="15367" name="Rectangle 15366">
            <a:extLst>
              <a:ext uri="{FF2B5EF4-FFF2-40B4-BE49-F238E27FC236}">
                <a16:creationId xmlns:a16="http://schemas.microsoft.com/office/drawing/2014/main" id="{201CC55D-ED54-4C5C-95E6-10947BD1103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ptos" panose="02110004020202020204"/>
              <a:ea typeface="+mn-ea"/>
              <a:cs typeface="+mn-cs"/>
            </a:endParaRPr>
          </a:p>
        </p:txBody>
      </p:sp>
      <p:grpSp>
        <p:nvGrpSpPr>
          <p:cNvPr id="15369" name="Group 15368">
            <a:extLst>
              <a:ext uri="{FF2B5EF4-FFF2-40B4-BE49-F238E27FC236}">
                <a16:creationId xmlns:a16="http://schemas.microsoft.com/office/drawing/2014/main" id="{1DE889C7-FAD6-4397-98E2-05D50348445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1083484"/>
            <a:ext cx="355196" cy="673460"/>
            <a:chOff x="0" y="823811"/>
            <a:chExt cx="355196" cy="673460"/>
          </a:xfrm>
        </p:grpSpPr>
        <p:sp>
          <p:nvSpPr>
            <p:cNvPr id="15370" name="Rectangle 15369">
              <a:extLst>
                <a:ext uri="{FF2B5EF4-FFF2-40B4-BE49-F238E27FC236}">
                  <a16:creationId xmlns:a16="http://schemas.microsoft.com/office/drawing/2014/main" id="{F399A70F-F8CD-4992-9EF5-6CF15472E73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823811"/>
              <a:ext cx="87363" cy="67346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ptos" panose="02110004020202020204"/>
                <a:ea typeface="+mn-ea"/>
                <a:cs typeface="+mn-cs"/>
              </a:endParaRPr>
            </a:p>
          </p:txBody>
        </p:sp>
        <p:sp>
          <p:nvSpPr>
            <p:cNvPr id="15371" name="Rectangle 15370">
              <a:extLst>
                <a:ext uri="{FF2B5EF4-FFF2-40B4-BE49-F238E27FC236}">
                  <a16:creationId xmlns:a16="http://schemas.microsoft.com/office/drawing/2014/main" id="{48F4FEDC-6D80-458C-A665-075D9B9500F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59341" y="823811"/>
              <a:ext cx="195855" cy="67346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ptos" panose="02110004020202020204"/>
                <a:ea typeface="+mn-ea"/>
                <a:cs typeface="+mn-cs"/>
              </a:endParaRPr>
            </a:p>
          </p:txBody>
        </p:sp>
      </p:grpSp>
      <p:sp>
        <p:nvSpPr>
          <p:cNvPr id="15373" name="Rectangle 15372">
            <a:extLst>
              <a:ext uri="{FF2B5EF4-FFF2-40B4-BE49-F238E27FC236}">
                <a16:creationId xmlns:a16="http://schemas.microsoft.com/office/drawing/2014/main" id="{3873B707-463F-40B0-8227-E8CC6C67EB2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665085" y="2090569"/>
            <a:ext cx="4297680" cy="2743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ptos" panose="02110004020202020204"/>
              <a:ea typeface="+mn-ea"/>
              <a:cs typeface="+mn-cs"/>
            </a:endParaRPr>
          </a:p>
        </p:txBody>
      </p:sp>
      <p:sp>
        <p:nvSpPr>
          <p:cNvPr id="15375" name="Rectangle 15374">
            <a:extLst>
              <a:ext uri="{FF2B5EF4-FFF2-40B4-BE49-F238E27FC236}">
                <a16:creationId xmlns:a16="http://schemas.microsoft.com/office/drawing/2014/main" id="{C13237C8-E62C-4F0D-A318-BD6FB6C2D13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0697670" y="0"/>
            <a:ext cx="1494330"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ptos" panose="02110004020202020204"/>
              <a:ea typeface="+mn-ea"/>
              <a:cs typeface="+mn-cs"/>
            </a:endParaRPr>
          </a:p>
        </p:txBody>
      </p:sp>
      <p:sp>
        <p:nvSpPr>
          <p:cNvPr id="15377" name="Rectangle 15376">
            <a:extLst>
              <a:ext uri="{FF2B5EF4-FFF2-40B4-BE49-F238E27FC236}">
                <a16:creationId xmlns:a16="http://schemas.microsoft.com/office/drawing/2014/main" id="{19C9EAEA-39D0-4B0E-A0EB-51E7B26740B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685810" y="513853"/>
            <a:ext cx="6009366" cy="5834577"/>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ptos" panose="02110004020202020204"/>
              <a:ea typeface="+mn-ea"/>
              <a:cs typeface="+mn-cs"/>
            </a:endParaRPr>
          </a:p>
        </p:txBody>
      </p:sp>
      <p:sp>
        <p:nvSpPr>
          <p:cNvPr id="4" name="TextBox 3">
            <a:extLst>
              <a:ext uri="{FF2B5EF4-FFF2-40B4-BE49-F238E27FC236}">
                <a16:creationId xmlns:a16="http://schemas.microsoft.com/office/drawing/2014/main" id="{423F4CA1-E71E-3C0A-DE5E-02E75D5E3A72}"/>
              </a:ext>
            </a:extLst>
          </p:cNvPr>
          <p:cNvSpPr txBox="1"/>
          <p:nvPr/>
        </p:nvSpPr>
        <p:spPr>
          <a:xfrm>
            <a:off x="734620" y="1332498"/>
            <a:ext cx="4188844" cy="694614"/>
          </a:xfrm>
          <a:prstGeom prst="rect">
            <a:avLst/>
          </a:prstGeom>
          <a:noFill/>
        </p:spPr>
        <p:txBody>
          <a:bodyPr wrap="square">
            <a:spAutoFit/>
          </a:bodyPr>
          <a:lstStyle/>
          <a:p>
            <a:pPr marL="0" marR="0" lvl="0" indent="0" algn="ctr" defTabSz="914400" rtl="0" eaLnBrk="1" fontAlgn="auto" latinLnBrk="0" hangingPunct="1">
              <a:lnSpc>
                <a:spcPct val="80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FF0000"/>
                </a:solidFill>
                <a:effectLst/>
                <a:uLnTx/>
                <a:uFillTx/>
                <a:latin typeface="Aptos" panose="02110004020202020204"/>
                <a:ea typeface="+mn-ea"/>
                <a:cs typeface="+mn-cs"/>
              </a:rPr>
              <a:t>Design of Learning Experiences</a:t>
            </a:r>
            <a:endParaRPr kumimoji="0" lang="en-US" sz="2400" b="0" i="0" u="none" strike="noStrike" kern="1200" cap="none" spc="0" normalizeH="0" baseline="0" noProof="0" dirty="0">
              <a:ln>
                <a:noFill/>
              </a:ln>
              <a:solidFill>
                <a:srgbClr val="FF0000"/>
              </a:solidFill>
              <a:effectLst/>
              <a:uLnTx/>
              <a:uFillTx/>
              <a:latin typeface="Aptos" panose="02110004020202020204"/>
              <a:ea typeface="+mn-ea"/>
              <a:cs typeface="+mn-cs"/>
            </a:endParaRPr>
          </a:p>
        </p:txBody>
      </p:sp>
      <p:pic>
        <p:nvPicPr>
          <p:cNvPr id="6" name="Picture 5">
            <a:extLst>
              <a:ext uri="{FF2B5EF4-FFF2-40B4-BE49-F238E27FC236}">
                <a16:creationId xmlns:a16="http://schemas.microsoft.com/office/drawing/2014/main" id="{A8173EAC-5A66-0400-B31D-64EBEF56C5D8}"/>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rot="376671">
            <a:off x="848869" y="2847318"/>
            <a:ext cx="4086303" cy="2313690"/>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
        <p:nvSpPr>
          <p:cNvPr id="8" name="TextBox 7">
            <a:extLst>
              <a:ext uri="{FF2B5EF4-FFF2-40B4-BE49-F238E27FC236}">
                <a16:creationId xmlns:a16="http://schemas.microsoft.com/office/drawing/2014/main" id="{0F77E1DA-7119-A523-50F6-6783E184CDAA}"/>
              </a:ext>
            </a:extLst>
          </p:cNvPr>
          <p:cNvSpPr txBox="1"/>
          <p:nvPr/>
        </p:nvSpPr>
        <p:spPr>
          <a:xfrm>
            <a:off x="6227602" y="979537"/>
            <a:ext cx="4557431" cy="4876656"/>
          </a:xfrm>
          <a:prstGeom prst="rect">
            <a:avLst/>
          </a:prstGeom>
          <a:noFill/>
        </p:spPr>
        <p:txBody>
          <a:bodyPr wrap="square">
            <a:spAutoFit/>
          </a:bodyPr>
          <a:lstStyle/>
          <a:p>
            <a:pPr>
              <a:lnSpc>
                <a:spcPct val="80000"/>
              </a:lnSpc>
              <a:spcAft>
                <a:spcPts val="600"/>
              </a:spcAft>
            </a:pPr>
            <a:r>
              <a:rPr lang="en-US" sz="1600" b="1" dirty="0">
                <a:solidFill>
                  <a:srgbClr val="002060"/>
                </a:solidFill>
              </a:rPr>
              <a:t>Learning experiences should be: </a:t>
            </a:r>
          </a:p>
          <a:p>
            <a:pPr marL="742950" lvl="1" indent="-285750">
              <a:lnSpc>
                <a:spcPct val="80000"/>
              </a:lnSpc>
              <a:spcAft>
                <a:spcPts val="600"/>
              </a:spcAft>
              <a:buFont typeface="Wingdings" panose="05000000000000000000" pitchFamily="2" charset="2"/>
              <a:buChar char="§"/>
            </a:pPr>
            <a:r>
              <a:rPr lang="en-US" sz="1600" dirty="0">
                <a:solidFill>
                  <a:srgbClr val="002060"/>
                </a:solidFill>
              </a:rPr>
              <a:t>Aligned to outcomes </a:t>
            </a:r>
          </a:p>
          <a:p>
            <a:pPr marL="742950" lvl="1" indent="-285750">
              <a:lnSpc>
                <a:spcPct val="80000"/>
              </a:lnSpc>
              <a:spcAft>
                <a:spcPts val="600"/>
              </a:spcAft>
              <a:buFont typeface="Wingdings" panose="05000000000000000000" pitchFamily="2" charset="2"/>
              <a:buChar char="§"/>
            </a:pPr>
            <a:r>
              <a:rPr lang="en-US" sz="1600" dirty="0">
                <a:solidFill>
                  <a:srgbClr val="002060"/>
                </a:solidFill>
              </a:rPr>
              <a:t>Purposeful and meaningful </a:t>
            </a:r>
          </a:p>
          <a:p>
            <a:pPr marL="742950" lvl="1" indent="-285750">
              <a:lnSpc>
                <a:spcPct val="80000"/>
              </a:lnSpc>
              <a:spcAft>
                <a:spcPts val="1200"/>
              </a:spcAft>
              <a:buFont typeface="Wingdings" panose="05000000000000000000" pitchFamily="2" charset="2"/>
              <a:buChar char="§"/>
            </a:pPr>
            <a:r>
              <a:rPr lang="en-US" sz="1600" dirty="0">
                <a:solidFill>
                  <a:srgbClr val="002060"/>
                </a:solidFill>
              </a:rPr>
              <a:t>Focused on application and skill development </a:t>
            </a:r>
          </a:p>
          <a:p>
            <a:pPr>
              <a:lnSpc>
                <a:spcPct val="80000"/>
              </a:lnSpc>
              <a:spcAft>
                <a:spcPts val="600"/>
              </a:spcAft>
            </a:pPr>
            <a:r>
              <a:rPr lang="en-US" sz="1600" b="1" dirty="0">
                <a:solidFill>
                  <a:srgbClr val="002060"/>
                </a:solidFill>
              </a:rPr>
              <a:t>Effective design includes: </a:t>
            </a:r>
          </a:p>
          <a:p>
            <a:pPr marL="742950" lvl="1" indent="-285750">
              <a:lnSpc>
                <a:spcPct val="80000"/>
              </a:lnSpc>
              <a:spcAft>
                <a:spcPts val="600"/>
              </a:spcAft>
              <a:buFont typeface="Wingdings" panose="05000000000000000000" pitchFamily="2" charset="2"/>
              <a:buChar char="§"/>
            </a:pPr>
            <a:r>
              <a:rPr lang="en-US" sz="1600" dirty="0">
                <a:solidFill>
                  <a:srgbClr val="002060"/>
                </a:solidFill>
              </a:rPr>
              <a:t>Assignments that require thinking and application </a:t>
            </a:r>
          </a:p>
          <a:p>
            <a:pPr marL="742950" lvl="1" indent="-285750">
              <a:lnSpc>
                <a:spcPct val="80000"/>
              </a:lnSpc>
              <a:spcAft>
                <a:spcPts val="600"/>
              </a:spcAft>
              <a:buFont typeface="Wingdings" panose="05000000000000000000" pitchFamily="2" charset="2"/>
              <a:buChar char="§"/>
            </a:pPr>
            <a:r>
              <a:rPr lang="en-US" sz="1600" dirty="0">
                <a:solidFill>
                  <a:srgbClr val="002060"/>
                </a:solidFill>
              </a:rPr>
              <a:t>Activities that build skills over time </a:t>
            </a:r>
          </a:p>
          <a:p>
            <a:pPr marL="742950" lvl="1" indent="-285750">
              <a:lnSpc>
                <a:spcPct val="80000"/>
              </a:lnSpc>
              <a:spcAft>
                <a:spcPts val="1200"/>
              </a:spcAft>
              <a:buFont typeface="Wingdings" panose="05000000000000000000" pitchFamily="2" charset="2"/>
              <a:buChar char="§"/>
            </a:pPr>
            <a:r>
              <a:rPr lang="en-US" sz="1600" dirty="0">
                <a:solidFill>
                  <a:srgbClr val="002060"/>
                </a:solidFill>
              </a:rPr>
              <a:t>Clear connections between tasks and learning goals </a:t>
            </a:r>
          </a:p>
          <a:p>
            <a:pPr>
              <a:lnSpc>
                <a:spcPct val="80000"/>
              </a:lnSpc>
              <a:spcAft>
                <a:spcPts val="600"/>
              </a:spcAft>
            </a:pPr>
            <a:r>
              <a:rPr lang="en-US" sz="1600" b="1" dirty="0">
                <a:solidFill>
                  <a:srgbClr val="002060"/>
                </a:solidFill>
              </a:rPr>
              <a:t>Strong design: </a:t>
            </a:r>
          </a:p>
          <a:p>
            <a:pPr marL="742950" lvl="1" indent="-285750">
              <a:lnSpc>
                <a:spcPct val="80000"/>
              </a:lnSpc>
              <a:spcAft>
                <a:spcPts val="600"/>
              </a:spcAft>
              <a:buFont typeface="Wingdings" panose="05000000000000000000" pitchFamily="2" charset="2"/>
              <a:buChar char="§"/>
            </a:pPr>
            <a:r>
              <a:rPr lang="en-US" sz="1600" dirty="0">
                <a:solidFill>
                  <a:srgbClr val="002060"/>
                </a:solidFill>
              </a:rPr>
              <a:t>Increases engagement and ownership </a:t>
            </a:r>
          </a:p>
          <a:p>
            <a:pPr marL="742950" lvl="1" indent="-285750">
              <a:lnSpc>
                <a:spcPct val="80000"/>
              </a:lnSpc>
              <a:spcAft>
                <a:spcPts val="600"/>
              </a:spcAft>
              <a:buFont typeface="Wingdings" panose="05000000000000000000" pitchFamily="2" charset="2"/>
              <a:buChar char="§"/>
            </a:pPr>
            <a:r>
              <a:rPr lang="en-US" sz="1600" dirty="0">
                <a:solidFill>
                  <a:srgbClr val="002060"/>
                </a:solidFill>
              </a:rPr>
              <a:t>Makes expectations clear </a:t>
            </a:r>
          </a:p>
          <a:p>
            <a:pPr marL="742950" lvl="1" indent="-285750">
              <a:lnSpc>
                <a:spcPct val="80000"/>
              </a:lnSpc>
              <a:spcAft>
                <a:spcPts val="1200"/>
              </a:spcAft>
              <a:buFont typeface="Wingdings" panose="05000000000000000000" pitchFamily="2" charset="2"/>
              <a:buChar char="§"/>
            </a:pPr>
            <a:r>
              <a:rPr lang="en-US" sz="1600" dirty="0">
                <a:solidFill>
                  <a:srgbClr val="002060"/>
                </a:solidFill>
              </a:rPr>
              <a:t>Improves student success at scale </a:t>
            </a:r>
          </a:p>
          <a:p>
            <a:pPr>
              <a:lnSpc>
                <a:spcPct val="80000"/>
              </a:lnSpc>
              <a:spcAft>
                <a:spcPts val="600"/>
              </a:spcAft>
            </a:pPr>
            <a:r>
              <a:rPr lang="en-US" sz="1600" b="1" dirty="0">
                <a:solidFill>
                  <a:srgbClr val="002060"/>
                </a:solidFill>
              </a:rPr>
              <a:t>Key Idea:</a:t>
            </a:r>
          </a:p>
          <a:p>
            <a:pPr>
              <a:lnSpc>
                <a:spcPct val="80000"/>
              </a:lnSpc>
            </a:pPr>
            <a:r>
              <a:rPr lang="en-US" sz="1600" dirty="0">
                <a:solidFill>
                  <a:srgbClr val="002060"/>
                </a:solidFill>
              </a:rPr>
              <a:t>👉 </a:t>
            </a:r>
            <a:r>
              <a:rPr lang="en-US" sz="1600" i="1" dirty="0">
                <a:solidFill>
                  <a:srgbClr val="002060"/>
                </a:solidFill>
              </a:rPr>
              <a:t>What you design is what students experience—and where learning happens.</a:t>
            </a:r>
            <a:endParaRPr lang="en-US" sz="1600" dirty="0">
              <a:solidFill>
                <a:srgbClr val="002060"/>
              </a:solidFill>
            </a:endParaRPr>
          </a:p>
        </p:txBody>
      </p:sp>
    </p:spTree>
    <p:extLst>
      <p:ext uri="{BB962C8B-B14F-4D97-AF65-F5344CB8AC3E}">
        <p14:creationId xmlns:p14="http://schemas.microsoft.com/office/powerpoint/2010/main" val="236045380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536B2193-DA6F-3449-AD02-37109CE5051E}"/>
            </a:ext>
          </a:extLst>
        </p:cNvPr>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DBC6133C-0615-4CE4-9132-37E609A9BDF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ptos" panose="02110004020202020204"/>
              <a:ea typeface="+mn-ea"/>
              <a:cs typeface="+mn-cs"/>
            </a:endParaRPr>
          </a:p>
        </p:txBody>
      </p:sp>
      <p:sp>
        <p:nvSpPr>
          <p:cNvPr id="10" name="Rectangle 9">
            <a:extLst>
              <a:ext uri="{FF2B5EF4-FFF2-40B4-BE49-F238E27FC236}">
                <a16:creationId xmlns:a16="http://schemas.microsoft.com/office/drawing/2014/main" id="{169CC832-2974-4E8D-90ED-3E2941BA733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616533" y="1944913"/>
            <a:ext cx="4023360" cy="2743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ptos" panose="02110004020202020204"/>
              <a:ea typeface="+mn-ea"/>
              <a:cs typeface="+mn-cs"/>
            </a:endParaRPr>
          </a:p>
        </p:txBody>
      </p:sp>
      <p:sp>
        <p:nvSpPr>
          <p:cNvPr id="3" name="TextBox 2">
            <a:extLst>
              <a:ext uri="{FF2B5EF4-FFF2-40B4-BE49-F238E27FC236}">
                <a16:creationId xmlns:a16="http://schemas.microsoft.com/office/drawing/2014/main" id="{4361E337-C0F5-D060-B406-A84C756FB3E6}"/>
              </a:ext>
            </a:extLst>
          </p:cNvPr>
          <p:cNvSpPr txBox="1"/>
          <p:nvPr/>
        </p:nvSpPr>
        <p:spPr>
          <a:xfrm>
            <a:off x="595505" y="2036714"/>
            <a:ext cx="4505783" cy="3660530"/>
          </a:xfrm>
          <a:prstGeom prst="rect">
            <a:avLst/>
          </a:prstGeom>
        </p:spPr>
        <p:txBody>
          <a:bodyPr vert="horz" lIns="91440" tIns="45720" rIns="91440" bIns="45720" rtlCol="0" anchor="ctr">
            <a:noAutofit/>
          </a:bodyPr>
          <a:lstStyle/>
          <a:p>
            <a:pPr marR="0" lvl="0" algn="l" defTabSz="914400" rtl="0" eaLnBrk="1" fontAlgn="auto" latinLnBrk="0" hangingPunct="1">
              <a:lnSpc>
                <a:spcPct val="90000"/>
              </a:lnSpc>
              <a:spcBef>
                <a:spcPts val="0"/>
              </a:spcBef>
              <a:spcAft>
                <a:spcPts val="600"/>
              </a:spcAft>
              <a:buClrTx/>
              <a:buSzTx/>
              <a:tabLst/>
              <a:defRPr/>
            </a:pPr>
            <a:r>
              <a:rPr kumimoji="0" lang="en-US" sz="1600" b="1" i="0" u="none" strike="noStrike" kern="1200" cap="none" spc="0" normalizeH="0" baseline="0" noProof="0" dirty="0">
                <a:ln>
                  <a:noFill/>
                </a:ln>
                <a:solidFill>
                  <a:srgbClr val="002060"/>
                </a:solidFill>
                <a:effectLst/>
                <a:uLnTx/>
                <a:uFillTx/>
                <a:latin typeface="Aptos" panose="02110004020202020204"/>
                <a:ea typeface="+mn-ea"/>
                <a:cs typeface="+mn-cs"/>
              </a:rPr>
              <a:t>Make expectations visible: </a:t>
            </a:r>
          </a:p>
          <a:p>
            <a:pPr marL="457200" marR="0" lvl="0" indent="-176213" algn="l" defTabSz="914400" rtl="0" eaLnBrk="1" fontAlgn="auto" latinLnBrk="0" hangingPunct="1">
              <a:lnSpc>
                <a:spcPct val="90000"/>
              </a:lnSpc>
              <a:spcBef>
                <a:spcPts val="0"/>
              </a:spcBef>
              <a:spcAft>
                <a:spcPts val="600"/>
              </a:spcAft>
              <a:buClrTx/>
              <a:buSzTx/>
              <a:buFont typeface="Wingdings" panose="05000000000000000000" pitchFamily="2" charset="2"/>
              <a:buChar char="§"/>
              <a:tabLst/>
              <a:defRPr/>
            </a:pPr>
            <a:r>
              <a:rPr kumimoji="0" lang="en-US" sz="1600" b="0" i="0" u="none" strike="noStrike" kern="1200" cap="none" spc="0" normalizeH="0" baseline="0" noProof="0" dirty="0">
                <a:ln>
                  <a:noFill/>
                </a:ln>
                <a:solidFill>
                  <a:srgbClr val="002060"/>
                </a:solidFill>
                <a:effectLst/>
                <a:uLnTx/>
                <a:uFillTx/>
                <a:latin typeface="Aptos" panose="02110004020202020204"/>
                <a:ea typeface="+mn-ea"/>
                <a:cs typeface="+mn-cs"/>
              </a:rPr>
              <a:t>Clear instructions </a:t>
            </a:r>
          </a:p>
          <a:p>
            <a:pPr marL="457200" marR="0" lvl="0" indent="-176213" algn="l" defTabSz="914400" rtl="0" eaLnBrk="1" fontAlgn="auto" latinLnBrk="0" hangingPunct="1">
              <a:lnSpc>
                <a:spcPct val="90000"/>
              </a:lnSpc>
              <a:spcBef>
                <a:spcPts val="0"/>
              </a:spcBef>
              <a:spcAft>
                <a:spcPts val="600"/>
              </a:spcAft>
              <a:buClrTx/>
              <a:buSzTx/>
              <a:buFont typeface="Wingdings" panose="05000000000000000000" pitchFamily="2" charset="2"/>
              <a:buChar char="§"/>
              <a:tabLst/>
              <a:defRPr/>
            </a:pPr>
            <a:r>
              <a:rPr kumimoji="0" lang="en-US" sz="1600" b="0" i="0" u="none" strike="noStrike" kern="1200" cap="none" spc="0" normalizeH="0" baseline="0" noProof="0" dirty="0">
                <a:ln>
                  <a:noFill/>
                </a:ln>
                <a:solidFill>
                  <a:srgbClr val="002060"/>
                </a:solidFill>
                <a:effectLst/>
                <a:uLnTx/>
                <a:uFillTx/>
                <a:latin typeface="Aptos" panose="02110004020202020204"/>
                <a:ea typeface="+mn-ea"/>
                <a:cs typeface="+mn-cs"/>
              </a:rPr>
              <a:t>Models and examples </a:t>
            </a:r>
          </a:p>
          <a:p>
            <a:pPr marL="457200" marR="0" lvl="0" indent="-176213" algn="l" defTabSz="914400" rtl="0" eaLnBrk="1" fontAlgn="auto" latinLnBrk="0" hangingPunct="1">
              <a:lnSpc>
                <a:spcPct val="90000"/>
              </a:lnSpc>
              <a:spcBef>
                <a:spcPts val="0"/>
              </a:spcBef>
              <a:spcAft>
                <a:spcPts val="1200"/>
              </a:spcAft>
              <a:buClrTx/>
              <a:buSzTx/>
              <a:buFont typeface="Wingdings" panose="05000000000000000000" pitchFamily="2" charset="2"/>
              <a:buChar char="§"/>
              <a:tabLst/>
              <a:defRPr/>
            </a:pPr>
            <a:r>
              <a:rPr kumimoji="0" lang="en-US" sz="1600" b="0" i="0" u="none" strike="noStrike" kern="1200" cap="none" spc="0" normalizeH="0" baseline="0" noProof="0" dirty="0">
                <a:ln>
                  <a:noFill/>
                </a:ln>
                <a:solidFill>
                  <a:srgbClr val="002060"/>
                </a:solidFill>
                <a:effectLst/>
                <a:uLnTx/>
                <a:uFillTx/>
                <a:latin typeface="Aptos" panose="02110004020202020204"/>
                <a:ea typeface="+mn-ea"/>
                <a:cs typeface="+mn-cs"/>
              </a:rPr>
              <a:t>Defined criteria for success </a:t>
            </a:r>
          </a:p>
          <a:p>
            <a:pPr marR="0" lvl="0" algn="l" defTabSz="914400" rtl="0" eaLnBrk="1" fontAlgn="auto" latinLnBrk="0" hangingPunct="1">
              <a:lnSpc>
                <a:spcPct val="90000"/>
              </a:lnSpc>
              <a:spcBef>
                <a:spcPts val="0"/>
              </a:spcBef>
              <a:spcAft>
                <a:spcPts val="600"/>
              </a:spcAft>
              <a:buClrTx/>
              <a:buSzTx/>
              <a:tabLst/>
              <a:defRPr/>
            </a:pPr>
            <a:r>
              <a:rPr kumimoji="0" lang="en-US" sz="1600" b="1" i="0" u="none" strike="noStrike" kern="1200" cap="none" spc="0" normalizeH="0" baseline="0" noProof="0" dirty="0">
                <a:ln>
                  <a:noFill/>
                </a:ln>
                <a:solidFill>
                  <a:srgbClr val="002060"/>
                </a:solidFill>
                <a:effectLst/>
                <a:uLnTx/>
                <a:uFillTx/>
                <a:latin typeface="Aptos" panose="02110004020202020204"/>
                <a:ea typeface="+mn-ea"/>
                <a:cs typeface="+mn-cs"/>
              </a:rPr>
              <a:t>Show how small actions connect to outcomes: </a:t>
            </a:r>
          </a:p>
          <a:p>
            <a:pPr marL="457200" marR="0" lvl="0" indent="-222250" algn="l" defTabSz="914400" rtl="0" eaLnBrk="1" fontAlgn="auto" latinLnBrk="0" hangingPunct="1">
              <a:lnSpc>
                <a:spcPct val="90000"/>
              </a:lnSpc>
              <a:spcBef>
                <a:spcPts val="0"/>
              </a:spcBef>
              <a:spcAft>
                <a:spcPts val="600"/>
              </a:spcAft>
              <a:buClrTx/>
              <a:buSzTx/>
              <a:buFont typeface="Wingdings" panose="05000000000000000000" pitchFamily="2" charset="2"/>
              <a:buChar char="§"/>
              <a:tabLst/>
              <a:defRPr/>
            </a:pPr>
            <a:r>
              <a:rPr kumimoji="0" lang="en-US" sz="1600" b="0" i="0" u="none" strike="noStrike" kern="1200" cap="none" spc="0" normalizeH="0" baseline="0" noProof="0" dirty="0">
                <a:ln>
                  <a:noFill/>
                </a:ln>
                <a:solidFill>
                  <a:srgbClr val="002060"/>
                </a:solidFill>
                <a:effectLst/>
                <a:uLnTx/>
                <a:uFillTx/>
                <a:latin typeface="Aptos" panose="02110004020202020204"/>
                <a:ea typeface="+mn-ea"/>
                <a:cs typeface="+mn-cs"/>
              </a:rPr>
              <a:t>Early feedback → improved performance </a:t>
            </a:r>
          </a:p>
          <a:p>
            <a:pPr marL="457200" marR="0" lvl="0" indent="-222250" algn="l" defTabSz="914400" rtl="0" eaLnBrk="1" fontAlgn="auto" latinLnBrk="0" hangingPunct="1">
              <a:lnSpc>
                <a:spcPct val="90000"/>
              </a:lnSpc>
              <a:spcBef>
                <a:spcPts val="0"/>
              </a:spcBef>
              <a:spcAft>
                <a:spcPts val="600"/>
              </a:spcAft>
              <a:buClrTx/>
              <a:buSzTx/>
              <a:buFont typeface="Wingdings" panose="05000000000000000000" pitchFamily="2" charset="2"/>
              <a:buChar char="§"/>
              <a:tabLst/>
              <a:defRPr/>
            </a:pPr>
            <a:r>
              <a:rPr kumimoji="0" lang="en-US" sz="1600" b="0" i="0" u="none" strike="noStrike" kern="1200" cap="none" spc="0" normalizeH="0" baseline="0" noProof="0" dirty="0">
                <a:ln>
                  <a:noFill/>
                </a:ln>
                <a:solidFill>
                  <a:srgbClr val="002060"/>
                </a:solidFill>
                <a:effectLst/>
                <a:uLnTx/>
                <a:uFillTx/>
                <a:latin typeface="Aptos" panose="02110004020202020204"/>
                <a:ea typeface="+mn-ea"/>
                <a:cs typeface="+mn-cs"/>
              </a:rPr>
              <a:t>Clear communication → increased retention </a:t>
            </a:r>
          </a:p>
          <a:p>
            <a:pPr marL="457200" marR="0" lvl="0" indent="-222250" algn="l" defTabSz="914400" rtl="0" eaLnBrk="1" fontAlgn="auto" latinLnBrk="0" hangingPunct="1">
              <a:lnSpc>
                <a:spcPct val="90000"/>
              </a:lnSpc>
              <a:spcBef>
                <a:spcPts val="0"/>
              </a:spcBef>
              <a:spcAft>
                <a:spcPts val="1200"/>
              </a:spcAft>
              <a:buClrTx/>
              <a:buSzTx/>
              <a:buFont typeface="Wingdings" panose="05000000000000000000" pitchFamily="2" charset="2"/>
              <a:buChar char="§"/>
              <a:tabLst/>
              <a:defRPr/>
            </a:pPr>
            <a:r>
              <a:rPr kumimoji="0" lang="en-US" sz="1600" b="0" i="0" u="none" strike="noStrike" kern="1200" cap="none" spc="0" normalizeH="0" baseline="0" noProof="0" dirty="0">
                <a:ln>
                  <a:noFill/>
                </a:ln>
                <a:solidFill>
                  <a:srgbClr val="002060"/>
                </a:solidFill>
                <a:effectLst/>
                <a:uLnTx/>
                <a:uFillTx/>
                <a:latin typeface="Aptos" panose="02110004020202020204"/>
                <a:ea typeface="+mn-ea"/>
                <a:cs typeface="+mn-cs"/>
              </a:rPr>
              <a:t>Applied assignments → deeper learning </a:t>
            </a:r>
          </a:p>
          <a:p>
            <a:pPr marR="0" lvl="0" algn="l" defTabSz="914400" rtl="0" eaLnBrk="1" fontAlgn="auto" latinLnBrk="0" hangingPunct="1">
              <a:lnSpc>
                <a:spcPct val="90000"/>
              </a:lnSpc>
              <a:spcBef>
                <a:spcPts val="0"/>
              </a:spcBef>
              <a:spcAft>
                <a:spcPts val="600"/>
              </a:spcAft>
              <a:buClrTx/>
              <a:buSzTx/>
              <a:tabLst/>
              <a:defRPr/>
            </a:pPr>
            <a:r>
              <a:rPr kumimoji="0" lang="en-US" sz="1600" b="1" i="0" u="none" strike="noStrike" kern="1200" cap="none" spc="0" normalizeH="0" baseline="0" noProof="0" dirty="0">
                <a:ln>
                  <a:noFill/>
                </a:ln>
                <a:solidFill>
                  <a:srgbClr val="002060"/>
                </a:solidFill>
                <a:effectLst/>
                <a:uLnTx/>
                <a:uFillTx/>
                <a:latin typeface="Aptos" panose="02110004020202020204"/>
                <a:ea typeface="+mn-ea"/>
                <a:cs typeface="+mn-cs"/>
              </a:rPr>
              <a:t>Key Idea:</a:t>
            </a:r>
          </a:p>
          <a:p>
            <a:pPr marR="0" lvl="0" algn="l" defTabSz="914400" rtl="0" eaLnBrk="1" fontAlgn="auto" latinLnBrk="0" hangingPunct="1">
              <a:lnSpc>
                <a:spcPct val="90000"/>
              </a:lnSpc>
              <a:spcBef>
                <a:spcPts val="0"/>
              </a:spcBef>
              <a:spcAft>
                <a:spcPts val="600"/>
              </a:spcAft>
              <a:buClrTx/>
              <a:buSzTx/>
              <a:tabLst/>
              <a:defRPr/>
            </a:pPr>
            <a:r>
              <a:rPr kumimoji="0" lang="en-US" sz="1600" b="0" i="0" u="none" strike="noStrike" kern="1200" cap="none" spc="0" normalizeH="0" baseline="0" noProof="0" dirty="0">
                <a:ln>
                  <a:noFill/>
                </a:ln>
                <a:solidFill>
                  <a:srgbClr val="002060"/>
                </a:solidFill>
                <a:effectLst/>
                <a:uLnTx/>
                <a:uFillTx/>
                <a:latin typeface="Aptos" panose="02110004020202020204"/>
                <a:ea typeface="+mn-ea"/>
                <a:cs typeface="+mn-cs"/>
              </a:rPr>
              <a:t>👉 Behavior is the most reliable evidence of your teaching identity.</a:t>
            </a:r>
          </a:p>
        </p:txBody>
      </p:sp>
      <p:sp>
        <p:nvSpPr>
          <p:cNvPr id="12" name="Rectangle 11">
            <a:extLst>
              <a:ext uri="{FF2B5EF4-FFF2-40B4-BE49-F238E27FC236}">
                <a16:creationId xmlns:a16="http://schemas.microsoft.com/office/drawing/2014/main" id="{55222F96-971A-4F90-B841-6BAB416C7AC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225843" y="6053360"/>
            <a:ext cx="740664" cy="154124"/>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ptos" panose="02110004020202020204"/>
              <a:ea typeface="+mn-ea"/>
              <a:cs typeface="+mn-cs"/>
            </a:endParaRPr>
          </a:p>
        </p:txBody>
      </p:sp>
      <p:sp>
        <p:nvSpPr>
          <p:cNvPr id="14" name="Rectangle 13">
            <a:extLst>
              <a:ext uri="{FF2B5EF4-FFF2-40B4-BE49-F238E27FC236}">
                <a16:creationId xmlns:a16="http://schemas.microsoft.com/office/drawing/2014/main" id="{08980754-6F4B-43C9-B9BE-127B6BED658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5904923" y="215201"/>
            <a:ext cx="740664" cy="11833491"/>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ptos" panose="02110004020202020204"/>
              <a:ea typeface="+mn-ea"/>
              <a:cs typeface="+mn-cs"/>
            </a:endParaRPr>
          </a:p>
        </p:txBody>
      </p:sp>
      <p:sp>
        <p:nvSpPr>
          <p:cNvPr id="16" name="Rectangle 15">
            <a:extLst>
              <a:ext uri="{FF2B5EF4-FFF2-40B4-BE49-F238E27FC236}">
                <a16:creationId xmlns:a16="http://schemas.microsoft.com/office/drawing/2014/main" id="{2C1BBA94-3F40-40AA-8BB9-E69E25E537C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696793" y="354959"/>
            <a:ext cx="6184973" cy="5915212"/>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ptos" panose="02110004020202020204"/>
              <a:ea typeface="+mn-ea"/>
              <a:cs typeface="+mn-cs"/>
            </a:endParaRPr>
          </a:p>
        </p:txBody>
      </p:sp>
      <p:sp>
        <p:nvSpPr>
          <p:cNvPr id="5" name="TextBox 4">
            <a:extLst>
              <a:ext uri="{FF2B5EF4-FFF2-40B4-BE49-F238E27FC236}">
                <a16:creationId xmlns:a16="http://schemas.microsoft.com/office/drawing/2014/main" id="{DB41002E-268D-9781-4A31-88C3309DD0C8}"/>
              </a:ext>
            </a:extLst>
          </p:cNvPr>
          <p:cNvSpPr txBox="1"/>
          <p:nvPr/>
        </p:nvSpPr>
        <p:spPr>
          <a:xfrm>
            <a:off x="1455193" y="1160756"/>
            <a:ext cx="2346039" cy="694614"/>
          </a:xfrm>
          <a:prstGeom prst="rect">
            <a:avLst/>
          </a:prstGeom>
          <a:noFill/>
        </p:spPr>
        <p:txBody>
          <a:bodyPr wrap="square">
            <a:spAutoFit/>
          </a:bodyPr>
          <a:lstStyle/>
          <a:p>
            <a:pPr marL="0" marR="0" lvl="0" indent="0" algn="ctr" defTabSz="914400" rtl="0" eaLnBrk="1" fontAlgn="auto" latinLnBrk="0" hangingPunct="1">
              <a:lnSpc>
                <a:spcPct val="80000"/>
              </a:lnSpc>
              <a:spcBef>
                <a:spcPts val="0"/>
              </a:spcBef>
              <a:spcAft>
                <a:spcPts val="600"/>
              </a:spcAft>
              <a:buClrTx/>
              <a:buSzTx/>
              <a:buFontTx/>
              <a:buNone/>
              <a:tabLst/>
              <a:defRPr/>
            </a:pPr>
            <a:r>
              <a:rPr kumimoji="0" lang="en-US" sz="2400" b="1" i="0" u="none" strike="noStrike" kern="1200" cap="none" spc="0" normalizeH="0" baseline="0" noProof="0" dirty="0">
                <a:ln>
                  <a:noFill/>
                </a:ln>
                <a:solidFill>
                  <a:srgbClr val="FF0000"/>
                </a:solidFill>
                <a:effectLst/>
                <a:uLnTx/>
                <a:uFillTx/>
                <a:latin typeface="Aptos" panose="02110004020202020204"/>
                <a:ea typeface="+mn-ea"/>
                <a:cs typeface="+mn-cs"/>
              </a:rPr>
              <a:t>Concrete Examples</a:t>
            </a:r>
          </a:p>
        </p:txBody>
      </p:sp>
      <p:pic>
        <p:nvPicPr>
          <p:cNvPr id="6" name="Picture 5">
            <a:extLst>
              <a:ext uri="{FF2B5EF4-FFF2-40B4-BE49-F238E27FC236}">
                <a16:creationId xmlns:a16="http://schemas.microsoft.com/office/drawing/2014/main" id="{DD5C01FE-0596-6ECC-3E27-AE6D72E77DEF}"/>
              </a:ext>
            </a:extLst>
          </p:cNvPr>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a:xfrm>
            <a:off x="5924532" y="852784"/>
            <a:ext cx="5766716" cy="4553744"/>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408308769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2BCEDF65-4648-6FF8-62E1-78E7A1112397}"/>
            </a:ext>
          </a:extLst>
        </p:cNvPr>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327D73B4-9F5C-4A64-A179-51B9500CB8B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Oval 11">
            <a:extLst>
              <a:ext uri="{FF2B5EF4-FFF2-40B4-BE49-F238E27FC236}">
                <a16:creationId xmlns:a16="http://schemas.microsoft.com/office/drawing/2014/main" id="{C1F06963-6374-4B48-844F-071A9BAAAE0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22965" y="554152"/>
            <a:ext cx="5742189" cy="5742189"/>
          </a:xfrm>
          <a:prstGeom prst="ellipse">
            <a:avLst/>
          </a:prstGeom>
          <a:gradFill flip="none" rotWithShape="1">
            <a:gsLst>
              <a:gs pos="0">
                <a:schemeClr val="accent1"/>
              </a:gs>
              <a:gs pos="100000">
                <a:schemeClr val="accent2"/>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5" name="Picture 4" descr="A person shaking hands with another person&#10;&#10;AI-generated content may be incorrect.">
            <a:extLst>
              <a:ext uri="{FF2B5EF4-FFF2-40B4-BE49-F238E27FC236}">
                <a16:creationId xmlns:a16="http://schemas.microsoft.com/office/drawing/2014/main" id="{FD99E44F-E970-8748-7715-9DD220FAE089}"/>
              </a:ext>
            </a:extLst>
          </p:cNvPr>
          <p:cNvPicPr>
            <a:picLocks noChangeAspect="1"/>
          </p:cNvPicPr>
          <p:nvPr/>
        </p:nvPicPr>
        <p:blipFill>
          <a:blip r:embed="rId3" cstate="email">
            <a:extLst>
              <a:ext uri="{28A0092B-C50C-407E-A947-70E740481C1C}">
                <a14:useLocalDpi xmlns:a14="http://schemas.microsoft.com/office/drawing/2010/main"/>
              </a:ext>
            </a:extLst>
          </a:blip>
          <a:srcRect b="-1"/>
          <a:stretch>
            <a:fillRect/>
          </a:stretch>
        </p:blipFill>
        <p:spPr>
          <a:xfrm>
            <a:off x="505418" y="554151"/>
            <a:ext cx="5742189" cy="5742189"/>
          </a:xfrm>
          <a:custGeom>
            <a:avLst/>
            <a:gdLst/>
            <a:ahLst/>
            <a:cxnLst/>
            <a:rect l="l" t="t" r="r" b="b"/>
            <a:pathLst>
              <a:path w="1838528" h="1838528">
                <a:moveTo>
                  <a:pt x="919264" y="0"/>
                </a:moveTo>
                <a:cubicBezTo>
                  <a:pt x="1426959" y="0"/>
                  <a:pt x="1838528" y="411569"/>
                  <a:pt x="1838528" y="919264"/>
                </a:cubicBezTo>
                <a:cubicBezTo>
                  <a:pt x="1838528" y="1426959"/>
                  <a:pt x="1426959" y="1838528"/>
                  <a:pt x="919264" y="1838528"/>
                </a:cubicBezTo>
                <a:cubicBezTo>
                  <a:pt x="411569" y="1838528"/>
                  <a:pt x="0" y="1426959"/>
                  <a:pt x="0" y="919264"/>
                </a:cubicBezTo>
                <a:cubicBezTo>
                  <a:pt x="0" y="411569"/>
                  <a:pt x="411569" y="0"/>
                  <a:pt x="919264" y="0"/>
                </a:cubicBezTo>
                <a:close/>
              </a:path>
            </a:pathLst>
          </a:custGeom>
        </p:spPr>
      </p:pic>
      <p:sp>
        <p:nvSpPr>
          <p:cNvPr id="14" name="!!plus graphic">
            <a:extLst>
              <a:ext uri="{FF2B5EF4-FFF2-40B4-BE49-F238E27FC236}">
                <a16:creationId xmlns:a16="http://schemas.microsoft.com/office/drawing/2014/main" id="{6CB927A4-E432-4310-9CD5-E89FF506317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04956" y="703679"/>
            <a:ext cx="171515" cy="171515"/>
          </a:xfrm>
          <a:custGeom>
            <a:avLst/>
            <a:gdLst>
              <a:gd name="connsiteX0" fmla="*/ 159874 w 171515"/>
              <a:gd name="connsiteY0" fmla="*/ 74116 h 171515"/>
              <a:gd name="connsiteX1" fmla="*/ 97399 w 171515"/>
              <a:gd name="connsiteY1" fmla="*/ 74116 h 171515"/>
              <a:gd name="connsiteX2" fmla="*/ 97399 w 171515"/>
              <a:gd name="connsiteY2" fmla="*/ 11641 h 171515"/>
              <a:gd name="connsiteX3" fmla="*/ 85758 w 171515"/>
              <a:gd name="connsiteY3" fmla="*/ 0 h 171515"/>
              <a:gd name="connsiteX4" fmla="*/ 74116 w 171515"/>
              <a:gd name="connsiteY4" fmla="*/ 11641 h 171515"/>
              <a:gd name="connsiteX5" fmla="*/ 74116 w 171515"/>
              <a:gd name="connsiteY5" fmla="*/ 74116 h 171515"/>
              <a:gd name="connsiteX6" fmla="*/ 11641 w 171515"/>
              <a:gd name="connsiteY6" fmla="*/ 74116 h 171515"/>
              <a:gd name="connsiteX7" fmla="*/ 0 w 171515"/>
              <a:gd name="connsiteY7" fmla="*/ 85758 h 171515"/>
              <a:gd name="connsiteX8" fmla="*/ 11641 w 171515"/>
              <a:gd name="connsiteY8" fmla="*/ 97399 h 171515"/>
              <a:gd name="connsiteX9" fmla="*/ 74116 w 171515"/>
              <a:gd name="connsiteY9" fmla="*/ 97399 h 171515"/>
              <a:gd name="connsiteX10" fmla="*/ 74116 w 171515"/>
              <a:gd name="connsiteY10" fmla="*/ 159874 h 171515"/>
              <a:gd name="connsiteX11" fmla="*/ 85758 w 171515"/>
              <a:gd name="connsiteY11" fmla="*/ 171515 h 171515"/>
              <a:gd name="connsiteX12" fmla="*/ 97399 w 171515"/>
              <a:gd name="connsiteY12" fmla="*/ 159874 h 171515"/>
              <a:gd name="connsiteX13" fmla="*/ 97399 w 171515"/>
              <a:gd name="connsiteY13" fmla="*/ 97399 h 171515"/>
              <a:gd name="connsiteX14" fmla="*/ 159874 w 171515"/>
              <a:gd name="connsiteY14" fmla="*/ 97399 h 171515"/>
              <a:gd name="connsiteX15" fmla="*/ 171515 w 171515"/>
              <a:gd name="connsiteY15" fmla="*/ 85758 h 171515"/>
              <a:gd name="connsiteX16" fmla="*/ 159874 w 171515"/>
              <a:gd name="connsiteY16" fmla="*/ 74116 h 1715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1515" h="171515">
                <a:moveTo>
                  <a:pt x="159874" y="74116"/>
                </a:moveTo>
                <a:lnTo>
                  <a:pt x="97399" y="74116"/>
                </a:lnTo>
                <a:lnTo>
                  <a:pt x="97399" y="11641"/>
                </a:lnTo>
                <a:cubicBezTo>
                  <a:pt x="97399" y="5212"/>
                  <a:pt x="92187" y="0"/>
                  <a:pt x="85758" y="0"/>
                </a:cubicBezTo>
                <a:cubicBezTo>
                  <a:pt x="79328" y="0"/>
                  <a:pt x="74116" y="5212"/>
                  <a:pt x="74116" y="11641"/>
                </a:cubicBezTo>
                <a:lnTo>
                  <a:pt x="74116" y="74116"/>
                </a:lnTo>
                <a:lnTo>
                  <a:pt x="11641" y="74116"/>
                </a:lnTo>
                <a:cubicBezTo>
                  <a:pt x="5212" y="74116"/>
                  <a:pt x="0" y="79328"/>
                  <a:pt x="0" y="85758"/>
                </a:cubicBezTo>
                <a:cubicBezTo>
                  <a:pt x="0" y="92187"/>
                  <a:pt x="5212" y="97399"/>
                  <a:pt x="11641" y="97399"/>
                </a:cubicBezTo>
                <a:lnTo>
                  <a:pt x="74116" y="97399"/>
                </a:lnTo>
                <a:lnTo>
                  <a:pt x="74116" y="159874"/>
                </a:lnTo>
                <a:cubicBezTo>
                  <a:pt x="74116" y="166303"/>
                  <a:pt x="79328" y="171515"/>
                  <a:pt x="85758" y="171515"/>
                </a:cubicBezTo>
                <a:cubicBezTo>
                  <a:pt x="92187" y="171515"/>
                  <a:pt x="97399" y="166303"/>
                  <a:pt x="97399" y="159874"/>
                </a:cubicBezTo>
                <a:lnTo>
                  <a:pt x="97399" y="97399"/>
                </a:lnTo>
                <a:lnTo>
                  <a:pt x="159874" y="97399"/>
                </a:lnTo>
                <a:cubicBezTo>
                  <a:pt x="166303" y="97399"/>
                  <a:pt x="171515" y="92187"/>
                  <a:pt x="171515" y="85758"/>
                </a:cubicBezTo>
                <a:cubicBezTo>
                  <a:pt x="171515" y="79328"/>
                  <a:pt x="166303" y="74116"/>
                  <a:pt x="159874" y="74116"/>
                </a:cubicBezTo>
                <a:close/>
              </a:path>
            </a:pathLst>
          </a:custGeom>
          <a:solidFill>
            <a:schemeClr val="accent1"/>
          </a:solidFill>
          <a:ln w="776" cap="flat">
            <a:noFill/>
            <a:prstDash val="solid"/>
            <a:miter/>
          </a:ln>
        </p:spPr>
        <p:txBody>
          <a:bodyPr rtlCol="0" anchor="ctr"/>
          <a:lstStyle/>
          <a:p>
            <a:endParaRPr lang="en-US" dirty="0"/>
          </a:p>
        </p:txBody>
      </p:sp>
      <p:sp>
        <p:nvSpPr>
          <p:cNvPr id="16" name="!!circle graphic">
            <a:extLst>
              <a:ext uri="{FF2B5EF4-FFF2-40B4-BE49-F238E27FC236}">
                <a16:creationId xmlns:a16="http://schemas.microsoft.com/office/drawing/2014/main" id="{1453BF6C-B012-48B7-B4E8-6D7AC7C27D0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2753" y="1562696"/>
            <a:ext cx="157545" cy="157545"/>
          </a:xfrm>
          <a:custGeom>
            <a:avLst/>
            <a:gdLst>
              <a:gd name="connsiteX0" fmla="*/ 78773 w 157545"/>
              <a:gd name="connsiteY0" fmla="*/ 23283 h 157545"/>
              <a:gd name="connsiteX1" fmla="*/ 134262 w 157545"/>
              <a:gd name="connsiteY1" fmla="*/ 78773 h 157545"/>
              <a:gd name="connsiteX2" fmla="*/ 78773 w 157545"/>
              <a:gd name="connsiteY2" fmla="*/ 134262 h 157545"/>
              <a:gd name="connsiteX3" fmla="*/ 23283 w 157545"/>
              <a:gd name="connsiteY3" fmla="*/ 78773 h 157545"/>
              <a:gd name="connsiteX4" fmla="*/ 78773 w 157545"/>
              <a:gd name="connsiteY4" fmla="*/ 23283 h 157545"/>
              <a:gd name="connsiteX5" fmla="*/ 78773 w 157545"/>
              <a:gd name="connsiteY5" fmla="*/ 0 h 157545"/>
              <a:gd name="connsiteX6" fmla="*/ 0 w 157545"/>
              <a:gd name="connsiteY6" fmla="*/ 78773 h 157545"/>
              <a:gd name="connsiteX7" fmla="*/ 78773 w 157545"/>
              <a:gd name="connsiteY7" fmla="*/ 157545 h 157545"/>
              <a:gd name="connsiteX8" fmla="*/ 157545 w 157545"/>
              <a:gd name="connsiteY8" fmla="*/ 78773 h 157545"/>
              <a:gd name="connsiteX9" fmla="*/ 78773 w 157545"/>
              <a:gd name="connsiteY9" fmla="*/ 0 h 1575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7545" h="157545">
                <a:moveTo>
                  <a:pt x="78773" y="23283"/>
                </a:moveTo>
                <a:cubicBezTo>
                  <a:pt x="109419" y="23283"/>
                  <a:pt x="134262" y="48126"/>
                  <a:pt x="134262" y="78773"/>
                </a:cubicBezTo>
                <a:cubicBezTo>
                  <a:pt x="134262" y="109419"/>
                  <a:pt x="109419" y="134262"/>
                  <a:pt x="78773" y="134262"/>
                </a:cubicBezTo>
                <a:cubicBezTo>
                  <a:pt x="48126" y="134262"/>
                  <a:pt x="23283" y="109419"/>
                  <a:pt x="23283" y="78773"/>
                </a:cubicBezTo>
                <a:cubicBezTo>
                  <a:pt x="23312" y="48139"/>
                  <a:pt x="48139" y="23312"/>
                  <a:pt x="78773" y="23283"/>
                </a:cubicBezTo>
                <a:moveTo>
                  <a:pt x="78773" y="0"/>
                </a:moveTo>
                <a:cubicBezTo>
                  <a:pt x="35268" y="0"/>
                  <a:pt x="0" y="35268"/>
                  <a:pt x="0" y="78773"/>
                </a:cubicBezTo>
                <a:cubicBezTo>
                  <a:pt x="0" y="122277"/>
                  <a:pt x="35268" y="157545"/>
                  <a:pt x="78773" y="157545"/>
                </a:cubicBezTo>
                <a:cubicBezTo>
                  <a:pt x="122277" y="157545"/>
                  <a:pt x="157545" y="122277"/>
                  <a:pt x="157545" y="78773"/>
                </a:cubicBezTo>
                <a:cubicBezTo>
                  <a:pt x="157545" y="35268"/>
                  <a:pt x="122277" y="0"/>
                  <a:pt x="78773" y="0"/>
                </a:cubicBezTo>
                <a:close/>
              </a:path>
            </a:pathLst>
          </a:custGeom>
          <a:solidFill>
            <a:schemeClr val="accent1"/>
          </a:solidFill>
          <a:ln w="751" cap="flat">
            <a:noFill/>
            <a:prstDash val="solid"/>
            <a:miter/>
          </a:ln>
        </p:spPr>
        <p:txBody>
          <a:bodyPr rtlCol="0" anchor="ctr"/>
          <a:lstStyle/>
          <a:p>
            <a:endParaRPr lang="en-US" dirty="0"/>
          </a:p>
        </p:txBody>
      </p:sp>
      <p:sp>
        <p:nvSpPr>
          <p:cNvPr id="3" name="TextBox 2">
            <a:extLst>
              <a:ext uri="{FF2B5EF4-FFF2-40B4-BE49-F238E27FC236}">
                <a16:creationId xmlns:a16="http://schemas.microsoft.com/office/drawing/2014/main" id="{2A4A2B5A-35A6-6E7B-749E-09C7320C7181}"/>
              </a:ext>
            </a:extLst>
          </p:cNvPr>
          <p:cNvSpPr txBox="1"/>
          <p:nvPr/>
        </p:nvSpPr>
        <p:spPr>
          <a:xfrm>
            <a:off x="6657715" y="2990818"/>
            <a:ext cx="4195673" cy="2913872"/>
          </a:xfrm>
          <a:prstGeom prst="rect">
            <a:avLst/>
          </a:prstGeom>
        </p:spPr>
        <p:txBody>
          <a:bodyPr vert="horz" lIns="91440" tIns="45720" rIns="91440" bIns="45720" rtlCol="0" anchor="t">
            <a:normAutofit/>
          </a:bodyPr>
          <a:lstStyle/>
          <a:p>
            <a:pPr algn="ctr">
              <a:lnSpc>
                <a:spcPct val="90000"/>
              </a:lnSpc>
              <a:spcAft>
                <a:spcPts val="600"/>
              </a:spcAft>
            </a:pPr>
            <a:r>
              <a:rPr lang="en-US" sz="2400" b="1" dirty="0">
                <a:solidFill>
                  <a:srgbClr val="002060">
                    <a:alpha val="80000"/>
                  </a:srgbClr>
                </a:solidFill>
              </a:rPr>
              <a:t>Example Scenarios</a:t>
            </a:r>
          </a:p>
          <a:p>
            <a:pPr algn="ctr">
              <a:lnSpc>
                <a:spcPct val="90000"/>
              </a:lnSpc>
              <a:spcAft>
                <a:spcPts val="600"/>
              </a:spcAft>
            </a:pPr>
            <a:r>
              <a:rPr lang="en-US" sz="2400" b="1" dirty="0">
                <a:solidFill>
                  <a:srgbClr val="002060">
                    <a:alpha val="80000"/>
                  </a:srgbClr>
                </a:solidFill>
              </a:rPr>
              <a:t> </a:t>
            </a:r>
            <a:r>
              <a:rPr lang="en-US" sz="2400" b="1" dirty="0">
                <a:solidFill>
                  <a:srgbClr val="FF0000">
                    <a:alpha val="80000"/>
                  </a:srgbClr>
                </a:solidFill>
              </a:rPr>
              <a:t>(Identity in Action)</a:t>
            </a:r>
          </a:p>
        </p:txBody>
      </p:sp>
      <p:sp>
        <p:nvSpPr>
          <p:cNvPr id="18" name="!!dot graphic">
            <a:extLst>
              <a:ext uri="{FF2B5EF4-FFF2-40B4-BE49-F238E27FC236}">
                <a16:creationId xmlns:a16="http://schemas.microsoft.com/office/drawing/2014/main" id="{E3020543-B24B-4EC4-8FFC-8DD88EEA91A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454149" y="5775082"/>
            <a:ext cx="112426" cy="112426"/>
          </a:xfrm>
          <a:custGeom>
            <a:avLst/>
            <a:gdLst>
              <a:gd name="connsiteX0" fmla="*/ 112426 w 112426"/>
              <a:gd name="connsiteY0" fmla="*/ 56213 h 112426"/>
              <a:gd name="connsiteX1" fmla="*/ 56213 w 112426"/>
              <a:gd name="connsiteY1" fmla="*/ 112426 h 112426"/>
              <a:gd name="connsiteX2" fmla="*/ 0 w 112426"/>
              <a:gd name="connsiteY2" fmla="*/ 56213 h 112426"/>
              <a:gd name="connsiteX3" fmla="*/ 56213 w 112426"/>
              <a:gd name="connsiteY3" fmla="*/ 0 h 112426"/>
              <a:gd name="connsiteX4" fmla="*/ 112426 w 112426"/>
              <a:gd name="connsiteY4" fmla="*/ 56213 h 1124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2426" h="112426">
                <a:moveTo>
                  <a:pt x="112426" y="56213"/>
                </a:moveTo>
                <a:cubicBezTo>
                  <a:pt x="112426" y="87259"/>
                  <a:pt x="87259" y="112426"/>
                  <a:pt x="56213" y="112426"/>
                </a:cubicBezTo>
                <a:cubicBezTo>
                  <a:pt x="25167" y="112426"/>
                  <a:pt x="0" y="87259"/>
                  <a:pt x="0" y="56213"/>
                </a:cubicBezTo>
                <a:cubicBezTo>
                  <a:pt x="0" y="25167"/>
                  <a:pt x="25167" y="0"/>
                  <a:pt x="56213" y="0"/>
                </a:cubicBezTo>
                <a:cubicBezTo>
                  <a:pt x="87259" y="0"/>
                  <a:pt x="112426" y="25167"/>
                  <a:pt x="112426" y="56213"/>
                </a:cubicBezTo>
                <a:close/>
              </a:path>
            </a:pathLst>
          </a:custGeom>
          <a:solidFill>
            <a:schemeClr val="accent1"/>
          </a:solidFill>
          <a:ln w="516" cap="flat">
            <a:noFill/>
            <a:prstDash val="solid"/>
            <a:miter/>
          </a:ln>
        </p:spPr>
        <p:txBody>
          <a:bodyPr rtlCol="0" anchor="ctr"/>
          <a:lstStyle/>
          <a:p>
            <a:endParaRPr lang="en-US" dirty="0"/>
          </a:p>
        </p:txBody>
      </p:sp>
      <p:cxnSp>
        <p:nvCxnSpPr>
          <p:cNvPr id="20" name="!!Straight Connector">
            <a:extLst>
              <a:ext uri="{FF2B5EF4-FFF2-40B4-BE49-F238E27FC236}">
                <a16:creationId xmlns:a16="http://schemas.microsoft.com/office/drawing/2014/main" id="{C49DA8F6-BCC1-4447-B54C-57856834B94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1586162" y="3619272"/>
            <a:ext cx="0" cy="3238728"/>
          </a:xfrm>
          <a:prstGeom prst="line">
            <a:avLst/>
          </a:prstGeom>
          <a:ln w="25400" cap="sq">
            <a:gradFill flip="none" rotWithShape="1">
              <a:gsLst>
                <a:gs pos="0">
                  <a:schemeClr val="accent1"/>
                </a:gs>
                <a:gs pos="100000">
                  <a:schemeClr val="accent2"/>
                </a:gs>
              </a:gsLst>
              <a:lin ang="16200000" scaled="1"/>
              <a:tileRect/>
            </a:gradFill>
            <a:bevel/>
          </a:ln>
        </p:spPr>
        <p:style>
          <a:lnRef idx="1">
            <a:schemeClr val="accent1"/>
          </a:lnRef>
          <a:fillRef idx="0">
            <a:schemeClr val="accent1"/>
          </a:fillRef>
          <a:effectRef idx="0">
            <a:schemeClr val="accent1"/>
          </a:effectRef>
          <a:fontRef idx="minor">
            <a:schemeClr val="tx1"/>
          </a:fontRef>
        </p:style>
      </p:cxnSp>
      <p:sp>
        <p:nvSpPr>
          <p:cNvPr id="6" name="Rectangle 5">
            <a:extLst>
              <a:ext uri="{FF2B5EF4-FFF2-40B4-BE49-F238E27FC236}">
                <a16:creationId xmlns:a16="http://schemas.microsoft.com/office/drawing/2014/main" id="{C3D2C22E-0D3A-96D7-59A5-565E4F27649E}"/>
              </a:ext>
            </a:extLst>
          </p:cNvPr>
          <p:cNvSpPr/>
          <p:nvPr/>
        </p:nvSpPr>
        <p:spPr>
          <a:xfrm>
            <a:off x="1004956" y="703679"/>
            <a:ext cx="171515" cy="269336"/>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ectangle 6">
            <a:extLst>
              <a:ext uri="{FF2B5EF4-FFF2-40B4-BE49-F238E27FC236}">
                <a16:creationId xmlns:a16="http://schemas.microsoft.com/office/drawing/2014/main" id="{087CA8A6-AAA2-BED3-83E1-C0FE68A21EAD}"/>
              </a:ext>
            </a:extLst>
          </p:cNvPr>
          <p:cNvSpPr/>
          <p:nvPr/>
        </p:nvSpPr>
        <p:spPr>
          <a:xfrm>
            <a:off x="322965" y="1562695"/>
            <a:ext cx="295623" cy="274719"/>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a:extLst>
              <a:ext uri="{FF2B5EF4-FFF2-40B4-BE49-F238E27FC236}">
                <a16:creationId xmlns:a16="http://schemas.microsoft.com/office/drawing/2014/main" id="{40F00457-C32C-9F46-54C2-A30BDEDFBF87}"/>
              </a:ext>
            </a:extLst>
          </p:cNvPr>
          <p:cNvSpPr/>
          <p:nvPr/>
        </p:nvSpPr>
        <p:spPr>
          <a:xfrm>
            <a:off x="5424604" y="5618172"/>
            <a:ext cx="171515" cy="269336"/>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8405401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66982EEB-30E1-ED32-F30C-0348C6C57C41}"/>
            </a:ext>
          </a:extLst>
        </p:cNvPr>
        <p:cNvGrpSpPr/>
        <p:nvPr/>
      </p:nvGrpSpPr>
      <p:grpSpPr>
        <a:xfrm>
          <a:off x="0" y="0"/>
          <a:ext cx="0" cy="0"/>
          <a:chOff x="0" y="0"/>
          <a:chExt cx="0" cy="0"/>
        </a:xfrm>
      </p:grpSpPr>
      <p:sp useBgFill="1">
        <p:nvSpPr>
          <p:cNvPr id="7175" name="Rectangle 7174">
            <a:extLst>
              <a:ext uri="{FF2B5EF4-FFF2-40B4-BE49-F238E27FC236}">
                <a16:creationId xmlns:a16="http://schemas.microsoft.com/office/drawing/2014/main" id="{9A724DBA-D2D9-471E-8ED7-2015DDD950D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177" name="Rectangle 7176">
            <a:extLst>
              <a:ext uri="{FF2B5EF4-FFF2-40B4-BE49-F238E27FC236}">
                <a16:creationId xmlns:a16="http://schemas.microsoft.com/office/drawing/2014/main" id="{08980754-6F4B-43C9-B9BE-127B6BED658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5546413" y="215201"/>
            <a:ext cx="740664" cy="11833491"/>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179" name="Rectangle 7178">
            <a:extLst>
              <a:ext uri="{FF2B5EF4-FFF2-40B4-BE49-F238E27FC236}">
                <a16:creationId xmlns:a16="http://schemas.microsoft.com/office/drawing/2014/main" id="{2C1BBA94-3F40-40AA-8BB9-E69E25E537C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10234" y="354959"/>
            <a:ext cx="6184973" cy="5915212"/>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7170" name="Picture 2" descr="Story Image see caption">
            <a:extLst>
              <a:ext uri="{FF2B5EF4-FFF2-40B4-BE49-F238E27FC236}">
                <a16:creationId xmlns:a16="http://schemas.microsoft.com/office/drawing/2014/main" id="{8E1B1C91-6746-1B6D-BF51-5E06AF498EDA}"/>
              </a:ext>
            </a:extLst>
          </p:cNvPr>
          <p:cNvPicPr>
            <a:picLocks noChangeAspect="1" noChangeArrowheads="1"/>
          </p:cNvPicPr>
          <p:nvPr/>
        </p:nvPicPr>
        <p:blipFill>
          <a:blip r:embed="rId3" cstate="email">
            <a:extLst>
              <a:ext uri="{28A0092B-C50C-407E-A947-70E740481C1C}">
                <a14:useLocalDpi xmlns:a14="http://schemas.microsoft.com/office/drawing/2010/main"/>
              </a:ext>
            </a:extLst>
          </a:blip>
          <a:stretch>
            <a:fillRect/>
          </a:stretch>
        </p:blipFill>
        <p:spPr bwMode="auto">
          <a:xfrm>
            <a:off x="576244" y="1202058"/>
            <a:ext cx="5628018" cy="4221013"/>
          </a:xfrm>
          <a:prstGeom prst="rect">
            <a:avLst/>
          </a:prstGeom>
          <a:noFill/>
          <a:extLst>
            <a:ext uri="{909E8E84-426E-40DD-AFC4-6F175D3DCCD1}">
              <a14:hiddenFill xmlns:a14="http://schemas.microsoft.com/office/drawing/2010/main">
                <a:solidFill>
                  <a:srgbClr val="FFFFFF"/>
                </a:solidFill>
              </a14:hiddenFill>
            </a:ext>
          </a:extLst>
        </p:spPr>
      </p:pic>
      <p:sp>
        <p:nvSpPr>
          <p:cNvPr id="7181" name="Rectangle 7180">
            <a:extLst>
              <a:ext uri="{FF2B5EF4-FFF2-40B4-BE49-F238E27FC236}">
                <a16:creationId xmlns:a16="http://schemas.microsoft.com/office/drawing/2014/main" id="{169CC832-2974-4E8D-90ED-3E2941BA733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7277786" y="1944913"/>
            <a:ext cx="4023360" cy="2743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TextBox 4">
            <a:extLst>
              <a:ext uri="{FF2B5EF4-FFF2-40B4-BE49-F238E27FC236}">
                <a16:creationId xmlns:a16="http://schemas.microsoft.com/office/drawing/2014/main" id="{9A6AC194-4EB5-FAF0-62AF-6A2F64CD7A68}"/>
              </a:ext>
            </a:extLst>
          </p:cNvPr>
          <p:cNvSpPr txBox="1"/>
          <p:nvPr/>
        </p:nvSpPr>
        <p:spPr>
          <a:xfrm>
            <a:off x="6932583" y="2014698"/>
            <a:ext cx="4949183" cy="3511943"/>
          </a:xfrm>
          <a:prstGeom prst="rect">
            <a:avLst/>
          </a:prstGeom>
        </p:spPr>
        <p:txBody>
          <a:bodyPr vert="horz" lIns="91440" tIns="45720" rIns="91440" bIns="45720" rtlCol="0" anchor="ctr">
            <a:noAutofit/>
          </a:bodyPr>
          <a:lstStyle/>
          <a:p>
            <a:pPr indent="-228600">
              <a:lnSpc>
                <a:spcPct val="80000"/>
              </a:lnSpc>
              <a:spcAft>
                <a:spcPts val="600"/>
              </a:spcAft>
              <a:buFont typeface="Arial" panose="020B0604020202020204" pitchFamily="34" charset="0"/>
              <a:buChar char="•"/>
            </a:pPr>
            <a:endParaRPr lang="en-US" sz="1600" b="1" dirty="0"/>
          </a:p>
          <a:p>
            <a:pPr>
              <a:lnSpc>
                <a:spcPct val="80000"/>
              </a:lnSpc>
              <a:spcAft>
                <a:spcPts val="600"/>
              </a:spcAft>
            </a:pPr>
            <a:r>
              <a:rPr lang="en-US" sz="1600" b="1" dirty="0">
                <a:solidFill>
                  <a:srgbClr val="002060"/>
                </a:solidFill>
              </a:rPr>
              <a:t>Scenario: </a:t>
            </a:r>
            <a:endParaRPr lang="en-US" sz="1600" dirty="0">
              <a:solidFill>
                <a:srgbClr val="002060"/>
              </a:solidFill>
            </a:endParaRPr>
          </a:p>
          <a:p>
            <a:pPr>
              <a:lnSpc>
                <a:spcPct val="80000"/>
              </a:lnSpc>
              <a:spcAft>
                <a:spcPts val="300"/>
              </a:spcAft>
            </a:pPr>
            <a:r>
              <a:rPr lang="en-US" sz="1600" dirty="0">
                <a:solidFill>
                  <a:srgbClr val="002060"/>
                </a:solidFill>
              </a:rPr>
              <a:t>You email students one week before the first exam </a:t>
            </a:r>
          </a:p>
          <a:p>
            <a:pPr>
              <a:lnSpc>
                <a:spcPct val="80000"/>
              </a:lnSpc>
              <a:spcAft>
                <a:spcPts val="1200"/>
              </a:spcAft>
            </a:pPr>
            <a:r>
              <a:rPr lang="en-US" sz="1600" dirty="0">
                <a:solidFill>
                  <a:srgbClr val="002060"/>
                </a:solidFill>
              </a:rPr>
              <a:t>Include study tips, key concepts, and encouragement. </a:t>
            </a:r>
          </a:p>
          <a:p>
            <a:pPr>
              <a:lnSpc>
                <a:spcPct val="80000"/>
              </a:lnSpc>
              <a:spcAft>
                <a:spcPts val="600"/>
              </a:spcAft>
            </a:pPr>
            <a:r>
              <a:rPr lang="en-US" sz="1600" b="1" dirty="0">
                <a:solidFill>
                  <a:srgbClr val="002060"/>
                </a:solidFill>
              </a:rPr>
              <a:t>Visible Identity:</a:t>
            </a:r>
            <a:endParaRPr lang="en-US" sz="1600" dirty="0">
              <a:solidFill>
                <a:srgbClr val="002060"/>
              </a:solidFill>
            </a:endParaRPr>
          </a:p>
          <a:p>
            <a:pPr marL="398463" indent="-222250">
              <a:lnSpc>
                <a:spcPct val="80000"/>
              </a:lnSpc>
              <a:spcAft>
                <a:spcPts val="300"/>
              </a:spcAft>
              <a:buFont typeface="Wingdings" panose="05000000000000000000" pitchFamily="2" charset="2"/>
              <a:buChar char="§"/>
            </a:pPr>
            <a:r>
              <a:rPr lang="en-US" sz="1600" dirty="0">
                <a:solidFill>
                  <a:srgbClr val="002060"/>
                </a:solidFill>
              </a:rPr>
              <a:t>Demonstrates care, clarity, and support </a:t>
            </a:r>
          </a:p>
          <a:p>
            <a:pPr marL="398463" indent="-222250">
              <a:lnSpc>
                <a:spcPct val="80000"/>
              </a:lnSpc>
              <a:spcAft>
                <a:spcPts val="1200"/>
              </a:spcAft>
              <a:buFont typeface="Wingdings" panose="05000000000000000000" pitchFamily="2" charset="2"/>
              <a:buChar char="§"/>
            </a:pPr>
            <a:r>
              <a:rPr lang="en-US" sz="1600" dirty="0">
                <a:solidFill>
                  <a:srgbClr val="002060"/>
                </a:solidFill>
              </a:rPr>
              <a:t>Shows you are invested in student success </a:t>
            </a:r>
          </a:p>
          <a:p>
            <a:pPr>
              <a:lnSpc>
                <a:spcPct val="80000"/>
              </a:lnSpc>
              <a:spcAft>
                <a:spcPts val="300"/>
              </a:spcAft>
            </a:pPr>
            <a:r>
              <a:rPr lang="en-US" sz="1600" b="1" dirty="0">
                <a:solidFill>
                  <a:srgbClr val="002060"/>
                </a:solidFill>
              </a:rPr>
              <a:t>Impact:</a:t>
            </a:r>
            <a:endParaRPr lang="en-US" sz="1600" dirty="0">
              <a:solidFill>
                <a:srgbClr val="002060"/>
              </a:solidFill>
            </a:endParaRPr>
          </a:p>
          <a:p>
            <a:pPr marL="398463" indent="-222250">
              <a:lnSpc>
                <a:spcPct val="80000"/>
              </a:lnSpc>
              <a:spcAft>
                <a:spcPts val="300"/>
              </a:spcAft>
              <a:buFont typeface="Wingdings" panose="05000000000000000000" pitchFamily="2" charset="2"/>
              <a:buChar char="§"/>
            </a:pPr>
            <a:r>
              <a:rPr lang="en-US" sz="1600" dirty="0">
                <a:solidFill>
                  <a:srgbClr val="002060"/>
                </a:solidFill>
              </a:rPr>
              <a:t>Reduces anxiety </a:t>
            </a:r>
          </a:p>
          <a:p>
            <a:pPr marL="398463" indent="-222250">
              <a:lnSpc>
                <a:spcPct val="80000"/>
              </a:lnSpc>
              <a:spcAft>
                <a:spcPts val="300"/>
              </a:spcAft>
              <a:buFont typeface="Wingdings" panose="05000000000000000000" pitchFamily="2" charset="2"/>
              <a:buChar char="§"/>
            </a:pPr>
            <a:r>
              <a:rPr lang="en-US" sz="1600" dirty="0">
                <a:solidFill>
                  <a:srgbClr val="002060"/>
                </a:solidFill>
              </a:rPr>
              <a:t>Increases preparation </a:t>
            </a:r>
          </a:p>
          <a:p>
            <a:pPr marL="398463" indent="-222250">
              <a:lnSpc>
                <a:spcPct val="80000"/>
              </a:lnSpc>
              <a:spcAft>
                <a:spcPts val="1200"/>
              </a:spcAft>
              <a:buFont typeface="Wingdings" panose="05000000000000000000" pitchFamily="2" charset="2"/>
              <a:buChar char="§"/>
            </a:pPr>
            <a:r>
              <a:rPr lang="en-US" sz="1600" dirty="0">
                <a:solidFill>
                  <a:srgbClr val="002060"/>
                </a:solidFill>
              </a:rPr>
              <a:t>Supports Retention (G2-KPI1) </a:t>
            </a:r>
          </a:p>
          <a:p>
            <a:pPr>
              <a:lnSpc>
                <a:spcPct val="80000"/>
              </a:lnSpc>
              <a:spcAft>
                <a:spcPts val="300"/>
              </a:spcAft>
            </a:pPr>
            <a:r>
              <a:rPr lang="en-US" sz="1600" b="1" dirty="0">
                <a:solidFill>
                  <a:srgbClr val="002060"/>
                </a:solidFill>
              </a:rPr>
              <a:t>Key Idea:</a:t>
            </a:r>
          </a:p>
          <a:p>
            <a:pPr>
              <a:lnSpc>
                <a:spcPct val="80000"/>
              </a:lnSpc>
              <a:spcAft>
                <a:spcPts val="300"/>
              </a:spcAft>
            </a:pPr>
            <a:r>
              <a:rPr lang="en-US" sz="1600" dirty="0">
                <a:solidFill>
                  <a:srgbClr val="002060"/>
                </a:solidFill>
              </a:rPr>
              <a:t>👉 </a:t>
            </a:r>
            <a:r>
              <a:rPr lang="en-US" sz="1600" i="1" dirty="0">
                <a:solidFill>
                  <a:srgbClr val="002060"/>
                </a:solidFill>
              </a:rPr>
              <a:t>Anticipating student needs strengthens confidence and persistence.</a:t>
            </a:r>
            <a:endParaRPr lang="en-US" sz="1600" dirty="0">
              <a:solidFill>
                <a:srgbClr val="002060"/>
              </a:solidFill>
            </a:endParaRPr>
          </a:p>
        </p:txBody>
      </p:sp>
      <p:sp>
        <p:nvSpPr>
          <p:cNvPr id="7183" name="Rectangle 7182">
            <a:extLst>
              <a:ext uri="{FF2B5EF4-FFF2-40B4-BE49-F238E27FC236}">
                <a16:creationId xmlns:a16="http://schemas.microsoft.com/office/drawing/2014/main" id="{55222F96-971A-4F90-B841-6BAB416C7AC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11677179" y="6053360"/>
            <a:ext cx="740664" cy="154124"/>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TextBox 6">
            <a:extLst>
              <a:ext uri="{FF2B5EF4-FFF2-40B4-BE49-F238E27FC236}">
                <a16:creationId xmlns:a16="http://schemas.microsoft.com/office/drawing/2014/main" id="{356130BE-62DE-234C-02D7-550B3DC6A936}"/>
              </a:ext>
            </a:extLst>
          </p:cNvPr>
          <p:cNvSpPr txBox="1"/>
          <p:nvPr/>
        </p:nvSpPr>
        <p:spPr>
          <a:xfrm>
            <a:off x="6941861" y="817583"/>
            <a:ext cx="4581934" cy="1084977"/>
          </a:xfrm>
          <a:prstGeom prst="rect">
            <a:avLst/>
          </a:prstGeom>
          <a:noFill/>
        </p:spPr>
        <p:txBody>
          <a:bodyPr wrap="square">
            <a:spAutoFit/>
          </a:bodyPr>
          <a:lstStyle/>
          <a:p>
            <a:pPr algn="ctr">
              <a:lnSpc>
                <a:spcPct val="90000"/>
              </a:lnSpc>
              <a:spcAft>
                <a:spcPts val="600"/>
              </a:spcAft>
            </a:pPr>
            <a:r>
              <a:rPr lang="en-US" sz="2400" b="1" dirty="0">
                <a:solidFill>
                  <a:srgbClr val="FF0000"/>
                </a:solidFill>
              </a:rPr>
              <a:t>Proactive Communication Making Support Visible</a:t>
            </a:r>
            <a:endParaRPr lang="en-US" sz="2400" dirty="0">
              <a:solidFill>
                <a:srgbClr val="FF0000"/>
              </a:solidFill>
            </a:endParaRPr>
          </a:p>
          <a:p>
            <a:pPr>
              <a:lnSpc>
                <a:spcPct val="90000"/>
              </a:lnSpc>
              <a:spcAft>
                <a:spcPts val="600"/>
              </a:spcAft>
            </a:pPr>
            <a:r>
              <a:rPr lang="en-US" sz="1800" b="1" dirty="0">
                <a:solidFill>
                  <a:srgbClr val="002060"/>
                </a:solidFill>
              </a:rPr>
              <a:t>                          (Student-Invested)</a:t>
            </a:r>
          </a:p>
        </p:txBody>
      </p:sp>
    </p:spTree>
    <p:extLst>
      <p:ext uri="{BB962C8B-B14F-4D97-AF65-F5344CB8AC3E}">
        <p14:creationId xmlns:p14="http://schemas.microsoft.com/office/powerpoint/2010/main" val="2707065493"/>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emplate/>
  <TotalTime>2143</TotalTime>
  <Words>10434</Words>
  <Application>Microsoft Office PowerPoint</Application>
  <PresentationFormat>Widescreen</PresentationFormat>
  <Paragraphs>638</Paragraphs>
  <Slides>37</Slides>
  <Notes>37</Notes>
  <HiddenSlides>0</HiddenSlides>
  <MMClips>0</MMClips>
  <ScaleCrop>false</ScaleCrop>
  <HeadingPairs>
    <vt:vector size="6" baseType="variant">
      <vt:variant>
        <vt:lpstr>Fonts Used</vt:lpstr>
      </vt:variant>
      <vt:variant>
        <vt:i4>5</vt:i4>
      </vt:variant>
      <vt:variant>
        <vt:lpstr>Theme</vt:lpstr>
      </vt:variant>
      <vt:variant>
        <vt:i4>2</vt:i4>
      </vt:variant>
      <vt:variant>
        <vt:lpstr>Slide Titles</vt:lpstr>
      </vt:variant>
      <vt:variant>
        <vt:i4>37</vt:i4>
      </vt:variant>
    </vt:vector>
  </HeadingPairs>
  <TitlesOfParts>
    <vt:vector size="44" baseType="lpstr">
      <vt:lpstr>Aptos</vt:lpstr>
      <vt:lpstr>Aptos Display</vt:lpstr>
      <vt:lpstr>Arial</vt:lpstr>
      <vt:lpstr>Calibri</vt:lpstr>
      <vt:lpstr>Wingdings</vt:lpstr>
      <vt:lpstr>Office Theme</vt:lpstr>
      <vt:lpstr>1_Office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Lone Star College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Albarelli, Anne T</dc:creator>
  <cp:lastModifiedBy>Luce, Darlene C</cp:lastModifiedBy>
  <cp:revision>4</cp:revision>
  <dcterms:created xsi:type="dcterms:W3CDTF">2026-03-26T14:14:09Z</dcterms:created>
  <dcterms:modified xsi:type="dcterms:W3CDTF">2026-04-13T14:50:53Z</dcterms:modified>
</cp:coreProperties>
</file>