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47"/>
  </p:notesMasterIdLst>
  <p:sldIdLst>
    <p:sldId id="256" r:id="rId3"/>
    <p:sldId id="257" r:id="rId4"/>
    <p:sldId id="258" r:id="rId5"/>
    <p:sldId id="259" r:id="rId6"/>
    <p:sldId id="260" r:id="rId7"/>
    <p:sldId id="261" r:id="rId8"/>
    <p:sldId id="262" r:id="rId9"/>
    <p:sldId id="263" r:id="rId10"/>
    <p:sldId id="264" r:id="rId11"/>
    <p:sldId id="265" r:id="rId12"/>
    <p:sldId id="270" r:id="rId13"/>
    <p:sldId id="266" r:id="rId14"/>
    <p:sldId id="267" r:id="rId15"/>
    <p:sldId id="268" r:id="rId16"/>
    <p:sldId id="269" r:id="rId17"/>
    <p:sldId id="271" r:id="rId18"/>
    <p:sldId id="272" r:id="rId19"/>
    <p:sldId id="273" r:id="rId20"/>
    <p:sldId id="274" r:id="rId21"/>
    <p:sldId id="275"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4" r:id="rId35"/>
    <p:sldId id="293" r:id="rId36"/>
    <p:sldId id="290" r:id="rId37"/>
    <p:sldId id="295" r:id="rId38"/>
    <p:sldId id="296" r:id="rId39"/>
    <p:sldId id="371" r:id="rId40"/>
    <p:sldId id="372" r:id="rId41"/>
    <p:sldId id="373" r:id="rId42"/>
    <p:sldId id="374" r:id="rId43"/>
    <p:sldId id="375" r:id="rId44"/>
    <p:sldId id="298" r:id="rId45"/>
    <p:sldId id="37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948" autoAdjust="0"/>
  </p:normalViewPr>
  <p:slideViewPr>
    <p:cSldViewPr snapToGrid="0">
      <p:cViewPr varScale="1">
        <p:scale>
          <a:sx n="59" d="100"/>
          <a:sy n="59" d="100"/>
        </p:scale>
        <p:origin x="154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BD6A2-D312-4D24-BE20-8D758F6C4A11}" type="datetimeFigureOut">
              <a:rPr lang="en-US" smtClean="0"/>
              <a:t>12/18/2025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52958-C765-4CC9-ABB9-6BEB0A3A2D39}" type="slidenum">
              <a:rPr lang="en-US" smtClean="0"/>
              <a:t>‹#›</a:t>
            </a:fld>
            <a:endParaRPr lang="en-US" dirty="0"/>
          </a:p>
        </p:txBody>
      </p:sp>
    </p:spTree>
    <p:extLst>
      <p:ext uri="{BB962C8B-B14F-4D97-AF65-F5344CB8AC3E}">
        <p14:creationId xmlns:p14="http://schemas.microsoft.com/office/powerpoint/2010/main" val="6685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onestar.edu/student-welfare-rights.htm?utm_medium=viewthrough"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stepping into a classroom where the material is engaging, the instructor is passionate, and your peers are eager to learn—yet you can’t follow the lecture because the slides have too much text, the videos have no captions, or your disability makes it hard to take notes fast enough. For many students with disabilities, this is not just an occasional challenge—it’s a daily experience. While most faculty care deeply about student success, we often overlook the hidden barriers that prevent some students from fully participating and thriving. In this resource, we’ll explore how we can make our classrooms more inclusive—not by lowering standards, but by recognizing the diversity of learners and designing with accessibility in mind. Because when we teach with inclusion at the forefront, we don’t just support students with disabilities—we create better learning environments for everyone.</a:t>
            </a:r>
          </a:p>
        </p:txBody>
      </p:sp>
      <p:sp>
        <p:nvSpPr>
          <p:cNvPr id="4" name="Slide Number Placeholder 3"/>
          <p:cNvSpPr>
            <a:spLocks noGrp="1"/>
          </p:cNvSpPr>
          <p:nvPr>
            <p:ph type="sldNum" sz="quarter" idx="5"/>
          </p:nvPr>
        </p:nvSpPr>
        <p:spPr/>
        <p:txBody>
          <a:bodyPr/>
          <a:lstStyle/>
          <a:p>
            <a:fld id="{E9B52958-C765-4CC9-ABB9-6BEB0A3A2D39}" type="slidenum">
              <a:rPr lang="en-US" smtClean="0"/>
              <a:t>1</a:t>
            </a:fld>
            <a:endParaRPr lang="en-US" dirty="0"/>
          </a:p>
        </p:txBody>
      </p:sp>
    </p:spTree>
    <p:extLst>
      <p:ext uri="{BB962C8B-B14F-4D97-AF65-F5344CB8AC3E}">
        <p14:creationId xmlns:p14="http://schemas.microsoft.com/office/powerpoint/2010/main" val="2011878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Disabilities can be broadly categorized as either visible or invisible, and understanding this distinction is crucial for fostering empathy and inclusion. </a:t>
            </a:r>
            <a:r>
              <a:rPr lang="en-US" b="0" dirty="0"/>
              <a:t>Visible disabilities </a:t>
            </a:r>
            <a:r>
              <a:rPr lang="en-US" dirty="0"/>
              <a:t>are those that are apparent to others, such as mobility impairments that require the use of a wheelchair or crutches. Because these disabilities are outwardly noticeable, they are often more readily acknowledged and accommodated. </a:t>
            </a:r>
          </a:p>
          <a:p>
            <a:endParaRPr lang="en-US" dirty="0"/>
          </a:p>
          <a:p>
            <a:r>
              <a:rPr lang="en-US" dirty="0"/>
              <a:t>In contrast, </a:t>
            </a:r>
            <a:r>
              <a:rPr lang="en-US" b="0" dirty="0"/>
              <a:t>invisible disabilities </a:t>
            </a:r>
            <a:r>
              <a:rPr lang="en-US" dirty="0"/>
              <a:t>are not immediately apparent and may include conditions such as learning disabilities, mental health disorders, chronic pain, or sensory impairments like hearing loss. These can be just as impactful on a student’s academic experience but may go unrecognized or misunderstood by instructors and peers. As a result, students with invisible disabilities may face skepticism or be reluctant to seek accommodations for fear of stigma. Recognizing that many disabilities are not visible reminds you to approach each student with openness, avoid assumptions, and prioritize accessibility and support for all learners, regardless of what we can see.</a:t>
            </a:r>
          </a:p>
        </p:txBody>
      </p:sp>
      <p:sp>
        <p:nvSpPr>
          <p:cNvPr id="4" name="Slide Number Placeholder 3"/>
          <p:cNvSpPr>
            <a:spLocks noGrp="1"/>
          </p:cNvSpPr>
          <p:nvPr>
            <p:ph type="sldNum" sz="quarter" idx="5"/>
          </p:nvPr>
        </p:nvSpPr>
        <p:spPr/>
        <p:txBody>
          <a:bodyPr/>
          <a:lstStyle/>
          <a:p>
            <a:fld id="{E9B52958-C765-4CC9-ABB9-6BEB0A3A2D39}" type="slidenum">
              <a:rPr lang="en-US" smtClean="0"/>
              <a:t>10</a:t>
            </a:fld>
            <a:endParaRPr lang="en-US" dirty="0"/>
          </a:p>
        </p:txBody>
      </p:sp>
    </p:spTree>
    <p:extLst>
      <p:ext uri="{BB962C8B-B14F-4D97-AF65-F5344CB8AC3E}">
        <p14:creationId xmlns:p14="http://schemas.microsoft.com/office/powerpoint/2010/main" val="44421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an inclusive learning environment for students with disabilities isn’t just a best practice—it’s a legal responsibility. Colleges and universities are required by federal law to provide equal access to education for all students, regardless of disability. Understanding the legal and institutional framework behind disability services helps you know your role in supporting students and ensuring compliance. This section explores two key pieces of legislation—the Americans with Disabilities Act (ADA) and Section 504 of the Rehabilitation Act—that shape how institutions accommodate students and remove barriers to learning.</a:t>
            </a:r>
          </a:p>
        </p:txBody>
      </p:sp>
      <p:sp>
        <p:nvSpPr>
          <p:cNvPr id="4" name="Slide Number Placeholder 3"/>
          <p:cNvSpPr>
            <a:spLocks noGrp="1"/>
          </p:cNvSpPr>
          <p:nvPr>
            <p:ph type="sldNum" sz="quarter" idx="5"/>
          </p:nvPr>
        </p:nvSpPr>
        <p:spPr/>
        <p:txBody>
          <a:bodyPr/>
          <a:lstStyle/>
          <a:p>
            <a:fld id="{E9B52958-C765-4CC9-ABB9-6BEB0A3A2D39}" type="slidenum">
              <a:rPr lang="en-US" smtClean="0"/>
              <a:t>11</a:t>
            </a:fld>
            <a:endParaRPr lang="en-US" dirty="0"/>
          </a:p>
        </p:txBody>
      </p:sp>
    </p:spTree>
    <p:extLst>
      <p:ext uri="{BB962C8B-B14F-4D97-AF65-F5344CB8AC3E}">
        <p14:creationId xmlns:p14="http://schemas.microsoft.com/office/powerpoint/2010/main" val="326559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higher education, laws </a:t>
            </a:r>
            <a:r>
              <a:rPr lang="en-US" b="0" dirty="0"/>
              <a:t>like the Americans with Disabilities Act (ADA) and Section 504 of the Rehabilitation Act provide critical legal protections for students with disabilities. These laws require colleges and universities to ensure equal access to education and prohibit discrimination based on disability. The ADA, enacted in 1990, mandates that public institutions—including colleges—provide reasonable accommodations and make facilities, programs, and services accessible to individuals with disabilities. Section 504</a:t>
            </a:r>
            <a:r>
              <a:rPr lang="en-US" dirty="0"/>
              <a:t>, part of the Rehabilitation Act of 1973, specifically applies to institutions receiving federal funding. It states that no qualified individual with a disability can be excluded from participation in, denied the benefits of, or subjected to discrimination under any program or activity. Together, these laws form the foundation for disability services in higher education, ensuring that students are not only granted physical access but also academic access through accommodations like extended testing time, note-taking support, or accessible course materials. Understanding these legal frameworks helps you recognize your responsibilities and contribute to an inclusive learning environment</a:t>
            </a:r>
          </a:p>
        </p:txBody>
      </p:sp>
      <p:sp>
        <p:nvSpPr>
          <p:cNvPr id="4" name="Slide Number Placeholder 3"/>
          <p:cNvSpPr>
            <a:spLocks noGrp="1"/>
          </p:cNvSpPr>
          <p:nvPr>
            <p:ph type="sldNum" sz="quarter" idx="5"/>
          </p:nvPr>
        </p:nvSpPr>
        <p:spPr/>
        <p:txBody>
          <a:bodyPr/>
          <a:lstStyle/>
          <a:p>
            <a:fld id="{E9B52958-C765-4CC9-ABB9-6BEB0A3A2D39}" type="slidenum">
              <a:rPr lang="en-US" smtClean="0"/>
              <a:t>12</a:t>
            </a:fld>
            <a:endParaRPr lang="en-US" dirty="0"/>
          </a:p>
        </p:txBody>
      </p:sp>
    </p:spTree>
    <p:extLst>
      <p:ext uri="{BB962C8B-B14F-4D97-AF65-F5344CB8AC3E}">
        <p14:creationId xmlns:p14="http://schemas.microsoft.com/office/powerpoint/2010/main" val="921946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90000"/>
              </a:lnSpc>
            </a:pPr>
            <a:endParaRPr lang="en-US" sz="1200" b="0" i="0" dirty="0">
              <a:solidFill>
                <a:srgbClr val="002060"/>
              </a:solidFill>
              <a:effectLst/>
            </a:endParaRPr>
          </a:p>
          <a:p>
            <a:pPr algn="just">
              <a:lnSpc>
                <a:spcPct val="90000"/>
              </a:lnSpc>
            </a:pPr>
            <a:r>
              <a:rPr lang="en-US" sz="1000" b="0" i="0" dirty="0">
                <a:solidFill>
                  <a:srgbClr val="002060"/>
                </a:solidFill>
                <a:effectLst/>
              </a:rPr>
              <a:t>Accessibility Services and Resources is responsible for collaborating with members of Lone Star College to proactively create usable, equitable, and inclusive working and learning environments for the College’s community. The department provides strategy, initiatives, and programs for ensuring compliance with Section 504 of the Rehabilitation Act of 1973 and the Americans with Disabilities Act (1990) and the revisions under the Americans with Disabilities Act.</a:t>
            </a:r>
          </a:p>
          <a:p>
            <a:pPr algn="just">
              <a:lnSpc>
                <a:spcPct val="90000"/>
              </a:lnSpc>
            </a:pPr>
            <a:endParaRPr lang="en-US" sz="1000" dirty="0">
              <a:solidFill>
                <a:srgbClr val="002060"/>
              </a:solidFill>
            </a:endParaRPr>
          </a:p>
          <a:p>
            <a:pPr algn="just">
              <a:lnSpc>
                <a:spcPct val="90000"/>
              </a:lnSpc>
              <a:spcAft>
                <a:spcPts val="1125"/>
              </a:spcAft>
            </a:pPr>
            <a:r>
              <a:rPr lang="en-US" sz="1000" b="1" i="0" dirty="0">
                <a:solidFill>
                  <a:srgbClr val="002060"/>
                </a:solidFill>
                <a:effectLst/>
              </a:rPr>
              <a:t>VI.D.11.01. Policy</a:t>
            </a:r>
          </a:p>
          <a:p>
            <a:pPr algn="just">
              <a:lnSpc>
                <a:spcPct val="90000"/>
              </a:lnSpc>
              <a:spcAft>
                <a:spcPts val="2250"/>
              </a:spcAft>
            </a:pPr>
            <a:r>
              <a:rPr lang="en-US" sz="1000" b="0" i="0" dirty="0">
                <a:solidFill>
                  <a:srgbClr val="002060"/>
                </a:solidFill>
                <a:effectLst/>
              </a:rPr>
              <a:t>The College recognizes and supports the principles set forth in federal and state laws designed to eliminate discrimination against qualified individuals with disabilities. The College believes in equal access to educational opportunities for all individuals. The College is committed to making reasonable accommodations, including furnishing auxiliary aids and services, for qualified individuals with disabilities as required by law. For purposes of this policy section, accommodation requests also mean requests for auxiliary aids and services.</a:t>
            </a:r>
          </a:p>
          <a:p>
            <a:pPr algn="just">
              <a:lnSpc>
                <a:spcPct val="90000"/>
              </a:lnSpc>
              <a:spcAft>
                <a:spcPts val="2250"/>
              </a:spcAft>
            </a:pPr>
            <a:endParaRPr lang="en-US" sz="1000" b="0" i="0" dirty="0">
              <a:solidFill>
                <a:srgbClr val="002060"/>
              </a:solidFill>
              <a:effectLst/>
            </a:endParaRPr>
          </a:p>
          <a:p>
            <a:pPr algn="just">
              <a:lnSpc>
                <a:spcPct val="90000"/>
              </a:lnSpc>
              <a:spcAft>
                <a:spcPts val="2250"/>
              </a:spcAft>
            </a:pPr>
            <a:r>
              <a:rPr lang="en-US" sz="1000" b="0" i="0" dirty="0">
                <a:solidFill>
                  <a:srgbClr val="002060"/>
                </a:solidFill>
                <a:effectLst/>
              </a:rPr>
              <a:t>The College shall communicate and make available the procedures for the prompt and equitable implementation of reasonable accommodations for qualified individuals.</a:t>
            </a:r>
          </a:p>
          <a:p>
            <a:pPr algn="just">
              <a:lnSpc>
                <a:spcPct val="90000"/>
              </a:lnSpc>
              <a:spcAft>
                <a:spcPts val="2250"/>
              </a:spcAft>
            </a:pPr>
            <a:endParaRPr lang="en-US" sz="1000" dirty="0">
              <a:solidFill>
                <a:srgbClr val="002060"/>
              </a:solidFill>
            </a:endParaRPr>
          </a:p>
          <a:p>
            <a:pPr algn="just">
              <a:lnSpc>
                <a:spcPct val="90000"/>
              </a:lnSpc>
            </a:pPr>
            <a:r>
              <a:rPr lang="en-US" sz="1000" dirty="0">
                <a:solidFill>
                  <a:srgbClr val="002060"/>
                </a:solidFill>
              </a:rPr>
              <a:t>The Lone Star College Complete Policy on Student Disabilities can be found at </a:t>
            </a:r>
            <a:r>
              <a:rPr lang="en-US" sz="1000" b="1" i="0" dirty="0">
                <a:solidFill>
                  <a:srgbClr val="002060"/>
                </a:solidFill>
                <a:effectLst/>
                <a:hlinkClick r:id="rId3">
                  <a:extLst>
                    <a:ext uri="{A12FA001-AC4F-418D-AE19-62706E023703}">
                      <ahyp:hlinkClr xmlns:ahyp="http://schemas.microsoft.com/office/drawing/2018/hyperlinkcolor" val="tx"/>
                    </a:ext>
                  </a:extLst>
                </a:hlinkClick>
              </a:rPr>
              <a:t>VI.D.11. Students with Disability Rights</a:t>
            </a:r>
            <a:r>
              <a:rPr lang="en-US" sz="1000" b="1" i="0" dirty="0">
                <a:solidFill>
                  <a:srgbClr val="002060"/>
                </a:solidFill>
                <a:effectLst/>
              </a:rPr>
              <a:t>.</a:t>
            </a:r>
            <a:endParaRPr lang="en-US" sz="1000" b="0" i="0" dirty="0">
              <a:solidFill>
                <a:srgbClr val="002060"/>
              </a:solidFill>
              <a:effectLst/>
            </a:endParaRPr>
          </a:p>
          <a:p>
            <a:pPr algn="just">
              <a:lnSpc>
                <a:spcPct val="90000"/>
              </a:lnSpc>
            </a:pPr>
            <a:endParaRPr lang="en-US" sz="1000" dirty="0"/>
          </a:p>
          <a:p>
            <a:endParaRPr lang="en-US" dirty="0"/>
          </a:p>
        </p:txBody>
      </p:sp>
      <p:sp>
        <p:nvSpPr>
          <p:cNvPr id="4" name="Slide Number Placeholder 3"/>
          <p:cNvSpPr>
            <a:spLocks noGrp="1"/>
          </p:cNvSpPr>
          <p:nvPr>
            <p:ph type="sldNum" sz="quarter" idx="5"/>
          </p:nvPr>
        </p:nvSpPr>
        <p:spPr/>
        <p:txBody>
          <a:bodyPr/>
          <a:lstStyle/>
          <a:p>
            <a:fld id="{E9B52958-C765-4CC9-ABB9-6BEB0A3A2D39}" type="slidenum">
              <a:rPr lang="en-US" smtClean="0"/>
              <a:t>13</a:t>
            </a:fld>
            <a:endParaRPr lang="en-US" dirty="0"/>
          </a:p>
        </p:txBody>
      </p:sp>
    </p:spTree>
    <p:extLst>
      <p:ext uri="{BB962C8B-B14F-4D97-AF65-F5344CB8AC3E}">
        <p14:creationId xmlns:p14="http://schemas.microsoft.com/office/powerpoint/2010/main" val="1765231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Understanding the difference between accommodations and modifications is essential when supporting students with disabilities in higher education. Accommodations are adjustments that help students access the same curriculum as their peers without changing the learning expectations or course content. Examples include extended time on exams, note-taking assistance, accessible digital formats, or permission to record lectures. These supports level the playing field by removing barriers to learning. </a:t>
            </a:r>
          </a:p>
          <a:p>
            <a:endParaRPr lang="en-US" b="0" dirty="0"/>
          </a:p>
          <a:p>
            <a:r>
              <a:rPr lang="en-US" b="0" dirty="0"/>
              <a:t>In contrast, modifications </a:t>
            </a:r>
            <a:r>
              <a:rPr lang="en-US" dirty="0"/>
              <a:t>involve altering what a student is expected to learn or demonstrate. While common in K–12 settings, modifications are rarely used in college because they can change the essential requirements of a course or program. For instance, reducing the number of exam questions or simplifying assignments would be considered a modification. In higher education, the focus is almost always on accommodations, which preserve academic standards while ensuring equal opportunity for success. Understanding this distinction helps you uphold both fairness and academic integrity.</a:t>
            </a:r>
          </a:p>
        </p:txBody>
      </p:sp>
      <p:sp>
        <p:nvSpPr>
          <p:cNvPr id="4" name="Slide Number Placeholder 3"/>
          <p:cNvSpPr>
            <a:spLocks noGrp="1"/>
          </p:cNvSpPr>
          <p:nvPr>
            <p:ph type="sldNum" sz="quarter" idx="5"/>
          </p:nvPr>
        </p:nvSpPr>
        <p:spPr/>
        <p:txBody>
          <a:bodyPr/>
          <a:lstStyle/>
          <a:p>
            <a:fld id="{E9B52958-C765-4CC9-ABB9-6BEB0A3A2D39}" type="slidenum">
              <a:rPr lang="en-US" smtClean="0"/>
              <a:t>14</a:t>
            </a:fld>
            <a:endParaRPr lang="en-US" dirty="0"/>
          </a:p>
        </p:txBody>
      </p:sp>
    </p:spTree>
    <p:extLst>
      <p:ext uri="{BB962C8B-B14F-4D97-AF65-F5344CB8AC3E}">
        <p14:creationId xmlns:p14="http://schemas.microsoft.com/office/powerpoint/2010/main" val="308164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legal protections and support systems in place, students with disabilities often face significant barriers that can impact their academic success. These barriers may be physical, technological, instructional, or attitudinal, and they can make it harder for students to fully engage in learning. By understanding the types of obstacles students encounter—both seen and unseen—you can take proactive steps to reduce or eliminate them. This section explores common barriers to learning and highlights ways you can create a more inclusive and accessible classroom environment.</a:t>
            </a:r>
          </a:p>
        </p:txBody>
      </p:sp>
      <p:sp>
        <p:nvSpPr>
          <p:cNvPr id="4" name="Slide Number Placeholder 3"/>
          <p:cNvSpPr>
            <a:spLocks noGrp="1"/>
          </p:cNvSpPr>
          <p:nvPr>
            <p:ph type="sldNum" sz="quarter" idx="5"/>
          </p:nvPr>
        </p:nvSpPr>
        <p:spPr/>
        <p:txBody>
          <a:bodyPr/>
          <a:lstStyle/>
          <a:p>
            <a:fld id="{E9B52958-C765-4CC9-ABB9-6BEB0A3A2D39}" type="slidenum">
              <a:rPr lang="en-US" smtClean="0"/>
              <a:t>15</a:t>
            </a:fld>
            <a:endParaRPr lang="en-US" dirty="0"/>
          </a:p>
        </p:txBody>
      </p:sp>
    </p:spTree>
    <p:extLst>
      <p:ext uri="{BB962C8B-B14F-4D97-AF65-F5344CB8AC3E}">
        <p14:creationId xmlns:p14="http://schemas.microsoft.com/office/powerpoint/2010/main" val="811775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Physical barriers </a:t>
            </a:r>
            <a:r>
              <a:rPr lang="en-US" dirty="0"/>
              <a:t>are among the most visible challenges faced by students with disabilities, and they can significantly hinder access to learning spaces and resources. These barriers include things like classrooms that are located up stairs with no elevator access, desks that do not accommodate wheelchairs, narrow doorways, or restrooms that are not accessible. Even small obstacles, such as heavy doors or poorly placed furniture, can make it difficult for students with mobility impairments to navigate a campus or classroom independently. When physical spaces are not designed with accessibility in mind, they send an unintentional message that some students do not fully belong. Ensuring that learning environments are physically accessible is not just a legal requirement—it’s a foundational step toward creating an inclusive and welcoming educational experience for all students.</a:t>
            </a:r>
          </a:p>
        </p:txBody>
      </p:sp>
      <p:sp>
        <p:nvSpPr>
          <p:cNvPr id="4" name="Slide Number Placeholder 3"/>
          <p:cNvSpPr>
            <a:spLocks noGrp="1"/>
          </p:cNvSpPr>
          <p:nvPr>
            <p:ph type="sldNum" sz="quarter" idx="5"/>
          </p:nvPr>
        </p:nvSpPr>
        <p:spPr/>
        <p:txBody>
          <a:bodyPr/>
          <a:lstStyle/>
          <a:p>
            <a:fld id="{E9B52958-C765-4CC9-ABB9-6BEB0A3A2D39}" type="slidenum">
              <a:rPr lang="en-US" smtClean="0"/>
              <a:t>16</a:t>
            </a:fld>
            <a:endParaRPr lang="en-US" dirty="0"/>
          </a:p>
        </p:txBody>
      </p:sp>
    </p:spTree>
    <p:extLst>
      <p:ext uri="{BB962C8B-B14F-4D97-AF65-F5344CB8AC3E}">
        <p14:creationId xmlns:p14="http://schemas.microsoft.com/office/powerpoint/2010/main" val="2815073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Instructional barriers </a:t>
            </a:r>
            <a:r>
              <a:rPr lang="en-US" dirty="0"/>
              <a:t>occur when teaching methods or materials are not designed to accommodate diverse learning needs, making it difficult for some students with disabilities to access or engage with course content. For example, fast-paced lectures that rely heavily on spoken information without captions or transcripts can be challenging for students with hearing impairments, processing disorders, or attention difficulties. Similarly, dense reading materials without alternative formats, inaccessible slide presentations, or unclear instructions can pose significant obstacles. These barriers are often unintentional but can create unequal learning conditions. You can reduce instructional barriers by incorporating </a:t>
            </a:r>
            <a:r>
              <a:rPr lang="en-US" b="0" dirty="0"/>
              <a:t>universal design principles</a:t>
            </a:r>
            <a:r>
              <a:rPr lang="en-US" dirty="0"/>
              <a:t>, such as providing multiple means of representation (e.g., captions, transcripts, visuals), offering flexible pacing, and using clear, structured communication. By anticipating varied learning needs, you create more inclusive and effective instruction for all students.</a:t>
            </a:r>
          </a:p>
        </p:txBody>
      </p:sp>
      <p:sp>
        <p:nvSpPr>
          <p:cNvPr id="4" name="Slide Number Placeholder 3"/>
          <p:cNvSpPr>
            <a:spLocks noGrp="1"/>
          </p:cNvSpPr>
          <p:nvPr>
            <p:ph type="sldNum" sz="quarter" idx="5"/>
          </p:nvPr>
        </p:nvSpPr>
        <p:spPr/>
        <p:txBody>
          <a:bodyPr/>
          <a:lstStyle/>
          <a:p>
            <a:fld id="{E9B52958-C765-4CC9-ABB9-6BEB0A3A2D39}" type="slidenum">
              <a:rPr lang="en-US" smtClean="0"/>
              <a:t>17</a:t>
            </a:fld>
            <a:endParaRPr lang="en-US" dirty="0"/>
          </a:p>
        </p:txBody>
      </p:sp>
    </p:spTree>
    <p:extLst>
      <p:ext uri="{BB962C8B-B14F-4D97-AF65-F5344CB8AC3E}">
        <p14:creationId xmlns:p14="http://schemas.microsoft.com/office/powerpoint/2010/main" val="1520853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Attitudinal barriers </a:t>
            </a:r>
            <a:r>
              <a:rPr lang="en-US" dirty="0"/>
              <a:t>stem from beliefs, assumptions, and perceptions that instructors or peers may hold—often unconsciously—about students with disabilities. These barriers can be especially damaging because they affect the learning environment in subtle but powerful ways. For example, a professor who assumes that a student with a disability cannot meet the same academic standards as their peers may set lower expectations, which can undermine the student’s confidence and limit their opportunities. </a:t>
            </a:r>
          </a:p>
          <a:p>
            <a:endParaRPr lang="en-US" dirty="0"/>
          </a:p>
          <a:p>
            <a:r>
              <a:rPr lang="en-US" dirty="0"/>
              <a:t>Similarly, a lack of awareness or understanding about different types of disabilities may lead to insensitive comments, resistance to accommodations, or a reluctance to adapt teaching practices. These attitudes can create a classroom culture that feels unwelcoming or even hostile. Addressing attitudinal barriers involves cultivating empathy, increasing disability awareness, and embracing inclusive teaching practices. When you foster a mindset of equity and high expectations for all students, you contribute to a more respectful and supportive learning environment.</a:t>
            </a:r>
          </a:p>
        </p:txBody>
      </p:sp>
      <p:sp>
        <p:nvSpPr>
          <p:cNvPr id="4" name="Slide Number Placeholder 3"/>
          <p:cNvSpPr>
            <a:spLocks noGrp="1"/>
          </p:cNvSpPr>
          <p:nvPr>
            <p:ph type="sldNum" sz="quarter" idx="5"/>
          </p:nvPr>
        </p:nvSpPr>
        <p:spPr/>
        <p:txBody>
          <a:bodyPr/>
          <a:lstStyle/>
          <a:p>
            <a:fld id="{E9B52958-C765-4CC9-ABB9-6BEB0A3A2D39}" type="slidenum">
              <a:rPr lang="en-US" smtClean="0"/>
              <a:t>18</a:t>
            </a:fld>
            <a:endParaRPr lang="en-US" dirty="0"/>
          </a:p>
        </p:txBody>
      </p:sp>
    </p:spTree>
    <p:extLst>
      <p:ext uri="{BB962C8B-B14F-4D97-AF65-F5344CB8AC3E}">
        <p14:creationId xmlns:p14="http://schemas.microsoft.com/office/powerpoint/2010/main" val="1344440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Inclusive teaching is about creating a learning environment where all students—regardless of ability, background, or identity—feel respected, valued, and supported. For students with disabilities, this means going beyond basic compliance to intentionally designing instruction that is flexible, accessible, and responsive to diverse needs. By applying inclusive teaching principles, you can reduce barriers to learning, promote equity, and help all students reach their full potential. This section introduces key strategies that support inclusive instruction and foster a culture of belonging in the classroom.</a:t>
            </a:r>
          </a:p>
        </p:txBody>
      </p:sp>
      <p:sp>
        <p:nvSpPr>
          <p:cNvPr id="4" name="Slide Number Placeholder 3"/>
          <p:cNvSpPr>
            <a:spLocks noGrp="1"/>
          </p:cNvSpPr>
          <p:nvPr>
            <p:ph type="sldNum" sz="quarter" idx="5"/>
          </p:nvPr>
        </p:nvSpPr>
        <p:spPr/>
        <p:txBody>
          <a:bodyPr/>
          <a:lstStyle/>
          <a:p>
            <a:fld id="{E9B52958-C765-4CC9-ABB9-6BEB0A3A2D39}" type="slidenum">
              <a:rPr lang="en-US" smtClean="0"/>
              <a:t>19</a:t>
            </a:fld>
            <a:endParaRPr lang="en-US" dirty="0"/>
          </a:p>
        </p:txBody>
      </p:sp>
    </p:spTree>
    <p:extLst>
      <p:ext uri="{BB962C8B-B14F-4D97-AF65-F5344CB8AC3E}">
        <p14:creationId xmlns:p14="http://schemas.microsoft.com/office/powerpoint/2010/main" val="404371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"One in five college students reports having a disability."</a:t>
            </a:r>
            <a:r>
              <a:rPr lang="en-US" dirty="0"/>
              <a:t> This powerful statistic from the National Center for Education Statistics reminds us that students with disabilities are not a small minority—they are a significant part of our campus communities. Yet many of these students continue to face barriers in classrooms not designed with their needs in mind. Disabilities may be physical, sensory, cognitive, psychological, or invisible—but all can impact learning when instructional practices are not inclusive. This presentation offers strategies to help faculty better support students with disabilities by creating learning environments that are accessible, flexible, and equitable for all.</a:t>
            </a:r>
          </a:p>
        </p:txBody>
      </p:sp>
      <p:sp>
        <p:nvSpPr>
          <p:cNvPr id="4" name="Slide Number Placeholder 3"/>
          <p:cNvSpPr>
            <a:spLocks noGrp="1"/>
          </p:cNvSpPr>
          <p:nvPr>
            <p:ph type="sldNum" sz="quarter" idx="5"/>
          </p:nvPr>
        </p:nvSpPr>
        <p:spPr/>
        <p:txBody>
          <a:bodyPr/>
          <a:lstStyle/>
          <a:p>
            <a:fld id="{E9B52958-C765-4CC9-ABB9-6BEB0A3A2D39}" type="slidenum">
              <a:rPr lang="en-US" smtClean="0"/>
              <a:t>2</a:t>
            </a:fld>
            <a:endParaRPr lang="en-US" dirty="0"/>
          </a:p>
        </p:txBody>
      </p:sp>
    </p:spTree>
    <p:extLst>
      <p:ext uri="{BB962C8B-B14F-4D97-AF65-F5344CB8AC3E}">
        <p14:creationId xmlns:p14="http://schemas.microsoft.com/office/powerpoint/2010/main" val="3239163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Universal Design for Learning (UDL) </a:t>
            </a:r>
            <a:r>
              <a:rPr lang="en-US" dirty="0"/>
              <a:t>is a proactive approach to teaching that aims to make learning accessible to all students by offering flexibility in how content is presented, how students engage with material, and how they demonstrate their learning. Rather than retrofitting accommodations after a barrier is identified, UDL encourages instructors to design courses from the start with diverse learners in mind—including those with disabilities. This might include providing multiple formats for course materials (e.g., text, audio, video), allowing for different ways to participate (e.g., discussion boards, group work, individual reflection), and offering various assessment options. UDL is grounded in the understanding that no two students learn the same way, and by embedding choice and accessibility into instruction, you can create a more inclusive and effective learning environment for everyone.</a:t>
            </a:r>
          </a:p>
        </p:txBody>
      </p:sp>
      <p:sp>
        <p:nvSpPr>
          <p:cNvPr id="4" name="Slide Number Placeholder 3"/>
          <p:cNvSpPr>
            <a:spLocks noGrp="1"/>
          </p:cNvSpPr>
          <p:nvPr>
            <p:ph type="sldNum" sz="quarter" idx="5"/>
          </p:nvPr>
        </p:nvSpPr>
        <p:spPr/>
        <p:txBody>
          <a:bodyPr/>
          <a:lstStyle/>
          <a:p>
            <a:fld id="{E9B52958-C765-4CC9-ABB9-6BEB0A3A2D39}" type="slidenum">
              <a:rPr lang="en-US" smtClean="0"/>
              <a:t>20</a:t>
            </a:fld>
            <a:endParaRPr lang="en-US" dirty="0"/>
          </a:p>
        </p:txBody>
      </p:sp>
    </p:spTree>
    <p:extLst>
      <p:ext uri="{BB962C8B-B14F-4D97-AF65-F5344CB8AC3E}">
        <p14:creationId xmlns:p14="http://schemas.microsoft.com/office/powerpoint/2010/main" val="3511398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Trauma-informed and culturally responsive approaches </a:t>
            </a:r>
            <a:r>
              <a:rPr lang="en-US" dirty="0"/>
              <a:t>are key strategies for fostering an inclusive and supportive learning environment. A trauma-informed approach recognizes that students may have experienced various forms of trauma that can impact their ability to learn, engage, and succeed. This approach involves creating a safe and predictable classroom environment, establishing trust, and being sensitive to students' emotional and psychological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other hand, a culturally responsive approach acknowledges and values the diverse backgrounds, experiences, and perspectives that students bring to the classroom. It emphasizes understanding and incorporating students' cultural contexts into teaching practices and curriculum design. When combined, these approaches create a classroom that not only supports students who have experienced trauma but also respects and nurtures their cultural identities, ensuring that all students feel understood, valued, and empowered to succeed.</a:t>
            </a:r>
          </a:p>
          <a:p>
            <a:endParaRPr lang="en-US" dirty="0"/>
          </a:p>
        </p:txBody>
      </p:sp>
      <p:sp>
        <p:nvSpPr>
          <p:cNvPr id="4" name="Slide Number Placeholder 3"/>
          <p:cNvSpPr>
            <a:spLocks noGrp="1"/>
          </p:cNvSpPr>
          <p:nvPr>
            <p:ph type="sldNum" sz="quarter" idx="5"/>
          </p:nvPr>
        </p:nvSpPr>
        <p:spPr/>
        <p:txBody>
          <a:bodyPr/>
          <a:lstStyle/>
          <a:p>
            <a:fld id="{E9B52958-C765-4CC9-ABB9-6BEB0A3A2D39}" type="slidenum">
              <a:rPr lang="en-US" smtClean="0"/>
              <a:t>21</a:t>
            </a:fld>
            <a:endParaRPr lang="en-US" dirty="0"/>
          </a:p>
        </p:txBody>
      </p:sp>
    </p:spTree>
    <p:extLst>
      <p:ext uri="{BB962C8B-B14F-4D97-AF65-F5344CB8AC3E}">
        <p14:creationId xmlns:p14="http://schemas.microsoft.com/office/powerpoint/2010/main" val="2521875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Incorporating inclusive teaching strategies into the classroom requires more than just an awareness of student needs—it also involves practical, actionable steps that can be integrated into daily teaching practices. This section focuses on specific strategies that can help create a more accessible and equitable learning environment for all students, including those with disabilities. These strategies are designed to be flexible, proactive, and applicable across various teaching contexts, ensuring that students have the support they need to engage with the material, participate in discussions, and demonstrate their learning effectively. By implementing these strategies, you can foster a classroom culture where all students have an equal opportunity to succeed.</a:t>
            </a:r>
          </a:p>
          <a:p>
            <a:endParaRPr lang="en-US" dirty="0"/>
          </a:p>
        </p:txBody>
      </p:sp>
      <p:sp>
        <p:nvSpPr>
          <p:cNvPr id="4" name="Slide Number Placeholder 3"/>
          <p:cNvSpPr>
            <a:spLocks noGrp="1"/>
          </p:cNvSpPr>
          <p:nvPr>
            <p:ph type="sldNum" sz="quarter" idx="5"/>
          </p:nvPr>
        </p:nvSpPr>
        <p:spPr/>
        <p:txBody>
          <a:bodyPr/>
          <a:lstStyle/>
          <a:p>
            <a:fld id="{E9B52958-C765-4CC9-ABB9-6BEB0A3A2D39}" type="slidenum">
              <a:rPr lang="en-US" smtClean="0"/>
              <a:t>22</a:t>
            </a:fld>
            <a:endParaRPr lang="en-US" dirty="0"/>
          </a:p>
        </p:txBody>
      </p:sp>
    </p:spTree>
    <p:extLst>
      <p:ext uri="{BB962C8B-B14F-4D97-AF65-F5344CB8AC3E}">
        <p14:creationId xmlns:p14="http://schemas.microsoft.com/office/powerpoint/2010/main" val="2423901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Inclusive course design</a:t>
            </a:r>
            <a:r>
              <a:rPr lang="en-US" dirty="0"/>
              <a:t> begins with creating materials and structures that are accessible, clear, and consistent. An accessible syllabus, for instance, should be provided in a digital format that works with screen readers and other assistive technologies, using plain language, clear headings, and a readable layout. Beyond accessibility, the syllabus should clearly communicate course objectives, grading policies, and expectations so that all students understand what is required of them. Equally important is maintaining a predictable course structure—such as consistent weekly routines, clear deadlines, and a stable format for assignments and materials. This helps all students, especially those with disabilities such as ADHD, anxiety, or learning disorders, to plan effectively and reduce cognitive overload. A well-designed course acts as a roadmap, supporting student confidence and success from the start.</a:t>
            </a:r>
          </a:p>
        </p:txBody>
      </p:sp>
      <p:sp>
        <p:nvSpPr>
          <p:cNvPr id="4" name="Slide Number Placeholder 3"/>
          <p:cNvSpPr>
            <a:spLocks noGrp="1"/>
          </p:cNvSpPr>
          <p:nvPr>
            <p:ph type="sldNum" sz="quarter" idx="5"/>
          </p:nvPr>
        </p:nvSpPr>
        <p:spPr/>
        <p:txBody>
          <a:bodyPr/>
          <a:lstStyle/>
          <a:p>
            <a:fld id="{E9B52958-C765-4CC9-ABB9-6BEB0A3A2D39}" type="slidenum">
              <a:rPr lang="en-US" smtClean="0"/>
              <a:t>23</a:t>
            </a:fld>
            <a:endParaRPr lang="en-US" dirty="0"/>
          </a:p>
        </p:txBody>
      </p:sp>
    </p:spTree>
    <p:extLst>
      <p:ext uri="{BB962C8B-B14F-4D97-AF65-F5344CB8AC3E}">
        <p14:creationId xmlns:p14="http://schemas.microsoft.com/office/powerpoint/2010/main" val="4023390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Inclusive instructional practices are essential for ensuring that all students can access and engage with course content. One key practice is providing captions for videos and transcripts for audio recordings, which support not only students who are deaf or hard of hearing but also those who process information better visually or need to review content at their own pace. Sharing slides or lecture notes ahead of time gives students the opportunity to prepare, follow along more easily, and focus on comprehension rather than scrambling to take notes during class. Additionally, using plain language and clearly explaining new or complex terms helps all students—especially those with learning disabilities or for whom English is not a first language—understand the material without unnecessary confusion. These simple yet powerful strategies foster an inclusive environment where students feel supported and capable of succeeding.</a:t>
            </a:r>
          </a:p>
        </p:txBody>
      </p:sp>
      <p:sp>
        <p:nvSpPr>
          <p:cNvPr id="4" name="Slide Number Placeholder 3"/>
          <p:cNvSpPr>
            <a:spLocks noGrp="1"/>
          </p:cNvSpPr>
          <p:nvPr>
            <p:ph type="sldNum" sz="quarter" idx="5"/>
          </p:nvPr>
        </p:nvSpPr>
        <p:spPr/>
        <p:txBody>
          <a:bodyPr/>
          <a:lstStyle/>
          <a:p>
            <a:fld id="{E9B52958-C765-4CC9-ABB9-6BEB0A3A2D39}" type="slidenum">
              <a:rPr lang="en-US" smtClean="0"/>
              <a:t>24</a:t>
            </a:fld>
            <a:endParaRPr lang="en-US" dirty="0"/>
          </a:p>
        </p:txBody>
      </p:sp>
    </p:spTree>
    <p:extLst>
      <p:ext uri="{BB962C8B-B14F-4D97-AF65-F5344CB8AC3E}">
        <p14:creationId xmlns:p14="http://schemas.microsoft.com/office/powerpoint/2010/main" val="3075175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Inclusive assessment practices recognize that students demonstrate their learning in different ways and that flexibility can help remove unnecessary barriers. Offering flexible deadlines, when appropriate, can support students managing chronic health conditions, mental health challenges, or other disability-related concerns without compromising academic standards. This flexibility promotes equity by acknowledging that some students may need more time due to factors beyond their control. Additionally, using varied assessment formats—such as oral presentations, projects, visual displays, or traditional written assignments—allows students to choose how they best express their understanding. This not only accommodates diverse learning styles and abilities but also encourages creativity and deeper engagement with the material. By incorporating both flexibility and variety in assessments, you can create a more inclusive and supportive learning environment that values student strengths.</a:t>
            </a:r>
          </a:p>
        </p:txBody>
      </p:sp>
      <p:sp>
        <p:nvSpPr>
          <p:cNvPr id="4" name="Slide Number Placeholder 3"/>
          <p:cNvSpPr>
            <a:spLocks noGrp="1"/>
          </p:cNvSpPr>
          <p:nvPr>
            <p:ph type="sldNum" sz="quarter" idx="5"/>
          </p:nvPr>
        </p:nvSpPr>
        <p:spPr/>
        <p:txBody>
          <a:bodyPr/>
          <a:lstStyle/>
          <a:p>
            <a:fld id="{E9B52958-C765-4CC9-ABB9-6BEB0A3A2D39}" type="slidenum">
              <a:rPr lang="en-US" smtClean="0"/>
              <a:t>25</a:t>
            </a:fld>
            <a:endParaRPr lang="en-US" dirty="0"/>
          </a:p>
        </p:txBody>
      </p:sp>
    </p:spTree>
    <p:extLst>
      <p:ext uri="{BB962C8B-B14F-4D97-AF65-F5344CB8AC3E}">
        <p14:creationId xmlns:p14="http://schemas.microsoft.com/office/powerpoint/2010/main" val="266891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Effective and inclusive communication is vital for supporting students with disabilities. One important aspect is encouraging self-advocacy, which empowers students to express their needs, ask for accommodations, and take an active role in their own learning process. You can foster self-advocacy by creating a welcoming environment where students feel comfortable initiating conversations about their challenges and needs. Equally important is being approachable and maintaining confidentiality. Students are more likely to seek help when they know their concerns will be heard without judgment and handled with discretion. Demonstrating empathy, active listening, and a respectful tone helps build trust and signals to students that their well-being and success matter. Together, these communication practices create a supportive classroom culture where students with disabilities feel safe, valued, and empowered.</a:t>
            </a:r>
          </a:p>
        </p:txBody>
      </p:sp>
      <p:sp>
        <p:nvSpPr>
          <p:cNvPr id="4" name="Slide Number Placeholder 3"/>
          <p:cNvSpPr>
            <a:spLocks noGrp="1"/>
          </p:cNvSpPr>
          <p:nvPr>
            <p:ph type="sldNum" sz="quarter" idx="5"/>
          </p:nvPr>
        </p:nvSpPr>
        <p:spPr/>
        <p:txBody>
          <a:bodyPr/>
          <a:lstStyle/>
          <a:p>
            <a:fld id="{E9B52958-C765-4CC9-ABB9-6BEB0A3A2D39}" type="slidenum">
              <a:rPr lang="en-US" smtClean="0"/>
              <a:t>26</a:t>
            </a:fld>
            <a:endParaRPr lang="en-US" dirty="0"/>
          </a:p>
        </p:txBody>
      </p:sp>
    </p:spTree>
    <p:extLst>
      <p:ext uri="{BB962C8B-B14F-4D97-AF65-F5344CB8AC3E}">
        <p14:creationId xmlns:p14="http://schemas.microsoft.com/office/powerpoint/2010/main" val="250609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Aft>
                <a:spcPts val="6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Understanding best practices in inclusive teaching is important but seeing how they play out in real classroom situations brings these ideas to life. This section presents real-world scenarios that illustrate common challenges faced by students with disabilities and the practical responses you can take to support them. These examples highlight the impact of thoughtful course design, inclusive communication, and flexible teaching strategies. By examining these scenarios, you can better prepare to recognize barriers, respond with empathy, and create learning environments where all students can thrive.</a:t>
            </a:r>
          </a:p>
        </p:txBody>
      </p:sp>
      <p:sp>
        <p:nvSpPr>
          <p:cNvPr id="4" name="Slide Number Placeholder 3"/>
          <p:cNvSpPr>
            <a:spLocks noGrp="1"/>
          </p:cNvSpPr>
          <p:nvPr>
            <p:ph type="sldNum" sz="quarter" idx="5"/>
          </p:nvPr>
        </p:nvSpPr>
        <p:spPr/>
        <p:txBody>
          <a:bodyPr/>
          <a:lstStyle/>
          <a:p>
            <a:fld id="{E9B52958-C765-4CC9-ABB9-6BEB0A3A2D39}" type="slidenum">
              <a:rPr lang="en-US" smtClean="0"/>
              <a:t>27</a:t>
            </a:fld>
            <a:endParaRPr lang="en-US" dirty="0"/>
          </a:p>
        </p:txBody>
      </p:sp>
    </p:spTree>
    <p:extLst>
      <p:ext uri="{BB962C8B-B14F-4D97-AF65-F5344CB8AC3E}">
        <p14:creationId xmlns:p14="http://schemas.microsoft.com/office/powerpoint/2010/main" val="81826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Scenario: Supporting a Student with ADHD</a:t>
            </a:r>
            <a:endParaRPr lang="en-US" dirty="0"/>
          </a:p>
          <a:p>
            <a:pPr>
              <a:buNone/>
            </a:pPr>
            <a:r>
              <a:rPr lang="en-US" dirty="0"/>
              <a:t>Jasmine is a bright, engaged student diagnosed with ADHD. She participates actively in class discussions but struggles to maintain focus during long, uninterrupted lectures. By the 30-minute mark, she often becomes restless, distracted, and misses key information, which affects her performance on assessments tied to lecture content.</a:t>
            </a:r>
          </a:p>
          <a:p>
            <a:r>
              <a:rPr lang="en-US" b="1" dirty="0"/>
              <a:t>Support Strategy:</a:t>
            </a:r>
            <a:br>
              <a:rPr lang="en-US" dirty="0"/>
            </a:br>
            <a:r>
              <a:rPr lang="en-US" dirty="0"/>
              <a:t>To support Jasmine, the instructor breaks the lecture into shorter segments interspersed with interactive elements like polls, think-pair-share activities, or quick reflection prompts. The instructor also provides lecture slides ahead of time and allows Jasmine to use a note-taking app that helps her organize and review information. These adjustments benefit not only Jasmine but also other students by making the lecture more engaging and digestible.</a:t>
            </a:r>
          </a:p>
          <a:p>
            <a:endParaRPr lang="en-US" dirty="0"/>
          </a:p>
        </p:txBody>
      </p:sp>
      <p:sp>
        <p:nvSpPr>
          <p:cNvPr id="4" name="Slide Number Placeholder 3"/>
          <p:cNvSpPr>
            <a:spLocks noGrp="1"/>
          </p:cNvSpPr>
          <p:nvPr>
            <p:ph type="sldNum" sz="quarter" idx="5"/>
          </p:nvPr>
        </p:nvSpPr>
        <p:spPr/>
        <p:txBody>
          <a:bodyPr/>
          <a:lstStyle/>
          <a:p>
            <a:fld id="{E9B52958-C765-4CC9-ABB9-6BEB0A3A2D39}" type="slidenum">
              <a:rPr lang="en-US" smtClean="0"/>
              <a:t>28</a:t>
            </a:fld>
            <a:endParaRPr lang="en-US" dirty="0"/>
          </a:p>
        </p:txBody>
      </p:sp>
    </p:spTree>
    <p:extLst>
      <p:ext uri="{BB962C8B-B14F-4D97-AF65-F5344CB8AC3E}">
        <p14:creationId xmlns:p14="http://schemas.microsoft.com/office/powerpoint/2010/main" val="1904558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Scenario: Supporting a Student with a Hearing Impairment</a:t>
            </a:r>
            <a:endParaRPr lang="en-US" dirty="0"/>
          </a:p>
          <a:p>
            <a:pPr>
              <a:buNone/>
            </a:pPr>
            <a:r>
              <a:rPr lang="en-US" dirty="0"/>
              <a:t>Daniel is a student with moderate hearing loss who uses hearing aids. He finds it difficult to follow class discussions, especially when multiple students speak or when instructors face away from the class while talking. As a result, he misses important content and feels left out of conversations.</a:t>
            </a:r>
          </a:p>
          <a:p>
            <a:r>
              <a:rPr lang="en-US" b="1" dirty="0"/>
              <a:t>Support Strategy:</a:t>
            </a:r>
            <a:br>
              <a:rPr lang="en-US" dirty="0"/>
            </a:br>
            <a:r>
              <a:rPr lang="en-US" dirty="0"/>
              <a:t>The instructor ensures all videos have accurate captions and provides transcripts when needed. During class, they face the students while speaking and repeat student comments or questions before responding. The instructor also shares lecture notes and encourages Daniel to sit in a spot with good visibility. These inclusive practices improve access for Daniel while benefiting students who process information visually or speak English as an additional language.</a:t>
            </a:r>
          </a:p>
          <a:p>
            <a:endParaRPr lang="en-US" dirty="0"/>
          </a:p>
        </p:txBody>
      </p:sp>
      <p:sp>
        <p:nvSpPr>
          <p:cNvPr id="4" name="Slide Number Placeholder 3"/>
          <p:cNvSpPr>
            <a:spLocks noGrp="1"/>
          </p:cNvSpPr>
          <p:nvPr>
            <p:ph type="sldNum" sz="quarter" idx="5"/>
          </p:nvPr>
        </p:nvSpPr>
        <p:spPr/>
        <p:txBody>
          <a:bodyPr/>
          <a:lstStyle/>
          <a:p>
            <a:fld id="{E9B52958-C765-4CC9-ABB9-6BEB0A3A2D39}" type="slidenum">
              <a:rPr lang="en-US" smtClean="0"/>
              <a:t>29</a:t>
            </a:fld>
            <a:endParaRPr lang="en-US" dirty="0"/>
          </a:p>
        </p:txBody>
      </p:sp>
    </p:spTree>
    <p:extLst>
      <p:ext uri="{BB962C8B-B14F-4D97-AF65-F5344CB8AC3E}">
        <p14:creationId xmlns:p14="http://schemas.microsoft.com/office/powerpoint/2010/main" val="95441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with disabilities represent a broad and diverse group, each with unique needs and strengths. Disabilities may be physical, such as mobility or chronic health conditions; sensory, such as hearing or vision impairments; cognitive, such as learning disabilities or traumatic brain injuries; or psychological, including anxiety, depression, or PTSD. Some students are neurodivergent, including those with ADHD or autism spectrum disorders. These conditions may be visible or invisible, and each can present barriers in the learning environment. Common challenges include inaccessible course materials, rigid assessments, unclear expectations, fast-paced lectures, or assumptions about student ability. Recognizing these barriers is the first step toward creating more inclusive classrooms where all students can thrive.</a:t>
            </a:r>
          </a:p>
        </p:txBody>
      </p:sp>
      <p:sp>
        <p:nvSpPr>
          <p:cNvPr id="4" name="Slide Number Placeholder 3"/>
          <p:cNvSpPr>
            <a:spLocks noGrp="1"/>
          </p:cNvSpPr>
          <p:nvPr>
            <p:ph type="sldNum" sz="quarter" idx="5"/>
          </p:nvPr>
        </p:nvSpPr>
        <p:spPr/>
        <p:txBody>
          <a:bodyPr/>
          <a:lstStyle/>
          <a:p>
            <a:fld id="{E9B52958-C765-4CC9-ABB9-6BEB0A3A2D39}" type="slidenum">
              <a:rPr lang="en-US" smtClean="0"/>
              <a:t>3</a:t>
            </a:fld>
            <a:endParaRPr lang="en-US" dirty="0"/>
          </a:p>
        </p:txBody>
      </p:sp>
    </p:spTree>
    <p:extLst>
      <p:ext uri="{BB962C8B-B14F-4D97-AF65-F5344CB8AC3E}">
        <p14:creationId xmlns:p14="http://schemas.microsoft.com/office/powerpoint/2010/main" val="968142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Scenario: Supporting a Student with Anxiety</a:t>
            </a:r>
            <a:endParaRPr lang="en-US" dirty="0"/>
          </a:p>
          <a:p>
            <a:pPr>
              <a:buNone/>
            </a:pPr>
            <a:r>
              <a:rPr lang="en-US" dirty="0"/>
              <a:t>Maria is a student who experiences generalized anxiety disorder. While she does well on written assignments, she finds class participation and timed exams overwhelming. Her anxiety often peaks during group activities and oral presentations, which sometimes causes her to miss class or freeze under pressure.</a:t>
            </a:r>
          </a:p>
          <a:p>
            <a:r>
              <a:rPr lang="en-US" b="1" dirty="0"/>
              <a:t>Support Strategy:</a:t>
            </a:r>
            <a:br>
              <a:rPr lang="en-US" dirty="0"/>
            </a:br>
            <a:r>
              <a:rPr lang="en-US" dirty="0"/>
              <a:t>The instructor works with Maria to create a supportive plan that includes flexible participation options—such as contributing to discussions via an online forum—and untimed testing in a quiet environment through the college’s accessibility office. By checking in privately, the instructor builds trust and encourages Maria to communicate when she’s feeling overwhelmed. These strategies reduce barriers while preserving academic expectations.</a:t>
            </a:r>
          </a:p>
          <a:p>
            <a:endParaRPr lang="en-US" dirty="0"/>
          </a:p>
        </p:txBody>
      </p:sp>
      <p:sp>
        <p:nvSpPr>
          <p:cNvPr id="4" name="Slide Number Placeholder 3"/>
          <p:cNvSpPr>
            <a:spLocks noGrp="1"/>
          </p:cNvSpPr>
          <p:nvPr>
            <p:ph type="sldNum" sz="quarter" idx="5"/>
          </p:nvPr>
        </p:nvSpPr>
        <p:spPr/>
        <p:txBody>
          <a:bodyPr/>
          <a:lstStyle/>
          <a:p>
            <a:fld id="{E9B52958-C765-4CC9-ABB9-6BEB0A3A2D39}" type="slidenum">
              <a:rPr lang="en-US" smtClean="0"/>
              <a:t>30</a:t>
            </a:fld>
            <a:endParaRPr lang="en-US" dirty="0"/>
          </a:p>
        </p:txBody>
      </p:sp>
    </p:spTree>
    <p:extLst>
      <p:ext uri="{BB962C8B-B14F-4D97-AF65-F5344CB8AC3E}">
        <p14:creationId xmlns:p14="http://schemas.microsoft.com/office/powerpoint/2010/main" val="4118991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b="1" dirty="0"/>
          </a:p>
          <a:p>
            <a:pPr>
              <a:buNone/>
            </a:pPr>
            <a:r>
              <a:rPr lang="en-US" dirty="0"/>
              <a:t>Chris uses a wheelchair due to a spinal cord injury. While he is highly engaged academically, he faces challenges navigating the campus and accessing classrooms located in older buildings with heavy doors or limited elevator access. Once in class, cramped desk spacing makes movement difficult, and some group work activities are not designed with mobility in mind.</a:t>
            </a:r>
          </a:p>
          <a:p>
            <a:r>
              <a:rPr lang="en-US" b="1" dirty="0"/>
              <a:t>Support Strategy:</a:t>
            </a:r>
            <a:br>
              <a:rPr lang="en-US" dirty="0"/>
            </a:br>
            <a:r>
              <a:rPr lang="en-US" dirty="0"/>
              <a:t>The instructor proactively checks that classroom spaces are physically accessible, and requests room changes if needed. Furniture is rearranged to allow clear pathways, and group activities are adapted so that all students can participate without physical barriers. These steps ensure that Chris can engage fully with his peers and the course content.</a:t>
            </a:r>
          </a:p>
          <a:p>
            <a:endParaRPr lang="en-US" dirty="0"/>
          </a:p>
        </p:txBody>
      </p:sp>
      <p:sp>
        <p:nvSpPr>
          <p:cNvPr id="4" name="Slide Number Placeholder 3"/>
          <p:cNvSpPr>
            <a:spLocks noGrp="1"/>
          </p:cNvSpPr>
          <p:nvPr>
            <p:ph type="sldNum" sz="quarter" idx="5"/>
          </p:nvPr>
        </p:nvSpPr>
        <p:spPr/>
        <p:txBody>
          <a:bodyPr/>
          <a:lstStyle/>
          <a:p>
            <a:fld id="{E9B52958-C765-4CC9-ABB9-6BEB0A3A2D39}" type="slidenum">
              <a:rPr lang="en-US" smtClean="0"/>
              <a:t>31</a:t>
            </a:fld>
            <a:endParaRPr lang="en-US" dirty="0"/>
          </a:p>
        </p:txBody>
      </p:sp>
    </p:spTree>
    <p:extLst>
      <p:ext uri="{BB962C8B-B14F-4D97-AF65-F5344CB8AC3E}">
        <p14:creationId xmlns:p14="http://schemas.microsoft.com/office/powerpoint/2010/main" val="2194651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Leila is a student on the autism spectrum who excels at written analysis but struggles with sudden schedule changes, ambiguous instructions, and unstructured group work. She often becomes overwhelmed by sensory stimuli in large, noisy classrooms, which affects her ability to focus and participate.</a:t>
            </a:r>
          </a:p>
          <a:p>
            <a:r>
              <a:rPr lang="en-US" b="1" dirty="0"/>
              <a:t>Support Strategy:</a:t>
            </a:r>
            <a:br>
              <a:rPr lang="en-US" dirty="0"/>
            </a:br>
            <a:r>
              <a:rPr lang="en-US" dirty="0"/>
              <a:t>The instructor provides a clear, consistent schedule and detailed assignment instructions with examples. Group activities are structured with defined roles, and Leila is given the option to work independently when appropriate. The instructor also offers quiet spaces for testing and encourages all students to communicate respectfully. These inclusive approaches help Leila navigate the course with confidence.</a:t>
            </a:r>
          </a:p>
          <a:p>
            <a:endParaRPr lang="en-US" dirty="0"/>
          </a:p>
        </p:txBody>
      </p:sp>
      <p:sp>
        <p:nvSpPr>
          <p:cNvPr id="4" name="Slide Number Placeholder 3"/>
          <p:cNvSpPr>
            <a:spLocks noGrp="1"/>
          </p:cNvSpPr>
          <p:nvPr>
            <p:ph type="sldNum" sz="quarter" idx="5"/>
          </p:nvPr>
        </p:nvSpPr>
        <p:spPr/>
        <p:txBody>
          <a:bodyPr/>
          <a:lstStyle/>
          <a:p>
            <a:fld id="{E9B52958-C765-4CC9-ABB9-6BEB0A3A2D39}" type="slidenum">
              <a:rPr lang="en-US" smtClean="0"/>
              <a:t>32</a:t>
            </a:fld>
            <a:endParaRPr lang="en-US" dirty="0"/>
          </a:p>
        </p:txBody>
      </p:sp>
    </p:spTree>
    <p:extLst>
      <p:ext uri="{BB962C8B-B14F-4D97-AF65-F5344CB8AC3E}">
        <p14:creationId xmlns:p14="http://schemas.microsoft.com/office/powerpoint/2010/main" val="3082577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Supporting students with disabilities goes beyond classroom strategies—it also involves connecting them with the right tools, services, and support networks. Fortunately, there are many campus and community resources available to help both instructors and students navigate accommodations, accessibility, and inclusive learning. In this section, we’ll highlight key offices, tools, and materials that can empower faculty to create more inclusive classrooms and help students advocate for their needs effectively.</a:t>
            </a:r>
          </a:p>
          <a:p>
            <a:endParaRPr lang="en-US" dirty="0"/>
          </a:p>
        </p:txBody>
      </p:sp>
      <p:sp>
        <p:nvSpPr>
          <p:cNvPr id="4" name="Slide Number Placeholder 3"/>
          <p:cNvSpPr>
            <a:spLocks noGrp="1"/>
          </p:cNvSpPr>
          <p:nvPr>
            <p:ph type="sldNum" sz="quarter" idx="5"/>
          </p:nvPr>
        </p:nvSpPr>
        <p:spPr/>
        <p:txBody>
          <a:bodyPr/>
          <a:lstStyle/>
          <a:p>
            <a:fld id="{E9B52958-C765-4CC9-ABB9-6BEB0A3A2D39}" type="slidenum">
              <a:rPr lang="en-US" smtClean="0"/>
              <a:t>33</a:t>
            </a:fld>
            <a:endParaRPr lang="en-US" dirty="0"/>
          </a:p>
        </p:txBody>
      </p:sp>
    </p:spTree>
    <p:extLst>
      <p:ext uri="{BB962C8B-B14F-4D97-AF65-F5344CB8AC3E}">
        <p14:creationId xmlns:p14="http://schemas.microsoft.com/office/powerpoint/2010/main" val="2672310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55EDE-CD15-694D-C499-31C7426B0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43ED3-2667-439F-9DE7-13E4DC266B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80EFC-7405-BBE9-E9F4-0AF815E1E109}"/>
              </a:ext>
            </a:extLst>
          </p:cNvPr>
          <p:cNvSpPr>
            <a:spLocks noGrp="1"/>
          </p:cNvSpPr>
          <p:nvPr>
            <p:ph type="body" idx="1"/>
          </p:nvPr>
        </p:nvSpPr>
        <p:spPr/>
        <p:txBody>
          <a:bodyPr/>
          <a:lstStyle/>
          <a:p>
            <a:r>
              <a:rPr lang="en-US" dirty="0"/>
              <a:t>The LSC-North Harris Campus disability services play a central role in ensuring equal access to education for students with disabilities. This office is responsible for reviewing documentation, determining reasonable accommodations, and serving as a bridge between students and faculty. They offer a range of supports, such as assistive technology, note-taking assistance, extended test time, and accessible furniture. Disability services also provide faculty with guidance on how to implement accommodations while maintaining academic standards. Building a strong partnership with this office helps create a more supportive and legally compliant learning environment for all students.</a:t>
            </a:r>
          </a:p>
        </p:txBody>
      </p:sp>
      <p:sp>
        <p:nvSpPr>
          <p:cNvPr id="4" name="Slide Number Placeholder 3">
            <a:extLst>
              <a:ext uri="{FF2B5EF4-FFF2-40B4-BE49-F238E27FC236}">
                <a16:creationId xmlns:a16="http://schemas.microsoft.com/office/drawing/2014/main" id="{322BE605-9574-B8C0-A7F7-D40A3A5F3C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B52958-C765-4CC9-ABB9-6BEB0A3A2D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7076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accessibility tools are valuable resources that help make learning more inclusive and personalized for students with disabilities. Tools like Microsoft Immersive Reader support students with reading challenges by providing text-to-speech, translation, and visual formatting options that enhance comprehension. Screen readers, such as NVDA or VoiceOver, allow students with visual impairments to access digital content by reading aloud on-screen text and navigating through websites or documents. These tools are often built into common software platforms or available for free download, making them widely accessible. By incorporating and encouraging the use of these tools, you can help reduce barriers and promote more equitable learning experiences for all students.</a:t>
            </a:r>
          </a:p>
        </p:txBody>
      </p:sp>
      <p:sp>
        <p:nvSpPr>
          <p:cNvPr id="4" name="Slide Number Placeholder 3"/>
          <p:cNvSpPr>
            <a:spLocks noGrp="1"/>
          </p:cNvSpPr>
          <p:nvPr>
            <p:ph type="sldNum" sz="quarter" idx="5"/>
          </p:nvPr>
        </p:nvSpPr>
        <p:spPr/>
        <p:txBody>
          <a:bodyPr/>
          <a:lstStyle/>
          <a:p>
            <a:fld id="{E9B52958-C765-4CC9-ABB9-6BEB0A3A2D39}" type="slidenum">
              <a:rPr lang="en-US" smtClean="0"/>
              <a:t>35</a:t>
            </a:fld>
            <a:endParaRPr lang="en-US" dirty="0"/>
          </a:p>
        </p:txBody>
      </p:sp>
    </p:spTree>
    <p:extLst>
      <p:ext uri="{BB962C8B-B14F-4D97-AF65-F5344CB8AC3E}">
        <p14:creationId xmlns:p14="http://schemas.microsoft.com/office/powerpoint/2010/main" val="3499259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Web-based accessibility resources offer a wide range of tools, guides, and platforms that help educators and students create and engage with inclusive content. Websites like the WAVE Web Accessibility Evaluation Tool allow users to check the accessibility of online materials, ensuring they meet standards such as the Web Content Accessibility Guidelines (WCAG). Other platforms, such as CAST (Center for Applied Special Technology), provide Universal Design for Learning (UDL) frameworks and teaching materials to support diverse learners. Additionally, YouTube’s auto-captioning feature and online transcription services make video and audio content more accessible. These resources empower you to design more inclusive courses and help students access learning in formats that suit their needs.</a:t>
            </a:r>
          </a:p>
        </p:txBody>
      </p:sp>
      <p:sp>
        <p:nvSpPr>
          <p:cNvPr id="4" name="Slide Number Placeholder 3"/>
          <p:cNvSpPr>
            <a:spLocks noGrp="1"/>
          </p:cNvSpPr>
          <p:nvPr>
            <p:ph type="sldNum" sz="quarter" idx="5"/>
          </p:nvPr>
        </p:nvSpPr>
        <p:spPr/>
        <p:txBody>
          <a:bodyPr/>
          <a:lstStyle/>
          <a:p>
            <a:fld id="{E9B52958-C765-4CC9-ABB9-6BEB0A3A2D39}" type="slidenum">
              <a:rPr lang="en-US" smtClean="0"/>
              <a:t>36</a:t>
            </a:fld>
            <a:endParaRPr lang="en-US" dirty="0"/>
          </a:p>
        </p:txBody>
      </p:sp>
    </p:spTree>
    <p:extLst>
      <p:ext uri="{BB962C8B-B14F-4D97-AF65-F5344CB8AC3E}">
        <p14:creationId xmlns:p14="http://schemas.microsoft.com/office/powerpoint/2010/main" val="1502584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Assistive technology refers to devices, software, or equipment designed to support individuals with disabilities in performing functions that might otherwise be difficult or impossible. In educational settings, this includes tools such as speech-to-text software for students with writing challenges, screen magnifiers for those with low vision, and alternative input devices for individuals with limited mobility. These technologies enhance access to learning by adapting the environment to meet the student’s needs, rather than requiring the student to conform to traditional methods. When integrated thoughtfully into the classroom, assistive technology not only fosters independence and engagement but also promotes equity and academic success for all learners.</a:t>
            </a:r>
          </a:p>
        </p:txBody>
      </p:sp>
      <p:sp>
        <p:nvSpPr>
          <p:cNvPr id="4" name="Slide Number Placeholder 3"/>
          <p:cNvSpPr>
            <a:spLocks noGrp="1"/>
          </p:cNvSpPr>
          <p:nvPr>
            <p:ph type="sldNum" sz="quarter" idx="5"/>
          </p:nvPr>
        </p:nvSpPr>
        <p:spPr/>
        <p:txBody>
          <a:bodyPr/>
          <a:lstStyle/>
          <a:p>
            <a:fld id="{E9B52958-C765-4CC9-ABB9-6BEB0A3A2D39}" type="slidenum">
              <a:rPr lang="en-US" smtClean="0"/>
              <a:t>37</a:t>
            </a:fld>
            <a:endParaRPr lang="en-US" dirty="0"/>
          </a:p>
        </p:txBody>
      </p:sp>
    </p:spTree>
    <p:extLst>
      <p:ext uri="{BB962C8B-B14F-4D97-AF65-F5344CB8AC3E}">
        <p14:creationId xmlns:p14="http://schemas.microsoft.com/office/powerpoint/2010/main" val="4233268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Creating an inclusive learning environment begins with ensuring that all students—regardless of ability—can access and engage with course materials. Accessibility tools are powerful resources that help bridge gaps, support diverse learning needs, and remove barriers to success. Whether you're teaching in-person, online, or in a hybrid format, integrating these tools effectively not only enhances learning outcomes but also aligns with principles of Universal Design for Learning (UDL) and legal accessibility standards. </a:t>
            </a:r>
          </a:p>
          <a:p>
            <a:pPr>
              <a:buNone/>
            </a:pPr>
            <a:endParaRPr lang="en-US" dirty="0"/>
          </a:p>
          <a:p>
            <a:r>
              <a:rPr lang="en-US" dirty="0"/>
              <a:t>This section explores best practices for integrating accessibility tools into your teaching. From selecting the right tools to training students on their use, these strategies will help you create a classroom where all learners can thrive.</a:t>
            </a:r>
          </a:p>
          <a:p>
            <a:endParaRPr lang="en-US" dirty="0"/>
          </a:p>
        </p:txBody>
      </p:sp>
      <p:sp>
        <p:nvSpPr>
          <p:cNvPr id="4" name="Slide Number Placeholder 3"/>
          <p:cNvSpPr>
            <a:spLocks noGrp="1"/>
          </p:cNvSpPr>
          <p:nvPr>
            <p:ph type="sldNum" sz="quarter" idx="5"/>
          </p:nvPr>
        </p:nvSpPr>
        <p:spPr/>
        <p:txBody>
          <a:bodyPr/>
          <a:lstStyle/>
          <a:p>
            <a:fld id="{E9B52958-C765-4CC9-ABB9-6BEB0A3A2D39}" type="slidenum">
              <a:rPr lang="en-US" smtClean="0"/>
              <a:t>38</a:t>
            </a:fld>
            <a:endParaRPr lang="en-US" dirty="0"/>
          </a:p>
        </p:txBody>
      </p:sp>
    </p:spTree>
    <p:extLst>
      <p:ext uri="{BB962C8B-B14F-4D97-AF65-F5344CB8AC3E}">
        <p14:creationId xmlns:p14="http://schemas.microsoft.com/office/powerpoint/2010/main" val="3348485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Integrating accessibility tools effectively begins with early and intentional planning. Introducing these tools at the start of the course helps normalize their use and ensures that all students are aware of the supports available to them. Rather than waiting until a student requests assistance or encounters a barrier, proactively sharing accessibility resources signals a commitment to inclusive teaching. This early introduction can include highlighting tools in the syllabus, demonstrating them during the first-class session, or embedding short tutorials within the learning management system. Providing students with guided walkthroughs or hands-on practice—whether through video demonstrations, written guides, or live instruction—empowers them to use the tools confidently and consistently throughout the course. By starting early, you not only reduce potential frustration but also create a learning environment where every student feels supported from day one.</a:t>
            </a:r>
          </a:p>
        </p:txBody>
      </p:sp>
      <p:sp>
        <p:nvSpPr>
          <p:cNvPr id="4" name="Slide Number Placeholder 3"/>
          <p:cNvSpPr>
            <a:spLocks noGrp="1"/>
          </p:cNvSpPr>
          <p:nvPr>
            <p:ph type="sldNum" sz="quarter" idx="5"/>
          </p:nvPr>
        </p:nvSpPr>
        <p:spPr/>
        <p:txBody>
          <a:bodyPr/>
          <a:lstStyle/>
          <a:p>
            <a:fld id="{E9B52958-C765-4CC9-ABB9-6BEB0A3A2D39}" type="slidenum">
              <a:rPr lang="en-US" smtClean="0"/>
              <a:t>39</a:t>
            </a:fld>
            <a:endParaRPr lang="en-US" dirty="0"/>
          </a:p>
        </p:txBody>
      </p:sp>
    </p:spTree>
    <p:extLst>
      <p:ext uri="{BB962C8B-B14F-4D97-AF65-F5344CB8AC3E}">
        <p14:creationId xmlns:p14="http://schemas.microsoft.com/office/powerpoint/2010/main" val="33212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disabilities is essential to creating inclusive learning environments. Disabilities are not one-size-fits-all—they vary in type, visibility, and impact. Some students may use wheelchairs or assistive devices, while others may have conditions like dyslexia, anxiety, or autism that are not immediately apparent. Each student’s experience is unique, and the challenges they face in college classrooms can differ widely depending on course design, teaching style, and available support. In this section, we’ll explore the broad categories of disability and how they can affect a student’s ability to access, process, and demonstrate learning. By building our awareness, we take the first step toward removing barriers and supporting academic success for all.</a:t>
            </a:r>
          </a:p>
        </p:txBody>
      </p:sp>
      <p:sp>
        <p:nvSpPr>
          <p:cNvPr id="4" name="Slide Number Placeholder 3"/>
          <p:cNvSpPr>
            <a:spLocks noGrp="1"/>
          </p:cNvSpPr>
          <p:nvPr>
            <p:ph type="sldNum" sz="quarter" idx="5"/>
          </p:nvPr>
        </p:nvSpPr>
        <p:spPr/>
        <p:txBody>
          <a:bodyPr/>
          <a:lstStyle/>
          <a:p>
            <a:fld id="{E9B52958-C765-4CC9-ABB9-6BEB0A3A2D39}" type="slidenum">
              <a:rPr lang="en-US" smtClean="0"/>
              <a:t>4</a:t>
            </a:fld>
            <a:endParaRPr lang="en-US" dirty="0"/>
          </a:p>
        </p:txBody>
      </p:sp>
    </p:spTree>
    <p:extLst>
      <p:ext uri="{BB962C8B-B14F-4D97-AF65-F5344CB8AC3E}">
        <p14:creationId xmlns:p14="http://schemas.microsoft.com/office/powerpoint/2010/main" val="2886374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To create a truly inclusive learning environment, accessibility must be woven into the fabric of your course—not added as an afterthought. Embedding accessibility involves using captioned videos, screen reader–friendly documents, and other universally accessible formats as the default. For example, ensuring that all videos have accurate captions benefits not only students who are deaf or hard of hearing but also those learning in noisy environments or processing information better through text. Similarly, using properly structured documents with clear headings, alt text for images, and accessible PDFs ensures that all students—especially those using assistive technologies—can navigate course materials with ease. Equally important is normalizing the use of accessibility tools for all students. By presenting these tools as standard supports available to everyone, you help remove any stigma that might be associated with accommodations. This inclusive approach encourages all learners to explore and adopt tools that enhance their learning, regardless of whether they have a documented disability. Embedding accessibility and normalizing tool use not only improves access—it also promotes equity and academic success for every student.</a:t>
            </a:r>
          </a:p>
          <a:p>
            <a:endParaRPr lang="en-US" dirty="0"/>
          </a:p>
        </p:txBody>
      </p:sp>
      <p:sp>
        <p:nvSpPr>
          <p:cNvPr id="4" name="Slide Number Placeholder 3"/>
          <p:cNvSpPr>
            <a:spLocks noGrp="1"/>
          </p:cNvSpPr>
          <p:nvPr>
            <p:ph type="sldNum" sz="quarter" idx="5"/>
          </p:nvPr>
        </p:nvSpPr>
        <p:spPr/>
        <p:txBody>
          <a:bodyPr/>
          <a:lstStyle/>
          <a:p>
            <a:fld id="{E9B52958-C765-4CC9-ABB9-6BEB0A3A2D39}" type="slidenum">
              <a:rPr lang="en-US" smtClean="0"/>
              <a:t>40</a:t>
            </a:fld>
            <a:endParaRPr lang="en-US" dirty="0"/>
          </a:p>
        </p:txBody>
      </p:sp>
    </p:spTree>
    <p:extLst>
      <p:ext uri="{BB962C8B-B14F-4D97-AF65-F5344CB8AC3E}">
        <p14:creationId xmlns:p14="http://schemas.microsoft.com/office/powerpoint/2010/main" val="277391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integration of accessibility tools requires ongoing learning and adaptability. Instructors should take the time to explore which tools best align with the diverse needs of their students, recognizing that no single solution fits all learners. Staying informed about new accessibility features, updates to existing tools, and institutional support services can help instructors make informed decisions that enhance student success. Just as important is maintaining a flexible mindset. What works well for one group of students or in one semester may need to be adjusted for another. Encouraging students to share feedback about the accessibility of course materials and the usefulness of available tools creates a collaborative, student-centered environment. By listening to their experiences and being willing to make adjustments, instructors demonstrate a commitment to continuous improvement and inclusive teaching. Staying informed and flexible ensures that accessibility efforts remain effective, relevant, and responsive to the evolving needs of today’s learners.</a:t>
            </a:r>
          </a:p>
        </p:txBody>
      </p:sp>
      <p:sp>
        <p:nvSpPr>
          <p:cNvPr id="4" name="Slide Number Placeholder 3"/>
          <p:cNvSpPr>
            <a:spLocks noGrp="1"/>
          </p:cNvSpPr>
          <p:nvPr>
            <p:ph type="sldNum" sz="quarter" idx="5"/>
          </p:nvPr>
        </p:nvSpPr>
        <p:spPr/>
        <p:txBody>
          <a:bodyPr/>
          <a:lstStyle/>
          <a:p>
            <a:fld id="{E9B52958-C765-4CC9-ABB9-6BEB0A3A2D39}" type="slidenum">
              <a:rPr lang="en-US" smtClean="0"/>
              <a:t>41</a:t>
            </a:fld>
            <a:endParaRPr lang="en-US" dirty="0"/>
          </a:p>
        </p:txBody>
      </p:sp>
    </p:spTree>
    <p:extLst>
      <p:ext uri="{BB962C8B-B14F-4D97-AF65-F5344CB8AC3E}">
        <p14:creationId xmlns:p14="http://schemas.microsoft.com/office/powerpoint/2010/main" val="2869100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effective ways to ensure accessibility in your course is to actively collaborate with the college’s Disability Services Office. These professionals offer valuable expertise in accommodating diverse student needs and can provide guidance on selecting and implementing appropriate accessibility tools. Whether you’re unsure about how to make a particular resource accessible or need help interpreting a student’s accommodation letter, disability services can serve as a crucial partner. They can also assist in training faculty on inclusive practices and help troubleshoot challenges that arise during the semester. By working together, instructors and disability services staff can create a more cohesive and supportive learning environment. This partnership not only helps ensure legal compliance but also reinforces a shared commitment to equity and student success.</a:t>
            </a:r>
          </a:p>
        </p:txBody>
      </p:sp>
      <p:sp>
        <p:nvSpPr>
          <p:cNvPr id="4" name="Slide Number Placeholder 3"/>
          <p:cNvSpPr>
            <a:spLocks noGrp="1"/>
          </p:cNvSpPr>
          <p:nvPr>
            <p:ph type="sldNum" sz="quarter" idx="5"/>
          </p:nvPr>
        </p:nvSpPr>
        <p:spPr/>
        <p:txBody>
          <a:bodyPr/>
          <a:lstStyle/>
          <a:p>
            <a:fld id="{E9B52958-C765-4CC9-ABB9-6BEB0A3A2D39}" type="slidenum">
              <a:rPr lang="en-US" smtClean="0"/>
              <a:t>42</a:t>
            </a:fld>
            <a:endParaRPr lang="en-US" dirty="0"/>
          </a:p>
        </p:txBody>
      </p:sp>
    </p:spTree>
    <p:extLst>
      <p:ext uri="{BB962C8B-B14F-4D97-AF65-F5344CB8AC3E}">
        <p14:creationId xmlns:p14="http://schemas.microsoft.com/office/powerpoint/2010/main" val="41087793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Aft>
                <a:spcPts val="12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conclusion, inclusive teaching is more than a checklist—it is a commitment to creating an environment where all students, including those with disabilities, feel valued, supported, and empowered to succeed. By integrating accessibility tools, designing flexible learning experiences, and embracing Universal Design for Learning principles, you can ensure that barriers to participation are minimized. When accessibility is embedded in course planning from the beginning, it benefits not just students with documented disabilities, but the entire class. </a:t>
            </a:r>
          </a:p>
          <a:p>
            <a:pPr marL="0" marR="0" algn="just">
              <a:lnSpc>
                <a:spcPct val="115000"/>
              </a:lnSpc>
              <a:spcAft>
                <a:spcPts val="12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12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key to inclusive instruction lies in being proactive, informed, and collaborative. Early introduction of accessibility tools, regular feedback from students, and intentional partnerships with disability services can transform the learning experience. These efforts signal to students that their needs matter and that their success is a shared priority. Flexibility and openness to change are essential, especially as student needs evolve and new tools become available.</a:t>
            </a:r>
          </a:p>
          <a:p>
            <a:pPr marL="0" marR="0" algn="just">
              <a:lnSpc>
                <a:spcPct val="115000"/>
              </a:lnSpc>
              <a:spcAft>
                <a:spcPts val="12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12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Ultimately, inclusive teaching fosters a culture of respect, equity, and academic excellence. Supporting students with disabilities is not just a legal or procedural obligation—it is a fundamental aspect of good teaching. By adopting inclusive practices, you help ensure that every student has the opportunity to engage fully, learn meaningfully, and thrive in their academic journey.</a:t>
            </a:r>
          </a:p>
        </p:txBody>
      </p:sp>
      <p:sp>
        <p:nvSpPr>
          <p:cNvPr id="4" name="Slide Number Placeholder 3"/>
          <p:cNvSpPr>
            <a:spLocks noGrp="1"/>
          </p:cNvSpPr>
          <p:nvPr>
            <p:ph type="sldNum" sz="quarter" idx="5"/>
          </p:nvPr>
        </p:nvSpPr>
        <p:spPr/>
        <p:txBody>
          <a:bodyPr/>
          <a:lstStyle/>
          <a:p>
            <a:fld id="{E9B52958-C765-4CC9-ABB9-6BEB0A3A2D39}" type="slidenum">
              <a:rPr lang="en-US" smtClean="0"/>
              <a:t>43</a:t>
            </a:fld>
            <a:endParaRPr lang="en-US" dirty="0"/>
          </a:p>
        </p:txBody>
      </p:sp>
    </p:spTree>
    <p:extLst>
      <p:ext uri="{BB962C8B-B14F-4D97-AF65-F5344CB8AC3E}">
        <p14:creationId xmlns:p14="http://schemas.microsoft.com/office/powerpoint/2010/main" val="3055660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77559-FE55-47F6-BBEB-E49F508A64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200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disabilities are neurological conditions that affect how individuals acquire, process, retain, or express information. Two of the most common learning disabilities in college settings are </a:t>
            </a:r>
            <a:r>
              <a:rPr lang="en-US" b="0" dirty="0"/>
              <a:t>dyslexia and Attention-Deficit/Hyperactivity Disorder (ADHD). </a:t>
            </a:r>
            <a:r>
              <a:rPr lang="en-US" dirty="0"/>
              <a:t>Students with dyslexia may have difficulty reading accurately and fluently, often struggling with decoding words, spelling, and understanding written text. This can make reading-heavy assignments or timed reading tasks especially challenging. </a:t>
            </a:r>
          </a:p>
          <a:p>
            <a:endParaRPr lang="en-US" dirty="0"/>
          </a:p>
          <a:p>
            <a:r>
              <a:rPr lang="en-US" dirty="0"/>
              <a:t>On the other hand, students with ADHD may experience difficulties with focus, organization, time management, and impulse control. They might find it hard to concentrate during lectures, follow multistep instructions, or stay on task during exams or long assignments. Importantly, these challenges are not related to intelligence or motivation—students with learning disabilities are capable of high academic achievement when given appropriate support and accommodations. Understanding the nature of these disabilities helps you design more accessible materials and classroom strategies that foster success for all learners.</a:t>
            </a:r>
          </a:p>
        </p:txBody>
      </p:sp>
      <p:sp>
        <p:nvSpPr>
          <p:cNvPr id="4" name="Slide Number Placeholder 3"/>
          <p:cNvSpPr>
            <a:spLocks noGrp="1"/>
          </p:cNvSpPr>
          <p:nvPr>
            <p:ph type="sldNum" sz="quarter" idx="5"/>
          </p:nvPr>
        </p:nvSpPr>
        <p:spPr/>
        <p:txBody>
          <a:bodyPr/>
          <a:lstStyle/>
          <a:p>
            <a:fld id="{E9B52958-C765-4CC9-ABB9-6BEB0A3A2D39}" type="slidenum">
              <a:rPr lang="en-US" smtClean="0"/>
              <a:t>5</a:t>
            </a:fld>
            <a:endParaRPr lang="en-US" dirty="0"/>
          </a:p>
        </p:txBody>
      </p:sp>
    </p:spTree>
    <p:extLst>
      <p:ext uri="{BB962C8B-B14F-4D97-AF65-F5344CB8AC3E}">
        <p14:creationId xmlns:p14="http://schemas.microsoft.com/office/powerpoint/2010/main" val="3638909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disabilities include a wide range of conditions that affect a person’s mobility, stamina, or physical functioning. These can result from congenital conditions, injuries, or chronic illnesses such as cerebral palsy, muscular dystrophy, multiple sclerosis, or spinal cord injuries. In a college setting, students with physical disabilities may use wheelchairs, scooters, braces, or other mobility aids. Their challenges can include navigating inaccessible buildings, reaching classroom materials, or participating in activities that require physical movement. Even when buildings are technically compliant with accessibility standards, barriers like heavy doors, distant parking, or cramped seating arrangements can create daily obstacles. It's important for instructors to consider not just physical access, but also flexibility in participation—offering alternative ways to engage in lab work, group activities, or presentations, for example. Recognizing and addressing these barriers promotes greater equity and helps all students feel welcome and supported in the learning environment.</a:t>
            </a:r>
          </a:p>
        </p:txBody>
      </p:sp>
      <p:sp>
        <p:nvSpPr>
          <p:cNvPr id="4" name="Slide Number Placeholder 3"/>
          <p:cNvSpPr>
            <a:spLocks noGrp="1"/>
          </p:cNvSpPr>
          <p:nvPr>
            <p:ph type="sldNum" sz="quarter" idx="5"/>
          </p:nvPr>
        </p:nvSpPr>
        <p:spPr/>
        <p:txBody>
          <a:bodyPr/>
          <a:lstStyle/>
          <a:p>
            <a:fld id="{E9B52958-C765-4CC9-ABB9-6BEB0A3A2D39}" type="slidenum">
              <a:rPr lang="en-US" smtClean="0"/>
              <a:t>6</a:t>
            </a:fld>
            <a:endParaRPr lang="en-US" dirty="0"/>
          </a:p>
        </p:txBody>
      </p:sp>
    </p:spTree>
    <p:extLst>
      <p:ext uri="{BB962C8B-B14F-4D97-AF65-F5344CB8AC3E}">
        <p14:creationId xmlns:p14="http://schemas.microsoft.com/office/powerpoint/2010/main" val="2691533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Sensory disabilities involve impairments related to sight, hearing, or both, and can significantly affect how students access and engage with course materials. Students with vision impairments may be blind or have low vision, requiring materials in accessible formats such as large print, Braille, or screen reader–compatible digital documents. Visual presentations, handouts, and diagrams can become barriers if not described or made accessible. </a:t>
            </a:r>
          </a:p>
          <a:p>
            <a:endParaRPr lang="en-US" b="0" dirty="0"/>
          </a:p>
          <a:p>
            <a:r>
              <a:rPr lang="en-US" b="0" dirty="0"/>
              <a:t>Students with hearing loss may be hard of hearing or Deaf and often rely on assistive technologies such as hearing aids, captioning services, or sign language interpreters to access spoken content. Instructors who speak while facing the board, play uncaptioned videos, or rely heavily on verbal discussion without visual cues may unintentionally exclude these learners. Creating a sensory-accessible classroom involves using clear, multimodal communication strategies and being mindful of how content is delivered to ensure all students can fully participate and understand.</a:t>
            </a:r>
          </a:p>
        </p:txBody>
      </p:sp>
      <p:sp>
        <p:nvSpPr>
          <p:cNvPr id="4" name="Slide Number Placeholder 3"/>
          <p:cNvSpPr>
            <a:spLocks noGrp="1"/>
          </p:cNvSpPr>
          <p:nvPr>
            <p:ph type="sldNum" sz="quarter" idx="5"/>
          </p:nvPr>
        </p:nvSpPr>
        <p:spPr/>
        <p:txBody>
          <a:bodyPr/>
          <a:lstStyle/>
          <a:p>
            <a:fld id="{E9B52958-C765-4CC9-ABB9-6BEB0A3A2D39}" type="slidenum">
              <a:rPr lang="en-US" smtClean="0"/>
              <a:t>7</a:t>
            </a:fld>
            <a:endParaRPr lang="en-US" dirty="0"/>
          </a:p>
        </p:txBody>
      </p:sp>
    </p:spTree>
    <p:extLst>
      <p:ext uri="{BB962C8B-B14F-4D97-AF65-F5344CB8AC3E}">
        <p14:creationId xmlns:p14="http://schemas.microsoft.com/office/powerpoint/2010/main" val="167725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health conditions such as anxiety and depression are increasingly common among college students and can significantly impact learning and classroom engagement. Students with anxiety may struggle with participation, presentations, timed tests, or even attending class regularly due to overwhelming stress or fear of judgment. Depression can affect energy levels, concentration, motivation, and the ability to complete assignments or meet deadlines. These conditions are often invisible and can fluctuate over time, making them difficult to recognize. Without understanding and support, students may fall behind academically or withdraw from the learning environment altogether. Creating a classroom culture that normalizes mental health support, offers flexibility when possible, and emphasizes empathy can make a meaningful difference. Small changes—like offering alternative participation options or clearly outlining expectations—can help students with mental health conditions feel more secure, included, and capable of succeeding.</a:t>
            </a:r>
          </a:p>
        </p:txBody>
      </p:sp>
      <p:sp>
        <p:nvSpPr>
          <p:cNvPr id="4" name="Slide Number Placeholder 3"/>
          <p:cNvSpPr>
            <a:spLocks noGrp="1"/>
          </p:cNvSpPr>
          <p:nvPr>
            <p:ph type="sldNum" sz="quarter" idx="5"/>
          </p:nvPr>
        </p:nvSpPr>
        <p:spPr/>
        <p:txBody>
          <a:bodyPr/>
          <a:lstStyle/>
          <a:p>
            <a:fld id="{E9B52958-C765-4CC9-ABB9-6BEB0A3A2D39}" type="slidenum">
              <a:rPr lang="en-US" smtClean="0"/>
              <a:t>8</a:t>
            </a:fld>
            <a:endParaRPr lang="en-US" dirty="0"/>
          </a:p>
        </p:txBody>
      </p:sp>
    </p:spTree>
    <p:extLst>
      <p:ext uri="{BB962C8B-B14F-4D97-AF65-F5344CB8AC3E}">
        <p14:creationId xmlns:p14="http://schemas.microsoft.com/office/powerpoint/2010/main" val="667030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Neurodiversity refers to the natural variation in how people think, learn, and process information. It includes conditions such as autism spectrum disorder (ASD), ADHD, dyslexia, and others. Students on the autism spectrum may experience differences in social communication, sensory processing, or behavior regulation. In a college classroom, they might find group work, sudden schedule changes, or vague instructions particularly challenging. At the same time, neurodivergent students often bring strengths such as deep focus, creative thinking, attention to detail, and strong memory skills. It’s important to recognize that neurodiversity is not a deficit but a difference, and students benefit when instructors design environments that offer structure, clarity, and multiple ways to engage. Simple practices—like providing clear expectations, using consistent routines, and offering visual aids—can help neurodivergent students feel more supported, understood, and capable of academic success.</a:t>
            </a:r>
          </a:p>
        </p:txBody>
      </p:sp>
      <p:sp>
        <p:nvSpPr>
          <p:cNvPr id="4" name="Slide Number Placeholder 3"/>
          <p:cNvSpPr>
            <a:spLocks noGrp="1"/>
          </p:cNvSpPr>
          <p:nvPr>
            <p:ph type="sldNum" sz="quarter" idx="5"/>
          </p:nvPr>
        </p:nvSpPr>
        <p:spPr/>
        <p:txBody>
          <a:bodyPr/>
          <a:lstStyle/>
          <a:p>
            <a:fld id="{E9B52958-C765-4CC9-ABB9-6BEB0A3A2D39}" type="slidenum">
              <a:rPr lang="en-US" smtClean="0"/>
              <a:t>9</a:t>
            </a:fld>
            <a:endParaRPr lang="en-US" dirty="0"/>
          </a:p>
        </p:txBody>
      </p:sp>
    </p:spTree>
    <p:extLst>
      <p:ext uri="{BB962C8B-B14F-4D97-AF65-F5344CB8AC3E}">
        <p14:creationId xmlns:p14="http://schemas.microsoft.com/office/powerpoint/2010/main" val="140123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E3B-A7D1-A81D-3139-C7CCB1935A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3D994C-0C3E-9E96-7C0F-80B3018072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4DD5DE-9A7F-B0B8-032D-CC32BD315D7F}"/>
              </a:ext>
            </a:extLst>
          </p:cNvPr>
          <p:cNvSpPr>
            <a:spLocks noGrp="1"/>
          </p:cNvSpPr>
          <p:nvPr>
            <p:ph type="dt" sz="half" idx="10"/>
          </p:nvPr>
        </p:nvSpPr>
        <p:spPr/>
        <p:txBody>
          <a:bodyPr/>
          <a:lstStyle/>
          <a:p>
            <a:fld id="{D1D1EADE-8E88-4C7C-8AC5-FB148DE4940E}" type="datetime1">
              <a:rPr lang="en-US" smtClean="0"/>
              <a:t>12/18/2025</a:t>
            </a:fld>
            <a:endParaRPr lang="en-US" dirty="0"/>
          </a:p>
        </p:txBody>
      </p:sp>
      <p:sp>
        <p:nvSpPr>
          <p:cNvPr id="5" name="Footer Placeholder 4">
            <a:extLst>
              <a:ext uri="{FF2B5EF4-FFF2-40B4-BE49-F238E27FC236}">
                <a16:creationId xmlns:a16="http://schemas.microsoft.com/office/drawing/2014/main" id="{DB073BC0-03D0-0A35-4302-601BD2F53A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F3BDD1-119A-082A-3F9C-CB9E130CAB1D}"/>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40228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ADE1F-B5A5-B67D-042E-81C37F9B3B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E1D70D-12E9-810B-9DB7-8568F18C0D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62DE7-8267-17CA-DEC2-7318D82660F4}"/>
              </a:ext>
            </a:extLst>
          </p:cNvPr>
          <p:cNvSpPr>
            <a:spLocks noGrp="1"/>
          </p:cNvSpPr>
          <p:nvPr>
            <p:ph type="dt" sz="half" idx="10"/>
          </p:nvPr>
        </p:nvSpPr>
        <p:spPr/>
        <p:txBody>
          <a:bodyPr/>
          <a:lstStyle/>
          <a:p>
            <a:fld id="{EC3C8B9C-477D-492A-96AD-1FC2CC997A73}" type="datetime1">
              <a:rPr lang="en-US" smtClean="0"/>
              <a:t>12/18/2025</a:t>
            </a:fld>
            <a:endParaRPr lang="en-US" dirty="0"/>
          </a:p>
        </p:txBody>
      </p:sp>
      <p:sp>
        <p:nvSpPr>
          <p:cNvPr id="5" name="Footer Placeholder 4">
            <a:extLst>
              <a:ext uri="{FF2B5EF4-FFF2-40B4-BE49-F238E27FC236}">
                <a16:creationId xmlns:a16="http://schemas.microsoft.com/office/drawing/2014/main" id="{9CBDCF27-CB50-516D-C53D-0CB5DDF534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4D315E-8DF8-BF4C-4605-3558780AAE63}"/>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98885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94D796-8F4F-11EB-D30B-0F1BB5EA0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EFA908-D688-6FD8-9F35-67683219CD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DC281-7F4A-790C-7DB0-7D123FBD3B53}"/>
              </a:ext>
            </a:extLst>
          </p:cNvPr>
          <p:cNvSpPr>
            <a:spLocks noGrp="1"/>
          </p:cNvSpPr>
          <p:nvPr>
            <p:ph type="dt" sz="half" idx="10"/>
          </p:nvPr>
        </p:nvSpPr>
        <p:spPr/>
        <p:txBody>
          <a:bodyPr/>
          <a:lstStyle/>
          <a:p>
            <a:fld id="{42D3AED5-E26D-4E29-B1B3-7847B6779594}" type="datetime1">
              <a:rPr lang="en-US" smtClean="0"/>
              <a:t>12/18/2025</a:t>
            </a:fld>
            <a:endParaRPr lang="en-US" dirty="0"/>
          </a:p>
        </p:txBody>
      </p:sp>
      <p:sp>
        <p:nvSpPr>
          <p:cNvPr id="5" name="Footer Placeholder 4">
            <a:extLst>
              <a:ext uri="{FF2B5EF4-FFF2-40B4-BE49-F238E27FC236}">
                <a16:creationId xmlns:a16="http://schemas.microsoft.com/office/drawing/2014/main" id="{49F6ABB5-F2C0-F234-DDBC-DF409397E7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61A1BA-92F7-A883-7E12-AD407354B234}"/>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234402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F1933-29AF-EFE9-4B04-594BA8778F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C25CFF-2963-4623-33C0-02A5E1A86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5EEA26-7E8E-7934-419C-1F6C075B591A}"/>
              </a:ext>
            </a:extLst>
          </p:cNvPr>
          <p:cNvSpPr>
            <a:spLocks noGrp="1"/>
          </p:cNvSpPr>
          <p:nvPr>
            <p:ph type="dt" sz="half" idx="10"/>
          </p:nvPr>
        </p:nvSpPr>
        <p:spPr/>
        <p:txBody>
          <a:bodyPr/>
          <a:lstStyle/>
          <a:p>
            <a:fld id="{672D2E58-4460-44E9-899D-31B246D16E7A}" type="datetimeFigureOut">
              <a:rPr lang="en-US" smtClean="0"/>
              <a:t>12/18/2025</a:t>
            </a:fld>
            <a:endParaRPr lang="en-US" dirty="0"/>
          </a:p>
        </p:txBody>
      </p:sp>
      <p:sp>
        <p:nvSpPr>
          <p:cNvPr id="5" name="Footer Placeholder 4">
            <a:extLst>
              <a:ext uri="{FF2B5EF4-FFF2-40B4-BE49-F238E27FC236}">
                <a16:creationId xmlns:a16="http://schemas.microsoft.com/office/drawing/2014/main" id="{8E08FEDA-2B76-689D-FC8A-F961A19BD2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579DDD-9CF9-5F1A-54B9-BCD9632EA415}"/>
              </a:ext>
            </a:extLst>
          </p:cNvPr>
          <p:cNvSpPr>
            <a:spLocks noGrp="1"/>
          </p:cNvSpPr>
          <p:nvPr>
            <p:ph type="sldNum" sz="quarter" idx="12"/>
          </p:nvPr>
        </p:nvSpPr>
        <p:spPr/>
        <p:txBody>
          <a:bodyPr/>
          <a:lstStyle/>
          <a:p>
            <a:fld id="{A7B0CC25-0B10-45B1-BEC6-3C45C3E85F9E}" type="slidenum">
              <a:rPr lang="en-US" smtClean="0"/>
              <a:t>‹#›</a:t>
            </a:fld>
            <a:endParaRPr lang="en-US" dirty="0"/>
          </a:p>
        </p:txBody>
      </p:sp>
    </p:spTree>
    <p:extLst>
      <p:ext uri="{BB962C8B-B14F-4D97-AF65-F5344CB8AC3E}">
        <p14:creationId xmlns:p14="http://schemas.microsoft.com/office/powerpoint/2010/main" val="3370273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2F99-4ACC-F409-D8BB-BCBD59FE9E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838CD9-75A5-CC76-1E04-FD1F1D5F80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9893B-D0ED-1E85-9DF4-D8E2733C2F19}"/>
              </a:ext>
            </a:extLst>
          </p:cNvPr>
          <p:cNvSpPr>
            <a:spLocks noGrp="1"/>
          </p:cNvSpPr>
          <p:nvPr>
            <p:ph type="dt" sz="half" idx="10"/>
          </p:nvPr>
        </p:nvSpPr>
        <p:spPr/>
        <p:txBody>
          <a:bodyPr/>
          <a:lstStyle/>
          <a:p>
            <a:fld id="{672D2E58-4460-44E9-899D-31B246D16E7A}" type="datetimeFigureOut">
              <a:rPr lang="en-US" smtClean="0"/>
              <a:t>12/18/2025</a:t>
            </a:fld>
            <a:endParaRPr lang="en-US" dirty="0"/>
          </a:p>
        </p:txBody>
      </p:sp>
      <p:sp>
        <p:nvSpPr>
          <p:cNvPr id="5" name="Footer Placeholder 4">
            <a:extLst>
              <a:ext uri="{FF2B5EF4-FFF2-40B4-BE49-F238E27FC236}">
                <a16:creationId xmlns:a16="http://schemas.microsoft.com/office/drawing/2014/main" id="{6EAE15A4-D4EF-0F5C-1675-BC9DD7A1B8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A46E4D-77D6-728B-B958-B59443491892}"/>
              </a:ext>
            </a:extLst>
          </p:cNvPr>
          <p:cNvSpPr>
            <a:spLocks noGrp="1"/>
          </p:cNvSpPr>
          <p:nvPr>
            <p:ph type="sldNum" sz="quarter" idx="12"/>
          </p:nvPr>
        </p:nvSpPr>
        <p:spPr/>
        <p:txBody>
          <a:bodyPr/>
          <a:lstStyle/>
          <a:p>
            <a:fld id="{A7B0CC25-0B10-45B1-BEC6-3C45C3E85F9E}" type="slidenum">
              <a:rPr lang="en-US" smtClean="0"/>
              <a:t>‹#›</a:t>
            </a:fld>
            <a:endParaRPr lang="en-US" dirty="0"/>
          </a:p>
        </p:txBody>
      </p:sp>
    </p:spTree>
    <p:extLst>
      <p:ext uri="{BB962C8B-B14F-4D97-AF65-F5344CB8AC3E}">
        <p14:creationId xmlns:p14="http://schemas.microsoft.com/office/powerpoint/2010/main" val="1952677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5430-FBEE-DC18-90AA-72732C2C6E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69CED9-0F2E-98A4-E1A6-4CB18E6DC0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B3D9FB-C5D1-6D13-E914-B1ADCD2C838E}"/>
              </a:ext>
            </a:extLst>
          </p:cNvPr>
          <p:cNvSpPr>
            <a:spLocks noGrp="1"/>
          </p:cNvSpPr>
          <p:nvPr>
            <p:ph type="dt" sz="half" idx="10"/>
          </p:nvPr>
        </p:nvSpPr>
        <p:spPr/>
        <p:txBody>
          <a:bodyPr/>
          <a:lstStyle/>
          <a:p>
            <a:fld id="{672D2E58-4460-44E9-899D-31B246D16E7A}" type="datetimeFigureOut">
              <a:rPr lang="en-US" smtClean="0"/>
              <a:t>12/18/2025</a:t>
            </a:fld>
            <a:endParaRPr lang="en-US" dirty="0"/>
          </a:p>
        </p:txBody>
      </p:sp>
      <p:sp>
        <p:nvSpPr>
          <p:cNvPr id="5" name="Footer Placeholder 4">
            <a:extLst>
              <a:ext uri="{FF2B5EF4-FFF2-40B4-BE49-F238E27FC236}">
                <a16:creationId xmlns:a16="http://schemas.microsoft.com/office/drawing/2014/main" id="{51249A87-1AF4-AEE0-731E-34B09FCA99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234C43-38B8-64B4-0C6C-C45819D75883}"/>
              </a:ext>
            </a:extLst>
          </p:cNvPr>
          <p:cNvSpPr>
            <a:spLocks noGrp="1"/>
          </p:cNvSpPr>
          <p:nvPr>
            <p:ph type="sldNum" sz="quarter" idx="12"/>
          </p:nvPr>
        </p:nvSpPr>
        <p:spPr/>
        <p:txBody>
          <a:bodyPr/>
          <a:lstStyle/>
          <a:p>
            <a:fld id="{A7B0CC25-0B10-45B1-BEC6-3C45C3E85F9E}" type="slidenum">
              <a:rPr lang="en-US" smtClean="0"/>
              <a:t>‹#›</a:t>
            </a:fld>
            <a:endParaRPr lang="en-US" dirty="0"/>
          </a:p>
        </p:txBody>
      </p:sp>
    </p:spTree>
    <p:extLst>
      <p:ext uri="{BB962C8B-B14F-4D97-AF65-F5344CB8AC3E}">
        <p14:creationId xmlns:p14="http://schemas.microsoft.com/office/powerpoint/2010/main" val="1277938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C282-100F-1C7F-6A30-A6FC471BD7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2679F-AF9F-3158-1842-95BE43C81C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0AD51-47B5-80ED-1A0D-6AD7B804DF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C68194-CE6D-4E6D-69E0-6A15694C25DF}"/>
              </a:ext>
            </a:extLst>
          </p:cNvPr>
          <p:cNvSpPr>
            <a:spLocks noGrp="1"/>
          </p:cNvSpPr>
          <p:nvPr>
            <p:ph type="dt" sz="half" idx="10"/>
          </p:nvPr>
        </p:nvSpPr>
        <p:spPr/>
        <p:txBody>
          <a:bodyPr/>
          <a:lstStyle/>
          <a:p>
            <a:fld id="{672D2E58-4460-44E9-899D-31B246D16E7A}" type="datetimeFigureOut">
              <a:rPr lang="en-US" smtClean="0"/>
              <a:t>12/18/2025</a:t>
            </a:fld>
            <a:endParaRPr lang="en-US" dirty="0"/>
          </a:p>
        </p:txBody>
      </p:sp>
      <p:sp>
        <p:nvSpPr>
          <p:cNvPr id="6" name="Footer Placeholder 5">
            <a:extLst>
              <a:ext uri="{FF2B5EF4-FFF2-40B4-BE49-F238E27FC236}">
                <a16:creationId xmlns:a16="http://schemas.microsoft.com/office/drawing/2014/main" id="{2CDC058A-0EE4-65DF-C459-91E2338371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A003CD-4D46-1E4C-2345-DA006FCB55BB}"/>
              </a:ext>
            </a:extLst>
          </p:cNvPr>
          <p:cNvSpPr>
            <a:spLocks noGrp="1"/>
          </p:cNvSpPr>
          <p:nvPr>
            <p:ph type="sldNum" sz="quarter" idx="12"/>
          </p:nvPr>
        </p:nvSpPr>
        <p:spPr/>
        <p:txBody>
          <a:bodyPr/>
          <a:lstStyle/>
          <a:p>
            <a:fld id="{A7B0CC25-0B10-45B1-BEC6-3C45C3E85F9E}" type="slidenum">
              <a:rPr lang="en-US" smtClean="0"/>
              <a:t>‹#›</a:t>
            </a:fld>
            <a:endParaRPr lang="en-US" dirty="0"/>
          </a:p>
        </p:txBody>
      </p:sp>
    </p:spTree>
    <p:extLst>
      <p:ext uri="{BB962C8B-B14F-4D97-AF65-F5344CB8AC3E}">
        <p14:creationId xmlns:p14="http://schemas.microsoft.com/office/powerpoint/2010/main" val="3393443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2832-2259-D718-D889-6548510063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6ADF23-2DD0-1F97-373C-56B59F7BB5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3F5FFF-BCE1-35D6-EE9F-C063C6482F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CBC2F0-F723-C2CF-8469-8157E761AA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F7AD5D-CF8C-5AF6-2145-8CCD121F1D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06D182-1174-737D-99A8-4C17837B2EE4}"/>
              </a:ext>
            </a:extLst>
          </p:cNvPr>
          <p:cNvSpPr>
            <a:spLocks noGrp="1"/>
          </p:cNvSpPr>
          <p:nvPr>
            <p:ph type="dt" sz="half" idx="10"/>
          </p:nvPr>
        </p:nvSpPr>
        <p:spPr/>
        <p:txBody>
          <a:bodyPr/>
          <a:lstStyle/>
          <a:p>
            <a:fld id="{672D2E58-4460-44E9-899D-31B246D16E7A}" type="datetimeFigureOut">
              <a:rPr lang="en-US" smtClean="0"/>
              <a:t>12/18/2025</a:t>
            </a:fld>
            <a:endParaRPr lang="en-US" dirty="0"/>
          </a:p>
        </p:txBody>
      </p:sp>
      <p:sp>
        <p:nvSpPr>
          <p:cNvPr id="8" name="Footer Placeholder 7">
            <a:extLst>
              <a:ext uri="{FF2B5EF4-FFF2-40B4-BE49-F238E27FC236}">
                <a16:creationId xmlns:a16="http://schemas.microsoft.com/office/drawing/2014/main" id="{BA7791E0-9F29-FC31-772A-642F198D90C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FD5013F-272F-8B3E-0716-0AF5B3C4C904}"/>
              </a:ext>
            </a:extLst>
          </p:cNvPr>
          <p:cNvSpPr>
            <a:spLocks noGrp="1"/>
          </p:cNvSpPr>
          <p:nvPr>
            <p:ph type="sldNum" sz="quarter" idx="12"/>
          </p:nvPr>
        </p:nvSpPr>
        <p:spPr/>
        <p:txBody>
          <a:bodyPr/>
          <a:lstStyle/>
          <a:p>
            <a:fld id="{A7B0CC25-0B10-45B1-BEC6-3C45C3E85F9E}" type="slidenum">
              <a:rPr lang="en-US" smtClean="0"/>
              <a:t>‹#›</a:t>
            </a:fld>
            <a:endParaRPr lang="en-US" dirty="0"/>
          </a:p>
        </p:txBody>
      </p:sp>
    </p:spTree>
    <p:extLst>
      <p:ext uri="{BB962C8B-B14F-4D97-AF65-F5344CB8AC3E}">
        <p14:creationId xmlns:p14="http://schemas.microsoft.com/office/powerpoint/2010/main" val="430984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FBEA-E8EA-B14F-D4C8-886246C245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5EA61A-A1B0-525A-ED10-408D06A729E0}"/>
              </a:ext>
            </a:extLst>
          </p:cNvPr>
          <p:cNvSpPr>
            <a:spLocks noGrp="1"/>
          </p:cNvSpPr>
          <p:nvPr>
            <p:ph type="dt" sz="half" idx="10"/>
          </p:nvPr>
        </p:nvSpPr>
        <p:spPr/>
        <p:txBody>
          <a:bodyPr/>
          <a:lstStyle/>
          <a:p>
            <a:fld id="{672D2E58-4460-44E9-899D-31B246D16E7A}" type="datetimeFigureOut">
              <a:rPr lang="en-US" smtClean="0"/>
              <a:t>12/18/2025</a:t>
            </a:fld>
            <a:endParaRPr lang="en-US" dirty="0"/>
          </a:p>
        </p:txBody>
      </p:sp>
      <p:sp>
        <p:nvSpPr>
          <p:cNvPr id="4" name="Footer Placeholder 3">
            <a:extLst>
              <a:ext uri="{FF2B5EF4-FFF2-40B4-BE49-F238E27FC236}">
                <a16:creationId xmlns:a16="http://schemas.microsoft.com/office/drawing/2014/main" id="{37813BC6-E4DF-2072-7562-2D0E49F033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A86533-58F4-92AB-7264-8F78C3CB7815}"/>
              </a:ext>
            </a:extLst>
          </p:cNvPr>
          <p:cNvSpPr>
            <a:spLocks noGrp="1"/>
          </p:cNvSpPr>
          <p:nvPr>
            <p:ph type="sldNum" sz="quarter" idx="12"/>
          </p:nvPr>
        </p:nvSpPr>
        <p:spPr/>
        <p:txBody>
          <a:bodyPr/>
          <a:lstStyle/>
          <a:p>
            <a:fld id="{A7B0CC25-0B10-45B1-BEC6-3C45C3E85F9E}" type="slidenum">
              <a:rPr lang="en-US" smtClean="0"/>
              <a:t>‹#›</a:t>
            </a:fld>
            <a:endParaRPr lang="en-US" dirty="0"/>
          </a:p>
        </p:txBody>
      </p:sp>
    </p:spTree>
    <p:extLst>
      <p:ext uri="{BB962C8B-B14F-4D97-AF65-F5344CB8AC3E}">
        <p14:creationId xmlns:p14="http://schemas.microsoft.com/office/powerpoint/2010/main" val="1255727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178C3-5110-0746-E00C-8EDBD7071CCD}"/>
              </a:ext>
            </a:extLst>
          </p:cNvPr>
          <p:cNvSpPr>
            <a:spLocks noGrp="1"/>
          </p:cNvSpPr>
          <p:nvPr>
            <p:ph type="dt" sz="half" idx="10"/>
          </p:nvPr>
        </p:nvSpPr>
        <p:spPr/>
        <p:txBody>
          <a:bodyPr/>
          <a:lstStyle/>
          <a:p>
            <a:fld id="{672D2E58-4460-44E9-899D-31B246D16E7A}" type="datetimeFigureOut">
              <a:rPr lang="en-US" smtClean="0"/>
              <a:t>12/18/2025</a:t>
            </a:fld>
            <a:endParaRPr lang="en-US" dirty="0"/>
          </a:p>
        </p:txBody>
      </p:sp>
      <p:sp>
        <p:nvSpPr>
          <p:cNvPr id="3" name="Footer Placeholder 2">
            <a:extLst>
              <a:ext uri="{FF2B5EF4-FFF2-40B4-BE49-F238E27FC236}">
                <a16:creationId xmlns:a16="http://schemas.microsoft.com/office/drawing/2014/main" id="{0125A42E-DFAE-9254-0927-7C6A5887907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9E7BABE-F5CA-F87C-19AA-2A09ACAA66C6}"/>
              </a:ext>
            </a:extLst>
          </p:cNvPr>
          <p:cNvSpPr>
            <a:spLocks noGrp="1"/>
          </p:cNvSpPr>
          <p:nvPr>
            <p:ph type="sldNum" sz="quarter" idx="12"/>
          </p:nvPr>
        </p:nvSpPr>
        <p:spPr/>
        <p:txBody>
          <a:bodyPr/>
          <a:lstStyle/>
          <a:p>
            <a:fld id="{A7B0CC25-0B10-45B1-BEC6-3C45C3E85F9E}" type="slidenum">
              <a:rPr lang="en-US" smtClean="0"/>
              <a:t>‹#›</a:t>
            </a:fld>
            <a:endParaRPr lang="en-US" dirty="0"/>
          </a:p>
        </p:txBody>
      </p:sp>
    </p:spTree>
    <p:extLst>
      <p:ext uri="{BB962C8B-B14F-4D97-AF65-F5344CB8AC3E}">
        <p14:creationId xmlns:p14="http://schemas.microsoft.com/office/powerpoint/2010/main" val="2785451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456A5-A525-3FF2-5FEF-0F817CFC6A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04F4D7-C010-D95B-8395-408E6FC496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361ED7-BF60-DBD9-9CDB-61B3C2D37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8971F5-AA8D-DFFE-A30D-F3701EB52894}"/>
              </a:ext>
            </a:extLst>
          </p:cNvPr>
          <p:cNvSpPr>
            <a:spLocks noGrp="1"/>
          </p:cNvSpPr>
          <p:nvPr>
            <p:ph type="dt" sz="half" idx="10"/>
          </p:nvPr>
        </p:nvSpPr>
        <p:spPr/>
        <p:txBody>
          <a:bodyPr/>
          <a:lstStyle/>
          <a:p>
            <a:fld id="{672D2E58-4460-44E9-899D-31B246D16E7A}" type="datetimeFigureOut">
              <a:rPr lang="en-US" smtClean="0"/>
              <a:t>12/18/2025</a:t>
            </a:fld>
            <a:endParaRPr lang="en-US" dirty="0"/>
          </a:p>
        </p:txBody>
      </p:sp>
      <p:sp>
        <p:nvSpPr>
          <p:cNvPr id="6" name="Footer Placeholder 5">
            <a:extLst>
              <a:ext uri="{FF2B5EF4-FFF2-40B4-BE49-F238E27FC236}">
                <a16:creationId xmlns:a16="http://schemas.microsoft.com/office/drawing/2014/main" id="{134A1472-B408-E82C-B97C-C205332A57E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57F367-5D29-280A-EAED-B93C116BA7E0}"/>
              </a:ext>
            </a:extLst>
          </p:cNvPr>
          <p:cNvSpPr>
            <a:spLocks noGrp="1"/>
          </p:cNvSpPr>
          <p:nvPr>
            <p:ph type="sldNum" sz="quarter" idx="12"/>
          </p:nvPr>
        </p:nvSpPr>
        <p:spPr/>
        <p:txBody>
          <a:bodyPr/>
          <a:lstStyle/>
          <a:p>
            <a:fld id="{A7B0CC25-0B10-45B1-BEC6-3C45C3E85F9E}" type="slidenum">
              <a:rPr lang="en-US" smtClean="0"/>
              <a:t>‹#›</a:t>
            </a:fld>
            <a:endParaRPr lang="en-US" dirty="0"/>
          </a:p>
        </p:txBody>
      </p:sp>
    </p:spTree>
    <p:extLst>
      <p:ext uri="{BB962C8B-B14F-4D97-AF65-F5344CB8AC3E}">
        <p14:creationId xmlns:p14="http://schemas.microsoft.com/office/powerpoint/2010/main" val="78086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59C11-3B1A-022F-5227-D48361766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1B211C-5A29-5674-9F14-A2888ADC4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7E74E-8144-96FA-0F61-C8312181A274}"/>
              </a:ext>
            </a:extLst>
          </p:cNvPr>
          <p:cNvSpPr>
            <a:spLocks noGrp="1"/>
          </p:cNvSpPr>
          <p:nvPr>
            <p:ph type="dt" sz="half" idx="10"/>
          </p:nvPr>
        </p:nvSpPr>
        <p:spPr/>
        <p:txBody>
          <a:bodyPr/>
          <a:lstStyle/>
          <a:p>
            <a:fld id="{157B6794-849E-4626-908B-D15793550EFB}" type="datetime1">
              <a:rPr lang="en-US" smtClean="0"/>
              <a:t>12/18/2025</a:t>
            </a:fld>
            <a:endParaRPr lang="en-US" dirty="0"/>
          </a:p>
        </p:txBody>
      </p:sp>
      <p:sp>
        <p:nvSpPr>
          <p:cNvPr id="5" name="Footer Placeholder 4">
            <a:extLst>
              <a:ext uri="{FF2B5EF4-FFF2-40B4-BE49-F238E27FC236}">
                <a16:creationId xmlns:a16="http://schemas.microsoft.com/office/drawing/2014/main" id="{E26786EC-A37C-D4F8-81BC-0748F8FE17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8D5D42-9AB4-A85A-A4C6-2B81E7A4FFD4}"/>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05029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10AA-52FF-7B89-B059-E9872A9785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86485C-E1AF-A367-BE98-F7D94B889B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FC05173-8A0E-198A-693A-A76DE2285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5117BF-E95A-154A-F789-2E0713530C56}"/>
              </a:ext>
            </a:extLst>
          </p:cNvPr>
          <p:cNvSpPr>
            <a:spLocks noGrp="1"/>
          </p:cNvSpPr>
          <p:nvPr>
            <p:ph type="dt" sz="half" idx="10"/>
          </p:nvPr>
        </p:nvSpPr>
        <p:spPr/>
        <p:txBody>
          <a:bodyPr/>
          <a:lstStyle/>
          <a:p>
            <a:fld id="{672D2E58-4460-44E9-899D-31B246D16E7A}" type="datetimeFigureOut">
              <a:rPr lang="en-US" smtClean="0"/>
              <a:t>12/18/2025</a:t>
            </a:fld>
            <a:endParaRPr lang="en-US" dirty="0"/>
          </a:p>
        </p:txBody>
      </p:sp>
      <p:sp>
        <p:nvSpPr>
          <p:cNvPr id="6" name="Footer Placeholder 5">
            <a:extLst>
              <a:ext uri="{FF2B5EF4-FFF2-40B4-BE49-F238E27FC236}">
                <a16:creationId xmlns:a16="http://schemas.microsoft.com/office/drawing/2014/main" id="{5787A760-4F53-71E0-B5B0-05A0DC2EAC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769A73-63A1-3191-94A4-4FD47372D86E}"/>
              </a:ext>
            </a:extLst>
          </p:cNvPr>
          <p:cNvSpPr>
            <a:spLocks noGrp="1"/>
          </p:cNvSpPr>
          <p:nvPr>
            <p:ph type="sldNum" sz="quarter" idx="12"/>
          </p:nvPr>
        </p:nvSpPr>
        <p:spPr/>
        <p:txBody>
          <a:bodyPr/>
          <a:lstStyle/>
          <a:p>
            <a:fld id="{A7B0CC25-0B10-45B1-BEC6-3C45C3E85F9E}" type="slidenum">
              <a:rPr lang="en-US" smtClean="0"/>
              <a:t>‹#›</a:t>
            </a:fld>
            <a:endParaRPr lang="en-US" dirty="0"/>
          </a:p>
        </p:txBody>
      </p:sp>
    </p:spTree>
    <p:extLst>
      <p:ext uri="{BB962C8B-B14F-4D97-AF65-F5344CB8AC3E}">
        <p14:creationId xmlns:p14="http://schemas.microsoft.com/office/powerpoint/2010/main" val="1353620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9D883-A9C9-C592-AF92-060F9DA8D1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E92D3A-2A61-18E8-ABBF-AA7319743E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27BE8-B9BB-A620-21CE-C0923DA93741}"/>
              </a:ext>
            </a:extLst>
          </p:cNvPr>
          <p:cNvSpPr>
            <a:spLocks noGrp="1"/>
          </p:cNvSpPr>
          <p:nvPr>
            <p:ph type="dt" sz="half" idx="10"/>
          </p:nvPr>
        </p:nvSpPr>
        <p:spPr/>
        <p:txBody>
          <a:bodyPr/>
          <a:lstStyle/>
          <a:p>
            <a:fld id="{672D2E58-4460-44E9-899D-31B246D16E7A}" type="datetimeFigureOut">
              <a:rPr lang="en-US" smtClean="0"/>
              <a:t>12/18/2025</a:t>
            </a:fld>
            <a:endParaRPr lang="en-US" dirty="0"/>
          </a:p>
        </p:txBody>
      </p:sp>
      <p:sp>
        <p:nvSpPr>
          <p:cNvPr id="5" name="Footer Placeholder 4">
            <a:extLst>
              <a:ext uri="{FF2B5EF4-FFF2-40B4-BE49-F238E27FC236}">
                <a16:creationId xmlns:a16="http://schemas.microsoft.com/office/drawing/2014/main" id="{DDEC1A2F-663C-14EC-964F-671863F9C7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9BBD8B-AAFE-207F-7AED-CEE9587226A2}"/>
              </a:ext>
            </a:extLst>
          </p:cNvPr>
          <p:cNvSpPr>
            <a:spLocks noGrp="1"/>
          </p:cNvSpPr>
          <p:nvPr>
            <p:ph type="sldNum" sz="quarter" idx="12"/>
          </p:nvPr>
        </p:nvSpPr>
        <p:spPr/>
        <p:txBody>
          <a:bodyPr/>
          <a:lstStyle/>
          <a:p>
            <a:fld id="{A7B0CC25-0B10-45B1-BEC6-3C45C3E85F9E}" type="slidenum">
              <a:rPr lang="en-US" smtClean="0"/>
              <a:t>‹#›</a:t>
            </a:fld>
            <a:endParaRPr lang="en-US" dirty="0"/>
          </a:p>
        </p:txBody>
      </p:sp>
    </p:spTree>
    <p:extLst>
      <p:ext uri="{BB962C8B-B14F-4D97-AF65-F5344CB8AC3E}">
        <p14:creationId xmlns:p14="http://schemas.microsoft.com/office/powerpoint/2010/main" val="232480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F37345-368C-46A5-EF5E-5EC2F74694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03C239-3BDA-C9AE-AFB4-1EE5462F90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58B15-919D-7CC1-33A8-9F0F82BF0181}"/>
              </a:ext>
            </a:extLst>
          </p:cNvPr>
          <p:cNvSpPr>
            <a:spLocks noGrp="1"/>
          </p:cNvSpPr>
          <p:nvPr>
            <p:ph type="dt" sz="half" idx="10"/>
          </p:nvPr>
        </p:nvSpPr>
        <p:spPr/>
        <p:txBody>
          <a:bodyPr/>
          <a:lstStyle/>
          <a:p>
            <a:fld id="{672D2E58-4460-44E9-899D-31B246D16E7A}" type="datetimeFigureOut">
              <a:rPr lang="en-US" smtClean="0"/>
              <a:t>12/18/2025</a:t>
            </a:fld>
            <a:endParaRPr lang="en-US" dirty="0"/>
          </a:p>
        </p:txBody>
      </p:sp>
      <p:sp>
        <p:nvSpPr>
          <p:cNvPr id="5" name="Footer Placeholder 4">
            <a:extLst>
              <a:ext uri="{FF2B5EF4-FFF2-40B4-BE49-F238E27FC236}">
                <a16:creationId xmlns:a16="http://schemas.microsoft.com/office/drawing/2014/main" id="{CB7DA4FE-28D3-8C12-F33A-EAD6778983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4D7FF5-B0ED-BE45-87DA-488D53C0DCF8}"/>
              </a:ext>
            </a:extLst>
          </p:cNvPr>
          <p:cNvSpPr>
            <a:spLocks noGrp="1"/>
          </p:cNvSpPr>
          <p:nvPr>
            <p:ph type="sldNum" sz="quarter" idx="12"/>
          </p:nvPr>
        </p:nvSpPr>
        <p:spPr/>
        <p:txBody>
          <a:bodyPr/>
          <a:lstStyle/>
          <a:p>
            <a:fld id="{A7B0CC25-0B10-45B1-BEC6-3C45C3E85F9E}" type="slidenum">
              <a:rPr lang="en-US" smtClean="0"/>
              <a:t>‹#›</a:t>
            </a:fld>
            <a:endParaRPr lang="en-US" dirty="0"/>
          </a:p>
        </p:txBody>
      </p:sp>
    </p:spTree>
    <p:extLst>
      <p:ext uri="{BB962C8B-B14F-4D97-AF65-F5344CB8AC3E}">
        <p14:creationId xmlns:p14="http://schemas.microsoft.com/office/powerpoint/2010/main" val="4290448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1 Cover">
  <p:cSld name="01 Cover">
    <p:spTree>
      <p:nvGrpSpPr>
        <p:cNvPr id="1" name="Shape 10"/>
        <p:cNvGrpSpPr/>
        <p:nvPr/>
      </p:nvGrpSpPr>
      <p:grpSpPr>
        <a:xfrm>
          <a:off x="0" y="0"/>
          <a:ext cx="0" cy="0"/>
          <a:chOff x="0" y="0"/>
          <a:chExt cx="0" cy="0"/>
        </a:xfrm>
      </p:grpSpPr>
      <p:sp>
        <p:nvSpPr>
          <p:cNvPr id="41" name="Google Shape;41;p2"/>
          <p:cNvSpPr txBox="1">
            <a:spLocks noGrp="1"/>
          </p:cNvSpPr>
          <p:nvPr>
            <p:ph type="subTitle" idx="1"/>
          </p:nvPr>
        </p:nvSpPr>
        <p:spPr>
          <a:xfrm>
            <a:off x="1338700" y="1025150"/>
            <a:ext cx="3350100" cy="4802100"/>
          </a:xfrm>
          <a:prstGeom prst="rect">
            <a:avLst/>
          </a:prstGeom>
          <a:noFill/>
          <a:ln>
            <a:noFill/>
          </a:ln>
        </p:spPr>
        <p:txBody>
          <a:bodyPr spcFirstLastPara="1" wrap="square" lIns="121900" tIns="121900" rIns="121900" bIns="121900" anchor="ctr" anchorCtr="0">
            <a:noAutofit/>
          </a:bodyPr>
          <a:lstStyle>
            <a:lvl1pPr lvl="0" algn="l">
              <a:lnSpc>
                <a:spcPct val="115000"/>
              </a:lnSpc>
              <a:spcBef>
                <a:spcPts val="0"/>
              </a:spcBef>
              <a:spcAft>
                <a:spcPts val="0"/>
              </a:spcAft>
              <a:buSzPts val="2700"/>
              <a:buFont typeface="Architects Daughter"/>
              <a:buNone/>
              <a:defRPr sz="2700">
                <a:latin typeface="Architects Daughter"/>
                <a:ea typeface="Architects Daughter"/>
                <a:cs typeface="Architects Daughter"/>
                <a:sym typeface="Architects Daughter"/>
              </a:defRPr>
            </a:lvl1pPr>
            <a:lvl2pPr lvl="1" algn="l">
              <a:lnSpc>
                <a:spcPct val="115000"/>
              </a:lnSpc>
              <a:spcBef>
                <a:spcPts val="2100"/>
              </a:spcBef>
              <a:spcAft>
                <a:spcPts val="0"/>
              </a:spcAft>
              <a:buSzPts val="1800"/>
              <a:buNone/>
              <a:defRPr/>
            </a:lvl2pPr>
            <a:lvl3pPr lvl="2" algn="l">
              <a:lnSpc>
                <a:spcPct val="115000"/>
              </a:lnSpc>
              <a:spcBef>
                <a:spcPts val="2100"/>
              </a:spcBef>
              <a:spcAft>
                <a:spcPts val="0"/>
              </a:spcAft>
              <a:buSzPts val="1800"/>
              <a:buNone/>
              <a:defRPr/>
            </a:lvl3pPr>
            <a:lvl4pPr lvl="3" algn="l">
              <a:lnSpc>
                <a:spcPct val="115000"/>
              </a:lnSpc>
              <a:spcBef>
                <a:spcPts val="2100"/>
              </a:spcBef>
              <a:spcAft>
                <a:spcPts val="0"/>
              </a:spcAft>
              <a:buSzPts val="1800"/>
              <a:buNone/>
              <a:defRPr/>
            </a:lvl4pPr>
            <a:lvl5pPr lvl="4" algn="l">
              <a:lnSpc>
                <a:spcPct val="115000"/>
              </a:lnSpc>
              <a:spcBef>
                <a:spcPts val="2100"/>
              </a:spcBef>
              <a:spcAft>
                <a:spcPts val="0"/>
              </a:spcAft>
              <a:buSzPts val="1800"/>
              <a:buNone/>
              <a:defRPr/>
            </a:lvl5pPr>
            <a:lvl6pPr lvl="5" algn="l">
              <a:lnSpc>
                <a:spcPct val="115000"/>
              </a:lnSpc>
              <a:spcBef>
                <a:spcPts val="2100"/>
              </a:spcBef>
              <a:spcAft>
                <a:spcPts val="0"/>
              </a:spcAft>
              <a:buSzPts val="1800"/>
              <a:buNone/>
              <a:defRPr/>
            </a:lvl6pPr>
            <a:lvl7pPr lvl="6" algn="l">
              <a:lnSpc>
                <a:spcPct val="115000"/>
              </a:lnSpc>
              <a:spcBef>
                <a:spcPts val="2100"/>
              </a:spcBef>
              <a:spcAft>
                <a:spcPts val="0"/>
              </a:spcAft>
              <a:buSzPts val="1800"/>
              <a:buNone/>
              <a:defRPr/>
            </a:lvl7pPr>
            <a:lvl8pPr lvl="7" algn="l">
              <a:lnSpc>
                <a:spcPct val="115000"/>
              </a:lnSpc>
              <a:spcBef>
                <a:spcPts val="2100"/>
              </a:spcBef>
              <a:spcAft>
                <a:spcPts val="0"/>
              </a:spcAft>
              <a:buSzPts val="1800"/>
              <a:buNone/>
              <a:defRPr/>
            </a:lvl8pPr>
            <a:lvl9pPr lvl="8" algn="l">
              <a:lnSpc>
                <a:spcPct val="115000"/>
              </a:lnSpc>
              <a:spcBef>
                <a:spcPts val="2100"/>
              </a:spcBef>
              <a:spcAft>
                <a:spcPts val="2100"/>
              </a:spcAft>
              <a:buSzPts val="1800"/>
              <a:buNone/>
              <a:defRPr/>
            </a:lvl9pPr>
          </a:lstStyle>
          <a:p>
            <a:endParaRPr/>
          </a:p>
        </p:txBody>
      </p:sp>
      <p:sp>
        <p:nvSpPr>
          <p:cNvPr id="92" name="Google Shape;92;p2"/>
          <p:cNvSpPr txBox="1">
            <a:spLocks noGrp="1"/>
          </p:cNvSpPr>
          <p:nvPr>
            <p:ph type="title"/>
          </p:nvPr>
        </p:nvSpPr>
        <p:spPr>
          <a:xfrm rot="343062">
            <a:off x="6564317" y="1639994"/>
            <a:ext cx="4089245" cy="1683872"/>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rgbClr val="FFFFFF"/>
              </a:buClr>
              <a:buSzPts val="3700"/>
              <a:buFont typeface="Barlow Semi Condensed Medium"/>
              <a:buNone/>
              <a:defRPr>
                <a:solidFill>
                  <a:srgbClr val="FFFFFF"/>
                </a:solidFill>
              </a:defRPr>
            </a:lvl1pPr>
            <a:lvl2pPr lvl="1"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2pPr>
            <a:lvl3pPr lvl="2"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3pPr>
            <a:lvl4pPr lvl="3"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4pPr>
            <a:lvl5pPr lvl="4"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5pPr>
            <a:lvl6pPr lvl="5"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6pPr>
            <a:lvl7pPr lvl="6"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7pPr>
            <a:lvl8pPr lvl="7"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8pPr>
            <a:lvl9pPr lvl="8"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9pPr>
          </a:lstStyle>
          <a:p>
            <a:endParaRPr/>
          </a:p>
        </p:txBody>
      </p:sp>
      <p:sp>
        <p:nvSpPr>
          <p:cNvPr id="93" name="Google Shape;93;p2"/>
          <p:cNvSpPr txBox="1">
            <a:spLocks noGrp="1"/>
          </p:cNvSpPr>
          <p:nvPr>
            <p:ph type="subTitle" idx="2"/>
          </p:nvPr>
        </p:nvSpPr>
        <p:spPr>
          <a:xfrm rot="343120">
            <a:off x="6429340" y="3499888"/>
            <a:ext cx="4022318" cy="1327509"/>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Clr>
                <a:srgbClr val="FFFFFF"/>
              </a:buClr>
              <a:buSzPts val="1800"/>
              <a:buNone/>
              <a:defRPr>
                <a:solidFill>
                  <a:srgbClr val="FFFFFF"/>
                </a:solidFill>
              </a:defRPr>
            </a:lvl1pPr>
            <a:lvl2pPr lvl="1" algn="l">
              <a:lnSpc>
                <a:spcPct val="115000"/>
              </a:lnSpc>
              <a:spcBef>
                <a:spcPts val="2100"/>
              </a:spcBef>
              <a:spcAft>
                <a:spcPts val="0"/>
              </a:spcAft>
              <a:buClr>
                <a:srgbClr val="FFFFFF"/>
              </a:buClr>
              <a:buSzPts val="1800"/>
              <a:buNone/>
              <a:defRPr>
                <a:solidFill>
                  <a:srgbClr val="FFFFFF"/>
                </a:solidFill>
              </a:defRPr>
            </a:lvl2pPr>
            <a:lvl3pPr lvl="2" algn="l">
              <a:lnSpc>
                <a:spcPct val="115000"/>
              </a:lnSpc>
              <a:spcBef>
                <a:spcPts val="2100"/>
              </a:spcBef>
              <a:spcAft>
                <a:spcPts val="0"/>
              </a:spcAft>
              <a:buClr>
                <a:srgbClr val="FFFFFF"/>
              </a:buClr>
              <a:buSzPts val="1800"/>
              <a:buNone/>
              <a:defRPr>
                <a:solidFill>
                  <a:srgbClr val="FFFFFF"/>
                </a:solidFill>
              </a:defRPr>
            </a:lvl3pPr>
            <a:lvl4pPr lvl="3" algn="l">
              <a:lnSpc>
                <a:spcPct val="115000"/>
              </a:lnSpc>
              <a:spcBef>
                <a:spcPts val="2100"/>
              </a:spcBef>
              <a:spcAft>
                <a:spcPts val="0"/>
              </a:spcAft>
              <a:buClr>
                <a:srgbClr val="FFFFFF"/>
              </a:buClr>
              <a:buSzPts val="1800"/>
              <a:buNone/>
              <a:defRPr>
                <a:solidFill>
                  <a:srgbClr val="FFFFFF"/>
                </a:solidFill>
              </a:defRPr>
            </a:lvl4pPr>
            <a:lvl5pPr lvl="4" algn="l">
              <a:lnSpc>
                <a:spcPct val="115000"/>
              </a:lnSpc>
              <a:spcBef>
                <a:spcPts val="2100"/>
              </a:spcBef>
              <a:spcAft>
                <a:spcPts val="0"/>
              </a:spcAft>
              <a:buClr>
                <a:srgbClr val="FFFFFF"/>
              </a:buClr>
              <a:buSzPts val="1800"/>
              <a:buNone/>
              <a:defRPr>
                <a:solidFill>
                  <a:srgbClr val="FFFFFF"/>
                </a:solidFill>
              </a:defRPr>
            </a:lvl5pPr>
            <a:lvl6pPr lvl="5" algn="l">
              <a:lnSpc>
                <a:spcPct val="115000"/>
              </a:lnSpc>
              <a:spcBef>
                <a:spcPts val="2100"/>
              </a:spcBef>
              <a:spcAft>
                <a:spcPts val="0"/>
              </a:spcAft>
              <a:buClr>
                <a:srgbClr val="FFFFFF"/>
              </a:buClr>
              <a:buSzPts val="1800"/>
              <a:buNone/>
              <a:defRPr>
                <a:solidFill>
                  <a:srgbClr val="FFFFFF"/>
                </a:solidFill>
              </a:defRPr>
            </a:lvl6pPr>
            <a:lvl7pPr lvl="6" algn="l">
              <a:lnSpc>
                <a:spcPct val="115000"/>
              </a:lnSpc>
              <a:spcBef>
                <a:spcPts val="2100"/>
              </a:spcBef>
              <a:spcAft>
                <a:spcPts val="0"/>
              </a:spcAft>
              <a:buClr>
                <a:srgbClr val="FFFFFF"/>
              </a:buClr>
              <a:buSzPts val="1800"/>
              <a:buNone/>
              <a:defRPr>
                <a:solidFill>
                  <a:srgbClr val="FFFFFF"/>
                </a:solidFill>
              </a:defRPr>
            </a:lvl7pPr>
            <a:lvl8pPr lvl="7" algn="l">
              <a:lnSpc>
                <a:spcPct val="115000"/>
              </a:lnSpc>
              <a:spcBef>
                <a:spcPts val="2100"/>
              </a:spcBef>
              <a:spcAft>
                <a:spcPts val="0"/>
              </a:spcAft>
              <a:buClr>
                <a:srgbClr val="FFFFFF"/>
              </a:buClr>
              <a:buSzPts val="1800"/>
              <a:buNone/>
              <a:defRPr>
                <a:solidFill>
                  <a:srgbClr val="FFFFFF"/>
                </a:solidFill>
              </a:defRPr>
            </a:lvl8pPr>
            <a:lvl9pPr lvl="8" algn="l">
              <a:lnSpc>
                <a:spcPct val="115000"/>
              </a:lnSpc>
              <a:spcBef>
                <a:spcPts val="2100"/>
              </a:spcBef>
              <a:spcAft>
                <a:spcPts val="2100"/>
              </a:spcAft>
              <a:buClr>
                <a:srgbClr val="FFFFFF"/>
              </a:buClr>
              <a:buSzPts val="1800"/>
              <a:buNone/>
              <a:defRPr>
                <a:solidFill>
                  <a:srgbClr val="FFFFFF"/>
                </a:solidFill>
              </a:defRPr>
            </a:lvl9pPr>
          </a:lstStyle>
          <a:p>
            <a:endParaRPr/>
          </a:p>
        </p:txBody>
      </p:sp>
    </p:spTree>
    <p:extLst>
      <p:ext uri="{BB962C8B-B14F-4D97-AF65-F5344CB8AC3E}">
        <p14:creationId xmlns:p14="http://schemas.microsoft.com/office/powerpoint/2010/main" val="152825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C09C2-381F-5CE1-466A-7679A6AFE7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C058C0-C0D2-D903-C958-691E26FC66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CA9F5B-0352-B356-2518-7B322D1D6F84}"/>
              </a:ext>
            </a:extLst>
          </p:cNvPr>
          <p:cNvSpPr>
            <a:spLocks noGrp="1"/>
          </p:cNvSpPr>
          <p:nvPr>
            <p:ph type="dt" sz="half" idx="10"/>
          </p:nvPr>
        </p:nvSpPr>
        <p:spPr/>
        <p:txBody>
          <a:bodyPr/>
          <a:lstStyle/>
          <a:p>
            <a:fld id="{63DB64E7-5594-42A3-ADBF-E95A7ACEAD64}" type="datetime1">
              <a:rPr lang="en-US" smtClean="0"/>
              <a:t>12/18/2025</a:t>
            </a:fld>
            <a:endParaRPr lang="en-US" dirty="0"/>
          </a:p>
        </p:txBody>
      </p:sp>
      <p:sp>
        <p:nvSpPr>
          <p:cNvPr id="5" name="Footer Placeholder 4">
            <a:extLst>
              <a:ext uri="{FF2B5EF4-FFF2-40B4-BE49-F238E27FC236}">
                <a16:creationId xmlns:a16="http://schemas.microsoft.com/office/drawing/2014/main" id="{FB7ED12F-E1C6-6156-3FF5-1742B2B791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60DA58-0B2B-58CC-705E-D533FA21CC4F}"/>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69019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C7A6-022C-7108-F954-819A252395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CA453E-70E7-E440-9E31-25D1554EC0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CAD726-150C-814D-B14B-41ABD746DC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0166DA-AAE6-2A45-305C-36DE57749C9C}"/>
              </a:ext>
            </a:extLst>
          </p:cNvPr>
          <p:cNvSpPr>
            <a:spLocks noGrp="1"/>
          </p:cNvSpPr>
          <p:nvPr>
            <p:ph type="dt" sz="half" idx="10"/>
          </p:nvPr>
        </p:nvSpPr>
        <p:spPr/>
        <p:txBody>
          <a:bodyPr/>
          <a:lstStyle/>
          <a:p>
            <a:fld id="{18462B0B-D248-4FFB-8695-AD7FA4B1284A}" type="datetime1">
              <a:rPr lang="en-US" smtClean="0"/>
              <a:t>12/18/2025</a:t>
            </a:fld>
            <a:endParaRPr lang="en-US" dirty="0"/>
          </a:p>
        </p:txBody>
      </p:sp>
      <p:sp>
        <p:nvSpPr>
          <p:cNvPr id="6" name="Footer Placeholder 5">
            <a:extLst>
              <a:ext uri="{FF2B5EF4-FFF2-40B4-BE49-F238E27FC236}">
                <a16:creationId xmlns:a16="http://schemas.microsoft.com/office/drawing/2014/main" id="{B2D4A7CA-7552-2C26-6B38-C5F58468B2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C61FEA-DEDA-1FAA-B8C2-447753B9E776}"/>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820136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06A66-9E90-0689-3C42-1FF70B836E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1E03E3-CC27-0CA6-AA88-3703980CBF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ACB7AA-4614-7F80-FE52-92B49C7DF8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F1E803-4EDE-243D-D54A-577BDF6EF6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15CFAE-B02A-0DC1-5FEF-B59769717D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B08F0-07EE-4629-2053-8FEB5E4BC23C}"/>
              </a:ext>
            </a:extLst>
          </p:cNvPr>
          <p:cNvSpPr>
            <a:spLocks noGrp="1"/>
          </p:cNvSpPr>
          <p:nvPr>
            <p:ph type="dt" sz="half" idx="10"/>
          </p:nvPr>
        </p:nvSpPr>
        <p:spPr/>
        <p:txBody>
          <a:bodyPr/>
          <a:lstStyle/>
          <a:p>
            <a:fld id="{D0378EFB-9159-4510-B73F-4F0409ADE937}" type="datetime1">
              <a:rPr lang="en-US" smtClean="0"/>
              <a:t>12/18/2025</a:t>
            </a:fld>
            <a:endParaRPr lang="en-US" dirty="0"/>
          </a:p>
        </p:txBody>
      </p:sp>
      <p:sp>
        <p:nvSpPr>
          <p:cNvPr id="8" name="Footer Placeholder 7">
            <a:extLst>
              <a:ext uri="{FF2B5EF4-FFF2-40B4-BE49-F238E27FC236}">
                <a16:creationId xmlns:a16="http://schemas.microsoft.com/office/drawing/2014/main" id="{A780611A-718A-D71D-2063-E22284E93FF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DB8138-EC20-F984-9764-A671BA1FB85B}"/>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768603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A78E5-EA34-E8A9-48F3-41A41D7249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7B7E52-D14F-5D7C-8323-15B612962CEA}"/>
              </a:ext>
            </a:extLst>
          </p:cNvPr>
          <p:cNvSpPr>
            <a:spLocks noGrp="1"/>
          </p:cNvSpPr>
          <p:nvPr>
            <p:ph type="dt" sz="half" idx="10"/>
          </p:nvPr>
        </p:nvSpPr>
        <p:spPr/>
        <p:txBody>
          <a:bodyPr/>
          <a:lstStyle/>
          <a:p>
            <a:fld id="{89BC9412-2452-4BED-A324-9D8C115361AD}" type="datetime1">
              <a:rPr lang="en-US" smtClean="0"/>
              <a:t>12/18/2025</a:t>
            </a:fld>
            <a:endParaRPr lang="en-US" dirty="0"/>
          </a:p>
        </p:txBody>
      </p:sp>
      <p:sp>
        <p:nvSpPr>
          <p:cNvPr id="4" name="Footer Placeholder 3">
            <a:extLst>
              <a:ext uri="{FF2B5EF4-FFF2-40B4-BE49-F238E27FC236}">
                <a16:creationId xmlns:a16="http://schemas.microsoft.com/office/drawing/2014/main" id="{D5FE58F7-9050-C92C-2C59-6169CBE2002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7E9763E-FB91-46D3-CCDE-F20F4F7A9ACF}"/>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983075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214326-6ABF-A2C9-F528-14530F9D408C}"/>
              </a:ext>
            </a:extLst>
          </p:cNvPr>
          <p:cNvSpPr>
            <a:spLocks noGrp="1"/>
          </p:cNvSpPr>
          <p:nvPr>
            <p:ph type="dt" sz="half" idx="10"/>
          </p:nvPr>
        </p:nvSpPr>
        <p:spPr/>
        <p:txBody>
          <a:bodyPr/>
          <a:lstStyle/>
          <a:p>
            <a:fld id="{F5318F62-D251-40E8-A23C-F4CFE9FEAB41}" type="datetime1">
              <a:rPr lang="en-US" smtClean="0"/>
              <a:t>12/18/2025</a:t>
            </a:fld>
            <a:endParaRPr lang="en-US" dirty="0"/>
          </a:p>
        </p:txBody>
      </p:sp>
      <p:sp>
        <p:nvSpPr>
          <p:cNvPr id="3" name="Footer Placeholder 2">
            <a:extLst>
              <a:ext uri="{FF2B5EF4-FFF2-40B4-BE49-F238E27FC236}">
                <a16:creationId xmlns:a16="http://schemas.microsoft.com/office/drawing/2014/main" id="{8AD140A1-D57E-724D-38AC-92F18FBD18E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AD1D54-483C-C695-E9E2-62F3FA2A6A4E}"/>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621029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F2881-BEED-47ED-2F75-753E089191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780F59-496B-F363-680E-7B7A6DD857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88650A-BA43-DA22-6023-B8CCFB11B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C0825-CAD9-9EEA-C474-55F5BEAD251B}"/>
              </a:ext>
            </a:extLst>
          </p:cNvPr>
          <p:cNvSpPr>
            <a:spLocks noGrp="1"/>
          </p:cNvSpPr>
          <p:nvPr>
            <p:ph type="dt" sz="half" idx="10"/>
          </p:nvPr>
        </p:nvSpPr>
        <p:spPr/>
        <p:txBody>
          <a:bodyPr/>
          <a:lstStyle/>
          <a:p>
            <a:fld id="{44F76144-149E-4874-93A5-554A0357CF82}" type="datetime1">
              <a:rPr lang="en-US" smtClean="0"/>
              <a:t>12/18/2025</a:t>
            </a:fld>
            <a:endParaRPr lang="en-US" dirty="0"/>
          </a:p>
        </p:txBody>
      </p:sp>
      <p:sp>
        <p:nvSpPr>
          <p:cNvPr id="6" name="Footer Placeholder 5">
            <a:extLst>
              <a:ext uri="{FF2B5EF4-FFF2-40B4-BE49-F238E27FC236}">
                <a16:creationId xmlns:a16="http://schemas.microsoft.com/office/drawing/2014/main" id="{96E45279-583D-9D92-AC2F-7B4CBA753A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22266A-7B73-2CBD-1541-558A31E534D2}"/>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946050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41366-39C7-8815-AD44-0E08CC551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EDA42B-7705-F362-E8EC-0810ED82ED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8139487-0C9C-7ED6-8C5A-9A85D0752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BD650D-20EC-B238-B078-683F76C3A8A6}"/>
              </a:ext>
            </a:extLst>
          </p:cNvPr>
          <p:cNvSpPr>
            <a:spLocks noGrp="1"/>
          </p:cNvSpPr>
          <p:nvPr>
            <p:ph type="dt" sz="half" idx="10"/>
          </p:nvPr>
        </p:nvSpPr>
        <p:spPr/>
        <p:txBody>
          <a:bodyPr/>
          <a:lstStyle/>
          <a:p>
            <a:fld id="{50BA65D8-0540-4835-AE5C-25D29DBA01BE}" type="datetime1">
              <a:rPr lang="en-US" smtClean="0"/>
              <a:t>12/18/2025</a:t>
            </a:fld>
            <a:endParaRPr lang="en-US" dirty="0"/>
          </a:p>
        </p:txBody>
      </p:sp>
      <p:sp>
        <p:nvSpPr>
          <p:cNvPr id="6" name="Footer Placeholder 5">
            <a:extLst>
              <a:ext uri="{FF2B5EF4-FFF2-40B4-BE49-F238E27FC236}">
                <a16:creationId xmlns:a16="http://schemas.microsoft.com/office/drawing/2014/main" id="{F566142B-B27D-8D23-3A3A-21AAD327FC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BD90C6-862E-C3C4-A1AF-24090C72FB8B}"/>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124411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414F95-B59F-A935-5815-DD0BB81BB8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CAE326-EBBE-E9EB-DF50-7FF5EB75F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9CF87D-F21F-4D6C-5A25-0FBF40586B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1BA835-12AC-4E8F-955A-EA3F4DE2791F}" type="datetime1">
              <a:rPr lang="en-US" smtClean="0"/>
              <a:t>12/18/2025</a:t>
            </a:fld>
            <a:endParaRPr lang="en-US" dirty="0"/>
          </a:p>
        </p:txBody>
      </p:sp>
      <p:sp>
        <p:nvSpPr>
          <p:cNvPr id="5" name="Footer Placeholder 4">
            <a:extLst>
              <a:ext uri="{FF2B5EF4-FFF2-40B4-BE49-F238E27FC236}">
                <a16:creationId xmlns:a16="http://schemas.microsoft.com/office/drawing/2014/main" id="{C982F578-5174-EA2C-A9BC-24BC5D8352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AB02128-FF87-1FDB-3B12-68F39C8DC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E7843D-FF13-4365-9478-9625B70A2705}" type="slidenum">
              <a:rPr lang="en-US" smtClean="0"/>
              <a:t>‹#›</a:t>
            </a:fld>
            <a:endParaRPr lang="en-US" dirty="0"/>
          </a:p>
        </p:txBody>
      </p:sp>
    </p:spTree>
    <p:extLst>
      <p:ext uri="{BB962C8B-B14F-4D97-AF65-F5344CB8AC3E}">
        <p14:creationId xmlns:p14="http://schemas.microsoft.com/office/powerpoint/2010/main" val="9838565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C4FC28-3B97-2668-7195-6035F88AE4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FFC456-8D86-E7DC-8BF5-03ABD19EA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D876F-2A40-AB2A-4C50-01C6D69459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2D2E58-4460-44E9-899D-31B246D16E7A}" type="datetimeFigureOut">
              <a:rPr lang="en-US" smtClean="0"/>
              <a:t>12/18/2025</a:t>
            </a:fld>
            <a:endParaRPr lang="en-US" dirty="0"/>
          </a:p>
        </p:txBody>
      </p:sp>
      <p:sp>
        <p:nvSpPr>
          <p:cNvPr id="5" name="Footer Placeholder 4">
            <a:extLst>
              <a:ext uri="{FF2B5EF4-FFF2-40B4-BE49-F238E27FC236}">
                <a16:creationId xmlns:a16="http://schemas.microsoft.com/office/drawing/2014/main" id="{CE5DFF09-835F-EC9A-E18C-BE50A08218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B3A21AD-FB58-F12F-1D59-0C48F52F1A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B0CC25-0B10-45B1-BEC6-3C45C3E85F9E}" type="slidenum">
              <a:rPr lang="en-US" smtClean="0"/>
              <a:t>‹#›</a:t>
            </a:fld>
            <a:endParaRPr lang="en-US" dirty="0"/>
          </a:p>
        </p:txBody>
      </p:sp>
    </p:spTree>
    <p:extLst>
      <p:ext uri="{BB962C8B-B14F-4D97-AF65-F5344CB8AC3E}">
        <p14:creationId xmlns:p14="http://schemas.microsoft.com/office/powerpoint/2010/main" val="14626836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lonestar.edu/student-welfare-rights.htm?utm_medium=viewthrough"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lonestar.edu/assistive-technology.htm"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hyperlink" Target="https://disability.tamu.edu/facultyguide/teaching/" TargetMode="External"/><Relationship Id="rId13" Type="http://schemas.openxmlformats.org/officeDocument/2006/relationships/hyperlink" Target="https://www.dickinson.edu/download/downloads/id/5193/using_udi_for_college_students_with_learning_disabilities.pdf" TargetMode="External"/><Relationship Id="rId3" Type="http://schemas.openxmlformats.org/officeDocument/2006/relationships/image" Target="../media/image43.png"/><Relationship Id="rId7" Type="http://schemas.openxmlformats.org/officeDocument/2006/relationships/hyperlink" Target="https://accessibility.olemiss.edu/" TargetMode="External"/><Relationship Id="rId12" Type="http://schemas.openxmlformats.org/officeDocument/2006/relationships/hyperlink" Target="https://aem.cast.org/"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hyperlink" Target="https://udlguidelines.cast.org/" TargetMode="External"/><Relationship Id="rId11" Type="http://schemas.openxmlformats.org/officeDocument/2006/relationships/hyperlink" Target="https://ws.edu/student-services/disability/teaching/index.aspx" TargetMode="External"/><Relationship Id="rId5" Type="http://schemas.openxmlformats.org/officeDocument/2006/relationships/hyperlink" Target="https://www.ahead.org/home" TargetMode="External"/><Relationship Id="rId15" Type="http://schemas.openxmlformats.org/officeDocument/2006/relationships/hyperlink" Target="https://www.ed.gov/higher-education/students-with-disabilities-preparing-for-postsecondary-education" TargetMode="External"/><Relationship Id="rId10" Type="http://schemas.openxmlformats.org/officeDocument/2006/relationships/hyperlink" Target="https://tcdd.texas.gov/wp-content/uploads/2020/03/2020-Higher-Ed-Guide-Remediated-EN.pdf" TargetMode="External"/><Relationship Id="rId4" Type="http://schemas.openxmlformats.org/officeDocument/2006/relationships/hyperlink" Target="https://www.facultyfocus.com/articles/equality-inclusion-and-diversity/strategies-for-accommodating-students-with-disabilities-in-higher-education/" TargetMode="External"/><Relationship Id="rId9" Type="http://schemas.openxmlformats.org/officeDocument/2006/relationships/hyperlink" Target="https://files.eric.ed.gov/fulltext/ED503835.pdf" TargetMode="External"/><Relationship Id="rId14" Type="http://schemas.openxmlformats.org/officeDocument/2006/relationships/hyperlink" Target="https://www.researchgate.net/profile/Joan-Mcguire/publication/249835107_Universal_Design_for_Instruction_A_New_Paradigm_for_Adult_Instruction_in_Postsecondary_Education/links/5806713308ae03256b76fa66/Universal-Design-for-Instruction-A-New-Paradigm-for-Adult-Instruction-in-Postsecondary-Education.pdf?origin=publication_detail&amp;_tp=eyJjb250ZXh0Ijp7ImZpcnN0UGFnZSI6InB1YmxpY2F0aW9uIiwicGFnZSI6InB1YmxpY2F0aW9uRG93bmxvYWQiLCJwcmV2aW91c1BhZ2UiOiJwdWJsaWNhdGlvbiJ9fQ&amp;__cf_chl_tk=sbu5a2LYv6E4J0vXFr2FSeetlCbIz8oGoLP3um_6n5k-1748449893-1.0.1.1-vJYPOccm8uET.iRnjGfn9Hip.S.4VoEDWaAmk5gC37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41E7D2-51AF-C4E7-C539-8F48C1A2F6E6}"/>
              </a:ext>
            </a:extLst>
          </p:cNvPr>
          <p:cNvSpPr>
            <a:spLocks noGrp="1"/>
          </p:cNvSpPr>
          <p:nvPr>
            <p:ph type="ctrTitle"/>
          </p:nvPr>
        </p:nvSpPr>
        <p:spPr>
          <a:xfrm>
            <a:off x="8885507" y="2298148"/>
            <a:ext cx="3023377" cy="1423353"/>
          </a:xfrm>
        </p:spPr>
        <p:txBody>
          <a:bodyPr anchor="ctr">
            <a:normAutofit/>
          </a:bodyPr>
          <a:lstStyle/>
          <a:p>
            <a:r>
              <a:rPr lang="en-US" sz="2600" b="1" dirty="0">
                <a:solidFill>
                  <a:srgbClr val="002060"/>
                </a:solidFill>
              </a:rPr>
              <a:t>Inclusive</a:t>
            </a:r>
            <a:br>
              <a:rPr lang="en-US" sz="2600" b="1" dirty="0">
                <a:solidFill>
                  <a:srgbClr val="002060"/>
                </a:solidFill>
              </a:rPr>
            </a:br>
            <a:r>
              <a:rPr lang="en-US" sz="2600" b="1" dirty="0">
                <a:solidFill>
                  <a:srgbClr val="002060"/>
                </a:solidFill>
              </a:rPr>
              <a:t> Teaching: </a:t>
            </a:r>
            <a:br>
              <a:rPr lang="en-US" sz="2600" dirty="0"/>
            </a:br>
            <a:endParaRPr lang="en-US" sz="2000" b="1" dirty="0">
              <a:solidFill>
                <a:srgbClr val="FF0000"/>
              </a:solidFill>
            </a:endParaRPr>
          </a:p>
        </p:txBody>
      </p:sp>
      <p:sp>
        <p:nvSpPr>
          <p:cNvPr id="3" name="Subtitle 2">
            <a:extLst>
              <a:ext uri="{FF2B5EF4-FFF2-40B4-BE49-F238E27FC236}">
                <a16:creationId xmlns:a16="http://schemas.microsoft.com/office/drawing/2014/main" id="{CB99FCE4-99A9-E4D5-B1D0-A5D192DED2DA}"/>
              </a:ext>
            </a:extLst>
          </p:cNvPr>
          <p:cNvSpPr>
            <a:spLocks noGrp="1"/>
          </p:cNvSpPr>
          <p:nvPr>
            <p:ph type="subTitle" idx="1"/>
          </p:nvPr>
        </p:nvSpPr>
        <p:spPr>
          <a:xfrm>
            <a:off x="8540942" y="5680242"/>
            <a:ext cx="3494832" cy="589149"/>
          </a:xfrm>
        </p:spPr>
        <p:txBody>
          <a:bodyPr>
            <a:normAutofit/>
          </a:bodyPr>
          <a:lstStyle/>
          <a:p>
            <a:pPr algn="l"/>
            <a:r>
              <a:rPr lang="en-US" sz="1600" b="1" dirty="0">
                <a:solidFill>
                  <a:srgbClr val="FF0000"/>
                </a:solidFill>
                <a:latin typeface="+mj-lt"/>
              </a:rPr>
              <a:t>Faculty Focus: </a:t>
            </a:r>
            <a:r>
              <a:rPr lang="en-US" sz="1600" dirty="0">
                <a:solidFill>
                  <a:srgbClr val="002060"/>
                </a:solidFill>
                <a:latin typeface="+mj-lt"/>
              </a:rPr>
              <a:t>Innovative Teaching Techniques for College Success Series</a:t>
            </a:r>
          </a:p>
        </p:txBody>
      </p:sp>
      <p:sp>
        <p:nvSpPr>
          <p:cNvPr id="22" name="Rectangle 2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DE3731-143A-1FB0-D88A-D2179C0E7AA7}"/>
              </a:ext>
            </a:extLst>
          </p:cNvPr>
          <p:cNvPicPr>
            <a:picLocks noChangeAspect="1"/>
          </p:cNvPicPr>
          <p:nvPr/>
        </p:nvPicPr>
        <p:blipFill>
          <a:blip r:embed="rId3"/>
          <a:srcRect l="2559" r="-1" b="-1"/>
          <a:stretch>
            <a:fillRect/>
          </a:stretch>
        </p:blipFill>
        <p:spPr>
          <a:xfrm>
            <a:off x="545238" y="858525"/>
            <a:ext cx="7608304" cy="5211906"/>
          </a:xfrm>
          <a:prstGeom prst="rect">
            <a:avLst/>
          </a:prstGeom>
          <a:ln>
            <a:noFill/>
          </a:ln>
          <a:effectLst>
            <a:outerShdw blurRad="292100" dist="139700" dir="2700000" algn="tl" rotWithShape="0">
              <a:srgbClr val="333333">
                <a:alpha val="65000"/>
              </a:srgbClr>
            </a:outerShdw>
          </a:effectLst>
        </p:spPr>
      </p:pic>
      <p:sp>
        <p:nvSpPr>
          <p:cNvPr id="26" name="Rectangle 2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7987212-B5A0-85E6-BC03-D8B0B56D819F}"/>
              </a:ext>
            </a:extLst>
          </p:cNvPr>
          <p:cNvSpPr txBox="1"/>
          <p:nvPr/>
        </p:nvSpPr>
        <p:spPr>
          <a:xfrm>
            <a:off x="9205789" y="3225615"/>
            <a:ext cx="2562549" cy="707886"/>
          </a:xfrm>
          <a:prstGeom prst="rect">
            <a:avLst/>
          </a:prstGeom>
          <a:noFill/>
        </p:spPr>
        <p:txBody>
          <a:bodyPr wrap="square">
            <a:spAutoFit/>
          </a:bodyPr>
          <a:lstStyle/>
          <a:p>
            <a:pPr algn="ctr"/>
            <a:r>
              <a:rPr lang="en-US" sz="2000" b="1" dirty="0">
                <a:solidFill>
                  <a:srgbClr val="FF0000"/>
                </a:solidFill>
              </a:rPr>
              <a:t>Supporting Students                  with Disabilities</a:t>
            </a:r>
            <a:endParaRPr lang="en-US" sz="2000" dirty="0"/>
          </a:p>
        </p:txBody>
      </p:sp>
    </p:spTree>
    <p:extLst>
      <p:ext uri="{BB962C8B-B14F-4D97-AF65-F5344CB8AC3E}">
        <p14:creationId xmlns:p14="http://schemas.microsoft.com/office/powerpoint/2010/main" val="2344149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9219">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21" name="Rectangle 922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22" name="Rectangle 92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a:extLst>
              <a:ext uri="{FF2B5EF4-FFF2-40B4-BE49-F238E27FC236}">
                <a16:creationId xmlns:a16="http://schemas.microsoft.com/office/drawing/2014/main" id="{EB235AFB-836E-FD73-D32E-EC7AB624A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589" b="15021"/>
          <a:stretch>
            <a:fillRect/>
          </a:stretch>
        </p:blipFill>
        <p:spPr bwMode="auto">
          <a:xfrm>
            <a:off x="959205" y="189860"/>
            <a:ext cx="10369645" cy="3867993"/>
          </a:xfrm>
          <a:prstGeom prst="rect">
            <a:avLst/>
          </a:prstGeom>
          <a:noFill/>
          <a:extLst>
            <a:ext uri="{909E8E84-426E-40DD-AFC4-6F175D3DCCD1}">
              <a14:hiddenFill xmlns:a14="http://schemas.microsoft.com/office/drawing/2010/main">
                <a:solidFill>
                  <a:srgbClr val="FFFFFF"/>
                </a:solidFill>
              </a14:hiddenFill>
            </a:ext>
          </a:extLst>
        </p:spPr>
      </p:pic>
      <p:sp>
        <p:nvSpPr>
          <p:cNvPr id="9224" name="Rectangle 9223">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4A586E0-F974-26C1-194D-22BE7DB67D02}"/>
              </a:ext>
            </a:extLst>
          </p:cNvPr>
          <p:cNvSpPr txBox="1"/>
          <p:nvPr/>
        </p:nvSpPr>
        <p:spPr>
          <a:xfrm>
            <a:off x="6283684" y="4959075"/>
            <a:ext cx="5412248" cy="1556907"/>
          </a:xfrm>
          <a:prstGeom prst="rect">
            <a:avLst/>
          </a:prstGeom>
        </p:spPr>
        <p:txBody>
          <a:bodyPr vert="horz" lIns="91440" tIns="45720" rIns="91440" bIns="45720" rtlCol="0" anchor="ctr">
            <a:noAutofit/>
          </a:bodyPr>
          <a:lstStyle/>
          <a:p>
            <a:pPr>
              <a:lnSpc>
                <a:spcPct val="80000"/>
              </a:lnSpc>
              <a:spcAft>
                <a:spcPts val="300"/>
              </a:spcAft>
            </a:pPr>
            <a:r>
              <a:rPr lang="en-US" sz="1600" b="1" dirty="0">
                <a:solidFill>
                  <a:srgbClr val="FF0000"/>
                </a:solidFill>
              </a:rPr>
              <a:t>Key challenges</a:t>
            </a:r>
            <a:r>
              <a:rPr lang="en-US" sz="1600" dirty="0">
                <a:solidFill>
                  <a:srgbClr val="FF0000"/>
                </a:solidFill>
              </a:rPr>
              <a:t>:</a:t>
            </a:r>
          </a:p>
          <a:p>
            <a:pPr marL="461963" lvl="1" indent="-236538">
              <a:lnSpc>
                <a:spcPct val="80000"/>
              </a:lnSpc>
              <a:spcAft>
                <a:spcPts val="300"/>
              </a:spcAft>
              <a:buFont typeface="Wingdings" panose="05000000000000000000" pitchFamily="2" charset="2"/>
              <a:buChar char="§"/>
            </a:pPr>
            <a:r>
              <a:rPr lang="en-US" sz="1600" dirty="0">
                <a:solidFill>
                  <a:srgbClr val="002060"/>
                </a:solidFill>
              </a:rPr>
              <a:t>Invisible disabilities may lead to stigma or disbelief.</a:t>
            </a:r>
          </a:p>
          <a:p>
            <a:pPr marL="461963" lvl="1" indent="-236538">
              <a:lnSpc>
                <a:spcPct val="80000"/>
              </a:lnSpc>
              <a:spcAft>
                <a:spcPts val="1200"/>
              </a:spcAft>
              <a:buFont typeface="Wingdings" panose="05000000000000000000" pitchFamily="2" charset="2"/>
              <a:buChar char="§"/>
            </a:pPr>
            <a:r>
              <a:rPr lang="en-US" sz="1600" dirty="0">
                <a:solidFill>
                  <a:srgbClr val="002060"/>
                </a:solidFill>
              </a:rPr>
              <a:t>Students may hesitate to disclose or seek help.</a:t>
            </a:r>
          </a:p>
          <a:p>
            <a:pPr>
              <a:lnSpc>
                <a:spcPct val="80000"/>
              </a:lnSpc>
              <a:spcAft>
                <a:spcPts val="300"/>
              </a:spcAft>
            </a:pPr>
            <a:r>
              <a:rPr lang="en-US" sz="1600" b="1" dirty="0">
                <a:solidFill>
                  <a:srgbClr val="FF0000"/>
                </a:solidFill>
              </a:rPr>
              <a:t>Inclusive mindset</a:t>
            </a:r>
            <a:r>
              <a:rPr lang="en-US" sz="1600" dirty="0">
                <a:solidFill>
                  <a:srgbClr val="FF0000"/>
                </a:solidFill>
              </a:rPr>
              <a:t>:</a:t>
            </a:r>
          </a:p>
          <a:p>
            <a:pPr marL="461963" lvl="1" indent="-236538">
              <a:lnSpc>
                <a:spcPct val="80000"/>
              </a:lnSpc>
              <a:spcAft>
                <a:spcPts val="300"/>
              </a:spcAft>
              <a:buFont typeface="Wingdings" panose="05000000000000000000" pitchFamily="2" charset="2"/>
              <a:buChar char="§"/>
            </a:pPr>
            <a:r>
              <a:rPr lang="en-US" sz="1600" dirty="0">
                <a:solidFill>
                  <a:srgbClr val="002060"/>
                </a:solidFill>
              </a:rPr>
              <a:t>Avoid assumptions—</a:t>
            </a:r>
            <a:r>
              <a:rPr lang="en-US" sz="1600" b="1" dirty="0">
                <a:solidFill>
                  <a:srgbClr val="002060"/>
                </a:solidFill>
              </a:rPr>
              <a:t>not all disabilities are visible.</a:t>
            </a:r>
            <a:endParaRPr lang="en-US" sz="1600" dirty="0">
              <a:solidFill>
                <a:srgbClr val="002060"/>
              </a:solidFill>
            </a:endParaRPr>
          </a:p>
          <a:p>
            <a:pPr marL="461963" lvl="1" indent="-236538">
              <a:lnSpc>
                <a:spcPct val="80000"/>
              </a:lnSpc>
              <a:spcAft>
                <a:spcPts val="300"/>
              </a:spcAft>
              <a:buFont typeface="Wingdings" panose="05000000000000000000" pitchFamily="2" charset="2"/>
              <a:buChar char="§"/>
            </a:pPr>
            <a:r>
              <a:rPr lang="en-US" sz="1600" dirty="0">
                <a:solidFill>
                  <a:srgbClr val="002060"/>
                </a:solidFill>
              </a:rPr>
              <a:t>Foster empathy and provide support for all students.</a:t>
            </a:r>
          </a:p>
        </p:txBody>
      </p:sp>
      <p:sp>
        <p:nvSpPr>
          <p:cNvPr id="5" name="Rectangle 4">
            <a:extLst>
              <a:ext uri="{FF2B5EF4-FFF2-40B4-BE49-F238E27FC236}">
                <a16:creationId xmlns:a16="http://schemas.microsoft.com/office/drawing/2014/main" id="{327535E0-B16A-96C1-36AB-DD01B86B1D90}"/>
              </a:ext>
            </a:extLst>
          </p:cNvPr>
          <p:cNvSpPr/>
          <p:nvPr/>
        </p:nvSpPr>
        <p:spPr>
          <a:xfrm>
            <a:off x="4492978" y="4952471"/>
            <a:ext cx="417689" cy="1541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B2F1CEC-130F-2E3D-1A00-0A7B25F63030}"/>
              </a:ext>
            </a:extLst>
          </p:cNvPr>
          <p:cNvSpPr txBox="1"/>
          <p:nvPr/>
        </p:nvSpPr>
        <p:spPr>
          <a:xfrm>
            <a:off x="3625327" y="4155873"/>
            <a:ext cx="6260950" cy="426848"/>
          </a:xfrm>
          <a:prstGeom prst="rect">
            <a:avLst/>
          </a:prstGeom>
          <a:noFill/>
        </p:spPr>
        <p:txBody>
          <a:bodyPr wrap="square">
            <a:spAutoFit/>
          </a:bodyPr>
          <a:lstStyle/>
          <a:p>
            <a:pPr>
              <a:lnSpc>
                <a:spcPct val="90000"/>
              </a:lnSpc>
              <a:spcAft>
                <a:spcPts val="600"/>
              </a:spcAft>
            </a:pPr>
            <a:r>
              <a:rPr lang="en-US" sz="2400" b="1" dirty="0">
                <a:solidFill>
                  <a:srgbClr val="002060"/>
                </a:solidFill>
              </a:rPr>
              <a:t>Invisible vs. Visible Disabilities</a:t>
            </a:r>
          </a:p>
        </p:txBody>
      </p:sp>
      <p:sp>
        <p:nvSpPr>
          <p:cNvPr id="9" name="TextBox 8">
            <a:extLst>
              <a:ext uri="{FF2B5EF4-FFF2-40B4-BE49-F238E27FC236}">
                <a16:creationId xmlns:a16="http://schemas.microsoft.com/office/drawing/2014/main" id="{F20DCE0B-190F-B783-9322-B0662BFB4F3D}"/>
              </a:ext>
            </a:extLst>
          </p:cNvPr>
          <p:cNvSpPr txBox="1"/>
          <p:nvPr/>
        </p:nvSpPr>
        <p:spPr>
          <a:xfrm>
            <a:off x="563608" y="4784223"/>
            <a:ext cx="5412248" cy="1906612"/>
          </a:xfrm>
          <a:prstGeom prst="rect">
            <a:avLst/>
          </a:prstGeom>
          <a:noFill/>
        </p:spPr>
        <p:txBody>
          <a:bodyPr wrap="square">
            <a:spAutoFit/>
          </a:bodyPr>
          <a:lstStyle/>
          <a:p>
            <a:pPr>
              <a:lnSpc>
                <a:spcPct val="80000"/>
              </a:lnSpc>
              <a:spcAft>
                <a:spcPts val="300"/>
              </a:spcAft>
            </a:pPr>
            <a:r>
              <a:rPr lang="en-US" sz="1600" b="1" dirty="0">
                <a:solidFill>
                  <a:srgbClr val="FF0000"/>
                </a:solidFill>
              </a:rPr>
              <a:t>Visible disabilities</a:t>
            </a:r>
            <a:r>
              <a:rPr lang="en-US" sz="1600" dirty="0">
                <a:solidFill>
                  <a:srgbClr val="FF0000"/>
                </a:solidFill>
              </a:rPr>
              <a:t> </a:t>
            </a:r>
            <a:r>
              <a:rPr lang="en-US" sz="1600" dirty="0">
                <a:solidFill>
                  <a:srgbClr val="002060"/>
                </a:solidFill>
              </a:rPr>
              <a:t>are easily noticeable.</a:t>
            </a:r>
          </a:p>
          <a:p>
            <a:pPr marL="398463" lvl="1" indent="-227013">
              <a:lnSpc>
                <a:spcPct val="80000"/>
              </a:lnSpc>
              <a:spcAft>
                <a:spcPts val="300"/>
              </a:spcAft>
              <a:buClr>
                <a:srgbClr val="002060"/>
              </a:buClr>
              <a:buFont typeface="Wingdings" panose="05000000000000000000" pitchFamily="2" charset="2"/>
              <a:buChar char="§"/>
            </a:pPr>
            <a:r>
              <a:rPr lang="en-US" sz="1600" b="1" dirty="0">
                <a:solidFill>
                  <a:srgbClr val="FF0000"/>
                </a:solidFill>
              </a:rPr>
              <a:t>Examples: </a:t>
            </a:r>
            <a:r>
              <a:rPr lang="en-US" sz="1600" dirty="0">
                <a:solidFill>
                  <a:srgbClr val="002060"/>
                </a:solidFill>
              </a:rPr>
              <a:t>wheelchair use, limb differences, mobility aids</a:t>
            </a:r>
          </a:p>
          <a:p>
            <a:pPr marL="398463" lvl="1" indent="-227013">
              <a:lnSpc>
                <a:spcPct val="80000"/>
              </a:lnSpc>
              <a:spcAft>
                <a:spcPts val="600"/>
              </a:spcAft>
              <a:buFont typeface="Wingdings" panose="05000000000000000000" pitchFamily="2" charset="2"/>
              <a:buChar char="§"/>
            </a:pPr>
            <a:r>
              <a:rPr lang="en-US" sz="1600" dirty="0">
                <a:solidFill>
                  <a:srgbClr val="002060"/>
                </a:solidFill>
              </a:rPr>
              <a:t>Often more readily acknowledged and accommodated</a:t>
            </a:r>
          </a:p>
          <a:p>
            <a:pPr>
              <a:lnSpc>
                <a:spcPct val="80000"/>
              </a:lnSpc>
              <a:spcAft>
                <a:spcPts val="300"/>
              </a:spcAft>
            </a:pPr>
            <a:r>
              <a:rPr lang="en-US" sz="1600" b="1" dirty="0">
                <a:solidFill>
                  <a:srgbClr val="FF0000"/>
                </a:solidFill>
              </a:rPr>
              <a:t>Invisible disabilities</a:t>
            </a:r>
            <a:r>
              <a:rPr lang="en-US" sz="1600" dirty="0">
                <a:solidFill>
                  <a:srgbClr val="FF0000"/>
                </a:solidFill>
              </a:rPr>
              <a:t> </a:t>
            </a:r>
            <a:r>
              <a:rPr lang="en-US" sz="1600" dirty="0">
                <a:solidFill>
                  <a:srgbClr val="002060"/>
                </a:solidFill>
              </a:rPr>
              <a:t>are not immediately apparent.</a:t>
            </a:r>
          </a:p>
          <a:p>
            <a:pPr marL="398463" lvl="1" indent="-227013">
              <a:lnSpc>
                <a:spcPct val="80000"/>
              </a:lnSpc>
              <a:spcAft>
                <a:spcPts val="300"/>
              </a:spcAft>
              <a:buClr>
                <a:srgbClr val="002060"/>
              </a:buClr>
              <a:buFont typeface="Wingdings" panose="05000000000000000000" pitchFamily="2" charset="2"/>
              <a:buChar char="§"/>
            </a:pPr>
            <a:r>
              <a:rPr lang="en-US" sz="1600" b="1" dirty="0">
                <a:solidFill>
                  <a:srgbClr val="FF0000"/>
                </a:solidFill>
              </a:rPr>
              <a:t>Examples: </a:t>
            </a:r>
            <a:r>
              <a:rPr lang="en-US" sz="1600" dirty="0">
                <a:solidFill>
                  <a:srgbClr val="002060"/>
                </a:solidFill>
              </a:rPr>
              <a:t>learning disabilities, mental health conditions, chronic pain, hearing loss</a:t>
            </a:r>
          </a:p>
          <a:p>
            <a:pPr marL="171450" lvl="1" indent="227013">
              <a:lnSpc>
                <a:spcPct val="80000"/>
              </a:lnSpc>
              <a:spcAft>
                <a:spcPts val="300"/>
              </a:spcAft>
              <a:buFont typeface="Wingdings" panose="05000000000000000000" pitchFamily="2" charset="2"/>
              <a:buChar char="§"/>
            </a:pPr>
            <a:r>
              <a:rPr lang="en-US" sz="1600" dirty="0">
                <a:solidFill>
                  <a:srgbClr val="002060"/>
                </a:solidFill>
              </a:rPr>
              <a:t>Can be misunderstood or overlooked</a:t>
            </a:r>
          </a:p>
        </p:txBody>
      </p:sp>
    </p:spTree>
    <p:extLst>
      <p:ext uri="{BB962C8B-B14F-4D97-AF65-F5344CB8AC3E}">
        <p14:creationId xmlns:p14="http://schemas.microsoft.com/office/powerpoint/2010/main" val="223830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7" name="Rectangle 13326">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28" name="Rectangle 13327">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29" name="Rectangle 1332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4" name="Picture 2" descr="What is the Americans with Disabilities Act (ADA)?">
            <a:extLst>
              <a:ext uri="{FF2B5EF4-FFF2-40B4-BE49-F238E27FC236}">
                <a16:creationId xmlns:a16="http://schemas.microsoft.com/office/drawing/2014/main" id="{DAF14E11-3204-0E1A-8D26-EE4078F2C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893" r="-2" b="-2"/>
          <a:stretch>
            <a:fillRect/>
          </a:stretch>
        </p:blipFill>
        <p:spPr bwMode="auto">
          <a:xfrm>
            <a:off x="959205" y="364142"/>
            <a:ext cx="10369645" cy="3867993"/>
          </a:xfrm>
          <a:prstGeom prst="rect">
            <a:avLst/>
          </a:prstGeom>
          <a:noFill/>
          <a:extLst>
            <a:ext uri="{909E8E84-426E-40DD-AFC4-6F175D3DCCD1}">
              <a14:hiddenFill xmlns:a14="http://schemas.microsoft.com/office/drawing/2010/main">
                <a:solidFill>
                  <a:srgbClr val="FFFFFF"/>
                </a:solidFill>
              </a14:hiddenFill>
            </a:ext>
          </a:extLst>
        </p:spPr>
      </p:pic>
      <p:sp>
        <p:nvSpPr>
          <p:cNvPr id="13330" name="Rectangle 13329">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E9F6B9B-B764-9077-9767-77D39FDA3753}"/>
              </a:ext>
            </a:extLst>
          </p:cNvPr>
          <p:cNvSpPr txBox="1"/>
          <p:nvPr/>
        </p:nvSpPr>
        <p:spPr>
          <a:xfrm>
            <a:off x="5915755" y="4700029"/>
            <a:ext cx="3503779" cy="1556907"/>
          </a:xfrm>
          <a:prstGeom prst="rect">
            <a:avLst/>
          </a:prstGeom>
        </p:spPr>
        <p:txBody>
          <a:bodyPr vert="horz" lIns="91440" tIns="45720" rIns="91440" bIns="45720" rtlCol="0" anchor="ctr">
            <a:normAutofit/>
          </a:bodyPr>
          <a:lstStyle/>
          <a:p>
            <a:pPr algn="ctr">
              <a:lnSpc>
                <a:spcPct val="80000"/>
              </a:lnSpc>
            </a:pPr>
            <a:r>
              <a:rPr lang="en-US" sz="2400" b="1" dirty="0">
                <a:solidFill>
                  <a:srgbClr val="002060"/>
                </a:solidFill>
              </a:rPr>
              <a:t>Equal Access                                      to Education</a:t>
            </a:r>
          </a:p>
        </p:txBody>
      </p:sp>
    </p:spTree>
    <p:extLst>
      <p:ext uri="{BB962C8B-B14F-4D97-AF65-F5344CB8AC3E}">
        <p14:creationId xmlns:p14="http://schemas.microsoft.com/office/powerpoint/2010/main" val="3890382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49" name="Group 1024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0250" name="Rectangle 1024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1" name="Rectangle 1025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2" name="Rectangle 1025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254" name="Rectangle 1025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6" name="Rectangle 10255">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ADA Compliance">
            <a:extLst>
              <a:ext uri="{FF2B5EF4-FFF2-40B4-BE49-F238E27FC236}">
                <a16:creationId xmlns:a16="http://schemas.microsoft.com/office/drawing/2014/main" id="{6F22DC89-48F3-2CBB-2AB7-B4F3042F6D2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64394" y="2680203"/>
            <a:ext cx="4223252" cy="2819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0258" name="Straight Connector 1025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389E3E4-C13D-454C-ED4D-42A96BA0D266}"/>
              </a:ext>
            </a:extLst>
          </p:cNvPr>
          <p:cNvSpPr txBox="1"/>
          <p:nvPr/>
        </p:nvSpPr>
        <p:spPr>
          <a:xfrm>
            <a:off x="6912158" y="1486879"/>
            <a:ext cx="4427451" cy="3677123"/>
          </a:xfrm>
          <a:prstGeom prst="rect">
            <a:avLst/>
          </a:prstGeom>
        </p:spPr>
        <p:txBody>
          <a:bodyPr vert="horz" lIns="91440" tIns="45720" rIns="91440" bIns="45720" rtlCol="0" anchor="ctr">
            <a:noAutofit/>
          </a:bodyPr>
          <a:lstStyle/>
          <a:p>
            <a:pPr>
              <a:lnSpc>
                <a:spcPct val="80000"/>
              </a:lnSpc>
              <a:spcAft>
                <a:spcPts val="600"/>
              </a:spcAft>
            </a:pPr>
            <a:r>
              <a:rPr lang="en-US" sz="1600" b="1" dirty="0">
                <a:solidFill>
                  <a:srgbClr val="FF0000"/>
                </a:solidFill>
              </a:rPr>
              <a:t>Americans with Disabilities Act (ADA)</a:t>
            </a:r>
            <a:endParaRPr lang="en-US" sz="1600" dirty="0">
              <a:solidFill>
                <a:srgbClr val="FF0000"/>
              </a:solidFill>
            </a:endParaRPr>
          </a:p>
          <a:p>
            <a:pPr marL="569913" lvl="1" indent="-279400">
              <a:lnSpc>
                <a:spcPct val="80000"/>
              </a:lnSpc>
              <a:spcAft>
                <a:spcPts val="600"/>
              </a:spcAft>
              <a:buFont typeface="Wingdings" panose="05000000000000000000" pitchFamily="2" charset="2"/>
              <a:buChar char="§"/>
            </a:pPr>
            <a:r>
              <a:rPr lang="en-US" sz="1600" dirty="0">
                <a:solidFill>
                  <a:srgbClr val="002060"/>
                </a:solidFill>
              </a:rPr>
              <a:t>Enacted in 1990</a:t>
            </a:r>
          </a:p>
          <a:p>
            <a:pPr marL="569913" lvl="1" indent="-279400">
              <a:lnSpc>
                <a:spcPct val="80000"/>
              </a:lnSpc>
              <a:spcAft>
                <a:spcPts val="600"/>
              </a:spcAft>
              <a:buFont typeface="Wingdings" panose="05000000000000000000" pitchFamily="2" charset="2"/>
              <a:buChar char="§"/>
            </a:pPr>
            <a:r>
              <a:rPr lang="en-US" sz="1600" dirty="0">
                <a:solidFill>
                  <a:srgbClr val="002060"/>
                </a:solidFill>
              </a:rPr>
              <a:t>Requires public institutions to provide </a:t>
            </a:r>
            <a:r>
              <a:rPr lang="en-US" sz="1600" b="1" dirty="0">
                <a:solidFill>
                  <a:srgbClr val="002060"/>
                </a:solidFill>
              </a:rPr>
              <a:t>equal access and reasonable accommodations</a:t>
            </a:r>
            <a:endParaRPr lang="en-US" sz="1600" dirty="0">
              <a:solidFill>
                <a:srgbClr val="002060"/>
              </a:solidFill>
            </a:endParaRPr>
          </a:p>
          <a:p>
            <a:pPr marL="569913" lvl="1" indent="-279400">
              <a:lnSpc>
                <a:spcPct val="80000"/>
              </a:lnSpc>
              <a:spcAft>
                <a:spcPts val="600"/>
              </a:spcAft>
              <a:buFont typeface="Wingdings" panose="05000000000000000000" pitchFamily="2" charset="2"/>
              <a:buChar char="§"/>
            </a:pPr>
            <a:r>
              <a:rPr lang="en-US" sz="1600" dirty="0">
                <a:solidFill>
                  <a:srgbClr val="002060"/>
                </a:solidFill>
              </a:rPr>
              <a:t>Applies to facilities, programs, and services</a:t>
            </a:r>
          </a:p>
          <a:p>
            <a:pPr>
              <a:lnSpc>
                <a:spcPct val="80000"/>
              </a:lnSpc>
              <a:spcAft>
                <a:spcPts val="600"/>
              </a:spcAft>
            </a:pPr>
            <a:r>
              <a:rPr lang="en-US" sz="1600" b="1" dirty="0">
                <a:solidFill>
                  <a:srgbClr val="FF0000"/>
                </a:solidFill>
              </a:rPr>
              <a:t>Section 504 of the Rehabilitation Act (1973)</a:t>
            </a:r>
            <a:endParaRPr lang="en-US" sz="1600" dirty="0">
              <a:solidFill>
                <a:srgbClr val="FF0000"/>
              </a:solidFill>
            </a:endParaRPr>
          </a:p>
          <a:p>
            <a:pPr marL="569913" lvl="1" indent="-279400">
              <a:lnSpc>
                <a:spcPct val="80000"/>
              </a:lnSpc>
              <a:spcAft>
                <a:spcPts val="600"/>
              </a:spcAft>
              <a:buFont typeface="Wingdings" panose="05000000000000000000" pitchFamily="2" charset="2"/>
              <a:buChar char="§"/>
            </a:pPr>
            <a:r>
              <a:rPr lang="en-US" sz="1600" dirty="0">
                <a:solidFill>
                  <a:srgbClr val="002060"/>
                </a:solidFill>
              </a:rPr>
              <a:t>Applies to institutions receiving </a:t>
            </a:r>
            <a:r>
              <a:rPr lang="en-US" sz="1600" b="1" dirty="0">
                <a:solidFill>
                  <a:srgbClr val="002060"/>
                </a:solidFill>
              </a:rPr>
              <a:t>federal funding</a:t>
            </a:r>
            <a:endParaRPr lang="en-US" sz="1600" dirty="0">
              <a:solidFill>
                <a:srgbClr val="002060"/>
              </a:solidFill>
            </a:endParaRPr>
          </a:p>
          <a:p>
            <a:pPr marL="569913" lvl="1" indent="-279400">
              <a:lnSpc>
                <a:spcPct val="80000"/>
              </a:lnSpc>
              <a:spcAft>
                <a:spcPts val="600"/>
              </a:spcAft>
              <a:buFont typeface="Wingdings" panose="05000000000000000000" pitchFamily="2" charset="2"/>
              <a:buChar char="§"/>
            </a:pPr>
            <a:r>
              <a:rPr lang="en-US" sz="1600" dirty="0">
                <a:solidFill>
                  <a:srgbClr val="002060"/>
                </a:solidFill>
              </a:rPr>
              <a:t>Prohibits discrimination against students with disabilities</a:t>
            </a:r>
          </a:p>
          <a:p>
            <a:pPr marL="569913" lvl="1" indent="-279400">
              <a:lnSpc>
                <a:spcPct val="80000"/>
              </a:lnSpc>
              <a:spcAft>
                <a:spcPts val="600"/>
              </a:spcAft>
              <a:buFont typeface="Wingdings" panose="05000000000000000000" pitchFamily="2" charset="2"/>
              <a:buChar char="§"/>
            </a:pPr>
            <a:r>
              <a:rPr lang="en-US" sz="1600" dirty="0">
                <a:solidFill>
                  <a:srgbClr val="002060"/>
                </a:solidFill>
              </a:rPr>
              <a:t>Ensures access to all programs and activities</a:t>
            </a:r>
          </a:p>
          <a:p>
            <a:pPr>
              <a:lnSpc>
                <a:spcPct val="80000"/>
              </a:lnSpc>
              <a:spcAft>
                <a:spcPts val="600"/>
              </a:spcAft>
            </a:pPr>
            <a:r>
              <a:rPr lang="en-US" sz="1600" b="1" dirty="0">
                <a:solidFill>
                  <a:srgbClr val="FF0000"/>
                </a:solidFill>
              </a:rPr>
              <a:t>Impact on colleges</a:t>
            </a:r>
            <a:r>
              <a:rPr lang="en-US" sz="1600" dirty="0">
                <a:solidFill>
                  <a:srgbClr val="FF0000"/>
                </a:solidFill>
              </a:rPr>
              <a:t>:</a:t>
            </a:r>
          </a:p>
          <a:p>
            <a:pPr marL="569913" lvl="1" indent="-279400">
              <a:lnSpc>
                <a:spcPct val="80000"/>
              </a:lnSpc>
              <a:spcAft>
                <a:spcPts val="600"/>
              </a:spcAft>
              <a:buFont typeface="Wingdings" panose="05000000000000000000" pitchFamily="2" charset="2"/>
              <a:buChar char="§"/>
            </a:pPr>
            <a:r>
              <a:rPr lang="en-US" sz="1600" dirty="0">
                <a:solidFill>
                  <a:srgbClr val="002060"/>
                </a:solidFill>
              </a:rPr>
              <a:t>Must remove barriers to learning</a:t>
            </a:r>
          </a:p>
          <a:p>
            <a:pPr marL="569913" lvl="1" indent="-279400">
              <a:lnSpc>
                <a:spcPct val="80000"/>
              </a:lnSpc>
              <a:spcAft>
                <a:spcPts val="600"/>
              </a:spcAft>
              <a:buFont typeface="Wingdings" panose="05000000000000000000" pitchFamily="2" charset="2"/>
              <a:buChar char="§"/>
            </a:pPr>
            <a:r>
              <a:rPr lang="en-US" sz="1600" dirty="0">
                <a:solidFill>
                  <a:srgbClr val="002060"/>
                </a:solidFill>
              </a:rPr>
              <a:t>Support includes accommodations (e.g., extended time, accessible materials).</a:t>
            </a:r>
          </a:p>
          <a:p>
            <a:pPr>
              <a:lnSpc>
                <a:spcPct val="80000"/>
              </a:lnSpc>
              <a:spcAft>
                <a:spcPts val="600"/>
              </a:spcAft>
            </a:pPr>
            <a:r>
              <a:rPr lang="en-US" sz="1600" b="1" dirty="0">
                <a:solidFill>
                  <a:srgbClr val="FF0000"/>
                </a:solidFill>
              </a:rPr>
              <a:t>Key takeaway</a:t>
            </a:r>
            <a:r>
              <a:rPr lang="en-US" sz="1600" dirty="0">
                <a:solidFill>
                  <a:srgbClr val="FF0000"/>
                </a:solidFill>
              </a:rPr>
              <a:t>:</a:t>
            </a:r>
          </a:p>
          <a:p>
            <a:pPr marL="569913" lvl="1" indent="-279400">
              <a:lnSpc>
                <a:spcPct val="80000"/>
              </a:lnSpc>
              <a:spcAft>
                <a:spcPts val="600"/>
              </a:spcAft>
              <a:buFont typeface="Wingdings" panose="05000000000000000000" pitchFamily="2" charset="2"/>
              <a:buChar char="§"/>
            </a:pPr>
            <a:r>
              <a:rPr lang="en-US" sz="1600" dirty="0">
                <a:solidFill>
                  <a:srgbClr val="002060"/>
                </a:solidFill>
              </a:rPr>
              <a:t>These laws protect student rights and support inclusive teaching.</a:t>
            </a:r>
          </a:p>
        </p:txBody>
      </p:sp>
      <p:sp>
        <p:nvSpPr>
          <p:cNvPr id="7" name="TextBox 6">
            <a:extLst>
              <a:ext uri="{FF2B5EF4-FFF2-40B4-BE49-F238E27FC236}">
                <a16:creationId xmlns:a16="http://schemas.microsoft.com/office/drawing/2014/main" id="{34524A0E-2AA8-3683-5E00-7D25FC612134}"/>
              </a:ext>
            </a:extLst>
          </p:cNvPr>
          <p:cNvSpPr txBox="1"/>
          <p:nvPr/>
        </p:nvSpPr>
        <p:spPr>
          <a:xfrm>
            <a:off x="311047" y="1128858"/>
            <a:ext cx="6094206" cy="694614"/>
          </a:xfrm>
          <a:prstGeom prst="rect">
            <a:avLst/>
          </a:prstGeom>
          <a:noFill/>
        </p:spPr>
        <p:txBody>
          <a:bodyPr wrap="square">
            <a:spAutoFit/>
          </a:bodyPr>
          <a:lstStyle/>
          <a:p>
            <a:pPr algn="ctr">
              <a:lnSpc>
                <a:spcPct val="80000"/>
              </a:lnSpc>
            </a:pPr>
            <a:r>
              <a:rPr lang="en-US" sz="2400" b="1" dirty="0">
                <a:solidFill>
                  <a:srgbClr val="002060"/>
                </a:solidFill>
              </a:rPr>
              <a:t>Legal and </a:t>
            </a:r>
          </a:p>
          <a:p>
            <a:pPr algn="ctr">
              <a:lnSpc>
                <a:spcPct val="80000"/>
              </a:lnSpc>
            </a:pPr>
            <a:r>
              <a:rPr lang="en-US" sz="2400" b="1" dirty="0">
                <a:solidFill>
                  <a:srgbClr val="002060"/>
                </a:solidFill>
              </a:rPr>
              <a:t>Institutional Context</a:t>
            </a:r>
          </a:p>
        </p:txBody>
      </p:sp>
    </p:spTree>
    <p:extLst>
      <p:ext uri="{BB962C8B-B14F-4D97-AF65-F5344CB8AC3E}">
        <p14:creationId xmlns:p14="http://schemas.microsoft.com/office/powerpoint/2010/main" val="2098781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9" name="Rectangle 18">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246A576-BFD6-088E-98CA-0F8033C80171}"/>
              </a:ext>
            </a:extLst>
          </p:cNvPr>
          <p:cNvSpPr txBox="1"/>
          <p:nvPr/>
        </p:nvSpPr>
        <p:spPr>
          <a:xfrm>
            <a:off x="1675872" y="802163"/>
            <a:ext cx="8573845" cy="759247"/>
          </a:xfrm>
          <a:prstGeom prst="rect">
            <a:avLst/>
          </a:prstGeom>
          <a:noFill/>
        </p:spPr>
        <p:txBody>
          <a:bodyPr wrap="square">
            <a:spAutoFit/>
          </a:bodyPr>
          <a:lstStyle/>
          <a:p>
            <a:pPr algn="ctr">
              <a:lnSpc>
                <a:spcPct val="90000"/>
              </a:lnSpc>
            </a:pPr>
            <a:r>
              <a:rPr lang="en-US" sz="2400" b="1" i="0" dirty="0">
                <a:solidFill>
                  <a:srgbClr val="002060"/>
                </a:solidFill>
                <a:effectLst/>
              </a:rPr>
              <a:t>Lone Star College Accessibility </a:t>
            </a:r>
          </a:p>
          <a:p>
            <a:pPr algn="ctr">
              <a:lnSpc>
                <a:spcPct val="90000"/>
              </a:lnSpc>
            </a:pPr>
            <a:r>
              <a:rPr lang="en-US" sz="2400" b="1" i="0" dirty="0">
                <a:solidFill>
                  <a:srgbClr val="002060"/>
                </a:solidFill>
                <a:effectLst/>
              </a:rPr>
              <a:t>Services and Resources </a:t>
            </a:r>
            <a:endParaRPr lang="en-US" sz="2400" b="1" dirty="0">
              <a:solidFill>
                <a:srgbClr val="002060"/>
              </a:solidFill>
            </a:endParaRPr>
          </a:p>
        </p:txBody>
      </p:sp>
      <p:sp>
        <p:nvSpPr>
          <p:cNvPr id="8" name="TextBox 7">
            <a:extLst>
              <a:ext uri="{FF2B5EF4-FFF2-40B4-BE49-F238E27FC236}">
                <a16:creationId xmlns:a16="http://schemas.microsoft.com/office/drawing/2014/main" id="{054EA467-8528-5E18-A286-3FDD2E3716C1}"/>
              </a:ext>
            </a:extLst>
          </p:cNvPr>
          <p:cNvSpPr txBox="1"/>
          <p:nvPr/>
        </p:nvSpPr>
        <p:spPr>
          <a:xfrm>
            <a:off x="1675872" y="1731806"/>
            <a:ext cx="8145985" cy="1863523"/>
          </a:xfrm>
          <a:prstGeom prst="rect">
            <a:avLst/>
          </a:prstGeom>
          <a:noFill/>
        </p:spPr>
        <p:txBody>
          <a:bodyPr wrap="square">
            <a:spAutoFit/>
          </a:bodyPr>
          <a:lstStyle/>
          <a:p>
            <a:pPr>
              <a:lnSpc>
                <a:spcPct val="80000"/>
              </a:lnSpc>
              <a:spcAft>
                <a:spcPts val="600"/>
              </a:spcAft>
            </a:pPr>
            <a:r>
              <a:rPr lang="en-US" sz="1600" b="1" dirty="0">
                <a:solidFill>
                  <a:srgbClr val="002060"/>
                </a:solidFill>
              </a:rPr>
              <a:t>Creating Inclusive Environments at Lone Star College</a:t>
            </a:r>
            <a:endParaRPr lang="en-US" sz="1600" dirty="0">
              <a:solidFill>
                <a:srgbClr val="002060"/>
              </a:solidFill>
            </a:endParaRPr>
          </a:p>
          <a:p>
            <a:pPr marL="339725" indent="-222250">
              <a:lnSpc>
                <a:spcPct val="80000"/>
              </a:lnSpc>
              <a:spcAft>
                <a:spcPts val="600"/>
              </a:spcAft>
              <a:buClr>
                <a:srgbClr val="002060"/>
              </a:buClr>
              <a:buFont typeface="Wingdings" panose="05000000000000000000" pitchFamily="2" charset="2"/>
              <a:buChar char="§"/>
            </a:pPr>
            <a:r>
              <a:rPr lang="en-US" sz="1600" b="1" dirty="0">
                <a:solidFill>
                  <a:srgbClr val="FF0000"/>
                </a:solidFill>
              </a:rPr>
              <a:t>Mission:</a:t>
            </a:r>
            <a:r>
              <a:rPr lang="en-US" sz="1600" dirty="0">
                <a:solidFill>
                  <a:srgbClr val="FF0000"/>
                </a:solidFill>
              </a:rPr>
              <a:t> </a:t>
            </a:r>
            <a:r>
              <a:rPr lang="en-US" sz="1600" dirty="0">
                <a:solidFill>
                  <a:srgbClr val="002060"/>
                </a:solidFill>
              </a:rPr>
              <a:t>Collaborates across the College to proactively create </a:t>
            </a:r>
            <a:r>
              <a:rPr lang="en-US" sz="1600" b="1" dirty="0">
                <a:solidFill>
                  <a:srgbClr val="002060"/>
                </a:solidFill>
              </a:rPr>
              <a:t>usable, equitable, and inclusive</a:t>
            </a:r>
            <a:r>
              <a:rPr lang="en-US" sz="1600" dirty="0">
                <a:solidFill>
                  <a:srgbClr val="002060"/>
                </a:solidFill>
              </a:rPr>
              <a:t> working and learning environments.</a:t>
            </a:r>
          </a:p>
          <a:p>
            <a:pPr marL="339725" indent="-222250">
              <a:lnSpc>
                <a:spcPct val="80000"/>
              </a:lnSpc>
              <a:spcAft>
                <a:spcPts val="600"/>
              </a:spcAft>
              <a:buClr>
                <a:srgbClr val="002060"/>
              </a:buClr>
              <a:buFont typeface="Wingdings" panose="05000000000000000000" pitchFamily="2" charset="2"/>
              <a:buChar char="§"/>
            </a:pPr>
            <a:r>
              <a:rPr lang="en-US" sz="1600" b="1" dirty="0">
                <a:solidFill>
                  <a:srgbClr val="FF0000"/>
                </a:solidFill>
              </a:rPr>
              <a:t>Compliance:</a:t>
            </a:r>
            <a:r>
              <a:rPr lang="en-US" sz="1600" dirty="0">
                <a:solidFill>
                  <a:srgbClr val="FF0000"/>
                </a:solidFill>
              </a:rPr>
              <a:t> </a:t>
            </a:r>
            <a:r>
              <a:rPr lang="en-US" sz="1600" dirty="0">
                <a:solidFill>
                  <a:srgbClr val="002060"/>
                </a:solidFill>
              </a:rPr>
              <a:t>Ensures adherence to</a:t>
            </a:r>
          </a:p>
          <a:p>
            <a:pPr marL="692150" lvl="1" indent="-182563">
              <a:lnSpc>
                <a:spcPct val="80000"/>
              </a:lnSpc>
              <a:spcAft>
                <a:spcPts val="600"/>
              </a:spcAft>
              <a:buFont typeface="Arial" panose="020B0604020202020204" pitchFamily="34" charset="0"/>
              <a:buChar char="•"/>
            </a:pPr>
            <a:r>
              <a:rPr lang="en-US" sz="1600" b="1" dirty="0">
                <a:solidFill>
                  <a:srgbClr val="002060"/>
                </a:solidFill>
              </a:rPr>
              <a:t>Section 504</a:t>
            </a:r>
            <a:r>
              <a:rPr lang="en-US" sz="1600" dirty="0">
                <a:solidFill>
                  <a:srgbClr val="002060"/>
                </a:solidFill>
              </a:rPr>
              <a:t> of the Rehabilitation Act (1973)</a:t>
            </a:r>
          </a:p>
          <a:p>
            <a:pPr marL="692150" lvl="1" indent="-182563">
              <a:lnSpc>
                <a:spcPct val="80000"/>
              </a:lnSpc>
              <a:spcAft>
                <a:spcPts val="600"/>
              </a:spcAft>
              <a:buFont typeface="Arial" panose="020B0604020202020204" pitchFamily="34" charset="0"/>
              <a:buChar char="•"/>
            </a:pPr>
            <a:r>
              <a:rPr lang="en-US" sz="1600" b="1" dirty="0">
                <a:solidFill>
                  <a:srgbClr val="002060"/>
                </a:solidFill>
              </a:rPr>
              <a:t>Americans with Disabilities Act</a:t>
            </a:r>
            <a:r>
              <a:rPr lang="en-US" sz="1600" dirty="0">
                <a:solidFill>
                  <a:srgbClr val="002060"/>
                </a:solidFill>
              </a:rPr>
              <a:t> (1990 &amp; Amendments)</a:t>
            </a:r>
          </a:p>
          <a:p>
            <a:pPr marL="339725" indent="-222250">
              <a:lnSpc>
                <a:spcPct val="80000"/>
              </a:lnSpc>
              <a:spcAft>
                <a:spcPts val="600"/>
              </a:spcAft>
              <a:buClr>
                <a:srgbClr val="002060"/>
              </a:buClr>
              <a:buFont typeface="Wingdings" panose="05000000000000000000" pitchFamily="2" charset="2"/>
              <a:buChar char="§"/>
            </a:pPr>
            <a:r>
              <a:rPr lang="en-US" sz="1600" b="1" dirty="0">
                <a:solidFill>
                  <a:srgbClr val="FF0000"/>
                </a:solidFill>
              </a:rPr>
              <a:t>Services:</a:t>
            </a:r>
            <a:r>
              <a:rPr lang="en-US" sz="1600" dirty="0">
                <a:solidFill>
                  <a:srgbClr val="FF0000"/>
                </a:solidFill>
              </a:rPr>
              <a:t> </a:t>
            </a:r>
            <a:r>
              <a:rPr lang="en-US" sz="1600" dirty="0">
                <a:solidFill>
                  <a:srgbClr val="002060"/>
                </a:solidFill>
              </a:rPr>
              <a:t>Provides strategies, programs, and initiatives to support accessibility</a:t>
            </a:r>
          </a:p>
        </p:txBody>
      </p:sp>
      <p:sp>
        <p:nvSpPr>
          <p:cNvPr id="10" name="TextBox 9">
            <a:extLst>
              <a:ext uri="{FF2B5EF4-FFF2-40B4-BE49-F238E27FC236}">
                <a16:creationId xmlns:a16="http://schemas.microsoft.com/office/drawing/2014/main" id="{1C658080-5420-4667-2DF8-24A83E11C0B3}"/>
              </a:ext>
            </a:extLst>
          </p:cNvPr>
          <p:cNvSpPr txBox="1"/>
          <p:nvPr/>
        </p:nvSpPr>
        <p:spPr>
          <a:xfrm>
            <a:off x="1675872" y="3765725"/>
            <a:ext cx="7886437" cy="2308324"/>
          </a:xfrm>
          <a:prstGeom prst="rect">
            <a:avLst/>
          </a:prstGeom>
          <a:noFill/>
        </p:spPr>
        <p:txBody>
          <a:bodyPr wrap="square">
            <a:spAutoFit/>
          </a:bodyPr>
          <a:lstStyle/>
          <a:p>
            <a:pPr>
              <a:lnSpc>
                <a:spcPct val="80000"/>
              </a:lnSpc>
              <a:spcAft>
                <a:spcPts val="600"/>
              </a:spcAft>
              <a:buClr>
                <a:srgbClr val="002060"/>
              </a:buClr>
            </a:pPr>
            <a:r>
              <a:rPr lang="en-US" sz="1600" b="1" dirty="0">
                <a:solidFill>
                  <a:srgbClr val="002060"/>
                </a:solidFill>
              </a:rPr>
              <a:t>Policy VI.D.11.01 – Student Disability Rights</a:t>
            </a:r>
          </a:p>
          <a:p>
            <a:pPr marL="339725" indent="-222250">
              <a:lnSpc>
                <a:spcPct val="80000"/>
              </a:lnSpc>
              <a:spcAft>
                <a:spcPts val="600"/>
              </a:spcAft>
              <a:buClr>
                <a:srgbClr val="002060"/>
              </a:buClr>
              <a:buFont typeface="Wingdings" panose="05000000000000000000" pitchFamily="2" charset="2"/>
              <a:buChar char="§"/>
            </a:pPr>
            <a:r>
              <a:rPr lang="en-US" sz="1600" b="1" dirty="0">
                <a:solidFill>
                  <a:srgbClr val="FF0000"/>
                </a:solidFill>
              </a:rPr>
              <a:t>Commitment:</a:t>
            </a:r>
            <a:r>
              <a:rPr lang="en-US" sz="1600" dirty="0">
                <a:solidFill>
                  <a:srgbClr val="FF0000"/>
                </a:solidFill>
              </a:rPr>
              <a:t> </a:t>
            </a:r>
            <a:r>
              <a:rPr lang="en-US" sz="1600" dirty="0">
                <a:solidFill>
                  <a:srgbClr val="002060"/>
                </a:solidFill>
              </a:rPr>
              <a:t>Equal access to educational opportunities for </a:t>
            </a:r>
            <a:r>
              <a:rPr lang="en-US" sz="1600" b="1" dirty="0">
                <a:solidFill>
                  <a:srgbClr val="002060"/>
                </a:solidFill>
              </a:rPr>
              <a:t>qualified individuals with disabilities</a:t>
            </a:r>
            <a:r>
              <a:rPr lang="en-US" sz="1600" dirty="0">
                <a:solidFill>
                  <a:srgbClr val="002060"/>
                </a:solidFill>
              </a:rPr>
              <a:t>.</a:t>
            </a:r>
          </a:p>
          <a:p>
            <a:pPr marL="339725" indent="-222250">
              <a:lnSpc>
                <a:spcPct val="80000"/>
              </a:lnSpc>
              <a:spcAft>
                <a:spcPts val="600"/>
              </a:spcAft>
              <a:buClr>
                <a:srgbClr val="002060"/>
              </a:buClr>
              <a:buFont typeface="Wingdings" panose="05000000000000000000" pitchFamily="2" charset="2"/>
              <a:buChar char="§"/>
            </a:pPr>
            <a:r>
              <a:rPr lang="en-US" sz="1600" b="1" dirty="0">
                <a:solidFill>
                  <a:srgbClr val="FF0000"/>
                </a:solidFill>
              </a:rPr>
              <a:t>Accommodations</a:t>
            </a:r>
            <a:r>
              <a:rPr lang="en-US" sz="1600" b="1" dirty="0">
                <a:solidFill>
                  <a:srgbClr val="002060"/>
                </a:solidFill>
              </a:rPr>
              <a:t>:</a:t>
            </a:r>
            <a:r>
              <a:rPr lang="en-US" sz="1600" dirty="0">
                <a:solidFill>
                  <a:srgbClr val="002060"/>
                </a:solidFill>
              </a:rPr>
              <a:t> Provides reasonable accommodations and auxiliary aids/services </a:t>
            </a:r>
            <a:r>
              <a:rPr lang="en-US" sz="1600" b="1" dirty="0">
                <a:solidFill>
                  <a:srgbClr val="002060"/>
                </a:solidFill>
              </a:rPr>
              <a:t>as required by law</a:t>
            </a:r>
            <a:r>
              <a:rPr lang="en-US" sz="1600" dirty="0">
                <a:solidFill>
                  <a:srgbClr val="002060"/>
                </a:solidFill>
              </a:rPr>
              <a:t>.</a:t>
            </a:r>
          </a:p>
          <a:p>
            <a:pPr marL="339725" indent="-222250">
              <a:lnSpc>
                <a:spcPct val="80000"/>
              </a:lnSpc>
              <a:spcAft>
                <a:spcPts val="600"/>
              </a:spcAft>
              <a:buClr>
                <a:srgbClr val="002060"/>
              </a:buClr>
              <a:buFont typeface="Wingdings" panose="05000000000000000000" pitchFamily="2" charset="2"/>
              <a:buChar char="§"/>
            </a:pPr>
            <a:r>
              <a:rPr lang="en-US" sz="1600" b="1" dirty="0">
                <a:solidFill>
                  <a:srgbClr val="FF0000"/>
                </a:solidFill>
              </a:rPr>
              <a:t>Procedures:</a:t>
            </a:r>
            <a:r>
              <a:rPr lang="en-US" sz="1600" dirty="0">
                <a:solidFill>
                  <a:srgbClr val="FF0000"/>
                </a:solidFill>
              </a:rPr>
              <a:t> </a:t>
            </a:r>
            <a:r>
              <a:rPr lang="en-US" sz="1600" dirty="0">
                <a:solidFill>
                  <a:srgbClr val="002060"/>
                </a:solidFill>
              </a:rPr>
              <a:t>Ensures </a:t>
            </a:r>
            <a:r>
              <a:rPr lang="en-US" sz="1600" b="1" dirty="0">
                <a:solidFill>
                  <a:srgbClr val="002060"/>
                </a:solidFill>
              </a:rPr>
              <a:t>prompt and equitable</a:t>
            </a:r>
            <a:r>
              <a:rPr lang="en-US" sz="1600" dirty="0">
                <a:solidFill>
                  <a:srgbClr val="002060"/>
                </a:solidFill>
              </a:rPr>
              <a:t> implementation of accommodation requests.</a:t>
            </a:r>
          </a:p>
          <a:p>
            <a:endParaRPr lang="en-US" sz="1600" dirty="0">
              <a:hlinkClick r:id="" action="ppaction://noaction"/>
            </a:endParaRPr>
          </a:p>
          <a:p>
            <a:r>
              <a:rPr lang="en-US" sz="1600" dirty="0">
                <a:hlinkClick r:id="rId3"/>
              </a:rPr>
              <a:t>Full Policy: VI.D.11 – Students with Disability Rights</a:t>
            </a:r>
            <a:endParaRPr lang="en-US" sz="1600" dirty="0"/>
          </a:p>
        </p:txBody>
      </p:sp>
    </p:spTree>
    <p:extLst>
      <p:ext uri="{BB962C8B-B14F-4D97-AF65-F5344CB8AC3E}">
        <p14:creationId xmlns:p14="http://schemas.microsoft.com/office/powerpoint/2010/main" val="487307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180DE06-7362-4888-AADA-7AADD57AC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11" name="Straight Connector 10">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D5FE437B-E87B-EA44-DF1C-A139FCF91EB4}"/>
              </a:ext>
            </a:extLst>
          </p:cNvPr>
          <p:cNvGraphicFramePr>
            <a:graphicFrameLocks noGrp="1"/>
          </p:cNvGraphicFramePr>
          <p:nvPr>
            <p:extLst>
              <p:ext uri="{D42A27DB-BD31-4B8C-83A1-F6EECF244321}">
                <p14:modId xmlns:p14="http://schemas.microsoft.com/office/powerpoint/2010/main" val="3203072531"/>
              </p:ext>
            </p:extLst>
          </p:nvPr>
        </p:nvGraphicFramePr>
        <p:xfrm>
          <a:off x="942597" y="1527259"/>
          <a:ext cx="5608831" cy="4189607"/>
        </p:xfrm>
        <a:graphic>
          <a:graphicData uri="http://schemas.openxmlformats.org/drawingml/2006/table">
            <a:tbl>
              <a:tblPr firstRow="1" bandRow="1">
                <a:noFill/>
              </a:tblPr>
              <a:tblGrid>
                <a:gridCol w="1448772">
                  <a:extLst>
                    <a:ext uri="{9D8B030D-6E8A-4147-A177-3AD203B41FA5}">
                      <a16:colId xmlns:a16="http://schemas.microsoft.com/office/drawing/2014/main" val="4140944613"/>
                    </a:ext>
                  </a:extLst>
                </a:gridCol>
                <a:gridCol w="2119233">
                  <a:extLst>
                    <a:ext uri="{9D8B030D-6E8A-4147-A177-3AD203B41FA5}">
                      <a16:colId xmlns:a16="http://schemas.microsoft.com/office/drawing/2014/main" val="1004469444"/>
                    </a:ext>
                  </a:extLst>
                </a:gridCol>
                <a:gridCol w="2040826">
                  <a:extLst>
                    <a:ext uri="{9D8B030D-6E8A-4147-A177-3AD203B41FA5}">
                      <a16:colId xmlns:a16="http://schemas.microsoft.com/office/drawing/2014/main" val="3240130542"/>
                    </a:ext>
                  </a:extLst>
                </a:gridCol>
              </a:tblGrid>
              <a:tr h="380963">
                <a:tc>
                  <a:txBody>
                    <a:bodyPr/>
                    <a:lstStyle/>
                    <a:p>
                      <a:pPr algn="l"/>
                      <a:r>
                        <a:rPr lang="en-US" sz="1800" b="1" cap="none" spc="0" dirty="0">
                          <a:solidFill>
                            <a:srgbClr val="FF0000"/>
                          </a:solidFill>
                        </a:rPr>
                        <a:t>Aspect</a:t>
                      </a:r>
                    </a:p>
                  </a:txBody>
                  <a:tcPr marL="92168" marR="92168" marT="64518" marB="64518" anchor="ctr">
                    <a:lnL w="12700" cmpd="sng">
                      <a:noFill/>
                    </a:lnL>
                    <a:lnR w="12700" cmpd="sng">
                      <a:noFill/>
                    </a:lnR>
                    <a:lnT w="28575" cap="flat" cmpd="sng" algn="ctr">
                      <a:solidFill>
                        <a:schemeClr val="tx1"/>
                      </a:solidFill>
                      <a:prstDash val="solid"/>
                    </a:lnT>
                    <a:lnB w="38100" cmpd="sng">
                      <a:noFill/>
                    </a:lnB>
                    <a:noFill/>
                  </a:tcPr>
                </a:tc>
                <a:tc>
                  <a:txBody>
                    <a:bodyPr/>
                    <a:lstStyle/>
                    <a:p>
                      <a:pPr algn="l"/>
                      <a:r>
                        <a:rPr lang="en-US" sz="1800" b="1" cap="none" spc="0" dirty="0">
                          <a:solidFill>
                            <a:srgbClr val="FF0000"/>
                          </a:solidFill>
                        </a:rPr>
                        <a:t>Accommodations</a:t>
                      </a:r>
                    </a:p>
                  </a:txBody>
                  <a:tcPr marL="92168" marR="92168" marT="64518" marB="64518" anchor="ctr">
                    <a:lnL w="12700" cmpd="sng">
                      <a:noFill/>
                    </a:lnL>
                    <a:lnR w="12700" cmpd="sng">
                      <a:noFill/>
                    </a:lnR>
                    <a:lnT w="28575" cap="flat" cmpd="sng" algn="ctr">
                      <a:solidFill>
                        <a:schemeClr val="tx1"/>
                      </a:solidFill>
                      <a:prstDash val="solid"/>
                    </a:lnT>
                    <a:lnB w="38100" cmpd="sng">
                      <a:noFill/>
                    </a:lnB>
                    <a:noFill/>
                  </a:tcPr>
                </a:tc>
                <a:tc>
                  <a:txBody>
                    <a:bodyPr/>
                    <a:lstStyle/>
                    <a:p>
                      <a:pPr algn="l"/>
                      <a:r>
                        <a:rPr lang="en-US" sz="1800" b="1" cap="none" spc="0" dirty="0">
                          <a:solidFill>
                            <a:srgbClr val="FF0000"/>
                          </a:solidFill>
                        </a:rPr>
                        <a:t>Modifications</a:t>
                      </a:r>
                    </a:p>
                  </a:txBody>
                  <a:tcPr marL="92168" marR="92168" marT="64518" marB="64518" anchor="ctr">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714802399"/>
                  </a:ext>
                </a:extLst>
              </a:tr>
              <a:tr h="811082">
                <a:tc>
                  <a:txBody>
                    <a:bodyPr/>
                    <a:lstStyle/>
                    <a:p>
                      <a:pPr algn="l">
                        <a:lnSpc>
                          <a:spcPct val="80000"/>
                        </a:lnSpc>
                      </a:pPr>
                      <a:r>
                        <a:rPr lang="en-US" sz="1600" b="1" cap="none" spc="0" dirty="0">
                          <a:solidFill>
                            <a:srgbClr val="002060"/>
                          </a:solidFill>
                        </a:rPr>
                        <a:t>Definition</a:t>
                      </a:r>
                      <a:endParaRPr lang="en-US" sz="1600" cap="none" spc="0" dirty="0">
                        <a:solidFill>
                          <a:srgbClr val="002060"/>
                        </a:solidFill>
                      </a:endParaRPr>
                    </a:p>
                  </a:txBody>
                  <a:tcPr marL="92168" marR="92168" marT="64518" marB="64518" anchor="ctr">
                    <a:lnL w="28575" cap="flat" cmpd="sng" algn="ctr">
                      <a:noFill/>
                      <a:prstDash val="solid"/>
                    </a:lnL>
                    <a:lnR w="12700" cmpd="sng">
                      <a:noFill/>
                      <a:prstDash val="solid"/>
                    </a:lnR>
                    <a:lnT w="38100" cmpd="sng">
                      <a:noFill/>
                    </a:lnT>
                    <a:lnB w="12700" cap="flat" cmpd="sng" algn="ctr">
                      <a:noFill/>
                      <a:prstDash val="solid"/>
                    </a:lnB>
                    <a:noFill/>
                  </a:tcPr>
                </a:tc>
                <a:tc>
                  <a:txBody>
                    <a:bodyPr/>
                    <a:lstStyle/>
                    <a:p>
                      <a:pPr algn="l">
                        <a:lnSpc>
                          <a:spcPct val="80000"/>
                        </a:lnSpc>
                      </a:pPr>
                      <a:r>
                        <a:rPr lang="en-US" sz="1600" cap="none" spc="0" dirty="0">
                          <a:solidFill>
                            <a:srgbClr val="002060"/>
                          </a:solidFill>
                        </a:rPr>
                        <a:t>Changes </a:t>
                      </a:r>
                      <a:r>
                        <a:rPr lang="en-US" sz="1600" b="1" cap="none" spc="0" dirty="0">
                          <a:solidFill>
                            <a:srgbClr val="FF0000"/>
                          </a:solidFill>
                        </a:rPr>
                        <a:t>how</a:t>
                      </a:r>
                      <a:r>
                        <a:rPr lang="en-US" sz="1600" cap="none" spc="0" dirty="0">
                          <a:solidFill>
                            <a:srgbClr val="002060"/>
                          </a:solidFill>
                        </a:rPr>
                        <a:t> a student learns</a:t>
                      </a:r>
                    </a:p>
                  </a:txBody>
                  <a:tcPr marL="92168" marR="92168" marT="64518" marB="64518" anchor="ctr">
                    <a:lnL w="12700" cmpd="sng">
                      <a:noFill/>
                      <a:prstDash val="solid"/>
                    </a:lnL>
                    <a:lnR w="12700" cmpd="sng">
                      <a:noFill/>
                      <a:prstDash val="solid"/>
                    </a:lnR>
                    <a:lnT w="38100" cmpd="sng">
                      <a:noFill/>
                    </a:lnT>
                    <a:lnB w="12700" cap="flat" cmpd="sng" algn="ctr">
                      <a:noFill/>
                      <a:prstDash val="solid"/>
                    </a:lnB>
                    <a:noFill/>
                  </a:tcPr>
                </a:tc>
                <a:tc>
                  <a:txBody>
                    <a:bodyPr/>
                    <a:lstStyle/>
                    <a:p>
                      <a:pPr algn="l">
                        <a:lnSpc>
                          <a:spcPct val="80000"/>
                        </a:lnSpc>
                      </a:pPr>
                      <a:r>
                        <a:rPr lang="en-US" sz="1600" cap="none" spc="0" dirty="0">
                          <a:solidFill>
                            <a:srgbClr val="002060"/>
                          </a:solidFill>
                        </a:rPr>
                        <a:t>Changes </a:t>
                      </a:r>
                      <a:r>
                        <a:rPr lang="en-US" sz="1600" b="1" cap="none" spc="0" dirty="0">
                          <a:solidFill>
                            <a:srgbClr val="FF0000"/>
                          </a:solidFill>
                        </a:rPr>
                        <a:t>what</a:t>
                      </a:r>
                      <a:r>
                        <a:rPr lang="en-US" sz="1600" cap="none" spc="0" dirty="0">
                          <a:solidFill>
                            <a:srgbClr val="002060"/>
                          </a:solidFill>
                        </a:rPr>
                        <a:t> a student is expected to learn</a:t>
                      </a:r>
                    </a:p>
                  </a:txBody>
                  <a:tcPr marL="92168" marR="92168" marT="64518" marB="64518" anchor="ctr">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2507323015"/>
                  </a:ext>
                </a:extLst>
              </a:tr>
              <a:tr h="350240">
                <a:tc>
                  <a:txBody>
                    <a:bodyPr/>
                    <a:lstStyle/>
                    <a:p>
                      <a:pPr algn="l">
                        <a:lnSpc>
                          <a:spcPct val="80000"/>
                        </a:lnSpc>
                      </a:pPr>
                      <a:r>
                        <a:rPr lang="en-US" sz="1600" b="1" cap="none" spc="0" dirty="0">
                          <a:solidFill>
                            <a:srgbClr val="002060"/>
                          </a:solidFill>
                        </a:rPr>
                        <a:t>Course Content</a:t>
                      </a:r>
                      <a:endParaRPr lang="en-US" sz="1600" cap="none" spc="0" dirty="0">
                        <a:solidFill>
                          <a:srgbClr val="002060"/>
                        </a:solidFill>
                      </a:endParaRPr>
                    </a:p>
                  </a:txBody>
                  <a:tcPr marL="92168" marR="92168" marT="64518" marB="64518"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a:lnSpc>
                          <a:spcPct val="80000"/>
                        </a:lnSpc>
                      </a:pPr>
                      <a:r>
                        <a:rPr lang="en-US" sz="1600" cap="none" spc="0" dirty="0">
                          <a:solidFill>
                            <a:srgbClr val="002060"/>
                          </a:solidFill>
                        </a:rPr>
                        <a:t>Remains the                           </a:t>
                      </a:r>
                      <a:r>
                        <a:rPr lang="en-US" sz="1600" b="1" cap="none" spc="0" dirty="0">
                          <a:solidFill>
                            <a:srgbClr val="FF0000"/>
                          </a:solidFill>
                        </a:rPr>
                        <a:t>same</a:t>
                      </a:r>
                      <a:endParaRPr lang="en-US" sz="1600" cap="none" spc="0" dirty="0">
                        <a:solidFill>
                          <a:srgbClr val="FF0000"/>
                        </a:solidFill>
                      </a:endParaRPr>
                    </a:p>
                  </a:txBody>
                  <a:tcPr marL="92168" marR="92168" marT="64518" marB="64518"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a:lnSpc>
                          <a:spcPct val="80000"/>
                        </a:lnSpc>
                      </a:pPr>
                      <a:r>
                        <a:rPr lang="en-US" sz="1600" cap="none" spc="0" dirty="0">
                          <a:solidFill>
                            <a:srgbClr val="002060"/>
                          </a:solidFill>
                        </a:rPr>
                        <a:t>Is </a:t>
                      </a:r>
                      <a:r>
                        <a:rPr lang="en-US" sz="1600" b="1" cap="none" spc="0" dirty="0">
                          <a:solidFill>
                            <a:srgbClr val="FF0000"/>
                          </a:solidFill>
                        </a:rPr>
                        <a:t>altered</a:t>
                      </a:r>
                      <a:r>
                        <a:rPr lang="en-US" sz="1600" cap="none" spc="0" dirty="0">
                          <a:solidFill>
                            <a:srgbClr val="002060"/>
                          </a:solidFill>
                        </a:rPr>
                        <a:t> or simplified</a:t>
                      </a:r>
                    </a:p>
                  </a:txBody>
                  <a:tcPr marL="92168" marR="92168" marT="64518" marB="64518"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605829655"/>
                  </a:ext>
                </a:extLst>
              </a:tr>
              <a:tr h="596023">
                <a:tc>
                  <a:txBody>
                    <a:bodyPr/>
                    <a:lstStyle/>
                    <a:p>
                      <a:pPr algn="l">
                        <a:lnSpc>
                          <a:spcPct val="80000"/>
                        </a:lnSpc>
                      </a:pPr>
                      <a:r>
                        <a:rPr lang="en-US" sz="1600" b="1" cap="none" spc="0" dirty="0">
                          <a:solidFill>
                            <a:srgbClr val="002060"/>
                          </a:solidFill>
                        </a:rPr>
                        <a:t>Academic Standards</a:t>
                      </a:r>
                      <a:endParaRPr lang="en-US" sz="1600" cap="none" spc="0" dirty="0">
                        <a:solidFill>
                          <a:srgbClr val="002060"/>
                        </a:solidFill>
                      </a:endParaRPr>
                    </a:p>
                  </a:txBody>
                  <a:tcPr marL="92168" marR="92168" marT="64518" marB="64518" anchor="ctr">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l">
                        <a:lnSpc>
                          <a:spcPct val="80000"/>
                        </a:lnSpc>
                      </a:pPr>
                      <a:r>
                        <a:rPr lang="en-US" sz="1600" b="1" cap="none" spc="0" dirty="0">
                          <a:solidFill>
                            <a:srgbClr val="FF0000"/>
                          </a:solidFill>
                        </a:rPr>
                        <a:t>Not lowered</a:t>
                      </a:r>
                      <a:endParaRPr lang="en-US" sz="1600" cap="none" spc="0" dirty="0">
                        <a:solidFill>
                          <a:srgbClr val="FF0000"/>
                        </a:solidFill>
                      </a:endParaRPr>
                    </a:p>
                  </a:txBody>
                  <a:tcPr marL="92168" marR="92168" marT="64518" marB="64518"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a:lnSpc>
                          <a:spcPct val="80000"/>
                        </a:lnSpc>
                      </a:pPr>
                      <a:r>
                        <a:rPr lang="en-US" sz="1600" cap="none" spc="0" dirty="0">
                          <a:solidFill>
                            <a:srgbClr val="002060"/>
                          </a:solidFill>
                        </a:rPr>
                        <a:t>May be </a:t>
                      </a:r>
                      <a:r>
                        <a:rPr lang="en-US" sz="1600" b="1" cap="none" spc="0" dirty="0">
                          <a:solidFill>
                            <a:srgbClr val="FF0000"/>
                          </a:solidFill>
                        </a:rPr>
                        <a:t>lowered or adjusted</a:t>
                      </a:r>
                      <a:endParaRPr lang="en-US" sz="1600" cap="none" spc="0" dirty="0">
                        <a:solidFill>
                          <a:srgbClr val="FF0000"/>
                        </a:solidFill>
                      </a:endParaRPr>
                    </a:p>
                  </a:txBody>
                  <a:tcPr marL="92168" marR="92168" marT="64518" marB="64518" anchor="ctr">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93405756"/>
                  </a:ext>
                </a:extLst>
              </a:tr>
              <a:tr h="534577">
                <a:tc>
                  <a:txBody>
                    <a:bodyPr/>
                    <a:lstStyle/>
                    <a:p>
                      <a:pPr algn="l">
                        <a:lnSpc>
                          <a:spcPct val="80000"/>
                        </a:lnSpc>
                      </a:pPr>
                      <a:r>
                        <a:rPr lang="en-US" sz="1600" b="1" cap="none" spc="0" dirty="0">
                          <a:solidFill>
                            <a:srgbClr val="002060"/>
                          </a:solidFill>
                        </a:rPr>
                        <a:t>Examples</a:t>
                      </a:r>
                      <a:endParaRPr lang="en-US" sz="1600" cap="none" spc="0" dirty="0">
                        <a:solidFill>
                          <a:srgbClr val="002060"/>
                        </a:solidFill>
                      </a:endParaRPr>
                    </a:p>
                  </a:txBody>
                  <a:tcPr marL="92168" marR="92168" marT="64518" marB="64518"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a:lnSpc>
                          <a:spcPct val="80000"/>
                        </a:lnSpc>
                      </a:pPr>
                      <a:r>
                        <a:rPr lang="en-US" sz="1600" cap="none" spc="0" dirty="0">
                          <a:solidFill>
                            <a:srgbClr val="002060"/>
                          </a:solidFill>
                        </a:rPr>
                        <a:t>Extended time, note-taking help, accessible formats</a:t>
                      </a:r>
                    </a:p>
                  </a:txBody>
                  <a:tcPr marL="92168" marR="92168" marT="64518" marB="64518"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a:lnSpc>
                          <a:spcPct val="80000"/>
                        </a:lnSpc>
                      </a:pPr>
                      <a:r>
                        <a:rPr lang="en-US" sz="1600" cap="none" spc="0" dirty="0">
                          <a:solidFill>
                            <a:srgbClr val="002060"/>
                          </a:solidFill>
                        </a:rPr>
                        <a:t>Fewer test questions, simplified assignments</a:t>
                      </a:r>
                    </a:p>
                  </a:txBody>
                  <a:tcPr marL="92168" marR="92168" marT="64518" marB="64518"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847267117"/>
                  </a:ext>
                </a:extLst>
              </a:tr>
              <a:tr h="596023">
                <a:tc>
                  <a:txBody>
                    <a:bodyPr/>
                    <a:lstStyle/>
                    <a:p>
                      <a:pPr algn="l">
                        <a:lnSpc>
                          <a:spcPct val="80000"/>
                        </a:lnSpc>
                      </a:pPr>
                      <a:r>
                        <a:rPr lang="en-US" sz="1600" b="1" cap="none" spc="0" dirty="0">
                          <a:solidFill>
                            <a:srgbClr val="002060"/>
                          </a:solidFill>
                        </a:rPr>
                        <a:t>Common in College?</a:t>
                      </a:r>
                      <a:endParaRPr lang="en-US" sz="1600" cap="none" spc="0" dirty="0">
                        <a:solidFill>
                          <a:srgbClr val="002060"/>
                        </a:solidFill>
                      </a:endParaRPr>
                    </a:p>
                  </a:txBody>
                  <a:tcPr marL="92168" marR="92168" marT="64518" marB="64518" anchor="ctr">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l">
                        <a:lnSpc>
                          <a:spcPct val="80000"/>
                        </a:lnSpc>
                      </a:pPr>
                      <a:r>
                        <a:rPr lang="en-US" sz="1600" cap="none" spc="0" dirty="0">
                          <a:solidFill>
                            <a:srgbClr val="002060"/>
                          </a:solidFill>
                        </a:rPr>
                        <a:t>Yes</a:t>
                      </a:r>
                    </a:p>
                  </a:txBody>
                  <a:tcPr marL="92168" marR="92168" marT="64518" marB="64518"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a:lnSpc>
                          <a:spcPct val="80000"/>
                        </a:lnSpc>
                      </a:pPr>
                      <a:r>
                        <a:rPr lang="en-US" sz="1600" cap="none" spc="0" dirty="0">
                          <a:solidFill>
                            <a:srgbClr val="002060"/>
                          </a:solidFill>
                        </a:rPr>
                        <a:t>Rarely</a:t>
                      </a:r>
                    </a:p>
                  </a:txBody>
                  <a:tcPr marL="92168" marR="92168" marT="64518" marB="64518" anchor="ctr">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4162663601"/>
                  </a:ext>
                </a:extLst>
              </a:tr>
              <a:tr h="534577">
                <a:tc>
                  <a:txBody>
                    <a:bodyPr/>
                    <a:lstStyle/>
                    <a:p>
                      <a:pPr algn="l">
                        <a:lnSpc>
                          <a:spcPct val="80000"/>
                        </a:lnSpc>
                      </a:pPr>
                      <a:r>
                        <a:rPr lang="en-US" sz="1600" b="1" cap="none" spc="0" dirty="0">
                          <a:solidFill>
                            <a:srgbClr val="002060"/>
                          </a:solidFill>
                        </a:rPr>
                        <a:t>Purpose</a:t>
                      </a:r>
                      <a:endParaRPr lang="en-US" sz="1600" cap="none" spc="0" dirty="0">
                        <a:solidFill>
                          <a:srgbClr val="002060"/>
                        </a:solidFill>
                      </a:endParaRPr>
                    </a:p>
                  </a:txBody>
                  <a:tcPr marL="92168" marR="92168" marT="64518" marB="64518"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a:lnSpc>
                          <a:spcPct val="80000"/>
                        </a:lnSpc>
                      </a:pPr>
                      <a:r>
                        <a:rPr lang="en-US" sz="1600" cap="none" spc="0" dirty="0">
                          <a:solidFill>
                            <a:srgbClr val="002060"/>
                          </a:solidFill>
                        </a:rPr>
                        <a:t>Ensures </a:t>
                      </a:r>
                      <a:r>
                        <a:rPr lang="en-US" sz="1600" b="1" cap="none" spc="0" dirty="0">
                          <a:solidFill>
                            <a:srgbClr val="FF0000"/>
                          </a:solidFill>
                        </a:rPr>
                        <a:t>equal access</a:t>
                      </a:r>
                      <a:endParaRPr lang="en-US" sz="1600" cap="none" spc="0" dirty="0">
                        <a:solidFill>
                          <a:srgbClr val="FF0000"/>
                        </a:solidFill>
                      </a:endParaRPr>
                    </a:p>
                  </a:txBody>
                  <a:tcPr marL="92168" marR="92168" marT="64518" marB="64518"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a:lnSpc>
                          <a:spcPct val="80000"/>
                        </a:lnSpc>
                      </a:pPr>
                      <a:r>
                        <a:rPr lang="en-US" sz="1600" cap="none" spc="0" dirty="0">
                          <a:solidFill>
                            <a:srgbClr val="002060"/>
                          </a:solidFill>
                        </a:rPr>
                        <a:t>Changes </a:t>
                      </a:r>
                      <a:r>
                        <a:rPr lang="en-US" sz="1600" b="1" cap="none" spc="0" dirty="0">
                          <a:solidFill>
                            <a:srgbClr val="FF0000"/>
                          </a:solidFill>
                        </a:rPr>
                        <a:t>learning expectations</a:t>
                      </a:r>
                      <a:endParaRPr lang="en-US" sz="1600" cap="none" spc="0" dirty="0">
                        <a:solidFill>
                          <a:srgbClr val="FF0000"/>
                        </a:solidFill>
                      </a:endParaRPr>
                    </a:p>
                  </a:txBody>
                  <a:tcPr marL="92168" marR="92168" marT="64518" marB="64518"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004303437"/>
                  </a:ext>
                </a:extLst>
              </a:tr>
            </a:tbl>
          </a:graphicData>
        </a:graphic>
      </p:graphicFrame>
      <p:sp>
        <p:nvSpPr>
          <p:cNvPr id="3" name="Rectangle 1">
            <a:extLst>
              <a:ext uri="{FF2B5EF4-FFF2-40B4-BE49-F238E27FC236}">
                <a16:creationId xmlns:a16="http://schemas.microsoft.com/office/drawing/2014/main" id="{437DB7FD-7AD9-DF29-C993-E34700301B28}"/>
              </a:ext>
            </a:extLst>
          </p:cNvPr>
          <p:cNvSpPr>
            <a:spLocks noChangeArrowheads="1"/>
          </p:cNvSpPr>
          <p:nvPr/>
        </p:nvSpPr>
        <p:spPr bwMode="auto">
          <a:xfrm>
            <a:off x="1605812" y="618820"/>
            <a:ext cx="4171994" cy="79760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marL="0" marR="0" lvl="0" indent="0" algn="ctr" fontAlgn="base">
              <a:lnSpc>
                <a:spcPct val="80000"/>
              </a:lnSpc>
              <a:spcBef>
                <a:spcPct val="0"/>
              </a:spcBef>
              <a:buClrTx/>
              <a:buSzTx/>
              <a:tabLst/>
            </a:pPr>
            <a:r>
              <a:rPr kumimoji="0" lang="en-US" altLang="en-US" sz="2400" b="1" i="0" u="none" strike="noStrike" kern="1200" cap="none" normalizeH="0" baseline="0" dirty="0">
                <a:ln>
                  <a:noFill/>
                </a:ln>
                <a:solidFill>
                  <a:srgbClr val="002060"/>
                </a:solidFill>
                <a:effectLst/>
                <a:latin typeface="+mj-lt"/>
                <a:ea typeface="+mj-ea"/>
                <a:cs typeface="+mj-cs"/>
              </a:rPr>
              <a:t>Accommodations vs. Modifications</a:t>
            </a:r>
          </a:p>
        </p:txBody>
      </p:sp>
      <p:pic>
        <p:nvPicPr>
          <p:cNvPr id="5" name="Picture 4" descr="A diagram of a venn diagram&#10;&#10;AI-generated content may be incorrect.">
            <a:extLst>
              <a:ext uri="{FF2B5EF4-FFF2-40B4-BE49-F238E27FC236}">
                <a16:creationId xmlns:a16="http://schemas.microsoft.com/office/drawing/2014/main" id="{A3C06349-0332-4879-5D17-84F37E0F33CA}"/>
              </a:ext>
            </a:extLst>
          </p:cNvPr>
          <p:cNvPicPr>
            <a:picLocks noChangeAspect="1"/>
          </p:cNvPicPr>
          <p:nvPr/>
        </p:nvPicPr>
        <p:blipFill>
          <a:blip r:embed="rId3">
            <a:extLst>
              <a:ext uri="{28A0092B-C50C-407E-A947-70E740481C1C}">
                <a14:useLocalDpi xmlns:a14="http://schemas.microsoft.com/office/drawing/2010/main" val="0"/>
              </a:ext>
            </a:extLst>
          </a:blip>
          <a:srcRect t="22270" r="-1098"/>
          <a:stretch/>
        </p:blipFill>
        <p:spPr>
          <a:xfrm>
            <a:off x="7012846" y="1973441"/>
            <a:ext cx="4971709" cy="2866912"/>
          </a:xfrm>
          <a:prstGeom prst="rect">
            <a:avLst/>
          </a:prstGeom>
        </p:spPr>
      </p:pic>
      <p:sp>
        <p:nvSpPr>
          <p:cNvPr id="6" name="Oval 5">
            <a:extLst>
              <a:ext uri="{FF2B5EF4-FFF2-40B4-BE49-F238E27FC236}">
                <a16:creationId xmlns:a16="http://schemas.microsoft.com/office/drawing/2014/main" id="{649F259C-6E9D-4311-97C5-8C565BC7CD21}"/>
              </a:ext>
            </a:extLst>
          </p:cNvPr>
          <p:cNvSpPr/>
          <p:nvPr/>
        </p:nvSpPr>
        <p:spPr>
          <a:xfrm>
            <a:off x="11249403" y="4324573"/>
            <a:ext cx="605523" cy="3872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7913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68" name="Rectangle 1436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70" name="Rectangle 1436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72" name="Rectangle 1437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74" name="Rectangle 1437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8149030-05FA-C3C5-61A6-6E45BC9E21C0}"/>
              </a:ext>
            </a:extLst>
          </p:cNvPr>
          <p:cNvPicPr>
            <a:picLocks noChangeAspect="1"/>
          </p:cNvPicPr>
          <p:nvPr/>
        </p:nvPicPr>
        <p:blipFill>
          <a:blip r:embed="rId3"/>
          <a:stretch>
            <a:fillRect/>
          </a:stretch>
        </p:blipFill>
        <p:spPr>
          <a:xfrm>
            <a:off x="1219200" y="685800"/>
            <a:ext cx="9753600" cy="5486400"/>
          </a:xfrm>
          <a:prstGeom prst="rect">
            <a:avLst/>
          </a:prstGeom>
        </p:spPr>
      </p:pic>
      <p:sp>
        <p:nvSpPr>
          <p:cNvPr id="7" name="Oval 6">
            <a:extLst>
              <a:ext uri="{FF2B5EF4-FFF2-40B4-BE49-F238E27FC236}">
                <a16:creationId xmlns:a16="http://schemas.microsoft.com/office/drawing/2014/main" id="{D0A0485C-EEA7-C704-5811-99B19914F8D6}"/>
              </a:ext>
            </a:extLst>
          </p:cNvPr>
          <p:cNvSpPr/>
          <p:nvPr/>
        </p:nvSpPr>
        <p:spPr>
          <a:xfrm>
            <a:off x="8923492" y="685370"/>
            <a:ext cx="2058768" cy="680421"/>
          </a:xfrm>
          <a:prstGeom prst="ellipse">
            <a:avLst/>
          </a:prstGeom>
          <a:solidFill>
            <a:schemeClr val="tx1">
              <a:lumMod val="85000"/>
              <a:lumOff val="1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ysClr val="windowText" lastClr="000000"/>
              </a:solidFill>
            </a:endParaRPr>
          </a:p>
        </p:txBody>
      </p:sp>
    </p:spTree>
    <p:extLst>
      <p:ext uri="{BB962C8B-B14F-4D97-AF65-F5344CB8AC3E}">
        <p14:creationId xmlns:p14="http://schemas.microsoft.com/office/powerpoint/2010/main" val="504920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1" name="Rectangle 153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2" name="Picture 2" descr="How to Make a 200-Year-Old Campus Wheelchair-Accessible">
            <a:extLst>
              <a:ext uri="{FF2B5EF4-FFF2-40B4-BE49-F238E27FC236}">
                <a16:creationId xmlns:a16="http://schemas.microsoft.com/office/drawing/2014/main" id="{2FE15E4F-654E-3556-7F8E-2B759F5E1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1" r="20034"/>
          <a:stretch>
            <a:fillRect/>
          </a:stretch>
        </p:blipFill>
        <p:spPr bwMode="auto">
          <a:xfrm>
            <a:off x="0"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72" name="Rectangle 1537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962744D-9F73-D261-EBB8-69BE049423CE}"/>
              </a:ext>
            </a:extLst>
          </p:cNvPr>
          <p:cNvSpPr txBox="1"/>
          <p:nvPr/>
        </p:nvSpPr>
        <p:spPr>
          <a:xfrm>
            <a:off x="7758547" y="1851271"/>
            <a:ext cx="4042592" cy="3742762"/>
          </a:xfrm>
          <a:prstGeom prst="rect">
            <a:avLst/>
          </a:prstGeom>
        </p:spPr>
        <p:txBody>
          <a:bodyPr vert="horz" lIns="91440" tIns="45720" rIns="91440" bIns="45720" rtlCol="0">
            <a:noAutofit/>
          </a:bodyPr>
          <a:lstStyle/>
          <a:p>
            <a:pPr>
              <a:lnSpc>
                <a:spcPct val="80000"/>
              </a:lnSpc>
              <a:spcAft>
                <a:spcPts val="600"/>
              </a:spcAft>
            </a:pPr>
            <a:r>
              <a:rPr lang="en-US" sz="1600" b="1" dirty="0">
                <a:solidFill>
                  <a:srgbClr val="FF0000"/>
                </a:solidFill>
              </a:rPr>
              <a:t>Inaccessible classrooms or buildings</a:t>
            </a:r>
          </a:p>
          <a:p>
            <a:pPr lvl="1" indent="-285750">
              <a:lnSpc>
                <a:spcPct val="80000"/>
              </a:lnSpc>
              <a:spcAft>
                <a:spcPts val="1200"/>
              </a:spcAft>
              <a:buFont typeface="Wingdings" panose="05000000000000000000" pitchFamily="2" charset="2"/>
              <a:buChar char="§"/>
            </a:pPr>
            <a:r>
              <a:rPr lang="en-US" sz="1600" dirty="0">
                <a:solidFill>
                  <a:srgbClr val="002060"/>
                </a:solidFill>
              </a:rPr>
              <a:t>No ramps, elevators, or automatic doors</a:t>
            </a:r>
          </a:p>
          <a:p>
            <a:pPr>
              <a:lnSpc>
                <a:spcPct val="80000"/>
              </a:lnSpc>
              <a:spcAft>
                <a:spcPts val="600"/>
              </a:spcAft>
            </a:pPr>
            <a:r>
              <a:rPr lang="en-US" sz="1600" b="1" dirty="0">
                <a:solidFill>
                  <a:srgbClr val="FF0000"/>
                </a:solidFill>
              </a:rPr>
              <a:t>Furniture that doesn’t accommodate mobility aids</a:t>
            </a:r>
          </a:p>
          <a:p>
            <a:pPr lvl="1" indent="-285750">
              <a:lnSpc>
                <a:spcPct val="80000"/>
              </a:lnSpc>
              <a:spcAft>
                <a:spcPts val="1200"/>
              </a:spcAft>
              <a:buFont typeface="Wingdings" panose="05000000000000000000" pitchFamily="2" charset="2"/>
              <a:buChar char="§"/>
            </a:pPr>
            <a:r>
              <a:rPr lang="en-US" sz="1600" dirty="0">
                <a:solidFill>
                  <a:srgbClr val="002060"/>
                </a:solidFill>
              </a:rPr>
              <a:t>Narrow aisles or fixed desks</a:t>
            </a:r>
          </a:p>
          <a:p>
            <a:pPr>
              <a:lnSpc>
                <a:spcPct val="80000"/>
              </a:lnSpc>
              <a:spcAft>
                <a:spcPts val="600"/>
              </a:spcAft>
            </a:pPr>
            <a:r>
              <a:rPr lang="en-US" sz="1600" b="1" dirty="0">
                <a:solidFill>
                  <a:srgbClr val="FF0000"/>
                </a:solidFill>
              </a:rPr>
              <a:t>Poorly designed layouts</a:t>
            </a:r>
          </a:p>
          <a:p>
            <a:pPr lvl="1" indent="-285750">
              <a:lnSpc>
                <a:spcPct val="80000"/>
              </a:lnSpc>
              <a:spcAft>
                <a:spcPts val="1200"/>
              </a:spcAft>
              <a:buFont typeface="Wingdings" panose="05000000000000000000" pitchFamily="2" charset="2"/>
              <a:buChar char="§"/>
            </a:pPr>
            <a:r>
              <a:rPr lang="en-US" sz="1600" dirty="0">
                <a:solidFill>
                  <a:srgbClr val="002060"/>
                </a:solidFill>
              </a:rPr>
              <a:t>Limited space to navigate with a wheelchair or walker</a:t>
            </a:r>
          </a:p>
          <a:p>
            <a:pPr>
              <a:lnSpc>
                <a:spcPct val="80000"/>
              </a:lnSpc>
              <a:spcAft>
                <a:spcPts val="1200"/>
              </a:spcAft>
            </a:pPr>
            <a:r>
              <a:rPr lang="en-US" sz="1600" b="1" dirty="0">
                <a:solidFill>
                  <a:srgbClr val="FF0000"/>
                </a:solidFill>
              </a:rPr>
              <a:t>Restrooms and entrances that are not ADA-compliant.</a:t>
            </a:r>
          </a:p>
          <a:p>
            <a:pPr>
              <a:lnSpc>
                <a:spcPct val="80000"/>
              </a:lnSpc>
              <a:spcAft>
                <a:spcPts val="1200"/>
              </a:spcAft>
            </a:pPr>
            <a:r>
              <a:rPr lang="en-US" sz="1600" b="1" dirty="0">
                <a:solidFill>
                  <a:srgbClr val="FF0000"/>
                </a:solidFill>
              </a:rPr>
              <a:t>Impact</a:t>
            </a:r>
            <a:r>
              <a:rPr lang="en-US" sz="1600" dirty="0">
                <a:solidFill>
                  <a:srgbClr val="FF0000"/>
                </a:solidFill>
              </a:rPr>
              <a:t>: </a:t>
            </a:r>
            <a:r>
              <a:rPr lang="en-US" sz="1600" dirty="0">
                <a:solidFill>
                  <a:srgbClr val="002060"/>
                </a:solidFill>
              </a:rPr>
              <a:t>Limits independence, access to learning, and sense of belonging</a:t>
            </a:r>
          </a:p>
          <a:p>
            <a:pPr>
              <a:lnSpc>
                <a:spcPct val="80000"/>
              </a:lnSpc>
              <a:spcAft>
                <a:spcPts val="600"/>
              </a:spcAft>
            </a:pPr>
            <a:r>
              <a:rPr lang="en-US" sz="1600" b="1" dirty="0">
                <a:solidFill>
                  <a:srgbClr val="FF0000"/>
                </a:solidFill>
              </a:rPr>
              <a:t>Solution</a:t>
            </a:r>
            <a:r>
              <a:rPr lang="en-US" sz="1600" dirty="0">
                <a:solidFill>
                  <a:srgbClr val="FF0000"/>
                </a:solidFill>
              </a:rPr>
              <a:t>: </a:t>
            </a:r>
            <a:r>
              <a:rPr lang="en-US" sz="1600" dirty="0">
                <a:solidFill>
                  <a:srgbClr val="002060"/>
                </a:solidFill>
              </a:rPr>
              <a:t>Ensure all learning spaces are </a:t>
            </a:r>
            <a:r>
              <a:rPr lang="en-US" sz="1600" b="1" dirty="0">
                <a:solidFill>
                  <a:srgbClr val="002060"/>
                </a:solidFill>
              </a:rPr>
              <a:t>physically accessible</a:t>
            </a:r>
            <a:r>
              <a:rPr lang="en-US" sz="1600" dirty="0">
                <a:solidFill>
                  <a:srgbClr val="002060"/>
                </a:solidFill>
              </a:rPr>
              <a:t> and inclusive by design.</a:t>
            </a:r>
          </a:p>
        </p:txBody>
      </p:sp>
      <p:sp>
        <p:nvSpPr>
          <p:cNvPr id="5" name="TextBox 4">
            <a:extLst>
              <a:ext uri="{FF2B5EF4-FFF2-40B4-BE49-F238E27FC236}">
                <a16:creationId xmlns:a16="http://schemas.microsoft.com/office/drawing/2014/main" id="{4244AD91-7C7E-066A-8FE6-ECC992EB6BC8}"/>
              </a:ext>
            </a:extLst>
          </p:cNvPr>
          <p:cNvSpPr txBox="1"/>
          <p:nvPr/>
        </p:nvSpPr>
        <p:spPr>
          <a:xfrm>
            <a:off x="7882194" y="920732"/>
            <a:ext cx="3069091" cy="694614"/>
          </a:xfrm>
          <a:prstGeom prst="rect">
            <a:avLst/>
          </a:prstGeom>
          <a:noFill/>
        </p:spPr>
        <p:txBody>
          <a:bodyPr wrap="square">
            <a:spAutoFit/>
          </a:bodyPr>
          <a:lstStyle/>
          <a:p>
            <a:pPr algn="ctr">
              <a:lnSpc>
                <a:spcPct val="80000"/>
              </a:lnSpc>
              <a:spcAft>
                <a:spcPts val="600"/>
              </a:spcAft>
            </a:pPr>
            <a:r>
              <a:rPr lang="en-US" sz="2400" b="1" dirty="0">
                <a:solidFill>
                  <a:srgbClr val="002060"/>
                </a:solidFill>
              </a:rPr>
              <a:t>Physical Barriers to Learning</a:t>
            </a:r>
          </a:p>
        </p:txBody>
      </p:sp>
    </p:spTree>
    <p:extLst>
      <p:ext uri="{BB962C8B-B14F-4D97-AF65-F5344CB8AC3E}">
        <p14:creationId xmlns:p14="http://schemas.microsoft.com/office/powerpoint/2010/main" val="2814922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01" name="Rectangle 1640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02" name="Rectangle 1640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386" name="Picture 2" descr="Visual Aids in Education fostering understanding - YouTube">
            <a:extLst>
              <a:ext uri="{FF2B5EF4-FFF2-40B4-BE49-F238E27FC236}">
                <a16:creationId xmlns:a16="http://schemas.microsoft.com/office/drawing/2014/main" id="{7C6C399F-5916-B237-FA78-B19BD2D68F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471" b="3551"/>
          <a:stretch/>
        </p:blipFill>
        <p:spPr bwMode="auto">
          <a:xfrm>
            <a:off x="920243" y="299509"/>
            <a:ext cx="3939425" cy="62589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0B2AE4-D2C1-E72E-218D-55423E67B4BD}"/>
              </a:ext>
            </a:extLst>
          </p:cNvPr>
          <p:cNvSpPr txBox="1"/>
          <p:nvPr/>
        </p:nvSpPr>
        <p:spPr>
          <a:xfrm>
            <a:off x="6545604" y="2174223"/>
            <a:ext cx="4434721" cy="3710427"/>
          </a:xfrm>
          <a:prstGeom prst="rect">
            <a:avLst/>
          </a:prstGeom>
        </p:spPr>
        <p:txBody>
          <a:bodyPr vert="horz" lIns="91440" tIns="45720" rIns="91440" bIns="45720" rtlCol="0" anchor="t">
            <a:noAutofit/>
          </a:bodyPr>
          <a:lstStyle/>
          <a:p>
            <a:pPr>
              <a:lnSpc>
                <a:spcPct val="80000"/>
              </a:lnSpc>
              <a:spcAft>
                <a:spcPts val="1200"/>
              </a:spcAft>
            </a:pPr>
            <a:r>
              <a:rPr lang="en-US" sz="1600" b="1" dirty="0">
                <a:solidFill>
                  <a:srgbClr val="FF0000">
                    <a:alpha val="80000"/>
                  </a:srgbClr>
                </a:solidFill>
              </a:rPr>
              <a:t>Fast-paced lectures </a:t>
            </a:r>
            <a:r>
              <a:rPr lang="en-US" sz="1600" dirty="0">
                <a:solidFill>
                  <a:srgbClr val="002060">
                    <a:alpha val="80000"/>
                  </a:srgbClr>
                </a:solidFill>
              </a:rPr>
              <a:t>without captions or transcripts</a:t>
            </a:r>
          </a:p>
          <a:p>
            <a:pPr>
              <a:lnSpc>
                <a:spcPct val="80000"/>
              </a:lnSpc>
              <a:spcAft>
                <a:spcPts val="1200"/>
              </a:spcAft>
            </a:pPr>
            <a:r>
              <a:rPr lang="en-US" sz="1600" b="1" dirty="0">
                <a:solidFill>
                  <a:srgbClr val="FF0000">
                    <a:alpha val="80000"/>
                  </a:srgbClr>
                </a:solidFill>
              </a:rPr>
              <a:t>Heavy reliance on spoken or written text</a:t>
            </a:r>
            <a:r>
              <a:rPr lang="en-US" sz="1600" dirty="0">
                <a:solidFill>
                  <a:srgbClr val="FF0000">
                    <a:alpha val="80000"/>
                  </a:srgbClr>
                </a:solidFill>
              </a:rPr>
              <a:t> </a:t>
            </a:r>
            <a:r>
              <a:rPr lang="en-US" sz="1600" dirty="0">
                <a:solidFill>
                  <a:srgbClr val="002060">
                    <a:alpha val="80000"/>
                  </a:srgbClr>
                </a:solidFill>
              </a:rPr>
              <a:t>only</a:t>
            </a:r>
          </a:p>
          <a:p>
            <a:pPr>
              <a:lnSpc>
                <a:spcPct val="80000"/>
              </a:lnSpc>
              <a:spcAft>
                <a:spcPts val="1200"/>
              </a:spcAft>
            </a:pPr>
            <a:r>
              <a:rPr lang="en-US" sz="1600" b="1" dirty="0">
                <a:solidFill>
                  <a:srgbClr val="FF0000">
                    <a:alpha val="80000"/>
                  </a:srgbClr>
                </a:solidFill>
              </a:rPr>
              <a:t>Inaccessible materials</a:t>
            </a:r>
            <a:r>
              <a:rPr lang="en-US" sz="1600" dirty="0">
                <a:solidFill>
                  <a:srgbClr val="FF0000">
                    <a:alpha val="80000"/>
                  </a:srgbClr>
                </a:solidFill>
              </a:rPr>
              <a:t> </a:t>
            </a:r>
            <a:r>
              <a:rPr lang="en-US" sz="1600" dirty="0">
                <a:solidFill>
                  <a:srgbClr val="002060">
                    <a:alpha val="80000"/>
                  </a:srgbClr>
                </a:solidFill>
              </a:rPr>
              <a:t>(e.g., scanned PDFs, untagged PowerPoints)</a:t>
            </a:r>
          </a:p>
          <a:p>
            <a:pPr>
              <a:lnSpc>
                <a:spcPct val="80000"/>
              </a:lnSpc>
              <a:spcAft>
                <a:spcPts val="600"/>
              </a:spcAft>
            </a:pPr>
            <a:r>
              <a:rPr lang="en-US" sz="1600" b="1" dirty="0">
                <a:solidFill>
                  <a:srgbClr val="FF0000">
                    <a:alpha val="80000"/>
                  </a:srgbClr>
                </a:solidFill>
              </a:rPr>
              <a:t>Lack of clarity</a:t>
            </a:r>
            <a:r>
              <a:rPr lang="en-US" sz="1600" dirty="0">
                <a:solidFill>
                  <a:srgbClr val="FF0000">
                    <a:alpha val="80000"/>
                  </a:srgbClr>
                </a:solidFill>
              </a:rPr>
              <a:t> </a:t>
            </a:r>
            <a:r>
              <a:rPr lang="en-US" sz="1600" dirty="0">
                <a:solidFill>
                  <a:srgbClr val="002060">
                    <a:alpha val="80000"/>
                  </a:srgbClr>
                </a:solidFill>
              </a:rPr>
              <a:t>in directions or assignment expectations</a:t>
            </a:r>
          </a:p>
          <a:p>
            <a:pPr>
              <a:lnSpc>
                <a:spcPct val="80000"/>
              </a:lnSpc>
              <a:spcAft>
                <a:spcPts val="1200"/>
              </a:spcAft>
            </a:pPr>
            <a:r>
              <a:rPr lang="en-US" sz="1600" b="1" dirty="0">
                <a:solidFill>
                  <a:srgbClr val="FF0000">
                    <a:alpha val="80000"/>
                  </a:srgbClr>
                </a:solidFill>
              </a:rPr>
              <a:t>Limited flexibility</a:t>
            </a:r>
            <a:r>
              <a:rPr lang="en-US" sz="1600" dirty="0">
                <a:solidFill>
                  <a:srgbClr val="FF0000">
                    <a:alpha val="80000"/>
                  </a:srgbClr>
                </a:solidFill>
              </a:rPr>
              <a:t> </a:t>
            </a:r>
            <a:r>
              <a:rPr lang="en-US" sz="1600" dirty="0">
                <a:solidFill>
                  <a:srgbClr val="002060">
                    <a:alpha val="80000"/>
                  </a:srgbClr>
                </a:solidFill>
              </a:rPr>
              <a:t>in pacing or participation</a:t>
            </a:r>
          </a:p>
          <a:p>
            <a:pPr>
              <a:lnSpc>
                <a:spcPct val="80000"/>
              </a:lnSpc>
              <a:spcAft>
                <a:spcPts val="1200"/>
              </a:spcAft>
            </a:pPr>
            <a:r>
              <a:rPr lang="en-US" sz="1600" b="1" dirty="0">
                <a:solidFill>
                  <a:srgbClr val="FF0000">
                    <a:alpha val="80000"/>
                  </a:srgbClr>
                </a:solidFill>
              </a:rPr>
              <a:t>Impact</a:t>
            </a:r>
            <a:r>
              <a:rPr lang="en-US" sz="1600" dirty="0">
                <a:solidFill>
                  <a:srgbClr val="FF0000">
                    <a:alpha val="80000"/>
                  </a:srgbClr>
                </a:solidFill>
              </a:rPr>
              <a:t>: </a:t>
            </a:r>
            <a:r>
              <a:rPr lang="en-US" sz="1600" dirty="0">
                <a:solidFill>
                  <a:srgbClr val="002060">
                    <a:alpha val="80000"/>
                  </a:srgbClr>
                </a:solidFill>
              </a:rPr>
              <a:t>Excludes students with hearing loss, learning disabilities, or attention difficulties</a:t>
            </a:r>
          </a:p>
          <a:p>
            <a:pPr>
              <a:lnSpc>
                <a:spcPct val="80000"/>
              </a:lnSpc>
              <a:spcAft>
                <a:spcPts val="600"/>
              </a:spcAft>
            </a:pPr>
            <a:r>
              <a:rPr lang="en-US" sz="1600" b="1" dirty="0">
                <a:solidFill>
                  <a:srgbClr val="FF0000">
                    <a:alpha val="80000"/>
                  </a:srgbClr>
                </a:solidFill>
              </a:rPr>
              <a:t>Solution</a:t>
            </a:r>
            <a:r>
              <a:rPr lang="en-US" sz="1600" dirty="0">
                <a:solidFill>
                  <a:srgbClr val="FF0000">
                    <a:alpha val="80000"/>
                  </a:srgbClr>
                </a:solidFill>
              </a:rPr>
              <a:t>: </a:t>
            </a:r>
            <a:r>
              <a:rPr lang="en-US" sz="1600" dirty="0">
                <a:solidFill>
                  <a:srgbClr val="002060">
                    <a:alpha val="80000"/>
                  </a:srgbClr>
                </a:solidFill>
              </a:rPr>
              <a:t>Apply </a:t>
            </a:r>
            <a:r>
              <a:rPr lang="en-US" sz="1600" b="1" dirty="0">
                <a:solidFill>
                  <a:srgbClr val="002060">
                    <a:alpha val="80000"/>
                  </a:srgbClr>
                </a:solidFill>
              </a:rPr>
              <a:t>Universal Design for Learning (UDL)</a:t>
            </a:r>
            <a:r>
              <a:rPr lang="en-US" sz="1600" dirty="0">
                <a:solidFill>
                  <a:srgbClr val="002060">
                    <a:alpha val="80000"/>
                  </a:srgbClr>
                </a:solidFill>
              </a:rPr>
              <a:t> principles</a:t>
            </a:r>
          </a:p>
          <a:p>
            <a:pPr marL="398463" lvl="1" indent="-173038">
              <a:lnSpc>
                <a:spcPct val="80000"/>
              </a:lnSpc>
              <a:spcAft>
                <a:spcPts val="600"/>
              </a:spcAft>
              <a:buFont typeface="Wingdings" panose="05000000000000000000" pitchFamily="2" charset="2"/>
              <a:buChar char="§"/>
            </a:pPr>
            <a:r>
              <a:rPr lang="en-US" sz="1600" dirty="0">
                <a:solidFill>
                  <a:srgbClr val="002060">
                    <a:alpha val="80000"/>
                  </a:srgbClr>
                </a:solidFill>
              </a:rPr>
              <a:t>Use captions, transcripts, visual aids, and flexible formats</a:t>
            </a:r>
          </a:p>
        </p:txBody>
      </p:sp>
      <p:cxnSp>
        <p:nvCxnSpPr>
          <p:cNvPr id="16403" name="Straight Connector 1640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2ABDBAF-3516-8DE4-4378-92460C850FAD}"/>
              </a:ext>
            </a:extLst>
          </p:cNvPr>
          <p:cNvSpPr txBox="1"/>
          <p:nvPr/>
        </p:nvSpPr>
        <p:spPr>
          <a:xfrm>
            <a:off x="6545604" y="1118796"/>
            <a:ext cx="4225066" cy="694614"/>
          </a:xfrm>
          <a:prstGeom prst="rect">
            <a:avLst/>
          </a:prstGeom>
          <a:noFill/>
        </p:spPr>
        <p:txBody>
          <a:bodyPr wrap="square">
            <a:spAutoFit/>
          </a:bodyPr>
          <a:lstStyle/>
          <a:p>
            <a:pPr algn="ctr">
              <a:lnSpc>
                <a:spcPct val="80000"/>
              </a:lnSpc>
            </a:pPr>
            <a:r>
              <a:rPr lang="en-US" sz="2400" b="1" dirty="0">
                <a:solidFill>
                  <a:srgbClr val="002060">
                    <a:alpha val="80000"/>
                  </a:srgbClr>
                </a:solidFill>
              </a:rPr>
              <a:t>Instructional Barriers                                to Learning</a:t>
            </a:r>
          </a:p>
        </p:txBody>
      </p:sp>
    </p:spTree>
    <p:extLst>
      <p:ext uri="{BB962C8B-B14F-4D97-AF65-F5344CB8AC3E}">
        <p14:creationId xmlns:p14="http://schemas.microsoft.com/office/powerpoint/2010/main" val="2387698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7" name="Rectangle 1741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9" name="Rectangle 1741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21" name="Rectangle 1742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23" name="Rectangle 1742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410" name="Picture 2" descr="Empathy for Adults | Greater Good In ...">
            <a:extLst>
              <a:ext uri="{FF2B5EF4-FFF2-40B4-BE49-F238E27FC236}">
                <a16:creationId xmlns:a16="http://schemas.microsoft.com/office/drawing/2014/main" id="{C65C3350-FAA0-A71B-90E2-641507EC07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8682" y="1811633"/>
            <a:ext cx="4819430" cy="279363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CA1B4B78-D70D-E877-40B5-3891BDA24E44}"/>
              </a:ext>
            </a:extLst>
          </p:cNvPr>
          <p:cNvSpPr txBox="1"/>
          <p:nvPr/>
        </p:nvSpPr>
        <p:spPr>
          <a:xfrm>
            <a:off x="6829149" y="839810"/>
            <a:ext cx="3310666" cy="694614"/>
          </a:xfrm>
          <a:prstGeom prst="rect">
            <a:avLst/>
          </a:prstGeom>
          <a:noFill/>
        </p:spPr>
        <p:txBody>
          <a:bodyPr wrap="square">
            <a:spAutoFit/>
          </a:bodyPr>
          <a:lstStyle/>
          <a:p>
            <a:pPr algn="ctr">
              <a:lnSpc>
                <a:spcPct val="80000"/>
              </a:lnSpc>
            </a:pPr>
            <a:r>
              <a:rPr lang="en-US" sz="2400" b="1" dirty="0">
                <a:solidFill>
                  <a:srgbClr val="002060"/>
                </a:solidFill>
              </a:rPr>
              <a:t>Attitudinal Barriers to Learning</a:t>
            </a:r>
          </a:p>
        </p:txBody>
      </p:sp>
      <p:sp>
        <p:nvSpPr>
          <p:cNvPr id="3" name="TextBox 2">
            <a:extLst>
              <a:ext uri="{FF2B5EF4-FFF2-40B4-BE49-F238E27FC236}">
                <a16:creationId xmlns:a16="http://schemas.microsoft.com/office/drawing/2014/main" id="{FBAEB98D-03D6-5A2A-6A4D-FB2B606FF4D4}"/>
              </a:ext>
            </a:extLst>
          </p:cNvPr>
          <p:cNvSpPr txBox="1"/>
          <p:nvPr/>
        </p:nvSpPr>
        <p:spPr>
          <a:xfrm>
            <a:off x="6671921" y="1944913"/>
            <a:ext cx="4282984" cy="3511943"/>
          </a:xfrm>
          <a:prstGeom prst="rect">
            <a:avLst/>
          </a:prstGeom>
        </p:spPr>
        <p:txBody>
          <a:bodyPr vert="horz" lIns="91440" tIns="45720" rIns="91440" bIns="45720" rtlCol="0" anchor="ctr">
            <a:noAutofit/>
          </a:bodyPr>
          <a:lstStyle/>
          <a:p>
            <a:pPr>
              <a:lnSpc>
                <a:spcPct val="80000"/>
              </a:lnSpc>
              <a:spcAft>
                <a:spcPts val="600"/>
              </a:spcAft>
            </a:pPr>
            <a:r>
              <a:rPr lang="en-US" sz="1600" b="1" dirty="0">
                <a:solidFill>
                  <a:srgbClr val="FF0000"/>
                </a:solidFill>
              </a:rPr>
              <a:t>Low expectations</a:t>
            </a:r>
            <a:r>
              <a:rPr lang="en-US" sz="1600" dirty="0">
                <a:solidFill>
                  <a:srgbClr val="FF0000"/>
                </a:solidFill>
              </a:rPr>
              <a:t> </a:t>
            </a:r>
            <a:r>
              <a:rPr lang="en-US" sz="1600" dirty="0">
                <a:solidFill>
                  <a:srgbClr val="002060"/>
                </a:solidFill>
              </a:rPr>
              <a:t>for students with disabilities</a:t>
            </a:r>
          </a:p>
          <a:p>
            <a:pPr>
              <a:lnSpc>
                <a:spcPct val="80000"/>
              </a:lnSpc>
              <a:spcAft>
                <a:spcPts val="600"/>
              </a:spcAft>
            </a:pPr>
            <a:r>
              <a:rPr lang="en-US" sz="1600" b="1" dirty="0">
                <a:solidFill>
                  <a:srgbClr val="FF0000"/>
                </a:solidFill>
              </a:rPr>
              <a:t>Assumptions</a:t>
            </a:r>
            <a:r>
              <a:rPr lang="en-US" sz="1600" dirty="0">
                <a:solidFill>
                  <a:srgbClr val="002060"/>
                </a:solidFill>
              </a:rPr>
              <a:t> about ability or motivation</a:t>
            </a:r>
          </a:p>
          <a:p>
            <a:pPr>
              <a:lnSpc>
                <a:spcPct val="80000"/>
              </a:lnSpc>
              <a:spcAft>
                <a:spcPts val="600"/>
              </a:spcAft>
            </a:pPr>
            <a:r>
              <a:rPr lang="en-US" sz="1600" b="1" dirty="0">
                <a:solidFill>
                  <a:srgbClr val="FF0000"/>
                </a:solidFill>
              </a:rPr>
              <a:t>Lack of awareness</a:t>
            </a:r>
            <a:r>
              <a:rPr lang="en-US" sz="1600" dirty="0">
                <a:solidFill>
                  <a:srgbClr val="FF0000"/>
                </a:solidFill>
              </a:rPr>
              <a:t> </a:t>
            </a:r>
            <a:r>
              <a:rPr lang="en-US" sz="1600" dirty="0">
                <a:solidFill>
                  <a:srgbClr val="002060"/>
                </a:solidFill>
              </a:rPr>
              <a:t>about different types of disabilities</a:t>
            </a:r>
          </a:p>
          <a:p>
            <a:pPr>
              <a:lnSpc>
                <a:spcPct val="80000"/>
              </a:lnSpc>
              <a:spcAft>
                <a:spcPts val="600"/>
              </a:spcAft>
            </a:pPr>
            <a:r>
              <a:rPr lang="en-US" sz="1600" b="1" dirty="0">
                <a:solidFill>
                  <a:srgbClr val="FF0000"/>
                </a:solidFill>
              </a:rPr>
              <a:t>Resistance to accommodations</a:t>
            </a:r>
            <a:r>
              <a:rPr lang="en-US" sz="1600" dirty="0">
                <a:solidFill>
                  <a:srgbClr val="FF0000"/>
                </a:solidFill>
              </a:rPr>
              <a:t> </a:t>
            </a:r>
            <a:r>
              <a:rPr lang="en-US" sz="1600" dirty="0">
                <a:solidFill>
                  <a:srgbClr val="002060"/>
                </a:solidFill>
              </a:rPr>
              <a:t>or inclusive teaching strategies</a:t>
            </a:r>
          </a:p>
          <a:p>
            <a:pPr>
              <a:lnSpc>
                <a:spcPct val="80000"/>
              </a:lnSpc>
              <a:spcAft>
                <a:spcPts val="600"/>
              </a:spcAft>
            </a:pPr>
            <a:r>
              <a:rPr lang="en-US" sz="1600" b="1" dirty="0">
                <a:solidFill>
                  <a:srgbClr val="FF0000"/>
                </a:solidFill>
              </a:rPr>
              <a:t>Insensitive language</a:t>
            </a:r>
            <a:r>
              <a:rPr lang="en-US" sz="1600" dirty="0">
                <a:solidFill>
                  <a:srgbClr val="002060"/>
                </a:solidFill>
              </a:rPr>
              <a:t> or dismissive behavior</a:t>
            </a:r>
          </a:p>
          <a:p>
            <a:pPr>
              <a:lnSpc>
                <a:spcPct val="80000"/>
              </a:lnSpc>
              <a:spcAft>
                <a:spcPts val="600"/>
              </a:spcAft>
            </a:pPr>
            <a:r>
              <a:rPr lang="en-US" sz="1600" b="1" dirty="0">
                <a:solidFill>
                  <a:srgbClr val="FF0000"/>
                </a:solidFill>
              </a:rPr>
              <a:t>Impact</a:t>
            </a:r>
            <a:r>
              <a:rPr lang="en-US" sz="1600" dirty="0">
                <a:solidFill>
                  <a:srgbClr val="FF0000"/>
                </a:solidFill>
              </a:rPr>
              <a:t>: </a:t>
            </a:r>
            <a:r>
              <a:rPr lang="en-US" sz="1600" dirty="0">
                <a:solidFill>
                  <a:srgbClr val="002060"/>
                </a:solidFill>
              </a:rPr>
              <a:t>Creates an unwelcoming or discouraging environment</a:t>
            </a:r>
          </a:p>
          <a:p>
            <a:pPr>
              <a:lnSpc>
                <a:spcPct val="80000"/>
              </a:lnSpc>
              <a:spcAft>
                <a:spcPts val="600"/>
              </a:spcAft>
            </a:pPr>
            <a:r>
              <a:rPr lang="en-US" sz="1600" b="1" dirty="0">
                <a:solidFill>
                  <a:srgbClr val="FF0000"/>
                </a:solidFill>
              </a:rPr>
              <a:t>Solution</a:t>
            </a:r>
            <a:r>
              <a:rPr lang="en-US" sz="1600" dirty="0">
                <a:solidFill>
                  <a:srgbClr val="FF0000"/>
                </a:solidFill>
              </a:rPr>
              <a:t>:</a:t>
            </a:r>
          </a:p>
          <a:p>
            <a:pPr marL="461963" lvl="1" indent="-290513">
              <a:lnSpc>
                <a:spcPct val="80000"/>
              </a:lnSpc>
              <a:spcAft>
                <a:spcPts val="600"/>
              </a:spcAft>
              <a:buFont typeface="Wingdings" panose="05000000000000000000" pitchFamily="2" charset="2"/>
              <a:buChar char="§"/>
            </a:pPr>
            <a:r>
              <a:rPr lang="en-US" sz="1600" dirty="0">
                <a:solidFill>
                  <a:srgbClr val="002060"/>
                </a:solidFill>
              </a:rPr>
              <a:t>Foster empathy and respect.</a:t>
            </a:r>
          </a:p>
          <a:p>
            <a:pPr marL="461963" lvl="1" indent="-290513">
              <a:lnSpc>
                <a:spcPct val="80000"/>
              </a:lnSpc>
              <a:spcAft>
                <a:spcPts val="600"/>
              </a:spcAft>
              <a:buFont typeface="Wingdings" panose="05000000000000000000" pitchFamily="2" charset="2"/>
              <a:buChar char="§"/>
            </a:pPr>
            <a:r>
              <a:rPr lang="en-US" sz="1600" dirty="0">
                <a:solidFill>
                  <a:srgbClr val="002060"/>
                </a:solidFill>
              </a:rPr>
              <a:t>Raise disability awareness.</a:t>
            </a:r>
          </a:p>
          <a:p>
            <a:pPr marL="461963" lvl="1" indent="-290513">
              <a:lnSpc>
                <a:spcPct val="80000"/>
              </a:lnSpc>
              <a:spcAft>
                <a:spcPts val="600"/>
              </a:spcAft>
              <a:buFont typeface="Wingdings" panose="05000000000000000000" pitchFamily="2" charset="2"/>
              <a:buChar char="§"/>
            </a:pPr>
            <a:r>
              <a:rPr lang="en-US" sz="1600" dirty="0">
                <a:solidFill>
                  <a:srgbClr val="002060"/>
                </a:solidFill>
              </a:rPr>
              <a:t>Maintain high expectations for all students.</a:t>
            </a:r>
          </a:p>
        </p:txBody>
      </p:sp>
      <p:cxnSp>
        <p:nvCxnSpPr>
          <p:cNvPr id="7" name="Straight Connector 6">
            <a:extLst>
              <a:ext uri="{FF2B5EF4-FFF2-40B4-BE49-F238E27FC236}">
                <a16:creationId xmlns:a16="http://schemas.microsoft.com/office/drawing/2014/main" id="{1A4DCB75-9625-D69E-44BA-E6CACA16F7D6}"/>
              </a:ext>
            </a:extLst>
          </p:cNvPr>
          <p:cNvCxnSpPr/>
          <p:nvPr/>
        </p:nvCxnSpPr>
        <p:spPr>
          <a:xfrm>
            <a:off x="6657595" y="1613647"/>
            <a:ext cx="4013991"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281297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441" name="Group 1844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8442" name="Rectangle 1844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43" name="Rectangle 1844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445" name="Rectangle 1844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9B284AF-8830-F432-5E56-2CC9C7CBD4F4}"/>
              </a:ext>
            </a:extLst>
          </p:cNvPr>
          <p:cNvSpPr txBox="1"/>
          <p:nvPr/>
        </p:nvSpPr>
        <p:spPr>
          <a:xfrm>
            <a:off x="665085" y="2635623"/>
            <a:ext cx="4559425" cy="2194560"/>
          </a:xfrm>
          <a:prstGeom prst="rect">
            <a:avLst/>
          </a:prstGeom>
        </p:spPr>
        <p:txBody>
          <a:bodyPr vert="horz" lIns="91440" tIns="45720" rIns="91440" bIns="45720" rtlCol="0" anchor="ctr">
            <a:normAutofit/>
          </a:bodyPr>
          <a:lstStyle/>
          <a:p>
            <a:pPr algn="ctr">
              <a:lnSpc>
                <a:spcPct val="80000"/>
              </a:lnSpc>
            </a:pPr>
            <a:r>
              <a:rPr lang="en-US" sz="2400" b="1" dirty="0">
                <a:solidFill>
                  <a:srgbClr val="002060"/>
                </a:solidFill>
              </a:rPr>
              <a:t>Principles of </a:t>
            </a:r>
          </a:p>
          <a:p>
            <a:pPr algn="ctr">
              <a:lnSpc>
                <a:spcPct val="80000"/>
              </a:lnSpc>
            </a:pPr>
            <a:r>
              <a:rPr lang="en-US" sz="2400" b="1" dirty="0">
                <a:solidFill>
                  <a:srgbClr val="002060"/>
                </a:solidFill>
              </a:rPr>
              <a:t>Inclusive Teaching</a:t>
            </a:r>
          </a:p>
        </p:txBody>
      </p:sp>
      <p:sp>
        <p:nvSpPr>
          <p:cNvPr id="18447" name="Rectangle 1844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49" name="Rectangle 1844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4" name="Picture 2" descr="Teaching for Inclusive Excellence - Center for the Enhancement of Learning  and Teaching">
            <a:extLst>
              <a:ext uri="{FF2B5EF4-FFF2-40B4-BE49-F238E27FC236}">
                <a16:creationId xmlns:a16="http://schemas.microsoft.com/office/drawing/2014/main" id="{EB5B7980-43C8-290C-35FF-D7D3ABEDF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312" r="14088" b="1"/>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790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D8B4303-3A7E-CE23-5A66-B41EB4AC9F30}"/>
              </a:ext>
            </a:extLst>
          </p:cNvPr>
          <p:cNvSpPr txBox="1"/>
          <p:nvPr/>
        </p:nvSpPr>
        <p:spPr>
          <a:xfrm>
            <a:off x="8494399" y="265912"/>
            <a:ext cx="3091607" cy="1082672"/>
          </a:xfrm>
          <a:prstGeom prst="rect">
            <a:avLst/>
          </a:prstGeom>
        </p:spPr>
        <p:txBody>
          <a:bodyPr vert="horz" lIns="91440" tIns="45720" rIns="91440" bIns="45720" rtlCol="0" anchor="b">
            <a:normAutofit/>
          </a:bodyPr>
          <a:lstStyle/>
          <a:p>
            <a:pPr algn="ctr">
              <a:lnSpc>
                <a:spcPct val="80000"/>
              </a:lnSpc>
              <a:spcBef>
                <a:spcPct val="0"/>
              </a:spcBef>
            </a:pPr>
            <a:r>
              <a:rPr lang="en-US" sz="2400" b="1" dirty="0">
                <a:solidFill>
                  <a:srgbClr val="FF0000"/>
                </a:solidFill>
                <a:latin typeface="+mj-lt"/>
                <a:ea typeface="+mj-ea"/>
                <a:cs typeface="+mj-cs"/>
              </a:rPr>
              <a:t>Why This </a:t>
            </a:r>
          </a:p>
          <a:p>
            <a:pPr algn="ctr">
              <a:lnSpc>
                <a:spcPct val="80000"/>
              </a:lnSpc>
              <a:spcBef>
                <a:spcPct val="0"/>
              </a:spcBef>
            </a:pPr>
            <a:r>
              <a:rPr lang="en-US" sz="2400" b="1" dirty="0">
                <a:solidFill>
                  <a:srgbClr val="FF0000"/>
                </a:solidFill>
                <a:latin typeface="+mj-lt"/>
                <a:ea typeface="+mj-ea"/>
                <a:cs typeface="+mj-cs"/>
              </a:rPr>
              <a:t>Matters</a:t>
            </a:r>
          </a:p>
        </p:txBody>
      </p:sp>
      <p:pic>
        <p:nvPicPr>
          <p:cNvPr id="9218" name="Picture 2" descr="Assistive Technology Resource Center - Assistive Technology Resource Center">
            <a:extLst>
              <a:ext uri="{FF2B5EF4-FFF2-40B4-BE49-F238E27FC236}">
                <a16:creationId xmlns:a16="http://schemas.microsoft.com/office/drawing/2014/main" id="{7F2737FD-EFED-5834-51CC-1FCC5D100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81" r="342"/>
          <a:stretch>
            <a:fillRect/>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148E63-4B00-FC12-41EE-40A7D0C82429}"/>
              </a:ext>
            </a:extLst>
          </p:cNvPr>
          <p:cNvSpPr txBox="1"/>
          <p:nvPr/>
        </p:nvSpPr>
        <p:spPr>
          <a:xfrm>
            <a:off x="8490866" y="1614494"/>
            <a:ext cx="3325565" cy="4160021"/>
          </a:xfrm>
          <a:prstGeom prst="rect">
            <a:avLst/>
          </a:prstGeom>
        </p:spPr>
        <p:txBody>
          <a:bodyPr vert="horz" lIns="91440" tIns="45720" rIns="91440" bIns="45720" rtlCol="0">
            <a:normAutofit/>
          </a:bodyPr>
          <a:lstStyle/>
          <a:p>
            <a:pPr marL="342900" indent="-285750">
              <a:lnSpc>
                <a:spcPct val="90000"/>
              </a:lnSpc>
              <a:buFont typeface="Wingdings" panose="05000000000000000000" pitchFamily="2" charset="2"/>
              <a:buChar char="v"/>
            </a:pPr>
            <a:endParaRPr lang="en-US" sz="1600" b="1" dirty="0"/>
          </a:p>
          <a:p>
            <a:pPr marL="342900" indent="-285750">
              <a:lnSpc>
                <a:spcPct val="80000"/>
              </a:lnSpc>
              <a:spcAft>
                <a:spcPts val="1200"/>
              </a:spcAft>
              <a:buFont typeface="Wingdings" panose="05000000000000000000" pitchFamily="2" charset="2"/>
              <a:buChar char="v"/>
            </a:pPr>
            <a:r>
              <a:rPr lang="en-US" sz="1600" b="1" dirty="0">
                <a:solidFill>
                  <a:srgbClr val="002060"/>
                </a:solidFill>
              </a:rPr>
              <a:t>“1 in 5 college students reports having a disability.”</a:t>
            </a:r>
            <a:br>
              <a:rPr lang="en-US" sz="1600" dirty="0">
                <a:solidFill>
                  <a:srgbClr val="002060"/>
                </a:solidFill>
              </a:rPr>
            </a:br>
            <a:r>
              <a:rPr lang="en-US" sz="1600" dirty="0">
                <a:solidFill>
                  <a:srgbClr val="002060"/>
                </a:solidFill>
              </a:rPr>
              <a:t>– </a:t>
            </a:r>
            <a:r>
              <a:rPr lang="en-US" sz="1600" i="1" dirty="0">
                <a:solidFill>
                  <a:srgbClr val="002060"/>
                </a:solidFill>
              </a:rPr>
              <a:t>National Center for Education Statistics</a:t>
            </a:r>
            <a:endParaRPr lang="en-US" sz="1600" dirty="0">
              <a:solidFill>
                <a:srgbClr val="002060"/>
              </a:solidFill>
            </a:endParaRPr>
          </a:p>
          <a:p>
            <a:pPr marL="342900" indent="-285750">
              <a:lnSpc>
                <a:spcPct val="80000"/>
              </a:lnSpc>
              <a:spcAft>
                <a:spcPts val="1200"/>
              </a:spcAft>
              <a:buFont typeface="Wingdings" panose="05000000000000000000" pitchFamily="2" charset="2"/>
              <a:buChar char="v"/>
            </a:pPr>
            <a:r>
              <a:rPr lang="en-US" sz="1600" dirty="0">
                <a:solidFill>
                  <a:srgbClr val="002060"/>
                </a:solidFill>
              </a:rPr>
              <a:t>Disabilities may be physical, sensory, cognitive, psychological, or invisible.</a:t>
            </a:r>
          </a:p>
          <a:p>
            <a:pPr marL="342900" indent="-285750">
              <a:lnSpc>
                <a:spcPct val="80000"/>
              </a:lnSpc>
              <a:spcAft>
                <a:spcPts val="1200"/>
              </a:spcAft>
              <a:buFont typeface="Wingdings" panose="05000000000000000000" pitchFamily="2" charset="2"/>
              <a:buChar char="v"/>
            </a:pPr>
            <a:r>
              <a:rPr lang="en-US" sz="1600" dirty="0">
                <a:solidFill>
                  <a:srgbClr val="002060"/>
                </a:solidFill>
              </a:rPr>
              <a:t>Many students face unintentional barriers in learning environments not designed with their needs in mind.</a:t>
            </a:r>
          </a:p>
          <a:p>
            <a:pPr marL="342900" indent="-285750">
              <a:lnSpc>
                <a:spcPct val="80000"/>
              </a:lnSpc>
              <a:spcAft>
                <a:spcPts val="1200"/>
              </a:spcAft>
              <a:buFont typeface="Wingdings" panose="05000000000000000000" pitchFamily="2" charset="2"/>
              <a:buChar char="v"/>
            </a:pPr>
            <a:r>
              <a:rPr lang="en-US" sz="1600" dirty="0">
                <a:solidFill>
                  <a:srgbClr val="002060"/>
                </a:solidFill>
              </a:rPr>
              <a:t>Inclusive teaching helps remove these barriers and benefits </a:t>
            </a:r>
            <a:r>
              <a:rPr lang="en-US" sz="1600" b="1" dirty="0">
                <a:solidFill>
                  <a:srgbClr val="002060"/>
                </a:solidFill>
              </a:rPr>
              <a:t>all</a:t>
            </a:r>
            <a:r>
              <a:rPr lang="en-US" sz="1600" dirty="0">
                <a:solidFill>
                  <a:srgbClr val="002060"/>
                </a:solidFill>
              </a:rPr>
              <a:t> learners.</a:t>
            </a:r>
          </a:p>
        </p:txBody>
      </p:sp>
      <p:sp>
        <p:nvSpPr>
          <p:cNvPr id="9225" name="Rectangle 922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27" name="Rectangle 922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777C658E-87E1-2782-B6FA-2105379B92CA}"/>
              </a:ext>
            </a:extLst>
          </p:cNvPr>
          <p:cNvCxnSpPr>
            <a:cxnSpLocks/>
          </p:cNvCxnSpPr>
          <p:nvPr/>
        </p:nvCxnSpPr>
        <p:spPr>
          <a:xfrm>
            <a:off x="8722390" y="1385671"/>
            <a:ext cx="2635623"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764761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465" name="Group 1946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9466" name="Rectangle 1946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67" name="Rectangle 1946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68" name="Rectangle 1946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470" name="Rectangle 1946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3578BAB-2C78-5F7F-9E64-7A003DD5FB07}"/>
              </a:ext>
            </a:extLst>
          </p:cNvPr>
          <p:cNvSpPr txBox="1"/>
          <p:nvPr/>
        </p:nvSpPr>
        <p:spPr>
          <a:xfrm>
            <a:off x="862335" y="2482501"/>
            <a:ext cx="4991629" cy="3677123"/>
          </a:xfrm>
          <a:prstGeom prst="rect">
            <a:avLst/>
          </a:prstGeom>
        </p:spPr>
        <p:txBody>
          <a:bodyPr vert="horz" lIns="91440" tIns="45720" rIns="91440" bIns="45720" rtlCol="0" anchor="ctr">
            <a:noAutofit/>
          </a:bodyPr>
          <a:lstStyle/>
          <a:p>
            <a:pPr>
              <a:lnSpc>
                <a:spcPct val="80000"/>
              </a:lnSpc>
              <a:spcAft>
                <a:spcPts val="1200"/>
              </a:spcAft>
            </a:pPr>
            <a:r>
              <a:rPr lang="en-US" sz="1600" b="1" dirty="0">
                <a:solidFill>
                  <a:srgbClr val="FF0000"/>
                </a:solidFill>
              </a:rPr>
              <a:t>Purpose</a:t>
            </a:r>
            <a:r>
              <a:rPr lang="en-US" sz="1600" dirty="0">
                <a:solidFill>
                  <a:srgbClr val="FF0000"/>
                </a:solidFill>
              </a:rPr>
              <a:t>: </a:t>
            </a:r>
            <a:r>
              <a:rPr lang="en-US" sz="1600" dirty="0">
                <a:solidFill>
                  <a:srgbClr val="002060"/>
                </a:solidFill>
              </a:rPr>
              <a:t>Make learning accessible to all students, regardless of ability</a:t>
            </a:r>
          </a:p>
          <a:p>
            <a:pPr>
              <a:lnSpc>
                <a:spcPct val="80000"/>
              </a:lnSpc>
              <a:spcAft>
                <a:spcPts val="600"/>
              </a:spcAft>
            </a:pPr>
            <a:r>
              <a:rPr lang="en-US" sz="1600" b="1" dirty="0">
                <a:solidFill>
                  <a:srgbClr val="FF0000"/>
                </a:solidFill>
              </a:rPr>
              <a:t>Key Principles</a:t>
            </a:r>
            <a:r>
              <a:rPr lang="en-US" sz="1600" dirty="0">
                <a:solidFill>
                  <a:srgbClr val="FF0000"/>
                </a:solidFill>
              </a:rPr>
              <a:t>:</a:t>
            </a:r>
          </a:p>
          <a:p>
            <a:pPr marL="398463" lvl="1" indent="-227013">
              <a:lnSpc>
                <a:spcPct val="80000"/>
              </a:lnSpc>
              <a:spcAft>
                <a:spcPts val="300"/>
              </a:spcAft>
              <a:buFont typeface="Wingdings" panose="05000000000000000000" pitchFamily="2" charset="2"/>
              <a:buChar char="§"/>
            </a:pPr>
            <a:r>
              <a:rPr lang="en-US" sz="1600" dirty="0">
                <a:solidFill>
                  <a:srgbClr val="002060"/>
                </a:solidFill>
              </a:rPr>
              <a:t>Provide </a:t>
            </a:r>
            <a:r>
              <a:rPr lang="en-US" sz="1600" b="1" dirty="0">
                <a:solidFill>
                  <a:srgbClr val="002060"/>
                </a:solidFill>
              </a:rPr>
              <a:t>multiple means of representation</a:t>
            </a:r>
            <a:r>
              <a:rPr lang="en-US" sz="1600" dirty="0">
                <a:solidFill>
                  <a:srgbClr val="002060"/>
                </a:solidFill>
              </a:rPr>
              <a:t> (e.g., text, audio, visuals)</a:t>
            </a:r>
          </a:p>
          <a:p>
            <a:pPr marL="398463" lvl="1" indent="-227013">
              <a:lnSpc>
                <a:spcPct val="80000"/>
              </a:lnSpc>
              <a:spcAft>
                <a:spcPts val="300"/>
              </a:spcAft>
              <a:buFont typeface="Wingdings" panose="05000000000000000000" pitchFamily="2" charset="2"/>
              <a:buChar char="§"/>
            </a:pPr>
            <a:r>
              <a:rPr lang="en-US" sz="1600" dirty="0">
                <a:solidFill>
                  <a:srgbClr val="002060"/>
                </a:solidFill>
              </a:rPr>
              <a:t>Offer </a:t>
            </a:r>
            <a:r>
              <a:rPr lang="en-US" sz="1600" b="1" dirty="0">
                <a:solidFill>
                  <a:srgbClr val="002060"/>
                </a:solidFill>
              </a:rPr>
              <a:t>multiple means of engagement</a:t>
            </a:r>
            <a:r>
              <a:rPr lang="en-US" sz="1600" dirty="0">
                <a:solidFill>
                  <a:srgbClr val="002060"/>
                </a:solidFill>
              </a:rPr>
              <a:t> (e.g., discussions, projects, reflection)</a:t>
            </a:r>
          </a:p>
          <a:p>
            <a:pPr marL="398463" lvl="1" indent="-227013">
              <a:lnSpc>
                <a:spcPct val="80000"/>
              </a:lnSpc>
              <a:spcAft>
                <a:spcPts val="1200"/>
              </a:spcAft>
              <a:buFont typeface="Wingdings" panose="05000000000000000000" pitchFamily="2" charset="2"/>
              <a:buChar char="§"/>
            </a:pPr>
            <a:r>
              <a:rPr lang="en-US" sz="1600" dirty="0">
                <a:solidFill>
                  <a:srgbClr val="002060"/>
                </a:solidFill>
              </a:rPr>
              <a:t>Allow </a:t>
            </a:r>
            <a:r>
              <a:rPr lang="en-US" sz="1600" b="1" dirty="0">
                <a:solidFill>
                  <a:srgbClr val="002060"/>
                </a:solidFill>
              </a:rPr>
              <a:t>multiple means of expression</a:t>
            </a:r>
            <a:r>
              <a:rPr lang="en-US" sz="1600" dirty="0">
                <a:solidFill>
                  <a:srgbClr val="002060"/>
                </a:solidFill>
              </a:rPr>
              <a:t> (e.g., essays</a:t>
            </a:r>
            <a:r>
              <a:rPr lang="en-US" sz="1600" dirty="0"/>
              <a:t>, </a:t>
            </a:r>
            <a:r>
              <a:rPr lang="en-US" sz="1600" dirty="0">
                <a:solidFill>
                  <a:srgbClr val="002060"/>
                </a:solidFill>
              </a:rPr>
              <a:t>presentations, portfolios)</a:t>
            </a:r>
          </a:p>
          <a:p>
            <a:pPr>
              <a:lnSpc>
                <a:spcPct val="80000"/>
              </a:lnSpc>
              <a:spcAft>
                <a:spcPts val="600"/>
              </a:spcAft>
            </a:pPr>
            <a:r>
              <a:rPr lang="en-US" sz="1600" b="1" dirty="0">
                <a:solidFill>
                  <a:srgbClr val="FF0000"/>
                </a:solidFill>
              </a:rPr>
              <a:t>Benefits</a:t>
            </a:r>
            <a:r>
              <a:rPr lang="en-US" sz="1600" dirty="0">
                <a:solidFill>
                  <a:srgbClr val="FF0000"/>
                </a:solidFill>
              </a:rPr>
              <a:t>:</a:t>
            </a:r>
          </a:p>
          <a:p>
            <a:pPr marL="398463" lvl="1" indent="-227013">
              <a:lnSpc>
                <a:spcPct val="80000"/>
              </a:lnSpc>
              <a:spcAft>
                <a:spcPts val="300"/>
              </a:spcAft>
              <a:buFont typeface="Wingdings" panose="05000000000000000000" pitchFamily="2" charset="2"/>
              <a:buChar char="§"/>
            </a:pPr>
            <a:r>
              <a:rPr lang="en-US" sz="1600" dirty="0">
                <a:solidFill>
                  <a:srgbClr val="002060"/>
                </a:solidFill>
              </a:rPr>
              <a:t>Proactively supports students with disabilities</a:t>
            </a:r>
          </a:p>
          <a:p>
            <a:pPr marL="398463" lvl="1" indent="-227013">
              <a:lnSpc>
                <a:spcPct val="80000"/>
              </a:lnSpc>
              <a:spcAft>
                <a:spcPts val="300"/>
              </a:spcAft>
              <a:buFont typeface="Wingdings" panose="05000000000000000000" pitchFamily="2" charset="2"/>
              <a:buChar char="§"/>
            </a:pPr>
            <a:r>
              <a:rPr lang="en-US" sz="1600" dirty="0">
                <a:solidFill>
                  <a:srgbClr val="002060"/>
                </a:solidFill>
              </a:rPr>
              <a:t>Increases engagement and participation for all learners</a:t>
            </a:r>
          </a:p>
          <a:p>
            <a:pPr marL="398463" lvl="1" indent="-227013">
              <a:lnSpc>
                <a:spcPct val="80000"/>
              </a:lnSpc>
              <a:spcAft>
                <a:spcPts val="1200"/>
              </a:spcAft>
              <a:buFont typeface="Wingdings" panose="05000000000000000000" pitchFamily="2" charset="2"/>
              <a:buChar char="§"/>
            </a:pPr>
            <a:r>
              <a:rPr lang="en-US" sz="1600" dirty="0">
                <a:solidFill>
                  <a:srgbClr val="002060"/>
                </a:solidFill>
              </a:rPr>
              <a:t>Reduces the need for retrofitting accommodations</a:t>
            </a:r>
          </a:p>
          <a:p>
            <a:pPr>
              <a:lnSpc>
                <a:spcPct val="80000"/>
              </a:lnSpc>
              <a:spcAft>
                <a:spcPts val="600"/>
              </a:spcAft>
            </a:pPr>
            <a:r>
              <a:rPr lang="en-US" sz="1600" b="1" dirty="0">
                <a:solidFill>
                  <a:srgbClr val="FF0000"/>
                </a:solidFill>
              </a:rPr>
              <a:t>Goal</a:t>
            </a:r>
            <a:r>
              <a:rPr lang="en-US" sz="1600" dirty="0">
                <a:solidFill>
                  <a:srgbClr val="FF0000"/>
                </a:solidFill>
              </a:rPr>
              <a:t>: </a:t>
            </a:r>
            <a:r>
              <a:rPr lang="en-US" sz="1600" dirty="0">
                <a:solidFill>
                  <a:srgbClr val="002060"/>
                </a:solidFill>
              </a:rPr>
              <a:t>Foster an inclusive learning environment from the start</a:t>
            </a:r>
          </a:p>
        </p:txBody>
      </p:sp>
      <p:sp>
        <p:nvSpPr>
          <p:cNvPr id="19472" name="Rectangle 19471">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2" descr="Universal design for learning venn diagram.">
            <a:extLst>
              <a:ext uri="{FF2B5EF4-FFF2-40B4-BE49-F238E27FC236}">
                <a16:creationId xmlns:a16="http://schemas.microsoft.com/office/drawing/2014/main" id="{3831C418-4EF2-AEB1-90FE-E755475E4048}"/>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6930493" y="1704265"/>
            <a:ext cx="4223252" cy="3509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9474" name="Straight Connector 1947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F4FCCC4-F0E8-2844-6E9D-435D3930EFAB}"/>
              </a:ext>
            </a:extLst>
          </p:cNvPr>
          <p:cNvSpPr txBox="1"/>
          <p:nvPr/>
        </p:nvSpPr>
        <p:spPr>
          <a:xfrm>
            <a:off x="410053" y="1186893"/>
            <a:ext cx="6094206" cy="694614"/>
          </a:xfrm>
          <a:prstGeom prst="rect">
            <a:avLst/>
          </a:prstGeom>
          <a:noFill/>
        </p:spPr>
        <p:txBody>
          <a:bodyPr wrap="square">
            <a:spAutoFit/>
          </a:bodyPr>
          <a:lstStyle/>
          <a:p>
            <a:pPr algn="ctr">
              <a:lnSpc>
                <a:spcPct val="80000"/>
              </a:lnSpc>
            </a:pPr>
            <a:r>
              <a:rPr lang="en-US" sz="2400" b="1" dirty="0">
                <a:solidFill>
                  <a:srgbClr val="002060"/>
                </a:solidFill>
              </a:rPr>
              <a:t>Universal Design </a:t>
            </a:r>
          </a:p>
          <a:p>
            <a:pPr algn="ctr">
              <a:lnSpc>
                <a:spcPct val="80000"/>
              </a:lnSpc>
            </a:pPr>
            <a:r>
              <a:rPr lang="en-US" sz="2400" b="1" dirty="0">
                <a:solidFill>
                  <a:srgbClr val="002060"/>
                </a:solidFill>
              </a:rPr>
              <a:t>for Learning (UDL)</a:t>
            </a:r>
          </a:p>
        </p:txBody>
      </p:sp>
    </p:spTree>
    <p:extLst>
      <p:ext uri="{BB962C8B-B14F-4D97-AF65-F5344CB8AC3E}">
        <p14:creationId xmlns:p14="http://schemas.microsoft.com/office/powerpoint/2010/main" val="1023954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13" name="Rectangle 2151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15" name="Rectangle 2151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17" name="Rectangle 2151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19" name="Rectangle 215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Picture 2" descr="A diagram of a trauma-informed culture&#10;&#10;AI-generated content may be incorrect.">
            <a:extLst>
              <a:ext uri="{FF2B5EF4-FFF2-40B4-BE49-F238E27FC236}">
                <a16:creationId xmlns:a16="http://schemas.microsoft.com/office/drawing/2014/main" id="{073A8111-B7A1-8B11-57B9-2FF22E4F8D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87738" y="948798"/>
            <a:ext cx="5628018" cy="4727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2898E8-A048-4AB9-A058-122D7A2CAB64}"/>
              </a:ext>
            </a:extLst>
          </p:cNvPr>
          <p:cNvSpPr txBox="1"/>
          <p:nvPr/>
        </p:nvSpPr>
        <p:spPr>
          <a:xfrm>
            <a:off x="310234" y="744238"/>
            <a:ext cx="4959275" cy="694614"/>
          </a:xfrm>
          <a:prstGeom prst="rect">
            <a:avLst/>
          </a:prstGeom>
          <a:noFill/>
        </p:spPr>
        <p:txBody>
          <a:bodyPr wrap="square">
            <a:spAutoFit/>
          </a:bodyPr>
          <a:lstStyle/>
          <a:p>
            <a:pPr algn="ctr">
              <a:lnSpc>
                <a:spcPct val="80000"/>
              </a:lnSpc>
            </a:pPr>
            <a:r>
              <a:rPr lang="en-US" sz="2400" b="1" dirty="0">
                <a:solidFill>
                  <a:srgbClr val="002060"/>
                </a:solidFill>
              </a:rPr>
              <a:t>Trauma-Informed and Culturally Responsive Approaches</a:t>
            </a:r>
          </a:p>
        </p:txBody>
      </p:sp>
      <p:sp>
        <p:nvSpPr>
          <p:cNvPr id="6" name="Rectangle 5">
            <a:extLst>
              <a:ext uri="{FF2B5EF4-FFF2-40B4-BE49-F238E27FC236}">
                <a16:creationId xmlns:a16="http://schemas.microsoft.com/office/drawing/2014/main" id="{8CE36F97-5CF7-2534-A559-9F15F5EB3309}"/>
              </a:ext>
            </a:extLst>
          </p:cNvPr>
          <p:cNvSpPr/>
          <p:nvPr/>
        </p:nvSpPr>
        <p:spPr>
          <a:xfrm>
            <a:off x="494852" y="1828800"/>
            <a:ext cx="4145041" cy="343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CFB59AC-77C8-C30C-DE89-605988916F95}"/>
              </a:ext>
            </a:extLst>
          </p:cNvPr>
          <p:cNvSpPr txBox="1"/>
          <p:nvPr/>
        </p:nvSpPr>
        <p:spPr>
          <a:xfrm>
            <a:off x="513741" y="1904765"/>
            <a:ext cx="5049337" cy="3511943"/>
          </a:xfrm>
          <a:prstGeom prst="rect">
            <a:avLst/>
          </a:prstGeom>
        </p:spPr>
        <p:txBody>
          <a:bodyPr vert="horz" lIns="91440" tIns="45720" rIns="91440" bIns="45720" rtlCol="0" anchor="ctr">
            <a:noAutofit/>
          </a:bodyPr>
          <a:lstStyle/>
          <a:p>
            <a:pPr>
              <a:lnSpc>
                <a:spcPct val="80000"/>
              </a:lnSpc>
              <a:spcAft>
                <a:spcPts val="300"/>
              </a:spcAft>
            </a:pPr>
            <a:r>
              <a:rPr lang="en-US" sz="1600" b="1" dirty="0">
                <a:solidFill>
                  <a:srgbClr val="FF0000"/>
                </a:solidFill>
              </a:rPr>
              <a:t>Trauma-Informed Approach</a:t>
            </a:r>
            <a:r>
              <a:rPr lang="en-US" sz="1600" dirty="0">
                <a:solidFill>
                  <a:srgbClr val="FF0000"/>
                </a:solidFill>
              </a:rPr>
              <a:t>:</a:t>
            </a:r>
          </a:p>
          <a:p>
            <a:pPr marL="398463" lvl="1" indent="-227013">
              <a:lnSpc>
                <a:spcPct val="80000"/>
              </a:lnSpc>
              <a:spcAft>
                <a:spcPts val="300"/>
              </a:spcAft>
              <a:buFont typeface="Wingdings" panose="05000000000000000000" pitchFamily="2" charset="2"/>
              <a:buChar char="§"/>
            </a:pPr>
            <a:r>
              <a:rPr lang="en-US" sz="1600" dirty="0">
                <a:solidFill>
                  <a:srgbClr val="002060"/>
                </a:solidFill>
              </a:rPr>
              <a:t>Recognizes the impact of trauma on learning</a:t>
            </a:r>
          </a:p>
          <a:p>
            <a:pPr marL="398463" lvl="1" indent="-227013">
              <a:lnSpc>
                <a:spcPct val="80000"/>
              </a:lnSpc>
              <a:spcAft>
                <a:spcPts val="300"/>
              </a:spcAft>
              <a:buFont typeface="Wingdings" panose="05000000000000000000" pitchFamily="2" charset="2"/>
              <a:buChar char="§"/>
            </a:pPr>
            <a:r>
              <a:rPr lang="en-US" sz="1600" dirty="0">
                <a:solidFill>
                  <a:srgbClr val="002060"/>
                </a:solidFill>
              </a:rPr>
              <a:t>Creates a </a:t>
            </a:r>
            <a:r>
              <a:rPr lang="en-US" sz="1600" b="1" dirty="0">
                <a:solidFill>
                  <a:srgbClr val="002060"/>
                </a:solidFill>
              </a:rPr>
              <a:t>safe, predictable, and supportive environment</a:t>
            </a:r>
            <a:endParaRPr lang="en-US" sz="1600" dirty="0">
              <a:solidFill>
                <a:srgbClr val="002060"/>
              </a:solidFill>
            </a:endParaRPr>
          </a:p>
          <a:p>
            <a:pPr marL="398463" lvl="1" indent="-227013">
              <a:lnSpc>
                <a:spcPct val="80000"/>
              </a:lnSpc>
              <a:spcAft>
                <a:spcPts val="600"/>
              </a:spcAft>
              <a:buFont typeface="Wingdings" panose="05000000000000000000" pitchFamily="2" charset="2"/>
              <a:buChar char="§"/>
            </a:pPr>
            <a:r>
              <a:rPr lang="en-US" sz="1600" dirty="0">
                <a:solidFill>
                  <a:srgbClr val="002060"/>
                </a:solidFill>
              </a:rPr>
              <a:t>Focuses on </a:t>
            </a:r>
            <a:r>
              <a:rPr lang="en-US" sz="1600" b="1" dirty="0">
                <a:solidFill>
                  <a:srgbClr val="002060"/>
                </a:solidFill>
              </a:rPr>
              <a:t>building trust</a:t>
            </a:r>
            <a:r>
              <a:rPr lang="en-US" sz="1600" dirty="0">
                <a:solidFill>
                  <a:srgbClr val="002060"/>
                </a:solidFill>
              </a:rPr>
              <a:t> and sensitivity to emotional needs</a:t>
            </a:r>
          </a:p>
          <a:p>
            <a:pPr>
              <a:lnSpc>
                <a:spcPct val="80000"/>
              </a:lnSpc>
              <a:spcAft>
                <a:spcPts val="300"/>
              </a:spcAft>
            </a:pPr>
            <a:r>
              <a:rPr lang="en-US" sz="1600" b="1" dirty="0">
                <a:solidFill>
                  <a:srgbClr val="FF0000"/>
                </a:solidFill>
              </a:rPr>
              <a:t>Culturally Responsive Approach</a:t>
            </a:r>
            <a:r>
              <a:rPr lang="en-US" sz="1600" dirty="0">
                <a:solidFill>
                  <a:srgbClr val="FF0000"/>
                </a:solidFill>
              </a:rPr>
              <a:t>:</a:t>
            </a:r>
          </a:p>
          <a:p>
            <a:pPr marL="398463" lvl="1" indent="-227013">
              <a:lnSpc>
                <a:spcPct val="80000"/>
              </a:lnSpc>
              <a:spcAft>
                <a:spcPts val="300"/>
              </a:spcAft>
              <a:buFont typeface="Wingdings" panose="05000000000000000000" pitchFamily="2" charset="2"/>
              <a:buChar char="§"/>
            </a:pPr>
            <a:r>
              <a:rPr lang="en-US" sz="1600" dirty="0">
                <a:solidFill>
                  <a:srgbClr val="002060"/>
                </a:solidFill>
              </a:rPr>
              <a:t>Values and incorporates </a:t>
            </a:r>
            <a:r>
              <a:rPr lang="en-US" sz="1600" b="1" dirty="0">
                <a:solidFill>
                  <a:srgbClr val="002060"/>
                </a:solidFill>
              </a:rPr>
              <a:t>students' cultural backgrounds</a:t>
            </a:r>
            <a:endParaRPr lang="en-US" sz="1600" dirty="0">
              <a:solidFill>
                <a:srgbClr val="002060"/>
              </a:solidFill>
            </a:endParaRPr>
          </a:p>
          <a:p>
            <a:pPr marL="398463" lvl="1" indent="-227013">
              <a:lnSpc>
                <a:spcPct val="80000"/>
              </a:lnSpc>
              <a:spcAft>
                <a:spcPts val="300"/>
              </a:spcAft>
              <a:buFont typeface="Wingdings" panose="05000000000000000000" pitchFamily="2" charset="2"/>
              <a:buChar char="§"/>
            </a:pPr>
            <a:r>
              <a:rPr lang="en-US" sz="1600" dirty="0">
                <a:solidFill>
                  <a:srgbClr val="002060"/>
                </a:solidFill>
              </a:rPr>
              <a:t>Acknowledges diverse </a:t>
            </a:r>
            <a:r>
              <a:rPr lang="en-US" sz="1600" b="1" dirty="0">
                <a:solidFill>
                  <a:srgbClr val="002060"/>
                </a:solidFill>
              </a:rPr>
              <a:t>perspectives and experiences</a:t>
            </a:r>
            <a:endParaRPr lang="en-US" sz="1600" dirty="0">
              <a:solidFill>
                <a:srgbClr val="002060"/>
              </a:solidFill>
            </a:endParaRPr>
          </a:p>
          <a:p>
            <a:pPr marL="398463" lvl="1" indent="-227013">
              <a:lnSpc>
                <a:spcPct val="80000"/>
              </a:lnSpc>
              <a:spcAft>
                <a:spcPts val="600"/>
              </a:spcAft>
              <a:buFont typeface="Wingdings" panose="05000000000000000000" pitchFamily="2" charset="2"/>
              <a:buChar char="§"/>
            </a:pPr>
            <a:r>
              <a:rPr lang="en-US" sz="1600" dirty="0">
                <a:solidFill>
                  <a:srgbClr val="002060"/>
                </a:solidFill>
              </a:rPr>
              <a:t>Adapts teaching to be </a:t>
            </a:r>
            <a:r>
              <a:rPr lang="en-US" sz="1600" b="1" dirty="0">
                <a:solidFill>
                  <a:srgbClr val="002060"/>
                </a:solidFill>
              </a:rPr>
              <a:t>inclusive and respectful</a:t>
            </a:r>
            <a:endParaRPr lang="en-US" sz="1600" dirty="0">
              <a:solidFill>
                <a:srgbClr val="002060"/>
              </a:solidFill>
            </a:endParaRPr>
          </a:p>
          <a:p>
            <a:pPr>
              <a:lnSpc>
                <a:spcPct val="80000"/>
              </a:lnSpc>
              <a:spcAft>
                <a:spcPts val="300"/>
              </a:spcAft>
            </a:pPr>
            <a:r>
              <a:rPr lang="en-US" sz="1600" b="1" dirty="0">
                <a:solidFill>
                  <a:srgbClr val="FF0000"/>
                </a:solidFill>
              </a:rPr>
              <a:t>Combined Impact</a:t>
            </a:r>
            <a:r>
              <a:rPr lang="en-US" sz="1600" dirty="0">
                <a:solidFill>
                  <a:srgbClr val="FF0000"/>
                </a:solidFill>
              </a:rPr>
              <a:t>:</a:t>
            </a:r>
          </a:p>
          <a:p>
            <a:pPr marL="398463" lvl="1" indent="-227013">
              <a:lnSpc>
                <a:spcPct val="80000"/>
              </a:lnSpc>
              <a:spcAft>
                <a:spcPts val="300"/>
              </a:spcAft>
              <a:buFont typeface="Wingdings" panose="05000000000000000000" pitchFamily="2" charset="2"/>
              <a:buChar char="§"/>
            </a:pPr>
            <a:r>
              <a:rPr lang="en-US" sz="1600" b="1" dirty="0">
                <a:solidFill>
                  <a:srgbClr val="002060"/>
                </a:solidFill>
              </a:rPr>
              <a:t>Supports students with trauma</a:t>
            </a:r>
            <a:endParaRPr lang="en-US" sz="1600" dirty="0">
              <a:solidFill>
                <a:srgbClr val="002060"/>
              </a:solidFill>
            </a:endParaRPr>
          </a:p>
          <a:p>
            <a:pPr marL="398463" lvl="1" indent="-227013">
              <a:lnSpc>
                <a:spcPct val="80000"/>
              </a:lnSpc>
              <a:spcAft>
                <a:spcPts val="300"/>
              </a:spcAft>
              <a:buFont typeface="Wingdings" panose="05000000000000000000" pitchFamily="2" charset="2"/>
              <a:buChar char="§"/>
            </a:pPr>
            <a:r>
              <a:rPr lang="en-US" sz="1600" b="1" dirty="0">
                <a:solidFill>
                  <a:srgbClr val="002060"/>
                </a:solidFill>
              </a:rPr>
              <a:t>Empowers students from diverse cultures</a:t>
            </a:r>
            <a:endParaRPr lang="en-US" sz="1600" dirty="0">
              <a:solidFill>
                <a:srgbClr val="002060"/>
              </a:solidFill>
            </a:endParaRPr>
          </a:p>
          <a:p>
            <a:pPr marL="398463" lvl="1" indent="-227013">
              <a:lnSpc>
                <a:spcPct val="80000"/>
              </a:lnSpc>
              <a:spcAft>
                <a:spcPts val="300"/>
              </a:spcAft>
              <a:buFont typeface="Wingdings" panose="05000000000000000000" pitchFamily="2" charset="2"/>
              <a:buChar char="§"/>
            </a:pPr>
            <a:r>
              <a:rPr lang="en-US" sz="1600" dirty="0">
                <a:solidFill>
                  <a:srgbClr val="002060"/>
                </a:solidFill>
              </a:rPr>
              <a:t>Creates an </a:t>
            </a:r>
            <a:r>
              <a:rPr lang="en-US" sz="1600" b="1" dirty="0">
                <a:solidFill>
                  <a:srgbClr val="002060"/>
                </a:solidFill>
              </a:rPr>
              <a:t>inclusive, supportive learning environment</a:t>
            </a:r>
            <a:endParaRPr lang="en-US" sz="1600" dirty="0">
              <a:solidFill>
                <a:srgbClr val="002060"/>
              </a:solidFill>
            </a:endParaRPr>
          </a:p>
        </p:txBody>
      </p:sp>
      <p:cxnSp>
        <p:nvCxnSpPr>
          <p:cNvPr id="8" name="Straight Connector 7">
            <a:extLst>
              <a:ext uri="{FF2B5EF4-FFF2-40B4-BE49-F238E27FC236}">
                <a16:creationId xmlns:a16="http://schemas.microsoft.com/office/drawing/2014/main" id="{3843A8EA-BD32-183E-C259-E4B0A6CC8A3C}"/>
              </a:ext>
            </a:extLst>
          </p:cNvPr>
          <p:cNvCxnSpPr/>
          <p:nvPr/>
        </p:nvCxnSpPr>
        <p:spPr>
          <a:xfrm>
            <a:off x="569797" y="1559858"/>
            <a:ext cx="4579411"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274095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49" name="Rectangle 48">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Rectangle 67">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689F983-7065-8A69-04E9-43AD69EC6230}"/>
              </a:ext>
            </a:extLst>
          </p:cNvPr>
          <p:cNvSpPr txBox="1"/>
          <p:nvPr/>
        </p:nvSpPr>
        <p:spPr>
          <a:xfrm>
            <a:off x="4528947" y="303321"/>
            <a:ext cx="3134106" cy="694614"/>
          </a:xfrm>
          <a:prstGeom prst="rect">
            <a:avLst/>
          </a:prstGeom>
          <a:noFill/>
        </p:spPr>
        <p:txBody>
          <a:bodyPr wrap="square">
            <a:spAutoFit/>
          </a:bodyPr>
          <a:lstStyle/>
          <a:p>
            <a:pPr algn="ctr">
              <a:lnSpc>
                <a:spcPct val="80000"/>
              </a:lnSpc>
            </a:pPr>
            <a:r>
              <a:rPr kumimoji="0" lang="en-US" sz="2400" b="1" i="0" u="none" strike="noStrike" kern="1200" cap="none" spc="0" normalizeH="0" baseline="0" noProof="0" dirty="0">
                <a:ln>
                  <a:noFill/>
                </a:ln>
                <a:solidFill>
                  <a:srgbClr val="002060"/>
                </a:solidFill>
                <a:effectLst/>
                <a:uLnTx/>
                <a:uFillTx/>
                <a:latin typeface="Aptos" panose="02110004020202020204"/>
                <a:ea typeface="+mn-ea"/>
                <a:cs typeface="+mn-cs"/>
              </a:rPr>
              <a:t>Inclusive Teaching Strategies </a:t>
            </a:r>
            <a:endParaRPr lang="en-US" sz="2400" b="1" dirty="0">
              <a:solidFill>
                <a:srgbClr val="002060"/>
              </a:solidFill>
            </a:endParaRPr>
          </a:p>
        </p:txBody>
      </p:sp>
      <p:pic>
        <p:nvPicPr>
          <p:cNvPr id="10248" name="Picture 8" descr="Easy to Implement Strategies for Disabilities in the College Classroom |  Faculty Focus">
            <a:extLst>
              <a:ext uri="{FF2B5EF4-FFF2-40B4-BE49-F238E27FC236}">
                <a16:creationId xmlns:a16="http://schemas.microsoft.com/office/drawing/2014/main" id="{890AC55E-2B3B-B5F7-EF06-ADDD54057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90" y="1089912"/>
            <a:ext cx="9190226" cy="4882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422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5" name="Rectangle 22534">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7" name="Rectangle 2253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29B383-8A20-D663-C2CB-FFC07F3775DB}"/>
              </a:ext>
            </a:extLst>
          </p:cNvPr>
          <p:cNvSpPr txBox="1"/>
          <p:nvPr/>
        </p:nvSpPr>
        <p:spPr>
          <a:xfrm>
            <a:off x="576244" y="2083571"/>
            <a:ext cx="4375015" cy="3511943"/>
          </a:xfrm>
          <a:prstGeom prst="rect">
            <a:avLst/>
          </a:prstGeom>
        </p:spPr>
        <p:txBody>
          <a:bodyPr vert="horz" lIns="91440" tIns="45720" rIns="91440" bIns="45720" rtlCol="0" anchor="ctr">
            <a:noAutofit/>
          </a:bodyPr>
          <a:lstStyle/>
          <a:p>
            <a:pPr>
              <a:lnSpc>
                <a:spcPct val="80000"/>
              </a:lnSpc>
              <a:spcAft>
                <a:spcPts val="600"/>
              </a:spcAft>
            </a:pPr>
            <a:r>
              <a:rPr lang="en-US" sz="1600" b="1" dirty="0">
                <a:solidFill>
                  <a:srgbClr val="FF0000"/>
                </a:solidFill>
              </a:rPr>
              <a:t>Accessible Syllabus</a:t>
            </a:r>
            <a:endParaRPr lang="en-US" sz="1600" dirty="0">
              <a:solidFill>
                <a:srgbClr val="FF0000"/>
              </a:solidFill>
            </a:endParaRPr>
          </a:p>
          <a:p>
            <a:pPr marL="398463" lvl="1" indent="-227013">
              <a:lnSpc>
                <a:spcPct val="80000"/>
              </a:lnSpc>
              <a:spcAft>
                <a:spcPts val="600"/>
              </a:spcAft>
              <a:buFont typeface="Wingdings" panose="05000000000000000000" pitchFamily="2" charset="2"/>
              <a:buChar char="§"/>
            </a:pPr>
            <a:r>
              <a:rPr lang="en-US" sz="1600" dirty="0">
                <a:solidFill>
                  <a:srgbClr val="002060"/>
                </a:solidFill>
              </a:rPr>
              <a:t>Digital format compatible with screen readers</a:t>
            </a:r>
          </a:p>
          <a:p>
            <a:pPr marL="398463" lvl="1" indent="-227013">
              <a:lnSpc>
                <a:spcPct val="80000"/>
              </a:lnSpc>
              <a:spcAft>
                <a:spcPts val="600"/>
              </a:spcAft>
              <a:buFont typeface="Wingdings" panose="05000000000000000000" pitchFamily="2" charset="2"/>
              <a:buChar char="§"/>
            </a:pPr>
            <a:r>
              <a:rPr lang="en-US" sz="1600" dirty="0">
                <a:solidFill>
                  <a:srgbClr val="002060"/>
                </a:solidFill>
              </a:rPr>
              <a:t>Clear headings, plain language, readable layout</a:t>
            </a:r>
          </a:p>
          <a:p>
            <a:pPr marL="398463" lvl="1" indent="-227013">
              <a:lnSpc>
                <a:spcPct val="80000"/>
              </a:lnSpc>
              <a:spcAft>
                <a:spcPts val="1200"/>
              </a:spcAft>
              <a:buFont typeface="Wingdings" panose="05000000000000000000" pitchFamily="2" charset="2"/>
              <a:buChar char="§"/>
            </a:pPr>
            <a:r>
              <a:rPr lang="en-US" sz="1600" dirty="0">
                <a:solidFill>
                  <a:srgbClr val="002060"/>
                </a:solidFill>
              </a:rPr>
              <a:t>Transparent grading and expectations</a:t>
            </a:r>
          </a:p>
          <a:p>
            <a:pPr>
              <a:lnSpc>
                <a:spcPct val="80000"/>
              </a:lnSpc>
              <a:spcAft>
                <a:spcPts val="600"/>
              </a:spcAft>
            </a:pPr>
            <a:r>
              <a:rPr lang="en-US" sz="1600" b="1" dirty="0">
                <a:solidFill>
                  <a:srgbClr val="FF0000"/>
                </a:solidFill>
              </a:rPr>
              <a:t>Predictable Structure</a:t>
            </a:r>
            <a:endParaRPr lang="en-US" sz="1600" dirty="0">
              <a:solidFill>
                <a:srgbClr val="FF0000"/>
              </a:solidFill>
            </a:endParaRPr>
          </a:p>
          <a:p>
            <a:pPr marL="398463" lvl="1" indent="-227013">
              <a:lnSpc>
                <a:spcPct val="80000"/>
              </a:lnSpc>
              <a:spcAft>
                <a:spcPts val="600"/>
              </a:spcAft>
              <a:buFont typeface="Wingdings" panose="05000000000000000000" pitchFamily="2" charset="2"/>
              <a:buChar char="§"/>
            </a:pPr>
            <a:r>
              <a:rPr lang="en-US" sz="1600" dirty="0">
                <a:solidFill>
                  <a:srgbClr val="002060"/>
                </a:solidFill>
              </a:rPr>
              <a:t>Consistent weekly routines and deadlines</a:t>
            </a:r>
          </a:p>
          <a:p>
            <a:pPr marL="398463" lvl="1" indent="-227013">
              <a:lnSpc>
                <a:spcPct val="80000"/>
              </a:lnSpc>
              <a:spcAft>
                <a:spcPts val="600"/>
              </a:spcAft>
              <a:buFont typeface="Wingdings" panose="05000000000000000000" pitchFamily="2" charset="2"/>
              <a:buChar char="§"/>
            </a:pPr>
            <a:r>
              <a:rPr lang="en-US" sz="1600" dirty="0">
                <a:solidFill>
                  <a:srgbClr val="002060"/>
                </a:solidFill>
              </a:rPr>
              <a:t>Stable format for materials and assignments</a:t>
            </a:r>
          </a:p>
          <a:p>
            <a:pPr marL="398463" lvl="1" indent="-227013">
              <a:lnSpc>
                <a:spcPct val="80000"/>
              </a:lnSpc>
              <a:spcAft>
                <a:spcPts val="1200"/>
              </a:spcAft>
              <a:buFont typeface="Wingdings" panose="05000000000000000000" pitchFamily="2" charset="2"/>
              <a:buChar char="§"/>
            </a:pPr>
            <a:r>
              <a:rPr lang="en-US" sz="1600" dirty="0">
                <a:solidFill>
                  <a:srgbClr val="002060"/>
                </a:solidFill>
              </a:rPr>
              <a:t>Reduces anxiety and supports executive function</a:t>
            </a:r>
          </a:p>
          <a:p>
            <a:pPr>
              <a:lnSpc>
                <a:spcPct val="80000"/>
              </a:lnSpc>
              <a:spcAft>
                <a:spcPts val="600"/>
              </a:spcAft>
            </a:pPr>
            <a:r>
              <a:rPr lang="en-US" sz="1600" b="1" dirty="0">
                <a:solidFill>
                  <a:srgbClr val="FF0000"/>
                </a:solidFill>
              </a:rPr>
              <a:t>Benefit</a:t>
            </a:r>
            <a:r>
              <a:rPr lang="en-US" sz="1600" dirty="0">
                <a:solidFill>
                  <a:srgbClr val="FF0000"/>
                </a:solidFill>
              </a:rPr>
              <a:t>: </a:t>
            </a:r>
            <a:r>
              <a:rPr lang="en-US" sz="1600" dirty="0">
                <a:solidFill>
                  <a:srgbClr val="002060"/>
                </a:solidFill>
              </a:rPr>
              <a:t>Enhances clarity, accessibility, and student confidence</a:t>
            </a:r>
          </a:p>
        </p:txBody>
      </p:sp>
      <p:sp>
        <p:nvSpPr>
          <p:cNvPr id="22539" name="Rectangle 2253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41" name="Rectangle 2254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43" name="Rectangle 2254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574BA5E-57C7-0408-AB1D-1312DF5AF98F}"/>
              </a:ext>
            </a:extLst>
          </p:cNvPr>
          <p:cNvSpPr txBox="1"/>
          <p:nvPr/>
        </p:nvSpPr>
        <p:spPr>
          <a:xfrm>
            <a:off x="645066" y="1200016"/>
            <a:ext cx="3582689" cy="694614"/>
          </a:xfrm>
          <a:prstGeom prst="rect">
            <a:avLst/>
          </a:prstGeom>
          <a:noFill/>
        </p:spPr>
        <p:txBody>
          <a:bodyPr wrap="square">
            <a:spAutoFit/>
          </a:bodyPr>
          <a:lstStyle/>
          <a:p>
            <a:pPr algn="ctr">
              <a:lnSpc>
                <a:spcPct val="80000"/>
              </a:lnSpc>
            </a:pPr>
            <a:r>
              <a:rPr lang="en-US" sz="2400" b="1" dirty="0">
                <a:solidFill>
                  <a:srgbClr val="002060"/>
                </a:solidFill>
              </a:rPr>
              <a:t>Course </a:t>
            </a:r>
          </a:p>
          <a:p>
            <a:pPr algn="ctr">
              <a:lnSpc>
                <a:spcPct val="80000"/>
              </a:lnSpc>
            </a:pPr>
            <a:r>
              <a:rPr lang="en-US" sz="2400" b="1" dirty="0">
                <a:solidFill>
                  <a:srgbClr val="002060"/>
                </a:solidFill>
              </a:rPr>
              <a:t>Design</a:t>
            </a:r>
          </a:p>
        </p:txBody>
      </p:sp>
      <p:pic>
        <p:nvPicPr>
          <p:cNvPr id="9" name="Picture 8">
            <a:extLst>
              <a:ext uri="{FF2B5EF4-FFF2-40B4-BE49-F238E27FC236}">
                <a16:creationId xmlns:a16="http://schemas.microsoft.com/office/drawing/2014/main" id="{F96A6768-915E-1CB5-8A28-26F707AFCD75}"/>
              </a:ext>
            </a:extLst>
          </p:cNvPr>
          <p:cNvPicPr>
            <a:picLocks noChangeAspect="1"/>
          </p:cNvPicPr>
          <p:nvPr/>
        </p:nvPicPr>
        <p:blipFill>
          <a:blip r:embed="rId3"/>
          <a:stretch>
            <a:fillRect/>
          </a:stretch>
        </p:blipFill>
        <p:spPr>
          <a:xfrm>
            <a:off x="6275255" y="1411756"/>
            <a:ext cx="5222805" cy="3784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0022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lose-up of a cell structure&#10;&#10;AI-generated content may be incorrect.">
            <a:extLst>
              <a:ext uri="{FF2B5EF4-FFF2-40B4-BE49-F238E27FC236}">
                <a16:creationId xmlns:a16="http://schemas.microsoft.com/office/drawing/2014/main" id="{998D8FAD-CE65-4FD4-43E6-10CF9E76A31A}"/>
              </a:ext>
            </a:extLst>
          </p:cNvPr>
          <p:cNvPicPr>
            <a:picLocks noChangeAspect="1"/>
          </p:cNvPicPr>
          <p:nvPr/>
        </p:nvPicPr>
        <p:blipFill>
          <a:blip r:embed="rId3"/>
          <a:stretch>
            <a:fillRect/>
          </a:stretch>
        </p:blipFill>
        <p:spPr>
          <a:xfrm>
            <a:off x="7075828" y="2264990"/>
            <a:ext cx="4023361" cy="3007462"/>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3AE95E6-0789-6174-8A9D-22686157ED62}"/>
              </a:ext>
            </a:extLst>
          </p:cNvPr>
          <p:cNvSpPr txBox="1"/>
          <p:nvPr/>
        </p:nvSpPr>
        <p:spPr>
          <a:xfrm>
            <a:off x="876748" y="1556593"/>
            <a:ext cx="4572556" cy="3511943"/>
          </a:xfrm>
          <a:prstGeom prst="rect">
            <a:avLst/>
          </a:prstGeom>
        </p:spPr>
        <p:txBody>
          <a:bodyPr vert="horz" lIns="91440" tIns="45720" rIns="91440" bIns="45720" rtlCol="0" anchor="ctr">
            <a:noAutofit/>
          </a:bodyPr>
          <a:lstStyle/>
          <a:p>
            <a:pPr>
              <a:lnSpc>
                <a:spcPct val="80000"/>
              </a:lnSpc>
              <a:spcAft>
                <a:spcPts val="600"/>
              </a:spcAft>
            </a:pPr>
            <a:r>
              <a:rPr lang="en-US" sz="1600" b="1" dirty="0">
                <a:solidFill>
                  <a:srgbClr val="FF0000"/>
                </a:solidFill>
              </a:rPr>
              <a:t>Use captions for videos</a:t>
            </a:r>
            <a:r>
              <a:rPr lang="en-US" sz="1600" dirty="0">
                <a:solidFill>
                  <a:srgbClr val="FF0000"/>
                </a:solidFill>
              </a:rPr>
              <a:t> and </a:t>
            </a:r>
            <a:r>
              <a:rPr lang="en-US" sz="1600" b="1" dirty="0">
                <a:solidFill>
                  <a:srgbClr val="FF0000"/>
                </a:solidFill>
              </a:rPr>
              <a:t>transcripts for audio</a:t>
            </a:r>
            <a:endParaRPr lang="en-US" sz="1600" dirty="0">
              <a:solidFill>
                <a:srgbClr val="FF0000"/>
              </a:solidFill>
            </a:endParaRPr>
          </a:p>
          <a:p>
            <a:pPr marL="398463" lvl="1" indent="-227013">
              <a:lnSpc>
                <a:spcPct val="80000"/>
              </a:lnSpc>
              <a:spcAft>
                <a:spcPts val="1200"/>
              </a:spcAft>
              <a:buFont typeface="Wingdings" panose="05000000000000000000" pitchFamily="2" charset="2"/>
              <a:buChar char="§"/>
            </a:pPr>
            <a:r>
              <a:rPr lang="en-US" sz="1600" dirty="0">
                <a:solidFill>
                  <a:srgbClr val="002060"/>
                </a:solidFill>
              </a:rPr>
              <a:t>Supports students with hearing impairments and others</a:t>
            </a:r>
          </a:p>
          <a:p>
            <a:pPr>
              <a:lnSpc>
                <a:spcPct val="80000"/>
              </a:lnSpc>
              <a:spcAft>
                <a:spcPts val="600"/>
              </a:spcAft>
            </a:pPr>
            <a:r>
              <a:rPr lang="en-US" sz="1600" b="1" dirty="0">
                <a:solidFill>
                  <a:srgbClr val="FF0000"/>
                </a:solidFill>
              </a:rPr>
              <a:t>Provide slides or notes in advance</a:t>
            </a:r>
            <a:endParaRPr lang="en-US" sz="1600" dirty="0">
              <a:solidFill>
                <a:srgbClr val="FF0000"/>
              </a:solidFill>
            </a:endParaRPr>
          </a:p>
          <a:p>
            <a:pPr marL="398463" lvl="1" indent="-227013">
              <a:lnSpc>
                <a:spcPct val="80000"/>
              </a:lnSpc>
              <a:spcAft>
                <a:spcPts val="1200"/>
              </a:spcAft>
              <a:buFont typeface="Wingdings" panose="05000000000000000000" pitchFamily="2" charset="2"/>
              <a:buChar char="§"/>
            </a:pPr>
            <a:r>
              <a:rPr lang="en-US" sz="1600" dirty="0">
                <a:solidFill>
                  <a:srgbClr val="002060"/>
                </a:solidFill>
              </a:rPr>
              <a:t>Helps students prepare and follow along more effectively</a:t>
            </a:r>
          </a:p>
          <a:p>
            <a:pPr>
              <a:lnSpc>
                <a:spcPct val="80000"/>
              </a:lnSpc>
              <a:spcAft>
                <a:spcPts val="600"/>
              </a:spcAft>
            </a:pPr>
            <a:r>
              <a:rPr lang="en-US" sz="1600" b="1" dirty="0">
                <a:solidFill>
                  <a:srgbClr val="FF0000"/>
                </a:solidFill>
              </a:rPr>
              <a:t>Use plain language</a:t>
            </a:r>
            <a:endParaRPr lang="en-US" sz="1600" dirty="0">
              <a:solidFill>
                <a:srgbClr val="FF0000"/>
              </a:solidFill>
            </a:endParaRPr>
          </a:p>
          <a:p>
            <a:pPr marL="398463" lvl="1" indent="-227013">
              <a:lnSpc>
                <a:spcPct val="80000"/>
              </a:lnSpc>
              <a:spcAft>
                <a:spcPts val="1200"/>
              </a:spcAft>
              <a:buFont typeface="Wingdings" panose="05000000000000000000" pitchFamily="2" charset="2"/>
              <a:buChar char="§"/>
            </a:pPr>
            <a:r>
              <a:rPr lang="en-US" sz="1600" dirty="0">
                <a:solidFill>
                  <a:srgbClr val="002060"/>
                </a:solidFill>
              </a:rPr>
              <a:t>Make content more accessible to all learners</a:t>
            </a:r>
          </a:p>
          <a:p>
            <a:pPr>
              <a:lnSpc>
                <a:spcPct val="80000"/>
              </a:lnSpc>
              <a:spcAft>
                <a:spcPts val="600"/>
              </a:spcAft>
            </a:pPr>
            <a:r>
              <a:rPr lang="en-US" sz="1600" b="1" dirty="0">
                <a:solidFill>
                  <a:srgbClr val="FF0000"/>
                </a:solidFill>
              </a:rPr>
              <a:t>Explain new or complex terms clearly</a:t>
            </a:r>
            <a:endParaRPr lang="en-US" sz="1600" dirty="0">
              <a:solidFill>
                <a:srgbClr val="FF0000"/>
              </a:solidFill>
            </a:endParaRPr>
          </a:p>
          <a:p>
            <a:pPr marL="398463" lvl="1" indent="-227013">
              <a:lnSpc>
                <a:spcPct val="80000"/>
              </a:lnSpc>
              <a:spcAft>
                <a:spcPts val="1200"/>
              </a:spcAft>
              <a:buFont typeface="Wingdings" panose="05000000000000000000" pitchFamily="2" charset="2"/>
              <a:buChar char="§"/>
            </a:pPr>
            <a:r>
              <a:rPr lang="en-US" sz="1600" dirty="0">
                <a:solidFill>
                  <a:srgbClr val="002060"/>
                </a:solidFill>
              </a:rPr>
              <a:t>Aids comprehension, especially for students with learning disabilities or English language learners</a:t>
            </a:r>
          </a:p>
          <a:p>
            <a:pPr>
              <a:lnSpc>
                <a:spcPct val="80000"/>
              </a:lnSpc>
              <a:spcAft>
                <a:spcPts val="600"/>
              </a:spcAft>
            </a:pPr>
            <a:r>
              <a:rPr lang="en-US" sz="1600" b="1" dirty="0">
                <a:solidFill>
                  <a:srgbClr val="FF0000"/>
                </a:solidFill>
              </a:rPr>
              <a:t>Benefit</a:t>
            </a:r>
            <a:r>
              <a:rPr lang="en-US" sz="1600" dirty="0">
                <a:solidFill>
                  <a:srgbClr val="FF0000"/>
                </a:solidFill>
              </a:rPr>
              <a:t>: </a:t>
            </a:r>
            <a:r>
              <a:rPr lang="en-US" sz="1600" dirty="0">
                <a:solidFill>
                  <a:srgbClr val="002060"/>
                </a:solidFill>
              </a:rPr>
              <a:t>Improves access, understanding, and engagement for all students</a:t>
            </a:r>
          </a:p>
        </p:txBody>
      </p:sp>
      <p:sp>
        <p:nvSpPr>
          <p:cNvPr id="20" name="Rectangle 1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EDCFAD7-27D5-1E41-6F97-839BDE3E5CC1}"/>
              </a:ext>
            </a:extLst>
          </p:cNvPr>
          <p:cNvSpPr txBox="1"/>
          <p:nvPr/>
        </p:nvSpPr>
        <p:spPr>
          <a:xfrm>
            <a:off x="6748624" y="1117917"/>
            <a:ext cx="4831450" cy="694614"/>
          </a:xfrm>
          <a:prstGeom prst="rect">
            <a:avLst/>
          </a:prstGeom>
          <a:noFill/>
        </p:spPr>
        <p:txBody>
          <a:bodyPr wrap="square">
            <a:spAutoFit/>
          </a:bodyPr>
          <a:lstStyle/>
          <a:p>
            <a:pPr algn="ctr">
              <a:lnSpc>
                <a:spcPct val="80000"/>
              </a:lnSpc>
            </a:pPr>
            <a:r>
              <a:rPr lang="en-US" sz="2400" b="1" dirty="0">
                <a:solidFill>
                  <a:srgbClr val="002060"/>
                </a:solidFill>
              </a:rPr>
              <a:t>Instructional </a:t>
            </a:r>
          </a:p>
          <a:p>
            <a:pPr algn="ctr">
              <a:lnSpc>
                <a:spcPct val="80000"/>
              </a:lnSpc>
            </a:pPr>
            <a:r>
              <a:rPr lang="en-US" sz="2400" b="1" dirty="0">
                <a:solidFill>
                  <a:srgbClr val="002060"/>
                </a:solidFill>
              </a:rPr>
              <a:t>Practices</a:t>
            </a:r>
          </a:p>
        </p:txBody>
      </p:sp>
    </p:spTree>
    <p:extLst>
      <p:ext uri="{BB962C8B-B14F-4D97-AF65-F5344CB8AC3E}">
        <p14:creationId xmlns:p14="http://schemas.microsoft.com/office/powerpoint/2010/main" val="3700579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59" name="Rectangle 23558">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61" name="Rectangle 2356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63" name="Rectangle 2356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4" name="Picture 2" descr="Picture">
            <a:extLst>
              <a:ext uri="{FF2B5EF4-FFF2-40B4-BE49-F238E27FC236}">
                <a16:creationId xmlns:a16="http://schemas.microsoft.com/office/drawing/2014/main" id="{BC81DF6B-1B18-AFE6-1ADE-49CF9A277B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0842" y="1522882"/>
            <a:ext cx="4508718" cy="3358994"/>
          </a:xfrm>
          <a:prstGeom prst="rect">
            <a:avLst/>
          </a:prstGeom>
          <a:extLst>
            <a:ext uri="{909E8E84-426E-40DD-AFC4-6F175D3DCCD1}">
              <a14:hiddenFill xmlns:a14="http://schemas.microsoft.com/office/drawing/2010/main">
                <a:solidFill>
                  <a:srgbClr val="FFFFFF"/>
                </a:solidFill>
              </a14:hiddenFill>
            </a:ext>
          </a:extLst>
        </p:spPr>
      </p:pic>
      <p:sp>
        <p:nvSpPr>
          <p:cNvPr id="23565" name="Rectangle 2356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CCF2A7C-BE9A-5B50-BAE8-80656F671CA1}"/>
              </a:ext>
            </a:extLst>
          </p:cNvPr>
          <p:cNvSpPr txBox="1"/>
          <p:nvPr/>
        </p:nvSpPr>
        <p:spPr>
          <a:xfrm>
            <a:off x="7116937" y="2026126"/>
            <a:ext cx="4356774" cy="3511943"/>
          </a:xfrm>
          <a:prstGeom prst="rect">
            <a:avLst/>
          </a:prstGeom>
        </p:spPr>
        <p:txBody>
          <a:bodyPr vert="horz" lIns="91440" tIns="45720" rIns="91440" bIns="45720" rtlCol="0" anchor="ctr">
            <a:noAutofit/>
          </a:bodyPr>
          <a:lstStyle/>
          <a:p>
            <a:pPr>
              <a:lnSpc>
                <a:spcPct val="80000"/>
              </a:lnSpc>
              <a:spcAft>
                <a:spcPts val="300"/>
              </a:spcAft>
            </a:pPr>
            <a:r>
              <a:rPr lang="en-US" sz="1600" b="1" dirty="0">
                <a:solidFill>
                  <a:srgbClr val="FF0000"/>
                </a:solidFill>
              </a:rPr>
              <a:t>Flexible Deadlines (when appropriate)</a:t>
            </a:r>
            <a:endParaRPr lang="en-US" sz="1600" dirty="0">
              <a:solidFill>
                <a:srgbClr val="FF0000"/>
              </a:solidFill>
            </a:endParaRPr>
          </a:p>
          <a:p>
            <a:pPr marL="398463" lvl="1" indent="-227013">
              <a:lnSpc>
                <a:spcPct val="80000"/>
              </a:lnSpc>
              <a:spcAft>
                <a:spcPts val="300"/>
              </a:spcAft>
              <a:buFont typeface="Wingdings" panose="05000000000000000000" pitchFamily="2" charset="2"/>
              <a:buChar char="§"/>
            </a:pPr>
            <a:r>
              <a:rPr lang="en-US" sz="1600" dirty="0">
                <a:solidFill>
                  <a:srgbClr val="002060"/>
                </a:solidFill>
              </a:rPr>
              <a:t>Supports students with health or disability-related challenges</a:t>
            </a:r>
          </a:p>
          <a:p>
            <a:pPr marL="398463" lvl="1" indent="-227013">
              <a:lnSpc>
                <a:spcPct val="80000"/>
              </a:lnSpc>
              <a:spcAft>
                <a:spcPts val="600"/>
              </a:spcAft>
              <a:buFont typeface="Wingdings" panose="05000000000000000000" pitchFamily="2" charset="2"/>
              <a:buChar char="§"/>
            </a:pPr>
            <a:r>
              <a:rPr lang="en-US" sz="1600" dirty="0">
                <a:solidFill>
                  <a:srgbClr val="002060"/>
                </a:solidFill>
              </a:rPr>
              <a:t>Promotes equity without lowering academic standards</a:t>
            </a:r>
          </a:p>
          <a:p>
            <a:pPr>
              <a:lnSpc>
                <a:spcPct val="80000"/>
              </a:lnSpc>
              <a:spcAft>
                <a:spcPts val="300"/>
              </a:spcAft>
            </a:pPr>
            <a:r>
              <a:rPr lang="en-US" sz="1600" b="1" dirty="0">
                <a:solidFill>
                  <a:srgbClr val="FF0000"/>
                </a:solidFill>
              </a:rPr>
              <a:t>Varied Assessment Formats</a:t>
            </a:r>
            <a:endParaRPr lang="en-US" sz="1600" dirty="0">
              <a:solidFill>
                <a:srgbClr val="FF0000"/>
              </a:solidFill>
            </a:endParaRPr>
          </a:p>
          <a:p>
            <a:pPr marL="398463" lvl="1" indent="-227013">
              <a:lnSpc>
                <a:spcPct val="80000"/>
              </a:lnSpc>
              <a:spcAft>
                <a:spcPts val="300"/>
              </a:spcAft>
              <a:buFont typeface="Wingdings" panose="05000000000000000000" pitchFamily="2" charset="2"/>
              <a:buChar char="§"/>
            </a:pPr>
            <a:r>
              <a:rPr lang="en-US" sz="1600" dirty="0">
                <a:solidFill>
                  <a:srgbClr val="002060"/>
                </a:solidFill>
              </a:rPr>
              <a:t>Examples: Oral presentations, projects, visual work, written assignments</a:t>
            </a:r>
          </a:p>
          <a:p>
            <a:pPr marL="398463" lvl="1" indent="-227013">
              <a:lnSpc>
                <a:spcPct val="80000"/>
              </a:lnSpc>
              <a:spcAft>
                <a:spcPts val="600"/>
              </a:spcAft>
              <a:buFont typeface="Wingdings" panose="05000000000000000000" pitchFamily="2" charset="2"/>
              <a:buChar char="§"/>
            </a:pPr>
            <a:r>
              <a:rPr lang="en-US" sz="1600" dirty="0">
                <a:solidFill>
                  <a:srgbClr val="002060"/>
                </a:solidFill>
              </a:rPr>
              <a:t>Accommodates different learning styles and strengths</a:t>
            </a:r>
          </a:p>
          <a:p>
            <a:pPr>
              <a:lnSpc>
                <a:spcPct val="80000"/>
              </a:lnSpc>
              <a:spcAft>
                <a:spcPts val="300"/>
              </a:spcAft>
            </a:pPr>
            <a:r>
              <a:rPr lang="en-US" sz="1600" b="1" dirty="0">
                <a:solidFill>
                  <a:srgbClr val="FF0000"/>
                </a:solidFill>
              </a:rPr>
              <a:t>Benefit</a:t>
            </a:r>
            <a:r>
              <a:rPr lang="en-US" sz="1600" dirty="0">
                <a:solidFill>
                  <a:srgbClr val="FF0000"/>
                </a:solidFill>
              </a:rPr>
              <a:t>:</a:t>
            </a:r>
          </a:p>
          <a:p>
            <a:pPr marL="398463" lvl="1" indent="-227013">
              <a:lnSpc>
                <a:spcPct val="80000"/>
              </a:lnSpc>
              <a:spcAft>
                <a:spcPts val="300"/>
              </a:spcAft>
              <a:buFont typeface="Wingdings" panose="05000000000000000000" pitchFamily="2" charset="2"/>
              <a:buChar char="§"/>
            </a:pPr>
            <a:r>
              <a:rPr lang="en-US" sz="1600" dirty="0">
                <a:solidFill>
                  <a:srgbClr val="002060"/>
                </a:solidFill>
              </a:rPr>
              <a:t>Encourages deeper engagement</a:t>
            </a:r>
          </a:p>
          <a:p>
            <a:pPr marL="398463" lvl="1" indent="-227013">
              <a:lnSpc>
                <a:spcPct val="80000"/>
              </a:lnSpc>
              <a:spcAft>
                <a:spcPts val="300"/>
              </a:spcAft>
              <a:buFont typeface="Wingdings" panose="05000000000000000000" pitchFamily="2" charset="2"/>
              <a:buChar char="§"/>
            </a:pPr>
            <a:r>
              <a:rPr lang="en-US" sz="1600" dirty="0">
                <a:solidFill>
                  <a:srgbClr val="002060"/>
                </a:solidFill>
              </a:rPr>
              <a:t>Allows students to demonstrate learning in meaningful ways</a:t>
            </a:r>
          </a:p>
        </p:txBody>
      </p:sp>
      <p:sp>
        <p:nvSpPr>
          <p:cNvPr id="23567" name="Rectangle 2356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934362B-AAC6-EB30-23BA-A4C092E8DF67}"/>
              </a:ext>
            </a:extLst>
          </p:cNvPr>
          <p:cNvSpPr txBox="1"/>
          <p:nvPr/>
        </p:nvSpPr>
        <p:spPr>
          <a:xfrm>
            <a:off x="7105221" y="1107967"/>
            <a:ext cx="4368489" cy="694614"/>
          </a:xfrm>
          <a:prstGeom prst="rect">
            <a:avLst/>
          </a:prstGeom>
          <a:noFill/>
        </p:spPr>
        <p:txBody>
          <a:bodyPr wrap="square">
            <a:spAutoFit/>
          </a:bodyPr>
          <a:lstStyle/>
          <a:p>
            <a:pPr algn="ctr">
              <a:lnSpc>
                <a:spcPct val="80000"/>
              </a:lnSpc>
            </a:pPr>
            <a:r>
              <a:rPr lang="en-US" sz="2400" b="1" dirty="0">
                <a:solidFill>
                  <a:srgbClr val="002060"/>
                </a:solidFill>
              </a:rPr>
              <a:t>Assessment </a:t>
            </a:r>
          </a:p>
          <a:p>
            <a:pPr algn="ctr">
              <a:lnSpc>
                <a:spcPct val="80000"/>
              </a:lnSpc>
            </a:pPr>
            <a:r>
              <a:rPr lang="en-US" sz="2400" b="1" dirty="0">
                <a:solidFill>
                  <a:srgbClr val="002060"/>
                </a:solidFill>
              </a:rPr>
              <a:t>Practices</a:t>
            </a:r>
          </a:p>
        </p:txBody>
      </p:sp>
    </p:spTree>
    <p:extLst>
      <p:ext uri="{BB962C8B-B14F-4D97-AF65-F5344CB8AC3E}">
        <p14:creationId xmlns:p14="http://schemas.microsoft.com/office/powerpoint/2010/main" val="2171728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90" name="Rectangle 2458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92" name="Rectangle 2459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87C98EF-3E1A-B361-724C-3351EF62469F}"/>
              </a:ext>
            </a:extLst>
          </p:cNvPr>
          <p:cNvSpPr txBox="1"/>
          <p:nvPr/>
        </p:nvSpPr>
        <p:spPr>
          <a:xfrm>
            <a:off x="616533" y="2146263"/>
            <a:ext cx="4282984" cy="3511943"/>
          </a:xfrm>
          <a:prstGeom prst="rect">
            <a:avLst/>
          </a:prstGeom>
        </p:spPr>
        <p:txBody>
          <a:bodyPr vert="horz" lIns="91440" tIns="45720" rIns="91440" bIns="45720" rtlCol="0" anchor="ctr">
            <a:noAutofit/>
          </a:bodyPr>
          <a:lstStyle/>
          <a:p>
            <a:pPr>
              <a:lnSpc>
                <a:spcPct val="80000"/>
              </a:lnSpc>
              <a:spcAft>
                <a:spcPts val="600"/>
              </a:spcAft>
            </a:pPr>
            <a:r>
              <a:rPr lang="en-US" sz="1600" b="1" dirty="0">
                <a:solidFill>
                  <a:srgbClr val="FF0000"/>
                </a:solidFill>
              </a:rPr>
              <a:t>Encourage Self-Advocacy</a:t>
            </a:r>
            <a:endParaRPr lang="en-US" sz="1600" dirty="0">
              <a:solidFill>
                <a:srgbClr val="FF0000"/>
              </a:solidFill>
            </a:endParaRPr>
          </a:p>
          <a:p>
            <a:pPr marL="398463" lvl="1" indent="-227013">
              <a:lnSpc>
                <a:spcPct val="80000"/>
              </a:lnSpc>
              <a:spcAft>
                <a:spcPts val="600"/>
              </a:spcAft>
              <a:buFont typeface="Wingdings" panose="05000000000000000000" pitchFamily="2" charset="2"/>
              <a:buChar char="§"/>
            </a:pPr>
            <a:r>
              <a:rPr lang="en-US" sz="1600" dirty="0">
                <a:solidFill>
                  <a:srgbClr val="002060"/>
                </a:solidFill>
              </a:rPr>
              <a:t>Empower students to voice needs and request support</a:t>
            </a:r>
          </a:p>
          <a:p>
            <a:pPr marL="398463" lvl="1" indent="-227013">
              <a:lnSpc>
                <a:spcPct val="80000"/>
              </a:lnSpc>
              <a:spcAft>
                <a:spcPts val="1200"/>
              </a:spcAft>
              <a:buFont typeface="Wingdings" panose="05000000000000000000" pitchFamily="2" charset="2"/>
              <a:buChar char="§"/>
            </a:pPr>
            <a:r>
              <a:rPr lang="en-US" sz="1600" dirty="0">
                <a:solidFill>
                  <a:srgbClr val="002060"/>
                </a:solidFill>
              </a:rPr>
              <a:t>Foster confidence and independence</a:t>
            </a:r>
          </a:p>
          <a:p>
            <a:pPr>
              <a:lnSpc>
                <a:spcPct val="80000"/>
              </a:lnSpc>
              <a:spcAft>
                <a:spcPts val="600"/>
              </a:spcAft>
            </a:pPr>
            <a:r>
              <a:rPr lang="en-US" sz="1600" b="1" dirty="0">
                <a:solidFill>
                  <a:srgbClr val="FF0000"/>
                </a:solidFill>
              </a:rPr>
              <a:t>Be Approachable</a:t>
            </a:r>
            <a:endParaRPr lang="en-US" sz="1600" dirty="0">
              <a:solidFill>
                <a:srgbClr val="FF0000"/>
              </a:solidFill>
            </a:endParaRPr>
          </a:p>
          <a:p>
            <a:pPr marL="398463" lvl="1" indent="-227013">
              <a:lnSpc>
                <a:spcPct val="80000"/>
              </a:lnSpc>
              <a:spcAft>
                <a:spcPts val="600"/>
              </a:spcAft>
              <a:buFont typeface="Wingdings" panose="05000000000000000000" pitchFamily="2" charset="2"/>
              <a:buChar char="§"/>
            </a:pPr>
            <a:r>
              <a:rPr lang="en-US" sz="1600" dirty="0">
                <a:solidFill>
                  <a:srgbClr val="002060"/>
                </a:solidFill>
              </a:rPr>
              <a:t>Create a welcoming, nonjudgmental environment</a:t>
            </a:r>
          </a:p>
          <a:p>
            <a:pPr marL="398463" lvl="1" indent="-227013">
              <a:lnSpc>
                <a:spcPct val="80000"/>
              </a:lnSpc>
              <a:spcAft>
                <a:spcPts val="1200"/>
              </a:spcAft>
              <a:buFont typeface="Wingdings" panose="05000000000000000000" pitchFamily="2" charset="2"/>
              <a:buChar char="§"/>
            </a:pPr>
            <a:r>
              <a:rPr lang="en-US" sz="1600" dirty="0">
                <a:solidFill>
                  <a:srgbClr val="002060"/>
                </a:solidFill>
              </a:rPr>
              <a:t>Show empathy and active listening</a:t>
            </a:r>
          </a:p>
          <a:p>
            <a:pPr>
              <a:lnSpc>
                <a:spcPct val="80000"/>
              </a:lnSpc>
              <a:spcAft>
                <a:spcPts val="600"/>
              </a:spcAft>
            </a:pPr>
            <a:r>
              <a:rPr lang="en-US" sz="1600" b="1" dirty="0">
                <a:solidFill>
                  <a:srgbClr val="FF0000"/>
                </a:solidFill>
              </a:rPr>
              <a:t>Maintain Confidentiality</a:t>
            </a:r>
            <a:endParaRPr lang="en-US" sz="1600" dirty="0">
              <a:solidFill>
                <a:srgbClr val="FF0000"/>
              </a:solidFill>
            </a:endParaRPr>
          </a:p>
          <a:p>
            <a:pPr marL="398463" lvl="1" indent="-227013">
              <a:lnSpc>
                <a:spcPct val="80000"/>
              </a:lnSpc>
              <a:spcAft>
                <a:spcPts val="600"/>
              </a:spcAft>
              <a:buFont typeface="Wingdings" panose="05000000000000000000" pitchFamily="2" charset="2"/>
              <a:buChar char="§"/>
            </a:pPr>
            <a:r>
              <a:rPr lang="en-US" sz="1600" dirty="0">
                <a:solidFill>
                  <a:srgbClr val="002060"/>
                </a:solidFill>
              </a:rPr>
              <a:t>Respect student privacy</a:t>
            </a:r>
          </a:p>
          <a:p>
            <a:pPr marL="398463" lvl="1" indent="-227013">
              <a:lnSpc>
                <a:spcPct val="80000"/>
              </a:lnSpc>
              <a:spcAft>
                <a:spcPts val="1200"/>
              </a:spcAft>
              <a:buFont typeface="Wingdings" panose="05000000000000000000" pitchFamily="2" charset="2"/>
              <a:buChar char="§"/>
            </a:pPr>
            <a:r>
              <a:rPr lang="en-US" sz="1600" dirty="0">
                <a:solidFill>
                  <a:srgbClr val="002060"/>
                </a:solidFill>
              </a:rPr>
              <a:t>Handle disability-related conversations with discretion</a:t>
            </a:r>
          </a:p>
          <a:p>
            <a:pPr>
              <a:lnSpc>
                <a:spcPct val="80000"/>
              </a:lnSpc>
              <a:spcAft>
                <a:spcPts val="600"/>
              </a:spcAft>
            </a:pPr>
            <a:r>
              <a:rPr lang="en-US" sz="1600" b="1" dirty="0">
                <a:solidFill>
                  <a:srgbClr val="FF0000"/>
                </a:solidFill>
              </a:rPr>
              <a:t>Benefit</a:t>
            </a:r>
            <a:r>
              <a:rPr lang="en-US" sz="1600" dirty="0">
                <a:solidFill>
                  <a:srgbClr val="FF0000"/>
                </a:solidFill>
              </a:rPr>
              <a:t>: </a:t>
            </a:r>
            <a:r>
              <a:rPr lang="en-US" sz="1600" dirty="0">
                <a:solidFill>
                  <a:srgbClr val="002060"/>
                </a:solidFill>
              </a:rPr>
              <a:t>Builds trust and supports student success</a:t>
            </a:r>
          </a:p>
        </p:txBody>
      </p:sp>
      <p:sp>
        <p:nvSpPr>
          <p:cNvPr id="24593" name="Rectangle 2459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89" name="Rectangle 2458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91" name="Rectangle 2459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578" name="Picture 2" descr="College Counselor Helping College Student">
            <a:extLst>
              <a:ext uri="{FF2B5EF4-FFF2-40B4-BE49-F238E27FC236}">
                <a16:creationId xmlns:a16="http://schemas.microsoft.com/office/drawing/2014/main" id="{6A362A2C-8767-E37E-FA83-48EF94DCC9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87738" y="1434214"/>
            <a:ext cx="5628018" cy="3756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BB32A6-EC0C-EF3D-B5FE-E9A55A714928}"/>
              </a:ext>
            </a:extLst>
          </p:cNvPr>
          <p:cNvSpPr txBox="1"/>
          <p:nvPr/>
        </p:nvSpPr>
        <p:spPr>
          <a:xfrm>
            <a:off x="490788" y="1107967"/>
            <a:ext cx="4149105" cy="694614"/>
          </a:xfrm>
          <a:prstGeom prst="rect">
            <a:avLst/>
          </a:prstGeom>
          <a:noFill/>
        </p:spPr>
        <p:txBody>
          <a:bodyPr wrap="square">
            <a:spAutoFit/>
          </a:bodyPr>
          <a:lstStyle/>
          <a:p>
            <a:pPr algn="ctr">
              <a:lnSpc>
                <a:spcPct val="80000"/>
              </a:lnSpc>
            </a:pPr>
            <a:r>
              <a:rPr lang="en-US" sz="2400" b="1" dirty="0">
                <a:solidFill>
                  <a:srgbClr val="002060"/>
                </a:solidFill>
              </a:rPr>
              <a:t>Communication</a:t>
            </a:r>
          </a:p>
          <a:p>
            <a:pPr algn="ctr">
              <a:lnSpc>
                <a:spcPct val="80000"/>
              </a:lnSpc>
            </a:pPr>
            <a:r>
              <a:rPr lang="en-US" sz="2400" b="1" dirty="0">
                <a:solidFill>
                  <a:srgbClr val="002060"/>
                </a:solidFill>
              </a:rPr>
              <a:t> Strategies</a:t>
            </a:r>
          </a:p>
        </p:txBody>
      </p:sp>
    </p:spTree>
    <p:extLst>
      <p:ext uri="{BB962C8B-B14F-4D97-AF65-F5344CB8AC3E}">
        <p14:creationId xmlns:p14="http://schemas.microsoft.com/office/powerpoint/2010/main" val="3341609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14" name="Rectangle 2561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602" name="Picture 2" descr="A group of people in a room&#10;&#10;AI-generated content may be incorrect.">
            <a:extLst>
              <a:ext uri="{FF2B5EF4-FFF2-40B4-BE49-F238E27FC236}">
                <a16:creationId xmlns:a16="http://schemas.microsoft.com/office/drawing/2014/main" id="{647021DC-B574-8A09-F54A-6351C0423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80" r="5710" b="1"/>
          <a:stretch>
            <a:fillRect/>
          </a:stretch>
        </p:blipFill>
        <p:spPr bwMode="auto">
          <a:xfrm>
            <a:off x="20" y="10"/>
            <a:ext cx="12191981" cy="6857990"/>
          </a:xfrm>
          <a:prstGeom prst="rect">
            <a:avLst/>
          </a:prstGeom>
          <a:extLst>
            <a:ext uri="{909E8E84-426E-40DD-AFC4-6F175D3DCCD1}">
              <a14:hiddenFill xmlns:a14="http://schemas.microsoft.com/office/drawing/2010/main">
                <a:solidFill>
                  <a:srgbClr val="FFFFFF"/>
                </a:solidFill>
              </a14:hiddenFill>
            </a:ext>
          </a:extLst>
        </p:spPr>
      </p:pic>
      <p:sp>
        <p:nvSpPr>
          <p:cNvPr id="25616" name="Rectangle 2561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18" name="Rectangle: Rounded Corners 2561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576D57F-2BA9-8C61-97E6-519A9DE08F53}"/>
              </a:ext>
            </a:extLst>
          </p:cNvPr>
          <p:cNvSpPr txBox="1"/>
          <p:nvPr/>
        </p:nvSpPr>
        <p:spPr>
          <a:xfrm>
            <a:off x="2406103" y="378407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kumimoji="0" lang="en-US" sz="3200" b="1" i="0" u="none" strike="noStrike" cap="none" spc="0" normalizeH="0" baseline="0" noProof="0" dirty="0">
                <a:ln>
                  <a:noFill/>
                </a:ln>
                <a:solidFill>
                  <a:schemeClr val="bg1"/>
                </a:solidFill>
                <a:effectLst/>
                <a:uLnTx/>
                <a:uFillTx/>
                <a:latin typeface="+mj-lt"/>
                <a:ea typeface="+mj-ea"/>
                <a:cs typeface="+mj-cs"/>
              </a:rPr>
              <a:t>Real-World Scenarios </a:t>
            </a:r>
            <a:endParaRPr lang="en-US" sz="3200" b="1" dirty="0">
              <a:solidFill>
                <a:schemeClr val="bg1"/>
              </a:solidFill>
              <a:latin typeface="+mj-lt"/>
              <a:ea typeface="+mj-ea"/>
              <a:cs typeface="+mj-cs"/>
            </a:endParaRPr>
          </a:p>
        </p:txBody>
      </p:sp>
    </p:spTree>
    <p:extLst>
      <p:ext uri="{BB962C8B-B14F-4D97-AF65-F5344CB8AC3E}">
        <p14:creationId xmlns:p14="http://schemas.microsoft.com/office/powerpoint/2010/main" val="2316940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27" name="Rectangle 307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729" name="Group 307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0730" name="Rectangle 307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31" name="Rectangle 307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733" name="Rectangle 307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5C0A480-273C-E3CD-A5F4-0C26AB3A18BC}"/>
              </a:ext>
            </a:extLst>
          </p:cNvPr>
          <p:cNvSpPr txBox="1"/>
          <p:nvPr/>
        </p:nvSpPr>
        <p:spPr>
          <a:xfrm>
            <a:off x="534212" y="2218777"/>
            <a:ext cx="4559425" cy="3979585"/>
          </a:xfrm>
          <a:prstGeom prst="rect">
            <a:avLst/>
          </a:prstGeom>
        </p:spPr>
        <p:txBody>
          <a:bodyPr vert="horz" lIns="91440" tIns="45720" rIns="91440" bIns="45720" rtlCol="0" anchor="ctr">
            <a:normAutofit/>
          </a:bodyPr>
          <a:lstStyle/>
          <a:p>
            <a:pPr>
              <a:lnSpc>
                <a:spcPct val="80000"/>
              </a:lnSpc>
              <a:spcAft>
                <a:spcPts val="1200"/>
              </a:spcAft>
            </a:pPr>
            <a:r>
              <a:rPr lang="en-US" sz="1600" b="1" dirty="0">
                <a:solidFill>
                  <a:srgbClr val="FF0000"/>
                </a:solidFill>
              </a:rPr>
              <a:t>Challenge</a:t>
            </a:r>
            <a:r>
              <a:rPr lang="en-US" sz="1600" dirty="0">
                <a:solidFill>
                  <a:srgbClr val="FF0000"/>
                </a:solidFill>
              </a:rPr>
              <a:t>:</a:t>
            </a:r>
            <a:br>
              <a:rPr lang="en-US" sz="1600" dirty="0">
                <a:solidFill>
                  <a:srgbClr val="002060"/>
                </a:solidFill>
              </a:rPr>
            </a:br>
            <a:r>
              <a:rPr lang="en-US" sz="1600" dirty="0">
                <a:solidFill>
                  <a:srgbClr val="002060"/>
                </a:solidFill>
              </a:rPr>
              <a:t>Jasmine struggles to stay focused during long, uninterrupted lectures.</a:t>
            </a:r>
          </a:p>
          <a:p>
            <a:pPr>
              <a:lnSpc>
                <a:spcPct val="80000"/>
              </a:lnSpc>
              <a:spcAft>
                <a:spcPts val="1200"/>
              </a:spcAft>
            </a:pPr>
            <a:r>
              <a:rPr lang="en-US" sz="1600" b="1" dirty="0">
                <a:solidFill>
                  <a:srgbClr val="FF0000"/>
                </a:solidFill>
              </a:rPr>
              <a:t>Impact</a:t>
            </a:r>
            <a:r>
              <a:rPr lang="en-US" sz="1600" dirty="0">
                <a:solidFill>
                  <a:srgbClr val="FF0000"/>
                </a:solidFill>
              </a:rPr>
              <a:t>:</a:t>
            </a:r>
            <a:br>
              <a:rPr lang="en-US" sz="1600" dirty="0">
                <a:solidFill>
                  <a:srgbClr val="002060"/>
                </a:solidFill>
              </a:rPr>
            </a:br>
            <a:r>
              <a:rPr lang="en-US" sz="1600" dirty="0">
                <a:solidFill>
                  <a:srgbClr val="002060"/>
                </a:solidFill>
              </a:rPr>
              <a:t>Misses key information, leading to lower performance on assessments.</a:t>
            </a:r>
          </a:p>
          <a:p>
            <a:pPr>
              <a:lnSpc>
                <a:spcPct val="80000"/>
              </a:lnSpc>
              <a:spcAft>
                <a:spcPts val="600"/>
              </a:spcAft>
            </a:pPr>
            <a:r>
              <a:rPr lang="en-US" sz="1600" b="1" dirty="0">
                <a:solidFill>
                  <a:srgbClr val="FF0000"/>
                </a:solidFill>
              </a:rPr>
              <a:t>Support Strategies</a:t>
            </a:r>
            <a:r>
              <a:rPr lang="en-US" sz="1600" dirty="0">
                <a:solidFill>
                  <a:srgbClr val="FF0000"/>
                </a:solidFill>
              </a:rPr>
              <a:t>:</a:t>
            </a:r>
          </a:p>
          <a:p>
            <a:pPr lvl="1" indent="-228600">
              <a:lnSpc>
                <a:spcPct val="80000"/>
              </a:lnSpc>
              <a:spcAft>
                <a:spcPts val="600"/>
              </a:spcAft>
              <a:buFont typeface="Wingdings" panose="05000000000000000000" pitchFamily="2" charset="2"/>
              <a:buChar char="§"/>
            </a:pPr>
            <a:r>
              <a:rPr lang="en-US" sz="1600" dirty="0">
                <a:solidFill>
                  <a:srgbClr val="002060"/>
                </a:solidFill>
              </a:rPr>
              <a:t>Break lectures into shorter segments</a:t>
            </a:r>
          </a:p>
          <a:p>
            <a:pPr lvl="1" indent="-228600">
              <a:lnSpc>
                <a:spcPct val="80000"/>
              </a:lnSpc>
              <a:spcAft>
                <a:spcPts val="600"/>
              </a:spcAft>
              <a:buFont typeface="Wingdings" panose="05000000000000000000" pitchFamily="2" charset="2"/>
              <a:buChar char="§"/>
            </a:pPr>
            <a:r>
              <a:rPr lang="en-US" sz="1600" dirty="0">
                <a:solidFill>
                  <a:srgbClr val="002060"/>
                </a:solidFill>
              </a:rPr>
              <a:t>Incorporate interactive activities (e.g., polls, think-pair-share)</a:t>
            </a:r>
          </a:p>
          <a:p>
            <a:pPr lvl="1" indent="-228600">
              <a:lnSpc>
                <a:spcPct val="80000"/>
              </a:lnSpc>
              <a:spcAft>
                <a:spcPts val="600"/>
              </a:spcAft>
              <a:buFont typeface="Wingdings" panose="05000000000000000000" pitchFamily="2" charset="2"/>
              <a:buChar char="§"/>
            </a:pPr>
            <a:r>
              <a:rPr lang="en-US" sz="1600" dirty="0">
                <a:solidFill>
                  <a:srgbClr val="002060"/>
                </a:solidFill>
              </a:rPr>
              <a:t>Provide slides/notes in advance</a:t>
            </a:r>
          </a:p>
          <a:p>
            <a:pPr lvl="1" indent="-228600">
              <a:lnSpc>
                <a:spcPct val="80000"/>
              </a:lnSpc>
              <a:spcAft>
                <a:spcPts val="1200"/>
              </a:spcAft>
              <a:buFont typeface="Wingdings" panose="05000000000000000000" pitchFamily="2" charset="2"/>
              <a:buChar char="§"/>
            </a:pPr>
            <a:r>
              <a:rPr lang="en-US" sz="1600" dirty="0">
                <a:solidFill>
                  <a:srgbClr val="002060"/>
                </a:solidFill>
              </a:rPr>
              <a:t>Allow use of note-taking tools</a:t>
            </a:r>
          </a:p>
          <a:p>
            <a:pPr>
              <a:lnSpc>
                <a:spcPct val="80000"/>
              </a:lnSpc>
              <a:spcAft>
                <a:spcPts val="600"/>
              </a:spcAft>
            </a:pPr>
            <a:r>
              <a:rPr lang="en-US" sz="1600" b="1" dirty="0">
                <a:solidFill>
                  <a:srgbClr val="FF0000"/>
                </a:solidFill>
              </a:rPr>
              <a:t>Benefit</a:t>
            </a:r>
            <a:r>
              <a:rPr lang="en-US" sz="1600" dirty="0">
                <a:solidFill>
                  <a:srgbClr val="FF0000"/>
                </a:solidFill>
              </a:rPr>
              <a:t>:</a:t>
            </a:r>
            <a:br>
              <a:rPr lang="en-US" sz="1600" dirty="0">
                <a:solidFill>
                  <a:srgbClr val="002060"/>
                </a:solidFill>
              </a:rPr>
            </a:br>
            <a:r>
              <a:rPr lang="en-US" sz="1600" dirty="0">
                <a:solidFill>
                  <a:srgbClr val="002060"/>
                </a:solidFill>
              </a:rPr>
              <a:t>Enhances focus and retention for Jasmine—and improves engagement for the entire class.</a:t>
            </a:r>
          </a:p>
        </p:txBody>
      </p:sp>
      <p:sp>
        <p:nvSpPr>
          <p:cNvPr id="30735" name="Rectangle 307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37" name="Rectangle 307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22" name="Picture 2" descr="Student looking out a window during class.">
            <a:extLst>
              <a:ext uri="{FF2B5EF4-FFF2-40B4-BE49-F238E27FC236}">
                <a16:creationId xmlns:a16="http://schemas.microsoft.com/office/drawing/2014/main" id="{2033B35C-06C8-EFB2-9049-5A30EAA47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46" r="25697" b="1"/>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A1FB7B-FDE1-0762-05E1-3B16287E354C}"/>
              </a:ext>
            </a:extLst>
          </p:cNvPr>
          <p:cNvSpPr txBox="1"/>
          <p:nvPr/>
        </p:nvSpPr>
        <p:spPr>
          <a:xfrm>
            <a:off x="647174" y="1376231"/>
            <a:ext cx="4297680" cy="565348"/>
          </a:xfrm>
          <a:prstGeom prst="rect">
            <a:avLst/>
          </a:prstGeom>
          <a:noFill/>
        </p:spPr>
        <p:txBody>
          <a:bodyPr wrap="square">
            <a:spAutoFit/>
          </a:bodyPr>
          <a:lstStyle/>
          <a:p>
            <a:pPr algn="ctr">
              <a:lnSpc>
                <a:spcPct val="60000"/>
              </a:lnSpc>
            </a:pPr>
            <a:r>
              <a:rPr lang="en-US" sz="2400" b="1" dirty="0">
                <a:solidFill>
                  <a:srgbClr val="002060"/>
                </a:solidFill>
              </a:rPr>
              <a:t>Student with</a:t>
            </a:r>
          </a:p>
          <a:p>
            <a:pPr algn="ctr">
              <a:lnSpc>
                <a:spcPct val="60000"/>
              </a:lnSpc>
            </a:pPr>
            <a:r>
              <a:rPr lang="en-US" sz="2400" b="1" dirty="0">
                <a:solidFill>
                  <a:srgbClr val="002060"/>
                </a:solidFill>
              </a:rPr>
              <a:t> ADHD</a:t>
            </a:r>
          </a:p>
        </p:txBody>
      </p:sp>
    </p:spTree>
    <p:extLst>
      <p:ext uri="{BB962C8B-B14F-4D97-AF65-F5344CB8AC3E}">
        <p14:creationId xmlns:p14="http://schemas.microsoft.com/office/powerpoint/2010/main" val="2977034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67" name="Rectangle 31766">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68" name="Rectangle 31767">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1769" name="Rectangle 31768">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ABEECB84-353B-8CCE-8356-8963FDEA201D}"/>
              </a:ext>
            </a:extLst>
          </p:cNvPr>
          <p:cNvSpPr txBox="1"/>
          <p:nvPr/>
        </p:nvSpPr>
        <p:spPr>
          <a:xfrm>
            <a:off x="384463" y="2441519"/>
            <a:ext cx="4443154" cy="3492868"/>
          </a:xfrm>
          <a:prstGeom prst="rect">
            <a:avLst/>
          </a:prstGeom>
        </p:spPr>
        <p:txBody>
          <a:bodyPr vert="horz" lIns="91440" tIns="45720" rIns="91440" bIns="45720" rtlCol="0">
            <a:noAutofit/>
          </a:bodyPr>
          <a:lstStyle/>
          <a:p>
            <a:pPr marL="168275" indent="-168275">
              <a:lnSpc>
                <a:spcPct val="80000"/>
              </a:lnSpc>
              <a:spcAft>
                <a:spcPts val="1200"/>
              </a:spcAft>
            </a:pPr>
            <a:r>
              <a:rPr lang="en-US" sz="1600" b="1" dirty="0">
                <a:solidFill>
                  <a:srgbClr val="FF0000"/>
                </a:solidFill>
              </a:rPr>
              <a:t>Challenge</a:t>
            </a:r>
            <a:r>
              <a:rPr lang="en-US" sz="1600" dirty="0">
                <a:solidFill>
                  <a:srgbClr val="FF0000"/>
                </a:solidFill>
              </a:rPr>
              <a:t>:</a:t>
            </a:r>
            <a:br>
              <a:rPr lang="en-US" sz="1600" dirty="0">
                <a:solidFill>
                  <a:srgbClr val="002060"/>
                </a:solidFill>
              </a:rPr>
            </a:br>
            <a:r>
              <a:rPr lang="en-US" sz="1600" dirty="0">
                <a:solidFill>
                  <a:srgbClr val="002060"/>
                </a:solidFill>
              </a:rPr>
              <a:t>Daniel has difficulty following spoken content during class discussions.</a:t>
            </a:r>
          </a:p>
          <a:p>
            <a:pPr marL="168275" indent="-168275">
              <a:lnSpc>
                <a:spcPct val="80000"/>
              </a:lnSpc>
              <a:spcAft>
                <a:spcPts val="1200"/>
              </a:spcAft>
            </a:pPr>
            <a:r>
              <a:rPr lang="en-US" sz="1600" b="1" dirty="0">
                <a:solidFill>
                  <a:srgbClr val="FF0000"/>
                </a:solidFill>
              </a:rPr>
              <a:t>Impact</a:t>
            </a:r>
            <a:r>
              <a:rPr lang="en-US" sz="1600" dirty="0">
                <a:solidFill>
                  <a:srgbClr val="FF0000"/>
                </a:solidFill>
              </a:rPr>
              <a:t>:</a:t>
            </a:r>
            <a:br>
              <a:rPr lang="en-US" sz="1600" dirty="0">
                <a:solidFill>
                  <a:srgbClr val="002060"/>
                </a:solidFill>
              </a:rPr>
            </a:br>
            <a:r>
              <a:rPr lang="en-US" sz="1600" dirty="0">
                <a:solidFill>
                  <a:srgbClr val="002060"/>
                </a:solidFill>
              </a:rPr>
              <a:t>Misses key points; feels excluded from classroom conversations.</a:t>
            </a:r>
          </a:p>
          <a:p>
            <a:pPr>
              <a:lnSpc>
                <a:spcPct val="80000"/>
              </a:lnSpc>
              <a:spcAft>
                <a:spcPts val="600"/>
              </a:spcAft>
            </a:pPr>
            <a:r>
              <a:rPr lang="en-US" sz="1600" b="1" dirty="0">
                <a:solidFill>
                  <a:srgbClr val="FF0000"/>
                </a:solidFill>
              </a:rPr>
              <a:t>Support Strategies</a:t>
            </a:r>
            <a:r>
              <a:rPr lang="en-US" sz="1600" dirty="0">
                <a:solidFill>
                  <a:srgbClr val="FF0000"/>
                </a:solidFill>
              </a:rPr>
              <a:t>:</a:t>
            </a:r>
          </a:p>
          <a:p>
            <a:pPr marL="396875" lvl="1" indent="-228600">
              <a:lnSpc>
                <a:spcPct val="80000"/>
              </a:lnSpc>
              <a:spcAft>
                <a:spcPts val="600"/>
              </a:spcAft>
              <a:buFont typeface="Wingdings" panose="05000000000000000000" pitchFamily="2" charset="2"/>
              <a:buChar char="§"/>
            </a:pPr>
            <a:r>
              <a:rPr lang="en-US" sz="1600" dirty="0">
                <a:solidFill>
                  <a:srgbClr val="002060"/>
                </a:solidFill>
              </a:rPr>
              <a:t>Use captioned videos and provide transcripts</a:t>
            </a:r>
          </a:p>
          <a:p>
            <a:pPr marL="396875" lvl="1" indent="-228600">
              <a:lnSpc>
                <a:spcPct val="80000"/>
              </a:lnSpc>
              <a:spcAft>
                <a:spcPts val="600"/>
              </a:spcAft>
              <a:buFont typeface="Wingdings" panose="05000000000000000000" pitchFamily="2" charset="2"/>
              <a:buChar char="§"/>
            </a:pPr>
            <a:r>
              <a:rPr lang="en-US" sz="1600" dirty="0">
                <a:solidFill>
                  <a:srgbClr val="002060"/>
                </a:solidFill>
              </a:rPr>
              <a:t>Face students while speaking</a:t>
            </a:r>
          </a:p>
          <a:p>
            <a:pPr marL="396875" lvl="1" indent="-228600">
              <a:lnSpc>
                <a:spcPct val="80000"/>
              </a:lnSpc>
              <a:spcAft>
                <a:spcPts val="600"/>
              </a:spcAft>
              <a:buFont typeface="Wingdings" panose="05000000000000000000" pitchFamily="2" charset="2"/>
              <a:buChar char="§"/>
            </a:pPr>
            <a:r>
              <a:rPr lang="en-US" sz="1600" dirty="0">
                <a:solidFill>
                  <a:srgbClr val="002060"/>
                </a:solidFill>
              </a:rPr>
              <a:t>Repeat student questions and comments aloud</a:t>
            </a:r>
          </a:p>
          <a:p>
            <a:pPr marL="396875" lvl="1" indent="-228600">
              <a:lnSpc>
                <a:spcPct val="80000"/>
              </a:lnSpc>
              <a:spcAft>
                <a:spcPts val="600"/>
              </a:spcAft>
              <a:buFont typeface="Wingdings" panose="05000000000000000000" pitchFamily="2" charset="2"/>
              <a:buChar char="§"/>
            </a:pPr>
            <a:r>
              <a:rPr lang="en-US" sz="1600" dirty="0">
                <a:solidFill>
                  <a:srgbClr val="002060"/>
                </a:solidFill>
              </a:rPr>
              <a:t>Share lecture notes in advance</a:t>
            </a:r>
          </a:p>
          <a:p>
            <a:pPr marL="396875" lvl="1" indent="-228600">
              <a:lnSpc>
                <a:spcPct val="80000"/>
              </a:lnSpc>
              <a:spcAft>
                <a:spcPts val="1200"/>
              </a:spcAft>
              <a:buFont typeface="Wingdings" panose="05000000000000000000" pitchFamily="2" charset="2"/>
              <a:buChar char="§"/>
            </a:pPr>
            <a:r>
              <a:rPr lang="en-US" sz="1600" dirty="0">
                <a:solidFill>
                  <a:srgbClr val="002060"/>
                </a:solidFill>
              </a:rPr>
              <a:t>Ensure clear sightlines for lip reading</a:t>
            </a:r>
          </a:p>
          <a:p>
            <a:pPr>
              <a:lnSpc>
                <a:spcPct val="80000"/>
              </a:lnSpc>
              <a:spcAft>
                <a:spcPts val="600"/>
              </a:spcAft>
            </a:pPr>
            <a:r>
              <a:rPr lang="en-US" sz="1600" b="1" dirty="0">
                <a:solidFill>
                  <a:srgbClr val="FF0000"/>
                </a:solidFill>
              </a:rPr>
              <a:t>Benefit</a:t>
            </a:r>
            <a:r>
              <a:rPr lang="en-US" sz="1600" dirty="0">
                <a:solidFill>
                  <a:srgbClr val="FF0000"/>
                </a:solidFill>
              </a:rPr>
              <a:t>:</a:t>
            </a:r>
            <a:br>
              <a:rPr lang="en-US" sz="1600" dirty="0">
                <a:solidFill>
                  <a:srgbClr val="002060"/>
                </a:solidFill>
              </a:rPr>
            </a:br>
            <a:r>
              <a:rPr lang="en-US" sz="1600" dirty="0">
                <a:solidFill>
                  <a:srgbClr val="002060"/>
                </a:solidFill>
              </a:rPr>
              <a:t>Improves access and inclusion for Daniel and others with diverse learning needs.</a:t>
            </a:r>
          </a:p>
        </p:txBody>
      </p:sp>
      <p:pic>
        <p:nvPicPr>
          <p:cNvPr id="31746" name="Picture 2" descr="Group of people learning sign language Group of people learning sign language college male hearing impaired student class discussion stock pictures, royalty-free photos &amp; images">
            <a:extLst>
              <a:ext uri="{FF2B5EF4-FFF2-40B4-BE49-F238E27FC236}">
                <a16:creationId xmlns:a16="http://schemas.microsoft.com/office/drawing/2014/main" id="{5BBA2353-C678-F749-8C43-4BBED107C2A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5816" y="1251831"/>
            <a:ext cx="6440424" cy="42989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1B4BEF-B2AA-9D12-0EA5-3CDE3DDF5CB6}"/>
              </a:ext>
            </a:extLst>
          </p:cNvPr>
          <p:cNvSpPr txBox="1"/>
          <p:nvPr/>
        </p:nvSpPr>
        <p:spPr>
          <a:xfrm>
            <a:off x="-536969" y="1517906"/>
            <a:ext cx="6093994" cy="694614"/>
          </a:xfrm>
          <a:prstGeom prst="rect">
            <a:avLst/>
          </a:prstGeom>
          <a:noFill/>
        </p:spPr>
        <p:txBody>
          <a:bodyPr wrap="square">
            <a:spAutoFit/>
          </a:bodyPr>
          <a:lstStyle/>
          <a:p>
            <a:pPr marR="0" lvl="0" algn="ctr" defTabSz="914400" rtl="0" eaLnBrk="1" fontAlgn="auto" latinLnBrk="0" hangingPunct="1">
              <a:lnSpc>
                <a:spcPct val="80000"/>
              </a:lnSpc>
              <a:spcBef>
                <a:spcPts val="0"/>
              </a:spcBef>
              <a:buClrTx/>
              <a:buSzTx/>
              <a:tabLst/>
              <a:defRPr/>
            </a:pPr>
            <a:r>
              <a:rPr kumimoji="0" lang="en-US" sz="2400" b="1" i="0" u="none" strike="noStrike" kern="1200" cap="none" spc="0" normalizeH="0" baseline="0" noProof="0" dirty="0">
                <a:ln>
                  <a:noFill/>
                </a:ln>
                <a:solidFill>
                  <a:srgbClr val="002060"/>
                </a:solidFill>
                <a:effectLst/>
                <a:uLnTx/>
                <a:uFillTx/>
                <a:latin typeface="Aptos" panose="02110004020202020204"/>
                <a:ea typeface="+mn-ea"/>
                <a:cs typeface="+mn-cs"/>
              </a:rPr>
              <a:t>Student with a                                                              Hearing Impairment</a:t>
            </a:r>
          </a:p>
        </p:txBody>
      </p:sp>
    </p:spTree>
    <p:extLst>
      <p:ext uri="{BB962C8B-B14F-4D97-AF65-F5344CB8AC3E}">
        <p14:creationId xmlns:p14="http://schemas.microsoft.com/office/powerpoint/2010/main" val="3596766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Rectangle 205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1" name="Rectangle 206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3" name="Rectangle 206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University of Guadalajara, intellectual Disability, galicia, special Education, venezuela, Disability, Person, University, education, communication">
            <a:extLst>
              <a:ext uri="{FF2B5EF4-FFF2-40B4-BE49-F238E27FC236}">
                <a16:creationId xmlns:a16="http://schemas.microsoft.com/office/drawing/2014/main" id="{F04BD09A-65B4-7464-E48B-C146D027D33E}"/>
              </a:ext>
            </a:extLst>
          </p:cNvPr>
          <p:cNvPicPr>
            <a:picLocks noChangeAspect="1" noChangeArrowheads="1"/>
          </p:cNvPicPr>
          <p:nvPr/>
        </p:nvPicPr>
        <p:blipFill>
          <a:blip r:embed="rId3">
            <a:clrChange>
              <a:clrFrom>
                <a:srgbClr val="E6E6E6"/>
              </a:clrFrom>
              <a:clrTo>
                <a:srgbClr val="E6E6E6">
                  <a:alpha val="0"/>
                </a:srgbClr>
              </a:clrTo>
            </a:clrChange>
            <a:extLst>
              <a:ext uri="{28A0092B-C50C-407E-A947-70E740481C1C}">
                <a14:useLocalDpi xmlns:a14="http://schemas.microsoft.com/office/drawing/2010/main" val="0"/>
              </a:ext>
            </a:extLst>
          </a:blip>
          <a:stretch>
            <a:fillRect/>
          </a:stretch>
        </p:blipFill>
        <p:spPr bwMode="auto">
          <a:xfrm>
            <a:off x="1207803" y="2304105"/>
            <a:ext cx="2804799" cy="28129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57B7C5-9FCB-6AA7-5956-6132A5866DE4}"/>
              </a:ext>
            </a:extLst>
          </p:cNvPr>
          <p:cNvSpPr txBox="1"/>
          <p:nvPr/>
        </p:nvSpPr>
        <p:spPr>
          <a:xfrm>
            <a:off x="6411558" y="1605068"/>
            <a:ext cx="4669866" cy="3511943"/>
          </a:xfrm>
          <a:prstGeom prst="rect">
            <a:avLst/>
          </a:prstGeom>
        </p:spPr>
        <p:txBody>
          <a:bodyPr vert="horz" lIns="91440" tIns="45720" rIns="91440" bIns="45720" rtlCol="0" anchor="ctr">
            <a:noAutofit/>
          </a:bodyPr>
          <a:lstStyle/>
          <a:p>
            <a:pPr>
              <a:lnSpc>
                <a:spcPct val="80000"/>
              </a:lnSpc>
              <a:spcAft>
                <a:spcPts val="600"/>
              </a:spcAft>
            </a:pPr>
            <a:r>
              <a:rPr lang="en-US" sz="1600" b="1" dirty="0">
                <a:solidFill>
                  <a:srgbClr val="FF0000"/>
                </a:solidFill>
              </a:rPr>
              <a:t>Disabilities vary widely</a:t>
            </a:r>
            <a:r>
              <a:rPr lang="en-US" sz="1600" dirty="0">
                <a:solidFill>
                  <a:srgbClr val="FF0000"/>
                </a:solidFill>
              </a:rPr>
              <a:t> </a:t>
            </a:r>
            <a:r>
              <a:rPr lang="en-US" sz="1600" b="1" dirty="0">
                <a:solidFill>
                  <a:srgbClr val="FF0000"/>
                </a:solidFill>
              </a:rPr>
              <a:t>and may be:</a:t>
            </a:r>
          </a:p>
          <a:p>
            <a:pPr marL="461963" lvl="1" indent="-236538">
              <a:lnSpc>
                <a:spcPct val="80000"/>
              </a:lnSpc>
              <a:spcAft>
                <a:spcPts val="600"/>
              </a:spcAft>
              <a:buFont typeface="Wingdings" panose="05000000000000000000" pitchFamily="2" charset="2"/>
              <a:buChar char="§"/>
            </a:pPr>
            <a:r>
              <a:rPr lang="en-US" sz="1600" dirty="0">
                <a:solidFill>
                  <a:srgbClr val="002060"/>
                </a:solidFill>
              </a:rPr>
              <a:t>Physical (e.g., mobility or chronic health conditions)</a:t>
            </a:r>
          </a:p>
          <a:p>
            <a:pPr marL="461963" lvl="1" indent="-236538">
              <a:lnSpc>
                <a:spcPct val="80000"/>
              </a:lnSpc>
              <a:spcAft>
                <a:spcPts val="600"/>
              </a:spcAft>
              <a:buFont typeface="Wingdings" panose="05000000000000000000" pitchFamily="2" charset="2"/>
              <a:buChar char="§"/>
            </a:pPr>
            <a:r>
              <a:rPr lang="en-US" sz="1600" dirty="0">
                <a:solidFill>
                  <a:srgbClr val="002060"/>
                </a:solidFill>
              </a:rPr>
              <a:t>Sensory (e.g., hearing or vision impairments)</a:t>
            </a:r>
          </a:p>
          <a:p>
            <a:pPr marL="461963" lvl="1" indent="-236538">
              <a:lnSpc>
                <a:spcPct val="80000"/>
              </a:lnSpc>
              <a:spcAft>
                <a:spcPts val="600"/>
              </a:spcAft>
              <a:buFont typeface="Wingdings" panose="05000000000000000000" pitchFamily="2" charset="2"/>
              <a:buChar char="§"/>
            </a:pPr>
            <a:r>
              <a:rPr lang="en-US" sz="1600" dirty="0">
                <a:solidFill>
                  <a:srgbClr val="002060"/>
                </a:solidFill>
              </a:rPr>
              <a:t>Cognitive (e.g., learning disabilities, brain injuries)</a:t>
            </a:r>
          </a:p>
          <a:p>
            <a:pPr marL="461963" lvl="1" indent="-236538">
              <a:lnSpc>
                <a:spcPct val="80000"/>
              </a:lnSpc>
              <a:spcAft>
                <a:spcPts val="600"/>
              </a:spcAft>
              <a:buFont typeface="Wingdings" panose="05000000000000000000" pitchFamily="2" charset="2"/>
              <a:buChar char="§"/>
            </a:pPr>
            <a:r>
              <a:rPr lang="en-US" sz="1600" dirty="0">
                <a:solidFill>
                  <a:srgbClr val="002060"/>
                </a:solidFill>
              </a:rPr>
              <a:t>Psychological (e.g., anxiety, depression, PTSD)</a:t>
            </a:r>
          </a:p>
          <a:p>
            <a:pPr marL="461963" lvl="1" indent="-236538">
              <a:lnSpc>
                <a:spcPct val="80000"/>
              </a:lnSpc>
              <a:spcAft>
                <a:spcPts val="1200"/>
              </a:spcAft>
              <a:buFont typeface="Wingdings" panose="05000000000000000000" pitchFamily="2" charset="2"/>
              <a:buChar char="§"/>
            </a:pPr>
            <a:r>
              <a:rPr lang="en-US" sz="1600" dirty="0">
                <a:solidFill>
                  <a:srgbClr val="002060"/>
                </a:solidFill>
              </a:rPr>
              <a:t>Neurodivergent (e.g., ADHD, autism spectrum)</a:t>
            </a:r>
          </a:p>
          <a:p>
            <a:pPr>
              <a:lnSpc>
                <a:spcPct val="80000"/>
              </a:lnSpc>
              <a:spcAft>
                <a:spcPts val="1200"/>
              </a:spcAft>
            </a:pPr>
            <a:r>
              <a:rPr lang="en-US" sz="1600" b="1" dirty="0">
                <a:solidFill>
                  <a:srgbClr val="FF0000"/>
                </a:solidFill>
              </a:rPr>
              <a:t>Disabilities may be visible or invisible</a:t>
            </a:r>
            <a:endParaRPr lang="en-US" sz="1600" dirty="0">
              <a:solidFill>
                <a:srgbClr val="FF0000"/>
              </a:solidFill>
            </a:endParaRPr>
          </a:p>
          <a:p>
            <a:pPr>
              <a:lnSpc>
                <a:spcPct val="80000"/>
              </a:lnSpc>
              <a:spcAft>
                <a:spcPts val="600"/>
              </a:spcAft>
            </a:pPr>
            <a:r>
              <a:rPr lang="en-US" sz="1600" b="1" dirty="0">
                <a:solidFill>
                  <a:srgbClr val="FF0000"/>
                </a:solidFill>
              </a:rPr>
              <a:t>Common learning barriers include:</a:t>
            </a:r>
            <a:endParaRPr lang="en-US" sz="1600" dirty="0">
              <a:solidFill>
                <a:srgbClr val="FF0000"/>
              </a:solidFill>
            </a:endParaRPr>
          </a:p>
          <a:p>
            <a:pPr marL="461963" lvl="1" indent="-236538">
              <a:lnSpc>
                <a:spcPct val="80000"/>
              </a:lnSpc>
              <a:spcAft>
                <a:spcPts val="600"/>
              </a:spcAft>
              <a:buFont typeface="Wingdings" panose="05000000000000000000" pitchFamily="2" charset="2"/>
              <a:buChar char="§"/>
            </a:pPr>
            <a:r>
              <a:rPr lang="en-US" sz="1600" dirty="0">
                <a:solidFill>
                  <a:srgbClr val="002060"/>
                </a:solidFill>
              </a:rPr>
              <a:t>Inaccessible course materials</a:t>
            </a:r>
          </a:p>
          <a:p>
            <a:pPr marL="461963" lvl="1" indent="-236538">
              <a:lnSpc>
                <a:spcPct val="80000"/>
              </a:lnSpc>
              <a:spcAft>
                <a:spcPts val="600"/>
              </a:spcAft>
              <a:buFont typeface="Wingdings" panose="05000000000000000000" pitchFamily="2" charset="2"/>
              <a:buChar char="§"/>
            </a:pPr>
            <a:r>
              <a:rPr lang="en-US" sz="1600" dirty="0">
                <a:solidFill>
                  <a:srgbClr val="002060"/>
                </a:solidFill>
              </a:rPr>
              <a:t>Rigid assessments or deadlines</a:t>
            </a:r>
          </a:p>
          <a:p>
            <a:pPr marL="461963" lvl="1" indent="-236538">
              <a:lnSpc>
                <a:spcPct val="80000"/>
              </a:lnSpc>
              <a:spcAft>
                <a:spcPts val="600"/>
              </a:spcAft>
              <a:buFont typeface="Wingdings" panose="05000000000000000000" pitchFamily="2" charset="2"/>
              <a:buChar char="§"/>
            </a:pPr>
            <a:r>
              <a:rPr lang="en-US" sz="1600" dirty="0">
                <a:solidFill>
                  <a:srgbClr val="002060"/>
                </a:solidFill>
              </a:rPr>
              <a:t>Fast-paced or unclear lectures</a:t>
            </a:r>
          </a:p>
          <a:p>
            <a:pPr marL="461963" lvl="1" indent="-236538">
              <a:lnSpc>
                <a:spcPct val="80000"/>
              </a:lnSpc>
              <a:spcAft>
                <a:spcPts val="600"/>
              </a:spcAft>
              <a:buFont typeface="Wingdings" panose="05000000000000000000" pitchFamily="2" charset="2"/>
              <a:buChar char="§"/>
            </a:pPr>
            <a:r>
              <a:rPr lang="en-US" sz="1600" dirty="0">
                <a:solidFill>
                  <a:srgbClr val="002060"/>
                </a:solidFill>
              </a:rPr>
              <a:t>Assumptions about ability</a:t>
            </a:r>
          </a:p>
          <a:p>
            <a:pPr marL="461963" lvl="1" indent="-236538">
              <a:lnSpc>
                <a:spcPct val="80000"/>
              </a:lnSpc>
              <a:spcAft>
                <a:spcPts val="1200"/>
              </a:spcAft>
              <a:buFont typeface="Wingdings" panose="05000000000000000000" pitchFamily="2" charset="2"/>
              <a:buChar char="§"/>
            </a:pPr>
            <a:r>
              <a:rPr lang="en-US" sz="1600" dirty="0">
                <a:solidFill>
                  <a:srgbClr val="002060"/>
                </a:solidFill>
              </a:rPr>
              <a:t>Lack of flexibility in teaching</a:t>
            </a:r>
          </a:p>
          <a:p>
            <a:pPr>
              <a:lnSpc>
                <a:spcPct val="80000"/>
              </a:lnSpc>
              <a:spcAft>
                <a:spcPts val="600"/>
              </a:spcAft>
            </a:pPr>
            <a:r>
              <a:rPr lang="en-US" sz="1600" b="1" dirty="0">
                <a:solidFill>
                  <a:srgbClr val="FF0000"/>
                </a:solidFill>
              </a:rPr>
              <a:t>Awareness is the first step</a:t>
            </a:r>
            <a:r>
              <a:rPr lang="en-US" sz="1600" dirty="0">
                <a:solidFill>
                  <a:srgbClr val="FF0000"/>
                </a:solidFill>
              </a:rPr>
              <a:t> toward </a:t>
            </a:r>
            <a:r>
              <a:rPr lang="en-US" sz="1600" dirty="0">
                <a:solidFill>
                  <a:srgbClr val="002060"/>
                </a:solidFill>
              </a:rPr>
              <a:t>creating inclusive, supportive learning environments.</a:t>
            </a:r>
          </a:p>
        </p:txBody>
      </p:sp>
      <p:sp>
        <p:nvSpPr>
          <p:cNvPr id="5" name="TextBox 4">
            <a:extLst>
              <a:ext uri="{FF2B5EF4-FFF2-40B4-BE49-F238E27FC236}">
                <a16:creationId xmlns:a16="http://schemas.microsoft.com/office/drawing/2014/main" id="{D4050F6D-ADAD-B0F8-351A-470489A84BB5}"/>
              </a:ext>
            </a:extLst>
          </p:cNvPr>
          <p:cNvSpPr txBox="1"/>
          <p:nvPr/>
        </p:nvSpPr>
        <p:spPr>
          <a:xfrm>
            <a:off x="779167" y="1242520"/>
            <a:ext cx="3698092" cy="694614"/>
          </a:xfrm>
          <a:prstGeom prst="rect">
            <a:avLst/>
          </a:prstGeom>
          <a:noFill/>
        </p:spPr>
        <p:txBody>
          <a:bodyPr wrap="square">
            <a:spAutoFit/>
          </a:bodyPr>
          <a:lstStyle/>
          <a:p>
            <a:pPr algn="ctr">
              <a:lnSpc>
                <a:spcPct val="80000"/>
              </a:lnSpc>
            </a:pPr>
            <a:r>
              <a:rPr lang="en-US" sz="2400" b="1" dirty="0">
                <a:solidFill>
                  <a:srgbClr val="002060"/>
                </a:solidFill>
              </a:rPr>
              <a:t>Types of Disabilities</a:t>
            </a:r>
          </a:p>
          <a:p>
            <a:pPr algn="ctr">
              <a:lnSpc>
                <a:spcPct val="80000"/>
              </a:lnSpc>
            </a:pPr>
            <a:r>
              <a:rPr lang="en-US" sz="2400" b="1" dirty="0">
                <a:solidFill>
                  <a:srgbClr val="002060"/>
                </a:solidFill>
              </a:rPr>
              <a:t> and Barriers to Learning</a:t>
            </a:r>
          </a:p>
        </p:txBody>
      </p:sp>
    </p:spTree>
    <p:extLst>
      <p:ext uri="{BB962C8B-B14F-4D97-AF65-F5344CB8AC3E}">
        <p14:creationId xmlns:p14="http://schemas.microsoft.com/office/powerpoint/2010/main" val="4121608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88" name="Rectangle 32787">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90" name="Rectangle 3278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92" name="Rectangle 3279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772" name="Picture 4" descr="college student">
            <a:extLst>
              <a:ext uri="{FF2B5EF4-FFF2-40B4-BE49-F238E27FC236}">
                <a16:creationId xmlns:a16="http://schemas.microsoft.com/office/drawing/2014/main" id="{E1812BA4-7440-0A84-4AB1-CF6CD7A57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84" r="8484" b="-1"/>
          <a:stretch>
            <a:fillRect/>
          </a:stretch>
        </p:blipFill>
        <p:spPr bwMode="auto">
          <a:xfrm>
            <a:off x="576244"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
        <p:nvSpPr>
          <p:cNvPr id="32794" name="Rectangle 3279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96" name="Rectangle 3279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166BA7E-FBD8-81AB-F7C8-12FA762C5AFF}"/>
              </a:ext>
            </a:extLst>
          </p:cNvPr>
          <p:cNvSpPr txBox="1"/>
          <p:nvPr/>
        </p:nvSpPr>
        <p:spPr>
          <a:xfrm>
            <a:off x="7185027" y="650494"/>
            <a:ext cx="4116119"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Scenario:                                         </a:t>
            </a:r>
            <a:r>
              <a:rPr lang="en-US" sz="2400" b="1" dirty="0">
                <a:solidFill>
                  <a:srgbClr val="002060"/>
                </a:solidFill>
              </a:rPr>
              <a:t>Student with Anxiety</a:t>
            </a:r>
          </a:p>
        </p:txBody>
      </p:sp>
      <p:sp>
        <p:nvSpPr>
          <p:cNvPr id="6" name="Rectangle 5">
            <a:extLst>
              <a:ext uri="{FF2B5EF4-FFF2-40B4-BE49-F238E27FC236}">
                <a16:creationId xmlns:a16="http://schemas.microsoft.com/office/drawing/2014/main" id="{984B0958-AFFC-F060-6B59-597FF05B2406}"/>
              </a:ext>
            </a:extLst>
          </p:cNvPr>
          <p:cNvSpPr/>
          <p:nvPr/>
        </p:nvSpPr>
        <p:spPr>
          <a:xfrm>
            <a:off x="7134726" y="1812530"/>
            <a:ext cx="4282984" cy="581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F50EEE9-4743-4DF7-357E-7CE4406BAC81}"/>
              </a:ext>
            </a:extLst>
          </p:cNvPr>
          <p:cNvSpPr txBox="1"/>
          <p:nvPr/>
        </p:nvSpPr>
        <p:spPr>
          <a:xfrm>
            <a:off x="7396520" y="1651193"/>
            <a:ext cx="4282984" cy="4108897"/>
          </a:xfrm>
          <a:prstGeom prst="rect">
            <a:avLst/>
          </a:prstGeom>
        </p:spPr>
        <p:txBody>
          <a:bodyPr vert="horz" lIns="91440" tIns="45720" rIns="91440" bIns="45720" rtlCol="0" anchor="ctr">
            <a:noAutofit/>
          </a:bodyPr>
          <a:lstStyle/>
          <a:p>
            <a:pPr marL="228600" indent="-228600">
              <a:lnSpc>
                <a:spcPct val="80000"/>
              </a:lnSpc>
              <a:spcAft>
                <a:spcPts val="600"/>
              </a:spcAft>
            </a:pPr>
            <a:r>
              <a:rPr lang="en-US" sz="1600" b="1" dirty="0">
                <a:solidFill>
                  <a:srgbClr val="FF0000"/>
                </a:solidFill>
              </a:rPr>
              <a:t>Challenge</a:t>
            </a:r>
            <a:r>
              <a:rPr lang="en-US" sz="1600" dirty="0">
                <a:solidFill>
                  <a:srgbClr val="FF0000"/>
                </a:solidFill>
              </a:rPr>
              <a:t>:</a:t>
            </a:r>
            <a:br>
              <a:rPr lang="en-US" sz="1600" dirty="0">
                <a:solidFill>
                  <a:srgbClr val="002060"/>
                </a:solidFill>
              </a:rPr>
            </a:br>
            <a:r>
              <a:rPr lang="en-US" sz="1600" dirty="0">
                <a:solidFill>
                  <a:srgbClr val="002060"/>
                </a:solidFill>
              </a:rPr>
              <a:t>Maria struggles with class participation and timed assessments due to anxiety.</a:t>
            </a:r>
          </a:p>
          <a:p>
            <a:pPr marL="228600" indent="-228600">
              <a:lnSpc>
                <a:spcPct val="80000"/>
              </a:lnSpc>
              <a:spcAft>
                <a:spcPts val="600"/>
              </a:spcAft>
            </a:pPr>
            <a:r>
              <a:rPr lang="en-US" sz="1600" b="1" dirty="0">
                <a:solidFill>
                  <a:srgbClr val="FF0000"/>
                </a:solidFill>
              </a:rPr>
              <a:t>Impact</a:t>
            </a:r>
            <a:r>
              <a:rPr lang="en-US" sz="1600" dirty="0">
                <a:solidFill>
                  <a:srgbClr val="FF0000"/>
                </a:solidFill>
              </a:rPr>
              <a:t>:</a:t>
            </a:r>
            <a:br>
              <a:rPr lang="en-US" sz="1600" dirty="0">
                <a:solidFill>
                  <a:srgbClr val="002060"/>
                </a:solidFill>
              </a:rPr>
            </a:br>
            <a:r>
              <a:rPr lang="en-US" sz="1600" dirty="0">
                <a:solidFill>
                  <a:srgbClr val="002060"/>
                </a:solidFill>
              </a:rPr>
              <a:t>Avoids class, freezes during presentations, and underperforms on timed tests.</a:t>
            </a:r>
          </a:p>
          <a:p>
            <a:pPr>
              <a:lnSpc>
                <a:spcPct val="80000"/>
              </a:lnSpc>
              <a:spcAft>
                <a:spcPts val="300"/>
              </a:spcAft>
            </a:pPr>
            <a:r>
              <a:rPr lang="en-US" sz="1600" b="1" dirty="0">
                <a:solidFill>
                  <a:srgbClr val="FF0000"/>
                </a:solidFill>
              </a:rPr>
              <a:t>Support Strategies</a:t>
            </a:r>
            <a:r>
              <a:rPr lang="en-US" sz="1600" dirty="0">
                <a:solidFill>
                  <a:srgbClr val="FF0000"/>
                </a:solidFill>
              </a:rPr>
              <a:t>:</a:t>
            </a:r>
          </a:p>
          <a:p>
            <a:pPr lvl="1" indent="-228600">
              <a:lnSpc>
                <a:spcPct val="80000"/>
              </a:lnSpc>
              <a:spcAft>
                <a:spcPts val="300"/>
              </a:spcAft>
              <a:buFont typeface="Wingdings" panose="05000000000000000000" pitchFamily="2" charset="2"/>
              <a:buChar char="§"/>
            </a:pPr>
            <a:r>
              <a:rPr lang="en-US" sz="1600" dirty="0">
                <a:solidFill>
                  <a:srgbClr val="002060"/>
                </a:solidFill>
              </a:rPr>
              <a:t>Offer alternative participation methods (e.g., online discussions)</a:t>
            </a:r>
          </a:p>
          <a:p>
            <a:pPr lvl="1" indent="-228600">
              <a:lnSpc>
                <a:spcPct val="80000"/>
              </a:lnSpc>
              <a:spcAft>
                <a:spcPts val="300"/>
              </a:spcAft>
              <a:buFont typeface="Wingdings" panose="05000000000000000000" pitchFamily="2" charset="2"/>
              <a:buChar char="§"/>
            </a:pPr>
            <a:r>
              <a:rPr lang="en-US" sz="1600" dirty="0">
                <a:solidFill>
                  <a:srgbClr val="002060"/>
                </a:solidFill>
              </a:rPr>
              <a:t>Allow untimed testing in a reduced-distraction setting</a:t>
            </a:r>
          </a:p>
          <a:p>
            <a:pPr lvl="1" indent="-228600">
              <a:lnSpc>
                <a:spcPct val="80000"/>
              </a:lnSpc>
              <a:spcAft>
                <a:spcPts val="300"/>
              </a:spcAft>
              <a:buFont typeface="Wingdings" panose="05000000000000000000" pitchFamily="2" charset="2"/>
              <a:buChar char="§"/>
            </a:pPr>
            <a:r>
              <a:rPr lang="en-US" sz="1600" dirty="0">
                <a:solidFill>
                  <a:srgbClr val="002060"/>
                </a:solidFill>
              </a:rPr>
              <a:t>Maintain open, confidential communication</a:t>
            </a:r>
          </a:p>
          <a:p>
            <a:pPr lvl="1" indent="-228600">
              <a:lnSpc>
                <a:spcPct val="80000"/>
              </a:lnSpc>
              <a:spcAft>
                <a:spcPts val="600"/>
              </a:spcAft>
              <a:buFont typeface="Wingdings" panose="05000000000000000000" pitchFamily="2" charset="2"/>
              <a:buChar char="§"/>
            </a:pPr>
            <a:r>
              <a:rPr lang="en-US" sz="1600" dirty="0">
                <a:solidFill>
                  <a:srgbClr val="002060"/>
                </a:solidFill>
              </a:rPr>
              <a:t>Encourage use of campus support services</a:t>
            </a:r>
          </a:p>
          <a:p>
            <a:pPr marL="228600" indent="-228600">
              <a:lnSpc>
                <a:spcPct val="80000"/>
              </a:lnSpc>
              <a:spcAft>
                <a:spcPts val="300"/>
              </a:spcAft>
            </a:pPr>
            <a:r>
              <a:rPr lang="en-US" sz="1600" b="1" dirty="0">
                <a:solidFill>
                  <a:srgbClr val="FF0000"/>
                </a:solidFill>
              </a:rPr>
              <a:t>Benefit</a:t>
            </a:r>
            <a:r>
              <a:rPr lang="en-US" sz="1600" dirty="0">
                <a:solidFill>
                  <a:srgbClr val="FF0000"/>
                </a:solidFill>
              </a:rPr>
              <a:t>:</a:t>
            </a:r>
            <a:br>
              <a:rPr lang="en-US" sz="1600" dirty="0">
                <a:solidFill>
                  <a:srgbClr val="002060"/>
                </a:solidFill>
              </a:rPr>
            </a:br>
            <a:r>
              <a:rPr lang="en-US" sz="1600" dirty="0">
                <a:solidFill>
                  <a:srgbClr val="002060"/>
                </a:solidFill>
              </a:rPr>
              <a:t>Creates a safe, supportive learning environment without compromising standards.</a:t>
            </a:r>
          </a:p>
        </p:txBody>
      </p:sp>
    </p:spTree>
    <p:extLst>
      <p:ext uri="{BB962C8B-B14F-4D97-AF65-F5344CB8AC3E}">
        <p14:creationId xmlns:p14="http://schemas.microsoft.com/office/powerpoint/2010/main" val="2288328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3BD7E8C-181D-F384-6743-B6ACF7629049}"/>
              </a:ext>
            </a:extLst>
          </p:cNvPr>
          <p:cNvSpPr>
            <a:spLocks noChangeArrowheads="1"/>
          </p:cNvSpPr>
          <p:nvPr/>
        </p:nvSpPr>
        <p:spPr bwMode="auto">
          <a:xfrm>
            <a:off x="534212" y="2220152"/>
            <a:ext cx="4559425" cy="397958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168275" marR="0" lvl="0" indent="-168275" fontAlgn="base">
              <a:lnSpc>
                <a:spcPct val="80000"/>
              </a:lnSpc>
              <a:spcBef>
                <a:spcPct val="0"/>
              </a:spcBef>
              <a:spcAft>
                <a:spcPts val="1200"/>
              </a:spcAft>
              <a:buClrTx/>
              <a:buSzTx/>
              <a:tabLst/>
            </a:pPr>
            <a:r>
              <a:rPr kumimoji="0" lang="en-US" altLang="en-US" sz="1600" b="1" i="0" u="none" strike="noStrike" cap="none" normalizeH="0" baseline="0" dirty="0">
                <a:ln>
                  <a:noFill/>
                </a:ln>
                <a:solidFill>
                  <a:srgbClr val="FF0000"/>
                </a:solidFill>
                <a:effectLst/>
              </a:rPr>
              <a:t>Challenge</a:t>
            </a:r>
            <a:r>
              <a:rPr kumimoji="0" lang="en-US" altLang="en-US" sz="1600" b="0" i="0" u="none" strike="noStrike" cap="none" normalizeH="0" baseline="0" dirty="0">
                <a:ln>
                  <a:noFill/>
                </a:ln>
                <a:solidFill>
                  <a:srgbClr val="FF0000"/>
                </a:solidFill>
                <a:effectLst/>
              </a:rPr>
              <a: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Chris uses a wheelchair and encounters physical access issues in and around class.</a:t>
            </a:r>
          </a:p>
          <a:p>
            <a:pPr marL="168275" marR="0" lvl="0" indent="-168275" fontAlgn="base">
              <a:lnSpc>
                <a:spcPct val="80000"/>
              </a:lnSpc>
              <a:spcBef>
                <a:spcPct val="0"/>
              </a:spcBef>
              <a:spcAft>
                <a:spcPts val="1200"/>
              </a:spcAft>
              <a:buClrTx/>
              <a:buSzTx/>
              <a:tabLst/>
            </a:pPr>
            <a:r>
              <a:rPr kumimoji="0" lang="en-US" altLang="en-US" sz="1600" b="1" i="0" u="none" strike="noStrike" cap="none" normalizeH="0" baseline="0" dirty="0">
                <a:ln>
                  <a:noFill/>
                </a:ln>
                <a:solidFill>
                  <a:srgbClr val="FF0000"/>
                </a:solidFill>
                <a:effectLst/>
              </a:rPr>
              <a:t>Impact</a:t>
            </a:r>
            <a:r>
              <a:rPr kumimoji="0" lang="en-US" altLang="en-US" sz="1600" b="0" i="0" u="none" strike="noStrike" cap="none" normalizeH="0" baseline="0" dirty="0">
                <a:ln>
                  <a:noFill/>
                </a:ln>
                <a:solidFill>
                  <a:srgbClr val="FF0000"/>
                </a:solidFill>
                <a:effectLst/>
              </a:rPr>
              <a: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Struggles with classroom mobility and group participation.</a:t>
            </a:r>
          </a:p>
          <a:p>
            <a:pPr marR="0" lvl="0" fontAlgn="base">
              <a:lnSpc>
                <a:spcPct val="80000"/>
              </a:lnSpc>
              <a:spcBef>
                <a:spcPct val="0"/>
              </a:spcBef>
              <a:spcAft>
                <a:spcPts val="600"/>
              </a:spcAft>
              <a:buClrTx/>
              <a:buSzTx/>
              <a:tabLst/>
            </a:pPr>
            <a:r>
              <a:rPr kumimoji="0" lang="en-US" altLang="en-US" sz="1600" b="1" i="0" u="none" strike="noStrike" cap="none" normalizeH="0" baseline="0" dirty="0">
                <a:ln>
                  <a:noFill/>
                </a:ln>
                <a:solidFill>
                  <a:srgbClr val="FF0000"/>
                </a:solidFill>
                <a:effectLst/>
              </a:rPr>
              <a:t>Support Strategies</a:t>
            </a:r>
            <a:r>
              <a:rPr kumimoji="0" lang="en-US" altLang="en-US" sz="1600" b="0" i="0" u="none" strike="noStrike" cap="none" normalizeH="0" baseline="0" dirty="0">
                <a:ln>
                  <a:noFill/>
                </a:ln>
                <a:solidFill>
                  <a:srgbClr val="FF0000"/>
                </a:solidFill>
                <a:effectLst/>
              </a:rPr>
              <a:t>:</a:t>
            </a:r>
          </a:p>
          <a:p>
            <a:pPr marL="396875" marR="0" lvl="0" indent="-228600" fontAlgn="base">
              <a:lnSpc>
                <a:spcPct val="8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Ensure classroom is wheelchair-accessible</a:t>
            </a:r>
          </a:p>
          <a:p>
            <a:pPr marL="396875" marR="0" lvl="0" indent="-228600" fontAlgn="base">
              <a:lnSpc>
                <a:spcPct val="8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Rearrange furniture for clear movement paths</a:t>
            </a:r>
          </a:p>
          <a:p>
            <a:pPr marL="396875" marR="0" lvl="0" indent="-228600" fontAlgn="base">
              <a:lnSpc>
                <a:spcPct val="8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Adapt group activities to include all students</a:t>
            </a:r>
          </a:p>
          <a:p>
            <a:pPr marL="396875" marR="0" lvl="0" indent="-228600" fontAlgn="base">
              <a:lnSpc>
                <a:spcPct val="80000"/>
              </a:lnSpc>
              <a:spcBef>
                <a:spcPct val="0"/>
              </a:spcBef>
              <a:spcAft>
                <a:spcPts val="12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Advocate for accessible campus facilities if needed</a:t>
            </a:r>
          </a:p>
          <a:p>
            <a:pPr marL="168275" marR="0" lvl="0" indent="-168275" fontAlgn="base">
              <a:lnSpc>
                <a:spcPct val="80000"/>
              </a:lnSpc>
              <a:spcBef>
                <a:spcPct val="0"/>
              </a:spcBef>
              <a:spcAft>
                <a:spcPts val="600"/>
              </a:spcAft>
              <a:buClrTx/>
              <a:buSzTx/>
              <a:tabLst/>
            </a:pPr>
            <a:r>
              <a:rPr kumimoji="0" lang="en-US" altLang="en-US" sz="1600" b="1" i="0" u="none" strike="noStrike" cap="none" normalizeH="0" baseline="0" dirty="0">
                <a:ln>
                  <a:noFill/>
                </a:ln>
                <a:solidFill>
                  <a:srgbClr val="FF0000"/>
                </a:solidFill>
                <a:effectLst/>
              </a:rPr>
              <a:t>Benefit</a:t>
            </a:r>
            <a:r>
              <a:rPr kumimoji="0" lang="en-US" altLang="en-US" sz="1600" b="0" i="0" u="none" strike="noStrike" cap="none" normalizeH="0" baseline="0" dirty="0">
                <a:ln>
                  <a:noFill/>
                </a:ln>
                <a:solidFill>
                  <a:srgbClr val="FF0000"/>
                </a:solidFill>
                <a:effectLst/>
              </a:rPr>
              <a: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Removes physical barriers and promotes full participation.</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in a wheelchair&#10;&#10;AI-generated content may be incorrect.">
            <a:extLst>
              <a:ext uri="{FF2B5EF4-FFF2-40B4-BE49-F238E27FC236}">
                <a16:creationId xmlns:a16="http://schemas.microsoft.com/office/drawing/2014/main" id="{D169AA1F-6D46-FA5C-4463-AA0C68A53C1E}"/>
              </a:ext>
            </a:extLst>
          </p:cNvPr>
          <p:cNvPicPr>
            <a:picLocks noChangeAspect="1"/>
          </p:cNvPicPr>
          <p:nvPr/>
        </p:nvPicPr>
        <p:blipFill>
          <a:blip r:embed="rId3"/>
          <a:srcRect l="17135" r="18132" b="-2"/>
          <a:stretch>
            <a:fillRect/>
          </a:stretch>
        </p:blipFill>
        <p:spPr>
          <a:xfrm>
            <a:off x="5977788" y="799352"/>
            <a:ext cx="5425410" cy="5259296"/>
          </a:xfrm>
          <a:prstGeom prst="rect">
            <a:avLst/>
          </a:prstGeom>
        </p:spPr>
      </p:pic>
      <p:sp>
        <p:nvSpPr>
          <p:cNvPr id="6" name="TextBox 5">
            <a:extLst>
              <a:ext uri="{FF2B5EF4-FFF2-40B4-BE49-F238E27FC236}">
                <a16:creationId xmlns:a16="http://schemas.microsoft.com/office/drawing/2014/main" id="{82908D39-A4A7-A113-2046-183C20847A7C}"/>
              </a:ext>
            </a:extLst>
          </p:cNvPr>
          <p:cNvSpPr txBox="1"/>
          <p:nvPr/>
        </p:nvSpPr>
        <p:spPr>
          <a:xfrm>
            <a:off x="401684" y="1215217"/>
            <a:ext cx="4701971" cy="694614"/>
          </a:xfrm>
          <a:prstGeom prst="rect">
            <a:avLst/>
          </a:prstGeom>
          <a:noFill/>
        </p:spPr>
        <p:txBody>
          <a:bodyPr wrap="square">
            <a:spAutoFit/>
          </a:bodyPr>
          <a:lstStyle/>
          <a:p>
            <a:pPr algn="ctr">
              <a:lnSpc>
                <a:spcPct val="80000"/>
              </a:lnSpc>
            </a:pPr>
            <a:r>
              <a:rPr lang="en-US" sz="2400" b="1" dirty="0">
                <a:solidFill>
                  <a:srgbClr val="002060"/>
                </a:solidFill>
              </a:rPr>
              <a:t>Supporting a Student with a Physical Disability</a:t>
            </a:r>
          </a:p>
        </p:txBody>
      </p:sp>
    </p:spTree>
    <p:extLst>
      <p:ext uri="{BB962C8B-B14F-4D97-AF65-F5344CB8AC3E}">
        <p14:creationId xmlns:p14="http://schemas.microsoft.com/office/powerpoint/2010/main" val="3242873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799" name="Rectangle 33798">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801" name="Group 3380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33802" name="Rectangle 3380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03" name="Rectangle 3380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04" name="Rectangle 3380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806" name="Rectangle 3380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8F7E71D-D2C3-505B-A3D6-4A20ADA7C4B6}"/>
              </a:ext>
            </a:extLst>
          </p:cNvPr>
          <p:cNvSpPr txBox="1"/>
          <p:nvPr/>
        </p:nvSpPr>
        <p:spPr>
          <a:xfrm>
            <a:off x="778124" y="2451429"/>
            <a:ext cx="5396578" cy="3677123"/>
          </a:xfrm>
          <a:prstGeom prst="rect">
            <a:avLst/>
          </a:prstGeom>
        </p:spPr>
        <p:txBody>
          <a:bodyPr vert="horz" lIns="91440" tIns="45720" rIns="91440" bIns="45720" rtlCol="0" anchor="ctr">
            <a:noAutofit/>
          </a:bodyPr>
          <a:lstStyle/>
          <a:p>
            <a:pPr marL="168275" indent="-168275">
              <a:lnSpc>
                <a:spcPct val="90000"/>
              </a:lnSpc>
              <a:spcAft>
                <a:spcPts val="1200"/>
              </a:spcAft>
            </a:pPr>
            <a:r>
              <a:rPr lang="en-US" sz="1600" b="1" dirty="0">
                <a:solidFill>
                  <a:srgbClr val="FF0000"/>
                </a:solidFill>
              </a:rPr>
              <a:t>Challenge</a:t>
            </a:r>
            <a:r>
              <a:rPr lang="en-US" sz="1600" dirty="0">
                <a:solidFill>
                  <a:srgbClr val="FF0000"/>
                </a:solidFill>
              </a:rPr>
              <a:t>:</a:t>
            </a:r>
            <a:br>
              <a:rPr lang="en-US" sz="1600" dirty="0">
                <a:solidFill>
                  <a:srgbClr val="002060"/>
                </a:solidFill>
              </a:rPr>
            </a:br>
            <a:r>
              <a:rPr lang="en-US" sz="1600" dirty="0">
                <a:solidFill>
                  <a:srgbClr val="002060"/>
                </a:solidFill>
              </a:rPr>
              <a:t>Leila finds ambiguity, schedule changes, and noisy environments overwhelming.</a:t>
            </a:r>
          </a:p>
          <a:p>
            <a:pPr marL="168275" indent="-168275">
              <a:lnSpc>
                <a:spcPct val="90000"/>
              </a:lnSpc>
              <a:spcAft>
                <a:spcPts val="1200"/>
              </a:spcAft>
            </a:pPr>
            <a:r>
              <a:rPr lang="en-US" sz="1600" b="1" dirty="0">
                <a:solidFill>
                  <a:srgbClr val="FF0000"/>
                </a:solidFill>
              </a:rPr>
              <a:t>Impact</a:t>
            </a:r>
            <a:r>
              <a:rPr lang="en-US" sz="1600" dirty="0">
                <a:solidFill>
                  <a:srgbClr val="FF0000"/>
                </a:solidFill>
              </a:rPr>
              <a:t>:</a:t>
            </a:r>
            <a:br>
              <a:rPr lang="en-US" sz="1600" dirty="0">
                <a:solidFill>
                  <a:srgbClr val="002060"/>
                </a:solidFill>
              </a:rPr>
            </a:br>
            <a:r>
              <a:rPr lang="en-US" sz="1600" dirty="0">
                <a:solidFill>
                  <a:srgbClr val="002060"/>
                </a:solidFill>
              </a:rPr>
              <a:t>Difficulty with focus, group work, and adapting to unexpected changes.</a:t>
            </a:r>
          </a:p>
          <a:p>
            <a:pPr>
              <a:lnSpc>
                <a:spcPct val="90000"/>
              </a:lnSpc>
              <a:spcAft>
                <a:spcPts val="600"/>
              </a:spcAft>
            </a:pPr>
            <a:r>
              <a:rPr lang="en-US" sz="1600" b="1" dirty="0">
                <a:solidFill>
                  <a:srgbClr val="FF0000"/>
                </a:solidFill>
              </a:rPr>
              <a:t>Support Strategies</a:t>
            </a:r>
            <a:r>
              <a:rPr lang="en-US" sz="1600" dirty="0">
                <a:solidFill>
                  <a:srgbClr val="FF0000"/>
                </a:solidFill>
              </a:rPr>
              <a:t>:</a:t>
            </a:r>
          </a:p>
          <a:p>
            <a:pPr lvl="1" indent="-288925">
              <a:lnSpc>
                <a:spcPct val="90000"/>
              </a:lnSpc>
              <a:spcAft>
                <a:spcPts val="600"/>
              </a:spcAft>
              <a:buFont typeface="Wingdings" panose="05000000000000000000" pitchFamily="2" charset="2"/>
              <a:buChar char="§"/>
            </a:pPr>
            <a:r>
              <a:rPr lang="en-US" sz="1600" dirty="0">
                <a:solidFill>
                  <a:srgbClr val="002060"/>
                </a:solidFill>
              </a:rPr>
              <a:t>Provide predictable schedules and clear instructions</a:t>
            </a:r>
          </a:p>
          <a:p>
            <a:pPr lvl="1" indent="-288925">
              <a:lnSpc>
                <a:spcPct val="90000"/>
              </a:lnSpc>
              <a:spcAft>
                <a:spcPts val="600"/>
              </a:spcAft>
              <a:buFont typeface="Wingdings" panose="05000000000000000000" pitchFamily="2" charset="2"/>
              <a:buChar char="§"/>
            </a:pPr>
            <a:r>
              <a:rPr lang="en-US" sz="1600" dirty="0">
                <a:solidFill>
                  <a:srgbClr val="002060"/>
                </a:solidFill>
              </a:rPr>
              <a:t>Offer structured group roles or solo options</a:t>
            </a:r>
          </a:p>
          <a:p>
            <a:pPr lvl="1" indent="-288925">
              <a:lnSpc>
                <a:spcPct val="90000"/>
              </a:lnSpc>
              <a:spcAft>
                <a:spcPts val="600"/>
              </a:spcAft>
              <a:buFont typeface="Wingdings" panose="05000000000000000000" pitchFamily="2" charset="2"/>
              <a:buChar char="§"/>
            </a:pPr>
            <a:r>
              <a:rPr lang="en-US" sz="1600" dirty="0">
                <a:solidFill>
                  <a:srgbClr val="002060"/>
                </a:solidFill>
              </a:rPr>
              <a:t>Reduce sensory overload (quiet testing spaces)</a:t>
            </a:r>
          </a:p>
          <a:p>
            <a:pPr lvl="1" indent="-288925">
              <a:lnSpc>
                <a:spcPct val="90000"/>
              </a:lnSpc>
              <a:spcAft>
                <a:spcPts val="1200"/>
              </a:spcAft>
              <a:buFont typeface="Wingdings" panose="05000000000000000000" pitchFamily="2" charset="2"/>
              <a:buChar char="§"/>
            </a:pPr>
            <a:r>
              <a:rPr lang="en-US" sz="1600" dirty="0">
                <a:solidFill>
                  <a:srgbClr val="002060"/>
                </a:solidFill>
              </a:rPr>
              <a:t>Encourage respectful peer communication</a:t>
            </a:r>
          </a:p>
          <a:p>
            <a:pPr marL="168275" indent="-168275">
              <a:lnSpc>
                <a:spcPct val="90000"/>
              </a:lnSpc>
              <a:spcAft>
                <a:spcPts val="600"/>
              </a:spcAft>
            </a:pPr>
            <a:r>
              <a:rPr lang="en-US" sz="1600" b="1" dirty="0">
                <a:solidFill>
                  <a:srgbClr val="FF0000"/>
                </a:solidFill>
              </a:rPr>
              <a:t>Benefit</a:t>
            </a:r>
            <a:r>
              <a:rPr lang="en-US" sz="1600" dirty="0">
                <a:solidFill>
                  <a:srgbClr val="FF0000"/>
                </a:solidFill>
              </a:rPr>
              <a:t>:</a:t>
            </a:r>
            <a:br>
              <a:rPr lang="en-US" sz="1600" dirty="0">
                <a:solidFill>
                  <a:srgbClr val="002060"/>
                </a:solidFill>
              </a:rPr>
            </a:br>
            <a:r>
              <a:rPr lang="en-US" sz="1600" dirty="0">
                <a:solidFill>
                  <a:srgbClr val="002060"/>
                </a:solidFill>
              </a:rPr>
              <a:t>Fosters a calm, structured environment where neurodiverse students thrive.</a:t>
            </a:r>
          </a:p>
        </p:txBody>
      </p:sp>
      <p:sp>
        <p:nvSpPr>
          <p:cNvPr id="33808" name="Rectangle 33807">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794" name="Picture 2" descr="female college student looking distracted during a lesson at school - attention deficit hyperactivity disorder stock pictures, royalty-free photos &amp; images">
            <a:extLst>
              <a:ext uri="{FF2B5EF4-FFF2-40B4-BE49-F238E27FC236}">
                <a16:creationId xmlns:a16="http://schemas.microsoft.com/office/drawing/2014/main" id="{02982670-36CB-F953-AFC9-1B592360C0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12158" y="1736309"/>
            <a:ext cx="4223252" cy="2819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3810" name="Straight Connector 3380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C7F2567-13FA-5F5D-2869-0360D34211DC}"/>
              </a:ext>
            </a:extLst>
          </p:cNvPr>
          <p:cNvSpPr txBox="1"/>
          <p:nvPr/>
        </p:nvSpPr>
        <p:spPr>
          <a:xfrm>
            <a:off x="1175746" y="967029"/>
            <a:ext cx="4625494" cy="694614"/>
          </a:xfrm>
          <a:prstGeom prst="rect">
            <a:avLst/>
          </a:prstGeom>
          <a:noFill/>
        </p:spPr>
        <p:txBody>
          <a:bodyPr wrap="square">
            <a:spAutoFit/>
          </a:bodyPr>
          <a:lstStyle/>
          <a:p>
            <a:pPr algn="ctr">
              <a:lnSpc>
                <a:spcPct val="80000"/>
              </a:lnSpc>
            </a:pPr>
            <a:r>
              <a:rPr lang="en-US" sz="2400" b="1" dirty="0">
                <a:solidFill>
                  <a:srgbClr val="002060"/>
                </a:solidFill>
              </a:rPr>
              <a:t>Student on the                                      Autism Spectrum</a:t>
            </a:r>
          </a:p>
        </p:txBody>
      </p:sp>
    </p:spTree>
    <p:extLst>
      <p:ext uri="{BB962C8B-B14F-4D97-AF65-F5344CB8AC3E}">
        <p14:creationId xmlns:p14="http://schemas.microsoft.com/office/powerpoint/2010/main" val="993031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79" name="Rectangle 2867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674" name="Picture 2">
            <a:extLst>
              <a:ext uri="{FF2B5EF4-FFF2-40B4-BE49-F238E27FC236}">
                <a16:creationId xmlns:a16="http://schemas.microsoft.com/office/drawing/2014/main" id="{462CB80F-EF20-B85B-8D99-AE7379573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59" r="8310" b="-1"/>
          <a:stretch>
            <a:fillRect/>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1AB27A-41F2-ABF1-6BF7-78078415C0BE}"/>
              </a:ext>
            </a:extLst>
          </p:cNvPr>
          <p:cNvSpPr txBox="1"/>
          <p:nvPr/>
        </p:nvSpPr>
        <p:spPr>
          <a:xfrm>
            <a:off x="8643193" y="2418408"/>
            <a:ext cx="2942813" cy="3540265"/>
          </a:xfrm>
          <a:prstGeom prst="rect">
            <a:avLst/>
          </a:prstGeom>
        </p:spPr>
        <p:txBody>
          <a:bodyPr vert="horz" lIns="91440" tIns="45720" rIns="91440" bIns="45720" rtlCol="0">
            <a:normAutofit/>
          </a:bodyPr>
          <a:lstStyle/>
          <a:p>
            <a:pPr marR="0" algn="ctr">
              <a:lnSpc>
                <a:spcPct val="90000"/>
              </a:lnSpc>
              <a:spcAft>
                <a:spcPts val="800"/>
              </a:spcAft>
            </a:pPr>
            <a:r>
              <a:rPr lang="en-US" sz="2800" b="1" dirty="0">
                <a:solidFill>
                  <a:srgbClr val="002060"/>
                </a:solidFill>
                <a:effectLst/>
              </a:rPr>
              <a:t>Resources</a:t>
            </a:r>
            <a:endParaRPr lang="en-US" sz="2800" dirty="0">
              <a:solidFill>
                <a:srgbClr val="002060"/>
              </a:solidFill>
              <a:effectLst/>
            </a:endParaRPr>
          </a:p>
        </p:txBody>
      </p:sp>
      <p:sp>
        <p:nvSpPr>
          <p:cNvPr id="28681" name="Rectangle 2868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83" name="Rectangle 2868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8967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B8A46-42E2-7E86-2C39-C54479FB6E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A65A97-499E-C99E-EACA-218DE1FA1F8F}"/>
              </a:ext>
            </a:extLst>
          </p:cNvPr>
          <p:cNvSpPr>
            <a:spLocks noChangeArrowheads="1"/>
          </p:cNvSpPr>
          <p:nvPr/>
        </p:nvSpPr>
        <p:spPr bwMode="auto">
          <a:xfrm>
            <a:off x="1430767" y="3227015"/>
            <a:ext cx="10348856"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altLang="en-US" sz="1600" b="0" i="0" u="none" strike="noStrike" kern="1200" cap="none" spc="0" normalizeH="0" baseline="0" noProof="0" dirty="0">
              <a:ln>
                <a:noFill/>
              </a:ln>
              <a:solidFill>
                <a:srgbClr val="002060"/>
              </a:solidFill>
              <a:effectLst/>
              <a:uLnTx/>
              <a:uFillTx/>
              <a:ea typeface="+mn-ea"/>
              <a:cs typeface="+mn-cs"/>
            </a:endParaRPr>
          </a:p>
          <a:p>
            <a:pPr marR="0" lvl="0" algn="l" defTabSz="914400" rtl="0" eaLnBrk="0" fontAlgn="base" latinLnBrk="0" hangingPunct="0">
              <a:lnSpc>
                <a:spcPct val="100000"/>
              </a:lnSpc>
              <a:spcBef>
                <a:spcPct val="0"/>
              </a:spcBef>
              <a:spcAft>
                <a:spcPct val="0"/>
              </a:spcAft>
              <a:buClrTx/>
              <a:buSzTx/>
              <a:tabLst/>
              <a:defRPr/>
            </a:pPr>
            <a:r>
              <a:rPr kumimoji="0" lang="en-US" altLang="en-US" sz="1600" b="0" i="0" u="none" strike="noStrike" kern="1200" cap="none" spc="0" normalizeH="0" baseline="0" noProof="0" dirty="0">
                <a:ln>
                  <a:noFill/>
                </a:ln>
                <a:solidFill>
                  <a:srgbClr val="002060"/>
                </a:solidFill>
                <a:effectLst/>
                <a:uLnTx/>
                <a:uFillTx/>
                <a:ea typeface="+mn-ea"/>
                <a:cs typeface="+mn-cs"/>
              </a:rPr>
              <a:t>The LSC-North Harris Disability Services is located in Winship </a:t>
            </a:r>
            <a:r>
              <a:rPr lang="en-US" altLang="en-US" sz="1600" dirty="0">
                <a:solidFill>
                  <a:srgbClr val="002060"/>
                </a:solidFill>
              </a:rPr>
              <a:t>120. This office:</a:t>
            </a:r>
            <a:endParaRPr kumimoji="0" lang="en-US" altLang="en-US" sz="1600" b="0" i="0" u="none" strike="noStrike" kern="1200" cap="none" spc="0" normalizeH="0" baseline="0" noProof="0" dirty="0">
              <a:ln>
                <a:noFill/>
              </a:ln>
              <a:solidFill>
                <a:srgbClr val="002060"/>
              </a:solidFill>
              <a:effectLst/>
              <a:uLnTx/>
              <a:uFillTx/>
              <a:ea typeface="+mn-ea"/>
              <a:cs typeface="+mn-cs"/>
            </a:endParaRPr>
          </a:p>
          <a:p>
            <a:pPr marL="623888" marR="0" lvl="0" indent="-333375"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srgbClr val="002060"/>
                </a:solidFill>
                <a:effectLst/>
                <a:uLnTx/>
                <a:uFillTx/>
                <a:ea typeface="+mn-ea"/>
                <a:cs typeface="+mn-cs"/>
              </a:rPr>
              <a:t>Reviews documentation and determines accommodations</a:t>
            </a:r>
          </a:p>
          <a:p>
            <a:pPr marL="623888" marR="0" lvl="0" indent="-333375"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srgbClr val="002060"/>
                </a:solidFill>
                <a:effectLst/>
                <a:uLnTx/>
                <a:uFillTx/>
                <a:ea typeface="+mn-ea"/>
                <a:cs typeface="+mn-cs"/>
              </a:rPr>
              <a:t>Provides support like:</a:t>
            </a:r>
          </a:p>
          <a:p>
            <a:pPr marL="102870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600" b="0" i="0" u="none" strike="noStrike" kern="1200" cap="none" spc="0" normalizeH="0" baseline="0" noProof="0" dirty="0">
                <a:ln>
                  <a:noFill/>
                </a:ln>
                <a:solidFill>
                  <a:srgbClr val="002060"/>
                </a:solidFill>
                <a:effectLst/>
                <a:uLnTx/>
                <a:uFillTx/>
                <a:ea typeface="+mn-ea"/>
                <a:cs typeface="+mn-cs"/>
              </a:rPr>
              <a:t>Assistive technology</a:t>
            </a:r>
          </a:p>
          <a:p>
            <a:pPr marL="102870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600" b="0" i="0" u="none" strike="noStrike" kern="1200" cap="none" spc="0" normalizeH="0" baseline="0" noProof="0" dirty="0">
                <a:ln>
                  <a:noFill/>
                </a:ln>
                <a:solidFill>
                  <a:srgbClr val="002060"/>
                </a:solidFill>
                <a:effectLst/>
                <a:uLnTx/>
                <a:uFillTx/>
                <a:ea typeface="+mn-ea"/>
                <a:cs typeface="+mn-cs"/>
              </a:rPr>
              <a:t>Note-taking help</a:t>
            </a:r>
          </a:p>
          <a:p>
            <a:pPr marL="102870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600" b="0" i="0" u="none" strike="noStrike" kern="1200" cap="none" spc="0" normalizeH="0" baseline="0" noProof="0" dirty="0">
                <a:ln>
                  <a:noFill/>
                </a:ln>
                <a:solidFill>
                  <a:srgbClr val="002060"/>
                </a:solidFill>
                <a:effectLst/>
                <a:uLnTx/>
                <a:uFillTx/>
                <a:ea typeface="+mn-ea"/>
                <a:cs typeface="+mn-cs"/>
              </a:rPr>
              <a:t>Extended test time</a:t>
            </a:r>
          </a:p>
          <a:p>
            <a:pPr marL="102870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600" b="0" i="0" u="none" strike="noStrike" kern="1200" cap="none" spc="0" normalizeH="0" baseline="0" noProof="0" dirty="0">
                <a:ln>
                  <a:noFill/>
                </a:ln>
                <a:solidFill>
                  <a:srgbClr val="002060"/>
                </a:solidFill>
                <a:effectLst/>
                <a:uLnTx/>
                <a:uFillTx/>
                <a:ea typeface="+mn-ea"/>
                <a:cs typeface="+mn-cs"/>
              </a:rPr>
              <a:t>Accessible furniture</a:t>
            </a:r>
          </a:p>
          <a:p>
            <a:pPr marL="102870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600" b="0" i="0" u="none" strike="noStrike" kern="1200" cap="none" spc="0" normalizeH="0" baseline="0" noProof="0" dirty="0">
                <a:ln>
                  <a:noFill/>
                </a:ln>
                <a:solidFill>
                  <a:srgbClr val="002060"/>
                </a:solidFill>
                <a:effectLst/>
                <a:uLnTx/>
                <a:uFillTx/>
                <a:ea typeface="+mn-ea"/>
                <a:cs typeface="+mn-cs"/>
              </a:rPr>
              <a:t>Offers guidance to faculty on implementing accommodations</a:t>
            </a:r>
          </a:p>
          <a:p>
            <a:pPr marL="102870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600" b="0" i="0" u="none" strike="noStrike" kern="1200" cap="none" spc="0" normalizeH="0" baseline="0" noProof="0" dirty="0">
                <a:ln>
                  <a:noFill/>
                </a:ln>
                <a:solidFill>
                  <a:srgbClr val="002060"/>
                </a:solidFill>
                <a:effectLst/>
                <a:uLnTx/>
                <a:uFillTx/>
                <a:ea typeface="+mn-ea"/>
                <a:cs typeface="+mn-cs"/>
              </a:rPr>
              <a:t>Acts as a bridge between students and instructors</a:t>
            </a:r>
          </a:p>
          <a:p>
            <a:pPr marL="102870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600" b="0" i="0" u="none" strike="noStrike" kern="1200" cap="none" spc="0" normalizeH="0" baseline="0" noProof="0" dirty="0">
                <a:ln>
                  <a:noFill/>
                </a:ln>
                <a:solidFill>
                  <a:srgbClr val="002060"/>
                </a:solidFill>
                <a:effectLst/>
                <a:uLnTx/>
                <a:uFillTx/>
                <a:ea typeface="+mn-ea"/>
                <a:cs typeface="+mn-cs"/>
              </a:rPr>
              <a:t>Promotes legal compliance and inclusive learning environments</a:t>
            </a:r>
          </a:p>
          <a:p>
            <a:pPr marR="0" lvl="0" algn="l" defTabSz="914400" rtl="0" eaLnBrk="0" fontAlgn="base" latinLnBrk="0" hangingPunct="0">
              <a:lnSpc>
                <a:spcPct val="100000"/>
              </a:lnSpc>
              <a:spcBef>
                <a:spcPct val="0"/>
              </a:spcBef>
              <a:spcAft>
                <a:spcPct val="0"/>
              </a:spcAft>
              <a:buClrTx/>
              <a:buSzTx/>
              <a:tabLst/>
              <a:defRPr/>
            </a:pPr>
            <a:endParaRPr lang="en-US" altLang="en-US" sz="1600" dirty="0">
              <a:solidFill>
                <a:srgbClr val="002060"/>
              </a:solidFill>
            </a:endParaRPr>
          </a:p>
          <a:p>
            <a:pPr marR="0" lvl="0" algn="l" defTabSz="914400" rtl="0" eaLnBrk="0" fontAlgn="base" latinLnBrk="0" hangingPunct="0">
              <a:lnSpc>
                <a:spcPct val="100000"/>
              </a:lnSpc>
              <a:spcBef>
                <a:spcPct val="0"/>
              </a:spcBef>
              <a:spcAft>
                <a:spcPct val="0"/>
              </a:spcAft>
              <a:buClrTx/>
              <a:buSzTx/>
              <a:tabLst/>
              <a:defRPr/>
            </a:pPr>
            <a:r>
              <a:rPr lang="en-US" altLang="en-US" sz="1600" dirty="0">
                <a:solidFill>
                  <a:srgbClr val="002060"/>
                </a:solidFill>
              </a:rPr>
              <a:t>A complete list of services can be found at </a:t>
            </a:r>
            <a:r>
              <a:rPr lang="en-US" altLang="en-US" sz="1600" dirty="0">
                <a:solidFill>
                  <a:srgbClr val="002060"/>
                </a:solidFill>
                <a:hlinkClick r:id="rId3"/>
              </a:rPr>
              <a:t>Disability Services</a:t>
            </a:r>
            <a:r>
              <a:rPr lang="en-US" altLang="en-US" sz="1600" dirty="0">
                <a:solidFill>
                  <a:srgbClr val="002060"/>
                </a:solidFill>
              </a:rPr>
              <a:t>. </a:t>
            </a:r>
          </a:p>
        </p:txBody>
      </p:sp>
      <p:pic>
        <p:nvPicPr>
          <p:cNvPr id="11266" name="Picture 2">
            <a:extLst>
              <a:ext uri="{FF2B5EF4-FFF2-40B4-BE49-F238E27FC236}">
                <a16:creationId xmlns:a16="http://schemas.microsoft.com/office/drawing/2014/main" id="{9F002440-D3A5-BB7D-4B5D-D93A23349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188540"/>
            <a:ext cx="11791950" cy="303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013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E20D4E-C92F-1E3D-EE5F-74B7874714FF}"/>
              </a:ext>
            </a:extLst>
          </p:cNvPr>
          <p:cNvPicPr>
            <a:picLocks noChangeAspect="1"/>
          </p:cNvPicPr>
          <p:nvPr/>
        </p:nvPicPr>
        <p:blipFill>
          <a:blip r:embed="rId3"/>
          <a:srcRect b="14773"/>
          <a:stretch>
            <a:fillRect/>
          </a:stretch>
        </p:blipFill>
        <p:spPr>
          <a:xfrm>
            <a:off x="-2" y="10"/>
            <a:ext cx="12192002" cy="3428990"/>
          </a:xfrm>
          <a:prstGeom prst="rect">
            <a:avLst/>
          </a:prstGeom>
        </p:spPr>
      </p:pic>
      <p:grpSp>
        <p:nvGrpSpPr>
          <p:cNvPr id="10" name="Group 9">
            <a:extLst>
              <a:ext uri="{FF2B5EF4-FFF2-40B4-BE49-F238E27FC236}">
                <a16:creationId xmlns:a16="http://schemas.microsoft.com/office/drawing/2014/main" id="{5EC81CC9-EAC3-3907-9268-3A583E3B63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00" y="3401858"/>
            <a:ext cx="12207200" cy="123363"/>
            <a:chOff x="-5025" y="6737718"/>
            <a:chExt cx="12207200" cy="123363"/>
          </a:xfrm>
        </p:grpSpPr>
        <p:sp>
          <p:nvSpPr>
            <p:cNvPr id="11" name="Rectangle 10">
              <a:extLst>
                <a:ext uri="{FF2B5EF4-FFF2-40B4-BE49-F238E27FC236}">
                  <a16:creationId xmlns:a16="http://schemas.microsoft.com/office/drawing/2014/main" id="{665915B0-4647-B7BB-3CDF-D62A16FC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A416CD1-48B0-ADCA-33F6-A12FBD9EE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11CA1544-7295-3330-B0AC-21FBF28CE5A0}"/>
              </a:ext>
            </a:extLst>
          </p:cNvPr>
          <p:cNvSpPr txBox="1"/>
          <p:nvPr/>
        </p:nvSpPr>
        <p:spPr>
          <a:xfrm>
            <a:off x="7658236" y="4334576"/>
            <a:ext cx="3728514" cy="1697697"/>
          </a:xfrm>
          <a:prstGeom prst="rect">
            <a:avLst/>
          </a:prstGeom>
        </p:spPr>
        <p:txBody>
          <a:bodyPr vert="horz" lIns="91440" tIns="45720" rIns="91440" bIns="45720" rtlCol="0" anchor="t">
            <a:normAutofit lnSpcReduction="10000"/>
          </a:bodyPr>
          <a:lstStyle/>
          <a:p>
            <a:pPr algn="ctr">
              <a:lnSpc>
                <a:spcPct val="90000"/>
              </a:lnSpc>
              <a:spcAft>
                <a:spcPts val="600"/>
              </a:spcAft>
            </a:pPr>
            <a:r>
              <a:rPr lang="en-US" sz="1600" b="1" dirty="0">
                <a:solidFill>
                  <a:srgbClr val="FF0000"/>
                </a:solidFill>
              </a:rPr>
              <a:t>Free Benefits</a:t>
            </a:r>
            <a:endParaRPr lang="en-US" sz="1600" dirty="0">
              <a:solidFill>
                <a:srgbClr val="FF0000"/>
              </a:solidFill>
            </a:endParaRPr>
          </a:p>
          <a:p>
            <a:pPr marL="746125" lvl="1" indent="-231775">
              <a:lnSpc>
                <a:spcPct val="90000"/>
              </a:lnSpc>
              <a:spcAft>
                <a:spcPts val="600"/>
              </a:spcAft>
              <a:buFont typeface="Wingdings" panose="05000000000000000000" pitchFamily="2" charset="2"/>
              <a:buChar char="§"/>
            </a:pPr>
            <a:r>
              <a:rPr lang="en-US" sz="1600" dirty="0">
                <a:solidFill>
                  <a:srgbClr val="002060"/>
                </a:solidFill>
              </a:rPr>
              <a:t>Supports diverse learning needs</a:t>
            </a:r>
          </a:p>
          <a:p>
            <a:pPr marL="746125" lvl="1" indent="-231775">
              <a:lnSpc>
                <a:spcPct val="90000"/>
              </a:lnSpc>
              <a:spcAft>
                <a:spcPts val="600"/>
              </a:spcAft>
              <a:buFont typeface="Wingdings" panose="05000000000000000000" pitchFamily="2" charset="2"/>
              <a:buChar char="§"/>
            </a:pPr>
            <a:r>
              <a:rPr lang="en-US" sz="1600" dirty="0">
                <a:solidFill>
                  <a:srgbClr val="002060"/>
                </a:solidFill>
              </a:rPr>
              <a:t>Freely available and easy to integrate</a:t>
            </a:r>
          </a:p>
          <a:p>
            <a:pPr marL="746125" lvl="1" indent="-231775">
              <a:lnSpc>
                <a:spcPct val="90000"/>
              </a:lnSpc>
              <a:spcAft>
                <a:spcPts val="600"/>
              </a:spcAft>
              <a:buFont typeface="Wingdings" panose="05000000000000000000" pitchFamily="2" charset="2"/>
              <a:buChar char="§"/>
            </a:pPr>
            <a:r>
              <a:rPr lang="en-US" sz="1600" dirty="0">
                <a:solidFill>
                  <a:srgbClr val="002060"/>
                </a:solidFill>
              </a:rPr>
              <a:t>Promotes equity and independence</a:t>
            </a:r>
          </a:p>
        </p:txBody>
      </p:sp>
      <p:sp>
        <p:nvSpPr>
          <p:cNvPr id="6" name="TextBox 5">
            <a:extLst>
              <a:ext uri="{FF2B5EF4-FFF2-40B4-BE49-F238E27FC236}">
                <a16:creationId xmlns:a16="http://schemas.microsoft.com/office/drawing/2014/main" id="{BBB1A7B4-8800-A2C9-F925-306D3ABF4155}"/>
              </a:ext>
            </a:extLst>
          </p:cNvPr>
          <p:cNvSpPr txBox="1"/>
          <p:nvPr/>
        </p:nvSpPr>
        <p:spPr>
          <a:xfrm>
            <a:off x="4365458" y="3699066"/>
            <a:ext cx="3623511" cy="461665"/>
          </a:xfrm>
          <a:prstGeom prst="rect">
            <a:avLst/>
          </a:prstGeom>
          <a:noFill/>
        </p:spPr>
        <p:txBody>
          <a:bodyPr wrap="square">
            <a:spAutoFit/>
          </a:bodyPr>
          <a:lstStyle/>
          <a:p>
            <a:r>
              <a:rPr lang="en-US" sz="2400" b="1" dirty="0">
                <a:solidFill>
                  <a:srgbClr val="002060"/>
                </a:solidFill>
              </a:rPr>
              <a:t>Accessibility Tools</a:t>
            </a:r>
            <a:endParaRPr lang="en-US" sz="2400" dirty="0">
              <a:solidFill>
                <a:srgbClr val="002060"/>
              </a:solidFill>
            </a:endParaRPr>
          </a:p>
        </p:txBody>
      </p:sp>
      <p:sp>
        <p:nvSpPr>
          <p:cNvPr id="8" name="TextBox 7">
            <a:extLst>
              <a:ext uri="{FF2B5EF4-FFF2-40B4-BE49-F238E27FC236}">
                <a16:creationId xmlns:a16="http://schemas.microsoft.com/office/drawing/2014/main" id="{8C93029F-F44A-A330-2467-561E8529B542}"/>
              </a:ext>
            </a:extLst>
          </p:cNvPr>
          <p:cNvSpPr txBox="1"/>
          <p:nvPr/>
        </p:nvSpPr>
        <p:spPr>
          <a:xfrm>
            <a:off x="805250" y="4334576"/>
            <a:ext cx="3093849" cy="1509580"/>
          </a:xfrm>
          <a:prstGeom prst="rect">
            <a:avLst/>
          </a:prstGeom>
          <a:noFill/>
        </p:spPr>
        <p:txBody>
          <a:bodyPr wrap="square">
            <a:spAutoFit/>
          </a:bodyPr>
          <a:lstStyle/>
          <a:p>
            <a:pPr algn="ctr">
              <a:lnSpc>
                <a:spcPct val="90000"/>
              </a:lnSpc>
              <a:spcAft>
                <a:spcPts val="600"/>
              </a:spcAft>
            </a:pPr>
            <a:r>
              <a:rPr lang="en-US" sz="1600" b="1" dirty="0">
                <a:solidFill>
                  <a:srgbClr val="FF0000"/>
                </a:solidFill>
              </a:rPr>
              <a:t>Microsoft Immersive Reader</a:t>
            </a:r>
          </a:p>
          <a:p>
            <a:pPr lvl="1" indent="-168275">
              <a:lnSpc>
                <a:spcPct val="90000"/>
              </a:lnSpc>
              <a:spcAft>
                <a:spcPts val="600"/>
              </a:spcAft>
              <a:buFont typeface="Wingdings" panose="05000000000000000000" pitchFamily="2" charset="2"/>
              <a:buChar char="§"/>
            </a:pPr>
            <a:r>
              <a:rPr lang="en-US" sz="1600" dirty="0">
                <a:solidFill>
                  <a:srgbClr val="002060"/>
                </a:solidFill>
              </a:rPr>
              <a:t>Text-to-speech</a:t>
            </a:r>
          </a:p>
          <a:p>
            <a:pPr lvl="1" indent="-168275">
              <a:lnSpc>
                <a:spcPct val="90000"/>
              </a:lnSpc>
              <a:spcAft>
                <a:spcPts val="600"/>
              </a:spcAft>
              <a:buFont typeface="Wingdings" panose="05000000000000000000" pitchFamily="2" charset="2"/>
              <a:buChar char="§"/>
            </a:pPr>
            <a:r>
              <a:rPr lang="en-US" sz="1600" dirty="0">
                <a:solidFill>
                  <a:srgbClr val="002060"/>
                </a:solidFill>
              </a:rPr>
              <a:t>Line focus</a:t>
            </a:r>
          </a:p>
          <a:p>
            <a:pPr lvl="1" indent="-168275">
              <a:lnSpc>
                <a:spcPct val="90000"/>
              </a:lnSpc>
              <a:spcAft>
                <a:spcPts val="600"/>
              </a:spcAft>
              <a:buFont typeface="Wingdings" panose="05000000000000000000" pitchFamily="2" charset="2"/>
              <a:buChar char="§"/>
            </a:pPr>
            <a:r>
              <a:rPr lang="en-US" sz="1600" dirty="0">
                <a:solidFill>
                  <a:srgbClr val="002060"/>
                </a:solidFill>
              </a:rPr>
              <a:t>Translation</a:t>
            </a:r>
          </a:p>
          <a:p>
            <a:pPr lvl="1" indent="-168275">
              <a:lnSpc>
                <a:spcPct val="90000"/>
              </a:lnSpc>
              <a:spcAft>
                <a:spcPts val="600"/>
              </a:spcAft>
              <a:buFont typeface="Wingdings" panose="05000000000000000000" pitchFamily="2" charset="2"/>
              <a:buChar char="§"/>
            </a:pPr>
            <a:r>
              <a:rPr lang="en-US" sz="1600" dirty="0">
                <a:solidFill>
                  <a:srgbClr val="002060"/>
                </a:solidFill>
              </a:rPr>
              <a:t>Grammar support</a:t>
            </a:r>
          </a:p>
        </p:txBody>
      </p:sp>
      <p:sp>
        <p:nvSpPr>
          <p:cNvPr id="13" name="TextBox 12">
            <a:extLst>
              <a:ext uri="{FF2B5EF4-FFF2-40B4-BE49-F238E27FC236}">
                <a16:creationId xmlns:a16="http://schemas.microsoft.com/office/drawing/2014/main" id="{08CAC361-1569-511A-DF96-2731E377FF0C}"/>
              </a:ext>
            </a:extLst>
          </p:cNvPr>
          <p:cNvSpPr txBox="1"/>
          <p:nvPr/>
        </p:nvSpPr>
        <p:spPr>
          <a:xfrm>
            <a:off x="4066674" y="3929898"/>
            <a:ext cx="3429000" cy="1828129"/>
          </a:xfrm>
          <a:prstGeom prst="rect">
            <a:avLst/>
          </a:prstGeom>
          <a:noFill/>
        </p:spPr>
        <p:txBody>
          <a:bodyPr wrap="square">
            <a:spAutoFit/>
          </a:bodyPr>
          <a:lstStyle/>
          <a:p>
            <a:pPr indent="-228600" algn="ctr">
              <a:lnSpc>
                <a:spcPct val="90000"/>
              </a:lnSpc>
              <a:spcAft>
                <a:spcPts val="600"/>
              </a:spcAft>
              <a:buFont typeface="Arial" panose="020B0604020202020204" pitchFamily="34" charset="0"/>
              <a:buChar char="•"/>
            </a:pPr>
            <a:endParaRPr lang="en-US" sz="2300" b="1" dirty="0">
              <a:solidFill>
                <a:srgbClr val="FF0000"/>
              </a:solidFill>
            </a:endParaRPr>
          </a:p>
          <a:p>
            <a:pPr algn="ctr">
              <a:lnSpc>
                <a:spcPct val="90000"/>
              </a:lnSpc>
              <a:spcAft>
                <a:spcPts val="600"/>
              </a:spcAft>
            </a:pPr>
            <a:r>
              <a:rPr lang="en-US" sz="1600" b="1" dirty="0">
                <a:solidFill>
                  <a:srgbClr val="FF0000"/>
                </a:solidFill>
              </a:rPr>
              <a:t>Screen Readers</a:t>
            </a:r>
            <a:endParaRPr lang="en-US" sz="1600" dirty="0">
              <a:solidFill>
                <a:srgbClr val="FF0000"/>
              </a:solidFill>
            </a:endParaRPr>
          </a:p>
          <a:p>
            <a:pPr marL="396875" lvl="1" indent="-228600">
              <a:lnSpc>
                <a:spcPct val="90000"/>
              </a:lnSpc>
              <a:spcAft>
                <a:spcPts val="600"/>
              </a:spcAft>
              <a:buFont typeface="Wingdings" panose="05000000000000000000" pitchFamily="2" charset="2"/>
              <a:buChar char="§"/>
            </a:pPr>
            <a:r>
              <a:rPr lang="en-US" sz="1600" dirty="0">
                <a:solidFill>
                  <a:srgbClr val="002060"/>
                </a:solidFill>
              </a:rPr>
              <a:t>Examples: NVDA, VoiceOver</a:t>
            </a:r>
          </a:p>
          <a:p>
            <a:pPr marL="396875" lvl="1" indent="-228600">
              <a:lnSpc>
                <a:spcPct val="90000"/>
              </a:lnSpc>
              <a:spcAft>
                <a:spcPts val="600"/>
              </a:spcAft>
              <a:buFont typeface="Wingdings" panose="05000000000000000000" pitchFamily="2" charset="2"/>
              <a:buChar char="§"/>
            </a:pPr>
            <a:r>
              <a:rPr lang="en-US" sz="1600" dirty="0">
                <a:solidFill>
                  <a:srgbClr val="002060"/>
                </a:solidFill>
              </a:rPr>
              <a:t>Reads on-screen text aloud</a:t>
            </a:r>
          </a:p>
          <a:p>
            <a:pPr marL="396875" lvl="1" indent="-228600">
              <a:lnSpc>
                <a:spcPct val="90000"/>
              </a:lnSpc>
              <a:spcAft>
                <a:spcPts val="600"/>
              </a:spcAft>
              <a:buFont typeface="Wingdings" panose="05000000000000000000" pitchFamily="2" charset="2"/>
              <a:buChar char="§"/>
            </a:pPr>
            <a:r>
              <a:rPr lang="en-US" sz="1600" dirty="0">
                <a:solidFill>
                  <a:srgbClr val="002060"/>
                </a:solidFill>
              </a:rPr>
              <a:t>Navigates documents and websites</a:t>
            </a:r>
          </a:p>
        </p:txBody>
      </p:sp>
    </p:spTree>
    <p:extLst>
      <p:ext uri="{BB962C8B-B14F-4D97-AF65-F5344CB8AC3E}">
        <p14:creationId xmlns:p14="http://schemas.microsoft.com/office/powerpoint/2010/main" val="1961381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Group 103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034" name="Rectangle 103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6" name="Rectangle 103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38" name="Rectangle 103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E006C02-4B2F-F0A4-6496-7A7EDBF5C38B}"/>
              </a:ext>
            </a:extLst>
          </p:cNvPr>
          <p:cNvSpPr txBox="1"/>
          <p:nvPr/>
        </p:nvSpPr>
        <p:spPr>
          <a:xfrm>
            <a:off x="1038255" y="2378137"/>
            <a:ext cx="4991629" cy="3677123"/>
          </a:xfrm>
          <a:prstGeom prst="rect">
            <a:avLst/>
          </a:prstGeom>
        </p:spPr>
        <p:txBody>
          <a:bodyPr vert="horz" lIns="91440" tIns="45720" rIns="91440" bIns="45720" rtlCol="0" anchor="ctr">
            <a:normAutofit lnSpcReduction="10000"/>
          </a:bodyPr>
          <a:lstStyle/>
          <a:p>
            <a:pPr>
              <a:lnSpc>
                <a:spcPct val="90000"/>
              </a:lnSpc>
              <a:spcAft>
                <a:spcPts val="600"/>
              </a:spcAft>
            </a:pPr>
            <a:r>
              <a:rPr lang="en-US" sz="1600" b="1" dirty="0">
                <a:solidFill>
                  <a:srgbClr val="FF0000"/>
                </a:solidFill>
              </a:rPr>
              <a:t>WAVE Tool</a:t>
            </a:r>
            <a:endParaRPr lang="en-US" sz="1600" dirty="0">
              <a:solidFill>
                <a:srgbClr val="FF0000"/>
              </a:solidFill>
            </a:endParaRPr>
          </a:p>
          <a:p>
            <a:pPr marL="517525" lvl="1" indent="-228600">
              <a:lnSpc>
                <a:spcPct val="90000"/>
              </a:lnSpc>
              <a:spcAft>
                <a:spcPts val="600"/>
              </a:spcAft>
              <a:buFont typeface="Wingdings" panose="05000000000000000000" pitchFamily="2" charset="2"/>
              <a:buChar char="§"/>
            </a:pPr>
            <a:r>
              <a:rPr lang="en-US" sz="1600" dirty="0">
                <a:solidFill>
                  <a:srgbClr val="002060"/>
                </a:solidFill>
              </a:rPr>
              <a:t>Checks website accessibility</a:t>
            </a:r>
          </a:p>
          <a:p>
            <a:pPr marL="517525" lvl="1" indent="-228600">
              <a:lnSpc>
                <a:spcPct val="90000"/>
              </a:lnSpc>
              <a:spcAft>
                <a:spcPts val="1200"/>
              </a:spcAft>
              <a:buFont typeface="Wingdings" panose="05000000000000000000" pitchFamily="2" charset="2"/>
              <a:buChar char="§"/>
            </a:pPr>
            <a:r>
              <a:rPr lang="en-US" sz="1600" dirty="0">
                <a:solidFill>
                  <a:srgbClr val="002060"/>
                </a:solidFill>
              </a:rPr>
              <a:t>Ensures WCAG compliance</a:t>
            </a:r>
          </a:p>
          <a:p>
            <a:pPr>
              <a:lnSpc>
                <a:spcPct val="90000"/>
              </a:lnSpc>
              <a:spcAft>
                <a:spcPts val="600"/>
              </a:spcAft>
            </a:pPr>
            <a:r>
              <a:rPr lang="en-US" sz="1600" b="1" dirty="0">
                <a:solidFill>
                  <a:srgbClr val="FF0000"/>
                </a:solidFill>
              </a:rPr>
              <a:t>CAST (Center for Applied Special Technology</a:t>
            </a:r>
            <a:r>
              <a:rPr lang="en-US" sz="1600" b="1" dirty="0"/>
              <a:t>)</a:t>
            </a:r>
            <a:endParaRPr lang="en-US" sz="1600" dirty="0"/>
          </a:p>
          <a:p>
            <a:pPr marL="517525" lvl="1" indent="-228600">
              <a:lnSpc>
                <a:spcPct val="90000"/>
              </a:lnSpc>
              <a:spcAft>
                <a:spcPts val="600"/>
              </a:spcAft>
              <a:buFont typeface="Wingdings" panose="05000000000000000000" pitchFamily="2" charset="2"/>
              <a:buChar char="§"/>
            </a:pPr>
            <a:r>
              <a:rPr lang="en-US" sz="1600" dirty="0">
                <a:solidFill>
                  <a:srgbClr val="002060"/>
                </a:solidFill>
              </a:rPr>
              <a:t>Offers UDL guidelines and resources</a:t>
            </a:r>
          </a:p>
          <a:p>
            <a:pPr marL="517525" lvl="1" indent="-228600">
              <a:lnSpc>
                <a:spcPct val="90000"/>
              </a:lnSpc>
              <a:spcAft>
                <a:spcPts val="1200"/>
              </a:spcAft>
              <a:buFont typeface="Wingdings" panose="05000000000000000000" pitchFamily="2" charset="2"/>
              <a:buChar char="§"/>
            </a:pPr>
            <a:r>
              <a:rPr lang="en-US" sz="1600" dirty="0">
                <a:solidFill>
                  <a:srgbClr val="002060"/>
                </a:solidFill>
              </a:rPr>
              <a:t>Supports diverse learning needs</a:t>
            </a:r>
          </a:p>
          <a:p>
            <a:pPr>
              <a:lnSpc>
                <a:spcPct val="90000"/>
              </a:lnSpc>
              <a:spcAft>
                <a:spcPts val="600"/>
              </a:spcAft>
            </a:pPr>
            <a:r>
              <a:rPr lang="en-US" sz="1600" b="1" dirty="0">
                <a:solidFill>
                  <a:srgbClr val="FF0000"/>
                </a:solidFill>
              </a:rPr>
              <a:t>YouTube and Online Captioning</a:t>
            </a:r>
            <a:endParaRPr lang="en-US" sz="1600" dirty="0">
              <a:solidFill>
                <a:srgbClr val="FF0000"/>
              </a:solidFill>
            </a:endParaRPr>
          </a:p>
          <a:p>
            <a:pPr lvl="1" indent="-168275">
              <a:lnSpc>
                <a:spcPct val="90000"/>
              </a:lnSpc>
              <a:spcAft>
                <a:spcPts val="600"/>
              </a:spcAft>
              <a:buFont typeface="Wingdings" panose="05000000000000000000" pitchFamily="2" charset="2"/>
              <a:buChar char="§"/>
            </a:pPr>
            <a:r>
              <a:rPr lang="en-US" sz="1600" dirty="0">
                <a:solidFill>
                  <a:srgbClr val="002060"/>
                </a:solidFill>
              </a:rPr>
              <a:t>Auto-captions videos</a:t>
            </a:r>
          </a:p>
          <a:p>
            <a:pPr lvl="1" indent="-168275">
              <a:lnSpc>
                <a:spcPct val="90000"/>
              </a:lnSpc>
              <a:spcAft>
                <a:spcPts val="1200"/>
              </a:spcAft>
              <a:buFont typeface="Wingdings" panose="05000000000000000000" pitchFamily="2" charset="2"/>
              <a:buChar char="§"/>
            </a:pPr>
            <a:r>
              <a:rPr lang="en-US" sz="1600" dirty="0">
                <a:solidFill>
                  <a:srgbClr val="002060"/>
                </a:solidFill>
              </a:rPr>
              <a:t>Improves access to audio/video content</a:t>
            </a:r>
          </a:p>
          <a:p>
            <a:pPr>
              <a:lnSpc>
                <a:spcPct val="90000"/>
              </a:lnSpc>
              <a:spcAft>
                <a:spcPts val="600"/>
              </a:spcAft>
            </a:pPr>
            <a:r>
              <a:rPr lang="en-US" sz="1600" b="1" dirty="0">
                <a:solidFill>
                  <a:srgbClr val="FF0000"/>
                </a:solidFill>
              </a:rPr>
              <a:t>Benefits</a:t>
            </a:r>
            <a:endParaRPr lang="en-US" sz="1600" dirty="0">
              <a:solidFill>
                <a:srgbClr val="FF0000"/>
              </a:solidFill>
            </a:endParaRPr>
          </a:p>
          <a:p>
            <a:pPr lvl="1" indent="-168275">
              <a:lnSpc>
                <a:spcPct val="90000"/>
              </a:lnSpc>
              <a:spcAft>
                <a:spcPts val="600"/>
              </a:spcAft>
              <a:buFont typeface="Wingdings" panose="05000000000000000000" pitchFamily="2" charset="2"/>
              <a:buChar char="§"/>
            </a:pPr>
            <a:r>
              <a:rPr lang="en-US" sz="1600" dirty="0">
                <a:solidFill>
                  <a:srgbClr val="002060"/>
                </a:solidFill>
              </a:rPr>
              <a:t>Easy to use and widely available</a:t>
            </a:r>
          </a:p>
          <a:p>
            <a:pPr lvl="1" indent="-168275">
              <a:lnSpc>
                <a:spcPct val="90000"/>
              </a:lnSpc>
              <a:spcAft>
                <a:spcPts val="600"/>
              </a:spcAft>
              <a:buFont typeface="Wingdings" panose="05000000000000000000" pitchFamily="2" charset="2"/>
              <a:buChar char="§"/>
            </a:pPr>
            <a:r>
              <a:rPr lang="en-US" sz="1600" dirty="0">
                <a:solidFill>
                  <a:srgbClr val="002060"/>
                </a:solidFill>
              </a:rPr>
              <a:t>Helps create inclusive digital materials</a:t>
            </a:r>
          </a:p>
        </p:txBody>
      </p:sp>
      <p:sp>
        <p:nvSpPr>
          <p:cNvPr id="1040" name="Rectangle 1039">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Diagram of four principles of accessible design - with icons representing each.&#10;Perceivable - with an open eye icon.&#10;Operable - with a graphic of a computer mouse click.&#10;Understandable - with simple icon of a human head and brain&#10;Robust - icon of several difference types of electronic devices (smartphone, desktop, tablet)">
            <a:extLst>
              <a:ext uri="{FF2B5EF4-FFF2-40B4-BE49-F238E27FC236}">
                <a16:creationId xmlns:a16="http://schemas.microsoft.com/office/drawing/2014/main" id="{132A2B71-91F2-FCFC-9FA3-BCEB07CC47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30493" y="1347516"/>
            <a:ext cx="4223252" cy="4223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42" name="Straight Connector 104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895CB50-AA1E-76BA-0009-B52422B26022}"/>
              </a:ext>
            </a:extLst>
          </p:cNvPr>
          <p:cNvSpPr txBox="1"/>
          <p:nvPr/>
        </p:nvSpPr>
        <p:spPr>
          <a:xfrm>
            <a:off x="1343954" y="1181646"/>
            <a:ext cx="4264917" cy="694614"/>
          </a:xfrm>
          <a:prstGeom prst="rect">
            <a:avLst/>
          </a:prstGeom>
          <a:noFill/>
        </p:spPr>
        <p:txBody>
          <a:bodyPr wrap="square">
            <a:spAutoFit/>
          </a:bodyPr>
          <a:lstStyle/>
          <a:p>
            <a:pPr algn="ctr">
              <a:lnSpc>
                <a:spcPct val="80000"/>
              </a:lnSpc>
            </a:pPr>
            <a:r>
              <a:rPr lang="en-US" sz="2400" b="1" dirty="0">
                <a:solidFill>
                  <a:srgbClr val="002060"/>
                </a:solidFill>
              </a:rPr>
              <a:t>Web-Based Accessibility Resources</a:t>
            </a:r>
          </a:p>
        </p:txBody>
      </p:sp>
    </p:spTree>
    <p:extLst>
      <p:ext uri="{BB962C8B-B14F-4D97-AF65-F5344CB8AC3E}">
        <p14:creationId xmlns:p14="http://schemas.microsoft.com/office/powerpoint/2010/main" val="1058724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57" name="Rectangle 2056">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059" name="Rectangle 2058">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61" name="Rectangle 2060">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0" name="Picture 2" descr="Assistive Technology">
            <a:extLst>
              <a:ext uri="{FF2B5EF4-FFF2-40B4-BE49-F238E27FC236}">
                <a16:creationId xmlns:a16="http://schemas.microsoft.com/office/drawing/2014/main" id="{5EA23B2E-58AA-C183-66DB-E24C3DB2A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56" b="-1"/>
          <a:stretch>
            <a:fillRect/>
          </a:stretch>
        </p:blipFill>
        <p:spPr bwMode="auto">
          <a:xfrm>
            <a:off x="908304"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BF6CC98-705D-1930-243F-8414625A1C8E}"/>
              </a:ext>
            </a:extLst>
          </p:cNvPr>
          <p:cNvSpPr txBox="1"/>
          <p:nvPr/>
        </p:nvSpPr>
        <p:spPr>
          <a:xfrm>
            <a:off x="7411453" y="2478024"/>
            <a:ext cx="3872243" cy="3694176"/>
          </a:xfrm>
          <a:prstGeom prst="rect">
            <a:avLst/>
          </a:prstGeom>
        </p:spPr>
        <p:txBody>
          <a:bodyPr vert="horz" lIns="91440" tIns="45720" rIns="91440" bIns="45720" rtlCol="0" anchor="ctr">
            <a:noAutofit/>
          </a:bodyPr>
          <a:lstStyle/>
          <a:p>
            <a:pPr>
              <a:lnSpc>
                <a:spcPct val="90000"/>
              </a:lnSpc>
              <a:spcAft>
                <a:spcPts val="600"/>
              </a:spcAft>
            </a:pPr>
            <a:r>
              <a:rPr lang="en-US" sz="1600" b="1" dirty="0">
                <a:solidFill>
                  <a:srgbClr val="FF0000"/>
                </a:solidFill>
              </a:rPr>
              <a:t>What it is</a:t>
            </a:r>
            <a:endParaRPr lang="en-US" sz="1600" dirty="0">
              <a:solidFill>
                <a:srgbClr val="FF0000"/>
              </a:solidFill>
            </a:endParaRPr>
          </a:p>
          <a:p>
            <a:pPr lvl="1" indent="-228600">
              <a:lnSpc>
                <a:spcPct val="90000"/>
              </a:lnSpc>
              <a:spcAft>
                <a:spcPts val="600"/>
              </a:spcAft>
              <a:buFont typeface="Wingdings" panose="05000000000000000000" pitchFamily="2" charset="2"/>
              <a:buChar char="§"/>
            </a:pPr>
            <a:r>
              <a:rPr lang="en-US" sz="1600" dirty="0">
                <a:solidFill>
                  <a:srgbClr val="002060"/>
                </a:solidFill>
              </a:rPr>
              <a:t>Tools that support students with disabilities</a:t>
            </a:r>
          </a:p>
          <a:p>
            <a:pPr lvl="1" indent="-228600">
              <a:lnSpc>
                <a:spcPct val="90000"/>
              </a:lnSpc>
              <a:spcAft>
                <a:spcPts val="1200"/>
              </a:spcAft>
              <a:buFont typeface="Wingdings" panose="05000000000000000000" pitchFamily="2" charset="2"/>
              <a:buChar char="§"/>
            </a:pPr>
            <a:r>
              <a:rPr lang="en-US" sz="1600" dirty="0">
                <a:solidFill>
                  <a:srgbClr val="002060"/>
                </a:solidFill>
              </a:rPr>
              <a:t>Enhances learning and independence</a:t>
            </a:r>
          </a:p>
          <a:p>
            <a:pPr>
              <a:lnSpc>
                <a:spcPct val="90000"/>
              </a:lnSpc>
              <a:spcAft>
                <a:spcPts val="600"/>
              </a:spcAft>
            </a:pPr>
            <a:r>
              <a:rPr lang="en-US" sz="1600" b="1" dirty="0">
                <a:solidFill>
                  <a:srgbClr val="FF0000"/>
                </a:solidFill>
              </a:rPr>
              <a:t>Examples</a:t>
            </a:r>
            <a:endParaRPr lang="en-US" sz="1600" dirty="0">
              <a:solidFill>
                <a:srgbClr val="FF0000"/>
              </a:solidFill>
            </a:endParaRPr>
          </a:p>
          <a:p>
            <a:pPr lvl="1" indent="-228600">
              <a:lnSpc>
                <a:spcPct val="90000"/>
              </a:lnSpc>
              <a:spcAft>
                <a:spcPts val="600"/>
              </a:spcAft>
              <a:buFont typeface="Wingdings" panose="05000000000000000000" pitchFamily="2" charset="2"/>
              <a:buChar char="§"/>
            </a:pPr>
            <a:r>
              <a:rPr lang="en-US" sz="1600" dirty="0">
                <a:solidFill>
                  <a:srgbClr val="002060"/>
                </a:solidFill>
              </a:rPr>
              <a:t>Speech-to-text software</a:t>
            </a:r>
          </a:p>
          <a:p>
            <a:pPr lvl="1" indent="-228600">
              <a:lnSpc>
                <a:spcPct val="90000"/>
              </a:lnSpc>
              <a:spcAft>
                <a:spcPts val="600"/>
              </a:spcAft>
              <a:buFont typeface="Wingdings" panose="05000000000000000000" pitchFamily="2" charset="2"/>
              <a:buChar char="§"/>
            </a:pPr>
            <a:r>
              <a:rPr lang="en-US" sz="1600" dirty="0">
                <a:solidFill>
                  <a:srgbClr val="002060"/>
                </a:solidFill>
              </a:rPr>
              <a:t>Screen magnifiers</a:t>
            </a:r>
          </a:p>
          <a:p>
            <a:pPr lvl="1" indent="-228600">
              <a:lnSpc>
                <a:spcPct val="90000"/>
              </a:lnSpc>
              <a:spcAft>
                <a:spcPts val="1200"/>
              </a:spcAft>
              <a:buFont typeface="Wingdings" panose="05000000000000000000" pitchFamily="2" charset="2"/>
              <a:buChar char="§"/>
            </a:pPr>
            <a:r>
              <a:rPr lang="en-US" sz="1600" dirty="0">
                <a:solidFill>
                  <a:srgbClr val="002060"/>
                </a:solidFill>
              </a:rPr>
              <a:t>Alternative input devices</a:t>
            </a:r>
          </a:p>
          <a:p>
            <a:pPr>
              <a:lnSpc>
                <a:spcPct val="90000"/>
              </a:lnSpc>
              <a:spcAft>
                <a:spcPts val="600"/>
              </a:spcAft>
            </a:pPr>
            <a:r>
              <a:rPr lang="en-US" sz="1600" b="1" dirty="0">
                <a:solidFill>
                  <a:srgbClr val="FF0000"/>
                </a:solidFill>
              </a:rPr>
              <a:t>Benefits</a:t>
            </a:r>
            <a:endParaRPr lang="en-US" sz="1600" dirty="0">
              <a:solidFill>
                <a:srgbClr val="FF0000"/>
              </a:solidFill>
            </a:endParaRPr>
          </a:p>
          <a:p>
            <a:pPr lvl="1" indent="-228600">
              <a:lnSpc>
                <a:spcPct val="90000"/>
              </a:lnSpc>
              <a:spcAft>
                <a:spcPts val="600"/>
              </a:spcAft>
              <a:buFont typeface="Wingdings" panose="05000000000000000000" pitchFamily="2" charset="2"/>
              <a:buChar char="§"/>
            </a:pPr>
            <a:r>
              <a:rPr lang="en-US" sz="1600" dirty="0">
                <a:solidFill>
                  <a:srgbClr val="002060"/>
                </a:solidFill>
              </a:rPr>
              <a:t>Increases accessibility</a:t>
            </a:r>
          </a:p>
          <a:p>
            <a:pPr lvl="1" indent="-228600">
              <a:lnSpc>
                <a:spcPct val="90000"/>
              </a:lnSpc>
              <a:spcAft>
                <a:spcPts val="600"/>
              </a:spcAft>
              <a:buFont typeface="Wingdings" panose="05000000000000000000" pitchFamily="2" charset="2"/>
              <a:buChar char="§"/>
            </a:pPr>
            <a:r>
              <a:rPr lang="en-US" sz="1600" dirty="0">
                <a:solidFill>
                  <a:srgbClr val="002060"/>
                </a:solidFill>
              </a:rPr>
              <a:t>Supports diverse learning styles</a:t>
            </a:r>
          </a:p>
          <a:p>
            <a:pPr lvl="1" indent="-228600">
              <a:lnSpc>
                <a:spcPct val="90000"/>
              </a:lnSpc>
              <a:spcAft>
                <a:spcPts val="600"/>
              </a:spcAft>
              <a:buFont typeface="Wingdings" panose="05000000000000000000" pitchFamily="2" charset="2"/>
              <a:buChar char="§"/>
            </a:pPr>
            <a:r>
              <a:rPr lang="en-US" sz="1600" dirty="0">
                <a:solidFill>
                  <a:srgbClr val="002060"/>
                </a:solidFill>
              </a:rPr>
              <a:t>Promotes equity and academic success</a:t>
            </a:r>
          </a:p>
        </p:txBody>
      </p:sp>
      <p:sp>
        <p:nvSpPr>
          <p:cNvPr id="4" name="TextBox 3">
            <a:extLst>
              <a:ext uri="{FF2B5EF4-FFF2-40B4-BE49-F238E27FC236}">
                <a16:creationId xmlns:a16="http://schemas.microsoft.com/office/drawing/2014/main" id="{68450923-CA38-F5D7-6C61-0AF01C9A7539}"/>
              </a:ext>
            </a:extLst>
          </p:cNvPr>
          <p:cNvSpPr txBox="1"/>
          <p:nvPr/>
        </p:nvSpPr>
        <p:spPr>
          <a:xfrm>
            <a:off x="3049003" y="1048039"/>
            <a:ext cx="6093994" cy="759247"/>
          </a:xfrm>
          <a:prstGeom prst="rect">
            <a:avLst/>
          </a:prstGeom>
          <a:noFill/>
        </p:spPr>
        <p:txBody>
          <a:bodyPr wrap="square">
            <a:spAutoFit/>
          </a:bodyPr>
          <a:lstStyle/>
          <a:p>
            <a:pPr algn="ctr">
              <a:lnSpc>
                <a:spcPct val="90000"/>
              </a:lnSpc>
            </a:pPr>
            <a:r>
              <a:rPr lang="en-US" sz="2400" b="1" dirty="0">
                <a:solidFill>
                  <a:srgbClr val="002060"/>
                </a:solidFill>
              </a:rPr>
              <a:t>Assistive </a:t>
            </a:r>
          </a:p>
          <a:p>
            <a:pPr algn="ctr">
              <a:lnSpc>
                <a:spcPct val="90000"/>
              </a:lnSpc>
            </a:pPr>
            <a:r>
              <a:rPr lang="en-US" sz="2400" b="1" dirty="0">
                <a:solidFill>
                  <a:srgbClr val="002060"/>
                </a:solidFill>
              </a:rPr>
              <a:t>Technology</a:t>
            </a:r>
          </a:p>
        </p:txBody>
      </p:sp>
    </p:spTree>
    <p:extLst>
      <p:ext uri="{BB962C8B-B14F-4D97-AF65-F5344CB8AC3E}">
        <p14:creationId xmlns:p14="http://schemas.microsoft.com/office/powerpoint/2010/main" val="1344200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1" name="Rectangle 308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Woman working on a laptop. Photo CC0.">
            <a:extLst>
              <a:ext uri="{FF2B5EF4-FFF2-40B4-BE49-F238E27FC236}">
                <a16:creationId xmlns:a16="http://schemas.microsoft.com/office/drawing/2014/main" id="{5DBC154C-9B63-F1B7-62E7-6158DCD68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852" r="13589" b="2"/>
          <a:stretch>
            <a:fillRect/>
          </a:stretch>
        </p:blipFill>
        <p:spPr bwMode="auto">
          <a:xfrm>
            <a:off x="576244"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9E5DBD2-5877-B127-9E74-BE38AB5895FA}"/>
              </a:ext>
            </a:extLst>
          </p:cNvPr>
          <p:cNvSpPr txBox="1"/>
          <p:nvPr/>
        </p:nvSpPr>
        <p:spPr>
          <a:xfrm>
            <a:off x="7239012" y="2031101"/>
            <a:ext cx="4282984" cy="3511943"/>
          </a:xfrm>
          <a:prstGeom prst="rect">
            <a:avLst/>
          </a:prstGeom>
        </p:spPr>
        <p:txBody>
          <a:bodyPr vert="horz" lIns="91440" tIns="45720" rIns="91440" bIns="45720" rtlCol="0" anchor="ctr">
            <a:normAutofit/>
          </a:bodyPr>
          <a:lstStyle/>
          <a:p>
            <a:pPr algn="ctr">
              <a:lnSpc>
                <a:spcPct val="80000"/>
              </a:lnSpc>
              <a:spcAft>
                <a:spcPts val="600"/>
              </a:spcAft>
            </a:pPr>
            <a:r>
              <a:rPr lang="en-US" sz="2400" b="1" dirty="0">
                <a:solidFill>
                  <a:srgbClr val="002060"/>
                </a:solidFill>
              </a:rPr>
              <a:t>Best Practices for Integrating Accessibility Tools</a:t>
            </a:r>
            <a:endParaRPr lang="en-US" sz="2400" dirty="0">
              <a:solidFill>
                <a:srgbClr val="002060"/>
              </a:solidFill>
            </a:endParaRPr>
          </a:p>
        </p:txBody>
      </p:sp>
      <p:sp>
        <p:nvSpPr>
          <p:cNvPr id="3087" name="Rectangle 308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1346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Students in a classroom. Accessibility icons in different colors.">
            <a:extLst>
              <a:ext uri="{FF2B5EF4-FFF2-40B4-BE49-F238E27FC236}">
                <a16:creationId xmlns:a16="http://schemas.microsoft.com/office/drawing/2014/main" id="{E815DC90-A3B8-969C-49FA-203B5E142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23" b="1"/>
          <a:stretch>
            <a:fillRect/>
          </a:stretch>
        </p:blipFill>
        <p:spPr bwMode="auto">
          <a:xfrm>
            <a:off x="-2" y="10"/>
            <a:ext cx="12192002" cy="3428990"/>
          </a:xfrm>
          <a:prstGeom prst="rect">
            <a:avLst/>
          </a:prstGeom>
          <a:noFill/>
          <a:extLst>
            <a:ext uri="{909E8E84-426E-40DD-AFC4-6F175D3DCCD1}">
              <a14:hiddenFill xmlns:a14="http://schemas.microsoft.com/office/drawing/2010/main">
                <a:solidFill>
                  <a:srgbClr val="FFFFFF"/>
                </a:solidFill>
              </a14:hiddenFill>
            </a:ext>
          </a:extLst>
        </p:spPr>
      </p:pic>
      <p:grpSp>
        <p:nvGrpSpPr>
          <p:cNvPr id="4129" name="Group 4128">
            <a:extLst>
              <a:ext uri="{FF2B5EF4-FFF2-40B4-BE49-F238E27FC236}">
                <a16:creationId xmlns:a16="http://schemas.microsoft.com/office/drawing/2014/main" id="{5EC81CC9-EAC3-3907-9268-3A583E3B63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00" y="3401858"/>
            <a:ext cx="12207200" cy="123363"/>
            <a:chOff x="-5025" y="6737718"/>
            <a:chExt cx="12207200" cy="123363"/>
          </a:xfrm>
        </p:grpSpPr>
        <p:sp>
          <p:nvSpPr>
            <p:cNvPr id="4130" name="Rectangle 4129">
              <a:extLst>
                <a:ext uri="{FF2B5EF4-FFF2-40B4-BE49-F238E27FC236}">
                  <a16:creationId xmlns:a16="http://schemas.microsoft.com/office/drawing/2014/main" id="{665915B0-4647-B7BB-3CDF-D62A16FC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1" name="Rectangle 4130">
              <a:extLst>
                <a:ext uri="{FF2B5EF4-FFF2-40B4-BE49-F238E27FC236}">
                  <a16:creationId xmlns:a16="http://schemas.microsoft.com/office/drawing/2014/main" id="{EA416CD1-48B0-ADCA-33F6-A12FBD9EE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D37C953D-44A9-664E-5E9C-68739E075EF3}"/>
              </a:ext>
            </a:extLst>
          </p:cNvPr>
          <p:cNvSpPr txBox="1"/>
          <p:nvPr/>
        </p:nvSpPr>
        <p:spPr>
          <a:xfrm>
            <a:off x="1816769" y="3991816"/>
            <a:ext cx="10250905" cy="2694554"/>
          </a:xfrm>
          <a:prstGeom prst="rect">
            <a:avLst/>
          </a:prstGeom>
        </p:spPr>
        <p:txBody>
          <a:bodyPr vert="horz" lIns="91440" tIns="45720" rIns="91440" bIns="45720" rtlCol="0" anchor="t">
            <a:normAutofit/>
          </a:bodyPr>
          <a:lstStyle/>
          <a:p>
            <a:pPr>
              <a:lnSpc>
                <a:spcPct val="90000"/>
              </a:lnSpc>
              <a:spcAft>
                <a:spcPts val="600"/>
              </a:spcAft>
            </a:pPr>
            <a:r>
              <a:rPr lang="en-US" sz="1600" b="1" dirty="0">
                <a:solidFill>
                  <a:srgbClr val="FF0000"/>
                </a:solidFill>
              </a:rPr>
              <a:t>Key Strategies:</a:t>
            </a:r>
            <a:endParaRPr lang="en-US" sz="1600" dirty="0">
              <a:solidFill>
                <a:srgbClr val="FF0000"/>
              </a:solidFill>
            </a:endParaRPr>
          </a:p>
          <a:p>
            <a:pPr marL="285750" indent="-225425">
              <a:lnSpc>
                <a:spcPct val="90000"/>
              </a:lnSpc>
              <a:spcAft>
                <a:spcPts val="600"/>
              </a:spcAft>
              <a:buFont typeface="Wingdings" panose="05000000000000000000" pitchFamily="2" charset="2"/>
              <a:buChar char="§"/>
            </a:pPr>
            <a:r>
              <a:rPr lang="en-US" sz="1600" b="1" dirty="0">
                <a:solidFill>
                  <a:srgbClr val="002060"/>
                </a:solidFill>
              </a:rPr>
              <a:t>Introduce tools at the beginning of the course</a:t>
            </a:r>
            <a:br>
              <a:rPr lang="en-US" sz="1600" dirty="0"/>
            </a:br>
            <a:r>
              <a:rPr lang="en-US" sz="1600" dirty="0">
                <a:solidFill>
                  <a:srgbClr val="002060"/>
                </a:solidFill>
              </a:rPr>
              <a:t>→</a:t>
            </a:r>
            <a:r>
              <a:rPr lang="en-US" sz="1600" dirty="0"/>
              <a:t> </a:t>
            </a:r>
            <a:r>
              <a:rPr lang="en-US" sz="1600" dirty="0">
                <a:solidFill>
                  <a:srgbClr val="002060"/>
                </a:solidFill>
              </a:rPr>
              <a:t>Highlight in syllabus and first-class session</a:t>
            </a:r>
          </a:p>
          <a:p>
            <a:pPr marL="285750" indent="-225425">
              <a:lnSpc>
                <a:spcPct val="90000"/>
              </a:lnSpc>
              <a:spcAft>
                <a:spcPts val="600"/>
              </a:spcAft>
              <a:buFont typeface="Wingdings" panose="05000000000000000000" pitchFamily="2" charset="2"/>
              <a:buChar char="§"/>
            </a:pPr>
            <a:r>
              <a:rPr lang="en-US" sz="1600" b="1" dirty="0">
                <a:solidFill>
                  <a:srgbClr val="002060"/>
                </a:solidFill>
              </a:rPr>
              <a:t>Normalize their use for all students</a:t>
            </a:r>
            <a:br>
              <a:rPr lang="en-US" sz="1600" dirty="0"/>
            </a:br>
            <a:r>
              <a:rPr lang="en-US" sz="1600" dirty="0">
                <a:solidFill>
                  <a:srgbClr val="002060"/>
                </a:solidFill>
              </a:rPr>
              <a:t>→ Present as helpful for everyone, not just for accommodations</a:t>
            </a:r>
          </a:p>
          <a:p>
            <a:pPr marL="285750" indent="-225425">
              <a:lnSpc>
                <a:spcPct val="90000"/>
              </a:lnSpc>
              <a:spcAft>
                <a:spcPts val="600"/>
              </a:spcAft>
              <a:buFont typeface="Wingdings" panose="05000000000000000000" pitchFamily="2" charset="2"/>
              <a:buChar char="§"/>
            </a:pPr>
            <a:r>
              <a:rPr lang="en-US" sz="1600" b="1" dirty="0">
                <a:solidFill>
                  <a:srgbClr val="002060"/>
                </a:solidFill>
              </a:rPr>
              <a:t>Provide tutorials or demonstrations</a:t>
            </a:r>
            <a:br>
              <a:rPr lang="en-US" sz="1600" dirty="0"/>
            </a:br>
            <a:r>
              <a:rPr lang="en-US" sz="1600" dirty="0">
                <a:solidFill>
                  <a:srgbClr val="002060"/>
                </a:solidFill>
              </a:rPr>
              <a:t>→</a:t>
            </a:r>
            <a:r>
              <a:rPr lang="en-US" sz="1600" dirty="0"/>
              <a:t> </a:t>
            </a:r>
            <a:r>
              <a:rPr lang="en-US" sz="1600" dirty="0">
                <a:solidFill>
                  <a:srgbClr val="002060"/>
                </a:solidFill>
              </a:rPr>
              <a:t>Use videos, guides, or in-class demos</a:t>
            </a:r>
            <a:br>
              <a:rPr lang="en-US" sz="1600" dirty="0">
                <a:solidFill>
                  <a:srgbClr val="002060"/>
                </a:solidFill>
              </a:rPr>
            </a:br>
            <a:r>
              <a:rPr lang="en-US" sz="1600" dirty="0">
                <a:solidFill>
                  <a:srgbClr val="002060"/>
                </a:solidFill>
              </a:rPr>
              <a:t>→ Embed instructions in your LMS</a:t>
            </a:r>
          </a:p>
          <a:p>
            <a:pPr>
              <a:lnSpc>
                <a:spcPct val="90000"/>
              </a:lnSpc>
              <a:spcAft>
                <a:spcPts val="600"/>
              </a:spcAft>
            </a:pPr>
            <a:r>
              <a:rPr lang="en-US" sz="1600" b="1" dirty="0">
                <a:solidFill>
                  <a:srgbClr val="FF0000"/>
                </a:solidFill>
              </a:rPr>
              <a:t>Why It Matters:</a:t>
            </a:r>
          </a:p>
          <a:p>
            <a:pPr marL="285750" indent="-225425">
              <a:lnSpc>
                <a:spcPct val="90000"/>
              </a:lnSpc>
              <a:spcAft>
                <a:spcPts val="600"/>
              </a:spcAft>
              <a:buFont typeface="Wingdings" panose="05000000000000000000" pitchFamily="2" charset="2"/>
              <a:buChar char="§"/>
            </a:pPr>
            <a:r>
              <a:rPr lang="en-US" sz="1600" dirty="0">
                <a:solidFill>
                  <a:srgbClr val="002060"/>
                </a:solidFill>
              </a:rPr>
              <a:t>Early exposure reduces barriers and builds student confidence using accessibility tools.</a:t>
            </a:r>
          </a:p>
        </p:txBody>
      </p:sp>
      <p:sp>
        <p:nvSpPr>
          <p:cNvPr id="5" name="TextBox 4">
            <a:extLst>
              <a:ext uri="{FF2B5EF4-FFF2-40B4-BE49-F238E27FC236}">
                <a16:creationId xmlns:a16="http://schemas.microsoft.com/office/drawing/2014/main" id="{C100B3F9-0DD8-00DB-03AA-68AB63B249F6}"/>
              </a:ext>
            </a:extLst>
          </p:cNvPr>
          <p:cNvSpPr txBox="1"/>
          <p:nvPr/>
        </p:nvSpPr>
        <p:spPr>
          <a:xfrm>
            <a:off x="3129486" y="3564967"/>
            <a:ext cx="6106026" cy="426848"/>
          </a:xfrm>
          <a:prstGeom prst="rect">
            <a:avLst/>
          </a:prstGeom>
          <a:noFill/>
        </p:spPr>
        <p:txBody>
          <a:bodyPr wrap="square">
            <a:spAutoFit/>
          </a:bodyPr>
          <a:lstStyle/>
          <a:p>
            <a:pPr>
              <a:lnSpc>
                <a:spcPct val="90000"/>
              </a:lnSpc>
              <a:spcAft>
                <a:spcPts val="600"/>
              </a:spcAft>
            </a:pPr>
            <a:r>
              <a:rPr lang="en-US" sz="2400" b="1" dirty="0">
                <a:solidFill>
                  <a:srgbClr val="002060"/>
                </a:solidFill>
              </a:rPr>
              <a:t>Start Early: Set the Stage for Accessibility</a:t>
            </a:r>
            <a:endParaRPr lang="en-US" sz="2400" dirty="0">
              <a:solidFill>
                <a:srgbClr val="002060"/>
              </a:solidFill>
            </a:endParaRPr>
          </a:p>
        </p:txBody>
      </p:sp>
    </p:spTree>
    <p:extLst>
      <p:ext uri="{BB962C8B-B14F-4D97-AF65-F5344CB8AC3E}">
        <p14:creationId xmlns:p14="http://schemas.microsoft.com/office/powerpoint/2010/main" val="1669773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81" name="Group 3080">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082" name="Rectangle 3081">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6" name="Rectangle 3085">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85" name="Rectangle 308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7" name="Rectangle 3086">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96BDAFF-20FD-B1BD-0D33-B8A5728CB6A4}"/>
              </a:ext>
            </a:extLst>
          </p:cNvPr>
          <p:cNvSpPr txBox="1"/>
          <p:nvPr/>
        </p:nvSpPr>
        <p:spPr>
          <a:xfrm>
            <a:off x="819660" y="1670679"/>
            <a:ext cx="4709345" cy="3632493"/>
          </a:xfrm>
          <a:prstGeom prst="rect">
            <a:avLst/>
          </a:prstGeom>
        </p:spPr>
        <p:txBody>
          <a:bodyPr vert="horz" lIns="91440" tIns="45720" rIns="91440" bIns="45720" rtlCol="0" anchor="ctr">
            <a:normAutofit/>
          </a:bodyPr>
          <a:lstStyle/>
          <a:p>
            <a:pPr algn="ctr">
              <a:lnSpc>
                <a:spcPct val="80000"/>
              </a:lnSpc>
            </a:pPr>
            <a:r>
              <a:rPr lang="en-US" sz="2800" b="1" dirty="0">
                <a:solidFill>
                  <a:srgbClr val="002060"/>
                </a:solidFill>
              </a:rPr>
              <a:t>Understanding </a:t>
            </a:r>
          </a:p>
          <a:p>
            <a:pPr algn="ctr">
              <a:lnSpc>
                <a:spcPct val="80000"/>
              </a:lnSpc>
            </a:pPr>
            <a:r>
              <a:rPr lang="en-US" sz="2800" b="1" dirty="0">
                <a:solidFill>
                  <a:srgbClr val="002060"/>
                </a:solidFill>
              </a:rPr>
              <a:t>Disabilities </a:t>
            </a:r>
          </a:p>
        </p:txBody>
      </p:sp>
      <p:pic>
        <p:nvPicPr>
          <p:cNvPr id="3074" name="Picture 2" descr="Set of disability icons Icons of mental physical sensory intellectual  disabilities | Premium Vector">
            <a:extLst>
              <a:ext uri="{FF2B5EF4-FFF2-40B4-BE49-F238E27FC236}">
                <a16:creationId xmlns:a16="http://schemas.microsoft.com/office/drawing/2014/main" id="{BC90D9F3-B801-206A-DF3A-F07E14314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52" r="2" b="144"/>
          <a:stretch>
            <a:fillRect/>
          </a:stretch>
        </p:blipFill>
        <p:spPr bwMode="auto">
          <a:xfrm>
            <a:off x="6538366" y="1383738"/>
            <a:ext cx="4929098" cy="475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57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29" name="Group 512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5130" name="Rectangle 512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1" name="Rectangle 513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2" name="Rectangle 513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34" name="Rectangle 513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6" name="Rectangle 5135">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The Described and Captioned Media Program">
            <a:extLst>
              <a:ext uri="{FF2B5EF4-FFF2-40B4-BE49-F238E27FC236}">
                <a16:creationId xmlns:a16="http://schemas.microsoft.com/office/drawing/2014/main" id="{3100CA58-B574-9622-7F17-57D22967008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6694" y="2494470"/>
            <a:ext cx="4449008" cy="25915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138" name="Straight Connector 513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80E09E3-7C13-A459-A65D-17A16B401C2B}"/>
              </a:ext>
            </a:extLst>
          </p:cNvPr>
          <p:cNvSpPr txBox="1"/>
          <p:nvPr/>
        </p:nvSpPr>
        <p:spPr>
          <a:xfrm>
            <a:off x="420529" y="869765"/>
            <a:ext cx="6093994" cy="694614"/>
          </a:xfrm>
          <a:prstGeom prst="rect">
            <a:avLst/>
          </a:prstGeom>
          <a:noFill/>
        </p:spPr>
        <p:txBody>
          <a:bodyPr wrap="square">
            <a:spAutoFit/>
          </a:bodyPr>
          <a:lstStyle/>
          <a:p>
            <a:pPr algn="ctr">
              <a:lnSpc>
                <a:spcPct val="80000"/>
              </a:lnSpc>
            </a:pPr>
            <a:r>
              <a:rPr lang="en-US" sz="2400" b="1" dirty="0">
                <a:solidFill>
                  <a:srgbClr val="002060"/>
                </a:solidFill>
              </a:rPr>
              <a:t>Embed Accessibility:</a:t>
            </a:r>
          </a:p>
          <a:p>
            <a:pPr algn="ctr">
              <a:lnSpc>
                <a:spcPct val="80000"/>
              </a:lnSpc>
            </a:pPr>
            <a:r>
              <a:rPr lang="en-US" sz="2400" b="1" dirty="0">
                <a:solidFill>
                  <a:srgbClr val="002060"/>
                </a:solidFill>
              </a:rPr>
              <a:t> Make Inclusion the Default</a:t>
            </a:r>
            <a:endParaRPr lang="en-US" sz="2400" dirty="0">
              <a:solidFill>
                <a:srgbClr val="002060"/>
              </a:solidFill>
            </a:endParaRPr>
          </a:p>
        </p:txBody>
      </p:sp>
      <p:sp>
        <p:nvSpPr>
          <p:cNvPr id="3" name="TextBox 2">
            <a:extLst>
              <a:ext uri="{FF2B5EF4-FFF2-40B4-BE49-F238E27FC236}">
                <a16:creationId xmlns:a16="http://schemas.microsoft.com/office/drawing/2014/main" id="{1F4AE59B-33D0-2046-50BC-7B8072E69364}"/>
              </a:ext>
            </a:extLst>
          </p:cNvPr>
          <p:cNvSpPr txBox="1"/>
          <p:nvPr/>
        </p:nvSpPr>
        <p:spPr>
          <a:xfrm>
            <a:off x="6781272" y="1494901"/>
            <a:ext cx="4384034" cy="3677123"/>
          </a:xfrm>
          <a:prstGeom prst="rect">
            <a:avLst/>
          </a:prstGeom>
        </p:spPr>
        <p:txBody>
          <a:bodyPr vert="horz" lIns="91440" tIns="45720" rIns="91440" bIns="45720" rtlCol="0" anchor="ctr">
            <a:noAutofit/>
          </a:bodyPr>
          <a:lstStyle/>
          <a:p>
            <a:pPr>
              <a:lnSpc>
                <a:spcPct val="80000"/>
              </a:lnSpc>
              <a:spcAft>
                <a:spcPts val="600"/>
              </a:spcAft>
            </a:pPr>
            <a:r>
              <a:rPr lang="en-US" sz="1600" b="1" dirty="0">
                <a:solidFill>
                  <a:srgbClr val="FF0000"/>
                </a:solidFill>
              </a:rPr>
              <a:t>Key Practices</a:t>
            </a:r>
          </a:p>
          <a:p>
            <a:pPr marL="396875" indent="-276225">
              <a:lnSpc>
                <a:spcPct val="80000"/>
              </a:lnSpc>
              <a:spcAft>
                <a:spcPts val="600"/>
              </a:spcAft>
              <a:buClr>
                <a:srgbClr val="002060"/>
              </a:buClr>
              <a:buFont typeface="Wingdings" panose="05000000000000000000" pitchFamily="2" charset="2"/>
              <a:buChar char="§"/>
            </a:pPr>
            <a:r>
              <a:rPr lang="en-US" sz="1600" b="1" dirty="0">
                <a:solidFill>
                  <a:srgbClr val="002060"/>
                </a:solidFill>
              </a:rPr>
              <a:t>Use captioned videos</a:t>
            </a:r>
            <a:br>
              <a:rPr lang="en-US" sz="1600" dirty="0">
                <a:solidFill>
                  <a:srgbClr val="002060"/>
                </a:solidFill>
              </a:rPr>
            </a:br>
            <a:r>
              <a:rPr lang="en-US" sz="1600" dirty="0">
                <a:solidFill>
                  <a:srgbClr val="002060"/>
                </a:solidFill>
              </a:rPr>
              <a:t>→ Supports all learners, including those with hearing loss or language barriers</a:t>
            </a:r>
          </a:p>
          <a:p>
            <a:pPr marL="396875" indent="-276225">
              <a:lnSpc>
                <a:spcPct val="80000"/>
              </a:lnSpc>
              <a:spcAft>
                <a:spcPts val="600"/>
              </a:spcAft>
              <a:buClr>
                <a:srgbClr val="002060"/>
              </a:buClr>
              <a:buFont typeface="Wingdings" panose="05000000000000000000" pitchFamily="2" charset="2"/>
              <a:buChar char="§"/>
            </a:pPr>
            <a:r>
              <a:rPr lang="en-US" sz="1600" b="1" dirty="0">
                <a:solidFill>
                  <a:srgbClr val="002060"/>
                </a:solidFill>
              </a:rPr>
              <a:t>Create accessible documents</a:t>
            </a:r>
            <a:br>
              <a:rPr lang="en-US" sz="1600" dirty="0">
                <a:solidFill>
                  <a:srgbClr val="002060"/>
                </a:solidFill>
              </a:rPr>
            </a:br>
            <a:r>
              <a:rPr lang="en-US" sz="1600" dirty="0">
                <a:solidFill>
                  <a:srgbClr val="002060"/>
                </a:solidFill>
              </a:rPr>
              <a:t>→ Use clear headings, alt text, readable fonts, and </a:t>
            </a:r>
            <a:r>
              <a:rPr lang="en-US" sz="1600" dirty="0"/>
              <a:t>accessible PDFs</a:t>
            </a:r>
          </a:p>
          <a:p>
            <a:pPr marL="396875" indent="-276225">
              <a:lnSpc>
                <a:spcPct val="80000"/>
              </a:lnSpc>
              <a:spcAft>
                <a:spcPts val="600"/>
              </a:spcAft>
              <a:buClr>
                <a:srgbClr val="002060"/>
              </a:buClr>
              <a:buFont typeface="Wingdings" panose="05000000000000000000" pitchFamily="2" charset="2"/>
              <a:buChar char="§"/>
            </a:pPr>
            <a:r>
              <a:rPr lang="en-US" sz="1600" b="1" dirty="0">
                <a:solidFill>
                  <a:srgbClr val="002060"/>
                </a:solidFill>
              </a:rPr>
              <a:t>Design for screen reader compatibility</a:t>
            </a:r>
            <a:br>
              <a:rPr lang="en-US" sz="1600" dirty="0">
                <a:solidFill>
                  <a:srgbClr val="002060"/>
                </a:solidFill>
              </a:rPr>
            </a:br>
            <a:r>
              <a:rPr lang="en-US" sz="1600" dirty="0">
                <a:solidFill>
                  <a:srgbClr val="002060"/>
                </a:solidFill>
              </a:rPr>
              <a:t>→ Ensure navigation and structure work for assistive technology users</a:t>
            </a:r>
          </a:p>
          <a:p>
            <a:pPr>
              <a:lnSpc>
                <a:spcPct val="80000"/>
              </a:lnSpc>
              <a:spcAft>
                <a:spcPts val="600"/>
              </a:spcAft>
            </a:pPr>
            <a:r>
              <a:rPr lang="en-US" sz="1600" b="1" dirty="0">
                <a:solidFill>
                  <a:srgbClr val="FF0000"/>
                </a:solidFill>
              </a:rPr>
              <a:t>Normalize Tool Use</a:t>
            </a:r>
            <a:endParaRPr lang="en-US" sz="1600" dirty="0">
              <a:solidFill>
                <a:srgbClr val="FF0000"/>
              </a:solidFill>
            </a:endParaRPr>
          </a:p>
          <a:p>
            <a:pPr marL="396875" indent="-276225">
              <a:lnSpc>
                <a:spcPct val="80000"/>
              </a:lnSpc>
              <a:spcAft>
                <a:spcPts val="600"/>
              </a:spcAft>
              <a:buClr>
                <a:srgbClr val="002060"/>
              </a:buClr>
              <a:buFont typeface="Wingdings" panose="05000000000000000000" pitchFamily="2" charset="2"/>
              <a:buChar char="§"/>
            </a:pPr>
            <a:r>
              <a:rPr lang="en-US" sz="1600" dirty="0">
                <a:solidFill>
                  <a:srgbClr val="002060"/>
                </a:solidFill>
              </a:rPr>
              <a:t>Present tools as helpful for </a:t>
            </a:r>
            <a:r>
              <a:rPr lang="en-US" sz="1600" b="1" dirty="0">
                <a:solidFill>
                  <a:srgbClr val="002060"/>
                </a:solidFill>
              </a:rPr>
              <a:t>everyone</a:t>
            </a:r>
            <a:endParaRPr lang="en-US" sz="1600" dirty="0">
              <a:solidFill>
                <a:srgbClr val="002060"/>
              </a:solidFill>
            </a:endParaRPr>
          </a:p>
          <a:p>
            <a:pPr marL="396875" indent="-276225">
              <a:lnSpc>
                <a:spcPct val="80000"/>
              </a:lnSpc>
              <a:spcAft>
                <a:spcPts val="600"/>
              </a:spcAft>
              <a:buClr>
                <a:srgbClr val="002060"/>
              </a:buClr>
              <a:buFont typeface="Wingdings" panose="05000000000000000000" pitchFamily="2" charset="2"/>
              <a:buChar char="§"/>
            </a:pPr>
            <a:r>
              <a:rPr lang="en-US" sz="1600" dirty="0">
                <a:solidFill>
                  <a:srgbClr val="002060"/>
                </a:solidFill>
              </a:rPr>
              <a:t>Encourage exploration without requiring disclosure</a:t>
            </a:r>
          </a:p>
          <a:p>
            <a:pPr marL="396875" indent="-276225">
              <a:lnSpc>
                <a:spcPct val="80000"/>
              </a:lnSpc>
              <a:spcAft>
                <a:spcPts val="600"/>
              </a:spcAft>
              <a:buClr>
                <a:srgbClr val="002060"/>
              </a:buClr>
              <a:buFont typeface="Wingdings" panose="05000000000000000000" pitchFamily="2" charset="2"/>
              <a:buChar char="§"/>
            </a:pPr>
            <a:r>
              <a:rPr lang="en-US" sz="1600" dirty="0">
                <a:solidFill>
                  <a:srgbClr val="002060"/>
                </a:solidFill>
              </a:rPr>
              <a:t>Include accessibility supports in general course instructions</a:t>
            </a:r>
          </a:p>
          <a:p>
            <a:pPr>
              <a:lnSpc>
                <a:spcPct val="80000"/>
              </a:lnSpc>
              <a:spcAft>
                <a:spcPts val="600"/>
              </a:spcAft>
            </a:pPr>
            <a:r>
              <a:rPr lang="en-US" sz="1600" b="1" dirty="0">
                <a:solidFill>
                  <a:srgbClr val="FF0000"/>
                </a:solidFill>
              </a:rPr>
              <a:t>Goal</a:t>
            </a:r>
          </a:p>
          <a:p>
            <a:pPr marL="349250" indent="-228600">
              <a:lnSpc>
                <a:spcPct val="80000"/>
              </a:lnSpc>
              <a:spcAft>
                <a:spcPts val="600"/>
              </a:spcAft>
              <a:buFont typeface="Wingdings" panose="05000000000000000000" pitchFamily="2" charset="2"/>
              <a:buChar char="§"/>
            </a:pPr>
            <a:r>
              <a:rPr lang="en-US" sz="1600" dirty="0">
                <a:solidFill>
                  <a:srgbClr val="002060"/>
                </a:solidFill>
              </a:rPr>
              <a:t>Make accessibility tools and practices a seamless part of the learning experience—for every student.</a:t>
            </a:r>
          </a:p>
        </p:txBody>
      </p:sp>
    </p:spTree>
    <p:extLst>
      <p:ext uri="{BB962C8B-B14F-4D97-AF65-F5344CB8AC3E}">
        <p14:creationId xmlns:p14="http://schemas.microsoft.com/office/powerpoint/2010/main" val="3913064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153" name="Rectangle 6152">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55" name="Rectangle 6154">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157" name="Rectangle 615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A8B4867E-53B9-8F3C-7921-18E9414884E4}"/>
              </a:ext>
            </a:extLst>
          </p:cNvPr>
          <p:cNvSpPr txBox="1"/>
          <p:nvPr/>
        </p:nvSpPr>
        <p:spPr>
          <a:xfrm>
            <a:off x="565484" y="2252870"/>
            <a:ext cx="3687983" cy="3560251"/>
          </a:xfrm>
          <a:prstGeom prst="rect">
            <a:avLst/>
          </a:prstGeom>
        </p:spPr>
        <p:txBody>
          <a:bodyPr vert="horz" lIns="91440" tIns="45720" rIns="91440" bIns="45720" rtlCol="0">
            <a:noAutofit/>
          </a:bodyPr>
          <a:lstStyle/>
          <a:p>
            <a:pPr>
              <a:lnSpc>
                <a:spcPct val="80000"/>
              </a:lnSpc>
              <a:spcAft>
                <a:spcPts val="600"/>
              </a:spcAft>
            </a:pPr>
            <a:r>
              <a:rPr lang="en-US" sz="1600" b="1" dirty="0">
                <a:solidFill>
                  <a:srgbClr val="FF0000"/>
                </a:solidFill>
              </a:rPr>
              <a:t>Key Practices</a:t>
            </a:r>
            <a:endParaRPr lang="en-US" sz="1600" dirty="0">
              <a:solidFill>
                <a:srgbClr val="FF0000"/>
              </a:solidFill>
            </a:endParaRPr>
          </a:p>
          <a:p>
            <a:pPr marL="285750" indent="-165100">
              <a:lnSpc>
                <a:spcPct val="80000"/>
              </a:lnSpc>
              <a:spcAft>
                <a:spcPts val="600"/>
              </a:spcAft>
              <a:buClr>
                <a:srgbClr val="002060"/>
              </a:buClr>
              <a:buFont typeface="Wingdings" panose="05000000000000000000" pitchFamily="2" charset="2"/>
              <a:buChar char="§"/>
            </a:pPr>
            <a:r>
              <a:rPr lang="en-US" sz="1600" b="1" dirty="0">
                <a:solidFill>
                  <a:srgbClr val="002060"/>
                </a:solidFill>
              </a:rPr>
              <a:t>Learn which tools match student needs</a:t>
            </a:r>
            <a:br>
              <a:rPr lang="en-US" sz="1600" dirty="0">
                <a:solidFill>
                  <a:srgbClr val="002060"/>
                </a:solidFill>
              </a:rPr>
            </a:br>
            <a:r>
              <a:rPr lang="en-US" sz="1600" dirty="0">
                <a:solidFill>
                  <a:srgbClr val="002060"/>
                </a:solidFill>
              </a:rPr>
              <a:t>→ Stay current with accessibility trends and institutional resources</a:t>
            </a:r>
          </a:p>
          <a:p>
            <a:pPr marL="285750" indent="-165100">
              <a:lnSpc>
                <a:spcPct val="80000"/>
              </a:lnSpc>
              <a:spcAft>
                <a:spcPts val="600"/>
              </a:spcAft>
              <a:buClr>
                <a:srgbClr val="002060"/>
              </a:buClr>
              <a:buFont typeface="Wingdings" panose="05000000000000000000" pitchFamily="2" charset="2"/>
              <a:buChar char="§"/>
            </a:pPr>
            <a:r>
              <a:rPr lang="en-US" sz="1600" b="1" dirty="0">
                <a:solidFill>
                  <a:srgbClr val="002060"/>
                </a:solidFill>
              </a:rPr>
              <a:t>Solicit and value student feedback</a:t>
            </a:r>
            <a:br>
              <a:rPr lang="en-US" sz="1600" dirty="0">
                <a:solidFill>
                  <a:srgbClr val="002060"/>
                </a:solidFill>
              </a:rPr>
            </a:br>
            <a:r>
              <a:rPr lang="en-US" sz="1600" dirty="0">
                <a:solidFill>
                  <a:srgbClr val="002060"/>
                </a:solidFill>
              </a:rPr>
              <a:t>→ Ask what’s working—and what’s not</a:t>
            </a:r>
          </a:p>
          <a:p>
            <a:pPr marL="285750" indent="-165100">
              <a:lnSpc>
                <a:spcPct val="80000"/>
              </a:lnSpc>
              <a:spcAft>
                <a:spcPts val="1200"/>
              </a:spcAft>
              <a:buClr>
                <a:srgbClr val="002060"/>
              </a:buClr>
              <a:buFont typeface="Wingdings" panose="05000000000000000000" pitchFamily="2" charset="2"/>
              <a:buChar char="§"/>
            </a:pPr>
            <a:r>
              <a:rPr lang="en-US" sz="1600" b="1" dirty="0">
                <a:solidFill>
                  <a:srgbClr val="002060"/>
                </a:solidFill>
              </a:rPr>
              <a:t>Adjust as needed</a:t>
            </a:r>
            <a:br>
              <a:rPr lang="en-US" sz="1600" dirty="0">
                <a:solidFill>
                  <a:srgbClr val="002060"/>
                </a:solidFill>
              </a:rPr>
            </a:br>
            <a:r>
              <a:rPr lang="en-US" sz="1600" dirty="0">
                <a:solidFill>
                  <a:srgbClr val="002060"/>
                </a:solidFill>
              </a:rPr>
              <a:t>→ Be open to revising materials and tool use to better support learning</a:t>
            </a:r>
          </a:p>
          <a:p>
            <a:pPr>
              <a:lnSpc>
                <a:spcPct val="80000"/>
              </a:lnSpc>
              <a:spcAft>
                <a:spcPts val="600"/>
              </a:spcAft>
            </a:pPr>
            <a:r>
              <a:rPr lang="en-US" sz="1600" b="1" dirty="0">
                <a:solidFill>
                  <a:srgbClr val="FF0000"/>
                </a:solidFill>
              </a:rPr>
              <a:t>Why It Matters</a:t>
            </a:r>
            <a:endParaRPr lang="en-US" sz="1600" dirty="0"/>
          </a:p>
          <a:p>
            <a:pPr marL="288925" indent="-168275">
              <a:lnSpc>
                <a:spcPct val="80000"/>
              </a:lnSpc>
              <a:spcAft>
                <a:spcPts val="600"/>
              </a:spcAft>
              <a:buFont typeface="Wingdings" panose="05000000000000000000" pitchFamily="2" charset="2"/>
              <a:buChar char="§"/>
            </a:pPr>
            <a:r>
              <a:rPr lang="en-US" sz="1600" dirty="0">
                <a:solidFill>
                  <a:srgbClr val="002060"/>
                </a:solidFill>
              </a:rPr>
              <a:t>A responsive and flexible approach ensures accessibility remains relevant and effective for all students.</a:t>
            </a:r>
          </a:p>
        </p:txBody>
      </p:sp>
      <p:pic>
        <p:nvPicPr>
          <p:cNvPr id="6146" name="Picture 2" descr="Dr. Jones in her assistive technology room teaching students.">
            <a:extLst>
              <a:ext uri="{FF2B5EF4-FFF2-40B4-BE49-F238E27FC236}">
                <a16:creationId xmlns:a16="http://schemas.microsoft.com/office/drawing/2014/main" id="{60EDD5AD-569E-BA6B-0C22-DC9B194BC1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20640" y="1140348"/>
            <a:ext cx="6656832" cy="4476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A391BCF6-F2B4-7611-9B80-5C07EADF9A86}"/>
              </a:ext>
            </a:extLst>
          </p:cNvPr>
          <p:cNvSpPr txBox="1"/>
          <p:nvPr/>
        </p:nvSpPr>
        <p:spPr>
          <a:xfrm>
            <a:off x="565484" y="1295086"/>
            <a:ext cx="3774909" cy="694614"/>
          </a:xfrm>
          <a:prstGeom prst="rect">
            <a:avLst/>
          </a:prstGeom>
          <a:noFill/>
        </p:spPr>
        <p:txBody>
          <a:bodyPr wrap="square">
            <a:spAutoFit/>
          </a:bodyPr>
          <a:lstStyle/>
          <a:p>
            <a:pPr algn="ctr">
              <a:lnSpc>
                <a:spcPct val="80000"/>
              </a:lnSpc>
            </a:pPr>
            <a:r>
              <a:rPr lang="en-US" sz="2400" b="1" dirty="0">
                <a:solidFill>
                  <a:srgbClr val="002060"/>
                </a:solidFill>
              </a:rPr>
              <a:t>Stay Informed                                    and Flexible</a:t>
            </a:r>
            <a:endParaRPr lang="en-US" sz="2400" dirty="0">
              <a:solidFill>
                <a:srgbClr val="002060"/>
              </a:solidFill>
            </a:endParaRPr>
          </a:p>
        </p:txBody>
      </p:sp>
    </p:spTree>
    <p:extLst>
      <p:ext uri="{BB962C8B-B14F-4D97-AF65-F5344CB8AC3E}">
        <p14:creationId xmlns:p14="http://schemas.microsoft.com/office/powerpoint/2010/main" val="1878196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5" name="Rectangle 7184">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6" name="Rectangle 718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7" name="Rectangle 718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8" name="Rectangle 718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9" name="Rectangle 718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a:extLst>
              <a:ext uri="{FF2B5EF4-FFF2-40B4-BE49-F238E27FC236}">
                <a16:creationId xmlns:a16="http://schemas.microsoft.com/office/drawing/2014/main" id="{18CDFA97-F5B1-8179-BB2D-D39AE68016C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87738" y="1434214"/>
            <a:ext cx="5628018" cy="37567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947470F-91F2-638C-7322-5627CF743DE3}"/>
              </a:ext>
            </a:extLst>
          </p:cNvPr>
          <p:cNvSpPr/>
          <p:nvPr/>
        </p:nvSpPr>
        <p:spPr>
          <a:xfrm>
            <a:off x="616533" y="1804737"/>
            <a:ext cx="4023360" cy="2820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7798FD0-F2AF-3C2E-11EE-4545ED90A2CE}"/>
              </a:ext>
            </a:extLst>
          </p:cNvPr>
          <p:cNvSpPr txBox="1"/>
          <p:nvPr/>
        </p:nvSpPr>
        <p:spPr>
          <a:xfrm>
            <a:off x="647854" y="1434214"/>
            <a:ext cx="4282984" cy="3511943"/>
          </a:xfrm>
          <a:prstGeom prst="rect">
            <a:avLst/>
          </a:prstGeom>
        </p:spPr>
        <p:txBody>
          <a:bodyPr vert="horz" lIns="91440" tIns="45720" rIns="91440" bIns="45720" rtlCol="0" anchor="ctr">
            <a:noAutofit/>
          </a:bodyPr>
          <a:lstStyle/>
          <a:p>
            <a:pPr>
              <a:lnSpc>
                <a:spcPct val="80000"/>
              </a:lnSpc>
              <a:spcAft>
                <a:spcPts val="600"/>
              </a:spcAft>
            </a:pPr>
            <a:r>
              <a:rPr lang="en-US" sz="1600" b="1" dirty="0">
                <a:solidFill>
                  <a:srgbClr val="FF0000"/>
                </a:solidFill>
              </a:rPr>
              <a:t>Why It Matters</a:t>
            </a:r>
            <a:endParaRPr lang="en-US" sz="1600" dirty="0">
              <a:solidFill>
                <a:srgbClr val="FF0000"/>
              </a:solidFill>
            </a:endParaRPr>
          </a:p>
          <a:p>
            <a:pPr marL="349250" indent="-180975">
              <a:lnSpc>
                <a:spcPct val="80000"/>
              </a:lnSpc>
              <a:spcAft>
                <a:spcPts val="600"/>
              </a:spcAft>
              <a:buFont typeface="Wingdings" panose="05000000000000000000" pitchFamily="2" charset="2"/>
              <a:buChar char="§"/>
            </a:pPr>
            <a:r>
              <a:rPr lang="en-US" sz="1600" dirty="0">
                <a:solidFill>
                  <a:srgbClr val="002060"/>
                </a:solidFill>
              </a:rPr>
              <a:t>Ensures accommodations are implemented correctly</a:t>
            </a:r>
          </a:p>
          <a:p>
            <a:pPr marL="349250" indent="-180975">
              <a:lnSpc>
                <a:spcPct val="80000"/>
              </a:lnSpc>
              <a:spcAft>
                <a:spcPts val="600"/>
              </a:spcAft>
              <a:buFont typeface="Wingdings" panose="05000000000000000000" pitchFamily="2" charset="2"/>
              <a:buChar char="§"/>
            </a:pPr>
            <a:r>
              <a:rPr lang="en-US" sz="1600" dirty="0">
                <a:solidFill>
                  <a:srgbClr val="002060"/>
                </a:solidFill>
              </a:rPr>
              <a:t>Provides expert support for accessibility challenges</a:t>
            </a:r>
          </a:p>
          <a:p>
            <a:pPr marL="349250" indent="-180975">
              <a:lnSpc>
                <a:spcPct val="80000"/>
              </a:lnSpc>
              <a:spcAft>
                <a:spcPts val="1200"/>
              </a:spcAft>
              <a:buFont typeface="Wingdings" panose="05000000000000000000" pitchFamily="2" charset="2"/>
              <a:buChar char="§"/>
            </a:pPr>
            <a:r>
              <a:rPr lang="en-US" sz="1600" dirty="0">
                <a:solidFill>
                  <a:srgbClr val="002060"/>
                </a:solidFill>
              </a:rPr>
              <a:t>Reinforces commitment to equity and inclusion</a:t>
            </a:r>
          </a:p>
          <a:p>
            <a:pPr>
              <a:lnSpc>
                <a:spcPct val="80000"/>
              </a:lnSpc>
              <a:spcAft>
                <a:spcPts val="600"/>
              </a:spcAft>
            </a:pPr>
            <a:r>
              <a:rPr lang="en-US" sz="1600" b="1" dirty="0">
                <a:solidFill>
                  <a:srgbClr val="FF0000"/>
                </a:solidFill>
              </a:rPr>
              <a:t>How to Collaborate</a:t>
            </a:r>
            <a:endParaRPr lang="en-US" sz="1600" dirty="0">
              <a:solidFill>
                <a:srgbClr val="FF0000"/>
              </a:solidFill>
            </a:endParaRPr>
          </a:p>
          <a:p>
            <a:pPr marL="349250" indent="-180975">
              <a:lnSpc>
                <a:spcPct val="80000"/>
              </a:lnSpc>
              <a:spcAft>
                <a:spcPts val="600"/>
              </a:spcAft>
              <a:buFont typeface="Wingdings" panose="05000000000000000000" pitchFamily="2" charset="2"/>
              <a:buChar char="§"/>
            </a:pPr>
            <a:r>
              <a:rPr lang="en-US" sz="1600" dirty="0">
                <a:solidFill>
                  <a:srgbClr val="002060"/>
                </a:solidFill>
              </a:rPr>
              <a:t>Consult on accessible materials and tools</a:t>
            </a:r>
          </a:p>
          <a:p>
            <a:pPr marL="349250" indent="-180975">
              <a:lnSpc>
                <a:spcPct val="80000"/>
              </a:lnSpc>
              <a:spcAft>
                <a:spcPts val="600"/>
              </a:spcAft>
              <a:buFont typeface="Wingdings" panose="05000000000000000000" pitchFamily="2" charset="2"/>
              <a:buChar char="§"/>
            </a:pPr>
            <a:r>
              <a:rPr lang="en-US" sz="1600" dirty="0">
                <a:solidFill>
                  <a:srgbClr val="002060"/>
                </a:solidFill>
              </a:rPr>
              <a:t>Clarify accommodation requirements</a:t>
            </a:r>
          </a:p>
          <a:p>
            <a:pPr marL="349250" indent="-180975">
              <a:lnSpc>
                <a:spcPct val="80000"/>
              </a:lnSpc>
              <a:spcAft>
                <a:spcPts val="600"/>
              </a:spcAft>
              <a:buFont typeface="Wingdings" panose="05000000000000000000" pitchFamily="2" charset="2"/>
              <a:buChar char="§"/>
            </a:pPr>
            <a:r>
              <a:rPr lang="en-US" sz="1600" dirty="0">
                <a:solidFill>
                  <a:srgbClr val="002060"/>
                </a:solidFill>
              </a:rPr>
              <a:t>Seek training and support as needed</a:t>
            </a:r>
          </a:p>
          <a:p>
            <a:pPr marL="349250" indent="-180975">
              <a:lnSpc>
                <a:spcPct val="80000"/>
              </a:lnSpc>
              <a:spcAft>
                <a:spcPts val="1200"/>
              </a:spcAft>
              <a:buFont typeface="Wingdings" panose="05000000000000000000" pitchFamily="2" charset="2"/>
              <a:buChar char="§"/>
            </a:pPr>
            <a:r>
              <a:rPr lang="en-US" sz="1600" dirty="0">
                <a:solidFill>
                  <a:srgbClr val="002060"/>
                </a:solidFill>
              </a:rPr>
              <a:t>Maintain open communication throughout the semester</a:t>
            </a:r>
          </a:p>
          <a:p>
            <a:pPr>
              <a:lnSpc>
                <a:spcPct val="80000"/>
              </a:lnSpc>
              <a:spcAft>
                <a:spcPts val="600"/>
              </a:spcAft>
            </a:pPr>
            <a:r>
              <a:rPr lang="en-US" sz="1600" b="1" dirty="0">
                <a:solidFill>
                  <a:srgbClr val="FF0000"/>
                </a:solidFill>
              </a:rPr>
              <a:t>Key Message</a:t>
            </a:r>
            <a:endParaRPr lang="en-US" sz="1600" dirty="0"/>
          </a:p>
          <a:p>
            <a:pPr marL="285750" indent="-285750">
              <a:lnSpc>
                <a:spcPct val="80000"/>
              </a:lnSpc>
              <a:spcAft>
                <a:spcPts val="600"/>
              </a:spcAft>
              <a:buFont typeface="Wingdings" panose="05000000000000000000" pitchFamily="2" charset="2"/>
              <a:buChar char="§"/>
            </a:pPr>
            <a:r>
              <a:rPr lang="en-US" sz="1600" dirty="0">
                <a:solidFill>
                  <a:srgbClr val="002060"/>
                </a:solidFill>
              </a:rPr>
              <a:t>You don’t have to do it alone—</a:t>
            </a:r>
            <a:r>
              <a:rPr lang="en-US" sz="1600" b="1" dirty="0">
                <a:solidFill>
                  <a:srgbClr val="002060"/>
                </a:solidFill>
              </a:rPr>
              <a:t>partner with disability services</a:t>
            </a:r>
            <a:r>
              <a:rPr lang="en-US" sz="1600" dirty="0">
                <a:solidFill>
                  <a:srgbClr val="002060"/>
                </a:solidFill>
              </a:rPr>
              <a:t> to support every student’s success.</a:t>
            </a:r>
          </a:p>
        </p:txBody>
      </p:sp>
      <p:sp>
        <p:nvSpPr>
          <p:cNvPr id="6" name="TextBox 5">
            <a:extLst>
              <a:ext uri="{FF2B5EF4-FFF2-40B4-BE49-F238E27FC236}">
                <a16:creationId xmlns:a16="http://schemas.microsoft.com/office/drawing/2014/main" id="{81970873-E929-1621-AF14-89581520C05E}"/>
              </a:ext>
            </a:extLst>
          </p:cNvPr>
          <p:cNvSpPr txBox="1"/>
          <p:nvPr/>
        </p:nvSpPr>
        <p:spPr>
          <a:xfrm>
            <a:off x="6860150" y="587829"/>
            <a:ext cx="3883193" cy="694614"/>
          </a:xfrm>
          <a:prstGeom prst="rect">
            <a:avLst/>
          </a:prstGeom>
          <a:noFill/>
        </p:spPr>
        <p:txBody>
          <a:bodyPr wrap="square">
            <a:spAutoFit/>
          </a:bodyPr>
          <a:lstStyle/>
          <a:p>
            <a:pPr algn="ctr">
              <a:lnSpc>
                <a:spcPct val="80000"/>
              </a:lnSpc>
              <a:spcAft>
                <a:spcPts val="1200"/>
              </a:spcAft>
            </a:pPr>
            <a:r>
              <a:rPr lang="en-US" sz="2400" b="1" dirty="0">
                <a:solidFill>
                  <a:srgbClr val="002060"/>
                </a:solidFill>
              </a:rPr>
              <a:t>Work with                                Disability Services</a:t>
            </a:r>
            <a:endParaRPr lang="en-US" sz="2400" dirty="0">
              <a:solidFill>
                <a:srgbClr val="002060"/>
              </a:solidFill>
            </a:endParaRPr>
          </a:p>
        </p:txBody>
      </p:sp>
    </p:spTree>
    <p:extLst>
      <p:ext uri="{BB962C8B-B14F-4D97-AF65-F5344CB8AC3E}">
        <p14:creationId xmlns:p14="http://schemas.microsoft.com/office/powerpoint/2010/main" val="1898384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1" name="Rectangle 820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3" name="Rectangle 820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A person standing in front of a group of people&#10;&#10;AI-generated content may be incorrect.">
            <a:extLst>
              <a:ext uri="{FF2B5EF4-FFF2-40B4-BE49-F238E27FC236}">
                <a16:creationId xmlns:a16="http://schemas.microsoft.com/office/drawing/2014/main" id="{C64F9ABF-FD62-7972-27CD-6CF2FD2F1D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6244" y="1814105"/>
            <a:ext cx="5628018" cy="2996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205" name="Rectangle 820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7" name="Rectangle 820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EE0315F-64FF-AE9C-D6DC-AC2AAB8650D1}"/>
              </a:ext>
            </a:extLst>
          </p:cNvPr>
          <p:cNvSpPr txBox="1"/>
          <p:nvPr/>
        </p:nvSpPr>
        <p:spPr>
          <a:xfrm>
            <a:off x="1205176" y="832133"/>
            <a:ext cx="3860119" cy="694614"/>
          </a:xfrm>
          <a:prstGeom prst="rect">
            <a:avLst/>
          </a:prstGeom>
          <a:noFill/>
        </p:spPr>
        <p:txBody>
          <a:bodyPr wrap="square">
            <a:spAutoFit/>
          </a:bodyPr>
          <a:lstStyle/>
          <a:p>
            <a:pPr algn="ctr">
              <a:lnSpc>
                <a:spcPct val="80000"/>
              </a:lnSpc>
            </a:pPr>
            <a:r>
              <a:rPr lang="en-US" sz="2400" b="1" dirty="0">
                <a:solidFill>
                  <a:srgbClr val="FF0000"/>
                </a:solidFill>
              </a:rPr>
              <a:t>Conclusion:</a:t>
            </a:r>
          </a:p>
          <a:p>
            <a:pPr algn="ctr">
              <a:lnSpc>
                <a:spcPct val="80000"/>
              </a:lnSpc>
            </a:pPr>
            <a:r>
              <a:rPr lang="en-US" sz="2400" b="1" dirty="0">
                <a:solidFill>
                  <a:srgbClr val="002060"/>
                </a:solidFill>
              </a:rPr>
              <a:t> Inclusive Teaching for All</a:t>
            </a:r>
            <a:endParaRPr lang="en-US" sz="2400" dirty="0">
              <a:solidFill>
                <a:srgbClr val="002060"/>
              </a:solidFill>
            </a:endParaRPr>
          </a:p>
        </p:txBody>
      </p:sp>
      <p:sp>
        <p:nvSpPr>
          <p:cNvPr id="7" name="Rectangle 6">
            <a:extLst>
              <a:ext uri="{FF2B5EF4-FFF2-40B4-BE49-F238E27FC236}">
                <a16:creationId xmlns:a16="http://schemas.microsoft.com/office/drawing/2014/main" id="{11943C79-AA12-FC91-4EFA-179C55B5CC43}"/>
              </a:ext>
            </a:extLst>
          </p:cNvPr>
          <p:cNvSpPr/>
          <p:nvPr/>
        </p:nvSpPr>
        <p:spPr>
          <a:xfrm>
            <a:off x="7239012" y="1814105"/>
            <a:ext cx="4062134" cy="2560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7B43263-B082-B514-00A5-34573B59CB69}"/>
              </a:ext>
            </a:extLst>
          </p:cNvPr>
          <p:cNvSpPr txBox="1"/>
          <p:nvPr/>
        </p:nvSpPr>
        <p:spPr>
          <a:xfrm>
            <a:off x="7091336" y="1526747"/>
            <a:ext cx="4282984" cy="3511943"/>
          </a:xfrm>
          <a:prstGeom prst="rect">
            <a:avLst/>
          </a:prstGeom>
        </p:spPr>
        <p:txBody>
          <a:bodyPr vert="horz" lIns="91440" tIns="45720" rIns="91440" bIns="45720" rtlCol="0" anchor="ctr">
            <a:noAutofit/>
          </a:bodyPr>
          <a:lstStyle/>
          <a:p>
            <a:pPr>
              <a:lnSpc>
                <a:spcPct val="80000"/>
              </a:lnSpc>
              <a:spcAft>
                <a:spcPts val="600"/>
              </a:spcAft>
            </a:pPr>
            <a:r>
              <a:rPr lang="en-US" sz="1600" b="1" dirty="0">
                <a:solidFill>
                  <a:srgbClr val="FF0000"/>
                </a:solidFill>
              </a:rPr>
              <a:t>Inclusion Starts with Intention</a:t>
            </a:r>
            <a:endParaRPr lang="en-US" sz="1600" dirty="0">
              <a:solidFill>
                <a:srgbClr val="FF0000"/>
              </a:solidFill>
            </a:endParaRPr>
          </a:p>
          <a:p>
            <a:pPr marL="285750" indent="-225425">
              <a:lnSpc>
                <a:spcPct val="80000"/>
              </a:lnSpc>
              <a:spcAft>
                <a:spcPts val="600"/>
              </a:spcAft>
              <a:buClr>
                <a:srgbClr val="002060"/>
              </a:buClr>
              <a:buFont typeface="Wingdings" panose="05000000000000000000" pitchFamily="2" charset="2"/>
              <a:buChar char="§"/>
            </a:pPr>
            <a:r>
              <a:rPr lang="en-US" sz="1600" dirty="0">
                <a:solidFill>
                  <a:srgbClr val="002060"/>
                </a:solidFill>
              </a:rPr>
              <a:t>Embed accessibility from the start.</a:t>
            </a:r>
          </a:p>
          <a:p>
            <a:pPr marL="285750" indent="-225425">
              <a:lnSpc>
                <a:spcPct val="80000"/>
              </a:lnSpc>
              <a:spcAft>
                <a:spcPts val="600"/>
              </a:spcAft>
              <a:buClr>
                <a:srgbClr val="002060"/>
              </a:buClr>
              <a:buFont typeface="Wingdings" panose="05000000000000000000" pitchFamily="2" charset="2"/>
              <a:buChar char="§"/>
            </a:pPr>
            <a:r>
              <a:rPr lang="en-US" sz="1600" dirty="0">
                <a:solidFill>
                  <a:srgbClr val="002060"/>
                </a:solidFill>
              </a:rPr>
              <a:t>Use tools and strategies that support all learners.</a:t>
            </a:r>
          </a:p>
          <a:p>
            <a:pPr marL="285750" indent="-225425">
              <a:lnSpc>
                <a:spcPct val="80000"/>
              </a:lnSpc>
              <a:spcAft>
                <a:spcPts val="1200"/>
              </a:spcAft>
              <a:buClr>
                <a:srgbClr val="002060"/>
              </a:buClr>
              <a:buFont typeface="Wingdings" panose="05000000000000000000" pitchFamily="2" charset="2"/>
              <a:buChar char="§"/>
            </a:pPr>
            <a:r>
              <a:rPr lang="en-US" sz="1600" dirty="0">
                <a:solidFill>
                  <a:srgbClr val="002060"/>
                </a:solidFill>
              </a:rPr>
              <a:t>Apply Universal Design for Learning principles.</a:t>
            </a:r>
          </a:p>
          <a:p>
            <a:pPr>
              <a:lnSpc>
                <a:spcPct val="80000"/>
              </a:lnSpc>
              <a:spcAft>
                <a:spcPts val="600"/>
              </a:spcAft>
            </a:pPr>
            <a:r>
              <a:rPr lang="en-US" sz="1600" b="1" dirty="0">
                <a:solidFill>
                  <a:srgbClr val="FF0000"/>
                </a:solidFill>
              </a:rPr>
              <a:t>Collaboration and Flexibility Matter</a:t>
            </a:r>
            <a:endParaRPr lang="en-US" sz="1600" dirty="0">
              <a:solidFill>
                <a:srgbClr val="FF0000"/>
              </a:solidFill>
            </a:endParaRPr>
          </a:p>
          <a:p>
            <a:pPr marL="285750" indent="-225425">
              <a:lnSpc>
                <a:spcPct val="80000"/>
              </a:lnSpc>
              <a:spcAft>
                <a:spcPts val="600"/>
              </a:spcAft>
              <a:buClr>
                <a:srgbClr val="002060"/>
              </a:buClr>
              <a:buFont typeface="Wingdings" panose="05000000000000000000" pitchFamily="2" charset="2"/>
              <a:buChar char="§"/>
            </a:pPr>
            <a:r>
              <a:rPr lang="en-US" sz="1600" dirty="0">
                <a:solidFill>
                  <a:srgbClr val="002060"/>
                </a:solidFill>
              </a:rPr>
              <a:t>Introduce tools early and normalize their use.</a:t>
            </a:r>
          </a:p>
          <a:p>
            <a:pPr marL="285750" indent="-225425">
              <a:lnSpc>
                <a:spcPct val="80000"/>
              </a:lnSpc>
              <a:spcAft>
                <a:spcPts val="600"/>
              </a:spcAft>
              <a:buClr>
                <a:srgbClr val="002060"/>
              </a:buClr>
              <a:buFont typeface="Wingdings" panose="05000000000000000000" pitchFamily="2" charset="2"/>
              <a:buChar char="§"/>
            </a:pPr>
            <a:r>
              <a:rPr lang="en-US" sz="1600" dirty="0">
                <a:solidFill>
                  <a:srgbClr val="002060"/>
                </a:solidFill>
              </a:rPr>
              <a:t>Partner with disability services for support.</a:t>
            </a:r>
          </a:p>
          <a:p>
            <a:pPr marL="285750" indent="-225425">
              <a:lnSpc>
                <a:spcPct val="80000"/>
              </a:lnSpc>
              <a:spcAft>
                <a:spcPts val="1200"/>
              </a:spcAft>
              <a:buClr>
                <a:srgbClr val="002060"/>
              </a:buClr>
              <a:buFont typeface="Wingdings" panose="05000000000000000000" pitchFamily="2" charset="2"/>
              <a:buChar char="§"/>
            </a:pPr>
            <a:r>
              <a:rPr lang="en-US" sz="1600" dirty="0">
                <a:solidFill>
                  <a:srgbClr val="002060"/>
                </a:solidFill>
              </a:rPr>
              <a:t>Stay open to feedback and adjust as needed.</a:t>
            </a:r>
          </a:p>
          <a:p>
            <a:pPr>
              <a:lnSpc>
                <a:spcPct val="80000"/>
              </a:lnSpc>
              <a:spcAft>
                <a:spcPts val="600"/>
              </a:spcAft>
            </a:pPr>
            <a:r>
              <a:rPr lang="en-US" sz="1600" b="1" dirty="0">
                <a:solidFill>
                  <a:srgbClr val="FF0000"/>
                </a:solidFill>
              </a:rPr>
              <a:t>Empower Every Student</a:t>
            </a:r>
            <a:endParaRPr lang="en-US" sz="1600" dirty="0">
              <a:solidFill>
                <a:srgbClr val="FF0000"/>
              </a:solidFill>
            </a:endParaRPr>
          </a:p>
          <a:p>
            <a:pPr marL="285750" indent="-225425">
              <a:lnSpc>
                <a:spcPct val="80000"/>
              </a:lnSpc>
              <a:spcAft>
                <a:spcPts val="600"/>
              </a:spcAft>
              <a:buClr>
                <a:srgbClr val="002060"/>
              </a:buClr>
              <a:buFont typeface="Wingdings" panose="05000000000000000000" pitchFamily="2" charset="2"/>
              <a:buChar char="§"/>
            </a:pPr>
            <a:r>
              <a:rPr lang="en-US" sz="1600" dirty="0">
                <a:solidFill>
                  <a:srgbClr val="002060"/>
                </a:solidFill>
              </a:rPr>
              <a:t>Inclusive teaching is about equity, not just compliance.</a:t>
            </a:r>
          </a:p>
          <a:p>
            <a:pPr marL="285750" indent="-225425">
              <a:lnSpc>
                <a:spcPct val="80000"/>
              </a:lnSpc>
              <a:spcAft>
                <a:spcPts val="600"/>
              </a:spcAft>
              <a:buClr>
                <a:srgbClr val="002060"/>
              </a:buClr>
              <a:buFont typeface="Wingdings" panose="05000000000000000000" pitchFamily="2" charset="2"/>
              <a:buChar char="§"/>
            </a:pPr>
            <a:r>
              <a:rPr lang="en-US" sz="1600" dirty="0">
                <a:solidFill>
                  <a:srgbClr val="002060"/>
                </a:solidFill>
              </a:rPr>
              <a:t>Small changes make a big impact.</a:t>
            </a:r>
          </a:p>
          <a:p>
            <a:pPr marL="285750" indent="-225425">
              <a:lnSpc>
                <a:spcPct val="80000"/>
              </a:lnSpc>
              <a:spcAft>
                <a:spcPts val="600"/>
              </a:spcAft>
              <a:buClr>
                <a:srgbClr val="002060"/>
              </a:buClr>
              <a:buFont typeface="Wingdings" panose="05000000000000000000" pitchFamily="2" charset="2"/>
              <a:buChar char="§"/>
            </a:pPr>
            <a:r>
              <a:rPr lang="en-US" sz="1600" dirty="0">
                <a:solidFill>
                  <a:srgbClr val="002060"/>
                </a:solidFill>
              </a:rPr>
              <a:t>Every student deserves a chance to thrive.</a:t>
            </a:r>
          </a:p>
        </p:txBody>
      </p:sp>
    </p:spTree>
    <p:extLst>
      <p:ext uri="{BB962C8B-B14F-4D97-AF65-F5344CB8AC3E}">
        <p14:creationId xmlns:p14="http://schemas.microsoft.com/office/powerpoint/2010/main" val="3320897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5"/>
            <a:ext cx="12188824" cy="6855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1200" y="4414991"/>
            <a:ext cx="11979212" cy="2087251"/>
            <a:chOff x="143163" y="5763486"/>
            <a:chExt cx="11982332"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957" y="588569"/>
            <a:ext cx="6503606" cy="568086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77313F5C-24EB-30C0-E224-808F79CB5122}"/>
              </a:ext>
            </a:extLst>
          </p:cNvPr>
          <p:cNvSpPr txBox="1"/>
          <p:nvPr/>
        </p:nvSpPr>
        <p:spPr>
          <a:xfrm>
            <a:off x="699127" y="4884302"/>
            <a:ext cx="3737290" cy="588919"/>
          </a:xfrm>
          <a:prstGeom prst="rect">
            <a:avLst/>
          </a:prstGeom>
          <a:noFill/>
        </p:spPr>
        <p:txBody>
          <a:bodyPr wrap="square">
            <a:spAutoFit/>
          </a:bodyPr>
          <a:lstStyle/>
          <a:p>
            <a:pPr marL="0" marR="0" lvl="0" indent="0" algn="ctr" defTabSz="914126" rtl="0" eaLnBrk="1" fontAlgn="auto" latinLnBrk="0" hangingPunct="1">
              <a:lnSpc>
                <a:spcPct val="150000"/>
              </a:lnSpc>
              <a:spcBef>
                <a:spcPts val="0"/>
              </a:spcBef>
              <a:spcAft>
                <a:spcPts val="300"/>
              </a:spcAft>
              <a:buClrTx/>
              <a:buSzTx/>
              <a:buFontTx/>
              <a:buNone/>
              <a:tabLst/>
              <a:defRPr/>
            </a:pPr>
            <a:r>
              <a:rPr kumimoji="0" lang="en-US" sz="2399"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References</a:t>
            </a:r>
            <a:endParaRPr kumimoji="0" lang="en-US" sz="2399"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Welcome to MyBib">
            <a:extLst>
              <a:ext uri="{FF2B5EF4-FFF2-40B4-BE49-F238E27FC236}">
                <a16:creationId xmlns:a16="http://schemas.microsoft.com/office/drawing/2014/main" id="{684F0853-FA5F-6F7C-4D90-0EFEF41BB358}"/>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6082" y="1273984"/>
            <a:ext cx="4618895" cy="2455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EA49DD-D5CC-0367-A9D8-57E59DB0EA1A}"/>
              </a:ext>
            </a:extLst>
          </p:cNvPr>
          <p:cNvSpPr txBox="1"/>
          <p:nvPr/>
        </p:nvSpPr>
        <p:spPr>
          <a:xfrm>
            <a:off x="5343570" y="552499"/>
            <a:ext cx="5685563" cy="5933932"/>
          </a:xfrm>
          <a:prstGeom prst="rect">
            <a:avLst/>
          </a:prstGeom>
          <a:noFill/>
        </p:spPr>
        <p:txBody>
          <a:bodyPr wrap="square" rtlCol="0">
            <a:spAutoFit/>
          </a:bodyPr>
          <a:lstStyle/>
          <a:p>
            <a:pPr marL="228600" indent="-228600">
              <a:lnSpc>
                <a:spcPct val="80000"/>
              </a:lnSpc>
              <a:spcAft>
                <a:spcPts val="600"/>
              </a:spcAft>
              <a:buFont typeface="+mj-lt"/>
              <a:buAutoNum type="arabicPeriod"/>
            </a:pPr>
            <a:r>
              <a:rPr lang="en-US" sz="1200" dirty="0">
                <a:solidFill>
                  <a:srgbClr val="002060"/>
                </a:solidFill>
              </a:rPr>
              <a:t>Accessible Teaching Practices for Students with Disabilities, Center for Teaching, Learning and Innovation, University of Pennsylvania. </a:t>
            </a:r>
          </a:p>
          <a:p>
            <a:pPr marL="228600" marR="0" lvl="0" indent="-228600" algn="l" defTabSz="914400" rtl="0" eaLnBrk="1" fontAlgn="auto" latinLnBrk="0" hangingPunct="1">
              <a:lnSpc>
                <a:spcPct val="80000"/>
              </a:lnSpc>
              <a:spcBef>
                <a:spcPts val="0"/>
              </a:spcBef>
              <a:spcAft>
                <a:spcPts val="600"/>
              </a:spcAft>
              <a:buClrTx/>
              <a:buSzTx/>
              <a:buFont typeface="+mj-lt"/>
              <a:buAutoNum type="arabicPeriod"/>
              <a:tabLst/>
              <a:defRPr/>
            </a:pPr>
            <a:r>
              <a:rPr kumimoji="0" lang="en-US" sz="1200" b="0" i="0" u="none" strike="noStrike" kern="1200" cap="none" spc="0" normalizeH="0" baseline="0" noProof="0" dirty="0">
                <a:ln>
                  <a:noFill/>
                </a:ln>
                <a:solidFill>
                  <a:srgbClr val="002060"/>
                </a:solidFill>
                <a:effectLst/>
                <a:uLnTx/>
                <a:uFillTx/>
                <a:ea typeface="+mn-ea"/>
                <a:cs typeface="+mn-cs"/>
              </a:rPr>
              <a:t>Allarakhia, H. (2022) </a:t>
            </a:r>
            <a:r>
              <a:rPr kumimoji="0" lang="en-US" sz="1200" b="0" i="0" u="none" strike="noStrike" kern="1200" cap="none" spc="0" normalizeH="0" baseline="0" noProof="0" dirty="0">
                <a:ln>
                  <a:noFill/>
                </a:ln>
                <a:solidFill>
                  <a:srgbClr val="002060"/>
                </a:solidFill>
                <a:effectLst/>
                <a:uLnTx/>
                <a:uFillTx/>
                <a:ea typeface="+mn-ea"/>
                <a:cs typeface="+mn-cs"/>
                <a:hlinkClick r:id="rId4"/>
              </a:rPr>
              <a:t>Strategies for Accommodating Students with Disabilities in Higher Education, </a:t>
            </a:r>
            <a:r>
              <a:rPr kumimoji="0" lang="en-US" sz="1200" b="0" i="0" u="none" strike="noStrike" kern="1200" cap="none" spc="0" normalizeH="0" baseline="0" noProof="0" dirty="0">
                <a:ln>
                  <a:noFill/>
                </a:ln>
                <a:solidFill>
                  <a:srgbClr val="002060"/>
                </a:solidFill>
                <a:effectLst/>
                <a:uLnTx/>
                <a:uFillTx/>
                <a:ea typeface="+mn-ea"/>
                <a:cs typeface="+mn-cs"/>
              </a:rPr>
              <a:t>Faculty Focus. </a:t>
            </a:r>
          </a:p>
          <a:p>
            <a:pPr marL="228600" marR="0" lvl="0" indent="-228600" algn="l" defTabSz="914400" rtl="0" eaLnBrk="1" fontAlgn="auto" latinLnBrk="0" hangingPunct="1">
              <a:lnSpc>
                <a:spcPct val="80000"/>
              </a:lnSpc>
              <a:spcBef>
                <a:spcPts val="0"/>
              </a:spcBef>
              <a:spcAft>
                <a:spcPts val="600"/>
              </a:spcAft>
              <a:buClrTx/>
              <a:buSzTx/>
              <a:buFont typeface="+mj-lt"/>
              <a:buAutoNum type="arabicPeriod"/>
              <a:tabLst/>
              <a:defRPr/>
            </a:pPr>
            <a:r>
              <a:rPr kumimoji="0" lang="en-US" sz="1200" b="0" i="0" u="none" strike="noStrike" kern="1200" cap="none" spc="0" normalizeH="0" baseline="0" noProof="0" dirty="0">
                <a:ln>
                  <a:noFill/>
                </a:ln>
                <a:solidFill>
                  <a:srgbClr val="002060"/>
                </a:solidFill>
                <a:effectLst/>
                <a:uLnTx/>
                <a:uFillTx/>
                <a:ea typeface="+mn-ea"/>
                <a:cs typeface="+mn-cs"/>
              </a:rPr>
              <a:t>Association on Higher Education and Disability (AHEAD). (n.d.). </a:t>
            </a:r>
            <a:r>
              <a:rPr kumimoji="0" lang="en-US" sz="1200" b="0" i="1" u="none" strike="noStrike" kern="1200" cap="none" spc="0" normalizeH="0" baseline="0" noProof="0" dirty="0">
                <a:ln>
                  <a:noFill/>
                </a:ln>
                <a:solidFill>
                  <a:srgbClr val="002060"/>
                </a:solidFill>
                <a:effectLst/>
                <a:uLnTx/>
                <a:uFillTx/>
                <a:ea typeface="+mn-ea"/>
                <a:cs typeface="+mn-cs"/>
              </a:rPr>
              <a:t>AHEAD: </a:t>
            </a:r>
            <a:r>
              <a:rPr kumimoji="0" lang="en-US" sz="1200" b="0" i="1" u="none" strike="noStrike" kern="1200" cap="none" spc="0" normalizeH="0" baseline="0" noProof="0" dirty="0">
                <a:ln>
                  <a:noFill/>
                </a:ln>
                <a:solidFill>
                  <a:srgbClr val="002060"/>
                </a:solidFill>
                <a:effectLst/>
                <a:uLnTx/>
                <a:uFillTx/>
                <a:ea typeface="+mn-ea"/>
                <a:cs typeface="+mn-cs"/>
                <a:hlinkClick r:id="rId5"/>
              </a:rPr>
              <a:t>Equity &amp; excellence in higher education</a:t>
            </a:r>
            <a:r>
              <a:rPr kumimoji="0" lang="en-US" sz="1200" b="0" i="0" u="none" strike="noStrike" kern="1200" cap="none" spc="0" normalizeH="0" baseline="0" noProof="0" dirty="0">
                <a:ln>
                  <a:noFill/>
                </a:ln>
                <a:solidFill>
                  <a:srgbClr val="002060"/>
                </a:solidFill>
                <a:effectLst/>
                <a:uLnTx/>
                <a:uFillTx/>
                <a:ea typeface="+mn-ea"/>
                <a:cs typeface="+mn-cs"/>
              </a:rPr>
              <a:t>. </a:t>
            </a:r>
            <a:endParaRPr lang="en-US" sz="1200" dirty="0">
              <a:solidFill>
                <a:srgbClr val="002060"/>
              </a:solidFill>
            </a:endParaRPr>
          </a:p>
          <a:p>
            <a:pPr marL="228600" indent="-228600">
              <a:lnSpc>
                <a:spcPct val="80000"/>
              </a:lnSpc>
              <a:spcAft>
                <a:spcPts val="600"/>
              </a:spcAft>
              <a:buFont typeface="+mj-lt"/>
              <a:buAutoNum type="arabicPeriod"/>
            </a:pPr>
            <a:r>
              <a:rPr lang="en-US" sz="1200" dirty="0">
                <a:solidFill>
                  <a:srgbClr val="002060"/>
                </a:solidFill>
              </a:rPr>
              <a:t>Burgstahler, S. (2015). </a:t>
            </a:r>
            <a:r>
              <a:rPr lang="en-US" sz="1200" i="1" dirty="0">
                <a:solidFill>
                  <a:srgbClr val="002060"/>
                </a:solidFill>
              </a:rPr>
              <a:t>Universal design in higher education: From principles to practice</a:t>
            </a:r>
            <a:r>
              <a:rPr lang="en-US" sz="1200" dirty="0">
                <a:solidFill>
                  <a:srgbClr val="002060"/>
                </a:solidFill>
              </a:rPr>
              <a:t> (2nd ed.). Harvard Education Press.</a:t>
            </a:r>
          </a:p>
          <a:p>
            <a:pPr marL="228600" indent="-228600">
              <a:lnSpc>
                <a:spcPct val="80000"/>
              </a:lnSpc>
              <a:spcAft>
                <a:spcPts val="600"/>
              </a:spcAft>
              <a:buFont typeface="+mj-lt"/>
              <a:buAutoNum type="arabicPeriod"/>
            </a:pPr>
            <a:r>
              <a:rPr lang="en-US" sz="1200" dirty="0">
                <a:solidFill>
                  <a:srgbClr val="002060"/>
                </a:solidFill>
              </a:rPr>
              <a:t>CAST. (2018). </a:t>
            </a:r>
            <a:r>
              <a:rPr lang="en-US" sz="1200" i="1" dirty="0">
                <a:solidFill>
                  <a:srgbClr val="002060"/>
                </a:solidFill>
                <a:hlinkClick r:id="rId6"/>
              </a:rPr>
              <a:t>Universal Design for Learning guidelines version </a:t>
            </a:r>
            <a:r>
              <a:rPr lang="en-US" sz="1200" i="1" dirty="0">
                <a:solidFill>
                  <a:srgbClr val="002060"/>
                </a:solidFill>
              </a:rPr>
              <a:t>2.2</a:t>
            </a:r>
            <a:r>
              <a:rPr lang="en-US" sz="1200" dirty="0">
                <a:solidFill>
                  <a:srgbClr val="002060"/>
                </a:solidFill>
              </a:rPr>
              <a:t>.</a:t>
            </a:r>
          </a:p>
          <a:p>
            <a:pPr marL="228600" indent="-228600">
              <a:lnSpc>
                <a:spcPct val="80000"/>
              </a:lnSpc>
              <a:spcAft>
                <a:spcPts val="600"/>
              </a:spcAft>
              <a:buFont typeface="+mj-lt"/>
              <a:buAutoNum type="arabicPeriod"/>
            </a:pPr>
            <a:r>
              <a:rPr kumimoji="0" lang="en-US" sz="1200" b="0" i="0" u="none" strike="noStrike" kern="1200" cap="none" spc="0" normalizeH="0" baseline="0" noProof="0" dirty="0">
                <a:ln>
                  <a:noFill/>
                </a:ln>
                <a:solidFill>
                  <a:prstClr val="black"/>
                </a:solidFill>
                <a:effectLst/>
                <a:uLnTx/>
                <a:uFillTx/>
                <a:ea typeface="+mn-ea"/>
                <a:cs typeface="+mn-cs"/>
                <a:hlinkClick r:id="rId7"/>
              </a:rPr>
              <a:t>Faculty Focused Tools and Resources</a:t>
            </a:r>
            <a:r>
              <a:rPr kumimoji="0" lang="en-US" sz="1200" b="0" i="0" u="none" strike="noStrike" kern="1200" cap="none" spc="0" normalizeH="0" baseline="0" noProof="0" dirty="0">
                <a:ln>
                  <a:noFill/>
                </a:ln>
                <a:solidFill>
                  <a:prstClr val="black"/>
                </a:solidFill>
                <a:effectLst/>
                <a:uLnTx/>
                <a:uFillTx/>
                <a:ea typeface="+mn-ea"/>
                <a:cs typeface="+mn-cs"/>
              </a:rPr>
              <a:t>. Digital Accessibility Solutions, University of Mississippi, </a:t>
            </a:r>
          </a:p>
          <a:p>
            <a:pPr marL="228600" indent="-228600">
              <a:lnSpc>
                <a:spcPct val="80000"/>
              </a:lnSpc>
              <a:spcAft>
                <a:spcPts val="600"/>
              </a:spcAft>
              <a:buFont typeface="+mj-lt"/>
              <a:buAutoNum type="arabicPeriod"/>
            </a:pPr>
            <a:r>
              <a:rPr lang="en-US" sz="1200" dirty="0">
                <a:solidFill>
                  <a:prstClr val="black"/>
                </a:solidFill>
                <a:hlinkClick r:id="rId8"/>
              </a:rPr>
              <a:t>Faculty Guide: Teaching and Interacting with Students with Disabilities, </a:t>
            </a:r>
            <a:r>
              <a:rPr lang="en-US" sz="1200" dirty="0">
                <a:solidFill>
                  <a:prstClr val="black"/>
                </a:solidFill>
              </a:rPr>
              <a:t>Disability Resources, Texas A&amp;M University, </a:t>
            </a:r>
            <a:endParaRPr lang="en-US" sz="1200" dirty="0">
              <a:solidFill>
                <a:srgbClr val="002060"/>
              </a:solidFill>
            </a:endParaRPr>
          </a:p>
          <a:p>
            <a:pPr marL="228600" indent="-228600">
              <a:lnSpc>
                <a:spcPct val="80000"/>
              </a:lnSpc>
              <a:spcAft>
                <a:spcPts val="600"/>
              </a:spcAft>
              <a:buFont typeface="+mj-lt"/>
              <a:buAutoNum type="arabicPeriod"/>
            </a:pPr>
            <a:r>
              <a:rPr lang="en-US" sz="1200" dirty="0">
                <a:solidFill>
                  <a:srgbClr val="002060"/>
                </a:solidFill>
              </a:rPr>
              <a:t>Higbee, J. L., &amp; Goff, E. (2008). </a:t>
            </a:r>
            <a:r>
              <a:rPr lang="en-US" sz="1200" i="1" dirty="0">
                <a:solidFill>
                  <a:srgbClr val="002060"/>
                </a:solidFill>
                <a:hlinkClick r:id="rId9"/>
              </a:rPr>
              <a:t>Pedagogy and student services for institutional transformation: Implementing universal design in higher education</a:t>
            </a:r>
            <a:r>
              <a:rPr lang="en-US" sz="1200" dirty="0">
                <a:solidFill>
                  <a:srgbClr val="002060"/>
                </a:solidFill>
                <a:hlinkClick r:id="rId9"/>
              </a:rPr>
              <a:t>. </a:t>
            </a:r>
            <a:r>
              <a:rPr lang="en-US" sz="1200" dirty="0">
                <a:solidFill>
                  <a:srgbClr val="002060"/>
                </a:solidFill>
              </a:rPr>
              <a:t>Center for Research on Developmental Education and Urban Literacy, University of Minnesota.</a:t>
            </a:r>
          </a:p>
          <a:p>
            <a:pPr marL="228600" indent="-228600">
              <a:lnSpc>
                <a:spcPct val="80000"/>
              </a:lnSpc>
              <a:spcAft>
                <a:spcPts val="600"/>
              </a:spcAft>
              <a:buFont typeface="+mj-lt"/>
              <a:buAutoNum type="arabicPeriod"/>
            </a:pPr>
            <a:r>
              <a:rPr lang="en-US" sz="1200" dirty="0">
                <a:solidFill>
                  <a:srgbClr val="002060"/>
                </a:solidFill>
                <a:hlinkClick r:id="rId10"/>
              </a:rPr>
              <a:t>Higher Education Resource Guide for Students with Disabilities</a:t>
            </a:r>
            <a:r>
              <a:rPr lang="en-US" sz="1200" dirty="0">
                <a:solidFill>
                  <a:srgbClr val="002060"/>
                </a:solidFill>
              </a:rPr>
              <a:t>. Texas Council for Developmental Disabilities. </a:t>
            </a:r>
          </a:p>
          <a:p>
            <a:pPr marL="228600" indent="-228600">
              <a:lnSpc>
                <a:spcPct val="80000"/>
              </a:lnSpc>
              <a:spcAft>
                <a:spcPts val="600"/>
              </a:spcAft>
              <a:buFont typeface="+mj-lt"/>
              <a:buAutoNum type="arabicPeriod"/>
            </a:pPr>
            <a:r>
              <a:rPr kumimoji="0" lang="en-US" sz="1200" b="0" i="0" u="none" strike="noStrike" kern="1200" cap="none" spc="0" normalizeH="0" baseline="0" noProof="0" dirty="0">
                <a:ln>
                  <a:noFill/>
                </a:ln>
                <a:solidFill>
                  <a:prstClr val="black"/>
                </a:solidFill>
                <a:effectLst/>
                <a:uLnTx/>
                <a:uFillTx/>
                <a:ea typeface="+mn-ea"/>
                <a:cs typeface="+mn-cs"/>
                <a:hlinkClick r:id="rId11"/>
              </a:rPr>
              <a:t>Strategies for Working with Students with a Disability, </a:t>
            </a:r>
            <a:r>
              <a:rPr kumimoji="0" lang="en-US" sz="1200" b="0" i="0" u="none" strike="noStrike" kern="1200" cap="none" spc="0" normalizeH="0" baseline="0" noProof="0" dirty="0">
                <a:ln>
                  <a:noFill/>
                </a:ln>
                <a:solidFill>
                  <a:prstClr val="black"/>
                </a:solidFill>
                <a:effectLst/>
                <a:uLnTx/>
                <a:uFillTx/>
                <a:ea typeface="+mn-ea"/>
                <a:cs typeface="+mn-cs"/>
              </a:rPr>
              <a:t>Walters State Community College.</a:t>
            </a:r>
          </a:p>
          <a:p>
            <a:pPr marL="228600" indent="-228600">
              <a:lnSpc>
                <a:spcPct val="80000"/>
              </a:lnSpc>
              <a:spcAft>
                <a:spcPts val="600"/>
              </a:spcAft>
              <a:buFont typeface="+mj-lt"/>
              <a:buAutoNum type="arabicPeriod"/>
            </a:pPr>
            <a:r>
              <a:rPr lang="en-US" sz="1200" dirty="0">
                <a:solidFill>
                  <a:srgbClr val="002060"/>
                </a:solidFill>
              </a:rPr>
              <a:t>The National Center on Accessible Educational Materials (AEM Center). (n.d.). </a:t>
            </a:r>
            <a:r>
              <a:rPr lang="en-US" sz="1200" i="1" dirty="0">
                <a:solidFill>
                  <a:srgbClr val="002060"/>
                </a:solidFill>
              </a:rPr>
              <a:t>AEM Center at CAST: </a:t>
            </a:r>
            <a:r>
              <a:rPr lang="en-US" sz="1200" i="1" dirty="0">
                <a:solidFill>
                  <a:srgbClr val="002060"/>
                </a:solidFill>
                <a:hlinkClick r:id="rId12"/>
              </a:rPr>
              <a:t>Accessible educational materials</a:t>
            </a:r>
            <a:r>
              <a:rPr lang="en-US" sz="1200" dirty="0">
                <a:solidFill>
                  <a:srgbClr val="002060"/>
                </a:solidFill>
              </a:rPr>
              <a:t>.</a:t>
            </a:r>
          </a:p>
          <a:p>
            <a:pPr marL="228600" indent="-228600">
              <a:lnSpc>
                <a:spcPct val="80000"/>
              </a:lnSpc>
              <a:spcAft>
                <a:spcPts val="600"/>
              </a:spcAft>
              <a:buFont typeface="+mj-lt"/>
              <a:buAutoNum type="arabicPeriod"/>
            </a:pPr>
            <a:r>
              <a:rPr lang="en-US" sz="1200" dirty="0">
                <a:solidFill>
                  <a:srgbClr val="002060"/>
                </a:solidFill>
              </a:rPr>
              <a:t>Scott, S. S., McGuire, J. M., &amp; Shaw, S. F. </a:t>
            </a:r>
            <a:r>
              <a:rPr lang="en-US" sz="1200" dirty="0">
                <a:solidFill>
                  <a:srgbClr val="002060"/>
                </a:solidFill>
                <a:hlinkClick r:id="rId13"/>
              </a:rPr>
              <a:t>Teaching College Students with Learning Disabilities</a:t>
            </a:r>
            <a:r>
              <a:rPr lang="en-US" sz="1200" dirty="0">
                <a:solidFill>
                  <a:srgbClr val="002060"/>
                </a:solidFill>
              </a:rPr>
              <a:t>.</a:t>
            </a:r>
          </a:p>
          <a:p>
            <a:pPr marL="228600" indent="-228600">
              <a:lnSpc>
                <a:spcPct val="80000"/>
              </a:lnSpc>
              <a:spcAft>
                <a:spcPts val="600"/>
              </a:spcAft>
              <a:buFont typeface="+mj-lt"/>
              <a:buAutoNum type="arabicPeriod"/>
            </a:pPr>
            <a:r>
              <a:rPr lang="en-US" sz="1200" dirty="0">
                <a:solidFill>
                  <a:srgbClr val="002060"/>
                </a:solidFill>
              </a:rPr>
              <a:t>Scott, S. S., McGuire, J. M., &amp; Shaw, S. F. (2003</a:t>
            </a:r>
            <a:r>
              <a:rPr lang="en-US" sz="1200" dirty="0">
                <a:solidFill>
                  <a:srgbClr val="002060"/>
                </a:solidFill>
                <a:hlinkClick r:id="rId14"/>
              </a:rPr>
              <a:t>). Universal Design for Instruction: A new paradigm for adult instruction in postsecondary education. </a:t>
            </a:r>
            <a:r>
              <a:rPr lang="en-US" sz="1200" i="1" dirty="0">
                <a:solidFill>
                  <a:srgbClr val="002060"/>
                </a:solidFill>
              </a:rPr>
              <a:t>Remedial and Special Education, 24</a:t>
            </a:r>
            <a:r>
              <a:rPr lang="en-US" sz="1200" dirty="0">
                <a:solidFill>
                  <a:srgbClr val="002060"/>
                </a:solidFill>
              </a:rPr>
              <a:t>(6), 369–379. </a:t>
            </a:r>
          </a:p>
          <a:p>
            <a:pPr marL="228600" indent="-228600">
              <a:lnSpc>
                <a:spcPct val="80000"/>
              </a:lnSpc>
              <a:spcAft>
                <a:spcPts val="600"/>
              </a:spcAft>
              <a:buFont typeface="+mj-lt"/>
              <a:buAutoNum type="arabicPeriod"/>
            </a:pPr>
            <a:r>
              <a:rPr lang="en-US" sz="1200" dirty="0">
                <a:solidFill>
                  <a:srgbClr val="002060"/>
                </a:solidFill>
              </a:rPr>
              <a:t>U.S. Department of Education, Office for Civil Rights. (2020). </a:t>
            </a:r>
            <a:r>
              <a:rPr lang="en-US" sz="1200" i="1" dirty="0">
                <a:solidFill>
                  <a:srgbClr val="002060"/>
                </a:solidFill>
                <a:hlinkClick r:id="rId15"/>
              </a:rPr>
              <a:t>Students with disabilities preparing for postsecondary education: Know your rights and responsibilities</a:t>
            </a:r>
            <a:r>
              <a:rPr lang="en-US" sz="1200" dirty="0">
                <a:solidFill>
                  <a:srgbClr val="002060"/>
                </a:solidFill>
                <a:hlinkClick r:id="rId15"/>
              </a:rPr>
              <a:t>. </a:t>
            </a:r>
            <a:endParaRPr lang="en-US" sz="1200" dirty="0">
              <a:hlinkClick r:id="rId7"/>
            </a:endParaRPr>
          </a:p>
          <a:p>
            <a:endParaRPr lang="en-US" sz="1200" dirty="0"/>
          </a:p>
        </p:txBody>
      </p:sp>
    </p:spTree>
    <p:extLst>
      <p:ext uri="{BB962C8B-B14F-4D97-AF65-F5344CB8AC3E}">
        <p14:creationId xmlns:p14="http://schemas.microsoft.com/office/powerpoint/2010/main" val="2088419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5" name="Rectangle 410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7" name="Rectangle 410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9" name="Rectangle 410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1" name="Rectangle 411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Dyslexia and ADHD: Which Is It or Is It Both? | Dyslexia the Gift Blog">
            <a:extLst>
              <a:ext uri="{FF2B5EF4-FFF2-40B4-BE49-F238E27FC236}">
                <a16:creationId xmlns:a16="http://schemas.microsoft.com/office/drawing/2014/main" id="{CB1ACF5A-B5CA-5010-D8C1-7B44C37BD1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823" y="2494522"/>
            <a:ext cx="4250905" cy="2391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F4222FF5-9BFC-8C1C-5962-6518D6792E37}"/>
              </a:ext>
            </a:extLst>
          </p:cNvPr>
          <p:cNvSpPr txBox="1"/>
          <p:nvPr/>
        </p:nvSpPr>
        <p:spPr>
          <a:xfrm>
            <a:off x="837347" y="1127311"/>
            <a:ext cx="3535919" cy="759247"/>
          </a:xfrm>
          <a:prstGeom prst="rect">
            <a:avLst/>
          </a:prstGeom>
          <a:noFill/>
        </p:spPr>
        <p:txBody>
          <a:bodyPr wrap="square">
            <a:spAutoFit/>
          </a:bodyPr>
          <a:lstStyle/>
          <a:p>
            <a:pPr algn="ctr">
              <a:lnSpc>
                <a:spcPct val="90000"/>
              </a:lnSpc>
              <a:spcAft>
                <a:spcPts val="600"/>
              </a:spcAft>
            </a:pPr>
            <a:r>
              <a:rPr lang="en-US" sz="2400" b="1" dirty="0">
                <a:solidFill>
                  <a:srgbClr val="002060"/>
                </a:solidFill>
              </a:rPr>
              <a:t>Learning Disabilities: </a:t>
            </a:r>
            <a:r>
              <a:rPr lang="en-US" sz="2400" b="1" dirty="0">
                <a:solidFill>
                  <a:srgbClr val="FF0000"/>
                </a:solidFill>
              </a:rPr>
              <a:t>Dyslexia and ADHD</a:t>
            </a:r>
          </a:p>
        </p:txBody>
      </p:sp>
      <p:sp>
        <p:nvSpPr>
          <p:cNvPr id="3" name="TextBox 2">
            <a:extLst>
              <a:ext uri="{FF2B5EF4-FFF2-40B4-BE49-F238E27FC236}">
                <a16:creationId xmlns:a16="http://schemas.microsoft.com/office/drawing/2014/main" id="{17C46D24-1493-D57C-3AE5-668261614558}"/>
              </a:ext>
            </a:extLst>
          </p:cNvPr>
          <p:cNvSpPr txBox="1"/>
          <p:nvPr/>
        </p:nvSpPr>
        <p:spPr>
          <a:xfrm>
            <a:off x="6275255" y="780066"/>
            <a:ext cx="4848152" cy="4543569"/>
          </a:xfrm>
          <a:prstGeom prst="rect">
            <a:avLst/>
          </a:prstGeom>
        </p:spPr>
        <p:txBody>
          <a:bodyPr vert="horz" lIns="91440" tIns="45720" rIns="91440" bIns="45720" rtlCol="0" anchor="ctr">
            <a:noAutofit/>
          </a:bodyPr>
          <a:lstStyle/>
          <a:p>
            <a:pPr>
              <a:lnSpc>
                <a:spcPct val="80000"/>
              </a:lnSpc>
              <a:spcAft>
                <a:spcPts val="1200"/>
              </a:spcAft>
            </a:pPr>
            <a:r>
              <a:rPr lang="en-US" sz="1600" b="1" dirty="0">
                <a:solidFill>
                  <a:srgbClr val="FF0000"/>
                </a:solidFill>
              </a:rPr>
              <a:t>Learning disabilities</a:t>
            </a:r>
            <a:r>
              <a:rPr lang="en-US" sz="1600" dirty="0">
                <a:solidFill>
                  <a:srgbClr val="FF0000"/>
                </a:solidFill>
              </a:rPr>
              <a:t> </a:t>
            </a:r>
            <a:r>
              <a:rPr lang="en-US" sz="1600" dirty="0">
                <a:solidFill>
                  <a:srgbClr val="002060"/>
                </a:solidFill>
              </a:rPr>
              <a:t>affect how students process, retain, or express information.</a:t>
            </a:r>
          </a:p>
          <a:p>
            <a:pPr>
              <a:lnSpc>
                <a:spcPct val="80000"/>
              </a:lnSpc>
              <a:spcAft>
                <a:spcPts val="600"/>
              </a:spcAft>
            </a:pPr>
            <a:r>
              <a:rPr lang="en-US" sz="1600" b="1" dirty="0">
                <a:solidFill>
                  <a:srgbClr val="FF0000"/>
                </a:solidFill>
              </a:rPr>
              <a:t>Dyslexia</a:t>
            </a:r>
            <a:r>
              <a:rPr lang="en-US" sz="1600" dirty="0">
                <a:solidFill>
                  <a:srgbClr val="FF0000"/>
                </a:solidFill>
              </a:rPr>
              <a:t>:</a:t>
            </a:r>
          </a:p>
          <a:p>
            <a:pPr marL="577850" lvl="1" indent="-295275">
              <a:lnSpc>
                <a:spcPct val="80000"/>
              </a:lnSpc>
              <a:spcAft>
                <a:spcPts val="600"/>
              </a:spcAft>
              <a:buFont typeface="Wingdings" panose="05000000000000000000" pitchFamily="2" charset="2"/>
              <a:buChar char="§"/>
            </a:pPr>
            <a:r>
              <a:rPr lang="en-US" sz="1600" dirty="0">
                <a:solidFill>
                  <a:srgbClr val="002060"/>
                </a:solidFill>
              </a:rPr>
              <a:t>Difficulty with reading fluency, decoding, spelling, and comprehension</a:t>
            </a:r>
          </a:p>
          <a:p>
            <a:pPr marL="577850" lvl="1" indent="-295275">
              <a:lnSpc>
                <a:spcPct val="80000"/>
              </a:lnSpc>
              <a:spcAft>
                <a:spcPts val="600"/>
              </a:spcAft>
              <a:buFont typeface="Wingdings" panose="05000000000000000000" pitchFamily="2" charset="2"/>
              <a:buChar char="§"/>
            </a:pPr>
            <a:r>
              <a:rPr lang="en-US" sz="1600" dirty="0">
                <a:solidFill>
                  <a:srgbClr val="002060"/>
                </a:solidFill>
              </a:rPr>
              <a:t>Reading-heavy or timed tasks can be especially challenging</a:t>
            </a:r>
          </a:p>
          <a:p>
            <a:pPr>
              <a:lnSpc>
                <a:spcPct val="80000"/>
              </a:lnSpc>
              <a:spcAft>
                <a:spcPts val="1200"/>
              </a:spcAft>
            </a:pPr>
            <a:r>
              <a:rPr lang="en-US" sz="1600" b="1" dirty="0">
                <a:solidFill>
                  <a:srgbClr val="FF0000"/>
                </a:solidFill>
              </a:rPr>
              <a:t>ADHD</a:t>
            </a:r>
            <a:r>
              <a:rPr lang="en-US" sz="1600" dirty="0">
                <a:solidFill>
                  <a:srgbClr val="FF0000"/>
                </a:solidFill>
              </a:rPr>
              <a:t>:</a:t>
            </a:r>
          </a:p>
          <a:p>
            <a:pPr marL="577850" lvl="1" indent="-295275">
              <a:lnSpc>
                <a:spcPct val="80000"/>
              </a:lnSpc>
              <a:spcAft>
                <a:spcPts val="600"/>
              </a:spcAft>
              <a:buFont typeface="Wingdings" panose="05000000000000000000" pitchFamily="2" charset="2"/>
              <a:buChar char="§"/>
            </a:pPr>
            <a:r>
              <a:rPr lang="en-US" sz="1600" dirty="0">
                <a:solidFill>
                  <a:srgbClr val="002060"/>
                </a:solidFill>
              </a:rPr>
              <a:t>Challenges with focus, organization, time management, and impulse control</a:t>
            </a:r>
          </a:p>
          <a:p>
            <a:pPr marL="577850" lvl="1" indent="-295275">
              <a:lnSpc>
                <a:spcPct val="80000"/>
              </a:lnSpc>
              <a:spcAft>
                <a:spcPts val="1200"/>
              </a:spcAft>
              <a:buFont typeface="Wingdings" panose="05000000000000000000" pitchFamily="2" charset="2"/>
              <a:buChar char="§"/>
            </a:pPr>
            <a:r>
              <a:rPr lang="en-US" sz="1600" dirty="0">
                <a:solidFill>
                  <a:srgbClr val="002060"/>
                </a:solidFill>
              </a:rPr>
              <a:t>May struggle with long lectures, instructions, or sustained tasks</a:t>
            </a:r>
          </a:p>
          <a:p>
            <a:pPr>
              <a:lnSpc>
                <a:spcPct val="80000"/>
              </a:lnSpc>
              <a:spcAft>
                <a:spcPts val="1200"/>
              </a:spcAft>
            </a:pPr>
            <a:r>
              <a:rPr lang="en-US" sz="1600" b="1" dirty="0">
                <a:solidFill>
                  <a:srgbClr val="FF0000"/>
                </a:solidFill>
              </a:rPr>
              <a:t>Key point</a:t>
            </a:r>
            <a:r>
              <a:rPr lang="en-US" sz="1600" dirty="0">
                <a:solidFill>
                  <a:srgbClr val="FF0000"/>
                </a:solidFill>
              </a:rPr>
              <a:t>: </a:t>
            </a:r>
            <a:r>
              <a:rPr lang="en-US" sz="1600" dirty="0">
                <a:solidFill>
                  <a:srgbClr val="002060"/>
                </a:solidFill>
              </a:rPr>
              <a:t>These difficulties are not related to intelligence or effort.</a:t>
            </a:r>
          </a:p>
          <a:p>
            <a:pPr>
              <a:lnSpc>
                <a:spcPct val="80000"/>
              </a:lnSpc>
              <a:spcAft>
                <a:spcPts val="600"/>
              </a:spcAft>
            </a:pPr>
            <a:r>
              <a:rPr lang="en-US" sz="1600" b="1" dirty="0">
                <a:solidFill>
                  <a:srgbClr val="FF0000"/>
                </a:solidFill>
              </a:rPr>
              <a:t>Support matters</a:t>
            </a:r>
            <a:r>
              <a:rPr lang="en-US" sz="1600" dirty="0">
                <a:solidFill>
                  <a:srgbClr val="FF0000"/>
                </a:solidFill>
              </a:rPr>
              <a:t>: </a:t>
            </a:r>
            <a:r>
              <a:rPr lang="en-US" sz="1600" dirty="0">
                <a:solidFill>
                  <a:srgbClr val="002060"/>
                </a:solidFill>
              </a:rPr>
              <a:t>With the right strategies and accommodations, students can thrive.</a:t>
            </a:r>
          </a:p>
        </p:txBody>
      </p:sp>
    </p:spTree>
    <p:extLst>
      <p:ext uri="{BB962C8B-B14F-4D97-AF65-F5344CB8AC3E}">
        <p14:creationId xmlns:p14="http://schemas.microsoft.com/office/powerpoint/2010/main" val="210565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29" name="Group 51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130" name="Rectangle 51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1" name="Rectangle 51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33" name="Rectangle 51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EBBDAB3-C0DC-4B1D-878A-A49804E2EC18}"/>
              </a:ext>
            </a:extLst>
          </p:cNvPr>
          <p:cNvSpPr txBox="1"/>
          <p:nvPr/>
        </p:nvSpPr>
        <p:spPr>
          <a:xfrm>
            <a:off x="629562" y="2165416"/>
            <a:ext cx="4559425" cy="3979585"/>
          </a:xfrm>
          <a:prstGeom prst="rect">
            <a:avLst/>
          </a:prstGeom>
        </p:spPr>
        <p:txBody>
          <a:bodyPr vert="horz" lIns="91440" tIns="45720" rIns="91440" bIns="45720" rtlCol="0" anchor="ctr">
            <a:noAutofit/>
          </a:bodyPr>
          <a:lstStyle/>
          <a:p>
            <a:pPr>
              <a:lnSpc>
                <a:spcPct val="80000"/>
              </a:lnSpc>
              <a:spcAft>
                <a:spcPts val="600"/>
              </a:spcAft>
            </a:pPr>
            <a:r>
              <a:rPr lang="en-US" sz="1600" dirty="0">
                <a:solidFill>
                  <a:srgbClr val="002060"/>
                </a:solidFill>
              </a:rPr>
              <a:t>Include conditions affecting mobility, stamina, or physical functioning (e.g., cerebral palsy, muscular dystrophy, spinal cord injuries)</a:t>
            </a:r>
          </a:p>
          <a:p>
            <a:pPr>
              <a:lnSpc>
                <a:spcPct val="80000"/>
              </a:lnSpc>
              <a:spcAft>
                <a:spcPts val="600"/>
              </a:spcAft>
            </a:pPr>
            <a:r>
              <a:rPr lang="en-US" sz="1600" dirty="0">
                <a:solidFill>
                  <a:srgbClr val="002060"/>
                </a:solidFill>
              </a:rPr>
              <a:t>Students may use wheelchairs, scooters, braces, or other mobility aids</a:t>
            </a:r>
          </a:p>
          <a:p>
            <a:pPr>
              <a:lnSpc>
                <a:spcPct val="80000"/>
              </a:lnSpc>
              <a:spcAft>
                <a:spcPts val="600"/>
              </a:spcAft>
            </a:pPr>
            <a:r>
              <a:rPr lang="en-US" sz="1600" b="1" dirty="0">
                <a:solidFill>
                  <a:srgbClr val="FF0000"/>
                </a:solidFill>
              </a:rPr>
              <a:t>Common barriers:</a:t>
            </a:r>
          </a:p>
          <a:p>
            <a:pPr marL="514350" lvl="1" indent="-285750">
              <a:lnSpc>
                <a:spcPct val="80000"/>
              </a:lnSpc>
              <a:spcAft>
                <a:spcPts val="600"/>
              </a:spcAft>
              <a:buFont typeface="Wingdings" panose="05000000000000000000" pitchFamily="2" charset="2"/>
              <a:buChar char="§"/>
            </a:pPr>
            <a:r>
              <a:rPr lang="en-US" sz="1600" dirty="0">
                <a:solidFill>
                  <a:srgbClr val="002060"/>
                </a:solidFill>
              </a:rPr>
              <a:t>Inaccessible buildings or classrooms</a:t>
            </a:r>
          </a:p>
          <a:p>
            <a:pPr marL="514350" lvl="1" indent="-285750">
              <a:lnSpc>
                <a:spcPct val="80000"/>
              </a:lnSpc>
              <a:spcAft>
                <a:spcPts val="600"/>
              </a:spcAft>
              <a:buFont typeface="Wingdings" panose="05000000000000000000" pitchFamily="2" charset="2"/>
              <a:buChar char="§"/>
            </a:pPr>
            <a:r>
              <a:rPr lang="en-US" sz="1600" dirty="0">
                <a:solidFill>
                  <a:srgbClr val="002060"/>
                </a:solidFill>
              </a:rPr>
              <a:t>Heavy doors, distant parking, tight seating spaces</a:t>
            </a:r>
          </a:p>
          <a:p>
            <a:pPr marL="514350" lvl="1" indent="-285750">
              <a:lnSpc>
                <a:spcPct val="80000"/>
              </a:lnSpc>
              <a:spcAft>
                <a:spcPts val="600"/>
              </a:spcAft>
              <a:buFont typeface="Wingdings" panose="05000000000000000000" pitchFamily="2" charset="2"/>
              <a:buChar char="§"/>
            </a:pPr>
            <a:r>
              <a:rPr lang="en-US" sz="1600" dirty="0">
                <a:solidFill>
                  <a:srgbClr val="002060"/>
                </a:solidFill>
              </a:rPr>
              <a:t>Limited participation in physical activities or labs</a:t>
            </a:r>
          </a:p>
          <a:p>
            <a:pPr>
              <a:lnSpc>
                <a:spcPct val="80000"/>
              </a:lnSpc>
              <a:spcAft>
                <a:spcPts val="600"/>
              </a:spcAft>
            </a:pPr>
            <a:r>
              <a:rPr lang="en-US" sz="1600" dirty="0">
                <a:solidFill>
                  <a:srgbClr val="002060"/>
                </a:solidFill>
              </a:rPr>
              <a:t>Accessibility goes beyond building codes—</a:t>
            </a:r>
            <a:r>
              <a:rPr lang="en-US" sz="1600" b="1" dirty="0">
                <a:solidFill>
                  <a:srgbClr val="002060"/>
                </a:solidFill>
              </a:rPr>
              <a:t>flexibility in teaching matters</a:t>
            </a:r>
            <a:endParaRPr lang="en-US" sz="1600" dirty="0">
              <a:solidFill>
                <a:srgbClr val="002060"/>
              </a:solidFill>
            </a:endParaRPr>
          </a:p>
          <a:p>
            <a:pPr>
              <a:lnSpc>
                <a:spcPct val="80000"/>
              </a:lnSpc>
              <a:spcAft>
                <a:spcPts val="600"/>
              </a:spcAft>
            </a:pPr>
            <a:r>
              <a:rPr lang="en-US" sz="1600" dirty="0">
                <a:solidFill>
                  <a:srgbClr val="002060"/>
                </a:solidFill>
              </a:rPr>
              <a:t>Inclusive practices help ensure full participation and support student success</a:t>
            </a:r>
          </a:p>
        </p:txBody>
      </p:sp>
      <p:sp>
        <p:nvSpPr>
          <p:cNvPr id="5135" name="Rectangle 51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7" name="Rectangle 51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320+ Handicap Door Button Stock Photos, Pictures &amp; Royalty-Free Images -  iStock">
            <a:extLst>
              <a:ext uri="{FF2B5EF4-FFF2-40B4-BE49-F238E27FC236}">
                <a16:creationId xmlns:a16="http://schemas.microsoft.com/office/drawing/2014/main" id="{CA66CED5-E0F1-1472-7525-CAABCE2BC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 b="3065"/>
          <a:stretch>
            <a:fillRect/>
          </a:stretch>
        </p:blipFill>
        <p:spPr bwMode="auto">
          <a:xfrm>
            <a:off x="5977788" y="799352"/>
            <a:ext cx="5425410" cy="5259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F61070-3EF1-84D7-430C-A0219FC96629}"/>
              </a:ext>
            </a:extLst>
          </p:cNvPr>
          <p:cNvSpPr txBox="1"/>
          <p:nvPr/>
        </p:nvSpPr>
        <p:spPr>
          <a:xfrm>
            <a:off x="852019" y="1271509"/>
            <a:ext cx="3410466" cy="694614"/>
          </a:xfrm>
          <a:prstGeom prst="rect">
            <a:avLst/>
          </a:prstGeom>
          <a:noFill/>
        </p:spPr>
        <p:txBody>
          <a:bodyPr wrap="square">
            <a:spAutoFit/>
          </a:bodyPr>
          <a:lstStyle/>
          <a:p>
            <a:pPr algn="ctr">
              <a:lnSpc>
                <a:spcPct val="80000"/>
              </a:lnSpc>
            </a:pPr>
            <a:r>
              <a:rPr lang="en-US" sz="2400" b="1" dirty="0">
                <a:solidFill>
                  <a:srgbClr val="FF0000"/>
                </a:solidFill>
              </a:rPr>
              <a:t>Physical</a:t>
            </a:r>
          </a:p>
          <a:p>
            <a:pPr algn="ctr">
              <a:lnSpc>
                <a:spcPct val="80000"/>
              </a:lnSpc>
            </a:pPr>
            <a:r>
              <a:rPr lang="en-US" sz="2400" b="1" dirty="0">
                <a:solidFill>
                  <a:srgbClr val="FF0000"/>
                </a:solidFill>
              </a:rPr>
              <a:t> Disabilities</a:t>
            </a:r>
          </a:p>
        </p:txBody>
      </p:sp>
    </p:spTree>
    <p:extLst>
      <p:ext uri="{BB962C8B-B14F-4D97-AF65-F5344CB8AC3E}">
        <p14:creationId xmlns:p14="http://schemas.microsoft.com/office/powerpoint/2010/main" val="638143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7" name="Rectangle 6176">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79" name="Group 617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6180" name="Rectangle 617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1" name="Rectangle 618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2" name="Rectangle 618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84" name="Rectangle 618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6" name="Rectangle 6185">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8" name="Picture 4" descr="Deaf Studies Courses | Boston University Summer Term">
            <a:extLst>
              <a:ext uri="{FF2B5EF4-FFF2-40B4-BE49-F238E27FC236}">
                <a16:creationId xmlns:a16="http://schemas.microsoft.com/office/drawing/2014/main" id="{0CF09406-00D8-395C-910C-2F6F97AFBF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46524" y="2743891"/>
            <a:ext cx="4223252" cy="2248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188" name="Straight Connector 618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3945A3F-AC19-98E7-978C-399016758F47}"/>
              </a:ext>
            </a:extLst>
          </p:cNvPr>
          <p:cNvSpPr txBox="1"/>
          <p:nvPr/>
        </p:nvSpPr>
        <p:spPr>
          <a:xfrm>
            <a:off x="6756968" y="1524243"/>
            <a:ext cx="4215440" cy="3677123"/>
          </a:xfrm>
          <a:prstGeom prst="rect">
            <a:avLst/>
          </a:prstGeom>
        </p:spPr>
        <p:txBody>
          <a:bodyPr vert="horz" lIns="91440" tIns="45720" rIns="91440" bIns="45720" rtlCol="0" anchor="ctr">
            <a:noAutofit/>
          </a:bodyPr>
          <a:lstStyle/>
          <a:p>
            <a:pPr>
              <a:lnSpc>
                <a:spcPct val="80000"/>
              </a:lnSpc>
              <a:spcAft>
                <a:spcPts val="1200"/>
              </a:spcAft>
            </a:pPr>
            <a:r>
              <a:rPr lang="en-US" sz="1600" dirty="0">
                <a:solidFill>
                  <a:srgbClr val="002060"/>
                </a:solidFill>
              </a:rPr>
              <a:t>Involve impairments in vision, hearing, or both</a:t>
            </a:r>
          </a:p>
          <a:p>
            <a:pPr>
              <a:lnSpc>
                <a:spcPct val="80000"/>
              </a:lnSpc>
              <a:spcAft>
                <a:spcPts val="600"/>
              </a:spcAft>
            </a:pPr>
            <a:r>
              <a:rPr lang="en-US" sz="1600" b="1" dirty="0">
                <a:solidFill>
                  <a:srgbClr val="FF0000"/>
                </a:solidFill>
              </a:rPr>
              <a:t>Vision impairments</a:t>
            </a:r>
            <a:r>
              <a:rPr lang="en-US" sz="1600" dirty="0">
                <a:solidFill>
                  <a:srgbClr val="FF0000"/>
                </a:solidFill>
              </a:rPr>
              <a:t>:</a:t>
            </a:r>
          </a:p>
          <a:p>
            <a:pPr marL="515938" lvl="1" indent="-290513">
              <a:lnSpc>
                <a:spcPct val="80000"/>
              </a:lnSpc>
              <a:spcAft>
                <a:spcPts val="600"/>
              </a:spcAft>
              <a:buFont typeface="Wingdings" panose="05000000000000000000" pitchFamily="2" charset="2"/>
              <a:buChar char="§"/>
            </a:pPr>
            <a:r>
              <a:rPr lang="en-US" sz="1600" dirty="0">
                <a:solidFill>
                  <a:srgbClr val="002060"/>
                </a:solidFill>
              </a:rPr>
              <a:t>May require large print, Braille, or  screen reader–friendly materials</a:t>
            </a:r>
          </a:p>
          <a:p>
            <a:pPr marL="515938" lvl="1" indent="-290513">
              <a:lnSpc>
                <a:spcPct val="80000"/>
              </a:lnSpc>
              <a:spcAft>
                <a:spcPts val="1200"/>
              </a:spcAft>
              <a:buFont typeface="Wingdings" panose="05000000000000000000" pitchFamily="2" charset="2"/>
              <a:buChar char="§"/>
            </a:pPr>
            <a:r>
              <a:rPr lang="en-US" sz="1600" dirty="0">
                <a:solidFill>
                  <a:srgbClr val="002060"/>
                </a:solidFill>
              </a:rPr>
              <a:t>Visuals and handouts need accessible formats or descriptions</a:t>
            </a:r>
          </a:p>
          <a:p>
            <a:pPr>
              <a:lnSpc>
                <a:spcPct val="80000"/>
              </a:lnSpc>
              <a:spcAft>
                <a:spcPts val="600"/>
              </a:spcAft>
            </a:pPr>
            <a:r>
              <a:rPr lang="en-US" sz="1600" b="1" dirty="0">
                <a:solidFill>
                  <a:srgbClr val="FF0000"/>
                </a:solidFill>
              </a:rPr>
              <a:t>Hearing loss</a:t>
            </a:r>
            <a:r>
              <a:rPr lang="en-US" sz="1600" dirty="0">
                <a:solidFill>
                  <a:srgbClr val="FF0000"/>
                </a:solidFill>
              </a:rPr>
              <a:t>:</a:t>
            </a:r>
          </a:p>
          <a:p>
            <a:pPr marL="515938" lvl="1" indent="-290513">
              <a:lnSpc>
                <a:spcPct val="80000"/>
              </a:lnSpc>
              <a:spcAft>
                <a:spcPts val="600"/>
              </a:spcAft>
              <a:buFont typeface="Wingdings" panose="05000000000000000000" pitchFamily="2" charset="2"/>
              <a:buChar char="§"/>
            </a:pPr>
            <a:r>
              <a:rPr lang="en-US" sz="1600" dirty="0">
                <a:solidFill>
                  <a:srgbClr val="002060"/>
                </a:solidFill>
              </a:rPr>
              <a:t>Students may use hearing aids, captioning, or sign language interpreters</a:t>
            </a:r>
          </a:p>
          <a:p>
            <a:pPr marL="515938" lvl="1" indent="-290513">
              <a:lnSpc>
                <a:spcPct val="80000"/>
              </a:lnSpc>
              <a:spcAft>
                <a:spcPts val="1200"/>
              </a:spcAft>
              <a:buFont typeface="Wingdings" panose="05000000000000000000" pitchFamily="2" charset="2"/>
              <a:buChar char="§"/>
            </a:pPr>
            <a:r>
              <a:rPr lang="en-US" sz="1600" dirty="0">
                <a:solidFill>
                  <a:srgbClr val="002060"/>
                </a:solidFill>
              </a:rPr>
              <a:t>Spoken content without visual support can be a barrier</a:t>
            </a:r>
          </a:p>
          <a:p>
            <a:pPr>
              <a:lnSpc>
                <a:spcPct val="80000"/>
              </a:lnSpc>
              <a:spcAft>
                <a:spcPts val="600"/>
              </a:spcAft>
            </a:pPr>
            <a:r>
              <a:rPr lang="en-US" sz="1600" b="1" dirty="0">
                <a:solidFill>
                  <a:srgbClr val="FF0000"/>
                </a:solidFill>
              </a:rPr>
              <a:t>Common challenges</a:t>
            </a:r>
            <a:r>
              <a:rPr lang="en-US" sz="1600" dirty="0">
                <a:solidFill>
                  <a:srgbClr val="FF0000"/>
                </a:solidFill>
              </a:rPr>
              <a:t>:</a:t>
            </a:r>
          </a:p>
          <a:p>
            <a:pPr marL="515938" lvl="1" indent="-290513">
              <a:lnSpc>
                <a:spcPct val="80000"/>
              </a:lnSpc>
              <a:spcAft>
                <a:spcPts val="600"/>
              </a:spcAft>
              <a:buFont typeface="Wingdings" panose="05000000000000000000" pitchFamily="2" charset="2"/>
              <a:buChar char="§"/>
            </a:pPr>
            <a:r>
              <a:rPr lang="en-US" sz="1600" dirty="0">
                <a:solidFill>
                  <a:srgbClr val="002060"/>
                </a:solidFill>
              </a:rPr>
              <a:t>Uncaptioned videos</a:t>
            </a:r>
          </a:p>
          <a:p>
            <a:pPr marL="515938" lvl="1" indent="-290513">
              <a:lnSpc>
                <a:spcPct val="80000"/>
              </a:lnSpc>
              <a:spcAft>
                <a:spcPts val="600"/>
              </a:spcAft>
              <a:buFont typeface="Wingdings" panose="05000000000000000000" pitchFamily="2" charset="2"/>
              <a:buChar char="§"/>
            </a:pPr>
            <a:r>
              <a:rPr lang="en-US" sz="1600" dirty="0">
                <a:solidFill>
                  <a:srgbClr val="002060"/>
                </a:solidFill>
              </a:rPr>
              <a:t>Instructors not facing students when speaking</a:t>
            </a:r>
          </a:p>
          <a:p>
            <a:pPr marL="515938" lvl="1" indent="-290513">
              <a:lnSpc>
                <a:spcPct val="80000"/>
              </a:lnSpc>
              <a:spcAft>
                <a:spcPts val="1200"/>
              </a:spcAft>
              <a:buFont typeface="Wingdings" panose="05000000000000000000" pitchFamily="2" charset="2"/>
              <a:buChar char="§"/>
            </a:pPr>
            <a:r>
              <a:rPr lang="en-US" sz="1600" dirty="0">
                <a:solidFill>
                  <a:srgbClr val="002060"/>
                </a:solidFill>
              </a:rPr>
              <a:t>Heavy reliance on verbal-only instruction</a:t>
            </a:r>
          </a:p>
          <a:p>
            <a:pPr>
              <a:lnSpc>
                <a:spcPct val="80000"/>
              </a:lnSpc>
              <a:spcAft>
                <a:spcPts val="600"/>
              </a:spcAft>
            </a:pPr>
            <a:r>
              <a:rPr lang="en-US" sz="1600" b="1" dirty="0">
                <a:solidFill>
                  <a:srgbClr val="FF0000"/>
                </a:solidFill>
              </a:rPr>
              <a:t>Inclusive tip:                                                                                           </a:t>
            </a:r>
            <a:r>
              <a:rPr lang="en-US" sz="1600" dirty="0">
                <a:solidFill>
                  <a:srgbClr val="002060"/>
                </a:solidFill>
              </a:rPr>
              <a:t>Use </a:t>
            </a:r>
            <a:r>
              <a:rPr lang="en-US" sz="1600" b="1" dirty="0">
                <a:solidFill>
                  <a:srgbClr val="002060"/>
                </a:solidFill>
              </a:rPr>
              <a:t>multimodal communication</a:t>
            </a:r>
            <a:r>
              <a:rPr lang="en-US" sz="1600" dirty="0">
                <a:solidFill>
                  <a:srgbClr val="002060"/>
                </a:solidFill>
              </a:rPr>
              <a:t> (text, visuals, captions, etc.) to support access.</a:t>
            </a:r>
          </a:p>
        </p:txBody>
      </p:sp>
      <p:sp>
        <p:nvSpPr>
          <p:cNvPr id="7" name="TextBox 6">
            <a:extLst>
              <a:ext uri="{FF2B5EF4-FFF2-40B4-BE49-F238E27FC236}">
                <a16:creationId xmlns:a16="http://schemas.microsoft.com/office/drawing/2014/main" id="{2FFF1DA0-B798-45F6-516E-497F8A95F80A}"/>
              </a:ext>
            </a:extLst>
          </p:cNvPr>
          <p:cNvSpPr txBox="1"/>
          <p:nvPr/>
        </p:nvSpPr>
        <p:spPr>
          <a:xfrm>
            <a:off x="1710215" y="1130611"/>
            <a:ext cx="2947846" cy="694614"/>
          </a:xfrm>
          <a:prstGeom prst="rect">
            <a:avLst/>
          </a:prstGeom>
          <a:noFill/>
        </p:spPr>
        <p:txBody>
          <a:bodyPr wrap="square">
            <a:spAutoFit/>
          </a:bodyPr>
          <a:lstStyle/>
          <a:p>
            <a:pPr algn="ctr">
              <a:lnSpc>
                <a:spcPct val="80000"/>
              </a:lnSpc>
            </a:pPr>
            <a:r>
              <a:rPr lang="en-US" sz="2400" b="1" dirty="0">
                <a:solidFill>
                  <a:srgbClr val="002060"/>
                </a:solidFill>
              </a:rPr>
              <a:t>Sensory </a:t>
            </a:r>
          </a:p>
          <a:p>
            <a:pPr algn="ctr">
              <a:lnSpc>
                <a:spcPct val="80000"/>
              </a:lnSpc>
            </a:pPr>
            <a:r>
              <a:rPr lang="en-US" sz="2400" b="1" dirty="0">
                <a:solidFill>
                  <a:srgbClr val="002060"/>
                </a:solidFill>
              </a:rPr>
              <a:t>Disabilities</a:t>
            </a:r>
          </a:p>
        </p:txBody>
      </p:sp>
    </p:spTree>
    <p:extLst>
      <p:ext uri="{BB962C8B-B14F-4D97-AF65-F5344CB8AC3E}">
        <p14:creationId xmlns:p14="http://schemas.microsoft.com/office/powerpoint/2010/main" val="4140500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177" name="Group 717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178" name="Rectangle 717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9" name="Rectangle 717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181" name="Rectangle 718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8F09EF8-FCAD-EA5E-E938-8B0379BF2457}"/>
              </a:ext>
            </a:extLst>
          </p:cNvPr>
          <p:cNvSpPr txBox="1"/>
          <p:nvPr/>
        </p:nvSpPr>
        <p:spPr>
          <a:xfrm>
            <a:off x="663116" y="2368845"/>
            <a:ext cx="4179106" cy="3979585"/>
          </a:xfrm>
          <a:prstGeom prst="rect">
            <a:avLst/>
          </a:prstGeom>
        </p:spPr>
        <p:txBody>
          <a:bodyPr vert="horz" lIns="91440" tIns="45720" rIns="91440" bIns="45720" rtlCol="0" anchor="ctr">
            <a:noAutofit/>
          </a:bodyPr>
          <a:lstStyle/>
          <a:p>
            <a:pPr>
              <a:lnSpc>
                <a:spcPct val="80000"/>
              </a:lnSpc>
              <a:spcAft>
                <a:spcPts val="600"/>
              </a:spcAft>
            </a:pPr>
            <a:r>
              <a:rPr lang="en-US" sz="1600" dirty="0">
                <a:solidFill>
                  <a:srgbClr val="002060"/>
                </a:solidFill>
              </a:rPr>
              <a:t>Include anxiety, depression, and other mood or emotional disorders</a:t>
            </a:r>
          </a:p>
          <a:p>
            <a:pPr>
              <a:lnSpc>
                <a:spcPct val="80000"/>
              </a:lnSpc>
              <a:spcAft>
                <a:spcPts val="600"/>
              </a:spcAft>
            </a:pPr>
            <a:r>
              <a:rPr lang="en-US" sz="1600" dirty="0">
                <a:solidFill>
                  <a:srgbClr val="002060"/>
                </a:solidFill>
              </a:rPr>
              <a:t>Often </a:t>
            </a:r>
            <a:r>
              <a:rPr lang="en-US" sz="1600" b="1" dirty="0">
                <a:solidFill>
                  <a:srgbClr val="002060"/>
                </a:solidFill>
              </a:rPr>
              <a:t>invisible</a:t>
            </a:r>
            <a:r>
              <a:rPr lang="en-US" sz="1600" dirty="0">
                <a:solidFill>
                  <a:srgbClr val="002060"/>
                </a:solidFill>
              </a:rPr>
              <a:t> and may </a:t>
            </a:r>
            <a:r>
              <a:rPr lang="en-US" sz="1600" b="1" dirty="0">
                <a:solidFill>
                  <a:srgbClr val="002060"/>
                </a:solidFill>
              </a:rPr>
              <a:t>fluctuate</a:t>
            </a:r>
            <a:r>
              <a:rPr lang="en-US" sz="1600" dirty="0">
                <a:solidFill>
                  <a:srgbClr val="002060"/>
                </a:solidFill>
              </a:rPr>
              <a:t> in severity over time</a:t>
            </a:r>
          </a:p>
          <a:p>
            <a:pPr>
              <a:lnSpc>
                <a:spcPct val="80000"/>
              </a:lnSpc>
            </a:pPr>
            <a:r>
              <a:rPr lang="en-US" sz="1600" b="1" dirty="0">
                <a:solidFill>
                  <a:srgbClr val="FF0000"/>
                </a:solidFill>
              </a:rPr>
              <a:t>Anxiety</a:t>
            </a:r>
            <a:r>
              <a:rPr lang="en-US" sz="1600" dirty="0">
                <a:solidFill>
                  <a:srgbClr val="FF0000"/>
                </a:solidFill>
              </a:rPr>
              <a:t>:</a:t>
            </a:r>
          </a:p>
          <a:p>
            <a:pPr marL="461963" lvl="1" indent="-236538">
              <a:lnSpc>
                <a:spcPct val="80000"/>
              </a:lnSpc>
              <a:spcAft>
                <a:spcPts val="600"/>
              </a:spcAft>
              <a:buFont typeface="Wingdings" panose="05000000000000000000" pitchFamily="2" charset="2"/>
              <a:buChar char="§"/>
            </a:pPr>
            <a:r>
              <a:rPr lang="en-US" sz="1600" dirty="0">
                <a:solidFill>
                  <a:srgbClr val="002060"/>
                </a:solidFill>
              </a:rPr>
              <a:t>Can affect participation, presentations, test-taking, and attendance</a:t>
            </a:r>
          </a:p>
          <a:p>
            <a:pPr>
              <a:lnSpc>
                <a:spcPct val="80000"/>
              </a:lnSpc>
            </a:pPr>
            <a:r>
              <a:rPr lang="en-US" sz="1600" b="1" dirty="0">
                <a:solidFill>
                  <a:srgbClr val="FF0000"/>
                </a:solidFill>
              </a:rPr>
              <a:t>Depression</a:t>
            </a:r>
            <a:r>
              <a:rPr lang="en-US" sz="1600" dirty="0">
                <a:solidFill>
                  <a:srgbClr val="FF0000"/>
                </a:solidFill>
              </a:rPr>
              <a:t>:</a:t>
            </a:r>
          </a:p>
          <a:p>
            <a:pPr marL="461963" lvl="1" indent="-236538">
              <a:lnSpc>
                <a:spcPct val="80000"/>
              </a:lnSpc>
              <a:spcAft>
                <a:spcPts val="600"/>
              </a:spcAft>
              <a:buFont typeface="Wingdings" panose="05000000000000000000" pitchFamily="2" charset="2"/>
              <a:buChar char="§"/>
            </a:pPr>
            <a:r>
              <a:rPr lang="en-US" sz="1600" dirty="0">
                <a:solidFill>
                  <a:srgbClr val="002060"/>
                </a:solidFill>
              </a:rPr>
              <a:t>May impact energy, focus, motivation, and assignment completion</a:t>
            </a:r>
          </a:p>
          <a:p>
            <a:pPr>
              <a:lnSpc>
                <a:spcPct val="80000"/>
              </a:lnSpc>
            </a:pPr>
            <a:r>
              <a:rPr lang="en-US" sz="1600" b="1" dirty="0">
                <a:solidFill>
                  <a:srgbClr val="FF0000"/>
                </a:solidFill>
              </a:rPr>
              <a:t>Common challenges</a:t>
            </a:r>
            <a:r>
              <a:rPr lang="en-US" sz="1600" dirty="0">
                <a:solidFill>
                  <a:srgbClr val="FF0000"/>
                </a:solidFill>
              </a:rPr>
              <a:t>:</a:t>
            </a:r>
          </a:p>
          <a:p>
            <a:pPr marL="461963" lvl="1" indent="-236538">
              <a:lnSpc>
                <a:spcPct val="80000"/>
              </a:lnSpc>
              <a:spcAft>
                <a:spcPts val="300"/>
              </a:spcAft>
              <a:buFont typeface="Wingdings" panose="05000000000000000000" pitchFamily="2" charset="2"/>
              <a:buChar char="§"/>
            </a:pPr>
            <a:r>
              <a:rPr lang="en-US" sz="1600" dirty="0">
                <a:solidFill>
                  <a:srgbClr val="002060"/>
                </a:solidFill>
              </a:rPr>
              <a:t>Meeting deadlines</a:t>
            </a:r>
          </a:p>
          <a:p>
            <a:pPr marL="461963" lvl="1" indent="-236538">
              <a:lnSpc>
                <a:spcPct val="80000"/>
              </a:lnSpc>
              <a:spcAft>
                <a:spcPts val="300"/>
              </a:spcAft>
              <a:buFont typeface="Wingdings" panose="05000000000000000000" pitchFamily="2" charset="2"/>
              <a:buChar char="§"/>
            </a:pPr>
            <a:r>
              <a:rPr lang="en-US" sz="1600" dirty="0">
                <a:solidFill>
                  <a:srgbClr val="002060"/>
                </a:solidFill>
              </a:rPr>
              <a:t>Concentrating in class</a:t>
            </a:r>
          </a:p>
          <a:p>
            <a:pPr marL="461963" lvl="1" indent="-236538">
              <a:lnSpc>
                <a:spcPct val="80000"/>
              </a:lnSpc>
              <a:spcAft>
                <a:spcPts val="600"/>
              </a:spcAft>
              <a:buFont typeface="Wingdings" panose="05000000000000000000" pitchFamily="2" charset="2"/>
              <a:buChar char="§"/>
            </a:pPr>
            <a:r>
              <a:rPr lang="en-US" sz="1600" dirty="0">
                <a:solidFill>
                  <a:srgbClr val="002060"/>
                </a:solidFill>
              </a:rPr>
              <a:t>Managing academic stress</a:t>
            </a:r>
          </a:p>
          <a:p>
            <a:pPr>
              <a:lnSpc>
                <a:spcPct val="80000"/>
              </a:lnSpc>
            </a:pPr>
            <a:r>
              <a:rPr lang="en-US" sz="1600" b="1" dirty="0">
                <a:solidFill>
                  <a:srgbClr val="FF0000"/>
                </a:solidFill>
              </a:rPr>
              <a:t>Supportive strategies</a:t>
            </a:r>
            <a:r>
              <a:rPr lang="en-US" sz="1600" dirty="0">
                <a:solidFill>
                  <a:srgbClr val="FF0000"/>
                </a:solidFill>
              </a:rPr>
              <a:t>:</a:t>
            </a:r>
          </a:p>
          <a:p>
            <a:pPr marL="461963" lvl="1" indent="-290513">
              <a:lnSpc>
                <a:spcPct val="80000"/>
              </a:lnSpc>
              <a:spcAft>
                <a:spcPts val="300"/>
              </a:spcAft>
              <a:buFont typeface="Wingdings" panose="05000000000000000000" pitchFamily="2" charset="2"/>
              <a:buChar char="§"/>
            </a:pPr>
            <a:r>
              <a:rPr lang="en-US" sz="1600" dirty="0">
                <a:solidFill>
                  <a:srgbClr val="002060"/>
                </a:solidFill>
              </a:rPr>
              <a:t>Normalize mental health discussions</a:t>
            </a:r>
          </a:p>
          <a:p>
            <a:pPr marL="461963" lvl="1" indent="-290513">
              <a:lnSpc>
                <a:spcPct val="80000"/>
              </a:lnSpc>
              <a:spcAft>
                <a:spcPts val="300"/>
              </a:spcAft>
              <a:buFont typeface="Wingdings" panose="05000000000000000000" pitchFamily="2" charset="2"/>
              <a:buChar char="§"/>
            </a:pPr>
            <a:r>
              <a:rPr lang="en-US" sz="1600" dirty="0">
                <a:solidFill>
                  <a:srgbClr val="002060"/>
                </a:solidFill>
              </a:rPr>
              <a:t>Offer flexibility and clarity</a:t>
            </a:r>
          </a:p>
          <a:p>
            <a:pPr marL="461963" lvl="1" indent="-290513">
              <a:lnSpc>
                <a:spcPct val="80000"/>
              </a:lnSpc>
              <a:spcAft>
                <a:spcPts val="300"/>
              </a:spcAft>
              <a:buFont typeface="Wingdings" panose="05000000000000000000" pitchFamily="2" charset="2"/>
              <a:buChar char="§"/>
            </a:pPr>
            <a:r>
              <a:rPr lang="en-US" sz="1600" dirty="0">
                <a:solidFill>
                  <a:srgbClr val="002060"/>
                </a:solidFill>
              </a:rPr>
              <a:t>Create an empathetic, low-pressure learning environment</a:t>
            </a:r>
          </a:p>
        </p:txBody>
      </p:sp>
      <p:sp>
        <p:nvSpPr>
          <p:cNvPr id="7183" name="Rectangle 718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5" name="Rectangle 718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descr="5 Tips for Navigating the Stress and Anxiety in College">
            <a:extLst>
              <a:ext uri="{FF2B5EF4-FFF2-40B4-BE49-F238E27FC236}">
                <a16:creationId xmlns:a16="http://schemas.microsoft.com/office/drawing/2014/main" id="{D73FC2E3-0918-FF3F-FD56-B26A7DB79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143" b="1"/>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2CFAA5-B5CC-8829-1581-74F00BB6531C}"/>
              </a:ext>
            </a:extLst>
          </p:cNvPr>
          <p:cNvSpPr txBox="1"/>
          <p:nvPr/>
        </p:nvSpPr>
        <p:spPr>
          <a:xfrm>
            <a:off x="1277676" y="1395320"/>
            <a:ext cx="2949985" cy="694614"/>
          </a:xfrm>
          <a:prstGeom prst="rect">
            <a:avLst/>
          </a:prstGeom>
          <a:noFill/>
        </p:spPr>
        <p:txBody>
          <a:bodyPr wrap="square">
            <a:spAutoFit/>
          </a:bodyPr>
          <a:lstStyle/>
          <a:p>
            <a:pPr algn="ctr">
              <a:lnSpc>
                <a:spcPct val="80000"/>
              </a:lnSpc>
            </a:pPr>
            <a:r>
              <a:rPr lang="en-US" sz="2400" b="1" dirty="0">
                <a:solidFill>
                  <a:srgbClr val="FF0000"/>
                </a:solidFill>
              </a:rPr>
              <a:t>Mental Health Conditions</a:t>
            </a:r>
          </a:p>
        </p:txBody>
      </p:sp>
    </p:spTree>
    <p:extLst>
      <p:ext uri="{BB962C8B-B14F-4D97-AF65-F5344CB8AC3E}">
        <p14:creationId xmlns:p14="http://schemas.microsoft.com/office/powerpoint/2010/main" val="1583871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hand holding a puzzle piece&#10;&#10;AI-generated content may be incorrect.">
            <a:extLst>
              <a:ext uri="{FF2B5EF4-FFF2-40B4-BE49-F238E27FC236}">
                <a16:creationId xmlns:a16="http://schemas.microsoft.com/office/drawing/2014/main" id="{40882B03-BAAB-71D2-5BED-E24DF9067537}"/>
              </a:ext>
            </a:extLst>
          </p:cNvPr>
          <p:cNvPicPr>
            <a:picLocks noChangeAspect="1"/>
          </p:cNvPicPr>
          <p:nvPr/>
        </p:nvPicPr>
        <p:blipFill>
          <a:blip r:embed="rId3"/>
          <a:srcRect r="29442" b="2"/>
          <a:stretch>
            <a:fillRect/>
          </a:stretch>
        </p:blipFill>
        <p:spPr>
          <a:xfrm>
            <a:off x="7971416" y="2219728"/>
            <a:ext cx="2556582" cy="24185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66723E1-E60A-B891-1DF4-A4BF48BF878A}"/>
              </a:ext>
            </a:extLst>
          </p:cNvPr>
          <p:cNvSpPr txBox="1"/>
          <p:nvPr/>
        </p:nvSpPr>
        <p:spPr>
          <a:xfrm>
            <a:off x="1163519" y="1640925"/>
            <a:ext cx="4282984" cy="3511943"/>
          </a:xfrm>
          <a:prstGeom prst="rect">
            <a:avLst/>
          </a:prstGeom>
        </p:spPr>
        <p:txBody>
          <a:bodyPr vert="horz" lIns="91440" tIns="45720" rIns="91440" bIns="45720" rtlCol="0" anchor="ctr">
            <a:noAutofit/>
          </a:bodyPr>
          <a:lstStyle/>
          <a:p>
            <a:pPr>
              <a:lnSpc>
                <a:spcPct val="80000"/>
              </a:lnSpc>
              <a:spcAft>
                <a:spcPts val="600"/>
              </a:spcAft>
            </a:pPr>
            <a:r>
              <a:rPr lang="en-US" sz="1600" dirty="0">
                <a:solidFill>
                  <a:srgbClr val="002060"/>
                </a:solidFill>
              </a:rPr>
              <a:t>Refers to natural differences in how people think and learn</a:t>
            </a:r>
          </a:p>
          <a:p>
            <a:pPr>
              <a:lnSpc>
                <a:spcPct val="80000"/>
              </a:lnSpc>
              <a:spcAft>
                <a:spcPts val="1200"/>
              </a:spcAft>
            </a:pPr>
            <a:r>
              <a:rPr lang="en-US" sz="1600" dirty="0">
                <a:solidFill>
                  <a:srgbClr val="002060"/>
                </a:solidFill>
              </a:rPr>
              <a:t>Includes autism, ADHD, dyslexia, and other cognitive variations</a:t>
            </a:r>
          </a:p>
          <a:p>
            <a:pPr>
              <a:lnSpc>
                <a:spcPct val="80000"/>
              </a:lnSpc>
              <a:spcAft>
                <a:spcPts val="600"/>
              </a:spcAft>
            </a:pPr>
            <a:r>
              <a:rPr lang="en-US" sz="1600" b="1" dirty="0">
                <a:solidFill>
                  <a:srgbClr val="FF0000"/>
                </a:solidFill>
              </a:rPr>
              <a:t>Autism spectrum:</a:t>
            </a:r>
          </a:p>
          <a:p>
            <a:pPr marL="398463" lvl="1" indent="-227013">
              <a:lnSpc>
                <a:spcPct val="80000"/>
              </a:lnSpc>
              <a:spcAft>
                <a:spcPts val="600"/>
              </a:spcAft>
              <a:buFont typeface="Wingdings" panose="05000000000000000000" pitchFamily="2" charset="2"/>
              <a:buChar char="§"/>
            </a:pPr>
            <a:r>
              <a:rPr lang="en-US" sz="1600" dirty="0">
                <a:solidFill>
                  <a:srgbClr val="002060"/>
                </a:solidFill>
              </a:rPr>
              <a:t>May affect communication, sensory processing, and flexibility with change</a:t>
            </a:r>
          </a:p>
          <a:p>
            <a:pPr marL="398463" lvl="1" indent="-227013">
              <a:lnSpc>
                <a:spcPct val="80000"/>
              </a:lnSpc>
              <a:spcAft>
                <a:spcPts val="1200"/>
              </a:spcAft>
              <a:buFont typeface="Wingdings" panose="05000000000000000000" pitchFamily="2" charset="2"/>
              <a:buChar char="§"/>
            </a:pPr>
            <a:r>
              <a:rPr lang="en-US" sz="1600" dirty="0">
                <a:solidFill>
                  <a:srgbClr val="002060"/>
                </a:solidFill>
              </a:rPr>
              <a:t>Group work and vague instructions can be challenging</a:t>
            </a:r>
          </a:p>
          <a:p>
            <a:pPr>
              <a:lnSpc>
                <a:spcPct val="80000"/>
              </a:lnSpc>
              <a:spcAft>
                <a:spcPts val="600"/>
              </a:spcAft>
            </a:pPr>
            <a:r>
              <a:rPr lang="en-US" sz="1600" b="1" dirty="0">
                <a:solidFill>
                  <a:srgbClr val="FF0000"/>
                </a:solidFill>
              </a:rPr>
              <a:t>Strengths often include</a:t>
            </a:r>
            <a:r>
              <a:rPr lang="en-US" sz="1600" dirty="0">
                <a:solidFill>
                  <a:srgbClr val="FF0000"/>
                </a:solidFill>
              </a:rPr>
              <a:t>:</a:t>
            </a:r>
          </a:p>
          <a:p>
            <a:pPr marL="398463" lvl="1" indent="-227013">
              <a:lnSpc>
                <a:spcPct val="80000"/>
              </a:lnSpc>
              <a:spcAft>
                <a:spcPts val="1200"/>
              </a:spcAft>
              <a:buFont typeface="Wingdings" panose="05000000000000000000" pitchFamily="2" charset="2"/>
              <a:buChar char="§"/>
            </a:pPr>
            <a:r>
              <a:rPr lang="en-US" sz="1600" dirty="0">
                <a:solidFill>
                  <a:srgbClr val="002060"/>
                </a:solidFill>
              </a:rPr>
              <a:t>Deep focus, attention to detail, creativity, and strong memory</a:t>
            </a:r>
          </a:p>
          <a:p>
            <a:pPr>
              <a:lnSpc>
                <a:spcPct val="80000"/>
              </a:lnSpc>
              <a:spcAft>
                <a:spcPts val="600"/>
              </a:spcAft>
            </a:pPr>
            <a:r>
              <a:rPr lang="en-US" sz="1600" b="1" dirty="0">
                <a:solidFill>
                  <a:srgbClr val="FF0000"/>
                </a:solidFill>
              </a:rPr>
              <a:t>Inclusive strategies</a:t>
            </a:r>
            <a:r>
              <a:rPr lang="en-US" sz="1600" dirty="0">
                <a:solidFill>
                  <a:srgbClr val="002060"/>
                </a:solidFill>
              </a:rPr>
              <a:t>:</a:t>
            </a:r>
          </a:p>
          <a:p>
            <a:pPr marL="398463" lvl="1" indent="-227013">
              <a:lnSpc>
                <a:spcPct val="80000"/>
              </a:lnSpc>
              <a:spcAft>
                <a:spcPts val="600"/>
              </a:spcAft>
              <a:buFont typeface="Wingdings" panose="05000000000000000000" pitchFamily="2" charset="2"/>
              <a:buChar char="§"/>
            </a:pPr>
            <a:r>
              <a:rPr lang="en-US" sz="1600" dirty="0">
                <a:solidFill>
                  <a:srgbClr val="002060"/>
                </a:solidFill>
              </a:rPr>
              <a:t>Use clear expectations and consistent routines</a:t>
            </a:r>
          </a:p>
          <a:p>
            <a:pPr marL="398463" lvl="1" indent="-227013">
              <a:lnSpc>
                <a:spcPct val="80000"/>
              </a:lnSpc>
              <a:spcAft>
                <a:spcPts val="600"/>
              </a:spcAft>
              <a:buFont typeface="Wingdings" panose="05000000000000000000" pitchFamily="2" charset="2"/>
              <a:buChar char="§"/>
            </a:pPr>
            <a:r>
              <a:rPr lang="en-US" sz="1600" dirty="0">
                <a:solidFill>
                  <a:srgbClr val="002060"/>
                </a:solidFill>
              </a:rPr>
              <a:t>Provide visual aids and multiple ways to participate</a:t>
            </a:r>
          </a:p>
          <a:p>
            <a:pPr marL="398463" lvl="1" indent="-227013">
              <a:lnSpc>
                <a:spcPct val="80000"/>
              </a:lnSpc>
              <a:spcAft>
                <a:spcPts val="600"/>
              </a:spcAft>
              <a:buFont typeface="Wingdings" panose="05000000000000000000" pitchFamily="2" charset="2"/>
              <a:buChar char="§"/>
            </a:pPr>
            <a:r>
              <a:rPr lang="en-US" sz="1600" dirty="0">
                <a:solidFill>
                  <a:srgbClr val="002060"/>
                </a:solidFill>
              </a:rPr>
              <a:t>Embrace neurodiversity </a:t>
            </a:r>
            <a:r>
              <a:rPr lang="en-US" sz="1600" dirty="0"/>
              <a:t>as a </a:t>
            </a:r>
            <a:r>
              <a:rPr lang="en-US" sz="1600" b="1" dirty="0"/>
              <a:t>difference</a:t>
            </a:r>
            <a:r>
              <a:rPr lang="en-US" sz="1600" dirty="0"/>
              <a:t>, not a deficit</a:t>
            </a:r>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FA20563-728E-2708-A5EE-488631CC80B8}"/>
              </a:ext>
            </a:extLst>
          </p:cNvPr>
          <p:cNvSpPr txBox="1"/>
          <p:nvPr/>
        </p:nvSpPr>
        <p:spPr>
          <a:xfrm>
            <a:off x="7888045" y="1314956"/>
            <a:ext cx="2998693" cy="426848"/>
          </a:xfrm>
          <a:prstGeom prst="rect">
            <a:avLst/>
          </a:prstGeom>
          <a:noFill/>
        </p:spPr>
        <p:txBody>
          <a:bodyPr wrap="square">
            <a:spAutoFit/>
          </a:bodyPr>
          <a:lstStyle/>
          <a:p>
            <a:pPr>
              <a:lnSpc>
                <a:spcPct val="90000"/>
              </a:lnSpc>
              <a:spcAft>
                <a:spcPts val="600"/>
              </a:spcAft>
            </a:pPr>
            <a:r>
              <a:rPr lang="en-US" sz="2400" b="1" dirty="0"/>
              <a:t>Neurodiversity</a:t>
            </a:r>
          </a:p>
        </p:txBody>
      </p:sp>
    </p:spTree>
    <p:extLst>
      <p:ext uri="{BB962C8B-B14F-4D97-AF65-F5344CB8AC3E}">
        <p14:creationId xmlns:p14="http://schemas.microsoft.com/office/powerpoint/2010/main" val="3171561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1393</TotalTime>
  <Words>9216</Words>
  <Application>Microsoft Office PowerPoint</Application>
  <PresentationFormat>Widescreen</PresentationFormat>
  <Paragraphs>550</Paragraphs>
  <Slides>44</Slides>
  <Notes>44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Anton</vt:lpstr>
      <vt:lpstr>Aptos</vt:lpstr>
      <vt:lpstr>Aptos Display</vt:lpstr>
      <vt:lpstr>Architects Daughter</vt:lpstr>
      <vt:lpstr>Arial</vt:lpstr>
      <vt:lpstr>Barlow Semi Condensed Medium</vt:lpstr>
      <vt:lpstr>Calibri</vt:lpstr>
      <vt:lpstr>Wingdings</vt:lpstr>
      <vt:lpstr>Office Theme</vt:lpstr>
      <vt:lpstr>1_Office Theme</vt:lpstr>
      <vt:lpstr>Inclusive  Teaching: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Lone Star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Albarelli, Anne T</dc:creator>
  <cp:lastModifiedBy>Albarelli, Anne T</cp:lastModifiedBy>
  <cp:revision>3</cp:revision>
  <dcterms:created xsi:type="dcterms:W3CDTF">2025-05-27T14:35:32Z</dcterms:created>
  <dcterms:modified xsi:type="dcterms:W3CDTF">2025-12-18T21:27:39Z</dcterms:modified>
</cp:coreProperties>
</file>