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 id="2147483696" r:id="rId3"/>
  </p:sldMasterIdLst>
  <p:notesMasterIdLst>
    <p:notesMasterId r:id="rId34"/>
  </p:notesMasterIdLst>
  <p:sldIdLst>
    <p:sldId id="376" r:id="rId4"/>
    <p:sldId id="275" r:id="rId5"/>
    <p:sldId id="276" r:id="rId6"/>
    <p:sldId id="257" r:id="rId7"/>
    <p:sldId id="258" r:id="rId8"/>
    <p:sldId id="259" r:id="rId9"/>
    <p:sldId id="377" r:id="rId10"/>
    <p:sldId id="290" r:id="rId11"/>
    <p:sldId id="261" r:id="rId12"/>
    <p:sldId id="262" r:id="rId13"/>
    <p:sldId id="263" r:id="rId14"/>
    <p:sldId id="264" r:id="rId15"/>
    <p:sldId id="266" r:id="rId16"/>
    <p:sldId id="265" r:id="rId17"/>
    <p:sldId id="378" r:id="rId18"/>
    <p:sldId id="267" r:id="rId19"/>
    <p:sldId id="303" r:id="rId20"/>
    <p:sldId id="270" r:id="rId21"/>
    <p:sldId id="271" r:id="rId22"/>
    <p:sldId id="272" r:id="rId23"/>
    <p:sldId id="273" r:id="rId24"/>
    <p:sldId id="274" r:id="rId25"/>
    <p:sldId id="277" r:id="rId26"/>
    <p:sldId id="278" r:id="rId27"/>
    <p:sldId id="379" r:id="rId28"/>
    <p:sldId id="280" r:id="rId29"/>
    <p:sldId id="281" r:id="rId30"/>
    <p:sldId id="283" r:id="rId31"/>
    <p:sldId id="380" r:id="rId32"/>
    <p:sldId id="38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FFF1CC-5DE7-4618-B8F0-E666D72BEABA}" v="1" dt="2026-03-23T15:05:11.0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29" autoAdjust="0"/>
    <p:restoredTop sz="58877" autoAdjust="0"/>
  </p:normalViewPr>
  <p:slideViewPr>
    <p:cSldViewPr snapToGrid="0">
      <p:cViewPr varScale="1">
        <p:scale>
          <a:sx n="45" d="100"/>
          <a:sy n="45" d="100"/>
        </p:scale>
        <p:origin x="2069"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microsoft.com/office/2016/11/relationships/changesInfo" Target="changesInfos/changesInfo1.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theme" Target="theme/theme1.xml"/><Relationship Id="rId40" Type="http://schemas.microsoft.com/office/2015/10/relationships/revisionInfo" Target="revisionInfo.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barelli, Anne T" userId="e38610f6-807f-48a9-b954-3b9df2116b3e" providerId="ADAL" clId="{FC66CCF0-1DAF-45C3-B756-00A70C5781A4}"/>
    <pc:docChg chg="undo custSel delSld modSld">
      <pc:chgData name="Albarelli, Anne T" userId="e38610f6-807f-48a9-b954-3b9df2116b3e" providerId="ADAL" clId="{FC66CCF0-1DAF-45C3-B756-00A70C5781A4}" dt="2026-03-23T15:06:58.292" v="26" actId="47"/>
      <pc:docMkLst>
        <pc:docMk/>
      </pc:docMkLst>
      <pc:sldChg chg="modNotesTx">
        <pc:chgData name="Albarelli, Anne T" userId="e38610f6-807f-48a9-b954-3b9df2116b3e" providerId="ADAL" clId="{FC66CCF0-1DAF-45C3-B756-00A70C5781A4}" dt="2026-03-23T14:37:44.999" v="0" actId="20577"/>
        <pc:sldMkLst>
          <pc:docMk/>
          <pc:sldMk cId="2218101678" sldId="259"/>
        </pc:sldMkLst>
      </pc:sldChg>
      <pc:sldChg chg="modNotesTx">
        <pc:chgData name="Albarelli, Anne T" userId="e38610f6-807f-48a9-b954-3b9df2116b3e" providerId="ADAL" clId="{FC66CCF0-1DAF-45C3-B756-00A70C5781A4}" dt="2026-03-23T14:41:36.254" v="6" actId="27107"/>
        <pc:sldMkLst>
          <pc:docMk/>
          <pc:sldMk cId="433362079" sldId="261"/>
        </pc:sldMkLst>
      </pc:sldChg>
      <pc:sldChg chg="modSp mod">
        <pc:chgData name="Albarelli, Anne T" userId="e38610f6-807f-48a9-b954-3b9df2116b3e" providerId="ADAL" clId="{FC66CCF0-1DAF-45C3-B756-00A70C5781A4}" dt="2026-03-23T14:43:31.722" v="7" actId="20577"/>
        <pc:sldMkLst>
          <pc:docMk/>
          <pc:sldMk cId="2206309464" sldId="262"/>
        </pc:sldMkLst>
        <pc:spChg chg="mod">
          <ac:chgData name="Albarelli, Anne T" userId="e38610f6-807f-48a9-b954-3b9df2116b3e" providerId="ADAL" clId="{FC66CCF0-1DAF-45C3-B756-00A70C5781A4}" dt="2026-03-23T14:43:31.722" v="7" actId="20577"/>
          <ac:spMkLst>
            <pc:docMk/>
            <pc:sldMk cId="2206309464" sldId="262"/>
            <ac:spMk id="5" creationId="{7B1AC42D-9D91-1206-C55E-98CE1340174C}"/>
          </ac:spMkLst>
        </pc:spChg>
      </pc:sldChg>
      <pc:sldChg chg="modSp mod">
        <pc:chgData name="Albarelli, Anne T" userId="e38610f6-807f-48a9-b954-3b9df2116b3e" providerId="ADAL" clId="{FC66CCF0-1DAF-45C3-B756-00A70C5781A4}" dt="2026-03-23T14:45:54.111" v="12" actId="20577"/>
        <pc:sldMkLst>
          <pc:docMk/>
          <pc:sldMk cId="1571506324" sldId="264"/>
        </pc:sldMkLst>
        <pc:spChg chg="mod">
          <ac:chgData name="Albarelli, Anne T" userId="e38610f6-807f-48a9-b954-3b9df2116b3e" providerId="ADAL" clId="{FC66CCF0-1DAF-45C3-B756-00A70C5781A4}" dt="2026-03-23T14:45:54.111" v="12" actId="20577"/>
          <ac:spMkLst>
            <pc:docMk/>
            <pc:sldMk cId="1571506324" sldId="264"/>
            <ac:spMk id="5" creationId="{7A7F1C32-3C2F-1ECB-764D-3971E80C26CB}"/>
          </ac:spMkLst>
        </pc:spChg>
      </pc:sldChg>
      <pc:sldChg chg="modSp mod">
        <pc:chgData name="Albarelli, Anne T" userId="e38610f6-807f-48a9-b954-3b9df2116b3e" providerId="ADAL" clId="{FC66CCF0-1DAF-45C3-B756-00A70C5781A4}" dt="2026-03-23T14:49:44.903" v="14" actId="1440"/>
        <pc:sldMkLst>
          <pc:docMk/>
          <pc:sldMk cId="1039599882" sldId="265"/>
        </pc:sldMkLst>
        <pc:picChg chg="mod">
          <ac:chgData name="Albarelli, Anne T" userId="e38610f6-807f-48a9-b954-3b9df2116b3e" providerId="ADAL" clId="{FC66CCF0-1DAF-45C3-B756-00A70C5781A4}" dt="2026-03-23T14:49:44.903" v="14" actId="1440"/>
          <ac:picMkLst>
            <pc:docMk/>
            <pc:sldMk cId="1039599882" sldId="265"/>
            <ac:picMk id="7" creationId="{BA8948C3-44D5-37E7-2436-21C3D978C258}"/>
          </ac:picMkLst>
        </pc:picChg>
      </pc:sldChg>
      <pc:sldChg chg="modNotesTx">
        <pc:chgData name="Albarelli, Anne T" userId="e38610f6-807f-48a9-b954-3b9df2116b3e" providerId="ADAL" clId="{FC66CCF0-1DAF-45C3-B756-00A70C5781A4}" dt="2026-03-23T14:54:31.869" v="16" actId="33524"/>
        <pc:sldMkLst>
          <pc:docMk/>
          <pc:sldMk cId="514000915" sldId="270"/>
        </pc:sldMkLst>
      </pc:sldChg>
      <pc:sldChg chg="modSp mod">
        <pc:chgData name="Albarelli, Anne T" userId="e38610f6-807f-48a9-b954-3b9df2116b3e" providerId="ADAL" clId="{FC66CCF0-1DAF-45C3-B756-00A70C5781A4}" dt="2026-03-23T14:56:43.445" v="18" actId="20577"/>
        <pc:sldMkLst>
          <pc:docMk/>
          <pc:sldMk cId="1066989231" sldId="272"/>
        </pc:sldMkLst>
        <pc:spChg chg="mod">
          <ac:chgData name="Albarelli, Anne T" userId="e38610f6-807f-48a9-b954-3b9df2116b3e" providerId="ADAL" clId="{FC66CCF0-1DAF-45C3-B756-00A70C5781A4}" dt="2026-03-23T14:56:43.445" v="18" actId="20577"/>
          <ac:spMkLst>
            <pc:docMk/>
            <pc:sldMk cId="1066989231" sldId="272"/>
            <ac:spMk id="5" creationId="{70B3882E-3C01-EB70-CAB1-E237E86EEAB8}"/>
          </ac:spMkLst>
        </pc:spChg>
        <pc:spChg chg="mod">
          <ac:chgData name="Albarelli, Anne T" userId="e38610f6-807f-48a9-b954-3b9df2116b3e" providerId="ADAL" clId="{FC66CCF0-1DAF-45C3-B756-00A70C5781A4}" dt="2026-03-23T14:56:31.966" v="17" actId="1076"/>
          <ac:spMkLst>
            <pc:docMk/>
            <pc:sldMk cId="1066989231" sldId="272"/>
            <ac:spMk id="7" creationId="{AFBD72ED-BB3B-0BB0-43C9-49C876AE9E3D}"/>
          </ac:spMkLst>
        </pc:spChg>
      </pc:sldChg>
      <pc:sldChg chg="modNotesTx">
        <pc:chgData name="Albarelli, Anne T" userId="e38610f6-807f-48a9-b954-3b9df2116b3e" providerId="ADAL" clId="{FC66CCF0-1DAF-45C3-B756-00A70C5781A4}" dt="2026-03-23T14:58:02.527" v="19" actId="27107"/>
        <pc:sldMkLst>
          <pc:docMk/>
          <pc:sldMk cId="439617066" sldId="273"/>
        </pc:sldMkLst>
      </pc:sldChg>
      <pc:sldChg chg="modSp mod">
        <pc:chgData name="Albarelli, Anne T" userId="e38610f6-807f-48a9-b954-3b9df2116b3e" providerId="ADAL" clId="{FC66CCF0-1DAF-45C3-B756-00A70C5781A4}" dt="2026-03-23T15:00:20.022" v="20" actId="1076"/>
        <pc:sldMkLst>
          <pc:docMk/>
          <pc:sldMk cId="2220757380" sldId="277"/>
        </pc:sldMkLst>
        <pc:spChg chg="mod">
          <ac:chgData name="Albarelli, Anne T" userId="e38610f6-807f-48a9-b954-3b9df2116b3e" providerId="ADAL" clId="{FC66CCF0-1DAF-45C3-B756-00A70C5781A4}" dt="2026-03-23T15:00:20.022" v="20" actId="1076"/>
          <ac:spMkLst>
            <pc:docMk/>
            <pc:sldMk cId="2220757380" sldId="277"/>
            <ac:spMk id="9" creationId="{9ECB268B-8526-6150-5049-7FB7048296A1}"/>
          </ac:spMkLst>
        </pc:spChg>
      </pc:sldChg>
      <pc:sldChg chg="modSp mod">
        <pc:chgData name="Albarelli, Anne T" userId="e38610f6-807f-48a9-b954-3b9df2116b3e" providerId="ADAL" clId="{FC66CCF0-1DAF-45C3-B756-00A70C5781A4}" dt="2026-03-23T15:01:50.548" v="22" actId="1076"/>
        <pc:sldMkLst>
          <pc:docMk/>
          <pc:sldMk cId="3352546392" sldId="278"/>
        </pc:sldMkLst>
        <pc:spChg chg="mod">
          <ac:chgData name="Albarelli, Anne T" userId="e38610f6-807f-48a9-b954-3b9df2116b3e" providerId="ADAL" clId="{FC66CCF0-1DAF-45C3-B756-00A70C5781A4}" dt="2026-03-23T15:01:41.823" v="21" actId="207"/>
          <ac:spMkLst>
            <pc:docMk/>
            <pc:sldMk cId="3352546392" sldId="278"/>
            <ac:spMk id="5" creationId="{A3B7DE8C-D9D0-67B6-65D4-B5F5023CC238}"/>
          </ac:spMkLst>
        </pc:spChg>
        <pc:spChg chg="mod">
          <ac:chgData name="Albarelli, Anne T" userId="e38610f6-807f-48a9-b954-3b9df2116b3e" providerId="ADAL" clId="{FC66CCF0-1DAF-45C3-B756-00A70C5781A4}" dt="2026-03-23T15:01:50.548" v="22" actId="1076"/>
          <ac:spMkLst>
            <pc:docMk/>
            <pc:sldMk cId="3352546392" sldId="278"/>
            <ac:spMk id="7" creationId="{4D5877DD-4B4A-90E1-233A-16C32A9CECAA}"/>
          </ac:spMkLst>
        </pc:spChg>
      </pc:sldChg>
      <pc:sldChg chg="modSp mod">
        <pc:chgData name="Albarelli, Anne T" userId="e38610f6-807f-48a9-b954-3b9df2116b3e" providerId="ADAL" clId="{FC66CCF0-1DAF-45C3-B756-00A70C5781A4}" dt="2026-03-23T15:05:20.174" v="25" actId="1440"/>
        <pc:sldMkLst>
          <pc:docMk/>
          <pc:sldMk cId="1304009299" sldId="280"/>
        </pc:sldMkLst>
        <pc:picChg chg="mod">
          <ac:chgData name="Albarelli, Anne T" userId="e38610f6-807f-48a9-b954-3b9df2116b3e" providerId="ADAL" clId="{FC66CCF0-1DAF-45C3-B756-00A70C5781A4}" dt="2026-03-23T15:05:20.174" v="25" actId="1440"/>
          <ac:picMkLst>
            <pc:docMk/>
            <pc:sldMk cId="1304009299" sldId="280"/>
            <ac:picMk id="7" creationId="{589CF845-B0A8-E3B8-6FFA-84F6294471CC}"/>
          </ac:picMkLst>
        </pc:picChg>
      </pc:sldChg>
      <pc:sldChg chg="del">
        <pc:chgData name="Albarelli, Anne T" userId="e38610f6-807f-48a9-b954-3b9df2116b3e" providerId="ADAL" clId="{FC66CCF0-1DAF-45C3-B756-00A70C5781A4}" dt="2026-03-23T15:06:58.292" v="26" actId="47"/>
        <pc:sldMkLst>
          <pc:docMk/>
          <pc:sldMk cId="1392420101" sldId="282"/>
        </pc:sldMkLst>
      </pc:sldChg>
      <pc:sldChg chg="modSp mod">
        <pc:chgData name="Albarelli, Anne T" userId="e38610f6-807f-48a9-b954-3b9df2116b3e" providerId="ADAL" clId="{FC66CCF0-1DAF-45C3-B756-00A70C5781A4}" dt="2026-03-23T14:40:52.115" v="5" actId="20577"/>
        <pc:sldMkLst>
          <pc:docMk/>
          <pc:sldMk cId="1353942579" sldId="290"/>
        </pc:sldMkLst>
        <pc:spChg chg="mod">
          <ac:chgData name="Albarelli, Anne T" userId="e38610f6-807f-48a9-b954-3b9df2116b3e" providerId="ADAL" clId="{FC66CCF0-1DAF-45C3-B756-00A70C5781A4}" dt="2026-03-23T14:40:52.115" v="5" actId="20577"/>
          <ac:spMkLst>
            <pc:docMk/>
            <pc:sldMk cId="1353942579" sldId="290"/>
            <ac:spMk id="4" creationId="{CBB5053F-DEF2-9A78-C4AF-6FE4F56E0CEE}"/>
          </ac:spMkLst>
        </pc:spChg>
      </pc:sldChg>
      <pc:sldChg chg="modSp mod">
        <pc:chgData name="Albarelli, Anne T" userId="e38610f6-807f-48a9-b954-3b9df2116b3e" providerId="ADAL" clId="{FC66CCF0-1DAF-45C3-B756-00A70C5781A4}" dt="2026-03-23T14:50:54.302" v="15" actId="1076"/>
        <pc:sldMkLst>
          <pc:docMk/>
          <pc:sldMk cId="2542989378" sldId="378"/>
        </pc:sldMkLst>
        <pc:spChg chg="mod">
          <ac:chgData name="Albarelli, Anne T" userId="e38610f6-807f-48a9-b954-3b9df2116b3e" providerId="ADAL" clId="{FC66CCF0-1DAF-45C3-B756-00A70C5781A4}" dt="2026-03-23T14:50:54.302" v="15" actId="1076"/>
          <ac:spMkLst>
            <pc:docMk/>
            <pc:sldMk cId="2542989378" sldId="378"/>
            <ac:spMk id="10" creationId="{FA51F1D6-D0AA-F573-C6AD-74C715D1BB9D}"/>
          </ac:spMkLst>
        </pc:spChg>
      </pc:sldChg>
    </pc:docChg>
  </pc:docChgLst>
  <pc:docChgLst>
    <pc:chgData name="Albarelli, Anne T" userId="e38610f6-807f-48a9-b954-3b9df2116b3e" providerId="ADAL" clId="{FC3A6EB6-3BB0-481E-B12A-13D77AC01B53}"/>
    <pc:docChg chg="undo redo custSel addSld delSld modSld">
      <pc:chgData name="Albarelli, Anne T" userId="e38610f6-807f-48a9-b954-3b9df2116b3e" providerId="ADAL" clId="{FC3A6EB6-3BB0-481E-B12A-13D77AC01B53}" dt="2025-12-15T17:18:02.042" v="2077" actId="1076"/>
      <pc:docMkLst>
        <pc:docMk/>
      </pc:docMkLst>
      <pc:sldChg chg="addSp delSp modSp mod setBg delDesignElem modNotesTx">
        <pc:chgData name="Albarelli, Anne T" userId="e38610f6-807f-48a9-b954-3b9df2116b3e" providerId="ADAL" clId="{FC3A6EB6-3BB0-481E-B12A-13D77AC01B53}" dt="2025-12-15T15:59:06.879" v="1961" actId="207"/>
        <pc:sldMkLst>
          <pc:docMk/>
          <pc:sldMk cId="3336289680" sldId="257"/>
        </pc:sldMkLst>
      </pc:sldChg>
      <pc:sldChg chg="addSp delSp modSp add mod setBg delDesignElem modNotesTx">
        <pc:chgData name="Albarelli, Anne T" userId="e38610f6-807f-48a9-b954-3b9df2116b3e" providerId="ADAL" clId="{FC3A6EB6-3BB0-481E-B12A-13D77AC01B53}" dt="2025-12-12T21:28:01.807" v="1252"/>
        <pc:sldMkLst>
          <pc:docMk/>
          <pc:sldMk cId="1473697811" sldId="258"/>
        </pc:sldMkLst>
      </pc:sldChg>
      <pc:sldChg chg="addSp delSp modSp add mod setBg delDesignElem modNotesTx">
        <pc:chgData name="Albarelli, Anne T" userId="e38610f6-807f-48a9-b954-3b9df2116b3e" providerId="ADAL" clId="{FC3A6EB6-3BB0-481E-B12A-13D77AC01B53}" dt="2025-12-12T21:28:01.807" v="1252"/>
        <pc:sldMkLst>
          <pc:docMk/>
          <pc:sldMk cId="2218101678" sldId="259"/>
        </pc:sldMkLst>
      </pc:sldChg>
      <pc:sldChg chg="addSp delSp modSp add mod setBg delDesignElem modNotesTx">
        <pc:chgData name="Albarelli, Anne T" userId="e38610f6-807f-48a9-b954-3b9df2116b3e" providerId="ADAL" clId="{FC3A6EB6-3BB0-481E-B12A-13D77AC01B53}" dt="2025-12-12T21:28:01.807" v="1252"/>
        <pc:sldMkLst>
          <pc:docMk/>
          <pc:sldMk cId="433362079" sldId="261"/>
        </pc:sldMkLst>
      </pc:sldChg>
      <pc:sldChg chg="addSp delSp modSp add mod setBg modNotesTx">
        <pc:chgData name="Albarelli, Anne T" userId="e38610f6-807f-48a9-b954-3b9df2116b3e" providerId="ADAL" clId="{FC3A6EB6-3BB0-481E-B12A-13D77AC01B53}" dt="2025-12-12T17:25:31.251" v="614" actId="20577"/>
        <pc:sldMkLst>
          <pc:docMk/>
          <pc:sldMk cId="2206309464" sldId="262"/>
        </pc:sldMkLst>
      </pc:sldChg>
      <pc:sldChg chg="addSp delSp modSp add mod setBg delDesignElem modNotesTx">
        <pc:chgData name="Albarelli, Anne T" userId="e38610f6-807f-48a9-b954-3b9df2116b3e" providerId="ADAL" clId="{FC3A6EB6-3BB0-481E-B12A-13D77AC01B53}" dt="2025-12-12T21:28:01.807" v="1252"/>
        <pc:sldMkLst>
          <pc:docMk/>
          <pc:sldMk cId="1580675866" sldId="263"/>
        </pc:sldMkLst>
      </pc:sldChg>
      <pc:sldChg chg="addSp delSp modSp add mod setBg delDesignElem modNotesTx">
        <pc:chgData name="Albarelli, Anne T" userId="e38610f6-807f-48a9-b954-3b9df2116b3e" providerId="ADAL" clId="{FC3A6EB6-3BB0-481E-B12A-13D77AC01B53}" dt="2025-12-12T21:28:01.807" v="1252"/>
        <pc:sldMkLst>
          <pc:docMk/>
          <pc:sldMk cId="1571506324" sldId="264"/>
        </pc:sldMkLst>
      </pc:sldChg>
      <pc:sldChg chg="addSp delSp modSp add mod setBg delDesignElem modNotesTx">
        <pc:chgData name="Albarelli, Anne T" userId="e38610f6-807f-48a9-b954-3b9df2116b3e" providerId="ADAL" clId="{FC3A6EB6-3BB0-481E-B12A-13D77AC01B53}" dt="2025-12-15T16:35:39.897" v="2066" actId="20577"/>
        <pc:sldMkLst>
          <pc:docMk/>
          <pc:sldMk cId="1039599882" sldId="265"/>
        </pc:sldMkLst>
      </pc:sldChg>
      <pc:sldChg chg="addSp delSp modSp add mod setBg delDesignElem modNotesTx">
        <pc:chgData name="Albarelli, Anne T" userId="e38610f6-807f-48a9-b954-3b9df2116b3e" providerId="ADAL" clId="{FC3A6EB6-3BB0-481E-B12A-13D77AC01B53}" dt="2025-12-15T16:33:36.085" v="2054" actId="20577"/>
        <pc:sldMkLst>
          <pc:docMk/>
          <pc:sldMk cId="1618279656" sldId="266"/>
        </pc:sldMkLst>
      </pc:sldChg>
      <pc:sldChg chg="addSp delSp modSp add mod setBg delDesignElem modNotesTx">
        <pc:chgData name="Albarelli, Anne T" userId="e38610f6-807f-48a9-b954-3b9df2116b3e" providerId="ADAL" clId="{FC3A6EB6-3BB0-481E-B12A-13D77AC01B53}" dt="2025-12-12T21:28:01.807" v="1252"/>
        <pc:sldMkLst>
          <pc:docMk/>
          <pc:sldMk cId="1600872622" sldId="267"/>
        </pc:sldMkLst>
      </pc:sldChg>
      <pc:sldChg chg="addSp delSp modSp add mod setBg delDesignElem modNotesTx">
        <pc:chgData name="Albarelli, Anne T" userId="e38610f6-807f-48a9-b954-3b9df2116b3e" providerId="ADAL" clId="{FC3A6EB6-3BB0-481E-B12A-13D77AC01B53}" dt="2025-12-12T21:28:01.807" v="1252"/>
        <pc:sldMkLst>
          <pc:docMk/>
          <pc:sldMk cId="514000915" sldId="270"/>
        </pc:sldMkLst>
      </pc:sldChg>
      <pc:sldChg chg="addSp delSp modSp add mod setBg delDesignElem modNotesTx">
        <pc:chgData name="Albarelli, Anne T" userId="e38610f6-807f-48a9-b954-3b9df2116b3e" providerId="ADAL" clId="{FC3A6EB6-3BB0-481E-B12A-13D77AC01B53}" dt="2025-12-12T21:28:01.807" v="1252"/>
        <pc:sldMkLst>
          <pc:docMk/>
          <pc:sldMk cId="846784399" sldId="271"/>
        </pc:sldMkLst>
      </pc:sldChg>
      <pc:sldChg chg="addSp delSp modSp add mod setBg delDesignElem modNotesTx">
        <pc:chgData name="Albarelli, Anne T" userId="e38610f6-807f-48a9-b954-3b9df2116b3e" providerId="ADAL" clId="{FC3A6EB6-3BB0-481E-B12A-13D77AC01B53}" dt="2025-12-12T21:28:01.807" v="1252"/>
        <pc:sldMkLst>
          <pc:docMk/>
          <pc:sldMk cId="1066989231" sldId="272"/>
        </pc:sldMkLst>
      </pc:sldChg>
      <pc:sldChg chg="addSp delSp modSp add mod setBg delDesignElem modNotesTx">
        <pc:chgData name="Albarelli, Anne T" userId="e38610f6-807f-48a9-b954-3b9df2116b3e" providerId="ADAL" clId="{FC3A6EB6-3BB0-481E-B12A-13D77AC01B53}" dt="2025-12-15T16:47:37.564" v="2067" actId="113"/>
        <pc:sldMkLst>
          <pc:docMk/>
          <pc:sldMk cId="439617066" sldId="273"/>
        </pc:sldMkLst>
      </pc:sldChg>
      <pc:sldChg chg="addSp delSp modSp add mod setBg modNotesTx">
        <pc:chgData name="Albarelli, Anne T" userId="e38610f6-807f-48a9-b954-3b9df2116b3e" providerId="ADAL" clId="{FC3A6EB6-3BB0-481E-B12A-13D77AC01B53}" dt="2025-12-12T21:39:54.656" v="1320" actId="1582"/>
        <pc:sldMkLst>
          <pc:docMk/>
          <pc:sldMk cId="2249226443" sldId="274"/>
        </pc:sldMkLst>
      </pc:sldChg>
      <pc:sldChg chg="addSp delSp modSp add mod setBg delDesignElem">
        <pc:chgData name="Albarelli, Anne T" userId="e38610f6-807f-48a9-b954-3b9df2116b3e" providerId="ADAL" clId="{FC3A6EB6-3BB0-481E-B12A-13D77AC01B53}" dt="2025-12-12T21:28:01.807" v="1252"/>
        <pc:sldMkLst>
          <pc:docMk/>
          <pc:sldMk cId="1378368944" sldId="275"/>
        </pc:sldMkLst>
      </pc:sldChg>
      <pc:sldChg chg="addSp delSp modSp add mod setBg delDesignElem modNotesTx">
        <pc:chgData name="Albarelli, Anne T" userId="e38610f6-807f-48a9-b954-3b9df2116b3e" providerId="ADAL" clId="{FC3A6EB6-3BB0-481E-B12A-13D77AC01B53}" dt="2025-12-15T15:59:17.504" v="1962" actId="5793"/>
        <pc:sldMkLst>
          <pc:docMk/>
          <pc:sldMk cId="2271811707" sldId="276"/>
        </pc:sldMkLst>
      </pc:sldChg>
      <pc:sldChg chg="addSp delSp modSp new mod setBg modNotesTx">
        <pc:chgData name="Albarelli, Anne T" userId="e38610f6-807f-48a9-b954-3b9df2116b3e" providerId="ADAL" clId="{FC3A6EB6-3BB0-481E-B12A-13D77AC01B53}" dt="2025-12-12T21:47:01.637" v="1364" actId="20577"/>
        <pc:sldMkLst>
          <pc:docMk/>
          <pc:sldMk cId="2220757380" sldId="277"/>
        </pc:sldMkLst>
      </pc:sldChg>
      <pc:sldChg chg="addSp delSp modSp add mod setBg modNotesTx">
        <pc:chgData name="Albarelli, Anne T" userId="e38610f6-807f-48a9-b954-3b9df2116b3e" providerId="ADAL" clId="{FC3A6EB6-3BB0-481E-B12A-13D77AC01B53}" dt="2025-12-12T21:53:07.682" v="1395" actId="1076"/>
        <pc:sldMkLst>
          <pc:docMk/>
          <pc:sldMk cId="3352546392" sldId="278"/>
        </pc:sldMkLst>
      </pc:sldChg>
      <pc:sldChg chg="addSp delSp modSp add mod setBg modNotesTx">
        <pc:chgData name="Albarelli, Anne T" userId="e38610f6-807f-48a9-b954-3b9df2116b3e" providerId="ADAL" clId="{FC3A6EB6-3BB0-481E-B12A-13D77AC01B53}" dt="2025-12-12T22:38:31.703" v="1475" actId="20577"/>
        <pc:sldMkLst>
          <pc:docMk/>
          <pc:sldMk cId="1304009299" sldId="280"/>
        </pc:sldMkLst>
      </pc:sldChg>
      <pc:sldChg chg="addSp delSp modSp add mod setBg modNotesTx">
        <pc:chgData name="Albarelli, Anne T" userId="e38610f6-807f-48a9-b954-3b9df2116b3e" providerId="ADAL" clId="{FC3A6EB6-3BB0-481E-B12A-13D77AC01B53}" dt="2025-12-12T22:48:12.862" v="1544" actId="1440"/>
        <pc:sldMkLst>
          <pc:docMk/>
          <pc:sldMk cId="1783065691" sldId="281"/>
        </pc:sldMkLst>
      </pc:sldChg>
      <pc:sldChg chg="addSp delSp modSp add mod setBg modNotesTx">
        <pc:chgData name="Albarelli, Anne T" userId="e38610f6-807f-48a9-b954-3b9df2116b3e" providerId="ADAL" clId="{FC3A6EB6-3BB0-481E-B12A-13D77AC01B53}" dt="2025-12-12T23:00:00.873" v="1620" actId="1076"/>
        <pc:sldMkLst>
          <pc:docMk/>
          <pc:sldMk cId="1392420101" sldId="282"/>
        </pc:sldMkLst>
      </pc:sldChg>
      <pc:sldChg chg="addSp delSp modSp new mod setBg modNotesTx">
        <pc:chgData name="Albarelli, Anne T" userId="e38610f6-807f-48a9-b954-3b9df2116b3e" providerId="ADAL" clId="{FC3A6EB6-3BB0-481E-B12A-13D77AC01B53}" dt="2025-12-12T23:17:24.693" v="1734" actId="20577"/>
        <pc:sldMkLst>
          <pc:docMk/>
          <pc:sldMk cId="3358616321" sldId="283"/>
        </pc:sldMkLst>
      </pc:sldChg>
      <pc:sldChg chg="addSp delSp modSp add mod modNotesTx">
        <pc:chgData name="Albarelli, Anne T" userId="e38610f6-807f-48a9-b954-3b9df2116b3e" providerId="ADAL" clId="{FC3A6EB6-3BB0-481E-B12A-13D77AC01B53}" dt="2025-12-12T17:08:54.854" v="542" actId="688"/>
        <pc:sldMkLst>
          <pc:docMk/>
          <pc:sldMk cId="1353942579" sldId="290"/>
        </pc:sldMkLst>
      </pc:sldChg>
      <pc:sldChg chg="addSp delSp modSp add mod modNotesTx">
        <pc:chgData name="Albarelli, Anne T" userId="e38610f6-807f-48a9-b954-3b9df2116b3e" providerId="ADAL" clId="{FC3A6EB6-3BB0-481E-B12A-13D77AC01B53}" dt="2025-12-12T20:14:24.381" v="1037" actId="6549"/>
        <pc:sldMkLst>
          <pc:docMk/>
          <pc:sldMk cId="793287326" sldId="303"/>
        </pc:sldMkLst>
      </pc:sldChg>
      <pc:sldChg chg="delSp modSp add del mod delDesignElem">
        <pc:chgData name="Albarelli, Anne T" userId="e38610f6-807f-48a9-b954-3b9df2116b3e" providerId="ADAL" clId="{FC3A6EB6-3BB0-481E-B12A-13D77AC01B53}" dt="2025-12-15T15:20:51.577" v="1905" actId="47"/>
        <pc:sldMkLst>
          <pc:docMk/>
          <pc:sldMk cId="1395207201" sldId="375"/>
        </pc:sldMkLst>
      </pc:sldChg>
      <pc:sldChg chg="addSp delSp modSp new mod setBg delDesignElem">
        <pc:chgData name="Albarelli, Anne T" userId="e38610f6-807f-48a9-b954-3b9df2116b3e" providerId="ADAL" clId="{FC3A6EB6-3BB0-481E-B12A-13D77AC01B53}" dt="2025-12-15T15:26:07.267" v="1909" actId="14100"/>
        <pc:sldMkLst>
          <pc:docMk/>
          <pc:sldMk cId="2383052066" sldId="376"/>
        </pc:sldMkLst>
      </pc:sldChg>
      <pc:sldChg chg="addSp delSp modSp new mod setBg delDesignElem modNotesTx">
        <pc:chgData name="Albarelli, Anne T" userId="e38610f6-807f-48a9-b954-3b9df2116b3e" providerId="ADAL" clId="{FC3A6EB6-3BB0-481E-B12A-13D77AC01B53}" dt="2025-12-12T21:28:01.807" v="1252"/>
        <pc:sldMkLst>
          <pc:docMk/>
          <pc:sldMk cId="1514576024" sldId="377"/>
        </pc:sldMkLst>
      </pc:sldChg>
      <pc:sldChg chg="addSp delSp modSp add mod setBg delDesignElem modNotesTx">
        <pc:chgData name="Albarelli, Anne T" userId="e38610f6-807f-48a9-b954-3b9df2116b3e" providerId="ADAL" clId="{FC3A6EB6-3BB0-481E-B12A-13D77AC01B53}" dt="2025-12-12T21:28:01.807" v="1252"/>
        <pc:sldMkLst>
          <pc:docMk/>
          <pc:sldMk cId="2542989378" sldId="378"/>
        </pc:sldMkLst>
      </pc:sldChg>
      <pc:sldChg chg="addSp delSp modSp add mod modNotesTx">
        <pc:chgData name="Albarelli, Anne T" userId="e38610f6-807f-48a9-b954-3b9df2116b3e" providerId="ADAL" clId="{FC3A6EB6-3BB0-481E-B12A-13D77AC01B53}" dt="2025-12-12T22:14:02.765" v="1442" actId="1076"/>
        <pc:sldMkLst>
          <pc:docMk/>
          <pc:sldMk cId="1009179025" sldId="379"/>
        </pc:sldMkLst>
      </pc:sldChg>
      <pc:sldChg chg="addSp delSp add del setBg delDesignElem">
        <pc:chgData name="Albarelli, Anne T" userId="e38610f6-807f-48a9-b954-3b9df2116b3e" providerId="ADAL" clId="{FC3A6EB6-3BB0-481E-B12A-13D77AC01B53}" dt="2025-12-15T15:19:43.504" v="1896"/>
        <pc:sldMkLst>
          <pc:docMk/>
          <pc:sldMk cId="714014232" sldId="380"/>
        </pc:sldMkLst>
      </pc:sldChg>
      <pc:sldChg chg="addSp delSp modSp add mod">
        <pc:chgData name="Albarelli, Anne T" userId="e38610f6-807f-48a9-b954-3b9df2116b3e" providerId="ADAL" clId="{FC3A6EB6-3BB0-481E-B12A-13D77AC01B53}" dt="2025-12-15T17:18:02.042" v="2077" actId="1076"/>
        <pc:sldMkLst>
          <pc:docMk/>
          <pc:sldMk cId="3674132626" sldId="380"/>
        </pc:sldMkLst>
      </pc:sldChg>
      <pc:sldChg chg="addSp delSp modSp new mod setBg">
        <pc:chgData name="Albarelli, Anne T" userId="e38610f6-807f-48a9-b954-3b9df2116b3e" providerId="ADAL" clId="{FC3A6EB6-3BB0-481E-B12A-13D77AC01B53}" dt="2025-12-15T16:34:16.508" v="2065" actId="1076"/>
        <pc:sldMkLst>
          <pc:docMk/>
          <pc:sldMk cId="1305030363" sldId="3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8AFDEB-04B3-4F0F-A6A3-C69B47B84437}" type="datetimeFigureOut">
              <a:rPr lang="en-US" smtClean="0"/>
              <a:t>3/23/2026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2E7F1B-2384-40B0-85B5-BA1B94EAE149}" type="slidenum">
              <a:rPr lang="en-US" smtClean="0"/>
              <a:t>‹#›</a:t>
            </a:fld>
            <a:endParaRPr lang="en-US"/>
          </a:p>
        </p:txBody>
      </p:sp>
    </p:spTree>
    <p:extLst>
      <p:ext uri="{BB962C8B-B14F-4D97-AF65-F5344CB8AC3E}">
        <p14:creationId xmlns:p14="http://schemas.microsoft.com/office/powerpoint/2010/main" val="2162858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Artificial intelligence is changing how students approach coursework—but it does not have to diminish learning. In fact, this moment presents an opportunity to rethink assignments in ways that strengthen engagement, deepen thinking, and make learning more meaningful. Rather than focusing on how to prevent AI use, you can design assignments that require judgment, reflection, and context—things students must do themselves. This presentation explores practical ways to rewrite assignments so they emphasize authentic learning that AI cannot easily replace.</a:t>
            </a:r>
          </a:p>
          <a:p>
            <a:endParaRPr lang="en-US" dirty="0"/>
          </a:p>
        </p:txBody>
      </p:sp>
      <p:sp>
        <p:nvSpPr>
          <p:cNvPr id="4" name="Slide Number Placeholder 3"/>
          <p:cNvSpPr>
            <a:spLocks noGrp="1"/>
          </p:cNvSpPr>
          <p:nvPr>
            <p:ph type="sldNum" sz="quarter" idx="5"/>
          </p:nvPr>
        </p:nvSpPr>
        <p:spPr/>
        <p:txBody>
          <a:bodyPr/>
          <a:lstStyle/>
          <a:p>
            <a:fld id="{632E7F1B-2384-40B0-85B5-BA1B94EAE149}" type="slidenum">
              <a:rPr lang="en-US" smtClean="0"/>
              <a:t>1</a:t>
            </a:fld>
            <a:endParaRPr lang="en-US"/>
          </a:p>
        </p:txBody>
      </p:sp>
    </p:spTree>
    <p:extLst>
      <p:ext uri="{BB962C8B-B14F-4D97-AF65-F5344CB8AC3E}">
        <p14:creationId xmlns:p14="http://schemas.microsoft.com/office/powerpoint/2010/main" val="30299965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Assignments that require students to generate original data or create something new are among the most authentic forms of assessment. When students conduct interviews, gather survey data, observe behaviors, run experiments, or create models and visuals, they are producing work that cannot be easily outsourced. These tasks require students to engage directly with the subject matter and take ownership of their learning.</a:t>
            </a:r>
          </a:p>
          <a:p>
            <a:endParaRPr lang="en-US" dirty="0"/>
          </a:p>
          <a:p>
            <a:r>
              <a:rPr lang="en-US" dirty="0"/>
              <a:t>The key to these assignments is interpretation. Rather than simply collecting data or producing an artifact, students must explain what their findings mean, how they made sense of the information, and why their conclusions are reasonable. This moves the assignment beyond completion and into analysis and judgment—skills that are central to learning across disciplines.</a:t>
            </a:r>
          </a:p>
          <a:p>
            <a:endParaRPr lang="en-US" dirty="0"/>
          </a:p>
          <a:p>
            <a:r>
              <a:rPr lang="en-US" dirty="0"/>
              <a:t>AI can still play a limited, transparent role in these tasks by helping students organize notes, format data, or brainstorm presentation structures. However, the core intellectual work—deciding what to collect, how to interpret results, and what conclusions to draw—remains firmly in the student’s hands. This balance reinforces ethical AI use while preserving the integrity and value of student learning.</a:t>
            </a:r>
          </a:p>
        </p:txBody>
      </p:sp>
      <p:sp>
        <p:nvSpPr>
          <p:cNvPr id="4" name="Slide Number Placeholder 3"/>
          <p:cNvSpPr>
            <a:spLocks noGrp="1"/>
          </p:cNvSpPr>
          <p:nvPr>
            <p:ph type="sldNum" sz="quarter" idx="5"/>
          </p:nvPr>
        </p:nvSpPr>
        <p:spPr/>
        <p:txBody>
          <a:bodyPr/>
          <a:lstStyle/>
          <a:p>
            <a:fld id="{632E7F1B-2384-40B0-85B5-BA1B94EAE149}" type="slidenum">
              <a:rPr lang="en-US" smtClean="0"/>
              <a:t>10</a:t>
            </a:fld>
            <a:endParaRPr lang="en-US"/>
          </a:p>
        </p:txBody>
      </p:sp>
    </p:spTree>
    <p:extLst>
      <p:ext uri="{BB962C8B-B14F-4D97-AF65-F5344CB8AC3E}">
        <p14:creationId xmlns:p14="http://schemas.microsoft.com/office/powerpoint/2010/main" val="43664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dirty="0"/>
              <a:t>Breaking assignments into stages reinforces the idea that learning is a process, not a one-time event. When students move through phases such as proposals, drafts, feedback cycles, and revisions, they engage more intentionally with the content and have multiple opportunities to clarify understanding. This structure supports sustained effort and deeper learning rather than last-minute completion.</a:t>
            </a:r>
          </a:p>
          <a:p>
            <a:pPr>
              <a:buNone/>
            </a:pPr>
            <a:endParaRPr lang="en-US" dirty="0"/>
          </a:p>
          <a:p>
            <a:pPr>
              <a:buNone/>
            </a:pPr>
            <a:r>
              <a:rPr lang="en-US" dirty="0"/>
              <a:t>Iterative assignment design allows you to provide targeted feedback at key points, helping students refine their ideas and improve their work. Reflection prompts—such as asking students to explain what they changed and why—encourage metacognition and reinforce the value of growth. Students learn to see revision as part of learning rather than as a penalty.</a:t>
            </a:r>
          </a:p>
          <a:p>
            <a:pPr>
              <a:buNone/>
            </a:pPr>
            <a:endParaRPr lang="en-US" dirty="0"/>
          </a:p>
          <a:p>
            <a:pPr>
              <a:buNone/>
            </a:pPr>
            <a:r>
              <a:rPr lang="en-US" dirty="0"/>
              <a:t>This approach also reduces the incentive to outsource work. When progress is monitored across multiple stages, students must demonstrate ownership of their ideas and thinking over time. Iterative design promotes accountability, supports authentic learning, and creates richer evidence of student understanding.</a:t>
            </a:r>
          </a:p>
          <a:p>
            <a:endParaRPr lang="en-US" dirty="0"/>
          </a:p>
        </p:txBody>
      </p:sp>
      <p:sp>
        <p:nvSpPr>
          <p:cNvPr id="4" name="Slide Number Placeholder 3"/>
          <p:cNvSpPr>
            <a:spLocks noGrp="1"/>
          </p:cNvSpPr>
          <p:nvPr>
            <p:ph type="sldNum" sz="quarter" idx="5"/>
          </p:nvPr>
        </p:nvSpPr>
        <p:spPr/>
        <p:txBody>
          <a:bodyPr/>
          <a:lstStyle/>
          <a:p>
            <a:fld id="{632E7F1B-2384-40B0-85B5-BA1B94EAE149}" type="slidenum">
              <a:rPr lang="en-US" smtClean="0"/>
              <a:t>11</a:t>
            </a:fld>
            <a:endParaRPr lang="en-US"/>
          </a:p>
        </p:txBody>
      </p:sp>
    </p:spTree>
    <p:extLst>
      <p:ext uri="{BB962C8B-B14F-4D97-AF65-F5344CB8AC3E}">
        <p14:creationId xmlns:p14="http://schemas.microsoft.com/office/powerpoint/2010/main" val="152431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dirty="0"/>
              <a:t>When students create work for an audience beyond the instructor, the assignment immediately becomes more meaningful. Writing or designing for peers, community members, clients, or simulated professional roles gives students a clear purpose and encourages them to think carefully about how their message will be received. This shift transforms assignments from academic exercises into authentic acts of communication.</a:t>
            </a:r>
          </a:p>
          <a:p>
            <a:pPr>
              <a:buNone/>
            </a:pPr>
            <a:endParaRPr lang="en-US" dirty="0"/>
          </a:p>
          <a:p>
            <a:pPr>
              <a:buNone/>
            </a:pPr>
            <a:r>
              <a:rPr lang="en-US" dirty="0"/>
              <a:t>Assignments with real or realistic audiences require students to make decisions about tone, format, and level of detail. Students must consider what their audience needs to know, how to present information clearly, and why their work matters. These judgment calls cannot be easily outsourced to AI, as they depend on context, intent, and human understanding.</a:t>
            </a:r>
          </a:p>
          <a:p>
            <a:pPr>
              <a:buNone/>
            </a:pPr>
            <a:endParaRPr lang="en-US" dirty="0"/>
          </a:p>
          <a:p>
            <a:pPr>
              <a:buNone/>
            </a:pPr>
            <a:r>
              <a:rPr lang="en-US" dirty="0"/>
              <a:t>Designing for an authentic audience also increases student motivation and accountability. When students know their work will be read, viewed, or used by others, they tend to invest more effort and take greater ownership of the learning process. This approach reinforces communication skills, deepens engagement, and highlights the value of human thinking in an AI-enabled world.</a:t>
            </a:r>
          </a:p>
          <a:p>
            <a:endParaRPr lang="en-US" dirty="0"/>
          </a:p>
        </p:txBody>
      </p:sp>
      <p:sp>
        <p:nvSpPr>
          <p:cNvPr id="4" name="Slide Number Placeholder 3"/>
          <p:cNvSpPr>
            <a:spLocks noGrp="1"/>
          </p:cNvSpPr>
          <p:nvPr>
            <p:ph type="sldNum" sz="quarter" idx="5"/>
          </p:nvPr>
        </p:nvSpPr>
        <p:spPr/>
        <p:txBody>
          <a:bodyPr/>
          <a:lstStyle/>
          <a:p>
            <a:fld id="{632E7F1B-2384-40B0-85B5-BA1B94EAE149}" type="slidenum">
              <a:rPr lang="en-US" smtClean="0"/>
              <a:t>12</a:t>
            </a:fld>
            <a:endParaRPr lang="en-US"/>
          </a:p>
        </p:txBody>
      </p:sp>
    </p:spTree>
    <p:extLst>
      <p:ext uri="{BB962C8B-B14F-4D97-AF65-F5344CB8AC3E}">
        <p14:creationId xmlns:p14="http://schemas.microsoft.com/office/powerpoint/2010/main" val="11345330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dirty="0"/>
              <a:t>Rubrics communicate what you value in student work. When grading criteria focus primarily on surface features—such as formatting or polished language—students may prioritize appearance over understanding. By intentionally aligning rubrics with learning goals, you signal that reasoning, application, and reflection are central to success.</a:t>
            </a:r>
          </a:p>
          <a:p>
            <a:pPr>
              <a:buNone/>
            </a:pPr>
            <a:endParaRPr lang="en-US" dirty="0"/>
          </a:p>
          <a:p>
            <a:pPr>
              <a:buNone/>
            </a:pPr>
            <a:r>
              <a:rPr lang="en-US" dirty="0"/>
              <a:t>Emphasizing how students think, apply concepts, and explain their decisions encourages deeper engagement. Criteria such as justification of choices, connection to context, and evidence of revision highlight learning as an ongoing process rather than a one-time performance. This approach also provides clearer guidance to students about expectations and supports more meaningful feedback.</a:t>
            </a:r>
          </a:p>
          <a:p>
            <a:pPr>
              <a:buNone/>
            </a:pPr>
            <a:endParaRPr lang="en-US" dirty="0"/>
          </a:p>
          <a:p>
            <a:pPr>
              <a:buNone/>
            </a:pPr>
            <a:r>
              <a:rPr lang="en-US" dirty="0"/>
              <a:t>When grading focuses on thinking and growth, students are more likely to engage authentically with assignments. They understand that effort, reflection, and improvement are valued, which reduces the incentive to outsource work and reinforces the importance of human judgment. Thoughtfully designed rubrics ultimately support integrity, learning, and student confidence.</a:t>
            </a:r>
          </a:p>
          <a:p>
            <a:pPr>
              <a:buNone/>
            </a:pPr>
            <a:endParaRPr lang="en-US" dirty="0"/>
          </a:p>
          <a:p>
            <a:pPr>
              <a:buNone/>
            </a:pPr>
            <a:r>
              <a:rPr lang="en-US" dirty="0"/>
              <a:t>The appendix of this presentation includes a rubric designed to evaluate student thinking, process, and reflection.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E7F1B-2384-40B0-85B5-BA1B94EAE14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5687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dirty="0"/>
              <a:t>Rather than banning AI outright, you can take a more effective and realistic approach by clearly defining when and how its use is appropriate. Students are already encountering AI tools in academic and professional settings and ignoring this reality can create confusion or misuse. Clear guidance helps students understand expectations and reduces uncertainty around acceptable use.</a:t>
            </a:r>
          </a:p>
          <a:p>
            <a:pPr>
              <a:buNone/>
            </a:pPr>
            <a:endParaRPr lang="en-US" dirty="0"/>
          </a:p>
          <a:p>
            <a:pPr>
              <a:buNone/>
            </a:pPr>
            <a:r>
              <a:rPr lang="en-US" dirty="0"/>
              <a:t>Teaching students to critique AI output is an essential component of digital literacy. Students can learn to question accuracy, identify bias, and evaluate whether AI-generated content truly meets the goals of an assignment. Reflection prompts that ask students how AI was used—and why—encourage transparency and reinforce ethical reasoning.</a:t>
            </a:r>
          </a:p>
          <a:p>
            <a:pPr>
              <a:buNone/>
            </a:pPr>
            <a:endParaRPr lang="en-US" dirty="0"/>
          </a:p>
          <a:p>
            <a:pPr>
              <a:buNone/>
            </a:pPr>
            <a:r>
              <a:rPr lang="en-US" dirty="0"/>
              <a:t>When expectations around AI use are explicit, students are more likely to engage thoughtfully rather than rely on shortcuts. This approach reframes AI as a support tool that can assist with brainstorming or organization, while preserving the integrity of student thinking. Ultimately, clear and intentional guidance promotes responsible technology use and strengthens learning outcomes.</a:t>
            </a:r>
          </a:p>
          <a:p>
            <a:endParaRPr lang="en-US" dirty="0"/>
          </a:p>
        </p:txBody>
      </p:sp>
      <p:sp>
        <p:nvSpPr>
          <p:cNvPr id="4" name="Slide Number Placeholder 3"/>
          <p:cNvSpPr>
            <a:spLocks noGrp="1"/>
          </p:cNvSpPr>
          <p:nvPr>
            <p:ph type="sldNum" sz="quarter" idx="5"/>
          </p:nvPr>
        </p:nvSpPr>
        <p:spPr/>
        <p:txBody>
          <a:bodyPr/>
          <a:lstStyle/>
          <a:p>
            <a:fld id="{632E7F1B-2384-40B0-85B5-BA1B94EAE149}" type="slidenum">
              <a:rPr lang="en-US" smtClean="0"/>
              <a:t>14</a:t>
            </a:fld>
            <a:endParaRPr lang="en-US"/>
          </a:p>
        </p:txBody>
      </p:sp>
    </p:spTree>
    <p:extLst>
      <p:ext uri="{BB962C8B-B14F-4D97-AF65-F5344CB8AC3E}">
        <p14:creationId xmlns:p14="http://schemas.microsoft.com/office/powerpoint/2010/main" val="4171407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10A2C-6E4F-4356-7D1E-E1562AECED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5EA573-2EBF-1E43-CBAE-59265E429C5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080281A-D795-EF5C-226F-DAC3FAC25294}"/>
              </a:ext>
            </a:extLst>
          </p:cNvPr>
          <p:cNvSpPr>
            <a:spLocks noGrp="1"/>
          </p:cNvSpPr>
          <p:nvPr>
            <p:ph type="body" idx="1"/>
          </p:nvPr>
        </p:nvSpPr>
        <p:spPr/>
        <p:txBody>
          <a:bodyPr/>
          <a:lstStyle/>
          <a:p>
            <a:pPr>
              <a:buNone/>
            </a:pPr>
            <a:r>
              <a:rPr lang="en-US" dirty="0"/>
              <a:t>The goal in the AI era is not to create assignments that are completely AI-proof, but to design learning experiences that center on how students think, learn, and grow. When the primary focus is avoidance or detection, the emphasis shifts away from learning. Instead, learning-centered assignments invite students to engage deeply with ideas, apply concepts in meaningful ways, and reflect on their understanding.</a:t>
            </a:r>
          </a:p>
          <a:p>
            <a:pPr>
              <a:buNone/>
            </a:pPr>
            <a:endParaRPr lang="en-US" dirty="0"/>
          </a:p>
          <a:p>
            <a:pPr>
              <a:buNone/>
            </a:pPr>
            <a:r>
              <a:rPr lang="en-US" dirty="0"/>
              <a:t>Assignments that prioritize context, process, and reflection naturally require human judgment. Students must interpret information through their own experiences, explain their reasoning, and document how their thinking evolves. These elements cannot be replicated by AI alone, and they make learning visible and authentic.</a:t>
            </a:r>
          </a:p>
          <a:p>
            <a:pPr>
              <a:buNone/>
            </a:pPr>
            <a:endParaRPr lang="en-US" dirty="0"/>
          </a:p>
          <a:p>
            <a:pPr>
              <a:buNone/>
            </a:pPr>
            <a:r>
              <a:rPr lang="en-US" dirty="0"/>
              <a:t>By rewriting assignments with intention, you reinforce the value of human thinking in an increasingly automated world. You create learning experiences that are purposeful, engaging, and meaningful—experiences that support academic integrity while preparing students to think critically and ethically long after the tools change.</a:t>
            </a:r>
          </a:p>
          <a:p>
            <a:endParaRPr lang="en-US" dirty="0"/>
          </a:p>
        </p:txBody>
      </p:sp>
      <p:sp>
        <p:nvSpPr>
          <p:cNvPr id="4" name="Slide Number Placeholder 3">
            <a:extLst>
              <a:ext uri="{FF2B5EF4-FFF2-40B4-BE49-F238E27FC236}">
                <a16:creationId xmlns:a16="http://schemas.microsoft.com/office/drawing/2014/main" id="{0A11312C-C6A6-16C3-29A5-47298EEB85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E7F1B-2384-40B0-85B5-BA1B94EAE14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98304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dirty="0"/>
              <a:t>You do not need to redesign your entire course to respond effectively to AI. Meaningful change can begin with a single assignment. By revising one prompt, adding a short reflection, or requiring students to document part of their process, you can significantly strengthen the authenticity of student work.</a:t>
            </a:r>
          </a:p>
          <a:p>
            <a:pPr>
              <a:buNone/>
            </a:pPr>
            <a:endParaRPr lang="en-US" dirty="0"/>
          </a:p>
          <a:p>
            <a:pPr>
              <a:buNone/>
            </a:pPr>
            <a:r>
              <a:rPr lang="en-US" dirty="0"/>
              <a:t>Small changes often have a large impact. Adding a checkpoint, asking students to explain their reasoning, or requiring a brief reflection on learning encourages deeper engagement and makes student thinking visible. These adjustments help shift assignments from product-focused to learning-focused without increasing workload or complexity.</a:t>
            </a:r>
          </a:p>
          <a:p>
            <a:pPr>
              <a:buNone/>
            </a:pPr>
            <a:endParaRPr lang="en-US" dirty="0"/>
          </a:p>
          <a:p>
            <a:pPr>
              <a:buNone/>
            </a:pPr>
            <a:r>
              <a:rPr lang="en-US" dirty="0"/>
              <a:t>Starting small also allows you to experiment and refine your approach over time. As you see how students respond, you can build additional strategies into future assignments. Incremental changes reduce reliance on AI-generated work while creating richer, more meaningful learning experiences that align with your goals.</a:t>
            </a:r>
          </a:p>
        </p:txBody>
      </p:sp>
      <p:sp>
        <p:nvSpPr>
          <p:cNvPr id="4" name="Slide Number Placeholder 3"/>
          <p:cNvSpPr>
            <a:spLocks noGrp="1"/>
          </p:cNvSpPr>
          <p:nvPr>
            <p:ph type="sldNum" sz="quarter" idx="5"/>
          </p:nvPr>
        </p:nvSpPr>
        <p:spPr/>
        <p:txBody>
          <a:bodyPr/>
          <a:lstStyle/>
          <a:p>
            <a:fld id="{632E7F1B-2384-40B0-85B5-BA1B94EAE149}" type="slidenum">
              <a:rPr lang="en-US" smtClean="0"/>
              <a:t>16</a:t>
            </a:fld>
            <a:endParaRPr lang="en-US"/>
          </a:p>
        </p:txBody>
      </p:sp>
    </p:spTree>
    <p:extLst>
      <p:ext uri="{BB962C8B-B14F-4D97-AF65-F5344CB8AC3E}">
        <p14:creationId xmlns:p14="http://schemas.microsoft.com/office/powerpoint/2010/main" val="29889297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Authentic, AI-resistant assignments do not look the same in every discipline. Critical thinking in English differs from critical thinking in Chemistry; communication in Mathematics differs from communication in Nursing. What remains consistent are the underlying principles: context, process, reflection, and application. The following examples show how you can apply these principles within your discipline—often by slightly reframing assignments you already use.</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431CEE-F06B-4EBE-924C-2B9C4232796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6403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dirty="0"/>
              <a:t>Instead of assigning a traditional literary analysis focused solely on theme and textual evidence, you can invite students to make meaningful connections between the text and their own lives or the world around them. For example, students might explore how a novel’s theme of identity, power, or belonging appears in their educational journey, family history, cultural background, or a current social issue they observe in their community.</a:t>
            </a:r>
          </a:p>
          <a:p>
            <a:pPr>
              <a:buNone/>
            </a:pPr>
            <a:endParaRPr lang="en-US" dirty="0"/>
          </a:p>
          <a:p>
            <a:pPr>
              <a:buNone/>
            </a:pPr>
            <a:r>
              <a:rPr lang="en-US" dirty="0"/>
              <a:t>This approach shifts the assignment from summarizing or analyzing a text in a generic way to interpreting literature through lived experience. Students must select a connection that matters to them, explain why it is relevant, and use course concepts to support their interpretation. These decisions require judgment and personal insight—elements that cannot be accurately generated by AI.</a:t>
            </a:r>
          </a:p>
          <a:p>
            <a:pPr>
              <a:buNone/>
            </a:pPr>
            <a:endParaRPr lang="en-US" dirty="0"/>
          </a:p>
          <a:p>
            <a:pPr>
              <a:buNone/>
            </a:pPr>
            <a:r>
              <a:rPr lang="en-US" dirty="0"/>
              <a:t>Requiring a short reflection further strengthens authenticity. When students explain why they chose a particular connection and how their thinking evolved during the assignment, they reveal the learning process behind the work. This not only makes the assignment difficult to outsource but also deepens engagement and helps you better understand how students are connecting course content to their own lives.</a:t>
            </a:r>
          </a:p>
          <a:p>
            <a:endParaRPr lang="en-US" dirty="0"/>
          </a:p>
        </p:txBody>
      </p:sp>
      <p:sp>
        <p:nvSpPr>
          <p:cNvPr id="4" name="Slide Number Placeholder 3"/>
          <p:cNvSpPr>
            <a:spLocks noGrp="1"/>
          </p:cNvSpPr>
          <p:nvPr>
            <p:ph type="sldNum" sz="quarter" idx="5"/>
          </p:nvPr>
        </p:nvSpPr>
        <p:spPr/>
        <p:txBody>
          <a:bodyPr/>
          <a:lstStyle/>
          <a:p>
            <a:fld id="{632E7F1B-2384-40B0-85B5-BA1B94EAE149}" type="slidenum">
              <a:rPr lang="en-US" smtClean="0"/>
              <a:t>18</a:t>
            </a:fld>
            <a:endParaRPr lang="en-US"/>
          </a:p>
        </p:txBody>
      </p:sp>
    </p:spTree>
    <p:extLst>
      <p:ext uri="{BB962C8B-B14F-4D97-AF65-F5344CB8AC3E}">
        <p14:creationId xmlns:p14="http://schemas.microsoft.com/office/powerpoint/2010/main" val="2706094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dirty="0"/>
              <a:t>Instead of assigning a broad research paper on a major historical event, you can ask students to investigate how that event affected a specific community, region, or institution. Narrowing the focus encourages deeper analysis and helps students see history as something that shaped real people and places, rather than as a collection of distant facts.</a:t>
            </a:r>
          </a:p>
          <a:p>
            <a:pPr>
              <a:buNone/>
            </a:pPr>
            <a:endParaRPr lang="en-US" dirty="0"/>
          </a:p>
          <a:p>
            <a:pPr>
              <a:buNone/>
            </a:pPr>
            <a:r>
              <a:rPr lang="en-US" dirty="0"/>
              <a:t>For example, students might examine how a national policy influenced their city, state, or local institution by analyzing primary sources such as newspapers, government records, letters, or photographs. Asking students to explain why they selected certain sources and how those sources shape their understanding of the past emphasizes historical thinking rather than information gathering.</a:t>
            </a:r>
          </a:p>
          <a:p>
            <a:pPr>
              <a:buNone/>
            </a:pPr>
            <a:endParaRPr lang="en-US" dirty="0"/>
          </a:p>
          <a:p>
            <a:pPr>
              <a:buNone/>
            </a:pPr>
            <a:r>
              <a:rPr lang="en-US" dirty="0"/>
              <a:t>By requiring students to justify source choices and explain historical significance, you shift the assignment from summary to interpretation and reasoning. Students must make judgments, weigh evidence, and articulate meaning—skills that are central to historical inquiry and difficult to outsource to AI. This approach results in more authentic work and deeper engagement with historical content.</a:t>
            </a:r>
          </a:p>
          <a:p>
            <a:endParaRPr lang="en-US" dirty="0"/>
          </a:p>
        </p:txBody>
      </p:sp>
      <p:sp>
        <p:nvSpPr>
          <p:cNvPr id="4" name="Slide Number Placeholder 3"/>
          <p:cNvSpPr>
            <a:spLocks noGrp="1"/>
          </p:cNvSpPr>
          <p:nvPr>
            <p:ph type="sldNum" sz="quarter" idx="5"/>
          </p:nvPr>
        </p:nvSpPr>
        <p:spPr/>
        <p:txBody>
          <a:bodyPr/>
          <a:lstStyle/>
          <a:p>
            <a:fld id="{632E7F1B-2384-40B0-85B5-BA1B94EAE149}" type="slidenum">
              <a:rPr lang="en-US" smtClean="0"/>
              <a:t>19</a:t>
            </a:fld>
            <a:endParaRPr lang="en-US"/>
          </a:p>
        </p:txBody>
      </p:sp>
    </p:spTree>
    <p:extLst>
      <p:ext uri="{BB962C8B-B14F-4D97-AF65-F5344CB8AC3E}">
        <p14:creationId xmlns:p14="http://schemas.microsoft.com/office/powerpoint/2010/main" val="13562207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Students already have access to AI tools, whether or not they are explicitly discussed in your course. Many traditional assignments—generic essays, summaries, or problem sets—can now be completed quickly using AI with little evidence of learning. Rather than relying on detection tools or policing behavior, the most effective response is assignment design. When assignments ask students to apply ideas, explain their thinking, and connect learning to real contexts, outsourcing becomes difficult and unnecessary.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E7F1B-2384-40B0-85B5-BA1B94EAE14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815699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dirty="0"/>
              <a:t>In the social sciences, assignments can be redesigned to focus on real-world observation and application rather than abstract description. In psychology, for example, students might observe a behavior connected to course concepts—such as attention, conformity, or stress—and reflect on what they observed, the ethical considerations involved, and the limitations of their interpretation. This requires students to think critically about both the behavior and the research process itself.</a:t>
            </a:r>
          </a:p>
          <a:p>
            <a:pPr>
              <a:buNone/>
            </a:pPr>
            <a:endParaRPr lang="en-US" dirty="0"/>
          </a:p>
          <a:p>
            <a:pPr>
              <a:buNone/>
            </a:pPr>
            <a:r>
              <a:rPr lang="en-US" dirty="0"/>
              <a:t>In sociology or political science, students could analyze a local policy, community trend, or campus issue using theoretical frameworks discussed in class. Rather than summarizing theory, students must apply it to a specific context, explain how it helps them understand the issue, and consider where the theory falls short. These tasks require judgment, interpretation, and contextual awareness.</a:t>
            </a:r>
          </a:p>
          <a:p>
            <a:pPr>
              <a:buNone/>
            </a:pPr>
            <a:endParaRPr lang="en-US" dirty="0"/>
          </a:p>
          <a:p>
            <a:pPr>
              <a:buNone/>
            </a:pPr>
            <a:r>
              <a:rPr lang="en-US" dirty="0"/>
              <a:t>By grounding assignments in lived contexts, you move students beyond surface-level understanding. Students must connect theory to observation, justify their reasoning, and reflect on complexity. Because the analysis is rooted in personal observation and local context, the work is difficult to outsource and results in more authentic, meaningful learning.</a:t>
            </a:r>
          </a:p>
          <a:p>
            <a:endParaRPr lang="en-US" dirty="0"/>
          </a:p>
        </p:txBody>
      </p:sp>
      <p:sp>
        <p:nvSpPr>
          <p:cNvPr id="4" name="Slide Number Placeholder 3"/>
          <p:cNvSpPr>
            <a:spLocks noGrp="1"/>
          </p:cNvSpPr>
          <p:nvPr>
            <p:ph type="sldNum" sz="quarter" idx="5"/>
          </p:nvPr>
        </p:nvSpPr>
        <p:spPr/>
        <p:txBody>
          <a:bodyPr/>
          <a:lstStyle/>
          <a:p>
            <a:fld id="{632E7F1B-2384-40B0-85B5-BA1B94EAE149}" type="slidenum">
              <a:rPr lang="en-US" smtClean="0"/>
              <a:t>20</a:t>
            </a:fld>
            <a:endParaRPr lang="en-US"/>
          </a:p>
        </p:txBody>
      </p:sp>
    </p:spTree>
    <p:extLst>
      <p:ext uri="{BB962C8B-B14F-4D97-AF65-F5344CB8AC3E}">
        <p14:creationId xmlns:p14="http://schemas.microsoft.com/office/powerpoint/2010/main" val="35590596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dirty="0"/>
              <a:t>In mathematics, assignments often focus on whether students arrive at the correct answer. To make learning more authentic, you can shift attention to how students approach problems and why they choose particular methods. Asking students to explain their problem-solving process encourages deeper engagement with underlying concepts rather than reliance on procedures alone.</a:t>
            </a:r>
          </a:p>
          <a:p>
            <a:pPr>
              <a:buNone/>
            </a:pPr>
            <a:endParaRPr lang="en-US" dirty="0"/>
          </a:p>
          <a:p>
            <a:pPr>
              <a:buNone/>
            </a:pPr>
            <a:r>
              <a:rPr lang="en-US" dirty="0"/>
              <a:t>An effective strategy is error analysis. Instead of correcting their own work, students analyze incorrect solutions—either their own or provided examples—and explain where the reasoning breaks down. This requires students to understand the concept well enough to diagnose mistakes and articulate why an approach is flawed. Error analysis emphasizes conceptual understanding and critical thinking over computation.</a:t>
            </a:r>
          </a:p>
          <a:p>
            <a:pPr>
              <a:buNone/>
            </a:pPr>
            <a:endParaRPr lang="en-US" dirty="0"/>
          </a:p>
          <a:p>
            <a:pPr>
              <a:buNone/>
            </a:pPr>
            <a:r>
              <a:rPr lang="en-US" dirty="0"/>
              <a:t>Including brief reflections on problem-solving strategies further strengthens learning. When students explain what worked, what didn’t, and how they would approach a similar problem in the future, their thinking becomes visible. This approach reduces reliance on AI-generated solutions by valuing reasoning, explanation, and growth—skills that reflect genuine mathematical understanding.</a:t>
            </a:r>
          </a:p>
          <a:p>
            <a:endParaRPr lang="en-US" dirty="0"/>
          </a:p>
        </p:txBody>
      </p:sp>
      <p:sp>
        <p:nvSpPr>
          <p:cNvPr id="4" name="Slide Number Placeholder 3"/>
          <p:cNvSpPr>
            <a:spLocks noGrp="1"/>
          </p:cNvSpPr>
          <p:nvPr>
            <p:ph type="sldNum" sz="quarter" idx="5"/>
          </p:nvPr>
        </p:nvSpPr>
        <p:spPr/>
        <p:txBody>
          <a:bodyPr/>
          <a:lstStyle/>
          <a:p>
            <a:fld id="{632E7F1B-2384-40B0-85B5-BA1B94EAE149}" type="slidenum">
              <a:rPr lang="en-US" smtClean="0"/>
              <a:t>21</a:t>
            </a:fld>
            <a:endParaRPr lang="en-US"/>
          </a:p>
        </p:txBody>
      </p:sp>
    </p:spTree>
    <p:extLst>
      <p:ext uri="{BB962C8B-B14F-4D97-AF65-F5344CB8AC3E}">
        <p14:creationId xmlns:p14="http://schemas.microsoft.com/office/powerpoint/2010/main" val="7043648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dirty="0"/>
              <a:t>In lab-based courses, assignments often emphasize following procedures and reporting results. To increase authenticity, you can shift the focus toward reasoning and decision-making. Instead of requiring only a traditional lab report, ask students to reflect on why certain experimental choices were made and how those choices affected outcomes.</a:t>
            </a:r>
          </a:p>
          <a:p>
            <a:pPr>
              <a:buNone/>
            </a:pPr>
            <a:endParaRPr lang="en-US" dirty="0"/>
          </a:p>
          <a:p>
            <a:pPr>
              <a:buNone/>
            </a:pPr>
            <a:r>
              <a:rPr lang="en-US" dirty="0"/>
              <a:t>Students might analyze sources of error, discuss unexpected results, or compare their findings to initial hypotheses or theoretical expectations. These reflections require students to interpret their own data rather than simply present it. By explaining what the data mean and why results may differ from expectations, students engage in deeper scientific thinking.</a:t>
            </a:r>
          </a:p>
          <a:p>
            <a:pPr>
              <a:buNone/>
            </a:pPr>
            <a:endParaRPr lang="en-US" dirty="0"/>
          </a:p>
          <a:p>
            <a:pPr>
              <a:buNone/>
            </a:pPr>
            <a:r>
              <a:rPr lang="en-US" dirty="0"/>
              <a:t>When students are asked to justify decisions and interpret findings, the assignment becomes learning-focused rather than procedural. This approach mirrors how scientific work is conducted in real settings and reduces reliance on AI-generated reports by prioritizing judgment, analysis, and reflection—key components of authentic scientific learning.</a:t>
            </a:r>
          </a:p>
          <a:p>
            <a:endParaRPr lang="en-US" dirty="0"/>
          </a:p>
        </p:txBody>
      </p:sp>
      <p:sp>
        <p:nvSpPr>
          <p:cNvPr id="4" name="Slide Number Placeholder 3"/>
          <p:cNvSpPr>
            <a:spLocks noGrp="1"/>
          </p:cNvSpPr>
          <p:nvPr>
            <p:ph type="sldNum" sz="quarter" idx="5"/>
          </p:nvPr>
        </p:nvSpPr>
        <p:spPr/>
        <p:txBody>
          <a:bodyPr/>
          <a:lstStyle/>
          <a:p>
            <a:fld id="{632E7F1B-2384-40B0-85B5-BA1B94EAE149}" type="slidenum">
              <a:rPr lang="en-US" smtClean="0"/>
              <a:t>22</a:t>
            </a:fld>
            <a:endParaRPr lang="en-US"/>
          </a:p>
        </p:txBody>
      </p:sp>
    </p:spTree>
    <p:extLst>
      <p:ext uri="{BB962C8B-B14F-4D97-AF65-F5344CB8AC3E}">
        <p14:creationId xmlns:p14="http://schemas.microsoft.com/office/powerpoint/2010/main" val="38203370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dirty="0"/>
              <a:t>In health sciences and nursing, assignments are most authentic when they reflect the complexity of real clinical practice. Instead of asking students to identify a single “correct” response, you can design assignments around realistic patient scenarios that require judgment, prioritization, and ethical reasoning. Students might explain why they chose certain interventions, how they communicated with patients or families, or how they navigated competing priorities.</a:t>
            </a:r>
          </a:p>
          <a:p>
            <a:pPr>
              <a:buNone/>
            </a:pPr>
            <a:endParaRPr lang="en-US" dirty="0"/>
          </a:p>
          <a:p>
            <a:pPr>
              <a:buNone/>
            </a:pPr>
            <a:r>
              <a:rPr lang="en-US" dirty="0"/>
              <a:t>Case-based assignments encourage students to think like practitioners rather than test-takers. By asking students to justify care decisions and consider ethical implications, you emphasize clinical reasoning over memorization. These explanations reveal how students are applying knowledge in context and making informed decisions.</a:t>
            </a:r>
          </a:p>
          <a:p>
            <a:pPr>
              <a:buNone/>
            </a:pPr>
            <a:endParaRPr lang="en-US" dirty="0"/>
          </a:p>
          <a:p>
            <a:pPr>
              <a:buNone/>
            </a:pPr>
            <a:r>
              <a:rPr lang="en-US" dirty="0"/>
              <a:t>Including a reflection after feedback further strengthens learning. When students explain how their thinking changed or what they would do differently in a similar situation, they engage in professional self-reflection. This mirrors real clinical practice, supports the development of sound judgment, and makes the work difficult to outsource while reinforcing meaningful, practice-based learning.</a:t>
            </a:r>
          </a:p>
          <a:p>
            <a:endParaRPr lang="en-US" dirty="0"/>
          </a:p>
        </p:txBody>
      </p:sp>
      <p:sp>
        <p:nvSpPr>
          <p:cNvPr id="4" name="Slide Number Placeholder 3"/>
          <p:cNvSpPr>
            <a:spLocks noGrp="1"/>
          </p:cNvSpPr>
          <p:nvPr>
            <p:ph type="sldNum" sz="quarter" idx="5"/>
          </p:nvPr>
        </p:nvSpPr>
        <p:spPr/>
        <p:txBody>
          <a:bodyPr/>
          <a:lstStyle/>
          <a:p>
            <a:fld id="{632E7F1B-2384-40B0-85B5-BA1B94EAE149}" type="slidenum">
              <a:rPr lang="en-US" smtClean="0"/>
              <a:t>23</a:t>
            </a:fld>
            <a:endParaRPr lang="en-US"/>
          </a:p>
        </p:txBody>
      </p:sp>
    </p:spTree>
    <p:extLst>
      <p:ext uri="{BB962C8B-B14F-4D97-AF65-F5344CB8AC3E}">
        <p14:creationId xmlns:p14="http://schemas.microsoft.com/office/powerpoint/2010/main" val="7315678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dirty="0"/>
              <a:t>In business courses, traditional assignments such as generic business plans often emphasize format over thinking. To increase authenticity, you can ask students to analyze a local business, a workplace scenario, or a simulated organization that includes specific constraints such as limited budgets, staffing challenges, or market conditions. These constraints require students to think strategically rather than rely on templates.</a:t>
            </a:r>
          </a:p>
          <a:p>
            <a:pPr>
              <a:buNone/>
            </a:pPr>
            <a:endParaRPr lang="en-US" dirty="0"/>
          </a:p>
          <a:p>
            <a:pPr>
              <a:buNone/>
            </a:pPr>
            <a:r>
              <a:rPr lang="en-US" dirty="0"/>
              <a:t>Students might propose a course of action and explain the reasoning behind their decisions, including potential risks and trade-offs. Asking students to justify why one strategy was chosen over another emphasizes critical thinking and real-world decision-making. These explanations make student thinking visible and difficult to outsource.</a:t>
            </a:r>
          </a:p>
          <a:p>
            <a:pPr>
              <a:buNone/>
            </a:pPr>
            <a:endParaRPr lang="en-US" dirty="0"/>
          </a:p>
          <a:p>
            <a:pPr>
              <a:buNone/>
            </a:pPr>
            <a:r>
              <a:rPr lang="en-US" dirty="0"/>
              <a:t>Writing for a specific audience—such as a manager, client, or stakeholder—adds another layer of authenticity. Students must consider tone, clarity, and purpose while communicating recommendations. This approach mirrors professional practice, increases student engagement, and reinforces the value of judgment and context in business decision-making.</a:t>
            </a:r>
          </a:p>
          <a:p>
            <a:endParaRPr lang="en-US" dirty="0"/>
          </a:p>
        </p:txBody>
      </p:sp>
      <p:sp>
        <p:nvSpPr>
          <p:cNvPr id="4" name="Slide Number Placeholder 3"/>
          <p:cNvSpPr>
            <a:spLocks noGrp="1"/>
          </p:cNvSpPr>
          <p:nvPr>
            <p:ph type="sldNum" sz="quarter" idx="5"/>
          </p:nvPr>
        </p:nvSpPr>
        <p:spPr/>
        <p:txBody>
          <a:bodyPr/>
          <a:lstStyle/>
          <a:p>
            <a:fld id="{632E7F1B-2384-40B0-85B5-BA1B94EAE149}" type="slidenum">
              <a:rPr lang="en-US" smtClean="0"/>
              <a:t>24</a:t>
            </a:fld>
            <a:endParaRPr lang="en-US"/>
          </a:p>
        </p:txBody>
      </p:sp>
    </p:spTree>
    <p:extLst>
      <p:ext uri="{BB962C8B-B14F-4D97-AF65-F5344CB8AC3E}">
        <p14:creationId xmlns:p14="http://schemas.microsoft.com/office/powerpoint/2010/main" val="244084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E57092-E5E6-0F8E-5F4A-60313DF521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47EE4AE-3D68-65F7-A94A-7664775278C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72AA749D-CFAC-CD02-B8F4-B7FFC5E88CC3}"/>
              </a:ext>
            </a:extLst>
          </p:cNvPr>
          <p:cNvSpPr>
            <a:spLocks noGrp="1"/>
          </p:cNvSpPr>
          <p:nvPr>
            <p:ph type="body" idx="1"/>
          </p:nvPr>
        </p:nvSpPr>
        <p:spPr/>
        <p:txBody>
          <a:bodyPr/>
          <a:lstStyle/>
          <a:p>
            <a:r>
              <a:rPr lang="en-US" dirty="0"/>
              <a:t>In career and technical programs, assignments are most effective when they closely resemble real workplace tasks. Instead of focusing only on the final product, you can ask students to complete a project and document each step they take along the way. This may include planning decisions, adjustments made during the process, and problem-solving strategies used when challenges arise.</a:t>
            </a:r>
          </a:p>
          <a:p>
            <a:endParaRPr lang="en-US" dirty="0"/>
          </a:p>
          <a:p>
            <a:r>
              <a:rPr lang="en-US" dirty="0"/>
              <a:t>Requiring documentation—such as photos of work in progress, process logs, or brief written reflections—reinforces accountability and ownership. Students must demonstrate not only what they produced, but how they applied technical skills, followed procedures, and adapted to real-world conditions. These elements reflect how work is evaluated in professional settings.</a:t>
            </a:r>
          </a:p>
          <a:p>
            <a:endParaRPr lang="en-US" dirty="0"/>
          </a:p>
          <a:p>
            <a:r>
              <a:rPr lang="en-US" dirty="0"/>
              <a:t>By emphasizing process and application rather than output alone, you highlight the development of practical skills and professional judgment. This approach reduces reliance on AI-generated work, strengthens authenticity, and ensures that assessments accurately reflect student learning and readiness for the workplace.</a:t>
            </a:r>
          </a:p>
          <a:p>
            <a:endParaRPr lang="en-US" dirty="0"/>
          </a:p>
        </p:txBody>
      </p:sp>
      <p:sp>
        <p:nvSpPr>
          <p:cNvPr id="4" name="Slide Number Placeholder 3">
            <a:extLst>
              <a:ext uri="{FF2B5EF4-FFF2-40B4-BE49-F238E27FC236}">
                <a16:creationId xmlns:a16="http://schemas.microsoft.com/office/drawing/2014/main" id="{84A7D841-CD7F-42BB-36E5-F5B256A66BD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62246-1298-431C-9332-720BDEF25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544654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In education courses, assignments are most meaningful when they reflect the realities of teaching and learning. Instead of focusing solely on theory or generic lesson plans, you can design assignments around realistic classroom scenarios, instructional challenges, or student support strategies. These tasks invite students to think like practitioners and apply pedagogical concepts in context.</a:t>
            </a:r>
          </a:p>
          <a:p>
            <a:endParaRPr lang="en-US" dirty="0"/>
          </a:p>
          <a:p>
            <a:r>
              <a:rPr lang="en-US" dirty="0"/>
              <a:t>Asking students to explain their instructional choices strengthens pedagogical thinking. Students can describe why they selected specific strategies, how those choices align with learning objectives, and how they would adjust instruction to meet diverse student needs. Anticipating potential challenges—such as classroom management issues or varying levels of readiness—further reinforces professional judgment.</a:t>
            </a:r>
          </a:p>
          <a:p>
            <a:endParaRPr lang="en-US" dirty="0"/>
          </a:p>
          <a:p>
            <a:r>
              <a:rPr lang="en-US" dirty="0"/>
              <a:t>Reflective components ensure that learning goes beyond planning to purposeful decision-making. When students reflect on feedback and alignment with learning goals, they demonstrate growth and adaptability. These elements ground learning in professional practice, make student thinking visible, and create authentic assessments that are difficult to outsource.</a:t>
            </a:r>
          </a:p>
          <a:p>
            <a:endParaRPr lang="en-US" dirty="0"/>
          </a:p>
        </p:txBody>
      </p:sp>
      <p:sp>
        <p:nvSpPr>
          <p:cNvPr id="4" name="Slide Number Placeholder 3"/>
          <p:cNvSpPr>
            <a:spLocks noGrp="1"/>
          </p:cNvSpPr>
          <p:nvPr>
            <p:ph type="sldNum" sz="quarter" idx="5"/>
          </p:nvPr>
        </p:nvSpPr>
        <p:spPr/>
        <p:txBody>
          <a:bodyPr/>
          <a:lstStyle/>
          <a:p>
            <a:fld id="{632E7F1B-2384-40B0-85B5-BA1B94EAE149}" type="slidenum">
              <a:rPr lang="en-US" smtClean="0"/>
              <a:t>26</a:t>
            </a:fld>
            <a:endParaRPr lang="en-US"/>
          </a:p>
        </p:txBody>
      </p:sp>
    </p:spTree>
    <p:extLst>
      <p:ext uri="{BB962C8B-B14F-4D97-AF65-F5344CB8AC3E}">
        <p14:creationId xmlns:p14="http://schemas.microsoft.com/office/powerpoint/2010/main" val="26067155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dirty="0"/>
              <a:t>Across all disciplines, the most effective and authentic assignments share a common foundation. They require students to apply what they are learning in meaningful contexts rather than simply recall or repeat information. Whether the context is personal, local, professional, or disciplinary, these assignments ask students to interpret ideas and make informed decisions.</a:t>
            </a:r>
          </a:p>
          <a:p>
            <a:pPr>
              <a:buNone/>
            </a:pPr>
            <a:endParaRPr lang="en-US" dirty="0"/>
          </a:p>
          <a:p>
            <a:pPr>
              <a:buNone/>
            </a:pPr>
            <a:r>
              <a:rPr lang="en-US" dirty="0"/>
              <a:t>Another defining feature is transparency of thinking. By requiring students to document their process, explain their reasoning, and justify choices, assignments make learning visible. This allows you to assess understanding more accurately and provide targeted feedback while discouraging the use of AI as a shortcut.</a:t>
            </a:r>
          </a:p>
          <a:p>
            <a:pPr>
              <a:buNone/>
            </a:pPr>
            <a:endParaRPr lang="en-US" dirty="0"/>
          </a:p>
          <a:p>
            <a:pPr>
              <a:buNone/>
            </a:pPr>
            <a:r>
              <a:rPr lang="en-US" dirty="0"/>
              <a:t>Reflection and growth tie these elements together. When students reflect on feedback, challenges, and progress, they engage in deeper learning and metacognition. These shared features not only reduce the likelihood of outsourcing work but also lead to richer learning experiences and more meaningful assessment across disciplines.</a:t>
            </a:r>
          </a:p>
          <a:p>
            <a:endParaRPr lang="en-US" dirty="0"/>
          </a:p>
        </p:txBody>
      </p:sp>
      <p:sp>
        <p:nvSpPr>
          <p:cNvPr id="4" name="Slide Number Placeholder 3"/>
          <p:cNvSpPr>
            <a:spLocks noGrp="1"/>
          </p:cNvSpPr>
          <p:nvPr>
            <p:ph type="sldNum" sz="quarter" idx="5"/>
          </p:nvPr>
        </p:nvSpPr>
        <p:spPr/>
        <p:txBody>
          <a:bodyPr/>
          <a:lstStyle/>
          <a:p>
            <a:fld id="{632E7F1B-2384-40B0-85B5-BA1B94EAE149}" type="slidenum">
              <a:rPr lang="en-US" smtClean="0"/>
              <a:t>27</a:t>
            </a:fld>
            <a:endParaRPr lang="en-US"/>
          </a:p>
        </p:txBody>
      </p:sp>
    </p:spTree>
    <p:extLst>
      <p:ext uri="{BB962C8B-B14F-4D97-AF65-F5344CB8AC3E}">
        <p14:creationId xmlns:p14="http://schemas.microsoft.com/office/powerpoint/2010/main" val="25229870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dirty="0"/>
              <a:t>In conclusion. artificial intelligence has fundamentally changed the landscape of student work, making it easy to generate polished responses to traditional assignments. Rather than focusing on restriction or detection, you can respond by rethinking how assignments are designed. When tasks emphasize generic prompts and product-only grading, they unintentionally invite outsourcing. </a:t>
            </a:r>
          </a:p>
          <a:p>
            <a:pPr>
              <a:buNone/>
            </a:pPr>
            <a:r>
              <a:rPr lang="en-US" dirty="0"/>
              <a:t>By shifting your focus to learning-centered design—where students must apply concepts, explain reasoning, and engage with real contexts—you reinforce academic integrity while strengthening student learning.</a:t>
            </a:r>
          </a:p>
          <a:p>
            <a:pPr>
              <a:buNone/>
            </a:pPr>
            <a:endParaRPr lang="en-US" dirty="0"/>
          </a:p>
          <a:p>
            <a:pPr>
              <a:buNone/>
            </a:pPr>
            <a:r>
              <a:rPr lang="en-US" dirty="0"/>
              <a:t>Across disciplines, authentic assignments share common characteristics. They are grounded in personal, local, or disciplinary contexts; they require students to document their process and decision-making; and they include opportunities for reflection and revision. Whether students are analyzing a literary theme through lived experience, explaining mathematical reasoning, interpreting original data in a lab, or justifying decisions in a clinical or business scenario, the emphasis moves from producing an answer to demonstrating understanding. These small but intentional changes make student thinking visible and difficult to outsource.</a:t>
            </a:r>
          </a:p>
          <a:p>
            <a:pPr>
              <a:buNone/>
            </a:pPr>
            <a:endParaRPr lang="en-US" dirty="0"/>
          </a:p>
          <a:p>
            <a:pPr>
              <a:buNone/>
            </a:pPr>
            <a:r>
              <a:rPr lang="en-US" dirty="0"/>
              <a:t>You do not need to redesign your entire course to teach effectively in the AI era. Revising a single assignment, adding a reflective component, or building in a checkpoint can have a significant impact. When assignments prioritize human judgment, growth, and application, AI becomes a tool rather than a shortcut. Ultimately, designing authentic work helps you create learning experiences that are meaningful, engaging, and enduring—long after the technology changes.</a:t>
            </a:r>
          </a:p>
          <a:p>
            <a:endParaRPr lang="en-US" dirty="0"/>
          </a:p>
        </p:txBody>
      </p:sp>
      <p:sp>
        <p:nvSpPr>
          <p:cNvPr id="4" name="Slide Number Placeholder 3"/>
          <p:cNvSpPr>
            <a:spLocks noGrp="1"/>
          </p:cNvSpPr>
          <p:nvPr>
            <p:ph type="sldNum" sz="quarter" idx="5"/>
          </p:nvPr>
        </p:nvSpPr>
        <p:spPr/>
        <p:txBody>
          <a:bodyPr/>
          <a:lstStyle/>
          <a:p>
            <a:fld id="{632E7F1B-2384-40B0-85B5-BA1B94EAE149}" type="slidenum">
              <a:rPr lang="en-US" smtClean="0"/>
              <a:t>28</a:t>
            </a:fld>
            <a:endParaRPr lang="en-US"/>
          </a:p>
        </p:txBody>
      </p:sp>
    </p:spTree>
    <p:extLst>
      <p:ext uri="{BB962C8B-B14F-4D97-AF65-F5344CB8AC3E}">
        <p14:creationId xmlns:p14="http://schemas.microsoft.com/office/powerpoint/2010/main" val="29265850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01C77559-FE55-47F6-BBEB-E49F508A646D}"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20019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40F832-508C-538A-415B-1E620CBA7A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B957A4-816D-9883-FE7B-88535C0E7A9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6373E80F-7771-67D6-D100-75D8AAC2C095}"/>
              </a:ext>
            </a:extLst>
          </p:cNvPr>
          <p:cNvSpPr>
            <a:spLocks noGrp="1"/>
          </p:cNvSpPr>
          <p:nvPr>
            <p:ph type="body" idx="1"/>
          </p:nvPr>
        </p:nvSpPr>
        <p:spPr/>
        <p:txBody>
          <a:bodyPr/>
          <a:lstStyle/>
          <a:p>
            <a:r>
              <a:rPr lang="en-US" dirty="0"/>
              <a:t>AI systems are highly effective at working with existing information. They can quickly summarize readings, synthesize multiple sources, generate well-structured responses, and replicate the conventions of academic language with impressive fluency. For tasks that rely on recall, paraphrasing, or predictable formats—such as standard essays, discussion posts, or short-answer explanations—AI can often produce work that appears polished and complete with minimal student effort.</a:t>
            </a:r>
          </a:p>
          <a:p>
            <a:endParaRPr lang="en-US" dirty="0"/>
          </a:p>
          <a:p>
            <a:r>
              <a:rPr lang="en-US" dirty="0"/>
              <a:t>As a result, assignments that emphasize restatement of content or formulaic writing are increasingly easy for students to outsource. When success is measured primarily by completeness, structure, or surface accuracy, students may be rewarded for submission rather than for thinking. This can obscure whether learning has actually occurred and limit opportunities for students to engage deeply with ideas, apply concepts in meaningful ways, or develop transferable skills.</a:t>
            </a:r>
          </a:p>
          <a:p>
            <a:endParaRPr lang="en-US" dirty="0"/>
          </a:p>
          <a:p>
            <a:r>
              <a:rPr lang="en-US" dirty="0"/>
              <a:t>Understanding what AI does well allows you to be more intentional in your assignment design. By recognizing AI’s strengths, you can avoid tasks that unintentionally privilege surface-level completion and instead design learning experiences that require interpretation, judgment, context, and reflection—elements that depend on students’ lived experiences, disciplinary reasoning, and decision-making processes. When assignments ask students to explain why they made certain choices, connect learning to specific contexts, or document their thinking over time, the focus shifts from producing an answer to demonstrating understanding.</a:t>
            </a:r>
          </a:p>
          <a:p>
            <a:endParaRPr lang="en-US" dirty="0"/>
          </a:p>
        </p:txBody>
      </p:sp>
      <p:sp>
        <p:nvSpPr>
          <p:cNvPr id="4" name="Slide Number Placeholder 3">
            <a:extLst>
              <a:ext uri="{FF2B5EF4-FFF2-40B4-BE49-F238E27FC236}">
                <a16:creationId xmlns:a16="http://schemas.microsoft.com/office/drawing/2014/main" id="{73A9CBC9-CE55-AE17-DD05-C7E6D292B0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2E7F1B-2384-40B0-85B5-BA1B94EAE14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7146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2E7F1B-2384-40B0-85B5-BA1B94EAE149}" type="slidenum">
              <a:rPr lang="en-US" smtClean="0"/>
              <a:t>30</a:t>
            </a:fld>
            <a:endParaRPr lang="en-US"/>
          </a:p>
        </p:txBody>
      </p:sp>
    </p:spTree>
    <p:extLst>
      <p:ext uri="{BB962C8B-B14F-4D97-AF65-F5344CB8AC3E}">
        <p14:creationId xmlns:p14="http://schemas.microsoft.com/office/powerpoint/2010/main" val="36472360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While AI can generate fluent and well-organized text, it cannot replicate a student’s lived experience, personal perspective, or individual learning journey. AI has no access to classroom discussions, local contexts, personal observations, or the intellectual and emotional processes students go through as they grapple with new ideas. It can imitate reflection, but it cannot authentically describe how understanding changed, what misconceptions were challenged, or why certain decisions were made during learning.</a:t>
            </a:r>
          </a:p>
          <a:p>
            <a:endParaRPr lang="en-US" dirty="0"/>
          </a:p>
          <a:p>
            <a:r>
              <a:rPr lang="en-US" dirty="0"/>
              <a:t>AI also struggles with tasks that require original data collection and contextual judgment. When students gather data through observation, interviews, experiments, fieldwork, or workplace simulations, the learning is grounded in real-world experience that cannot be meaningfully outsourced. Similarly, assignments that require students to make discipline-specific judgments—choosing methods, justifying approaches, or responding to unique constraints—demand human reasoning rather than automated text generation.</a:t>
            </a:r>
          </a:p>
          <a:p>
            <a:endParaRPr lang="en-US" dirty="0"/>
          </a:p>
          <a:p>
            <a:r>
              <a:rPr lang="en-US" dirty="0"/>
              <a:t>Most importantly, AI cannot document learning over time. Growth, revision, uncertainty, and insight emerge through drafts, feedback, reflection, and iteration. Assignments that ask students to explain how their thinking evolved, what strategies they adjusted, or how feedback influenced their work shift the focus from producing a polished final product to demonstrating learning in progress. By emphasizing experience, context, and reflection, you make student thinking visible and meaningful—while designing assignments that naturally resist outsourcing and reinforce deep learning.</a:t>
            </a:r>
          </a:p>
          <a:p>
            <a:endParaRPr lang="en-US" dirty="0"/>
          </a:p>
        </p:txBody>
      </p:sp>
      <p:sp>
        <p:nvSpPr>
          <p:cNvPr id="4" name="Slide Number Placeholder 3"/>
          <p:cNvSpPr>
            <a:spLocks noGrp="1"/>
          </p:cNvSpPr>
          <p:nvPr>
            <p:ph type="sldNum" sz="quarter" idx="5"/>
          </p:nvPr>
        </p:nvSpPr>
        <p:spPr/>
        <p:txBody>
          <a:bodyPr/>
          <a:lstStyle/>
          <a:p>
            <a:fld id="{632E7F1B-2384-40B0-85B5-BA1B94EAE149}" type="slidenum">
              <a:rPr lang="en-US" smtClean="0"/>
              <a:t>4</a:t>
            </a:fld>
            <a:endParaRPr lang="en-US"/>
          </a:p>
        </p:txBody>
      </p:sp>
    </p:spTree>
    <p:extLst>
      <p:ext uri="{BB962C8B-B14F-4D97-AF65-F5344CB8AC3E}">
        <p14:creationId xmlns:p14="http://schemas.microsoft.com/office/powerpoint/2010/main" val="41149397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Many of the assignments commonly used in higher education were created before AI tools were widely available to students. These tasks often rely on broad prompts—such as open-ended essays or standard problem sets—that emphasize a polished final product rather than the learning process behind it. As a result, students can meet assignment requirements by producing work that appears correct or well written, without necessarily engaging deeply with the material.</a:t>
            </a:r>
          </a:p>
          <a:p>
            <a:endParaRPr lang="en-US" dirty="0"/>
          </a:p>
          <a:p>
            <a:r>
              <a:rPr lang="en-US" dirty="0"/>
              <a:t>When grading focuses primarily on the end product, it becomes difficult to distinguish between genuine understanding and surface-level completion. Students are rarely asked to explain their reasoning, justify their choices, or reflect on how their thinking developed. This gap unintentionally encourages AI use, because the assignment does not require evidence of learning—only evidence of completion.</a:t>
            </a:r>
          </a:p>
          <a:p>
            <a:endParaRPr lang="en-US" dirty="0"/>
          </a:p>
          <a:p>
            <a:r>
              <a:rPr lang="en-US" dirty="0"/>
              <a:t>By recognizing the limits of traditional assignments, you can begin to rethink how tasks are structured and assessed. When assignments ask students to document their process, apply ideas in context, and explain why their work matters, learning becomes visible. These shifts not only reduce the incentive to outsource work but also create more meaningful, engaging learning experiences that reflect how students actually learn and grow.</a:t>
            </a:r>
          </a:p>
          <a:p>
            <a:endParaRPr lang="en-US" dirty="0"/>
          </a:p>
        </p:txBody>
      </p:sp>
      <p:sp>
        <p:nvSpPr>
          <p:cNvPr id="4" name="Slide Number Placeholder 3"/>
          <p:cNvSpPr>
            <a:spLocks noGrp="1"/>
          </p:cNvSpPr>
          <p:nvPr>
            <p:ph type="sldNum" sz="quarter" idx="5"/>
          </p:nvPr>
        </p:nvSpPr>
        <p:spPr/>
        <p:txBody>
          <a:bodyPr/>
          <a:lstStyle/>
          <a:p>
            <a:fld id="{632E7F1B-2384-40B0-85B5-BA1B94EAE149}" type="slidenum">
              <a:rPr lang="en-US" smtClean="0"/>
              <a:t>5</a:t>
            </a:fld>
            <a:endParaRPr lang="en-US"/>
          </a:p>
        </p:txBody>
      </p:sp>
    </p:spTree>
    <p:extLst>
      <p:ext uri="{BB962C8B-B14F-4D97-AF65-F5344CB8AC3E}">
        <p14:creationId xmlns:p14="http://schemas.microsoft.com/office/powerpoint/2010/main" val="7220182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dirty="0"/>
              <a:t>Authentic assignments are designed to mirror how learning is used beyond the classroom. They are grounded in real contexts—personal, professional, disciplinary, or local—so students must apply concepts rather than simply repeat information. These assignments move away from abstract or generic tasks and instead ask students to engage with situations that feel relevant and meaningful.</a:t>
            </a:r>
          </a:p>
          <a:p>
            <a:pPr>
              <a:buNone/>
            </a:pPr>
            <a:endParaRPr lang="en-US" dirty="0"/>
          </a:p>
          <a:p>
            <a:pPr>
              <a:buNone/>
            </a:pPr>
            <a:r>
              <a:rPr lang="en-US" dirty="0"/>
              <a:t>A key feature of authentic assessment is its focus on process. Instead of asking only </a:t>
            </a:r>
            <a:r>
              <a:rPr lang="en-US" i="1" dirty="0"/>
              <a:t>what</a:t>
            </a:r>
            <a:r>
              <a:rPr lang="en-US" dirty="0"/>
              <a:t> students produced, authentic assignments ask </a:t>
            </a:r>
            <a:r>
              <a:rPr lang="en-US" i="1" dirty="0"/>
              <a:t>how</a:t>
            </a:r>
            <a:r>
              <a:rPr lang="en-US" dirty="0"/>
              <a:t> they approached the task and </a:t>
            </a:r>
            <a:r>
              <a:rPr lang="en-US" i="1" dirty="0"/>
              <a:t>why</a:t>
            </a:r>
            <a:r>
              <a:rPr lang="en-US" dirty="0"/>
              <a:t> they made certain choices. Students may be asked to explain their reasoning, document decision points, reflect on challenges, or revise their work based on feedback. This makes learning visible and provides a clearer picture of student understanding.</a:t>
            </a:r>
          </a:p>
          <a:p>
            <a:pPr>
              <a:buNone/>
            </a:pPr>
            <a:endParaRPr lang="en-US" dirty="0"/>
          </a:p>
          <a:p>
            <a:pPr>
              <a:buNone/>
            </a:pPr>
            <a:r>
              <a:rPr lang="en-US" dirty="0"/>
              <a:t>When assessments value reasoning, application, and growth, student engagement increases. Learners are more invested because the work feels purposeful and connected to real thinking. In this environment, AI shifts from being a shortcut to being a support tool—something that can assist with brainstorming or organization, but not replace judgment, reflection, or learning. Authentic assignment design ultimately reinforces the value of human thinking and creates richer learning experiences for you and your students.</a:t>
            </a:r>
          </a:p>
          <a:p>
            <a:endParaRPr lang="en-US" dirty="0"/>
          </a:p>
        </p:txBody>
      </p:sp>
      <p:sp>
        <p:nvSpPr>
          <p:cNvPr id="4" name="Slide Number Placeholder 3"/>
          <p:cNvSpPr>
            <a:spLocks noGrp="1"/>
          </p:cNvSpPr>
          <p:nvPr>
            <p:ph type="sldNum" sz="quarter" idx="5"/>
          </p:nvPr>
        </p:nvSpPr>
        <p:spPr/>
        <p:txBody>
          <a:bodyPr/>
          <a:lstStyle/>
          <a:p>
            <a:fld id="{632E7F1B-2384-40B0-85B5-BA1B94EAE149}" type="slidenum">
              <a:rPr lang="en-US" smtClean="0"/>
              <a:t>6</a:t>
            </a:fld>
            <a:endParaRPr lang="en-US"/>
          </a:p>
        </p:txBody>
      </p:sp>
    </p:spTree>
    <p:extLst>
      <p:ext uri="{BB962C8B-B14F-4D97-AF65-F5344CB8AC3E}">
        <p14:creationId xmlns:p14="http://schemas.microsoft.com/office/powerpoint/2010/main" val="27373934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dirty="0"/>
              <a:t>Designing authentic assignments does not require a complete overhaul of your course. In many cases, small, intentional shifts in how assignments are framed, structured, or assessed can significantly improve learning and reduce the temptation to outsource work. The goal is not to eliminate technology, but to design tasks that make student thinking visible and meaningful.</a:t>
            </a:r>
          </a:p>
          <a:p>
            <a:pPr>
              <a:buNone/>
            </a:pPr>
            <a:endParaRPr lang="en-US" dirty="0"/>
          </a:p>
          <a:p>
            <a:pPr>
              <a:buNone/>
            </a:pPr>
            <a:r>
              <a:rPr lang="en-US" dirty="0"/>
              <a:t>Authentic assignments prioritize learning over completion. They ask students to apply ideas in context, explain their reasoning, and reflect on their learning process. These elements help you see how students are engaging with the material, not just whether they can produce a finished product. When assignments are designed this way, students are encouraged to take ownership of their learning.</a:t>
            </a:r>
          </a:p>
          <a:p>
            <a:pPr>
              <a:buNone/>
            </a:pPr>
            <a:endParaRPr lang="en-US" dirty="0"/>
          </a:p>
          <a:p>
            <a:pPr>
              <a:buNone/>
            </a:pPr>
            <a:r>
              <a:rPr lang="en-US" dirty="0"/>
              <a:t>The strategies that follow are practical and adaptable across disciplines. Whether you teach in the humanities, sciences, technical fields, or professional programs, these approaches can be applied to assignments you already use. Each strategy is designed to strengthen authenticity, deepen engagement, and reinforce the value of human thinking in the AI era.</a:t>
            </a:r>
          </a:p>
          <a:p>
            <a:endParaRPr lang="en-US" dirty="0"/>
          </a:p>
        </p:txBody>
      </p:sp>
      <p:sp>
        <p:nvSpPr>
          <p:cNvPr id="4" name="Slide Number Placeholder 3"/>
          <p:cNvSpPr>
            <a:spLocks noGrp="1"/>
          </p:cNvSpPr>
          <p:nvPr>
            <p:ph type="sldNum" sz="quarter" idx="5"/>
          </p:nvPr>
        </p:nvSpPr>
        <p:spPr/>
        <p:txBody>
          <a:bodyPr/>
          <a:lstStyle/>
          <a:p>
            <a:fld id="{632E7F1B-2384-40B0-85B5-BA1B94EAE149}" type="slidenum">
              <a:rPr lang="en-US" smtClean="0"/>
              <a:t>7</a:t>
            </a:fld>
            <a:endParaRPr lang="en-US"/>
          </a:p>
        </p:txBody>
      </p:sp>
    </p:spTree>
    <p:extLst>
      <p:ext uri="{BB962C8B-B14F-4D97-AF65-F5344CB8AC3E}">
        <p14:creationId xmlns:p14="http://schemas.microsoft.com/office/powerpoint/2010/main" val="9326344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dirty="0"/>
              <a:t>Assignments that are grounded in local, personal, or course-specific contexts are inherently more authentic and significantly harder to outsource. When students are asked to apply concepts to a campus issue, a workplace scenario, a community challenge, or a personal observation, they must draw on experiences and environments that are unique to them. This shifts the task from information retrieval to interpretation and judgment.</a:t>
            </a:r>
          </a:p>
          <a:p>
            <a:pPr>
              <a:buNone/>
            </a:pPr>
            <a:endParaRPr lang="en-US" dirty="0"/>
          </a:p>
          <a:p>
            <a:pPr>
              <a:buNone/>
            </a:pPr>
            <a:r>
              <a:rPr lang="en-US" dirty="0"/>
              <a:t>Context-based assignments require students to think critically about how course concepts function in real situations. For example, students might analyze a policy as it affects their community, apply a theory to a workplace experience, or reflect on how a concept appears in their daily lives. These tasks ask students to make connections, justify choices, and explain relevance—elements that cannot be accurately generated by AI without direct student input.</a:t>
            </a:r>
          </a:p>
          <a:p>
            <a:pPr>
              <a:buNone/>
            </a:pPr>
            <a:endParaRPr lang="en-US" dirty="0"/>
          </a:p>
          <a:p>
            <a:pPr>
              <a:buNone/>
            </a:pPr>
            <a:r>
              <a:rPr lang="en-US" dirty="0"/>
              <a:t>By anchoring assignments in meaningful contexts, you also increase student engagement. Learners are more invested when they see how course content connects to their world. This approach reinforces learning transfer, strengthens critical thinking, and ensures that assignments reflect genuine understanding rather than polished but disconnected responses.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562246-1298-431C-9332-720BDEF250C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4812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pPr>
              <a:buNone/>
            </a:pPr>
            <a:r>
              <a:rPr lang="en-US" dirty="0"/>
              <a:t>When students are required to document their process, learning becomes visible and measurable. Instead of submitting only a final product, students share how they approached the task, the decisions they made, and the challenges they encountered along the way. Drafts, checkpoints, and brief reflections provide natural opportunities for students to explain their thinking and demonstrate growth.</a:t>
            </a:r>
          </a:p>
          <a:p>
            <a:pPr>
              <a:buNone/>
            </a:pPr>
            <a:endParaRPr lang="en-US" dirty="0"/>
          </a:p>
          <a:p>
            <a:pPr>
              <a:buNone/>
            </a:pPr>
            <a:r>
              <a:rPr lang="en-US" dirty="0"/>
              <a:t>Process-focused assignments shift attention away from producing a flawless end result and toward engaging in meaningful learning over time. Students begin to see learning as iterative—something that develops through feedback, revision, and reflection. This not only reduces the temptation to rely on AI-generated work but also encourages persistence and deeper engagement with course content.</a:t>
            </a:r>
          </a:p>
          <a:p>
            <a:pPr>
              <a:buNone/>
            </a:pPr>
            <a:endParaRPr lang="en-US" dirty="0"/>
          </a:p>
          <a:p>
            <a:pPr>
              <a:buNone/>
            </a:pPr>
            <a:r>
              <a:rPr lang="en-US" dirty="0"/>
              <a:t>For you, requiring process documentation offers clearer insight into student understanding. You can see where misconceptions arise, how students apply feedback, and how their thinking evolves. This makes assessment more accurate, supports targeted feedback, and reinforces the value of effort, reasoning, and growth in the learning process.</a:t>
            </a:r>
          </a:p>
          <a:p>
            <a:endParaRPr lang="en-US" dirty="0"/>
          </a:p>
        </p:txBody>
      </p:sp>
      <p:sp>
        <p:nvSpPr>
          <p:cNvPr id="4" name="Slide Number Placeholder 3"/>
          <p:cNvSpPr>
            <a:spLocks noGrp="1"/>
          </p:cNvSpPr>
          <p:nvPr>
            <p:ph type="sldNum" sz="quarter" idx="5"/>
          </p:nvPr>
        </p:nvSpPr>
        <p:spPr/>
        <p:txBody>
          <a:bodyPr/>
          <a:lstStyle/>
          <a:p>
            <a:fld id="{632E7F1B-2384-40B0-85B5-BA1B94EAE149}" type="slidenum">
              <a:rPr lang="en-US" smtClean="0"/>
              <a:t>9</a:t>
            </a:fld>
            <a:endParaRPr lang="en-US"/>
          </a:p>
        </p:txBody>
      </p:sp>
    </p:spTree>
    <p:extLst>
      <p:ext uri="{BB962C8B-B14F-4D97-AF65-F5344CB8AC3E}">
        <p14:creationId xmlns:p14="http://schemas.microsoft.com/office/powerpoint/2010/main" val="33024546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260E-7001-1149-345E-C60DA2B892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B6E81E-BED5-CD91-C5C4-F76299F581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1BA25A-62E7-A4DB-CEA8-3A951438129C}"/>
              </a:ext>
            </a:extLst>
          </p:cNvPr>
          <p:cNvSpPr>
            <a:spLocks noGrp="1"/>
          </p:cNvSpPr>
          <p:nvPr>
            <p:ph type="dt" sz="half" idx="10"/>
          </p:nvPr>
        </p:nvSpPr>
        <p:spPr/>
        <p:txBody>
          <a:bodyPr/>
          <a:lstStyle/>
          <a:p>
            <a:fld id="{000E372E-8FA4-4509-9EAB-BC411ECE2D17}" type="datetimeFigureOut">
              <a:rPr lang="en-US" smtClean="0"/>
              <a:t>3/23/2026</a:t>
            </a:fld>
            <a:endParaRPr lang="en-US"/>
          </a:p>
        </p:txBody>
      </p:sp>
      <p:sp>
        <p:nvSpPr>
          <p:cNvPr id="5" name="Footer Placeholder 4">
            <a:extLst>
              <a:ext uri="{FF2B5EF4-FFF2-40B4-BE49-F238E27FC236}">
                <a16:creationId xmlns:a16="http://schemas.microsoft.com/office/drawing/2014/main" id="{67C7742E-1023-00BC-CE25-8DA6E86ED3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FF19E6-B4EF-3B57-E234-39330E155FAB}"/>
              </a:ext>
            </a:extLst>
          </p:cNvPr>
          <p:cNvSpPr>
            <a:spLocks noGrp="1"/>
          </p:cNvSpPr>
          <p:nvPr>
            <p:ph type="sldNum" sz="quarter" idx="12"/>
          </p:nvPr>
        </p:nvSpPr>
        <p:spPr/>
        <p:txBody>
          <a:bodyPr/>
          <a:lstStyle/>
          <a:p>
            <a:fld id="{C3A466C9-9BF3-431C-AC43-223094DC20BE}" type="slidenum">
              <a:rPr lang="en-US" smtClean="0"/>
              <a:t>‹#›</a:t>
            </a:fld>
            <a:endParaRPr lang="en-US"/>
          </a:p>
        </p:txBody>
      </p:sp>
    </p:spTree>
    <p:extLst>
      <p:ext uri="{BB962C8B-B14F-4D97-AF65-F5344CB8AC3E}">
        <p14:creationId xmlns:p14="http://schemas.microsoft.com/office/powerpoint/2010/main" val="14165802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16BAE7-4CAF-910A-CD34-CBA86C33FE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BD8253-B774-E5FB-8295-930796B9F8A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15AF0F-72B3-E9B4-18B9-B0405E197059}"/>
              </a:ext>
            </a:extLst>
          </p:cNvPr>
          <p:cNvSpPr>
            <a:spLocks noGrp="1"/>
          </p:cNvSpPr>
          <p:nvPr>
            <p:ph type="dt" sz="half" idx="10"/>
          </p:nvPr>
        </p:nvSpPr>
        <p:spPr/>
        <p:txBody>
          <a:bodyPr/>
          <a:lstStyle/>
          <a:p>
            <a:fld id="{000E372E-8FA4-4509-9EAB-BC411ECE2D17}" type="datetimeFigureOut">
              <a:rPr lang="en-US" smtClean="0"/>
              <a:t>3/23/2026</a:t>
            </a:fld>
            <a:endParaRPr lang="en-US"/>
          </a:p>
        </p:txBody>
      </p:sp>
      <p:sp>
        <p:nvSpPr>
          <p:cNvPr id="5" name="Footer Placeholder 4">
            <a:extLst>
              <a:ext uri="{FF2B5EF4-FFF2-40B4-BE49-F238E27FC236}">
                <a16:creationId xmlns:a16="http://schemas.microsoft.com/office/drawing/2014/main" id="{F3BE0F78-5CA4-78E3-D9AA-6E4291C3EC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F440510-0576-5467-19DF-1FCC818750D6}"/>
              </a:ext>
            </a:extLst>
          </p:cNvPr>
          <p:cNvSpPr>
            <a:spLocks noGrp="1"/>
          </p:cNvSpPr>
          <p:nvPr>
            <p:ph type="sldNum" sz="quarter" idx="12"/>
          </p:nvPr>
        </p:nvSpPr>
        <p:spPr/>
        <p:txBody>
          <a:bodyPr/>
          <a:lstStyle/>
          <a:p>
            <a:fld id="{C3A466C9-9BF3-431C-AC43-223094DC20BE}" type="slidenum">
              <a:rPr lang="en-US" smtClean="0"/>
              <a:t>‹#›</a:t>
            </a:fld>
            <a:endParaRPr lang="en-US"/>
          </a:p>
        </p:txBody>
      </p:sp>
    </p:spTree>
    <p:extLst>
      <p:ext uri="{BB962C8B-B14F-4D97-AF65-F5344CB8AC3E}">
        <p14:creationId xmlns:p14="http://schemas.microsoft.com/office/powerpoint/2010/main" val="638740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BD2ECB-994E-2E0C-5289-DFAC268034D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0EB33C-F2E1-A52F-3AED-6B8E5D37D52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75500B-1EC8-A08D-FFD4-4266E8D66A18}"/>
              </a:ext>
            </a:extLst>
          </p:cNvPr>
          <p:cNvSpPr>
            <a:spLocks noGrp="1"/>
          </p:cNvSpPr>
          <p:nvPr>
            <p:ph type="dt" sz="half" idx="10"/>
          </p:nvPr>
        </p:nvSpPr>
        <p:spPr/>
        <p:txBody>
          <a:bodyPr/>
          <a:lstStyle/>
          <a:p>
            <a:fld id="{000E372E-8FA4-4509-9EAB-BC411ECE2D17}" type="datetimeFigureOut">
              <a:rPr lang="en-US" smtClean="0"/>
              <a:t>3/23/2026</a:t>
            </a:fld>
            <a:endParaRPr lang="en-US"/>
          </a:p>
        </p:txBody>
      </p:sp>
      <p:sp>
        <p:nvSpPr>
          <p:cNvPr id="5" name="Footer Placeholder 4">
            <a:extLst>
              <a:ext uri="{FF2B5EF4-FFF2-40B4-BE49-F238E27FC236}">
                <a16:creationId xmlns:a16="http://schemas.microsoft.com/office/drawing/2014/main" id="{B16B02C1-394D-1379-B2A3-158633DB96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D35027-62B9-3BBC-8B6D-3E966EBE69F1}"/>
              </a:ext>
            </a:extLst>
          </p:cNvPr>
          <p:cNvSpPr>
            <a:spLocks noGrp="1"/>
          </p:cNvSpPr>
          <p:nvPr>
            <p:ph type="sldNum" sz="quarter" idx="12"/>
          </p:nvPr>
        </p:nvSpPr>
        <p:spPr/>
        <p:txBody>
          <a:bodyPr/>
          <a:lstStyle/>
          <a:p>
            <a:fld id="{C3A466C9-9BF3-431C-AC43-223094DC20BE}" type="slidenum">
              <a:rPr lang="en-US" smtClean="0"/>
              <a:t>‹#›</a:t>
            </a:fld>
            <a:endParaRPr lang="en-US"/>
          </a:p>
        </p:txBody>
      </p:sp>
    </p:spTree>
    <p:extLst>
      <p:ext uri="{BB962C8B-B14F-4D97-AF65-F5344CB8AC3E}">
        <p14:creationId xmlns:p14="http://schemas.microsoft.com/office/powerpoint/2010/main" val="36290376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E8202-A66F-577F-C208-1E43E0EB3D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246972D-1AFF-BCE3-CF5A-3A76768270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A57FE1-2660-36CD-DB88-0E97E8ADEDE8}"/>
              </a:ext>
            </a:extLst>
          </p:cNvPr>
          <p:cNvSpPr>
            <a:spLocks noGrp="1"/>
          </p:cNvSpPr>
          <p:nvPr>
            <p:ph type="dt" sz="half" idx="10"/>
          </p:nvPr>
        </p:nvSpPr>
        <p:spPr/>
        <p:txBody>
          <a:bodyPr/>
          <a:lstStyle/>
          <a:p>
            <a:fld id="{000E372E-8FA4-4509-9EAB-BC411ECE2D17}" type="datetimeFigureOut">
              <a:rPr lang="en-US" smtClean="0"/>
              <a:t>3/23/2026</a:t>
            </a:fld>
            <a:endParaRPr lang="en-US"/>
          </a:p>
        </p:txBody>
      </p:sp>
      <p:sp>
        <p:nvSpPr>
          <p:cNvPr id="5" name="Footer Placeholder 4">
            <a:extLst>
              <a:ext uri="{FF2B5EF4-FFF2-40B4-BE49-F238E27FC236}">
                <a16:creationId xmlns:a16="http://schemas.microsoft.com/office/drawing/2014/main" id="{8B5CAEEF-1774-61C9-5E40-AEE4D375B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03417B-9993-7E7B-554E-099F36668CA8}"/>
              </a:ext>
            </a:extLst>
          </p:cNvPr>
          <p:cNvSpPr>
            <a:spLocks noGrp="1"/>
          </p:cNvSpPr>
          <p:nvPr>
            <p:ph type="sldNum" sz="quarter" idx="12"/>
          </p:nvPr>
        </p:nvSpPr>
        <p:spPr/>
        <p:txBody>
          <a:bodyPr/>
          <a:lstStyle/>
          <a:p>
            <a:fld id="{C3A466C9-9BF3-431C-AC43-223094DC20BE}" type="slidenum">
              <a:rPr lang="en-US" smtClean="0"/>
              <a:t>‹#›</a:t>
            </a:fld>
            <a:endParaRPr lang="en-US"/>
          </a:p>
        </p:txBody>
      </p:sp>
    </p:spTree>
    <p:extLst>
      <p:ext uri="{BB962C8B-B14F-4D97-AF65-F5344CB8AC3E}">
        <p14:creationId xmlns:p14="http://schemas.microsoft.com/office/powerpoint/2010/main" val="24948142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35F0-4A68-A87B-FC79-7ABA15D3B0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E6DBF47-D7F3-D75F-219A-E69AF7611E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5302BC-CD40-86A0-513A-5FDC2AD4A2C9}"/>
              </a:ext>
            </a:extLst>
          </p:cNvPr>
          <p:cNvSpPr>
            <a:spLocks noGrp="1"/>
          </p:cNvSpPr>
          <p:nvPr>
            <p:ph type="dt" sz="half" idx="10"/>
          </p:nvPr>
        </p:nvSpPr>
        <p:spPr/>
        <p:txBody>
          <a:bodyPr/>
          <a:lstStyle/>
          <a:p>
            <a:fld id="{000E372E-8FA4-4509-9EAB-BC411ECE2D17}" type="datetimeFigureOut">
              <a:rPr lang="en-US" smtClean="0"/>
              <a:t>3/23/2026</a:t>
            </a:fld>
            <a:endParaRPr lang="en-US"/>
          </a:p>
        </p:txBody>
      </p:sp>
      <p:sp>
        <p:nvSpPr>
          <p:cNvPr id="5" name="Footer Placeholder 4">
            <a:extLst>
              <a:ext uri="{FF2B5EF4-FFF2-40B4-BE49-F238E27FC236}">
                <a16:creationId xmlns:a16="http://schemas.microsoft.com/office/drawing/2014/main" id="{2A87E98A-4D8C-C20F-1778-52219BC716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080E8B-2B62-B9C1-830B-E904E4C6E982}"/>
              </a:ext>
            </a:extLst>
          </p:cNvPr>
          <p:cNvSpPr>
            <a:spLocks noGrp="1"/>
          </p:cNvSpPr>
          <p:nvPr>
            <p:ph type="sldNum" sz="quarter" idx="12"/>
          </p:nvPr>
        </p:nvSpPr>
        <p:spPr/>
        <p:txBody>
          <a:bodyPr/>
          <a:lstStyle/>
          <a:p>
            <a:fld id="{C3A466C9-9BF3-431C-AC43-223094DC20BE}" type="slidenum">
              <a:rPr lang="en-US" smtClean="0"/>
              <a:t>‹#›</a:t>
            </a:fld>
            <a:endParaRPr lang="en-US"/>
          </a:p>
        </p:txBody>
      </p:sp>
    </p:spTree>
    <p:extLst>
      <p:ext uri="{BB962C8B-B14F-4D97-AF65-F5344CB8AC3E}">
        <p14:creationId xmlns:p14="http://schemas.microsoft.com/office/powerpoint/2010/main" val="1137301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B9342-B8B4-30DC-C6C4-6718D834D7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E240DD6-E455-2F21-2768-6677F4CDC1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BEEAE03-B926-881B-DF72-438E1A645646}"/>
              </a:ext>
            </a:extLst>
          </p:cNvPr>
          <p:cNvSpPr>
            <a:spLocks noGrp="1"/>
          </p:cNvSpPr>
          <p:nvPr>
            <p:ph type="dt" sz="half" idx="10"/>
          </p:nvPr>
        </p:nvSpPr>
        <p:spPr/>
        <p:txBody>
          <a:bodyPr/>
          <a:lstStyle/>
          <a:p>
            <a:fld id="{000E372E-8FA4-4509-9EAB-BC411ECE2D17}" type="datetimeFigureOut">
              <a:rPr lang="en-US" smtClean="0"/>
              <a:t>3/23/2026</a:t>
            </a:fld>
            <a:endParaRPr lang="en-US"/>
          </a:p>
        </p:txBody>
      </p:sp>
      <p:sp>
        <p:nvSpPr>
          <p:cNvPr id="5" name="Footer Placeholder 4">
            <a:extLst>
              <a:ext uri="{FF2B5EF4-FFF2-40B4-BE49-F238E27FC236}">
                <a16:creationId xmlns:a16="http://schemas.microsoft.com/office/drawing/2014/main" id="{2D43DEF3-7EBF-E8C2-FB6E-B6D5BA45B0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ED0640-A5FF-648E-B68C-A3A083E0AAD5}"/>
              </a:ext>
            </a:extLst>
          </p:cNvPr>
          <p:cNvSpPr>
            <a:spLocks noGrp="1"/>
          </p:cNvSpPr>
          <p:nvPr>
            <p:ph type="sldNum" sz="quarter" idx="12"/>
          </p:nvPr>
        </p:nvSpPr>
        <p:spPr/>
        <p:txBody>
          <a:bodyPr/>
          <a:lstStyle/>
          <a:p>
            <a:fld id="{C3A466C9-9BF3-431C-AC43-223094DC20BE}" type="slidenum">
              <a:rPr lang="en-US" smtClean="0"/>
              <a:t>‹#›</a:t>
            </a:fld>
            <a:endParaRPr lang="en-US"/>
          </a:p>
        </p:txBody>
      </p:sp>
    </p:spTree>
    <p:extLst>
      <p:ext uri="{BB962C8B-B14F-4D97-AF65-F5344CB8AC3E}">
        <p14:creationId xmlns:p14="http://schemas.microsoft.com/office/powerpoint/2010/main" val="41074346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AA33F-DE8A-7F14-8FC9-42D52116E2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2F38661-05C9-3DAE-FD02-DED030C6C18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B95C34-6FB0-9CE2-FAA7-588D57C82F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29C63CC-3A1B-F3D4-C134-84EF72D28058}"/>
              </a:ext>
            </a:extLst>
          </p:cNvPr>
          <p:cNvSpPr>
            <a:spLocks noGrp="1"/>
          </p:cNvSpPr>
          <p:nvPr>
            <p:ph type="dt" sz="half" idx="10"/>
          </p:nvPr>
        </p:nvSpPr>
        <p:spPr/>
        <p:txBody>
          <a:bodyPr/>
          <a:lstStyle/>
          <a:p>
            <a:fld id="{000E372E-8FA4-4509-9EAB-BC411ECE2D17}" type="datetimeFigureOut">
              <a:rPr lang="en-US" smtClean="0"/>
              <a:t>3/23/2026</a:t>
            </a:fld>
            <a:endParaRPr lang="en-US"/>
          </a:p>
        </p:txBody>
      </p:sp>
      <p:sp>
        <p:nvSpPr>
          <p:cNvPr id="6" name="Footer Placeholder 5">
            <a:extLst>
              <a:ext uri="{FF2B5EF4-FFF2-40B4-BE49-F238E27FC236}">
                <a16:creationId xmlns:a16="http://schemas.microsoft.com/office/drawing/2014/main" id="{1D562AB6-D8F6-F6B6-DEC2-B0C6A9F000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E8409C-FC58-4ACB-BC78-CEE2A2CD4FFB}"/>
              </a:ext>
            </a:extLst>
          </p:cNvPr>
          <p:cNvSpPr>
            <a:spLocks noGrp="1"/>
          </p:cNvSpPr>
          <p:nvPr>
            <p:ph type="sldNum" sz="quarter" idx="12"/>
          </p:nvPr>
        </p:nvSpPr>
        <p:spPr/>
        <p:txBody>
          <a:bodyPr/>
          <a:lstStyle/>
          <a:p>
            <a:fld id="{C3A466C9-9BF3-431C-AC43-223094DC20BE}" type="slidenum">
              <a:rPr lang="en-US" smtClean="0"/>
              <a:t>‹#›</a:t>
            </a:fld>
            <a:endParaRPr lang="en-US"/>
          </a:p>
        </p:txBody>
      </p:sp>
    </p:spTree>
    <p:extLst>
      <p:ext uri="{BB962C8B-B14F-4D97-AF65-F5344CB8AC3E}">
        <p14:creationId xmlns:p14="http://schemas.microsoft.com/office/powerpoint/2010/main" val="29285736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EB981-1EFD-FEB2-C48C-39A05CC295F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24F47B-3C7A-8E39-52F0-35BEBAEC61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9141253-B117-5CC4-299E-6C78D5BBF70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11FF54-F4EC-B974-0586-ED4474079E0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DC2DC6-0CA9-0E23-1859-A07A77DAE2E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0E9B3FC-5D39-C908-F258-E9AD7CF6653F}"/>
              </a:ext>
            </a:extLst>
          </p:cNvPr>
          <p:cNvSpPr>
            <a:spLocks noGrp="1"/>
          </p:cNvSpPr>
          <p:nvPr>
            <p:ph type="dt" sz="half" idx="10"/>
          </p:nvPr>
        </p:nvSpPr>
        <p:spPr/>
        <p:txBody>
          <a:bodyPr/>
          <a:lstStyle/>
          <a:p>
            <a:fld id="{000E372E-8FA4-4509-9EAB-BC411ECE2D17}" type="datetimeFigureOut">
              <a:rPr lang="en-US" smtClean="0"/>
              <a:t>3/23/2026</a:t>
            </a:fld>
            <a:endParaRPr lang="en-US"/>
          </a:p>
        </p:txBody>
      </p:sp>
      <p:sp>
        <p:nvSpPr>
          <p:cNvPr id="8" name="Footer Placeholder 7">
            <a:extLst>
              <a:ext uri="{FF2B5EF4-FFF2-40B4-BE49-F238E27FC236}">
                <a16:creationId xmlns:a16="http://schemas.microsoft.com/office/drawing/2014/main" id="{235FD209-1828-BA9F-0C62-54040C31FC3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D923BA9-B8D3-3DD1-833E-B57E75362A5A}"/>
              </a:ext>
            </a:extLst>
          </p:cNvPr>
          <p:cNvSpPr>
            <a:spLocks noGrp="1"/>
          </p:cNvSpPr>
          <p:nvPr>
            <p:ph type="sldNum" sz="quarter" idx="12"/>
          </p:nvPr>
        </p:nvSpPr>
        <p:spPr/>
        <p:txBody>
          <a:bodyPr/>
          <a:lstStyle/>
          <a:p>
            <a:fld id="{C3A466C9-9BF3-431C-AC43-223094DC20BE}" type="slidenum">
              <a:rPr lang="en-US" smtClean="0"/>
              <a:t>‹#›</a:t>
            </a:fld>
            <a:endParaRPr lang="en-US"/>
          </a:p>
        </p:txBody>
      </p:sp>
    </p:spTree>
    <p:extLst>
      <p:ext uri="{BB962C8B-B14F-4D97-AF65-F5344CB8AC3E}">
        <p14:creationId xmlns:p14="http://schemas.microsoft.com/office/powerpoint/2010/main" val="1668146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3786D-5B52-C626-FE64-0E60D6619AC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6C9837A-5F1B-D704-D5BE-183CCA127771}"/>
              </a:ext>
            </a:extLst>
          </p:cNvPr>
          <p:cNvSpPr>
            <a:spLocks noGrp="1"/>
          </p:cNvSpPr>
          <p:nvPr>
            <p:ph type="dt" sz="half" idx="10"/>
          </p:nvPr>
        </p:nvSpPr>
        <p:spPr/>
        <p:txBody>
          <a:bodyPr/>
          <a:lstStyle/>
          <a:p>
            <a:fld id="{000E372E-8FA4-4509-9EAB-BC411ECE2D17}" type="datetimeFigureOut">
              <a:rPr lang="en-US" smtClean="0"/>
              <a:t>3/23/2026</a:t>
            </a:fld>
            <a:endParaRPr lang="en-US"/>
          </a:p>
        </p:txBody>
      </p:sp>
      <p:sp>
        <p:nvSpPr>
          <p:cNvPr id="4" name="Footer Placeholder 3">
            <a:extLst>
              <a:ext uri="{FF2B5EF4-FFF2-40B4-BE49-F238E27FC236}">
                <a16:creationId xmlns:a16="http://schemas.microsoft.com/office/drawing/2014/main" id="{3B2ABD48-A7D5-872C-ECB7-DB7995E2133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E560B93-0CBA-0C41-CB12-B5119699894A}"/>
              </a:ext>
            </a:extLst>
          </p:cNvPr>
          <p:cNvSpPr>
            <a:spLocks noGrp="1"/>
          </p:cNvSpPr>
          <p:nvPr>
            <p:ph type="sldNum" sz="quarter" idx="12"/>
          </p:nvPr>
        </p:nvSpPr>
        <p:spPr/>
        <p:txBody>
          <a:bodyPr/>
          <a:lstStyle/>
          <a:p>
            <a:fld id="{C3A466C9-9BF3-431C-AC43-223094DC20BE}" type="slidenum">
              <a:rPr lang="en-US" smtClean="0"/>
              <a:t>‹#›</a:t>
            </a:fld>
            <a:endParaRPr lang="en-US"/>
          </a:p>
        </p:txBody>
      </p:sp>
    </p:spTree>
    <p:extLst>
      <p:ext uri="{BB962C8B-B14F-4D97-AF65-F5344CB8AC3E}">
        <p14:creationId xmlns:p14="http://schemas.microsoft.com/office/powerpoint/2010/main" val="31005675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F6EF317-38E9-F6A1-EAE0-892EC73EA181}"/>
              </a:ext>
            </a:extLst>
          </p:cNvPr>
          <p:cNvSpPr>
            <a:spLocks noGrp="1"/>
          </p:cNvSpPr>
          <p:nvPr>
            <p:ph type="dt" sz="half" idx="10"/>
          </p:nvPr>
        </p:nvSpPr>
        <p:spPr/>
        <p:txBody>
          <a:bodyPr/>
          <a:lstStyle/>
          <a:p>
            <a:fld id="{000E372E-8FA4-4509-9EAB-BC411ECE2D17}" type="datetimeFigureOut">
              <a:rPr lang="en-US" smtClean="0"/>
              <a:t>3/23/2026</a:t>
            </a:fld>
            <a:endParaRPr lang="en-US"/>
          </a:p>
        </p:txBody>
      </p:sp>
      <p:sp>
        <p:nvSpPr>
          <p:cNvPr id="3" name="Footer Placeholder 2">
            <a:extLst>
              <a:ext uri="{FF2B5EF4-FFF2-40B4-BE49-F238E27FC236}">
                <a16:creationId xmlns:a16="http://schemas.microsoft.com/office/drawing/2014/main" id="{FC65A3B1-5C34-DB54-4934-6A0C4A042C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0F6DDEB-9FDD-20B5-5CC1-20B28EC221B5}"/>
              </a:ext>
            </a:extLst>
          </p:cNvPr>
          <p:cNvSpPr>
            <a:spLocks noGrp="1"/>
          </p:cNvSpPr>
          <p:nvPr>
            <p:ph type="sldNum" sz="quarter" idx="12"/>
          </p:nvPr>
        </p:nvSpPr>
        <p:spPr/>
        <p:txBody>
          <a:bodyPr/>
          <a:lstStyle/>
          <a:p>
            <a:fld id="{C3A466C9-9BF3-431C-AC43-223094DC20BE}" type="slidenum">
              <a:rPr lang="en-US" smtClean="0"/>
              <a:t>‹#›</a:t>
            </a:fld>
            <a:endParaRPr lang="en-US"/>
          </a:p>
        </p:txBody>
      </p:sp>
    </p:spTree>
    <p:extLst>
      <p:ext uri="{BB962C8B-B14F-4D97-AF65-F5344CB8AC3E}">
        <p14:creationId xmlns:p14="http://schemas.microsoft.com/office/powerpoint/2010/main" val="31346957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37303-A6A0-AE07-FAD7-CF6C943B26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F1B38B-1801-5FCD-F78B-75D5E0F7A0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9ED759-C1D0-2B53-367D-49EF8F137D0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A2B4BD6-4CE9-7E09-7278-8152916263F1}"/>
              </a:ext>
            </a:extLst>
          </p:cNvPr>
          <p:cNvSpPr>
            <a:spLocks noGrp="1"/>
          </p:cNvSpPr>
          <p:nvPr>
            <p:ph type="dt" sz="half" idx="10"/>
          </p:nvPr>
        </p:nvSpPr>
        <p:spPr/>
        <p:txBody>
          <a:bodyPr/>
          <a:lstStyle/>
          <a:p>
            <a:fld id="{000E372E-8FA4-4509-9EAB-BC411ECE2D17}" type="datetimeFigureOut">
              <a:rPr lang="en-US" smtClean="0"/>
              <a:t>3/23/2026</a:t>
            </a:fld>
            <a:endParaRPr lang="en-US"/>
          </a:p>
        </p:txBody>
      </p:sp>
      <p:sp>
        <p:nvSpPr>
          <p:cNvPr id="6" name="Footer Placeholder 5">
            <a:extLst>
              <a:ext uri="{FF2B5EF4-FFF2-40B4-BE49-F238E27FC236}">
                <a16:creationId xmlns:a16="http://schemas.microsoft.com/office/drawing/2014/main" id="{6AC475C1-8A7A-A5C5-B263-42E0FF7556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9397C7-F3F4-5687-24D2-EE69152B38F6}"/>
              </a:ext>
            </a:extLst>
          </p:cNvPr>
          <p:cNvSpPr>
            <a:spLocks noGrp="1"/>
          </p:cNvSpPr>
          <p:nvPr>
            <p:ph type="sldNum" sz="quarter" idx="12"/>
          </p:nvPr>
        </p:nvSpPr>
        <p:spPr/>
        <p:txBody>
          <a:bodyPr/>
          <a:lstStyle/>
          <a:p>
            <a:fld id="{C3A466C9-9BF3-431C-AC43-223094DC20BE}" type="slidenum">
              <a:rPr lang="en-US" smtClean="0"/>
              <a:t>‹#›</a:t>
            </a:fld>
            <a:endParaRPr lang="en-US"/>
          </a:p>
        </p:txBody>
      </p:sp>
    </p:spTree>
    <p:extLst>
      <p:ext uri="{BB962C8B-B14F-4D97-AF65-F5344CB8AC3E}">
        <p14:creationId xmlns:p14="http://schemas.microsoft.com/office/powerpoint/2010/main" val="26751277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A6D31-1BAF-666C-6188-68727FD6B52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59B0F5-8F26-9906-4A09-0981E000071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849E82-9864-EA51-458F-726EE06FAB7F}"/>
              </a:ext>
            </a:extLst>
          </p:cNvPr>
          <p:cNvSpPr>
            <a:spLocks noGrp="1"/>
          </p:cNvSpPr>
          <p:nvPr>
            <p:ph type="dt" sz="half" idx="10"/>
          </p:nvPr>
        </p:nvSpPr>
        <p:spPr/>
        <p:txBody>
          <a:bodyPr/>
          <a:lstStyle/>
          <a:p>
            <a:fld id="{000E372E-8FA4-4509-9EAB-BC411ECE2D17}" type="datetimeFigureOut">
              <a:rPr lang="en-US" smtClean="0"/>
              <a:t>3/23/2026</a:t>
            </a:fld>
            <a:endParaRPr lang="en-US"/>
          </a:p>
        </p:txBody>
      </p:sp>
      <p:sp>
        <p:nvSpPr>
          <p:cNvPr id="5" name="Footer Placeholder 4">
            <a:extLst>
              <a:ext uri="{FF2B5EF4-FFF2-40B4-BE49-F238E27FC236}">
                <a16:creationId xmlns:a16="http://schemas.microsoft.com/office/drawing/2014/main" id="{23C1F0C1-6DCE-D85F-BEC0-A0592C782C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F856D0C-7CEC-ED81-4969-F3F1DBE6790E}"/>
              </a:ext>
            </a:extLst>
          </p:cNvPr>
          <p:cNvSpPr>
            <a:spLocks noGrp="1"/>
          </p:cNvSpPr>
          <p:nvPr>
            <p:ph type="sldNum" sz="quarter" idx="12"/>
          </p:nvPr>
        </p:nvSpPr>
        <p:spPr/>
        <p:txBody>
          <a:bodyPr/>
          <a:lstStyle/>
          <a:p>
            <a:fld id="{C3A466C9-9BF3-431C-AC43-223094DC20BE}" type="slidenum">
              <a:rPr lang="en-US" smtClean="0"/>
              <a:t>‹#›</a:t>
            </a:fld>
            <a:endParaRPr lang="en-US"/>
          </a:p>
        </p:txBody>
      </p:sp>
    </p:spTree>
    <p:extLst>
      <p:ext uri="{BB962C8B-B14F-4D97-AF65-F5344CB8AC3E}">
        <p14:creationId xmlns:p14="http://schemas.microsoft.com/office/powerpoint/2010/main" val="13984692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AA52E-FAAA-5BF5-323A-6B4505C238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C24139-608E-1E88-9C3C-D5ED1388729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248B78-8F2F-FBE9-162A-68CDBF407A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AAFA77-6793-CE13-CD2F-D930395F215E}"/>
              </a:ext>
            </a:extLst>
          </p:cNvPr>
          <p:cNvSpPr>
            <a:spLocks noGrp="1"/>
          </p:cNvSpPr>
          <p:nvPr>
            <p:ph type="dt" sz="half" idx="10"/>
          </p:nvPr>
        </p:nvSpPr>
        <p:spPr/>
        <p:txBody>
          <a:bodyPr/>
          <a:lstStyle/>
          <a:p>
            <a:fld id="{000E372E-8FA4-4509-9EAB-BC411ECE2D17}" type="datetimeFigureOut">
              <a:rPr lang="en-US" smtClean="0"/>
              <a:t>3/23/2026</a:t>
            </a:fld>
            <a:endParaRPr lang="en-US"/>
          </a:p>
        </p:txBody>
      </p:sp>
      <p:sp>
        <p:nvSpPr>
          <p:cNvPr id="6" name="Footer Placeholder 5">
            <a:extLst>
              <a:ext uri="{FF2B5EF4-FFF2-40B4-BE49-F238E27FC236}">
                <a16:creationId xmlns:a16="http://schemas.microsoft.com/office/drawing/2014/main" id="{29DEC6F1-C1AC-F3AE-5003-609E98A025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0F5583-1CA9-A746-2AA0-34A738595D03}"/>
              </a:ext>
            </a:extLst>
          </p:cNvPr>
          <p:cNvSpPr>
            <a:spLocks noGrp="1"/>
          </p:cNvSpPr>
          <p:nvPr>
            <p:ph type="sldNum" sz="quarter" idx="12"/>
          </p:nvPr>
        </p:nvSpPr>
        <p:spPr/>
        <p:txBody>
          <a:bodyPr/>
          <a:lstStyle/>
          <a:p>
            <a:fld id="{C3A466C9-9BF3-431C-AC43-223094DC20BE}" type="slidenum">
              <a:rPr lang="en-US" smtClean="0"/>
              <a:t>‹#›</a:t>
            </a:fld>
            <a:endParaRPr lang="en-US"/>
          </a:p>
        </p:txBody>
      </p:sp>
    </p:spTree>
    <p:extLst>
      <p:ext uri="{BB962C8B-B14F-4D97-AF65-F5344CB8AC3E}">
        <p14:creationId xmlns:p14="http://schemas.microsoft.com/office/powerpoint/2010/main" val="31808249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BF7DD-68F6-5D16-2402-948926346B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B9F00E6-72F3-94E0-747E-1834E4720AD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186ED5-BC5D-2D33-C73A-4B81A3DF4FCD}"/>
              </a:ext>
            </a:extLst>
          </p:cNvPr>
          <p:cNvSpPr>
            <a:spLocks noGrp="1"/>
          </p:cNvSpPr>
          <p:nvPr>
            <p:ph type="dt" sz="half" idx="10"/>
          </p:nvPr>
        </p:nvSpPr>
        <p:spPr/>
        <p:txBody>
          <a:bodyPr/>
          <a:lstStyle/>
          <a:p>
            <a:fld id="{000E372E-8FA4-4509-9EAB-BC411ECE2D17}" type="datetimeFigureOut">
              <a:rPr lang="en-US" smtClean="0"/>
              <a:t>3/23/2026</a:t>
            </a:fld>
            <a:endParaRPr lang="en-US"/>
          </a:p>
        </p:txBody>
      </p:sp>
      <p:sp>
        <p:nvSpPr>
          <p:cNvPr id="5" name="Footer Placeholder 4">
            <a:extLst>
              <a:ext uri="{FF2B5EF4-FFF2-40B4-BE49-F238E27FC236}">
                <a16:creationId xmlns:a16="http://schemas.microsoft.com/office/drawing/2014/main" id="{2AC20E6C-EA00-CA2E-8460-622E08C341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9F9E65-CEB8-F79B-785B-C767938306F7}"/>
              </a:ext>
            </a:extLst>
          </p:cNvPr>
          <p:cNvSpPr>
            <a:spLocks noGrp="1"/>
          </p:cNvSpPr>
          <p:nvPr>
            <p:ph type="sldNum" sz="quarter" idx="12"/>
          </p:nvPr>
        </p:nvSpPr>
        <p:spPr/>
        <p:txBody>
          <a:bodyPr/>
          <a:lstStyle/>
          <a:p>
            <a:fld id="{C3A466C9-9BF3-431C-AC43-223094DC20BE}" type="slidenum">
              <a:rPr lang="en-US" smtClean="0"/>
              <a:t>‹#›</a:t>
            </a:fld>
            <a:endParaRPr lang="en-US"/>
          </a:p>
        </p:txBody>
      </p:sp>
    </p:spTree>
    <p:extLst>
      <p:ext uri="{BB962C8B-B14F-4D97-AF65-F5344CB8AC3E}">
        <p14:creationId xmlns:p14="http://schemas.microsoft.com/office/powerpoint/2010/main" val="13669664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C9111A-0531-A80B-0749-82F04A8B18C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386491-31DB-8B9C-DC34-E427166BB42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9C2BC8-A914-2857-A848-BC4E6A97D3F1}"/>
              </a:ext>
            </a:extLst>
          </p:cNvPr>
          <p:cNvSpPr>
            <a:spLocks noGrp="1"/>
          </p:cNvSpPr>
          <p:nvPr>
            <p:ph type="dt" sz="half" idx="10"/>
          </p:nvPr>
        </p:nvSpPr>
        <p:spPr/>
        <p:txBody>
          <a:bodyPr/>
          <a:lstStyle/>
          <a:p>
            <a:fld id="{000E372E-8FA4-4509-9EAB-BC411ECE2D17}" type="datetimeFigureOut">
              <a:rPr lang="en-US" smtClean="0"/>
              <a:t>3/23/2026</a:t>
            </a:fld>
            <a:endParaRPr lang="en-US"/>
          </a:p>
        </p:txBody>
      </p:sp>
      <p:sp>
        <p:nvSpPr>
          <p:cNvPr id="5" name="Footer Placeholder 4">
            <a:extLst>
              <a:ext uri="{FF2B5EF4-FFF2-40B4-BE49-F238E27FC236}">
                <a16:creationId xmlns:a16="http://schemas.microsoft.com/office/drawing/2014/main" id="{8ED8E0F0-25B6-FAA9-F24A-F521B5791D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6BF693-9874-A30D-BA9F-168676ED8383}"/>
              </a:ext>
            </a:extLst>
          </p:cNvPr>
          <p:cNvSpPr>
            <a:spLocks noGrp="1"/>
          </p:cNvSpPr>
          <p:nvPr>
            <p:ph type="sldNum" sz="quarter" idx="12"/>
          </p:nvPr>
        </p:nvSpPr>
        <p:spPr/>
        <p:txBody>
          <a:bodyPr/>
          <a:lstStyle/>
          <a:p>
            <a:fld id="{C3A466C9-9BF3-431C-AC43-223094DC20BE}" type="slidenum">
              <a:rPr lang="en-US" smtClean="0"/>
              <a:t>‹#›</a:t>
            </a:fld>
            <a:endParaRPr lang="en-US"/>
          </a:p>
        </p:txBody>
      </p:sp>
    </p:spTree>
    <p:extLst>
      <p:ext uri="{BB962C8B-B14F-4D97-AF65-F5344CB8AC3E}">
        <p14:creationId xmlns:p14="http://schemas.microsoft.com/office/powerpoint/2010/main" val="29655651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D1777-CB30-849F-4707-C704620B65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FBAD17-3407-8157-5B8F-E1D1123AAD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4F1673A-CF99-83A1-BE74-05773E9FF0BC}"/>
              </a:ext>
            </a:extLst>
          </p:cNvPr>
          <p:cNvSpPr>
            <a:spLocks noGrp="1"/>
          </p:cNvSpPr>
          <p:nvPr>
            <p:ph type="dt" sz="half" idx="10"/>
          </p:nvPr>
        </p:nvSpPr>
        <p:spPr/>
        <p:txBody>
          <a:bodyPr/>
          <a:lstStyle/>
          <a:p>
            <a:fld id="{C128FA71-3A18-48C0-980F-4B68F7F63042}" type="datetime1">
              <a:rPr lang="en-US" smtClean="0"/>
              <a:t>3/23/2026</a:t>
            </a:fld>
            <a:endParaRPr lang="en-US"/>
          </a:p>
        </p:txBody>
      </p:sp>
      <p:sp>
        <p:nvSpPr>
          <p:cNvPr id="5" name="Footer Placeholder 4">
            <a:extLst>
              <a:ext uri="{FF2B5EF4-FFF2-40B4-BE49-F238E27FC236}">
                <a16:creationId xmlns:a16="http://schemas.microsoft.com/office/drawing/2014/main" id="{5BA52C40-0507-31A3-CAE4-394C65A88C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3533A9-E6A8-4BDF-4DAF-F73BF250881E}"/>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3658010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AE125-9B89-6592-D407-887E1381BC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86C19A6-5817-885D-CC20-1FEC2764C00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AB1C0-E255-3ED5-7244-C7932108CC03}"/>
              </a:ext>
            </a:extLst>
          </p:cNvPr>
          <p:cNvSpPr>
            <a:spLocks noGrp="1"/>
          </p:cNvSpPr>
          <p:nvPr>
            <p:ph type="dt" sz="half" idx="10"/>
          </p:nvPr>
        </p:nvSpPr>
        <p:spPr/>
        <p:txBody>
          <a:bodyPr/>
          <a:lstStyle/>
          <a:p>
            <a:fld id="{51C1210E-201E-4473-82AC-2466F5386C38}" type="datetime1">
              <a:rPr lang="en-US" smtClean="0"/>
              <a:t>3/23/2026</a:t>
            </a:fld>
            <a:endParaRPr lang="en-US"/>
          </a:p>
        </p:txBody>
      </p:sp>
      <p:sp>
        <p:nvSpPr>
          <p:cNvPr id="5" name="Footer Placeholder 4">
            <a:extLst>
              <a:ext uri="{FF2B5EF4-FFF2-40B4-BE49-F238E27FC236}">
                <a16:creationId xmlns:a16="http://schemas.microsoft.com/office/drawing/2014/main" id="{C02E2E4F-610B-0D2F-2368-99D08FDC9A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92A66A-5BE3-1E44-539E-8FEC5F4F089C}"/>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064224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93DFB-6837-4038-9E2A-1899DDAC91F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E95763-2F19-E385-96F4-7EA67F8E3F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5102867-F5F4-28A9-EFF6-52A62474B6DC}"/>
              </a:ext>
            </a:extLst>
          </p:cNvPr>
          <p:cNvSpPr>
            <a:spLocks noGrp="1"/>
          </p:cNvSpPr>
          <p:nvPr>
            <p:ph type="dt" sz="half" idx="10"/>
          </p:nvPr>
        </p:nvSpPr>
        <p:spPr/>
        <p:txBody>
          <a:bodyPr/>
          <a:lstStyle/>
          <a:p>
            <a:fld id="{B01EA198-6CAB-4B8F-B93F-1F9C8C4B6CE7}" type="datetime1">
              <a:rPr lang="en-US" smtClean="0"/>
              <a:t>3/23/2026</a:t>
            </a:fld>
            <a:endParaRPr lang="en-US"/>
          </a:p>
        </p:txBody>
      </p:sp>
      <p:sp>
        <p:nvSpPr>
          <p:cNvPr id="5" name="Footer Placeholder 4">
            <a:extLst>
              <a:ext uri="{FF2B5EF4-FFF2-40B4-BE49-F238E27FC236}">
                <a16:creationId xmlns:a16="http://schemas.microsoft.com/office/drawing/2014/main" id="{D8AC15DD-FB7B-A36F-D4A6-4BC2C8C5E9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04F602-6D2F-7FAE-5CB2-2D21EF460034}"/>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2132278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CB7960-94F1-0071-2AC5-24EEBBC9909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F9AE736-2C34-5269-BF19-811753C3C28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5A5FCF-CBD7-3BA9-4CB0-791E613EFE7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88A401-0E2E-B494-34B9-2468ADFE49BA}"/>
              </a:ext>
            </a:extLst>
          </p:cNvPr>
          <p:cNvSpPr>
            <a:spLocks noGrp="1"/>
          </p:cNvSpPr>
          <p:nvPr>
            <p:ph type="dt" sz="half" idx="10"/>
          </p:nvPr>
        </p:nvSpPr>
        <p:spPr/>
        <p:txBody>
          <a:bodyPr/>
          <a:lstStyle/>
          <a:p>
            <a:fld id="{CA06041F-4525-44D5-AA4F-332294BF1F56}" type="datetime1">
              <a:rPr lang="en-US" smtClean="0"/>
              <a:t>3/23/2026</a:t>
            </a:fld>
            <a:endParaRPr lang="en-US"/>
          </a:p>
        </p:txBody>
      </p:sp>
      <p:sp>
        <p:nvSpPr>
          <p:cNvPr id="6" name="Footer Placeholder 5">
            <a:extLst>
              <a:ext uri="{FF2B5EF4-FFF2-40B4-BE49-F238E27FC236}">
                <a16:creationId xmlns:a16="http://schemas.microsoft.com/office/drawing/2014/main" id="{8DDBEB4C-274F-404E-F704-47FEBCC823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A44D46-B144-9AF7-2AC1-E9729E3A70B6}"/>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1571630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F3404-B64D-6C3E-D4D1-9F6A2A4134C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564A38-C14B-EF32-7BDE-12C63AC4B3A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6129D2C-7C6D-6127-37B5-8A050BB93C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83F068-CB8B-41CE-2225-41AECCD27E8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715359D-A324-C3B9-5228-3360B62B39B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8339638-90E7-0958-411D-F8C5A3829859}"/>
              </a:ext>
            </a:extLst>
          </p:cNvPr>
          <p:cNvSpPr>
            <a:spLocks noGrp="1"/>
          </p:cNvSpPr>
          <p:nvPr>
            <p:ph type="dt" sz="half" idx="10"/>
          </p:nvPr>
        </p:nvSpPr>
        <p:spPr/>
        <p:txBody>
          <a:bodyPr/>
          <a:lstStyle/>
          <a:p>
            <a:fld id="{F9557091-BBDF-4EB9-BA6B-2BB67AC4FC0F}" type="datetime1">
              <a:rPr lang="en-US" smtClean="0"/>
              <a:t>3/23/2026</a:t>
            </a:fld>
            <a:endParaRPr lang="en-US"/>
          </a:p>
        </p:txBody>
      </p:sp>
      <p:sp>
        <p:nvSpPr>
          <p:cNvPr id="8" name="Footer Placeholder 7">
            <a:extLst>
              <a:ext uri="{FF2B5EF4-FFF2-40B4-BE49-F238E27FC236}">
                <a16:creationId xmlns:a16="http://schemas.microsoft.com/office/drawing/2014/main" id="{3D0FCA4C-EE85-9F3A-93BD-66D14FCEBC0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A77E8C-2F8D-6CF4-BF7F-82886125C85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481737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39077-7E03-A46B-67F2-CD3C5B87AA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3D1E10-88E7-8DEE-FE48-8426B726DD8A}"/>
              </a:ext>
            </a:extLst>
          </p:cNvPr>
          <p:cNvSpPr>
            <a:spLocks noGrp="1"/>
          </p:cNvSpPr>
          <p:nvPr>
            <p:ph type="dt" sz="half" idx="10"/>
          </p:nvPr>
        </p:nvSpPr>
        <p:spPr/>
        <p:txBody>
          <a:bodyPr/>
          <a:lstStyle/>
          <a:p>
            <a:fld id="{2D6B226B-77A6-410C-9796-083F278E0125}" type="datetime1">
              <a:rPr lang="en-US" smtClean="0"/>
              <a:t>3/23/2026</a:t>
            </a:fld>
            <a:endParaRPr lang="en-US"/>
          </a:p>
        </p:txBody>
      </p:sp>
      <p:sp>
        <p:nvSpPr>
          <p:cNvPr id="4" name="Footer Placeholder 3">
            <a:extLst>
              <a:ext uri="{FF2B5EF4-FFF2-40B4-BE49-F238E27FC236}">
                <a16:creationId xmlns:a16="http://schemas.microsoft.com/office/drawing/2014/main" id="{663086A1-71EC-D008-CDBF-00CD92F62F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031F8A-C78C-FD38-40B0-89D4B4C95797}"/>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0055538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EB90106-56D7-8EA9-F2F2-41B333CBE140}"/>
              </a:ext>
            </a:extLst>
          </p:cNvPr>
          <p:cNvSpPr>
            <a:spLocks noGrp="1"/>
          </p:cNvSpPr>
          <p:nvPr>
            <p:ph type="dt" sz="half" idx="10"/>
          </p:nvPr>
        </p:nvSpPr>
        <p:spPr/>
        <p:txBody>
          <a:bodyPr/>
          <a:lstStyle/>
          <a:p>
            <a:fld id="{A23A578B-D289-4C40-8593-3D356C49DA58}" type="datetime1">
              <a:rPr lang="en-US" smtClean="0"/>
              <a:t>3/23/2026</a:t>
            </a:fld>
            <a:endParaRPr lang="en-US"/>
          </a:p>
        </p:txBody>
      </p:sp>
      <p:sp>
        <p:nvSpPr>
          <p:cNvPr id="3" name="Footer Placeholder 2">
            <a:extLst>
              <a:ext uri="{FF2B5EF4-FFF2-40B4-BE49-F238E27FC236}">
                <a16:creationId xmlns:a16="http://schemas.microsoft.com/office/drawing/2014/main" id="{AA84CDE9-8975-47AC-CA3F-7D831D33AF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7AC193-09E7-4F57-A6C6-8B9134ECC46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42113199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DE781-4473-2FB9-36AC-071E57A3C81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7BE5868-9226-7E75-9409-B7EE163B523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EE4E40-790A-2219-D3F1-3AE3D4DEE485}"/>
              </a:ext>
            </a:extLst>
          </p:cNvPr>
          <p:cNvSpPr>
            <a:spLocks noGrp="1"/>
          </p:cNvSpPr>
          <p:nvPr>
            <p:ph type="dt" sz="half" idx="10"/>
          </p:nvPr>
        </p:nvSpPr>
        <p:spPr/>
        <p:txBody>
          <a:bodyPr/>
          <a:lstStyle/>
          <a:p>
            <a:fld id="{000E372E-8FA4-4509-9EAB-BC411ECE2D17}" type="datetimeFigureOut">
              <a:rPr lang="en-US" smtClean="0"/>
              <a:t>3/23/2026</a:t>
            </a:fld>
            <a:endParaRPr lang="en-US"/>
          </a:p>
        </p:txBody>
      </p:sp>
      <p:sp>
        <p:nvSpPr>
          <p:cNvPr id="5" name="Footer Placeholder 4">
            <a:extLst>
              <a:ext uri="{FF2B5EF4-FFF2-40B4-BE49-F238E27FC236}">
                <a16:creationId xmlns:a16="http://schemas.microsoft.com/office/drawing/2014/main" id="{39B4DEB5-1192-E5F6-338D-C88B6A3062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2E715A-95F7-EC54-4A74-AB219DD22C3F}"/>
              </a:ext>
            </a:extLst>
          </p:cNvPr>
          <p:cNvSpPr>
            <a:spLocks noGrp="1"/>
          </p:cNvSpPr>
          <p:nvPr>
            <p:ph type="sldNum" sz="quarter" idx="12"/>
          </p:nvPr>
        </p:nvSpPr>
        <p:spPr/>
        <p:txBody>
          <a:bodyPr/>
          <a:lstStyle/>
          <a:p>
            <a:fld id="{C3A466C9-9BF3-431C-AC43-223094DC20BE}" type="slidenum">
              <a:rPr lang="en-US" smtClean="0"/>
              <a:t>‹#›</a:t>
            </a:fld>
            <a:endParaRPr lang="en-US"/>
          </a:p>
        </p:txBody>
      </p:sp>
    </p:spTree>
    <p:extLst>
      <p:ext uri="{BB962C8B-B14F-4D97-AF65-F5344CB8AC3E}">
        <p14:creationId xmlns:p14="http://schemas.microsoft.com/office/powerpoint/2010/main" val="10796100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04B99-09BC-0A67-4E0C-9A231DAD09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BEF6AB8-FFAF-FDD9-EEC8-9167137CCE1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32DE60-5661-5202-C76B-0446B4ACDF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C11300-1BC2-EA9F-7C1E-C6D672017191}"/>
              </a:ext>
            </a:extLst>
          </p:cNvPr>
          <p:cNvSpPr>
            <a:spLocks noGrp="1"/>
          </p:cNvSpPr>
          <p:nvPr>
            <p:ph type="dt" sz="half" idx="10"/>
          </p:nvPr>
        </p:nvSpPr>
        <p:spPr/>
        <p:txBody>
          <a:bodyPr/>
          <a:lstStyle/>
          <a:p>
            <a:fld id="{713DFAE3-14DB-48A7-A80F-80DDB072CE3D}" type="datetime1">
              <a:rPr lang="en-US" smtClean="0"/>
              <a:t>3/23/2026</a:t>
            </a:fld>
            <a:endParaRPr lang="en-US"/>
          </a:p>
        </p:txBody>
      </p:sp>
      <p:sp>
        <p:nvSpPr>
          <p:cNvPr id="6" name="Footer Placeholder 5">
            <a:extLst>
              <a:ext uri="{FF2B5EF4-FFF2-40B4-BE49-F238E27FC236}">
                <a16:creationId xmlns:a16="http://schemas.microsoft.com/office/drawing/2014/main" id="{407BB546-A837-3D8C-F9FC-8C1C8971EF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2AD0D1-5E98-8C92-D44A-057D6C4211B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42427955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83765-0FA7-BF80-DE5D-098033250CE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53BDDB-D43F-C3D8-7476-6045BD800A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8B9C35-667E-176C-1157-AF9F18DF33B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D17D77-614C-28D2-582E-4D5EF302C54F}"/>
              </a:ext>
            </a:extLst>
          </p:cNvPr>
          <p:cNvSpPr>
            <a:spLocks noGrp="1"/>
          </p:cNvSpPr>
          <p:nvPr>
            <p:ph type="dt" sz="half" idx="10"/>
          </p:nvPr>
        </p:nvSpPr>
        <p:spPr/>
        <p:txBody>
          <a:bodyPr/>
          <a:lstStyle/>
          <a:p>
            <a:fld id="{92C5EAEF-6478-4102-8F5D-A5FE9FC97ACB}" type="datetime1">
              <a:rPr lang="en-US" smtClean="0"/>
              <a:t>3/23/2026</a:t>
            </a:fld>
            <a:endParaRPr lang="en-US"/>
          </a:p>
        </p:txBody>
      </p:sp>
      <p:sp>
        <p:nvSpPr>
          <p:cNvPr id="6" name="Footer Placeholder 5">
            <a:extLst>
              <a:ext uri="{FF2B5EF4-FFF2-40B4-BE49-F238E27FC236}">
                <a16:creationId xmlns:a16="http://schemas.microsoft.com/office/drawing/2014/main" id="{6DA3BFCC-DE79-1910-B6FC-83AD67CEC1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E099A6-90F8-9B76-97EC-3AD3363D8C98}"/>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16975544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7F2DB-7362-25D8-190C-50314C2B87E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DE98B8-85CB-D1D2-5FD4-549B7F323F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EF4199-ED8E-AF46-EE49-2DA004375A6F}"/>
              </a:ext>
            </a:extLst>
          </p:cNvPr>
          <p:cNvSpPr>
            <a:spLocks noGrp="1"/>
          </p:cNvSpPr>
          <p:nvPr>
            <p:ph type="dt" sz="half" idx="10"/>
          </p:nvPr>
        </p:nvSpPr>
        <p:spPr/>
        <p:txBody>
          <a:bodyPr/>
          <a:lstStyle/>
          <a:p>
            <a:fld id="{7104EDB3-C0E8-45F8-9E1D-1B6C8D1880C0}" type="datetime1">
              <a:rPr lang="en-US" smtClean="0"/>
              <a:t>3/23/2026</a:t>
            </a:fld>
            <a:endParaRPr lang="en-US"/>
          </a:p>
        </p:txBody>
      </p:sp>
      <p:sp>
        <p:nvSpPr>
          <p:cNvPr id="5" name="Footer Placeholder 4">
            <a:extLst>
              <a:ext uri="{FF2B5EF4-FFF2-40B4-BE49-F238E27FC236}">
                <a16:creationId xmlns:a16="http://schemas.microsoft.com/office/drawing/2014/main" id="{E2D15640-F991-7F4D-9569-3FC22A1DE9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099A3B-7DD1-E836-7485-26E72C53F562}"/>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78320833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BBA40E-A5E3-8F40-FDE4-2F1A19A191E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BDC6198-3D38-BBCC-1D93-CB4A580143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1A6077-CD47-96E3-84F0-9AA4C83856BE}"/>
              </a:ext>
            </a:extLst>
          </p:cNvPr>
          <p:cNvSpPr>
            <a:spLocks noGrp="1"/>
          </p:cNvSpPr>
          <p:nvPr>
            <p:ph type="dt" sz="half" idx="10"/>
          </p:nvPr>
        </p:nvSpPr>
        <p:spPr/>
        <p:txBody>
          <a:bodyPr/>
          <a:lstStyle/>
          <a:p>
            <a:fld id="{9CF0EC4B-54ED-4041-B552-9BA760FA3DBA}" type="datetime1">
              <a:rPr lang="en-US" smtClean="0"/>
              <a:t>3/23/2026</a:t>
            </a:fld>
            <a:endParaRPr lang="en-US"/>
          </a:p>
        </p:txBody>
      </p:sp>
      <p:sp>
        <p:nvSpPr>
          <p:cNvPr id="5" name="Footer Placeholder 4">
            <a:extLst>
              <a:ext uri="{FF2B5EF4-FFF2-40B4-BE49-F238E27FC236}">
                <a16:creationId xmlns:a16="http://schemas.microsoft.com/office/drawing/2014/main" id="{815606B5-A862-B73F-0334-47AF98CF59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9AC2C3-2E3D-A395-E22B-F4D5C10560B1}"/>
              </a:ext>
            </a:extLst>
          </p:cNvPr>
          <p:cNvSpPr>
            <a:spLocks noGrp="1"/>
          </p:cNvSpPr>
          <p:nvPr>
            <p:ph type="sldNum" sz="quarter" idx="12"/>
          </p:nvPr>
        </p:nvSpPr>
        <p:spPr/>
        <p:txBody>
          <a:bodyPr/>
          <a:lstStyle/>
          <a:p>
            <a:fld id="{CC057153-B650-4DEB-B370-79DDCFDCE934}" type="slidenum">
              <a:rPr lang="en-US" smtClean="0"/>
              <a:t>‹#›</a:t>
            </a:fld>
            <a:endParaRPr lang="en-US"/>
          </a:p>
        </p:txBody>
      </p:sp>
    </p:spTree>
    <p:extLst>
      <p:ext uri="{BB962C8B-B14F-4D97-AF65-F5344CB8AC3E}">
        <p14:creationId xmlns:p14="http://schemas.microsoft.com/office/powerpoint/2010/main" val="24610684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222AF7-A9F4-4F39-989F-107A734080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0931AB-ED28-9A2B-AA1E-0FAC7AB164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186AFA-1279-FDA2-B532-B0283E2958D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427FA84-AA10-68B3-64B8-DE02EFB0707A}"/>
              </a:ext>
            </a:extLst>
          </p:cNvPr>
          <p:cNvSpPr>
            <a:spLocks noGrp="1"/>
          </p:cNvSpPr>
          <p:nvPr>
            <p:ph type="dt" sz="half" idx="10"/>
          </p:nvPr>
        </p:nvSpPr>
        <p:spPr/>
        <p:txBody>
          <a:bodyPr/>
          <a:lstStyle/>
          <a:p>
            <a:fld id="{000E372E-8FA4-4509-9EAB-BC411ECE2D17}" type="datetimeFigureOut">
              <a:rPr lang="en-US" smtClean="0"/>
              <a:t>3/23/2026</a:t>
            </a:fld>
            <a:endParaRPr lang="en-US"/>
          </a:p>
        </p:txBody>
      </p:sp>
      <p:sp>
        <p:nvSpPr>
          <p:cNvPr id="6" name="Footer Placeholder 5">
            <a:extLst>
              <a:ext uri="{FF2B5EF4-FFF2-40B4-BE49-F238E27FC236}">
                <a16:creationId xmlns:a16="http://schemas.microsoft.com/office/drawing/2014/main" id="{5F378E26-6611-CA20-3A80-A59DF94397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27CA854-047E-E1E8-D4B7-DB1A1EB1C168}"/>
              </a:ext>
            </a:extLst>
          </p:cNvPr>
          <p:cNvSpPr>
            <a:spLocks noGrp="1"/>
          </p:cNvSpPr>
          <p:nvPr>
            <p:ph type="sldNum" sz="quarter" idx="12"/>
          </p:nvPr>
        </p:nvSpPr>
        <p:spPr/>
        <p:txBody>
          <a:bodyPr/>
          <a:lstStyle/>
          <a:p>
            <a:fld id="{C3A466C9-9BF3-431C-AC43-223094DC20BE}" type="slidenum">
              <a:rPr lang="en-US" smtClean="0"/>
              <a:t>‹#›</a:t>
            </a:fld>
            <a:endParaRPr lang="en-US"/>
          </a:p>
        </p:txBody>
      </p:sp>
    </p:spTree>
    <p:extLst>
      <p:ext uri="{BB962C8B-B14F-4D97-AF65-F5344CB8AC3E}">
        <p14:creationId xmlns:p14="http://schemas.microsoft.com/office/powerpoint/2010/main" val="1018566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384E3-9AEA-F56E-C117-957D1E79272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A61F65A-EF27-D8D4-07D4-5EBF73DEF2E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E9E7C3F-C305-9F52-71D0-ECF56DDFA56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19767CE-313E-DA59-AB75-B942AA673A5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77A3C36-A3C5-CABE-975F-FD1289BE9DD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E1BEB41-2A01-BBF7-0BDC-A97C2A533F45}"/>
              </a:ext>
            </a:extLst>
          </p:cNvPr>
          <p:cNvSpPr>
            <a:spLocks noGrp="1"/>
          </p:cNvSpPr>
          <p:nvPr>
            <p:ph type="dt" sz="half" idx="10"/>
          </p:nvPr>
        </p:nvSpPr>
        <p:spPr/>
        <p:txBody>
          <a:bodyPr/>
          <a:lstStyle/>
          <a:p>
            <a:fld id="{000E372E-8FA4-4509-9EAB-BC411ECE2D17}" type="datetimeFigureOut">
              <a:rPr lang="en-US" smtClean="0"/>
              <a:t>3/23/2026</a:t>
            </a:fld>
            <a:endParaRPr lang="en-US"/>
          </a:p>
        </p:txBody>
      </p:sp>
      <p:sp>
        <p:nvSpPr>
          <p:cNvPr id="8" name="Footer Placeholder 7">
            <a:extLst>
              <a:ext uri="{FF2B5EF4-FFF2-40B4-BE49-F238E27FC236}">
                <a16:creationId xmlns:a16="http://schemas.microsoft.com/office/drawing/2014/main" id="{50214844-AE62-C5A6-9CA2-73C22548CE2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B082F91-386F-F902-17A2-5839A3389D37}"/>
              </a:ext>
            </a:extLst>
          </p:cNvPr>
          <p:cNvSpPr>
            <a:spLocks noGrp="1"/>
          </p:cNvSpPr>
          <p:nvPr>
            <p:ph type="sldNum" sz="quarter" idx="12"/>
          </p:nvPr>
        </p:nvSpPr>
        <p:spPr/>
        <p:txBody>
          <a:bodyPr/>
          <a:lstStyle/>
          <a:p>
            <a:fld id="{C3A466C9-9BF3-431C-AC43-223094DC20BE}" type="slidenum">
              <a:rPr lang="en-US" smtClean="0"/>
              <a:t>‹#›</a:t>
            </a:fld>
            <a:endParaRPr lang="en-US"/>
          </a:p>
        </p:txBody>
      </p:sp>
    </p:spTree>
    <p:extLst>
      <p:ext uri="{BB962C8B-B14F-4D97-AF65-F5344CB8AC3E}">
        <p14:creationId xmlns:p14="http://schemas.microsoft.com/office/powerpoint/2010/main" val="28780607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86AFA-9C1A-41BE-F63E-D1BBADE02D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57E88B5-55D1-F119-6CAB-119329DDB4E9}"/>
              </a:ext>
            </a:extLst>
          </p:cNvPr>
          <p:cNvSpPr>
            <a:spLocks noGrp="1"/>
          </p:cNvSpPr>
          <p:nvPr>
            <p:ph type="dt" sz="half" idx="10"/>
          </p:nvPr>
        </p:nvSpPr>
        <p:spPr/>
        <p:txBody>
          <a:bodyPr/>
          <a:lstStyle/>
          <a:p>
            <a:fld id="{000E372E-8FA4-4509-9EAB-BC411ECE2D17}" type="datetimeFigureOut">
              <a:rPr lang="en-US" smtClean="0"/>
              <a:t>3/23/2026</a:t>
            </a:fld>
            <a:endParaRPr lang="en-US"/>
          </a:p>
        </p:txBody>
      </p:sp>
      <p:sp>
        <p:nvSpPr>
          <p:cNvPr id="4" name="Footer Placeholder 3">
            <a:extLst>
              <a:ext uri="{FF2B5EF4-FFF2-40B4-BE49-F238E27FC236}">
                <a16:creationId xmlns:a16="http://schemas.microsoft.com/office/drawing/2014/main" id="{D9A8382A-FB43-2C3E-2DB9-FDA11258538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B6E4B46-27AF-27F7-E0D8-9F927168CF05}"/>
              </a:ext>
            </a:extLst>
          </p:cNvPr>
          <p:cNvSpPr>
            <a:spLocks noGrp="1"/>
          </p:cNvSpPr>
          <p:nvPr>
            <p:ph type="sldNum" sz="quarter" idx="12"/>
          </p:nvPr>
        </p:nvSpPr>
        <p:spPr/>
        <p:txBody>
          <a:bodyPr/>
          <a:lstStyle/>
          <a:p>
            <a:fld id="{C3A466C9-9BF3-431C-AC43-223094DC20BE}" type="slidenum">
              <a:rPr lang="en-US" smtClean="0"/>
              <a:t>‹#›</a:t>
            </a:fld>
            <a:endParaRPr lang="en-US"/>
          </a:p>
        </p:txBody>
      </p:sp>
    </p:spTree>
    <p:extLst>
      <p:ext uri="{BB962C8B-B14F-4D97-AF65-F5344CB8AC3E}">
        <p14:creationId xmlns:p14="http://schemas.microsoft.com/office/powerpoint/2010/main" val="9098759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82F1EF-4965-3C77-E571-233E93B8060B}"/>
              </a:ext>
            </a:extLst>
          </p:cNvPr>
          <p:cNvSpPr>
            <a:spLocks noGrp="1"/>
          </p:cNvSpPr>
          <p:nvPr>
            <p:ph type="dt" sz="half" idx="10"/>
          </p:nvPr>
        </p:nvSpPr>
        <p:spPr/>
        <p:txBody>
          <a:bodyPr/>
          <a:lstStyle/>
          <a:p>
            <a:fld id="{000E372E-8FA4-4509-9EAB-BC411ECE2D17}" type="datetimeFigureOut">
              <a:rPr lang="en-US" smtClean="0"/>
              <a:t>3/23/2026</a:t>
            </a:fld>
            <a:endParaRPr lang="en-US"/>
          </a:p>
        </p:txBody>
      </p:sp>
      <p:sp>
        <p:nvSpPr>
          <p:cNvPr id="3" name="Footer Placeholder 2">
            <a:extLst>
              <a:ext uri="{FF2B5EF4-FFF2-40B4-BE49-F238E27FC236}">
                <a16:creationId xmlns:a16="http://schemas.microsoft.com/office/drawing/2014/main" id="{CB3920D3-A3CA-C91B-72A1-38372D1A56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AA0E0F-C80E-4E32-3CC8-EA4C29D048F9}"/>
              </a:ext>
            </a:extLst>
          </p:cNvPr>
          <p:cNvSpPr>
            <a:spLocks noGrp="1"/>
          </p:cNvSpPr>
          <p:nvPr>
            <p:ph type="sldNum" sz="quarter" idx="12"/>
          </p:nvPr>
        </p:nvSpPr>
        <p:spPr/>
        <p:txBody>
          <a:bodyPr/>
          <a:lstStyle/>
          <a:p>
            <a:fld id="{C3A466C9-9BF3-431C-AC43-223094DC20BE}" type="slidenum">
              <a:rPr lang="en-US" smtClean="0"/>
              <a:t>‹#›</a:t>
            </a:fld>
            <a:endParaRPr lang="en-US"/>
          </a:p>
        </p:txBody>
      </p:sp>
    </p:spTree>
    <p:extLst>
      <p:ext uri="{BB962C8B-B14F-4D97-AF65-F5344CB8AC3E}">
        <p14:creationId xmlns:p14="http://schemas.microsoft.com/office/powerpoint/2010/main" val="9320286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2F5CD9-1F6B-D62F-1C57-A3841B2882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CD0DC7-5108-A22B-31B1-9C5F70C0A6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B94F936-9922-B6B1-79A3-CFB67A74ED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19575C-8535-CECE-C29D-CD94807E486E}"/>
              </a:ext>
            </a:extLst>
          </p:cNvPr>
          <p:cNvSpPr>
            <a:spLocks noGrp="1"/>
          </p:cNvSpPr>
          <p:nvPr>
            <p:ph type="dt" sz="half" idx="10"/>
          </p:nvPr>
        </p:nvSpPr>
        <p:spPr/>
        <p:txBody>
          <a:bodyPr/>
          <a:lstStyle/>
          <a:p>
            <a:fld id="{000E372E-8FA4-4509-9EAB-BC411ECE2D17}" type="datetimeFigureOut">
              <a:rPr lang="en-US" smtClean="0"/>
              <a:t>3/23/2026</a:t>
            </a:fld>
            <a:endParaRPr lang="en-US"/>
          </a:p>
        </p:txBody>
      </p:sp>
      <p:sp>
        <p:nvSpPr>
          <p:cNvPr id="6" name="Footer Placeholder 5">
            <a:extLst>
              <a:ext uri="{FF2B5EF4-FFF2-40B4-BE49-F238E27FC236}">
                <a16:creationId xmlns:a16="http://schemas.microsoft.com/office/drawing/2014/main" id="{8CEB11B4-A7BC-3F97-0CFF-26553BE67E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0E9EB3-2076-5162-1791-CAC73148C2DD}"/>
              </a:ext>
            </a:extLst>
          </p:cNvPr>
          <p:cNvSpPr>
            <a:spLocks noGrp="1"/>
          </p:cNvSpPr>
          <p:nvPr>
            <p:ph type="sldNum" sz="quarter" idx="12"/>
          </p:nvPr>
        </p:nvSpPr>
        <p:spPr/>
        <p:txBody>
          <a:bodyPr/>
          <a:lstStyle/>
          <a:p>
            <a:fld id="{C3A466C9-9BF3-431C-AC43-223094DC20BE}" type="slidenum">
              <a:rPr lang="en-US" smtClean="0"/>
              <a:t>‹#›</a:t>
            </a:fld>
            <a:endParaRPr lang="en-US"/>
          </a:p>
        </p:txBody>
      </p:sp>
    </p:spTree>
    <p:extLst>
      <p:ext uri="{BB962C8B-B14F-4D97-AF65-F5344CB8AC3E}">
        <p14:creationId xmlns:p14="http://schemas.microsoft.com/office/powerpoint/2010/main" val="42403342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BC8DB-C840-99A9-016D-240FE900D1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565C62-3C4A-D4C8-64F3-6B8065D6CC0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DA7856-EF34-B701-6D7F-A4908396CB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CAAA866-1551-320B-5C51-F63275B0E57A}"/>
              </a:ext>
            </a:extLst>
          </p:cNvPr>
          <p:cNvSpPr>
            <a:spLocks noGrp="1"/>
          </p:cNvSpPr>
          <p:nvPr>
            <p:ph type="dt" sz="half" idx="10"/>
          </p:nvPr>
        </p:nvSpPr>
        <p:spPr/>
        <p:txBody>
          <a:bodyPr/>
          <a:lstStyle/>
          <a:p>
            <a:fld id="{000E372E-8FA4-4509-9EAB-BC411ECE2D17}" type="datetimeFigureOut">
              <a:rPr lang="en-US" smtClean="0"/>
              <a:t>3/23/2026</a:t>
            </a:fld>
            <a:endParaRPr lang="en-US"/>
          </a:p>
        </p:txBody>
      </p:sp>
      <p:sp>
        <p:nvSpPr>
          <p:cNvPr id="6" name="Footer Placeholder 5">
            <a:extLst>
              <a:ext uri="{FF2B5EF4-FFF2-40B4-BE49-F238E27FC236}">
                <a16:creationId xmlns:a16="http://schemas.microsoft.com/office/drawing/2014/main" id="{33BCF112-73E8-E445-7BC4-FE1C7765C2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5EEEB2-4993-879A-9A3F-C3815E514D82}"/>
              </a:ext>
            </a:extLst>
          </p:cNvPr>
          <p:cNvSpPr>
            <a:spLocks noGrp="1"/>
          </p:cNvSpPr>
          <p:nvPr>
            <p:ph type="sldNum" sz="quarter" idx="12"/>
          </p:nvPr>
        </p:nvSpPr>
        <p:spPr/>
        <p:txBody>
          <a:bodyPr/>
          <a:lstStyle/>
          <a:p>
            <a:fld id="{C3A466C9-9BF3-431C-AC43-223094DC20BE}" type="slidenum">
              <a:rPr lang="en-US" smtClean="0"/>
              <a:t>‹#›</a:t>
            </a:fld>
            <a:endParaRPr lang="en-US"/>
          </a:p>
        </p:txBody>
      </p:sp>
    </p:spTree>
    <p:extLst>
      <p:ext uri="{BB962C8B-B14F-4D97-AF65-F5344CB8AC3E}">
        <p14:creationId xmlns:p14="http://schemas.microsoft.com/office/powerpoint/2010/main" val="497541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F289A61-91D8-2227-21FE-0D2538F337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21A49E7-9C5A-7515-0B7E-BD038E1999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90D522-3092-A60F-EFCA-B393B7784D7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00E372E-8FA4-4509-9EAB-BC411ECE2D17}" type="datetimeFigureOut">
              <a:rPr lang="en-US" smtClean="0"/>
              <a:t>3/23/2026</a:t>
            </a:fld>
            <a:endParaRPr lang="en-US"/>
          </a:p>
        </p:txBody>
      </p:sp>
      <p:sp>
        <p:nvSpPr>
          <p:cNvPr id="5" name="Footer Placeholder 4">
            <a:extLst>
              <a:ext uri="{FF2B5EF4-FFF2-40B4-BE49-F238E27FC236}">
                <a16:creationId xmlns:a16="http://schemas.microsoft.com/office/drawing/2014/main" id="{701DED4B-1DF7-BEB8-5E34-3B94170175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B5AFD553-AD16-667B-7F0C-DA2495FB6E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A466C9-9BF3-431C-AC43-223094DC20BE}" type="slidenum">
              <a:rPr lang="en-US" smtClean="0"/>
              <a:t>‹#›</a:t>
            </a:fld>
            <a:endParaRPr lang="en-US"/>
          </a:p>
        </p:txBody>
      </p:sp>
    </p:spTree>
    <p:extLst>
      <p:ext uri="{BB962C8B-B14F-4D97-AF65-F5344CB8AC3E}">
        <p14:creationId xmlns:p14="http://schemas.microsoft.com/office/powerpoint/2010/main" val="2382062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C5763B9-7E8B-30E0-865D-497981FFD3F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500132-CF48-9FDE-0DE6-EA43C71EEF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AFF1E6-0266-847B-61B4-DCD4D6E8877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00E372E-8FA4-4509-9EAB-BC411ECE2D17}" type="datetimeFigureOut">
              <a:rPr lang="en-US" smtClean="0"/>
              <a:t>3/23/2026</a:t>
            </a:fld>
            <a:endParaRPr lang="en-US"/>
          </a:p>
        </p:txBody>
      </p:sp>
      <p:sp>
        <p:nvSpPr>
          <p:cNvPr id="5" name="Footer Placeholder 4">
            <a:extLst>
              <a:ext uri="{FF2B5EF4-FFF2-40B4-BE49-F238E27FC236}">
                <a16:creationId xmlns:a16="http://schemas.microsoft.com/office/drawing/2014/main" id="{5CAF7BF7-206E-6D51-61C4-FE80C76122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097B41BD-6AB5-ADAE-9244-6E8485D93D9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3A466C9-9BF3-431C-AC43-223094DC20BE}" type="slidenum">
              <a:rPr lang="en-US" smtClean="0"/>
              <a:t>‹#›</a:t>
            </a:fld>
            <a:endParaRPr lang="en-US"/>
          </a:p>
        </p:txBody>
      </p:sp>
    </p:spTree>
    <p:extLst>
      <p:ext uri="{BB962C8B-B14F-4D97-AF65-F5344CB8AC3E}">
        <p14:creationId xmlns:p14="http://schemas.microsoft.com/office/powerpoint/2010/main" val="338821247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9D2723-C469-4596-642D-86E3566B37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4E21FEB-B113-FB9F-7A46-AAF681473E4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D9FA3-F455-07BB-3F93-0B19316078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7F45AC6-C491-4585-A584-9CE2AF7D5500}" type="datetime1">
              <a:rPr lang="en-US" smtClean="0"/>
              <a:t>3/23/2026</a:t>
            </a:fld>
            <a:endParaRPr lang="en-US"/>
          </a:p>
        </p:txBody>
      </p:sp>
      <p:sp>
        <p:nvSpPr>
          <p:cNvPr id="5" name="Footer Placeholder 4">
            <a:extLst>
              <a:ext uri="{FF2B5EF4-FFF2-40B4-BE49-F238E27FC236}">
                <a16:creationId xmlns:a16="http://schemas.microsoft.com/office/drawing/2014/main" id="{B4790835-AE6E-7751-42D6-5BA9F9DAB2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3261DA6-C0AA-6F56-640C-C4BA4545912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C057153-B650-4DEB-B370-79DDCFDCE934}" type="slidenum">
              <a:rPr lang="en-US" smtClean="0"/>
              <a:t>‹#›</a:t>
            </a:fld>
            <a:endParaRPr lang="en-US"/>
          </a:p>
        </p:txBody>
      </p:sp>
    </p:spTree>
    <p:extLst>
      <p:ext uri="{BB962C8B-B14F-4D97-AF65-F5344CB8AC3E}">
        <p14:creationId xmlns:p14="http://schemas.microsoft.com/office/powerpoint/2010/main" val="21944605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hyperlink" Target="https://www.mdpi.com/2227-7102/15/2/174" TargetMode="External"/><Relationship Id="rId13" Type="http://schemas.openxmlformats.org/officeDocument/2006/relationships/hyperlink" Target="https://catlintucker.com/2024/10/ai-resistant-tasks/?utm_source=chatgpt.com" TargetMode="External"/><Relationship Id="rId3" Type="http://schemas.openxmlformats.org/officeDocument/2006/relationships/image" Target="../media/image29.png"/><Relationship Id="rId7" Type="http://schemas.openxmlformats.org/officeDocument/2006/relationships/hyperlink" Target="https://library.niagara.edu/c.php?g=1330879&amp;p=9804322" TargetMode="External"/><Relationship Id="rId12" Type="http://schemas.openxmlformats.org/officeDocument/2006/relationships/hyperlink" Target="https://packback.co/resources/blog/ai-proof-your-assignments-5-strategies-to-prevent-cognitive-offloading-in-higher-education/?utm_source=chatgpt.com" TargetMode="External"/><Relationship Id="rId17" Type="http://schemas.openxmlformats.org/officeDocument/2006/relationships/hyperlink" Target="https://www.sciencedirect.com/science/article/pii/S2666920X24001450" TargetMode="External"/><Relationship Id="rId2" Type="http://schemas.openxmlformats.org/officeDocument/2006/relationships/notesSlide" Target="../notesSlides/notesSlide29.xml"/><Relationship Id="rId16" Type="http://schemas.openxmlformats.org/officeDocument/2006/relationships/hyperlink" Target="https://cte.ku.edu/ethical-use-ai-writing-assignments" TargetMode="External"/><Relationship Id="rId1" Type="http://schemas.openxmlformats.org/officeDocument/2006/relationships/slideLayout" Target="../slideLayouts/slideLayout7.xml"/><Relationship Id="rId6" Type="http://schemas.openxmlformats.org/officeDocument/2006/relationships/hyperlink" Target="https://www.carleton.edu/writing/resources-for-faculty/working-with-ai/ai-resistant-assignments/?utm_source=chatgpt.com" TargetMode="External"/><Relationship Id="rId11" Type="http://schemas.openxmlformats.org/officeDocument/2006/relationships/hyperlink" Target="https://nmu.edu/ctl/creating-ai-resistant-assignments-activities-and-assessments-designing-out?utm_source=chatgpt.com" TargetMode="External"/><Relationship Id="rId5" Type="http://schemas.openxmlformats.org/officeDocument/2006/relationships/hyperlink" Target="https://arxiv.org/abs/2503.23622" TargetMode="External"/><Relationship Id="rId15" Type="http://schemas.openxmlformats.org/officeDocument/2006/relationships/hyperlink" Target="https://www.umass.edu/ctl/how-do-i-redesign-assignments-and-assessments-ai-impacted-world?utm_source=chatgpt.com" TargetMode="External"/><Relationship Id="rId10" Type="http://schemas.openxmlformats.org/officeDocument/2006/relationships/hyperlink" Target="https://www.insidehighered.com/opinion/columns/higher-ed-gamma/2025/05/02/challenges-and-approaches-teaching-writing-age-ai" TargetMode="External"/><Relationship Id="rId4" Type="http://schemas.openxmlformats.org/officeDocument/2006/relationships/hyperlink" Target="https://writingproject.fas.harvard.edu/sites/g/files/omnuum4531/files/hwp/files/a_framework_for_designing_assignments_in_the_age_of_ai.pdf" TargetMode="External"/><Relationship Id="rId9" Type="http://schemas.openxmlformats.org/officeDocument/2006/relationships/hyperlink" Target="https://bera-journals.onlinelibrary.wiley.com/doi/10.1111/bjet.13585" TargetMode="External"/><Relationship Id="rId14" Type="http://schemas.openxmlformats.org/officeDocument/2006/relationships/hyperlink" Target="https://genai.uchicago.edu/resources/faculty-and-instructors/strategies-for-designing-ai-resistant-assignments/"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1" name="Rectangle 1050">
            <a:extLst>
              <a:ext uri="{FF2B5EF4-FFF2-40B4-BE49-F238E27FC236}">
                <a16:creationId xmlns:a16="http://schemas.microsoft.com/office/drawing/2014/main" id="{6B5E2835-4E47-45B3-9CFE-732FF7B054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hatGPT laptop,Chatgpt,Chat,With,Ai,Or,Artificial,Intelligence.,Young,Businessman,Chatting">
            <a:extLst>
              <a:ext uri="{FF2B5EF4-FFF2-40B4-BE49-F238E27FC236}">
                <a16:creationId xmlns:a16="http://schemas.microsoft.com/office/drawing/2014/main" id="{5B52F70D-41F9-05E2-DCA3-38018AFEA1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724" r="28092" b="-1"/>
          <a:stretch>
            <a:fillRect/>
          </a:stretch>
        </p:blipFill>
        <p:spPr bwMode="auto">
          <a:xfrm>
            <a:off x="3242695" y="10"/>
            <a:ext cx="8949307" cy="6857990"/>
          </a:xfrm>
          <a:custGeom>
            <a:avLst/>
            <a:gdLst/>
            <a:ahLst/>
            <a:cxnLst/>
            <a:rect l="l" t="t" r="r" b="b"/>
            <a:pathLst>
              <a:path w="8949307" h="6858000">
                <a:moveTo>
                  <a:pt x="0" y="0"/>
                </a:moveTo>
                <a:lnTo>
                  <a:pt x="8949307" y="0"/>
                </a:lnTo>
                <a:lnTo>
                  <a:pt x="8949307" y="6858000"/>
                </a:lnTo>
                <a:lnTo>
                  <a:pt x="0" y="6858000"/>
                </a:lnTo>
                <a:lnTo>
                  <a:pt x="62983" y="6788730"/>
                </a:lnTo>
                <a:cubicBezTo>
                  <a:pt x="773509" y="5928900"/>
                  <a:pt x="1212979" y="4741056"/>
                  <a:pt x="1212979" y="3429000"/>
                </a:cubicBezTo>
                <a:cubicBezTo>
                  <a:pt x="1212979"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52" name="Freeform: Shape 1051">
            <a:extLst>
              <a:ext uri="{FF2B5EF4-FFF2-40B4-BE49-F238E27FC236}">
                <a16:creationId xmlns:a16="http://schemas.microsoft.com/office/drawing/2014/main" id="{5B45AD5D-AA52-4F7B-9362-576A39AD9E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455673" cy="6858000"/>
          </a:xfrm>
          <a:custGeom>
            <a:avLst/>
            <a:gdLst>
              <a:gd name="connsiteX0" fmla="*/ 0 w 4455673"/>
              <a:gd name="connsiteY0" fmla="*/ 0 h 6858000"/>
              <a:gd name="connsiteX1" fmla="*/ 3242695 w 4455673"/>
              <a:gd name="connsiteY1" fmla="*/ 0 h 6858000"/>
              <a:gd name="connsiteX2" fmla="*/ 3305678 w 4455673"/>
              <a:gd name="connsiteY2" fmla="*/ 69271 h 6858000"/>
              <a:gd name="connsiteX3" fmla="*/ 4455673 w 4455673"/>
              <a:gd name="connsiteY3" fmla="*/ 3429000 h 6858000"/>
              <a:gd name="connsiteX4" fmla="*/ 3305678 w 4455673"/>
              <a:gd name="connsiteY4" fmla="*/ 6788730 h 6858000"/>
              <a:gd name="connsiteX5" fmla="*/ 3242695 w 4455673"/>
              <a:gd name="connsiteY5" fmla="*/ 6858000 h 6858000"/>
              <a:gd name="connsiteX6" fmla="*/ 0 w 4455673"/>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3" h="6858000">
                <a:moveTo>
                  <a:pt x="0" y="0"/>
                </a:moveTo>
                <a:lnTo>
                  <a:pt x="3242695" y="0"/>
                </a:lnTo>
                <a:lnTo>
                  <a:pt x="3305678" y="69271"/>
                </a:lnTo>
                <a:cubicBezTo>
                  <a:pt x="4016204" y="929100"/>
                  <a:pt x="4455673" y="2116944"/>
                  <a:pt x="4455673" y="3429000"/>
                </a:cubicBezTo>
                <a:cubicBezTo>
                  <a:pt x="4455673" y="4741056"/>
                  <a:pt x="4016204" y="5928900"/>
                  <a:pt x="3305678" y="6788730"/>
                </a:cubicBezTo>
                <a:lnTo>
                  <a:pt x="3242695" y="6858000"/>
                </a:lnTo>
                <a:lnTo>
                  <a:pt x="0" y="6858000"/>
                </a:lnTo>
                <a:close/>
              </a:path>
            </a:pathLst>
          </a:custGeom>
          <a:ln w="9525">
            <a:solidFill>
              <a:srgbClr val="D5D5D5"/>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53" name="Freeform: Shape 1052">
            <a:extLst>
              <a:ext uri="{FF2B5EF4-FFF2-40B4-BE49-F238E27FC236}">
                <a16:creationId xmlns:a16="http://schemas.microsoft.com/office/drawing/2014/main" id="{AEDD7960-4866-4399-BEF6-DD1431AB4E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9" cy="6858000"/>
          </a:xfrm>
          <a:custGeom>
            <a:avLst/>
            <a:gdLst>
              <a:gd name="connsiteX0" fmla="*/ 0 w 4446529"/>
              <a:gd name="connsiteY0" fmla="*/ 0 h 6858000"/>
              <a:gd name="connsiteX1" fmla="*/ 3233551 w 4446529"/>
              <a:gd name="connsiteY1" fmla="*/ 0 h 6858000"/>
              <a:gd name="connsiteX2" fmla="*/ 3296534 w 4446529"/>
              <a:gd name="connsiteY2" fmla="*/ 69271 h 6858000"/>
              <a:gd name="connsiteX3" fmla="*/ 4446529 w 4446529"/>
              <a:gd name="connsiteY3" fmla="*/ 3429000 h 6858000"/>
              <a:gd name="connsiteX4" fmla="*/ 3296534 w 4446529"/>
              <a:gd name="connsiteY4" fmla="*/ 6788730 h 6858000"/>
              <a:gd name="connsiteX5" fmla="*/ 3233551 w 4446529"/>
              <a:gd name="connsiteY5" fmla="*/ 6858000 h 6858000"/>
              <a:gd name="connsiteX6" fmla="*/ 0 w 444652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9" h="6858000">
                <a:moveTo>
                  <a:pt x="0" y="0"/>
                </a:moveTo>
                <a:lnTo>
                  <a:pt x="3233551" y="0"/>
                </a:lnTo>
                <a:lnTo>
                  <a:pt x="3296534" y="69271"/>
                </a:lnTo>
                <a:cubicBezTo>
                  <a:pt x="4007060" y="929100"/>
                  <a:pt x="4446529" y="2116944"/>
                  <a:pt x="4446529" y="3429000"/>
                </a:cubicBezTo>
                <a:cubicBezTo>
                  <a:pt x="4446529" y="4741056"/>
                  <a:pt x="4007060" y="5928900"/>
                  <a:pt x="3296534" y="6788730"/>
                </a:cubicBezTo>
                <a:lnTo>
                  <a:pt x="3233551"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4" name="Rectangle 1053">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055" name="Rectangle 105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3756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TextBox 2">
            <a:extLst>
              <a:ext uri="{FF2B5EF4-FFF2-40B4-BE49-F238E27FC236}">
                <a16:creationId xmlns:a16="http://schemas.microsoft.com/office/drawing/2014/main" id="{06A11F06-B894-C7CA-2683-1CD228FDF68F}"/>
              </a:ext>
            </a:extLst>
          </p:cNvPr>
          <p:cNvSpPr txBox="1"/>
          <p:nvPr/>
        </p:nvSpPr>
        <p:spPr>
          <a:xfrm>
            <a:off x="371094" y="2718054"/>
            <a:ext cx="3438906" cy="3207258"/>
          </a:xfrm>
          <a:prstGeom prst="rect">
            <a:avLst/>
          </a:prstGeom>
        </p:spPr>
        <p:txBody>
          <a:bodyPr vert="horz" lIns="91440" tIns="45720" rIns="91440" bIns="45720" rtlCol="0" anchor="t">
            <a:normAutofit/>
          </a:bodyPr>
          <a:lstStyle/>
          <a:p>
            <a:pPr>
              <a:lnSpc>
                <a:spcPct val="90000"/>
              </a:lnSpc>
              <a:spcAft>
                <a:spcPts val="600"/>
              </a:spcAft>
            </a:pPr>
            <a:endParaRPr lang="en-US" sz="1700" dirty="0"/>
          </a:p>
        </p:txBody>
      </p:sp>
      <p:sp>
        <p:nvSpPr>
          <p:cNvPr id="7" name="TextBox 6">
            <a:extLst>
              <a:ext uri="{FF2B5EF4-FFF2-40B4-BE49-F238E27FC236}">
                <a16:creationId xmlns:a16="http://schemas.microsoft.com/office/drawing/2014/main" id="{96453DB2-B5D0-E369-0778-F28B5EC3A0D3}"/>
              </a:ext>
            </a:extLst>
          </p:cNvPr>
          <p:cNvSpPr txBox="1"/>
          <p:nvPr/>
        </p:nvSpPr>
        <p:spPr>
          <a:xfrm>
            <a:off x="134027" y="2933642"/>
            <a:ext cx="3948096" cy="694614"/>
          </a:xfrm>
          <a:prstGeom prst="rect">
            <a:avLst/>
          </a:prstGeom>
          <a:noFill/>
        </p:spPr>
        <p:txBody>
          <a:bodyPr wrap="square">
            <a:spAutoFit/>
          </a:bodyPr>
          <a:lstStyle/>
          <a:p>
            <a:pPr algn="ctr">
              <a:lnSpc>
                <a:spcPct val="80000"/>
              </a:lnSpc>
            </a:pPr>
            <a:r>
              <a:rPr lang="en-US" sz="2400" b="1" i="1" dirty="0">
                <a:solidFill>
                  <a:srgbClr val="FF0000"/>
                </a:solidFill>
              </a:rPr>
              <a:t>Authentic Work Students Can’t Outsource</a:t>
            </a:r>
            <a:endParaRPr lang="en-US" sz="2400" b="1" dirty="0">
              <a:solidFill>
                <a:srgbClr val="FF0000"/>
              </a:solidFill>
            </a:endParaRPr>
          </a:p>
        </p:txBody>
      </p:sp>
      <p:sp>
        <p:nvSpPr>
          <p:cNvPr id="8" name="TextBox 7">
            <a:extLst>
              <a:ext uri="{FF2B5EF4-FFF2-40B4-BE49-F238E27FC236}">
                <a16:creationId xmlns:a16="http://schemas.microsoft.com/office/drawing/2014/main" id="{779D2470-6A5B-C468-8AA8-536B03328AAC}"/>
              </a:ext>
            </a:extLst>
          </p:cNvPr>
          <p:cNvSpPr txBox="1"/>
          <p:nvPr/>
        </p:nvSpPr>
        <p:spPr>
          <a:xfrm>
            <a:off x="-213360" y="5834857"/>
            <a:ext cx="4023360" cy="443711"/>
          </a:xfrm>
          <a:prstGeom prst="rect">
            <a:avLst/>
          </a:prstGeom>
          <a:noFill/>
        </p:spPr>
        <p:txBody>
          <a:bodyPr wrap="square">
            <a:spAutoFit/>
          </a:bodyPr>
          <a:lstStyle/>
          <a:p>
            <a:pPr algn="ctr">
              <a:lnSpc>
                <a:spcPct val="80000"/>
              </a:lnSpc>
            </a:pPr>
            <a:r>
              <a:rPr lang="en-US" sz="1400" b="1" dirty="0">
                <a:solidFill>
                  <a:srgbClr val="FF0000"/>
                </a:solidFill>
              </a:rPr>
              <a:t>Faculty Focus: </a:t>
            </a:r>
            <a:r>
              <a:rPr lang="en-US" sz="1400" dirty="0">
                <a:solidFill>
                  <a:srgbClr val="002060"/>
                </a:solidFill>
              </a:rPr>
              <a:t>Innovative Teaching                               Techniques for College Success Series</a:t>
            </a:r>
          </a:p>
        </p:txBody>
      </p:sp>
      <p:sp>
        <p:nvSpPr>
          <p:cNvPr id="9" name="Rectangle 8">
            <a:extLst>
              <a:ext uri="{FF2B5EF4-FFF2-40B4-BE49-F238E27FC236}">
                <a16:creationId xmlns:a16="http://schemas.microsoft.com/office/drawing/2014/main" id="{445BFF6E-BEC5-D9AE-DC8D-5225A9FE1137}"/>
              </a:ext>
            </a:extLst>
          </p:cNvPr>
          <p:cNvSpPr/>
          <p:nvPr/>
        </p:nvSpPr>
        <p:spPr>
          <a:xfrm>
            <a:off x="371094" y="2192055"/>
            <a:ext cx="3394710" cy="3780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C3AB0FC-31FF-E12A-C48F-549AD16EB2AA}"/>
              </a:ext>
            </a:extLst>
          </p:cNvPr>
          <p:cNvSpPr txBox="1"/>
          <p:nvPr/>
        </p:nvSpPr>
        <p:spPr>
          <a:xfrm>
            <a:off x="134027" y="2114461"/>
            <a:ext cx="3948096" cy="694614"/>
          </a:xfrm>
          <a:prstGeom prst="rect">
            <a:avLst/>
          </a:prstGeom>
          <a:noFill/>
        </p:spPr>
        <p:txBody>
          <a:bodyPr wrap="square">
            <a:spAutoFit/>
          </a:bodyPr>
          <a:lstStyle/>
          <a:p>
            <a:pPr algn="ctr">
              <a:lnSpc>
                <a:spcPct val="80000"/>
              </a:lnSpc>
              <a:spcAft>
                <a:spcPts val="600"/>
              </a:spcAft>
            </a:pPr>
            <a:r>
              <a:rPr lang="en-US" sz="2400" b="1" dirty="0">
                <a:solidFill>
                  <a:srgbClr val="002060"/>
                </a:solidFill>
              </a:rPr>
              <a:t>Rewriting Assignments                       in the AI Era</a:t>
            </a:r>
            <a:endParaRPr lang="en-US" sz="2400" dirty="0">
              <a:solidFill>
                <a:srgbClr val="002060"/>
              </a:solidFill>
            </a:endParaRPr>
          </a:p>
        </p:txBody>
      </p:sp>
    </p:spTree>
    <p:extLst>
      <p:ext uri="{BB962C8B-B14F-4D97-AF65-F5344CB8AC3E}">
        <p14:creationId xmlns:p14="http://schemas.microsoft.com/office/powerpoint/2010/main" val="2383052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8BB8D46-8064-5600-CB66-C544D23C13CE}"/>
            </a:ext>
          </a:extLst>
        </p:cNvPr>
        <p:cNvGrpSpPr/>
        <p:nvPr/>
      </p:nvGrpSpPr>
      <p:grpSpPr>
        <a:xfrm>
          <a:off x="0" y="0"/>
          <a:ext cx="0" cy="0"/>
          <a:chOff x="0" y="0"/>
          <a:chExt cx="0" cy="0"/>
        </a:xfrm>
      </p:grpSpPr>
      <p:pic>
        <p:nvPicPr>
          <p:cNvPr id="6" name="Picture 5" descr="A painting of a person's face&#10;&#10;AI-generated content may be incorrect.">
            <a:extLst>
              <a:ext uri="{FF2B5EF4-FFF2-40B4-BE49-F238E27FC236}">
                <a16:creationId xmlns:a16="http://schemas.microsoft.com/office/drawing/2014/main" id="{AAC1E7DA-1B31-25BA-71D1-B2A953EBFE58}"/>
              </a:ext>
            </a:extLst>
          </p:cNvPr>
          <p:cNvPicPr>
            <a:picLocks noChangeAspect="1"/>
          </p:cNvPicPr>
          <p:nvPr/>
        </p:nvPicPr>
        <p:blipFill>
          <a:blip r:embed="rId3"/>
          <a:srcRect l="7131" r="6406" b="1"/>
          <a:stretch>
            <a:fillRect/>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5" name="TextBox 4">
            <a:extLst>
              <a:ext uri="{FF2B5EF4-FFF2-40B4-BE49-F238E27FC236}">
                <a16:creationId xmlns:a16="http://schemas.microsoft.com/office/drawing/2014/main" id="{7B1AC42D-9D91-1206-C55E-98CE1340174C}"/>
              </a:ext>
            </a:extLst>
          </p:cNvPr>
          <p:cNvSpPr txBox="1"/>
          <p:nvPr/>
        </p:nvSpPr>
        <p:spPr>
          <a:xfrm>
            <a:off x="6668256" y="2640303"/>
            <a:ext cx="4642748" cy="3752849"/>
          </a:xfrm>
          <a:prstGeom prst="rect">
            <a:avLst/>
          </a:prstGeom>
        </p:spPr>
        <p:txBody>
          <a:bodyPr vert="horz" lIns="91440" tIns="45720" rIns="91440" bIns="45720" rtlCol="0">
            <a:normAutofit/>
          </a:bodyPr>
          <a:lstStyle/>
          <a:p>
            <a:pPr marL="285750" indent="-285750">
              <a:lnSpc>
                <a:spcPct val="90000"/>
              </a:lnSpc>
              <a:spcAft>
                <a:spcPts val="1800"/>
              </a:spcAft>
              <a:buFont typeface="Wingdings" panose="05000000000000000000" pitchFamily="2" charset="2"/>
              <a:buChar char="§"/>
            </a:pPr>
            <a:r>
              <a:rPr lang="en-US" sz="1600" dirty="0">
                <a:solidFill>
                  <a:srgbClr val="002060"/>
                </a:solidFill>
              </a:rPr>
              <a:t>Require students to collect, observe, or generate original material.</a:t>
            </a:r>
          </a:p>
          <a:p>
            <a:pPr marL="285750" indent="-285750">
              <a:lnSpc>
                <a:spcPct val="90000"/>
              </a:lnSpc>
              <a:spcAft>
                <a:spcPts val="1800"/>
              </a:spcAft>
              <a:buFont typeface="Wingdings" panose="05000000000000000000" pitchFamily="2" charset="2"/>
              <a:buChar char="§"/>
            </a:pPr>
            <a:r>
              <a:rPr lang="en-US" sz="1600" dirty="0">
                <a:solidFill>
                  <a:srgbClr val="002060"/>
                </a:solidFill>
              </a:rPr>
              <a:t>Use interviews, surveys, experiments, or observations.</a:t>
            </a:r>
          </a:p>
          <a:p>
            <a:pPr marL="285750" indent="-285750">
              <a:lnSpc>
                <a:spcPct val="90000"/>
              </a:lnSpc>
              <a:spcAft>
                <a:spcPts val="1800"/>
              </a:spcAft>
              <a:buFont typeface="Wingdings" panose="05000000000000000000" pitchFamily="2" charset="2"/>
              <a:buChar char="§"/>
            </a:pPr>
            <a:r>
              <a:rPr lang="en-US" sz="1600" dirty="0">
                <a:solidFill>
                  <a:srgbClr val="002060"/>
                </a:solidFill>
              </a:rPr>
              <a:t>Ask students to create models, visuals, or artifacts.</a:t>
            </a:r>
          </a:p>
          <a:p>
            <a:pPr marL="285750" indent="-285750">
              <a:lnSpc>
                <a:spcPct val="90000"/>
              </a:lnSpc>
              <a:spcAft>
                <a:spcPts val="1800"/>
              </a:spcAft>
              <a:buFont typeface="Wingdings" panose="05000000000000000000" pitchFamily="2" charset="2"/>
              <a:buChar char="§"/>
            </a:pPr>
            <a:r>
              <a:rPr lang="en-US" sz="1600" dirty="0">
                <a:solidFill>
                  <a:srgbClr val="002060"/>
                </a:solidFill>
              </a:rPr>
              <a:t>Emphasize interpretation and explanation of findings.</a:t>
            </a:r>
          </a:p>
          <a:p>
            <a:pPr marL="285750" indent="-285750">
              <a:lnSpc>
                <a:spcPct val="90000"/>
              </a:lnSpc>
              <a:spcAft>
                <a:spcPts val="1800"/>
              </a:spcAft>
              <a:buFont typeface="Wingdings" panose="05000000000000000000" pitchFamily="2" charset="2"/>
              <a:buChar char="§"/>
            </a:pPr>
            <a:r>
              <a:rPr lang="en-US" sz="1600" dirty="0">
                <a:solidFill>
                  <a:srgbClr val="002060"/>
                </a:solidFill>
              </a:rPr>
              <a:t>Allow AI to support organization—but not replace thinking.</a:t>
            </a:r>
          </a:p>
        </p:txBody>
      </p:sp>
      <p:sp>
        <p:nvSpPr>
          <p:cNvPr id="8" name="TextBox 7">
            <a:extLst>
              <a:ext uri="{FF2B5EF4-FFF2-40B4-BE49-F238E27FC236}">
                <a16:creationId xmlns:a16="http://schemas.microsoft.com/office/drawing/2014/main" id="{3A4C7702-900B-0B8A-1C12-F2B828B8D2CE}"/>
              </a:ext>
            </a:extLst>
          </p:cNvPr>
          <p:cNvSpPr txBox="1"/>
          <p:nvPr/>
        </p:nvSpPr>
        <p:spPr>
          <a:xfrm>
            <a:off x="6492891" y="1193719"/>
            <a:ext cx="4229389" cy="759247"/>
          </a:xfrm>
          <a:prstGeom prst="rect">
            <a:avLst/>
          </a:prstGeom>
          <a:noFill/>
        </p:spPr>
        <p:txBody>
          <a:bodyPr wrap="square">
            <a:spAutoFit/>
          </a:bodyPr>
          <a:lstStyle/>
          <a:p>
            <a:pPr marR="0" lvl="0" algn="ctr" defTabSz="914400" rtl="0" eaLnBrk="1" fontAlgn="auto" latinLnBrk="0" hangingPunct="1">
              <a:lnSpc>
                <a:spcPct val="90000"/>
              </a:lnSpc>
              <a:spcBef>
                <a:spcPts val="0"/>
              </a:spcBef>
              <a:spcAft>
                <a:spcPts val="600"/>
              </a:spcAft>
              <a:buClrTx/>
              <a:buSzTx/>
              <a:tabLst/>
              <a:defRPr/>
            </a:pP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Integrate Original                                   Data or Creation</a:t>
            </a:r>
            <a:endParaRPr kumimoji="0" lang="en-US" sz="24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cxnSp>
        <p:nvCxnSpPr>
          <p:cNvPr id="10" name="Straight Connector 9">
            <a:extLst>
              <a:ext uri="{FF2B5EF4-FFF2-40B4-BE49-F238E27FC236}">
                <a16:creationId xmlns:a16="http://schemas.microsoft.com/office/drawing/2014/main" id="{DD336277-FFE5-7790-31E2-B7032FA97357}"/>
              </a:ext>
            </a:extLst>
          </p:cNvPr>
          <p:cNvCxnSpPr>
            <a:cxnSpLocks/>
          </p:cNvCxnSpPr>
          <p:nvPr/>
        </p:nvCxnSpPr>
        <p:spPr>
          <a:xfrm>
            <a:off x="7064679" y="2079321"/>
            <a:ext cx="3319398" cy="0"/>
          </a:xfrm>
          <a:prstGeom prst="line">
            <a:avLst/>
          </a:prstGeom>
          <a:ln w="3810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2063094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3A3DD37-59EF-9777-F3CF-2DA0F439486E}"/>
            </a:ext>
          </a:extLst>
        </p:cNvPr>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5 Benefits Of Iterative Design In eLearning">
            <a:extLst>
              <a:ext uri="{FF2B5EF4-FFF2-40B4-BE49-F238E27FC236}">
                <a16:creationId xmlns:a16="http://schemas.microsoft.com/office/drawing/2014/main" id="{63173AE3-DAE2-6096-E23A-779AFAA0B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0692" b="14000"/>
          <a:stretch>
            <a:fillRect/>
          </a:stretch>
        </p:blipFill>
        <p:spPr bwMode="auto">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0249"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A1FDEBD-B541-512B-06D9-81F9B0D4F4C4}"/>
              </a:ext>
            </a:extLst>
          </p:cNvPr>
          <p:cNvSpPr txBox="1"/>
          <p:nvPr/>
        </p:nvSpPr>
        <p:spPr>
          <a:xfrm>
            <a:off x="4636006" y="4888538"/>
            <a:ext cx="6897626" cy="1399223"/>
          </a:xfrm>
          <a:prstGeom prst="rect">
            <a:avLst/>
          </a:prstGeom>
        </p:spPr>
        <p:txBody>
          <a:bodyPr vert="horz" lIns="91440" tIns="45720" rIns="91440" bIns="45720" rtlCol="0" anchor="ctr">
            <a:noAutofit/>
          </a:bodyPr>
          <a:lstStyle/>
          <a:p>
            <a:pPr marL="57150" indent="-285750">
              <a:lnSpc>
                <a:spcPct val="90000"/>
              </a:lnSpc>
              <a:spcAft>
                <a:spcPts val="600"/>
              </a:spcAft>
              <a:buFont typeface="Wingdings" panose="05000000000000000000" pitchFamily="2" charset="2"/>
              <a:buChar char="§"/>
            </a:pPr>
            <a:r>
              <a:rPr lang="en-US" sz="1600" dirty="0">
                <a:solidFill>
                  <a:srgbClr val="002060"/>
                </a:solidFill>
              </a:rPr>
              <a:t>Break assignments into clear, manageable stages.</a:t>
            </a:r>
          </a:p>
          <a:p>
            <a:pPr marL="57150" indent="-285750">
              <a:lnSpc>
                <a:spcPct val="90000"/>
              </a:lnSpc>
              <a:spcAft>
                <a:spcPts val="600"/>
              </a:spcAft>
              <a:buFont typeface="Wingdings" panose="05000000000000000000" pitchFamily="2" charset="2"/>
              <a:buChar char="§"/>
            </a:pPr>
            <a:r>
              <a:rPr lang="en-US" sz="1600" dirty="0">
                <a:solidFill>
                  <a:srgbClr val="002060"/>
                </a:solidFill>
              </a:rPr>
              <a:t>Use proposals, drafts, and revision checkpoints.</a:t>
            </a:r>
          </a:p>
          <a:p>
            <a:pPr marL="57150" indent="-285750">
              <a:lnSpc>
                <a:spcPct val="90000"/>
              </a:lnSpc>
              <a:spcAft>
                <a:spcPts val="600"/>
              </a:spcAft>
              <a:buFont typeface="Wingdings" panose="05000000000000000000" pitchFamily="2" charset="2"/>
              <a:buChar char="§"/>
            </a:pPr>
            <a:r>
              <a:rPr lang="en-US" sz="1600" dirty="0">
                <a:solidFill>
                  <a:srgbClr val="002060"/>
                </a:solidFill>
              </a:rPr>
              <a:t>Provide feedback throughout the process.</a:t>
            </a:r>
          </a:p>
          <a:p>
            <a:pPr marL="57150" indent="-285750">
              <a:lnSpc>
                <a:spcPct val="90000"/>
              </a:lnSpc>
              <a:spcAft>
                <a:spcPts val="600"/>
              </a:spcAft>
              <a:buFont typeface="Wingdings" panose="05000000000000000000" pitchFamily="2" charset="2"/>
              <a:buChar char="§"/>
            </a:pPr>
            <a:r>
              <a:rPr lang="en-US" sz="1600" dirty="0">
                <a:solidFill>
                  <a:srgbClr val="002060"/>
                </a:solidFill>
              </a:rPr>
              <a:t>Emphasize reflection and improvement over time.</a:t>
            </a:r>
          </a:p>
          <a:p>
            <a:pPr marL="57150" indent="-285750">
              <a:lnSpc>
                <a:spcPct val="90000"/>
              </a:lnSpc>
              <a:spcAft>
                <a:spcPts val="600"/>
              </a:spcAft>
              <a:buFont typeface="Wingdings" panose="05000000000000000000" pitchFamily="2" charset="2"/>
              <a:buChar char="§"/>
            </a:pPr>
            <a:r>
              <a:rPr lang="en-US" sz="1600" dirty="0">
                <a:solidFill>
                  <a:srgbClr val="002060"/>
                </a:solidFill>
              </a:rPr>
              <a:t>Reduce outsourcing by monitoring progress.</a:t>
            </a:r>
          </a:p>
        </p:txBody>
      </p:sp>
      <p:sp>
        <p:nvSpPr>
          <p:cNvPr id="7" name="TextBox 6">
            <a:extLst>
              <a:ext uri="{FF2B5EF4-FFF2-40B4-BE49-F238E27FC236}">
                <a16:creationId xmlns:a16="http://schemas.microsoft.com/office/drawing/2014/main" id="{DCEE8EC5-230D-8017-1F42-D2FA3AE8AB6C}"/>
              </a:ext>
            </a:extLst>
          </p:cNvPr>
          <p:cNvSpPr txBox="1"/>
          <p:nvPr/>
        </p:nvSpPr>
        <p:spPr>
          <a:xfrm>
            <a:off x="1153461" y="5097726"/>
            <a:ext cx="2601458" cy="759247"/>
          </a:xfrm>
          <a:prstGeom prst="rect">
            <a:avLst/>
          </a:prstGeom>
          <a:noFill/>
        </p:spPr>
        <p:txBody>
          <a:bodyPr wrap="square">
            <a:spAutoFit/>
          </a:bodyPr>
          <a:lstStyle/>
          <a:p>
            <a:pPr algn="ctr">
              <a:lnSpc>
                <a:spcPct val="90000"/>
              </a:lnSpc>
              <a:spcAft>
                <a:spcPts val="600"/>
              </a:spcAft>
            </a:pPr>
            <a:r>
              <a:rPr lang="en-US" sz="2400" b="1" dirty="0">
                <a:solidFill>
                  <a:srgbClr val="FF0000"/>
                </a:solidFill>
              </a:rPr>
              <a:t>Build Iteration Into Assignments</a:t>
            </a:r>
            <a:endParaRPr lang="en-US" sz="2400" dirty="0">
              <a:solidFill>
                <a:srgbClr val="FF0000"/>
              </a:solidFill>
            </a:endParaRPr>
          </a:p>
        </p:txBody>
      </p:sp>
    </p:spTree>
    <p:extLst>
      <p:ext uri="{BB962C8B-B14F-4D97-AF65-F5344CB8AC3E}">
        <p14:creationId xmlns:p14="http://schemas.microsoft.com/office/powerpoint/2010/main" val="15806758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BC5C94-E59A-12A0-9215-7195225B765D}"/>
            </a:ext>
          </a:extLst>
        </p:cNvPr>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7A7F1C32-3C2F-1ECB-764D-3971E80C26CB}"/>
              </a:ext>
            </a:extLst>
          </p:cNvPr>
          <p:cNvSpPr txBox="1"/>
          <p:nvPr/>
        </p:nvSpPr>
        <p:spPr>
          <a:xfrm>
            <a:off x="682496" y="1944913"/>
            <a:ext cx="4282984" cy="3511943"/>
          </a:xfrm>
          <a:prstGeom prst="rect">
            <a:avLst/>
          </a:prstGeom>
        </p:spPr>
        <p:txBody>
          <a:bodyPr vert="horz" lIns="91440" tIns="45720" rIns="91440" bIns="45720" rtlCol="0" anchor="ctr">
            <a:normAutofit/>
          </a:bodyPr>
          <a:lstStyle/>
          <a:p>
            <a:pPr marL="285750" indent="-285750">
              <a:lnSpc>
                <a:spcPct val="90000"/>
              </a:lnSpc>
              <a:spcAft>
                <a:spcPts val="1200"/>
              </a:spcAft>
              <a:buFont typeface="Wingdings" panose="05000000000000000000" pitchFamily="2" charset="2"/>
              <a:buChar char="§"/>
            </a:pPr>
            <a:r>
              <a:rPr lang="en-US" sz="1600" dirty="0">
                <a:solidFill>
                  <a:srgbClr val="002060"/>
                </a:solidFill>
              </a:rPr>
              <a:t>Identify an audience beyond the instructor.</a:t>
            </a:r>
          </a:p>
          <a:p>
            <a:pPr marL="285750" indent="-285750">
              <a:lnSpc>
                <a:spcPct val="90000"/>
              </a:lnSpc>
              <a:spcAft>
                <a:spcPts val="1200"/>
              </a:spcAft>
              <a:buFont typeface="Wingdings" panose="05000000000000000000" pitchFamily="2" charset="2"/>
              <a:buChar char="§"/>
            </a:pPr>
            <a:r>
              <a:rPr lang="en-US" sz="1600" dirty="0">
                <a:solidFill>
                  <a:srgbClr val="002060"/>
                </a:solidFill>
              </a:rPr>
              <a:t>Use peers, community members, or professional roles.</a:t>
            </a:r>
          </a:p>
          <a:p>
            <a:pPr marL="285750" indent="-285750">
              <a:lnSpc>
                <a:spcPct val="90000"/>
              </a:lnSpc>
              <a:spcAft>
                <a:spcPts val="1200"/>
              </a:spcAft>
              <a:buFont typeface="Wingdings" panose="05000000000000000000" pitchFamily="2" charset="2"/>
              <a:buChar char="§"/>
            </a:pPr>
            <a:r>
              <a:rPr lang="en-US" sz="1600" dirty="0">
                <a:solidFill>
                  <a:srgbClr val="002060"/>
                </a:solidFill>
              </a:rPr>
              <a:t>Require appropriate tone and purpose.</a:t>
            </a:r>
          </a:p>
          <a:p>
            <a:pPr marL="285750" indent="-285750">
              <a:lnSpc>
                <a:spcPct val="90000"/>
              </a:lnSpc>
              <a:spcAft>
                <a:spcPts val="1200"/>
              </a:spcAft>
              <a:buFont typeface="Wingdings" panose="05000000000000000000" pitchFamily="2" charset="2"/>
              <a:buChar char="§"/>
            </a:pPr>
            <a:r>
              <a:rPr lang="en-US" sz="1600" dirty="0">
                <a:solidFill>
                  <a:srgbClr val="002060"/>
                </a:solidFill>
              </a:rPr>
              <a:t>Emphasize judgment and contextual awareness.</a:t>
            </a:r>
          </a:p>
          <a:p>
            <a:pPr marL="285750" indent="-285750">
              <a:lnSpc>
                <a:spcPct val="90000"/>
              </a:lnSpc>
              <a:spcAft>
                <a:spcPts val="1200"/>
              </a:spcAft>
              <a:buFont typeface="Wingdings" panose="05000000000000000000" pitchFamily="2" charset="2"/>
              <a:buChar char="§"/>
            </a:pPr>
            <a:r>
              <a:rPr lang="en-US" sz="1600" dirty="0">
                <a:solidFill>
                  <a:srgbClr val="002060"/>
                </a:solidFill>
              </a:rPr>
              <a:t>Increase motivation through meaningful communication.</a:t>
            </a:r>
          </a:p>
        </p:txBody>
      </p:sp>
      <p:sp>
        <p:nvSpPr>
          <p:cNvPr id="34" name="Rectangle 33">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erson standing in front of a person in a suit&#10;&#10;AI-generated content may be incorrect.">
            <a:extLst>
              <a:ext uri="{FF2B5EF4-FFF2-40B4-BE49-F238E27FC236}">
                <a16:creationId xmlns:a16="http://schemas.microsoft.com/office/drawing/2014/main" id="{939C732D-4767-F04D-BF05-B9E771C67E87}"/>
              </a:ext>
            </a:extLst>
          </p:cNvPr>
          <p:cNvPicPr>
            <a:picLocks noChangeAspect="1"/>
          </p:cNvPicPr>
          <p:nvPr/>
        </p:nvPicPr>
        <p:blipFill>
          <a:blip r:embed="rId3"/>
          <a:stretch>
            <a:fillRect/>
          </a:stretch>
        </p:blipFill>
        <p:spPr>
          <a:xfrm>
            <a:off x="6436718" y="1274411"/>
            <a:ext cx="4813174" cy="321279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TextBox 8">
            <a:extLst>
              <a:ext uri="{FF2B5EF4-FFF2-40B4-BE49-F238E27FC236}">
                <a16:creationId xmlns:a16="http://schemas.microsoft.com/office/drawing/2014/main" id="{E493B6BF-EA3B-78AE-903E-D6C7A1F787D3}"/>
              </a:ext>
            </a:extLst>
          </p:cNvPr>
          <p:cNvSpPr txBox="1"/>
          <p:nvPr/>
        </p:nvSpPr>
        <p:spPr>
          <a:xfrm>
            <a:off x="1076503" y="1185666"/>
            <a:ext cx="3103419" cy="759247"/>
          </a:xfrm>
          <a:prstGeom prst="rect">
            <a:avLst/>
          </a:prstGeom>
          <a:noFill/>
        </p:spPr>
        <p:txBody>
          <a:bodyPr wrap="square">
            <a:spAutoFit/>
          </a:bodyPr>
          <a:lstStyle/>
          <a:p>
            <a:pPr algn="ctr">
              <a:lnSpc>
                <a:spcPct val="90000"/>
              </a:lnSpc>
              <a:spcAft>
                <a:spcPts val="600"/>
              </a:spcAft>
            </a:pPr>
            <a:r>
              <a:rPr lang="en-US" sz="2400" b="1" dirty="0">
                <a:solidFill>
                  <a:srgbClr val="FF0000"/>
                </a:solidFill>
              </a:rPr>
              <a:t>Design for a                             Real Audience</a:t>
            </a:r>
            <a:endParaRPr lang="en-US" sz="2400" dirty="0">
              <a:solidFill>
                <a:srgbClr val="FF0000"/>
              </a:solidFill>
            </a:endParaRPr>
          </a:p>
        </p:txBody>
      </p:sp>
    </p:spTree>
    <p:extLst>
      <p:ext uri="{BB962C8B-B14F-4D97-AF65-F5344CB8AC3E}">
        <p14:creationId xmlns:p14="http://schemas.microsoft.com/office/powerpoint/2010/main" val="1571506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6F0A11B-065D-91D4-89DB-29D48CB6B78E}"/>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Group 2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8FE919A-8A8A-4F83-D0A5-B799FEEBF83D}"/>
              </a:ext>
            </a:extLst>
          </p:cNvPr>
          <p:cNvSpPr txBox="1"/>
          <p:nvPr/>
        </p:nvSpPr>
        <p:spPr>
          <a:xfrm>
            <a:off x="590720" y="2330505"/>
            <a:ext cx="4236978" cy="3979585"/>
          </a:xfrm>
          <a:prstGeom prst="rect">
            <a:avLst/>
          </a:prstGeom>
        </p:spPr>
        <p:txBody>
          <a:bodyPr vert="horz" lIns="91440" tIns="45720" rIns="91440" bIns="45720" rtlCol="0" anchor="ctr">
            <a:normAutofit/>
          </a:bodyPr>
          <a:lstStyle/>
          <a:p>
            <a:pPr marL="342900" indent="-342900">
              <a:lnSpc>
                <a:spcPct val="90000"/>
              </a:lnSpc>
              <a:spcAft>
                <a:spcPts val="1800"/>
              </a:spcAft>
              <a:buFont typeface="Wingdings" panose="05000000000000000000" pitchFamily="2" charset="2"/>
              <a:buChar char="§"/>
            </a:pPr>
            <a:r>
              <a:rPr lang="en-US" sz="2000" dirty="0">
                <a:solidFill>
                  <a:srgbClr val="002060"/>
                </a:solidFill>
              </a:rPr>
              <a:t>Align rubrics with learning priorities.</a:t>
            </a:r>
          </a:p>
          <a:p>
            <a:pPr marL="342900" indent="-342900">
              <a:lnSpc>
                <a:spcPct val="90000"/>
              </a:lnSpc>
              <a:spcAft>
                <a:spcPts val="1800"/>
              </a:spcAft>
              <a:buFont typeface="Wingdings" panose="05000000000000000000" pitchFamily="2" charset="2"/>
              <a:buChar char="§"/>
            </a:pPr>
            <a:r>
              <a:rPr lang="en-US" sz="2000" dirty="0">
                <a:solidFill>
                  <a:srgbClr val="002060"/>
                </a:solidFill>
              </a:rPr>
              <a:t>Emphasize reasoning and application.</a:t>
            </a:r>
          </a:p>
          <a:p>
            <a:pPr marL="342900" indent="-342900">
              <a:lnSpc>
                <a:spcPct val="90000"/>
              </a:lnSpc>
              <a:spcAft>
                <a:spcPts val="1800"/>
              </a:spcAft>
              <a:buFont typeface="Wingdings" panose="05000000000000000000" pitchFamily="2" charset="2"/>
              <a:buChar char="§"/>
            </a:pPr>
            <a:r>
              <a:rPr lang="en-US" sz="2000" dirty="0">
                <a:solidFill>
                  <a:srgbClr val="002060"/>
                </a:solidFill>
              </a:rPr>
              <a:t>Value reflection and revision.</a:t>
            </a:r>
          </a:p>
          <a:p>
            <a:pPr marL="342900" indent="-342900">
              <a:lnSpc>
                <a:spcPct val="90000"/>
              </a:lnSpc>
              <a:spcAft>
                <a:spcPts val="1800"/>
              </a:spcAft>
              <a:buFont typeface="Wingdings" panose="05000000000000000000" pitchFamily="2" charset="2"/>
              <a:buChar char="§"/>
            </a:pPr>
            <a:r>
              <a:rPr lang="en-US" sz="2000" dirty="0">
                <a:solidFill>
                  <a:srgbClr val="002060"/>
                </a:solidFill>
              </a:rPr>
              <a:t>De-emphasize polish over thinking.</a:t>
            </a:r>
          </a:p>
          <a:p>
            <a:pPr marL="342900" indent="-342900">
              <a:lnSpc>
                <a:spcPct val="90000"/>
              </a:lnSpc>
              <a:spcAft>
                <a:spcPts val="1800"/>
              </a:spcAft>
              <a:buFont typeface="Wingdings" panose="05000000000000000000" pitchFamily="2" charset="2"/>
              <a:buChar char="§"/>
            </a:pPr>
            <a:r>
              <a:rPr lang="en-US" sz="2000" dirty="0">
                <a:solidFill>
                  <a:srgbClr val="002060"/>
                </a:solidFill>
              </a:rPr>
              <a:t>Encourage authentic student engagement.</a:t>
            </a:r>
          </a:p>
        </p:txBody>
      </p:sp>
      <p:sp>
        <p:nvSpPr>
          <p:cNvPr id="26" name="Rectangle 25">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C293439-AB0D-BEDC-5B78-67363071D6C2}"/>
              </a:ext>
            </a:extLst>
          </p:cNvPr>
          <p:cNvSpPr txBox="1"/>
          <p:nvPr/>
        </p:nvSpPr>
        <p:spPr>
          <a:xfrm>
            <a:off x="1354937" y="1331322"/>
            <a:ext cx="2558113" cy="759247"/>
          </a:xfrm>
          <a:prstGeom prst="rect">
            <a:avLst/>
          </a:prstGeom>
          <a:noFill/>
        </p:spPr>
        <p:txBody>
          <a:bodyPr wrap="square">
            <a:spAutoFit/>
          </a:bodyPr>
          <a:lstStyle/>
          <a:p>
            <a:pPr algn="ctr">
              <a:lnSpc>
                <a:spcPct val="90000"/>
              </a:lnSpc>
              <a:spcAft>
                <a:spcPts val="600"/>
              </a:spcAft>
            </a:pPr>
            <a:r>
              <a:rPr lang="en-US" sz="2400" b="1" dirty="0">
                <a:solidFill>
                  <a:srgbClr val="FF0000"/>
                </a:solidFill>
              </a:rPr>
              <a:t>Grade What Matters Most</a:t>
            </a:r>
            <a:endParaRPr lang="en-US" sz="2400" dirty="0">
              <a:solidFill>
                <a:srgbClr val="FF0000"/>
              </a:solidFill>
            </a:endParaRPr>
          </a:p>
        </p:txBody>
      </p:sp>
      <p:pic>
        <p:nvPicPr>
          <p:cNvPr id="16" name="Picture 15" descr="A diagram of a diagram&#10;&#10;AI-generated content may be incorrect.">
            <a:extLst>
              <a:ext uri="{FF2B5EF4-FFF2-40B4-BE49-F238E27FC236}">
                <a16:creationId xmlns:a16="http://schemas.microsoft.com/office/drawing/2014/main" id="{8C741CF3-7510-0736-8020-AA29A1F3F5AB}"/>
              </a:ext>
            </a:extLst>
          </p:cNvPr>
          <p:cNvPicPr>
            <a:picLocks noChangeAspect="1"/>
          </p:cNvPicPr>
          <p:nvPr/>
        </p:nvPicPr>
        <p:blipFill>
          <a:blip r:embed="rId3"/>
          <a:stretch>
            <a:fillRect/>
          </a:stretch>
        </p:blipFill>
        <p:spPr>
          <a:xfrm>
            <a:off x="6182635" y="986787"/>
            <a:ext cx="4654428" cy="4985070"/>
          </a:xfrm>
          <a:prstGeom prst="rect">
            <a:avLst/>
          </a:prstGeom>
        </p:spPr>
      </p:pic>
    </p:spTree>
    <p:extLst>
      <p:ext uri="{BB962C8B-B14F-4D97-AF65-F5344CB8AC3E}">
        <p14:creationId xmlns:p14="http://schemas.microsoft.com/office/powerpoint/2010/main" val="16182796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2A018AD-44AC-6880-3193-C90ADE2ACF54}"/>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9A724DBA-D2D9-471E-8ED7-2015DDD950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scan&#10;&#10;AI-generated content may be incorrect.">
            <a:extLst>
              <a:ext uri="{FF2B5EF4-FFF2-40B4-BE49-F238E27FC236}">
                <a16:creationId xmlns:a16="http://schemas.microsoft.com/office/drawing/2014/main" id="{BA8948C3-44D5-37E7-2436-21C3D978C258}"/>
              </a:ext>
            </a:extLst>
          </p:cNvPr>
          <p:cNvPicPr>
            <a:picLocks noChangeAspect="1"/>
          </p:cNvPicPr>
          <p:nvPr/>
        </p:nvPicPr>
        <p:blipFill>
          <a:blip r:embed="rId3">
            <a:clrChange>
              <a:clrFrom>
                <a:srgbClr val="F2FFDC"/>
              </a:clrFrom>
              <a:clrTo>
                <a:srgbClr val="F2FFDC">
                  <a:alpha val="0"/>
                </a:srgbClr>
              </a:clrTo>
            </a:clrChange>
            <a:duotone>
              <a:schemeClr val="accent1">
                <a:shade val="45000"/>
                <a:satMod val="135000"/>
              </a:schemeClr>
              <a:prstClr val="white"/>
            </a:duotone>
          </a:blip>
          <a:stretch>
            <a:fillRect/>
          </a:stretch>
        </p:blipFill>
        <p:spPr>
          <a:xfrm>
            <a:off x="979331" y="1437575"/>
            <a:ext cx="4901935" cy="3749980"/>
          </a:xfrm>
          <a:prstGeom prst="rect">
            <a:avLst/>
          </a:prstGeom>
        </p:spPr>
      </p:pic>
      <p:sp>
        <p:nvSpPr>
          <p:cNvPr id="18" name="Rectangle 17">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EA5F0E3-338C-4454-504F-FB5FC4B7B2A9}"/>
              </a:ext>
            </a:extLst>
          </p:cNvPr>
          <p:cNvSpPr txBox="1"/>
          <p:nvPr/>
        </p:nvSpPr>
        <p:spPr>
          <a:xfrm>
            <a:off x="7277786" y="1766994"/>
            <a:ext cx="4282984" cy="3511943"/>
          </a:xfrm>
          <a:prstGeom prst="rect">
            <a:avLst/>
          </a:prstGeom>
        </p:spPr>
        <p:txBody>
          <a:bodyPr vert="horz" lIns="91440" tIns="45720" rIns="91440" bIns="45720" rtlCol="0" anchor="ctr">
            <a:normAutofit/>
          </a:bodyPr>
          <a:lstStyle/>
          <a:p>
            <a:pPr marL="285750" indent="-285750">
              <a:lnSpc>
                <a:spcPct val="90000"/>
              </a:lnSpc>
              <a:spcAft>
                <a:spcPts val="1800"/>
              </a:spcAft>
              <a:buFont typeface="Wingdings" panose="05000000000000000000" pitchFamily="2" charset="2"/>
              <a:buChar char="§"/>
            </a:pPr>
            <a:r>
              <a:rPr lang="en-US" sz="1600" dirty="0">
                <a:solidFill>
                  <a:srgbClr val="002060"/>
                </a:solidFill>
              </a:rPr>
              <a:t>Move from prohibition to guidance.</a:t>
            </a:r>
          </a:p>
          <a:p>
            <a:pPr marL="285750" indent="-285750">
              <a:lnSpc>
                <a:spcPct val="90000"/>
              </a:lnSpc>
              <a:spcAft>
                <a:spcPts val="1800"/>
              </a:spcAft>
              <a:buFont typeface="Wingdings" panose="05000000000000000000" pitchFamily="2" charset="2"/>
              <a:buChar char="§"/>
            </a:pPr>
            <a:r>
              <a:rPr lang="en-US" sz="1600" dirty="0">
                <a:solidFill>
                  <a:srgbClr val="002060"/>
                </a:solidFill>
              </a:rPr>
              <a:t>Define when and how AI may be used.</a:t>
            </a:r>
          </a:p>
          <a:p>
            <a:pPr marL="285750" indent="-285750">
              <a:lnSpc>
                <a:spcPct val="90000"/>
              </a:lnSpc>
              <a:spcAft>
                <a:spcPts val="1800"/>
              </a:spcAft>
              <a:buFont typeface="Wingdings" panose="05000000000000000000" pitchFamily="2" charset="2"/>
              <a:buChar char="§"/>
            </a:pPr>
            <a:r>
              <a:rPr lang="en-US" sz="1600" dirty="0">
                <a:solidFill>
                  <a:srgbClr val="002060"/>
                </a:solidFill>
              </a:rPr>
              <a:t>Teach students to critique AI output.</a:t>
            </a:r>
          </a:p>
          <a:p>
            <a:pPr marL="285750" indent="-285750">
              <a:lnSpc>
                <a:spcPct val="90000"/>
              </a:lnSpc>
              <a:spcAft>
                <a:spcPts val="1800"/>
              </a:spcAft>
              <a:buFont typeface="Wingdings" panose="05000000000000000000" pitchFamily="2" charset="2"/>
              <a:buChar char="§"/>
            </a:pPr>
            <a:r>
              <a:rPr lang="en-US" sz="1600" dirty="0">
                <a:solidFill>
                  <a:srgbClr val="002060"/>
                </a:solidFill>
              </a:rPr>
              <a:t>Address limitations, bias, and accuracy.</a:t>
            </a:r>
          </a:p>
          <a:p>
            <a:pPr marL="285750" indent="-285750">
              <a:lnSpc>
                <a:spcPct val="90000"/>
              </a:lnSpc>
              <a:spcAft>
                <a:spcPts val="1800"/>
              </a:spcAft>
              <a:buFont typeface="Wingdings" panose="05000000000000000000" pitchFamily="2" charset="2"/>
              <a:buChar char="§"/>
            </a:pPr>
            <a:r>
              <a:rPr lang="en-US" sz="1600" dirty="0">
                <a:solidFill>
                  <a:srgbClr val="002060"/>
                </a:solidFill>
              </a:rPr>
              <a:t>Promote ethical and transparent use.</a:t>
            </a:r>
          </a:p>
        </p:txBody>
      </p:sp>
      <p:sp>
        <p:nvSpPr>
          <p:cNvPr id="20" name="Rectangle 19">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1B6B8DCD-A58D-4847-2D60-929ADCFD6A26}"/>
              </a:ext>
            </a:extLst>
          </p:cNvPr>
          <p:cNvSpPr txBox="1"/>
          <p:nvPr/>
        </p:nvSpPr>
        <p:spPr>
          <a:xfrm>
            <a:off x="7453745" y="1245068"/>
            <a:ext cx="3131128" cy="759247"/>
          </a:xfrm>
          <a:prstGeom prst="rect">
            <a:avLst/>
          </a:prstGeom>
          <a:noFill/>
        </p:spPr>
        <p:txBody>
          <a:bodyPr wrap="square">
            <a:spAutoFit/>
          </a:bodyPr>
          <a:lstStyle/>
          <a:p>
            <a:pPr algn="ctr">
              <a:lnSpc>
                <a:spcPct val="90000"/>
              </a:lnSpc>
              <a:spcAft>
                <a:spcPts val="600"/>
              </a:spcAft>
            </a:pPr>
            <a:r>
              <a:rPr lang="en-US" sz="2400" b="1" dirty="0">
                <a:solidFill>
                  <a:srgbClr val="FF0000"/>
                </a:solidFill>
              </a:rPr>
              <a:t>Clarify AI’s                           Role in Learning</a:t>
            </a:r>
            <a:endParaRPr lang="en-US" sz="2400" dirty="0">
              <a:solidFill>
                <a:srgbClr val="FF0000"/>
              </a:solidFill>
            </a:endParaRPr>
          </a:p>
        </p:txBody>
      </p:sp>
    </p:spTree>
    <p:extLst>
      <p:ext uri="{BB962C8B-B14F-4D97-AF65-F5344CB8AC3E}">
        <p14:creationId xmlns:p14="http://schemas.microsoft.com/office/powerpoint/2010/main" val="1039599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1CF5301-2CA2-9B62-90AB-F49C15DDF082}"/>
            </a:ext>
          </a:extLst>
        </p:cNvPr>
        <p:cNvGrpSpPr/>
        <p:nvPr/>
      </p:nvGrpSpPr>
      <p:grpSpPr>
        <a:xfrm>
          <a:off x="0" y="0"/>
          <a:ext cx="0" cy="0"/>
          <a:chOff x="0" y="0"/>
          <a:chExt cx="0" cy="0"/>
        </a:xfrm>
      </p:grpSpPr>
      <p:sp useBgFill="1">
        <p:nvSpPr>
          <p:cNvPr id="11290" name="Rectangle 11289">
            <a:extLst>
              <a:ext uri="{FF2B5EF4-FFF2-40B4-BE49-F238E27FC236}">
                <a16:creationId xmlns:a16="http://schemas.microsoft.com/office/drawing/2014/main" id="{50E4C519-FBE9-4ABE-A8F9-C2CBE3269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writing on a piece of paper next to a robot&#10;&#10;AI-generated content may be incorrect.">
            <a:extLst>
              <a:ext uri="{FF2B5EF4-FFF2-40B4-BE49-F238E27FC236}">
                <a16:creationId xmlns:a16="http://schemas.microsoft.com/office/drawing/2014/main" id="{BB8392D2-991A-1310-29A3-CB09951C31B6}"/>
              </a:ext>
            </a:extLst>
          </p:cNvPr>
          <p:cNvPicPr>
            <a:picLocks noChangeAspect="1"/>
          </p:cNvPicPr>
          <p:nvPr/>
        </p:nvPicPr>
        <p:blipFill>
          <a:blip r:embed="rId3"/>
          <a:srcRect l="24310" r="2311"/>
          <a:stretch>
            <a:fillRect/>
          </a:stretch>
        </p:blipFill>
        <p:spPr>
          <a:xfrm>
            <a:off x="3245637" y="-1"/>
            <a:ext cx="8946363" cy="6858000"/>
          </a:xfrm>
          <a:custGeom>
            <a:avLst/>
            <a:gdLst/>
            <a:ahLst/>
            <a:cxnLst/>
            <a:rect l="l" t="t" r="r" b="b"/>
            <a:pathLst>
              <a:path w="8946363" h="6858000">
                <a:moveTo>
                  <a:pt x="0" y="0"/>
                </a:moveTo>
                <a:lnTo>
                  <a:pt x="8946363" y="0"/>
                </a:lnTo>
                <a:lnTo>
                  <a:pt x="8946363" y="6858000"/>
                </a:lnTo>
                <a:lnTo>
                  <a:pt x="1" y="6858000"/>
                </a:lnTo>
                <a:lnTo>
                  <a:pt x="60040" y="6788731"/>
                </a:lnTo>
                <a:cubicBezTo>
                  <a:pt x="770566" y="5928901"/>
                  <a:pt x="1210035" y="4741057"/>
                  <a:pt x="1210035" y="3429001"/>
                </a:cubicBezTo>
                <a:cubicBezTo>
                  <a:pt x="1210035" y="2116945"/>
                  <a:pt x="770566" y="929101"/>
                  <a:pt x="60040" y="69272"/>
                </a:cubicBezTo>
                <a:close/>
              </a:path>
            </a:pathLst>
          </a:custGeom>
        </p:spPr>
      </p:pic>
      <p:sp useBgFill="1">
        <p:nvSpPr>
          <p:cNvPr id="11292" name="Freeform: Shape 11291">
            <a:extLst>
              <a:ext uri="{FF2B5EF4-FFF2-40B4-BE49-F238E27FC236}">
                <a16:creationId xmlns:a16="http://schemas.microsoft.com/office/drawing/2014/main" id="{80EC29FB-299E-49F3-8C7B-01199632A3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455672" cy="6858000"/>
          </a:xfrm>
          <a:custGeom>
            <a:avLst/>
            <a:gdLst>
              <a:gd name="connsiteX0" fmla="*/ 0 w 4455672"/>
              <a:gd name="connsiteY0" fmla="*/ 0 h 6858000"/>
              <a:gd name="connsiteX1" fmla="*/ 3245636 w 4455672"/>
              <a:gd name="connsiteY1" fmla="*/ 0 h 6858000"/>
              <a:gd name="connsiteX2" fmla="*/ 3305677 w 4455672"/>
              <a:gd name="connsiteY2" fmla="*/ 69272 h 6858000"/>
              <a:gd name="connsiteX3" fmla="*/ 4455672 w 4455672"/>
              <a:gd name="connsiteY3" fmla="*/ 3429001 h 6858000"/>
              <a:gd name="connsiteX4" fmla="*/ 3305677 w 4455672"/>
              <a:gd name="connsiteY4" fmla="*/ 6788731 h 6858000"/>
              <a:gd name="connsiteX5" fmla="*/ 3245638 w 4455672"/>
              <a:gd name="connsiteY5" fmla="*/ 6858000 h 6858000"/>
              <a:gd name="connsiteX6" fmla="*/ 0 w 445567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55672" h="6858000">
                <a:moveTo>
                  <a:pt x="0" y="0"/>
                </a:moveTo>
                <a:lnTo>
                  <a:pt x="3245636" y="0"/>
                </a:lnTo>
                <a:lnTo>
                  <a:pt x="3305677" y="69272"/>
                </a:lnTo>
                <a:cubicBezTo>
                  <a:pt x="4016203" y="929101"/>
                  <a:pt x="4455672" y="2116945"/>
                  <a:pt x="4455672" y="3429001"/>
                </a:cubicBezTo>
                <a:cubicBezTo>
                  <a:pt x="4455672" y="4741057"/>
                  <a:pt x="4016203" y="5928901"/>
                  <a:pt x="3305677" y="6788731"/>
                </a:cubicBezTo>
                <a:lnTo>
                  <a:pt x="3245638"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294" name="Freeform: Shape 11293">
            <a:extLst>
              <a:ext uri="{FF2B5EF4-FFF2-40B4-BE49-F238E27FC236}">
                <a16:creationId xmlns:a16="http://schemas.microsoft.com/office/drawing/2014/main" id="{C29A2522-B27A-45C5-897B-79A1407D1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446528" cy="6858000"/>
          </a:xfrm>
          <a:custGeom>
            <a:avLst/>
            <a:gdLst>
              <a:gd name="connsiteX0" fmla="*/ 0 w 4446528"/>
              <a:gd name="connsiteY0" fmla="*/ 0 h 6858000"/>
              <a:gd name="connsiteX1" fmla="*/ 3236492 w 4446528"/>
              <a:gd name="connsiteY1" fmla="*/ 0 h 6858000"/>
              <a:gd name="connsiteX2" fmla="*/ 3296533 w 4446528"/>
              <a:gd name="connsiteY2" fmla="*/ 69272 h 6858000"/>
              <a:gd name="connsiteX3" fmla="*/ 4446528 w 4446528"/>
              <a:gd name="connsiteY3" fmla="*/ 3429001 h 6858000"/>
              <a:gd name="connsiteX4" fmla="*/ 3296533 w 4446528"/>
              <a:gd name="connsiteY4" fmla="*/ 6788731 h 6858000"/>
              <a:gd name="connsiteX5" fmla="*/ 3236494 w 4446528"/>
              <a:gd name="connsiteY5" fmla="*/ 6858000 h 6858000"/>
              <a:gd name="connsiteX6" fmla="*/ 0 w 4446528"/>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6528" h="6858000">
                <a:moveTo>
                  <a:pt x="0" y="0"/>
                </a:moveTo>
                <a:lnTo>
                  <a:pt x="3236492" y="0"/>
                </a:lnTo>
                <a:lnTo>
                  <a:pt x="3296533" y="69272"/>
                </a:lnTo>
                <a:cubicBezTo>
                  <a:pt x="4007059" y="929101"/>
                  <a:pt x="4446528" y="2116945"/>
                  <a:pt x="4446528" y="3429001"/>
                </a:cubicBezTo>
                <a:cubicBezTo>
                  <a:pt x="4446528" y="4741057"/>
                  <a:pt x="4007059" y="5928901"/>
                  <a:pt x="3296533" y="6788731"/>
                </a:cubicBezTo>
                <a:lnTo>
                  <a:pt x="323649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96" name="Rectangle 11295">
            <a:extLst>
              <a:ext uri="{FF2B5EF4-FFF2-40B4-BE49-F238E27FC236}">
                <a16:creationId xmlns:a16="http://schemas.microsoft.com/office/drawing/2014/main" id="{98E79BE4-34FE-485A-98A5-92CE8F7C47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420961"/>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1298" name="Rectangle 1129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4181" y="2443480"/>
            <a:ext cx="33832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TextBox 7">
            <a:extLst>
              <a:ext uri="{FF2B5EF4-FFF2-40B4-BE49-F238E27FC236}">
                <a16:creationId xmlns:a16="http://schemas.microsoft.com/office/drawing/2014/main" id="{E6BD1A75-5B6A-AE62-FBB4-D498B1CBB323}"/>
              </a:ext>
            </a:extLst>
          </p:cNvPr>
          <p:cNvSpPr txBox="1"/>
          <p:nvPr/>
        </p:nvSpPr>
        <p:spPr>
          <a:xfrm>
            <a:off x="640736" y="2635208"/>
            <a:ext cx="2874543" cy="3207258"/>
          </a:xfrm>
          <a:prstGeom prst="rect">
            <a:avLst/>
          </a:prstGeom>
        </p:spPr>
        <p:txBody>
          <a:bodyPr vert="horz" lIns="91440" tIns="45720" rIns="91440" bIns="45720" rtlCol="0" anchor="t">
            <a:normAutofit/>
          </a:bodyPr>
          <a:lstStyle/>
          <a:p>
            <a:pPr marL="285750" indent="-285750">
              <a:lnSpc>
                <a:spcPct val="90000"/>
              </a:lnSpc>
              <a:spcAft>
                <a:spcPts val="1800"/>
              </a:spcAft>
              <a:buFont typeface="Wingdings" panose="05000000000000000000" pitchFamily="2" charset="2"/>
              <a:buChar char="§"/>
            </a:pPr>
            <a:r>
              <a:rPr lang="en-US" sz="1400" dirty="0">
                <a:solidFill>
                  <a:srgbClr val="002060"/>
                </a:solidFill>
              </a:rPr>
              <a:t>Focus on learning, not AI avoidance.</a:t>
            </a:r>
          </a:p>
          <a:p>
            <a:pPr marL="285750" indent="-285750">
              <a:lnSpc>
                <a:spcPct val="90000"/>
              </a:lnSpc>
              <a:spcAft>
                <a:spcPts val="1800"/>
              </a:spcAft>
              <a:buFont typeface="Wingdings" panose="05000000000000000000" pitchFamily="2" charset="2"/>
              <a:buChar char="§"/>
            </a:pPr>
            <a:r>
              <a:rPr lang="en-US" sz="1400" dirty="0">
                <a:solidFill>
                  <a:srgbClr val="002060"/>
                </a:solidFill>
              </a:rPr>
              <a:t>Prioritize context, process, and reflection.</a:t>
            </a:r>
          </a:p>
          <a:p>
            <a:pPr marL="285750" indent="-285750">
              <a:lnSpc>
                <a:spcPct val="90000"/>
              </a:lnSpc>
              <a:spcAft>
                <a:spcPts val="1800"/>
              </a:spcAft>
              <a:buFont typeface="Wingdings" panose="05000000000000000000" pitchFamily="2" charset="2"/>
              <a:buChar char="§"/>
            </a:pPr>
            <a:r>
              <a:rPr lang="en-US" sz="1400" dirty="0">
                <a:solidFill>
                  <a:srgbClr val="002060"/>
                </a:solidFill>
              </a:rPr>
              <a:t>Design work that requires human judgment.</a:t>
            </a:r>
          </a:p>
          <a:p>
            <a:pPr marL="285750" indent="-285750">
              <a:lnSpc>
                <a:spcPct val="90000"/>
              </a:lnSpc>
              <a:spcAft>
                <a:spcPts val="1800"/>
              </a:spcAft>
              <a:buFont typeface="Wingdings" panose="05000000000000000000" pitchFamily="2" charset="2"/>
              <a:buChar char="§"/>
            </a:pPr>
            <a:r>
              <a:rPr lang="en-US" sz="1400" dirty="0">
                <a:solidFill>
                  <a:srgbClr val="002060"/>
                </a:solidFill>
              </a:rPr>
              <a:t>Reinforce the value of thinking and growth.</a:t>
            </a:r>
          </a:p>
          <a:p>
            <a:pPr marL="285750" indent="-285750">
              <a:lnSpc>
                <a:spcPct val="90000"/>
              </a:lnSpc>
              <a:spcAft>
                <a:spcPts val="1800"/>
              </a:spcAft>
              <a:buFont typeface="Wingdings" panose="05000000000000000000" pitchFamily="2" charset="2"/>
              <a:buChar char="§"/>
            </a:pPr>
            <a:r>
              <a:rPr lang="en-US" sz="1400" dirty="0">
                <a:solidFill>
                  <a:srgbClr val="002060"/>
                </a:solidFill>
              </a:rPr>
              <a:t>Create learning experiences that endure.</a:t>
            </a:r>
          </a:p>
        </p:txBody>
      </p:sp>
      <p:sp>
        <p:nvSpPr>
          <p:cNvPr id="10" name="TextBox 9">
            <a:extLst>
              <a:ext uri="{FF2B5EF4-FFF2-40B4-BE49-F238E27FC236}">
                <a16:creationId xmlns:a16="http://schemas.microsoft.com/office/drawing/2014/main" id="{FA51F1D6-D0AA-F573-C6AD-74C715D1BB9D}"/>
              </a:ext>
            </a:extLst>
          </p:cNvPr>
          <p:cNvSpPr txBox="1"/>
          <p:nvPr/>
        </p:nvSpPr>
        <p:spPr>
          <a:xfrm>
            <a:off x="386368" y="1682793"/>
            <a:ext cx="3438906" cy="759247"/>
          </a:xfrm>
          <a:prstGeom prst="rect">
            <a:avLst/>
          </a:prstGeom>
          <a:noFill/>
        </p:spPr>
        <p:txBody>
          <a:bodyPr wrap="square">
            <a:spAutoFit/>
          </a:bodyPr>
          <a:lstStyle/>
          <a:p>
            <a:pPr marR="0" lvl="0" algn="ctr" defTabSz="914400" rtl="0" eaLnBrk="1" fontAlgn="auto" latinLnBrk="0" hangingPunct="1">
              <a:lnSpc>
                <a:spcPct val="90000"/>
              </a:lnSpc>
              <a:spcBef>
                <a:spcPts val="0"/>
              </a:spcBef>
              <a:spcAft>
                <a:spcPts val="600"/>
              </a:spcAft>
              <a:buClrTx/>
              <a:buSzTx/>
              <a:tabLst/>
              <a:defRPr/>
            </a:pP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Designing for Learning, Not Detection</a:t>
            </a:r>
            <a:endParaRPr kumimoji="0" lang="en-US" sz="24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429893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24D04D7-8EC6-CC3C-0BD3-CE5E5E055484}"/>
            </a:ext>
          </a:extLst>
        </p:cNvPr>
        <p:cNvGrpSpPr/>
        <p:nvPr/>
      </p:nvGrpSpPr>
      <p:grpSpPr>
        <a:xfrm>
          <a:off x="0" y="0"/>
          <a:ext cx="0" cy="0"/>
          <a:chOff x="0" y="0"/>
          <a:chExt cx="0" cy="0"/>
        </a:xfrm>
      </p:grpSpPr>
      <p:sp useBgFill="1">
        <p:nvSpPr>
          <p:cNvPr id="12297" name="Rectangle 12296">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299"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01"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303" name="Rectangle 12302">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2F60284-BBED-09B4-0ED8-7EB7F320A2E3}"/>
              </a:ext>
            </a:extLst>
          </p:cNvPr>
          <p:cNvSpPr txBox="1"/>
          <p:nvPr/>
        </p:nvSpPr>
        <p:spPr>
          <a:xfrm>
            <a:off x="1113096" y="2525407"/>
            <a:ext cx="2697014" cy="3425043"/>
          </a:xfrm>
          <a:prstGeom prst="rect">
            <a:avLst/>
          </a:prstGeom>
        </p:spPr>
        <p:txBody>
          <a:bodyPr vert="horz" lIns="91440" tIns="45720" rIns="91440" bIns="45720" rtlCol="0">
            <a:normAutofit/>
          </a:bodyPr>
          <a:lstStyle/>
          <a:p>
            <a:pPr marL="285750" indent="-285750">
              <a:lnSpc>
                <a:spcPct val="90000"/>
              </a:lnSpc>
              <a:spcAft>
                <a:spcPts val="1200"/>
              </a:spcAft>
              <a:buFont typeface="Wingdings" panose="05000000000000000000" pitchFamily="2" charset="2"/>
              <a:buChar char="§"/>
            </a:pPr>
            <a:r>
              <a:rPr lang="en-US" sz="1600" dirty="0">
                <a:solidFill>
                  <a:srgbClr val="002060"/>
                </a:solidFill>
              </a:rPr>
              <a:t>No full course redesign required.</a:t>
            </a:r>
          </a:p>
          <a:p>
            <a:pPr marL="285750" indent="-285750">
              <a:lnSpc>
                <a:spcPct val="90000"/>
              </a:lnSpc>
              <a:spcAft>
                <a:spcPts val="1200"/>
              </a:spcAft>
              <a:buFont typeface="Wingdings" panose="05000000000000000000" pitchFamily="2" charset="2"/>
              <a:buChar char="§"/>
            </a:pPr>
            <a:r>
              <a:rPr lang="en-US" sz="1600" dirty="0">
                <a:solidFill>
                  <a:srgbClr val="002060"/>
                </a:solidFill>
              </a:rPr>
              <a:t>Revise one existing assignment.</a:t>
            </a:r>
          </a:p>
          <a:p>
            <a:pPr marL="285750" indent="-285750">
              <a:lnSpc>
                <a:spcPct val="90000"/>
              </a:lnSpc>
              <a:spcAft>
                <a:spcPts val="1200"/>
              </a:spcAft>
              <a:buFont typeface="Wingdings" panose="05000000000000000000" pitchFamily="2" charset="2"/>
              <a:buChar char="§"/>
            </a:pPr>
            <a:r>
              <a:rPr lang="en-US" sz="1600" dirty="0">
                <a:solidFill>
                  <a:srgbClr val="002060"/>
                </a:solidFill>
              </a:rPr>
              <a:t>Add a reflection or process step.</a:t>
            </a:r>
          </a:p>
          <a:p>
            <a:pPr marL="285750" indent="-285750">
              <a:lnSpc>
                <a:spcPct val="90000"/>
              </a:lnSpc>
              <a:spcAft>
                <a:spcPts val="1200"/>
              </a:spcAft>
              <a:buFont typeface="Wingdings" panose="05000000000000000000" pitchFamily="2" charset="2"/>
              <a:buChar char="§"/>
            </a:pPr>
            <a:r>
              <a:rPr lang="en-US" sz="1600" dirty="0">
                <a:solidFill>
                  <a:srgbClr val="002060"/>
                </a:solidFill>
              </a:rPr>
              <a:t>Increase authenticity and engagement.</a:t>
            </a:r>
          </a:p>
          <a:p>
            <a:pPr marL="285750" indent="-285750">
              <a:lnSpc>
                <a:spcPct val="90000"/>
              </a:lnSpc>
              <a:spcAft>
                <a:spcPts val="1200"/>
              </a:spcAft>
              <a:buFont typeface="Wingdings" panose="05000000000000000000" pitchFamily="2" charset="2"/>
              <a:buChar char="§"/>
            </a:pPr>
            <a:r>
              <a:rPr lang="en-US" sz="1600" dirty="0">
                <a:solidFill>
                  <a:srgbClr val="002060"/>
                </a:solidFill>
              </a:rPr>
              <a:t>Reduce reliance on AI-generated work.</a:t>
            </a:r>
          </a:p>
        </p:txBody>
      </p:sp>
      <p:pic>
        <p:nvPicPr>
          <p:cNvPr id="12292" name="Picture 4" descr="The Ultimate Guide To Effective Course Redesign">
            <a:extLst>
              <a:ext uri="{FF2B5EF4-FFF2-40B4-BE49-F238E27FC236}">
                <a16:creationId xmlns:a16="http://schemas.microsoft.com/office/drawing/2014/main" id="{9452EAF8-9B4B-8B23-C1B4-A09F36410D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0579" r="21579"/>
          <a:stretch>
            <a:fillRect/>
          </a:stretch>
        </p:blipFill>
        <p:spPr bwMode="auto">
          <a:xfrm>
            <a:off x="5124450" y="634382"/>
            <a:ext cx="6657213" cy="54951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0394A7A9-EB53-5ADB-FB45-7DC800E8DDC4}"/>
              </a:ext>
            </a:extLst>
          </p:cNvPr>
          <p:cNvSpPr txBox="1"/>
          <p:nvPr/>
        </p:nvSpPr>
        <p:spPr>
          <a:xfrm>
            <a:off x="698102" y="1283095"/>
            <a:ext cx="3527002" cy="759247"/>
          </a:xfrm>
          <a:prstGeom prst="rect">
            <a:avLst/>
          </a:prstGeom>
          <a:noFill/>
        </p:spPr>
        <p:txBody>
          <a:bodyPr wrap="square">
            <a:spAutoFit/>
          </a:bodyPr>
          <a:lstStyle/>
          <a:p>
            <a:pPr algn="ctr">
              <a:lnSpc>
                <a:spcPct val="90000"/>
              </a:lnSpc>
              <a:spcAft>
                <a:spcPts val="600"/>
              </a:spcAft>
            </a:pPr>
            <a:r>
              <a:rPr lang="en-US" sz="2400" b="1" dirty="0">
                <a:solidFill>
                  <a:srgbClr val="FF0000"/>
                </a:solidFill>
              </a:rPr>
              <a:t>Start Small,                                Make an Impact</a:t>
            </a:r>
            <a:endParaRPr lang="en-US" sz="2400" dirty="0">
              <a:solidFill>
                <a:srgbClr val="FF0000"/>
              </a:solidFill>
            </a:endParaRPr>
          </a:p>
        </p:txBody>
      </p:sp>
    </p:spTree>
    <p:extLst>
      <p:ext uri="{BB962C8B-B14F-4D97-AF65-F5344CB8AC3E}">
        <p14:creationId xmlns:p14="http://schemas.microsoft.com/office/powerpoint/2010/main" val="16008726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A79A7CF-01AF-4178-9369-94E0C90EB0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8E1A2E6-579B-F33A-AD36-E5BFEB2803E2}"/>
              </a:ext>
            </a:extLst>
          </p:cNvPr>
          <p:cNvSpPr txBox="1"/>
          <p:nvPr/>
        </p:nvSpPr>
        <p:spPr>
          <a:xfrm>
            <a:off x="9053546" y="2041442"/>
            <a:ext cx="2469624" cy="284607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2060"/>
                </a:solidFill>
                <a:effectLst/>
                <a:uLnTx/>
                <a:uFillTx/>
                <a:latin typeface="Aptos" panose="02110004020202020204"/>
                <a:ea typeface="+mn-ea"/>
                <a:cs typeface="+mn-cs"/>
              </a:rPr>
              <a:t>Authentic,                 AI-Resistant                      Assignments Across Disciplines </a:t>
            </a:r>
          </a:p>
        </p:txBody>
      </p:sp>
      <p:sp>
        <p:nvSpPr>
          <p:cNvPr id="29" name="Rectangle 28">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extLst>
              <a:ext uri="{FF2B5EF4-FFF2-40B4-BE49-F238E27FC236}">
                <a16:creationId xmlns:a16="http://schemas.microsoft.com/office/drawing/2014/main" id="{DC3BFA21-EF8F-0F28-8CF6-3F07BBD8F6F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5238" y="887165"/>
            <a:ext cx="7608304" cy="5154625"/>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32873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BD4BADC-1790-6B62-60FF-86D8CFDB1BA9}"/>
            </a:ext>
          </a:extLst>
        </p:cNvPr>
        <p:cNvGrpSpPr/>
        <p:nvPr/>
      </p:nvGrpSpPr>
      <p:grpSpPr>
        <a:xfrm>
          <a:off x="0" y="0"/>
          <a:ext cx="0" cy="0"/>
          <a:chOff x="0" y="0"/>
          <a:chExt cx="0" cy="0"/>
        </a:xfrm>
      </p:grpSpPr>
      <p:sp useBgFill="1">
        <p:nvSpPr>
          <p:cNvPr id="27"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person pulling a suitcase in front of a house&#10;&#10;AI-generated content may be incorrect.">
            <a:extLst>
              <a:ext uri="{FF2B5EF4-FFF2-40B4-BE49-F238E27FC236}">
                <a16:creationId xmlns:a16="http://schemas.microsoft.com/office/drawing/2014/main" id="{45F36520-CE08-9B90-43A4-A91F70E900EF}"/>
              </a:ext>
            </a:extLst>
          </p:cNvPr>
          <p:cNvPicPr>
            <a:picLocks noChangeAspect="1"/>
          </p:cNvPicPr>
          <p:nvPr/>
        </p:nvPicPr>
        <p:blipFill>
          <a:blip r:embed="rId3"/>
          <a:srcRect t="3028" r="-2" b="-2"/>
          <a:stretch>
            <a:fillRect/>
          </a:stretch>
        </p:blipFill>
        <p:spPr>
          <a:xfrm>
            <a:off x="-1" y="-2"/>
            <a:ext cx="5410198" cy="6858002"/>
          </a:xfrm>
          <a:prstGeom prst="rect">
            <a:avLst/>
          </a:prstGeom>
        </p:spPr>
      </p:pic>
      <p:sp useBgFill="1">
        <p:nvSpPr>
          <p:cNvPr id="28" name="Rectangle 27">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15195FC-E914-A1BE-BC5F-C6CDBA8FCF3D}"/>
              </a:ext>
            </a:extLst>
          </p:cNvPr>
          <p:cNvSpPr txBox="1"/>
          <p:nvPr/>
        </p:nvSpPr>
        <p:spPr>
          <a:xfrm>
            <a:off x="6319738" y="2089302"/>
            <a:ext cx="5247340" cy="3496878"/>
          </a:xfrm>
          <a:prstGeom prst="rect">
            <a:avLst/>
          </a:prstGeom>
        </p:spPr>
        <p:txBody>
          <a:bodyPr vert="horz" lIns="91440" tIns="45720" rIns="91440" bIns="45720" rtlCol="0" anchor="ctr">
            <a:normAutofit/>
          </a:bodyPr>
          <a:lstStyle/>
          <a:p>
            <a:pPr marL="285750" indent="-285750">
              <a:lnSpc>
                <a:spcPct val="90000"/>
              </a:lnSpc>
              <a:spcAft>
                <a:spcPts val="1800"/>
              </a:spcAft>
              <a:buFont typeface="Wingdings" panose="05000000000000000000" pitchFamily="2" charset="2"/>
              <a:buChar char="§"/>
            </a:pPr>
            <a:r>
              <a:rPr lang="en-US" sz="1600" dirty="0">
                <a:solidFill>
                  <a:srgbClr val="002060"/>
                </a:solidFill>
              </a:rPr>
              <a:t>Move beyond traditional literary analysis.</a:t>
            </a:r>
          </a:p>
          <a:p>
            <a:pPr marL="285750" indent="-285750">
              <a:lnSpc>
                <a:spcPct val="90000"/>
              </a:lnSpc>
              <a:spcAft>
                <a:spcPts val="1800"/>
              </a:spcAft>
              <a:buFont typeface="Wingdings" panose="05000000000000000000" pitchFamily="2" charset="2"/>
              <a:buChar char="§"/>
            </a:pPr>
            <a:r>
              <a:rPr lang="en-US" sz="1600" dirty="0">
                <a:solidFill>
                  <a:srgbClr val="002060"/>
                </a:solidFill>
              </a:rPr>
              <a:t>Connect themes to personal or contemporary contexts.</a:t>
            </a:r>
          </a:p>
          <a:p>
            <a:pPr marL="285750" indent="-285750">
              <a:lnSpc>
                <a:spcPct val="90000"/>
              </a:lnSpc>
              <a:spcAft>
                <a:spcPts val="1800"/>
              </a:spcAft>
              <a:buFont typeface="Wingdings" panose="05000000000000000000" pitchFamily="2" charset="2"/>
              <a:buChar char="§"/>
            </a:pPr>
            <a:r>
              <a:rPr lang="en-US" sz="1600" dirty="0">
                <a:solidFill>
                  <a:srgbClr val="002060"/>
                </a:solidFill>
              </a:rPr>
              <a:t>Emphasize interpretation and reflection.</a:t>
            </a:r>
          </a:p>
          <a:p>
            <a:pPr marL="285750" indent="-285750">
              <a:lnSpc>
                <a:spcPct val="90000"/>
              </a:lnSpc>
              <a:spcAft>
                <a:spcPts val="1800"/>
              </a:spcAft>
              <a:buFont typeface="Wingdings" panose="05000000000000000000" pitchFamily="2" charset="2"/>
              <a:buChar char="§"/>
            </a:pPr>
            <a:r>
              <a:rPr lang="en-US" sz="1600" dirty="0">
                <a:solidFill>
                  <a:srgbClr val="002060"/>
                </a:solidFill>
              </a:rPr>
              <a:t>Make meaning visible and personal.</a:t>
            </a:r>
          </a:p>
        </p:txBody>
      </p:sp>
      <p:sp>
        <p:nvSpPr>
          <p:cNvPr id="8" name="TextBox 7">
            <a:extLst>
              <a:ext uri="{FF2B5EF4-FFF2-40B4-BE49-F238E27FC236}">
                <a16:creationId xmlns:a16="http://schemas.microsoft.com/office/drawing/2014/main" id="{B723DE87-A8C2-16AD-A315-E5EB2522E1EE}"/>
              </a:ext>
            </a:extLst>
          </p:cNvPr>
          <p:cNvSpPr txBox="1"/>
          <p:nvPr/>
        </p:nvSpPr>
        <p:spPr>
          <a:xfrm>
            <a:off x="6750627" y="1271820"/>
            <a:ext cx="3418610" cy="759247"/>
          </a:xfrm>
          <a:prstGeom prst="rect">
            <a:avLst/>
          </a:prstGeom>
          <a:noFill/>
        </p:spPr>
        <p:txBody>
          <a:bodyPr wrap="square">
            <a:spAutoFit/>
          </a:bodyPr>
          <a:lstStyle/>
          <a:p>
            <a:pPr marR="0" lvl="0" algn="ctr" defTabSz="914400" rtl="0" eaLnBrk="1" fontAlgn="auto" latinLnBrk="0" hangingPunct="1">
              <a:lnSpc>
                <a:spcPct val="90000"/>
              </a:lnSpc>
              <a:spcBef>
                <a:spcPts val="0"/>
              </a:spcBef>
              <a:spcAft>
                <a:spcPts val="600"/>
              </a:spcAft>
              <a:buClrTx/>
              <a:buSzTx/>
              <a:tabLst/>
              <a:defRPr/>
            </a:pP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English and  Humanities</a:t>
            </a:r>
            <a:endParaRPr kumimoji="0" lang="en-US" sz="24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Tree>
    <p:extLst>
      <p:ext uri="{BB962C8B-B14F-4D97-AF65-F5344CB8AC3E}">
        <p14:creationId xmlns:p14="http://schemas.microsoft.com/office/powerpoint/2010/main" val="5140009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F4BD02-B1CE-A432-53FB-14A60E2F613A}"/>
            </a:ext>
          </a:extLst>
        </p:cNvPr>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DEDEDE"/>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323EEEE1-ABAA-F072-F067-05BC782412C3}"/>
              </a:ext>
            </a:extLst>
          </p:cNvPr>
          <p:cNvSpPr txBox="1"/>
          <p:nvPr/>
        </p:nvSpPr>
        <p:spPr>
          <a:xfrm>
            <a:off x="793656" y="2405270"/>
            <a:ext cx="3412219" cy="3560251"/>
          </a:xfrm>
          <a:prstGeom prst="rect">
            <a:avLst/>
          </a:prstGeom>
        </p:spPr>
        <p:txBody>
          <a:bodyPr vert="horz" lIns="91440" tIns="45720" rIns="91440" bIns="45720" rtlCol="0">
            <a:normAutofit/>
          </a:bodyPr>
          <a:lstStyle/>
          <a:p>
            <a:pPr marL="285750" indent="-285750">
              <a:lnSpc>
                <a:spcPct val="90000"/>
              </a:lnSpc>
              <a:spcAft>
                <a:spcPts val="1800"/>
              </a:spcAft>
              <a:buFont typeface="Wingdings" panose="05000000000000000000" pitchFamily="2" charset="2"/>
              <a:buChar char="§"/>
            </a:pPr>
            <a:r>
              <a:rPr lang="en-US" sz="1600" dirty="0">
                <a:solidFill>
                  <a:srgbClr val="002060"/>
                </a:solidFill>
              </a:rPr>
              <a:t>Shift from broad research to localized analysis.</a:t>
            </a:r>
          </a:p>
          <a:p>
            <a:pPr marL="285750" indent="-285750">
              <a:lnSpc>
                <a:spcPct val="90000"/>
              </a:lnSpc>
              <a:spcAft>
                <a:spcPts val="1800"/>
              </a:spcAft>
              <a:buFont typeface="Wingdings" panose="05000000000000000000" pitchFamily="2" charset="2"/>
              <a:buChar char="§"/>
            </a:pPr>
            <a:r>
              <a:rPr lang="en-US" sz="1600" dirty="0">
                <a:solidFill>
                  <a:srgbClr val="002060"/>
                </a:solidFill>
              </a:rPr>
              <a:t>Focus on communities, regions, or institutions.</a:t>
            </a:r>
          </a:p>
          <a:p>
            <a:pPr marL="285750" indent="-285750">
              <a:lnSpc>
                <a:spcPct val="90000"/>
              </a:lnSpc>
              <a:spcAft>
                <a:spcPts val="1800"/>
              </a:spcAft>
              <a:buFont typeface="Wingdings" panose="05000000000000000000" pitchFamily="2" charset="2"/>
              <a:buChar char="§"/>
            </a:pPr>
            <a:r>
              <a:rPr lang="en-US" sz="1600" dirty="0">
                <a:solidFill>
                  <a:srgbClr val="002060"/>
                </a:solidFill>
              </a:rPr>
              <a:t>Emphasize primary sources and interpretation.</a:t>
            </a:r>
          </a:p>
          <a:p>
            <a:pPr marL="285750" indent="-285750">
              <a:lnSpc>
                <a:spcPct val="90000"/>
              </a:lnSpc>
              <a:spcAft>
                <a:spcPts val="1800"/>
              </a:spcAft>
              <a:buFont typeface="Wingdings" panose="05000000000000000000" pitchFamily="2" charset="2"/>
              <a:buChar char="§"/>
            </a:pPr>
            <a:r>
              <a:rPr lang="en-US" sz="1600" dirty="0">
                <a:solidFill>
                  <a:srgbClr val="002060"/>
                </a:solidFill>
              </a:rPr>
              <a:t>Prioritize historical reasoning over summary.</a:t>
            </a:r>
          </a:p>
        </p:txBody>
      </p:sp>
      <p:pic>
        <p:nvPicPr>
          <p:cNvPr id="6" name="Picture 5">
            <a:extLst>
              <a:ext uri="{FF2B5EF4-FFF2-40B4-BE49-F238E27FC236}">
                <a16:creationId xmlns:a16="http://schemas.microsoft.com/office/drawing/2014/main" id="{3340116B-0FA6-3F47-1042-07AC6A3C4D82}"/>
              </a:ext>
            </a:extLst>
          </p:cNvPr>
          <p:cNvPicPr>
            <a:picLocks noChangeAspect="1"/>
          </p:cNvPicPr>
          <p:nvPr/>
        </p:nvPicPr>
        <p:blipFill>
          <a:blip r:embed="rId3"/>
          <a:stretch>
            <a:fillRect/>
          </a:stretch>
        </p:blipFill>
        <p:spPr>
          <a:xfrm rot="392314">
            <a:off x="5397691" y="1784081"/>
            <a:ext cx="5680001" cy="3195001"/>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TextBox 7">
            <a:extLst>
              <a:ext uri="{FF2B5EF4-FFF2-40B4-BE49-F238E27FC236}">
                <a16:creationId xmlns:a16="http://schemas.microsoft.com/office/drawing/2014/main" id="{04BE8E18-1303-F6EA-3C50-30664A73DBCF}"/>
              </a:ext>
            </a:extLst>
          </p:cNvPr>
          <p:cNvSpPr txBox="1"/>
          <p:nvPr/>
        </p:nvSpPr>
        <p:spPr>
          <a:xfrm>
            <a:off x="1407044" y="1471075"/>
            <a:ext cx="2011704" cy="482633"/>
          </a:xfrm>
          <a:prstGeom prst="rect">
            <a:avLst/>
          </a:prstGeom>
          <a:noFill/>
        </p:spPr>
        <p:txBody>
          <a:bodyPr wrap="square">
            <a:spAutoFit/>
          </a:bodyPr>
          <a:lstStyle/>
          <a:p>
            <a:pPr algn="ctr">
              <a:lnSpc>
                <a:spcPct val="90000"/>
              </a:lnSpc>
              <a:spcAft>
                <a:spcPts val="600"/>
              </a:spcAft>
            </a:pPr>
            <a:r>
              <a:rPr lang="en-US" sz="2800" b="1" dirty="0">
                <a:solidFill>
                  <a:srgbClr val="FF0000"/>
                </a:solidFill>
              </a:rPr>
              <a:t>History</a:t>
            </a:r>
            <a:endParaRPr lang="en-US" sz="2800" dirty="0">
              <a:solidFill>
                <a:srgbClr val="FF0000"/>
              </a:solidFill>
            </a:endParaRPr>
          </a:p>
        </p:txBody>
      </p:sp>
    </p:spTree>
    <p:extLst>
      <p:ext uri="{BB962C8B-B14F-4D97-AF65-F5344CB8AC3E}">
        <p14:creationId xmlns:p14="http://schemas.microsoft.com/office/powerpoint/2010/main" val="8467843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6B9E072-3326-AE60-A59B-AB0F1D34C4FE}"/>
            </a:ext>
          </a:extLst>
        </p:cNvPr>
        <p:cNvGrpSpPr/>
        <p:nvPr/>
      </p:nvGrpSpPr>
      <p:grpSpPr>
        <a:xfrm>
          <a:off x="0" y="0"/>
          <a:ext cx="0" cy="0"/>
          <a:chOff x="0" y="0"/>
          <a:chExt cx="0" cy="0"/>
        </a:xfrm>
      </p:grpSpPr>
      <p:sp useBgFill="1">
        <p:nvSpPr>
          <p:cNvPr id="2081" name="Rectangle 2080">
            <a:extLst>
              <a:ext uri="{FF2B5EF4-FFF2-40B4-BE49-F238E27FC236}">
                <a16:creationId xmlns:a16="http://schemas.microsoft.com/office/drawing/2014/main" id="{2F687420-BEB4-45CD-8226-339BE553B8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3" name="Rectangle 2082">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CF07535-AA32-B696-6B63-16B844A46C2F}"/>
              </a:ext>
            </a:extLst>
          </p:cNvPr>
          <p:cNvSpPr txBox="1"/>
          <p:nvPr/>
        </p:nvSpPr>
        <p:spPr>
          <a:xfrm>
            <a:off x="576244" y="1944913"/>
            <a:ext cx="4282984" cy="3511943"/>
          </a:xfrm>
          <a:prstGeom prst="rect">
            <a:avLst/>
          </a:prstGeom>
        </p:spPr>
        <p:txBody>
          <a:bodyPr vert="horz" lIns="91440" tIns="45720" rIns="91440" bIns="45720" rtlCol="0" anchor="ctr">
            <a:normAutofit/>
          </a:bodyPr>
          <a:lstStyle/>
          <a:p>
            <a:pPr marL="285750" indent="-285750">
              <a:lnSpc>
                <a:spcPct val="90000"/>
              </a:lnSpc>
              <a:spcAft>
                <a:spcPts val="1200"/>
              </a:spcAft>
              <a:buFont typeface="Wingdings" panose="05000000000000000000" pitchFamily="2" charset="2"/>
              <a:buChar char="§"/>
            </a:pPr>
            <a:r>
              <a:rPr lang="en-US" sz="1600" dirty="0">
                <a:solidFill>
                  <a:srgbClr val="002060"/>
                </a:solidFill>
              </a:rPr>
              <a:t>AI tools are already part of students’ learning environment.</a:t>
            </a:r>
          </a:p>
          <a:p>
            <a:pPr marL="285750" indent="-285750">
              <a:lnSpc>
                <a:spcPct val="90000"/>
              </a:lnSpc>
              <a:spcAft>
                <a:spcPts val="1200"/>
              </a:spcAft>
              <a:buFont typeface="Wingdings" panose="05000000000000000000" pitchFamily="2" charset="2"/>
              <a:buChar char="§"/>
            </a:pPr>
            <a:r>
              <a:rPr lang="en-US" sz="1600" dirty="0">
                <a:solidFill>
                  <a:srgbClr val="002060"/>
                </a:solidFill>
              </a:rPr>
              <a:t>Traditional assignments are easy to outsource.</a:t>
            </a:r>
          </a:p>
          <a:p>
            <a:pPr marL="285750" indent="-285750">
              <a:lnSpc>
                <a:spcPct val="90000"/>
              </a:lnSpc>
              <a:spcAft>
                <a:spcPts val="1200"/>
              </a:spcAft>
              <a:buFont typeface="Wingdings" panose="05000000000000000000" pitchFamily="2" charset="2"/>
              <a:buChar char="§"/>
            </a:pPr>
            <a:r>
              <a:rPr lang="en-US" sz="1600" dirty="0">
                <a:solidFill>
                  <a:srgbClr val="002060"/>
                </a:solidFill>
              </a:rPr>
              <a:t>Detection and policing have limited impact.</a:t>
            </a:r>
          </a:p>
          <a:p>
            <a:pPr marL="285750" indent="-285750">
              <a:lnSpc>
                <a:spcPct val="90000"/>
              </a:lnSpc>
              <a:spcAft>
                <a:spcPts val="1200"/>
              </a:spcAft>
              <a:buFont typeface="Wingdings" panose="05000000000000000000" pitchFamily="2" charset="2"/>
              <a:buChar char="§"/>
            </a:pPr>
            <a:r>
              <a:rPr lang="en-US" sz="1600" dirty="0">
                <a:solidFill>
                  <a:srgbClr val="002060"/>
                </a:solidFill>
              </a:rPr>
              <a:t>Design tasks that require application, explanation, and context.</a:t>
            </a:r>
          </a:p>
          <a:p>
            <a:pPr marL="285750" indent="-285750">
              <a:lnSpc>
                <a:spcPct val="90000"/>
              </a:lnSpc>
              <a:spcAft>
                <a:spcPts val="1200"/>
              </a:spcAft>
              <a:buFont typeface="Wingdings" panose="05000000000000000000" pitchFamily="2" charset="2"/>
              <a:buChar char="§"/>
            </a:pPr>
            <a:r>
              <a:rPr lang="en-US" sz="1600" dirty="0">
                <a:solidFill>
                  <a:srgbClr val="002060"/>
                </a:solidFill>
              </a:rPr>
              <a:t>Authentic assignments make learning—and thinking—visible.</a:t>
            </a:r>
          </a:p>
        </p:txBody>
      </p:sp>
      <p:sp>
        <p:nvSpPr>
          <p:cNvPr id="2085" name="Rectangle 2084">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7" name="Rectangle 2086">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89" name="Rectangle 2088">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2" name="Picture 4" descr="A person sitting at a desk with a computer&#10;&#10;AI-generated content may be incorrect.">
            <a:extLst>
              <a:ext uri="{FF2B5EF4-FFF2-40B4-BE49-F238E27FC236}">
                <a16:creationId xmlns:a16="http://schemas.microsoft.com/office/drawing/2014/main" id="{93DA9CB8-E196-73DD-604F-705212E16E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622" r="3875" b="1"/>
          <a:stretch>
            <a:fillRect/>
          </a:stretch>
        </p:blipFill>
        <p:spPr bwMode="auto">
          <a:xfrm>
            <a:off x="5987738" y="650494"/>
            <a:ext cx="5628018" cy="532414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CA6E019-5D16-8492-ADD1-16F2894C2786}"/>
              </a:ext>
            </a:extLst>
          </p:cNvPr>
          <p:cNvSpPr txBox="1"/>
          <p:nvPr/>
        </p:nvSpPr>
        <p:spPr>
          <a:xfrm>
            <a:off x="645066" y="1115906"/>
            <a:ext cx="4023360" cy="759247"/>
          </a:xfrm>
          <a:prstGeom prst="rect">
            <a:avLst/>
          </a:prstGeom>
          <a:noFill/>
        </p:spPr>
        <p:txBody>
          <a:bodyPr wrap="square">
            <a:spAutoFit/>
          </a:bodyPr>
          <a:lstStyle/>
          <a:p>
            <a:pPr algn="ctr">
              <a:lnSpc>
                <a:spcPct val="90000"/>
              </a:lnSpc>
              <a:spcAft>
                <a:spcPts val="600"/>
              </a:spcAft>
            </a:pPr>
            <a:r>
              <a:rPr lang="en-US" sz="2400" b="1" dirty="0">
                <a:solidFill>
                  <a:srgbClr val="FF0000"/>
                </a:solidFill>
              </a:rPr>
              <a:t>Why Assignment                          Design Matters</a:t>
            </a:r>
            <a:endParaRPr lang="en-US" sz="2400" dirty="0">
              <a:solidFill>
                <a:srgbClr val="FF0000"/>
              </a:solidFill>
            </a:endParaRPr>
          </a:p>
        </p:txBody>
      </p:sp>
    </p:spTree>
    <p:extLst>
      <p:ext uri="{BB962C8B-B14F-4D97-AF65-F5344CB8AC3E}">
        <p14:creationId xmlns:p14="http://schemas.microsoft.com/office/powerpoint/2010/main" val="13783689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9787AF-74E2-71D7-2421-E6DA2EA1A843}"/>
            </a:ext>
          </a:extLst>
        </p:cNvPr>
        <p:cNvGrpSpPr/>
        <p:nvPr/>
      </p:nvGrpSpPr>
      <p:grpSpPr>
        <a:xfrm>
          <a:off x="0" y="0"/>
          <a:ext cx="0" cy="0"/>
          <a:chOff x="0" y="0"/>
          <a:chExt cx="0" cy="0"/>
        </a:xfrm>
      </p:grpSpPr>
      <p:sp useBgFill="1">
        <p:nvSpPr>
          <p:cNvPr id="14343" name="Rectangle 14342">
            <a:extLst>
              <a:ext uri="{FF2B5EF4-FFF2-40B4-BE49-F238E27FC236}">
                <a16:creationId xmlns:a16="http://schemas.microsoft.com/office/drawing/2014/main" id="{8108D317-7CBD-4897-BD1F-959436D2A3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38" name="Picture 2" descr="college student looking distressed while clutching textbooks">
            <a:extLst>
              <a:ext uri="{FF2B5EF4-FFF2-40B4-BE49-F238E27FC236}">
                <a16:creationId xmlns:a16="http://schemas.microsoft.com/office/drawing/2014/main" id="{965464DF-A70F-EC5E-F6CA-4F7C2CC153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2525" r="17276" b="1"/>
          <a:stretch>
            <a:fillRect/>
          </a:stretch>
        </p:blipFill>
        <p:spPr bwMode="auto">
          <a:xfrm>
            <a:off x="20" y="10"/>
            <a:ext cx="6717436" cy="6857990"/>
          </a:xfrm>
          <a:custGeom>
            <a:avLst/>
            <a:gdLst/>
            <a:ahLst/>
            <a:cxnLst/>
            <a:rect l="l" t="t" r="r" b="b"/>
            <a:pathLst>
              <a:path w="6717456" h="6858000">
                <a:moveTo>
                  <a:pt x="0" y="0"/>
                </a:moveTo>
                <a:lnTo>
                  <a:pt x="6149468" y="0"/>
                </a:lnTo>
                <a:lnTo>
                  <a:pt x="6202448" y="162605"/>
                </a:lnTo>
                <a:cubicBezTo>
                  <a:pt x="6535625" y="1263763"/>
                  <a:pt x="6717456" y="2453207"/>
                  <a:pt x="6717456" y="3694043"/>
                </a:cubicBezTo>
                <a:cubicBezTo>
                  <a:pt x="6717456" y="4757617"/>
                  <a:pt x="6583866" y="5783433"/>
                  <a:pt x="6335883" y="6748259"/>
                </a:cubicBezTo>
                <a:lnTo>
                  <a:pt x="6305198" y="6858000"/>
                </a:lnTo>
                <a:lnTo>
                  <a:pt x="0" y="6858000"/>
                </a:lnTo>
                <a:close/>
              </a:path>
            </a:pathLst>
          </a:custGeom>
          <a:noFill/>
          <a:effectLst>
            <a:outerShdw blurRad="50800" dist="38100" algn="l"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14345" name="Rectangle 14344">
            <a:extLst>
              <a:ext uri="{FF2B5EF4-FFF2-40B4-BE49-F238E27FC236}">
                <a16:creationId xmlns:a16="http://schemas.microsoft.com/office/drawing/2014/main" id="{D6297641-8B9F-4767-9606-8A11313227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89864"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4347" name="Rectangle 14346">
            <a:extLst>
              <a:ext uri="{FF2B5EF4-FFF2-40B4-BE49-F238E27FC236}">
                <a16:creationId xmlns:a16="http://schemas.microsoft.com/office/drawing/2014/main" id="{D8F3CA65-EA00-46B4-9616-39E6853F7B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6172" y="2240371"/>
            <a:ext cx="42062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70B3882E-3C01-EB70-CAB1-E237E86EEAB8}"/>
              </a:ext>
            </a:extLst>
          </p:cNvPr>
          <p:cNvSpPr txBox="1"/>
          <p:nvPr/>
        </p:nvSpPr>
        <p:spPr>
          <a:xfrm>
            <a:off x="7352120" y="2640371"/>
            <a:ext cx="3523273" cy="3717317"/>
          </a:xfrm>
          <a:prstGeom prst="rect">
            <a:avLst/>
          </a:prstGeom>
        </p:spPr>
        <p:txBody>
          <a:bodyPr vert="horz" lIns="91440" tIns="45720" rIns="91440" bIns="45720" rtlCol="0" anchor="t">
            <a:normAutofit/>
          </a:bodyPr>
          <a:lstStyle/>
          <a:p>
            <a:pPr marL="285750" indent="-285750">
              <a:lnSpc>
                <a:spcPct val="90000"/>
              </a:lnSpc>
              <a:spcAft>
                <a:spcPts val="1800"/>
              </a:spcAft>
              <a:buFont typeface="Wingdings" panose="05000000000000000000" pitchFamily="2" charset="2"/>
              <a:buChar char="§"/>
            </a:pPr>
            <a:r>
              <a:rPr lang="en-US" sz="1600" dirty="0">
                <a:solidFill>
                  <a:srgbClr val="002060"/>
                </a:solidFill>
              </a:rPr>
              <a:t>Center assignments on real-world observation.</a:t>
            </a:r>
          </a:p>
          <a:p>
            <a:pPr marL="285750" indent="-285750">
              <a:lnSpc>
                <a:spcPct val="90000"/>
              </a:lnSpc>
              <a:spcAft>
                <a:spcPts val="1800"/>
              </a:spcAft>
              <a:buFont typeface="Wingdings" panose="05000000000000000000" pitchFamily="2" charset="2"/>
              <a:buChar char="§"/>
            </a:pPr>
            <a:r>
              <a:rPr lang="en-US" sz="1600" dirty="0">
                <a:solidFill>
                  <a:srgbClr val="002060"/>
                </a:solidFill>
              </a:rPr>
              <a:t>Apply theory to local or lived context.</a:t>
            </a:r>
          </a:p>
          <a:p>
            <a:pPr marL="285750" indent="-285750">
              <a:lnSpc>
                <a:spcPct val="90000"/>
              </a:lnSpc>
              <a:spcAft>
                <a:spcPts val="1800"/>
              </a:spcAft>
              <a:buFont typeface="Wingdings" panose="05000000000000000000" pitchFamily="2" charset="2"/>
              <a:buChar char="§"/>
            </a:pPr>
            <a:r>
              <a:rPr lang="en-US" sz="1600" dirty="0">
                <a:solidFill>
                  <a:srgbClr val="002060"/>
                </a:solidFill>
              </a:rPr>
              <a:t>Address ethics, limitations, and perspective.</a:t>
            </a:r>
          </a:p>
          <a:p>
            <a:pPr marL="285750" indent="-285750">
              <a:lnSpc>
                <a:spcPct val="90000"/>
              </a:lnSpc>
              <a:spcAft>
                <a:spcPts val="1800"/>
              </a:spcAft>
              <a:buFont typeface="Wingdings" panose="05000000000000000000" pitchFamily="2" charset="2"/>
              <a:buChar char="§"/>
            </a:pPr>
            <a:r>
              <a:rPr lang="en-US" sz="1600" dirty="0">
                <a:solidFill>
                  <a:srgbClr val="002060"/>
                </a:solidFill>
              </a:rPr>
              <a:t>Emphasize analysis over description.</a:t>
            </a:r>
          </a:p>
        </p:txBody>
      </p:sp>
      <p:sp>
        <p:nvSpPr>
          <p:cNvPr id="7" name="TextBox 6">
            <a:extLst>
              <a:ext uri="{FF2B5EF4-FFF2-40B4-BE49-F238E27FC236}">
                <a16:creationId xmlns:a16="http://schemas.microsoft.com/office/drawing/2014/main" id="{AFBD72ED-BB3B-0BB0-43C9-49C876AE9E3D}"/>
              </a:ext>
            </a:extLst>
          </p:cNvPr>
          <p:cNvSpPr txBox="1"/>
          <p:nvPr/>
        </p:nvSpPr>
        <p:spPr>
          <a:xfrm>
            <a:off x="8208015" y="1479035"/>
            <a:ext cx="1811481" cy="759247"/>
          </a:xfrm>
          <a:prstGeom prst="rect">
            <a:avLst/>
          </a:prstGeom>
          <a:noFill/>
        </p:spPr>
        <p:txBody>
          <a:bodyPr wrap="square">
            <a:spAutoFit/>
          </a:bodyPr>
          <a:lstStyle/>
          <a:p>
            <a:pPr algn="ctr">
              <a:lnSpc>
                <a:spcPct val="90000"/>
              </a:lnSpc>
              <a:spcAft>
                <a:spcPts val="600"/>
              </a:spcAft>
            </a:pPr>
            <a:r>
              <a:rPr lang="en-US" sz="2400" b="1" dirty="0">
                <a:solidFill>
                  <a:srgbClr val="FF0000"/>
                </a:solidFill>
              </a:rPr>
              <a:t>Social Sciences</a:t>
            </a:r>
            <a:endParaRPr lang="en-US" sz="2400" dirty="0">
              <a:solidFill>
                <a:srgbClr val="FF0000"/>
              </a:solidFill>
            </a:endParaRPr>
          </a:p>
        </p:txBody>
      </p:sp>
    </p:spTree>
    <p:extLst>
      <p:ext uri="{BB962C8B-B14F-4D97-AF65-F5344CB8AC3E}">
        <p14:creationId xmlns:p14="http://schemas.microsoft.com/office/powerpoint/2010/main" val="10669892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817659E-E1F2-7BF0-E2B6-0E1F5308ED0A}"/>
            </a:ext>
          </a:extLst>
        </p:cNvPr>
        <p:cNvGrpSpPr/>
        <p:nvPr/>
      </p:nvGrpSpPr>
      <p:grpSpPr>
        <a:xfrm>
          <a:off x="0" y="0"/>
          <a:ext cx="0" cy="0"/>
          <a:chOff x="0" y="0"/>
          <a:chExt cx="0" cy="0"/>
        </a:xfrm>
      </p:grpSpPr>
      <p:sp useBgFill="1">
        <p:nvSpPr>
          <p:cNvPr id="16414" name="Rectangle 16413">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416" name="Group 1641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417" name="Rectangle 16416">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18" name="Rectangle 16417">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420" name="Rectangle 1641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2EFB0D93-083B-8A88-DA66-E2EDD2CF2393}"/>
              </a:ext>
            </a:extLst>
          </p:cNvPr>
          <p:cNvSpPr txBox="1"/>
          <p:nvPr/>
        </p:nvSpPr>
        <p:spPr>
          <a:xfrm>
            <a:off x="983718" y="1756944"/>
            <a:ext cx="3731248" cy="3979585"/>
          </a:xfrm>
          <a:prstGeom prst="rect">
            <a:avLst/>
          </a:prstGeom>
        </p:spPr>
        <p:txBody>
          <a:bodyPr vert="horz" lIns="91440" tIns="45720" rIns="91440" bIns="45720" rtlCol="0" anchor="ctr">
            <a:normAutofit/>
          </a:bodyPr>
          <a:lstStyle/>
          <a:p>
            <a:pPr marL="285750" indent="-285750">
              <a:lnSpc>
                <a:spcPct val="90000"/>
              </a:lnSpc>
              <a:spcAft>
                <a:spcPts val="1800"/>
              </a:spcAft>
              <a:buFont typeface="Wingdings" panose="05000000000000000000" pitchFamily="2" charset="2"/>
              <a:buChar char="§"/>
            </a:pPr>
            <a:endParaRPr lang="en-US" sz="1600" dirty="0">
              <a:solidFill>
                <a:srgbClr val="002060"/>
              </a:solidFill>
            </a:endParaRPr>
          </a:p>
          <a:p>
            <a:pPr marL="285750" indent="-285750">
              <a:lnSpc>
                <a:spcPct val="90000"/>
              </a:lnSpc>
              <a:spcAft>
                <a:spcPts val="1800"/>
              </a:spcAft>
              <a:buFont typeface="Wingdings" panose="05000000000000000000" pitchFamily="2" charset="2"/>
              <a:buChar char="§"/>
            </a:pPr>
            <a:r>
              <a:rPr lang="en-US" sz="1600" dirty="0">
                <a:solidFill>
                  <a:srgbClr val="002060"/>
                </a:solidFill>
              </a:rPr>
              <a:t>Go beyond final answers.</a:t>
            </a:r>
          </a:p>
          <a:p>
            <a:pPr marL="285750" indent="-285750">
              <a:lnSpc>
                <a:spcPct val="90000"/>
              </a:lnSpc>
              <a:spcAft>
                <a:spcPts val="1800"/>
              </a:spcAft>
              <a:buFont typeface="Wingdings" panose="05000000000000000000" pitchFamily="2" charset="2"/>
              <a:buChar char="§"/>
            </a:pPr>
            <a:r>
              <a:rPr lang="en-US" sz="1600" dirty="0">
                <a:solidFill>
                  <a:srgbClr val="002060"/>
                </a:solidFill>
              </a:rPr>
              <a:t>Emphasize reasoning and strategy.</a:t>
            </a:r>
          </a:p>
          <a:p>
            <a:pPr marL="285750" indent="-285750">
              <a:lnSpc>
                <a:spcPct val="90000"/>
              </a:lnSpc>
              <a:spcAft>
                <a:spcPts val="1800"/>
              </a:spcAft>
              <a:buFont typeface="Wingdings" panose="05000000000000000000" pitchFamily="2" charset="2"/>
              <a:buChar char="§"/>
            </a:pPr>
            <a:r>
              <a:rPr lang="en-US" sz="1600" dirty="0">
                <a:solidFill>
                  <a:srgbClr val="002060"/>
                </a:solidFill>
              </a:rPr>
              <a:t>Use error analysis to reveal understanding.</a:t>
            </a:r>
          </a:p>
          <a:p>
            <a:pPr marL="285750" indent="-285750">
              <a:lnSpc>
                <a:spcPct val="90000"/>
              </a:lnSpc>
              <a:spcAft>
                <a:spcPts val="1800"/>
              </a:spcAft>
              <a:buFont typeface="Wingdings" panose="05000000000000000000" pitchFamily="2" charset="2"/>
              <a:buChar char="§"/>
            </a:pPr>
            <a:r>
              <a:rPr lang="en-US" sz="1600" dirty="0">
                <a:solidFill>
                  <a:srgbClr val="002060"/>
                </a:solidFill>
              </a:rPr>
              <a:t>Make problem-solving visible.</a:t>
            </a:r>
          </a:p>
        </p:txBody>
      </p:sp>
      <p:sp>
        <p:nvSpPr>
          <p:cNvPr id="16422" name="Rectangle 16421">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24" name="Rectangle 16423">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person and person looking at papers&#10;&#10;AI-generated content may be incorrect.">
            <a:extLst>
              <a:ext uri="{FF2B5EF4-FFF2-40B4-BE49-F238E27FC236}">
                <a16:creationId xmlns:a16="http://schemas.microsoft.com/office/drawing/2014/main" id="{B2645AF3-D008-80F2-6E16-D3A2E4EAB497}"/>
              </a:ext>
            </a:extLst>
          </p:cNvPr>
          <p:cNvPicPr>
            <a:picLocks noChangeAspect="1"/>
          </p:cNvPicPr>
          <p:nvPr/>
        </p:nvPicPr>
        <p:blipFill>
          <a:blip r:embed="rId3"/>
          <a:srcRect l="13732" r="17668" b="1"/>
          <a:stretch>
            <a:fillRect/>
          </a:stretch>
        </p:blipFill>
        <p:spPr>
          <a:xfrm>
            <a:off x="5977788" y="799352"/>
            <a:ext cx="5425410" cy="5259296"/>
          </a:xfrm>
          <a:prstGeom prst="rect">
            <a:avLst/>
          </a:prstGeom>
        </p:spPr>
      </p:pic>
      <p:sp>
        <p:nvSpPr>
          <p:cNvPr id="23" name="TextBox 22">
            <a:extLst>
              <a:ext uri="{FF2B5EF4-FFF2-40B4-BE49-F238E27FC236}">
                <a16:creationId xmlns:a16="http://schemas.microsoft.com/office/drawing/2014/main" id="{E02EE075-8C14-7EF1-D632-9B140A1E744F}"/>
              </a:ext>
            </a:extLst>
          </p:cNvPr>
          <p:cNvSpPr txBox="1"/>
          <p:nvPr/>
        </p:nvSpPr>
        <p:spPr>
          <a:xfrm>
            <a:off x="1747322" y="1525476"/>
            <a:ext cx="2133205" cy="461665"/>
          </a:xfrm>
          <a:prstGeom prst="rect">
            <a:avLst/>
          </a:prstGeom>
          <a:noFill/>
        </p:spPr>
        <p:txBody>
          <a:bodyPr wrap="square">
            <a:spAutoFit/>
          </a:bodyPr>
          <a:lstStyle/>
          <a:p>
            <a:r>
              <a:rPr lang="en-US" sz="2400" b="1" dirty="0">
                <a:solidFill>
                  <a:srgbClr val="FF0000"/>
                </a:solidFill>
              </a:rPr>
              <a:t>Mathematics</a:t>
            </a:r>
          </a:p>
        </p:txBody>
      </p:sp>
    </p:spTree>
    <p:extLst>
      <p:ext uri="{BB962C8B-B14F-4D97-AF65-F5344CB8AC3E}">
        <p14:creationId xmlns:p14="http://schemas.microsoft.com/office/powerpoint/2010/main" val="4396170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6FA8EB-7DD0-949F-A753-5F716B67938E}"/>
            </a:ext>
          </a:extLst>
        </p:cNvPr>
        <p:cNvGrpSpPr/>
        <p:nvPr/>
      </p:nvGrpSpPr>
      <p:grpSpPr>
        <a:xfrm>
          <a:off x="0" y="0"/>
          <a:ext cx="0" cy="0"/>
          <a:chOff x="0" y="0"/>
          <a:chExt cx="0" cy="0"/>
        </a:xfrm>
      </p:grpSpPr>
      <p:sp useBgFill="1">
        <p:nvSpPr>
          <p:cNvPr id="17415" name="Rectangle 17414">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417" name="Oval 17416">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410" name="Picture 2" descr="smiling student wearing a lab coat working in the biology lab">
            <a:extLst>
              <a:ext uri="{FF2B5EF4-FFF2-40B4-BE49-F238E27FC236}">
                <a16:creationId xmlns:a16="http://schemas.microsoft.com/office/drawing/2014/main" id="{DDE0C90E-ECA4-258F-D0A6-56ADB018CE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624" r="9377" b="2"/>
          <a:stretch>
            <a:fillRect/>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17419"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7421"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5" name="TextBox 4">
            <a:extLst>
              <a:ext uri="{FF2B5EF4-FFF2-40B4-BE49-F238E27FC236}">
                <a16:creationId xmlns:a16="http://schemas.microsoft.com/office/drawing/2014/main" id="{DD4A5509-AF3C-BFDC-6575-678809BA07FA}"/>
              </a:ext>
            </a:extLst>
          </p:cNvPr>
          <p:cNvSpPr txBox="1"/>
          <p:nvPr/>
        </p:nvSpPr>
        <p:spPr>
          <a:xfrm>
            <a:off x="6947516" y="2973636"/>
            <a:ext cx="3756284" cy="2913872"/>
          </a:xfrm>
          <a:prstGeom prst="rect">
            <a:avLst/>
          </a:prstGeom>
        </p:spPr>
        <p:txBody>
          <a:bodyPr vert="horz" lIns="91440" tIns="45720" rIns="91440" bIns="45720" rtlCol="0" anchor="t">
            <a:normAutofit/>
          </a:bodyPr>
          <a:lstStyle/>
          <a:p>
            <a:pPr marL="285750" indent="-285750">
              <a:lnSpc>
                <a:spcPct val="90000"/>
              </a:lnSpc>
              <a:spcAft>
                <a:spcPts val="1800"/>
              </a:spcAft>
              <a:buFont typeface="Wingdings" panose="05000000000000000000" pitchFamily="2" charset="2"/>
              <a:buChar char="§"/>
            </a:pPr>
            <a:r>
              <a:rPr lang="en-US" sz="1600" dirty="0">
                <a:solidFill>
                  <a:srgbClr val="002060">
                    <a:alpha val="80000"/>
                  </a:srgbClr>
                </a:solidFill>
              </a:rPr>
              <a:t>Shift focus from procedures to reasoning.</a:t>
            </a:r>
          </a:p>
          <a:p>
            <a:pPr marL="285750" indent="-285750">
              <a:lnSpc>
                <a:spcPct val="90000"/>
              </a:lnSpc>
              <a:spcAft>
                <a:spcPts val="1800"/>
              </a:spcAft>
              <a:buFont typeface="Wingdings" panose="05000000000000000000" pitchFamily="2" charset="2"/>
              <a:buChar char="§"/>
            </a:pPr>
            <a:r>
              <a:rPr lang="en-US" sz="1600" dirty="0">
                <a:solidFill>
                  <a:srgbClr val="002060">
                    <a:alpha val="80000"/>
                  </a:srgbClr>
                </a:solidFill>
              </a:rPr>
              <a:t>Emphasize experimental design and decisions.</a:t>
            </a:r>
          </a:p>
          <a:p>
            <a:pPr marL="285750" indent="-285750">
              <a:lnSpc>
                <a:spcPct val="90000"/>
              </a:lnSpc>
              <a:spcAft>
                <a:spcPts val="1800"/>
              </a:spcAft>
              <a:buFont typeface="Wingdings" panose="05000000000000000000" pitchFamily="2" charset="2"/>
              <a:buChar char="§"/>
            </a:pPr>
            <a:r>
              <a:rPr lang="en-US" sz="1600" dirty="0">
                <a:solidFill>
                  <a:srgbClr val="002060">
                    <a:alpha val="80000"/>
                  </a:srgbClr>
                </a:solidFill>
              </a:rPr>
              <a:t>Analyze sources of error and unexpected results.</a:t>
            </a:r>
          </a:p>
          <a:p>
            <a:pPr marL="285750" indent="-285750">
              <a:lnSpc>
                <a:spcPct val="90000"/>
              </a:lnSpc>
              <a:spcAft>
                <a:spcPts val="1800"/>
              </a:spcAft>
              <a:buFont typeface="Wingdings" panose="05000000000000000000" pitchFamily="2" charset="2"/>
              <a:buChar char="§"/>
            </a:pPr>
            <a:r>
              <a:rPr lang="en-US" sz="1600" dirty="0">
                <a:solidFill>
                  <a:srgbClr val="002060">
                    <a:alpha val="80000"/>
                  </a:srgbClr>
                </a:solidFill>
              </a:rPr>
              <a:t>Interpret data rather than report outcomes.</a:t>
            </a:r>
          </a:p>
        </p:txBody>
      </p:sp>
      <p:sp>
        <p:nvSpPr>
          <p:cNvPr id="17423"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17425"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2B06DA2-9205-847F-2099-4A83402DC3B0}"/>
              </a:ext>
            </a:extLst>
          </p:cNvPr>
          <p:cNvSpPr/>
          <p:nvPr/>
        </p:nvSpPr>
        <p:spPr>
          <a:xfrm>
            <a:off x="778933" y="554151"/>
            <a:ext cx="677334" cy="5634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9EC31E6-1C69-A13A-4D83-47E76676A76F}"/>
              </a:ext>
            </a:extLst>
          </p:cNvPr>
          <p:cNvSpPr/>
          <p:nvPr/>
        </p:nvSpPr>
        <p:spPr>
          <a:xfrm>
            <a:off x="67733" y="1359743"/>
            <a:ext cx="677334" cy="5634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E8823CF-204F-3750-8F96-99ED5560001D}"/>
              </a:ext>
            </a:extLst>
          </p:cNvPr>
          <p:cNvSpPr/>
          <p:nvPr/>
        </p:nvSpPr>
        <p:spPr>
          <a:xfrm>
            <a:off x="5415540" y="5549570"/>
            <a:ext cx="677334" cy="5634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51954B7-2A50-009A-2A21-DA3367D7FC5F}"/>
              </a:ext>
            </a:extLst>
          </p:cNvPr>
          <p:cNvSpPr txBox="1"/>
          <p:nvPr/>
        </p:nvSpPr>
        <p:spPr>
          <a:xfrm>
            <a:off x="7878859" y="1668375"/>
            <a:ext cx="1711145" cy="759247"/>
          </a:xfrm>
          <a:prstGeom prst="rect">
            <a:avLst/>
          </a:prstGeom>
          <a:noFill/>
        </p:spPr>
        <p:txBody>
          <a:bodyPr wrap="square">
            <a:spAutoFit/>
          </a:bodyPr>
          <a:lstStyle/>
          <a:p>
            <a:pPr algn="ctr">
              <a:lnSpc>
                <a:spcPct val="90000"/>
              </a:lnSpc>
              <a:spcAft>
                <a:spcPts val="600"/>
              </a:spcAft>
            </a:pPr>
            <a:r>
              <a:rPr lang="en-US" sz="2400" b="1" dirty="0">
                <a:solidFill>
                  <a:srgbClr val="FF0000">
                    <a:alpha val="80000"/>
                  </a:srgbClr>
                </a:solidFill>
              </a:rPr>
              <a:t>Natural Sciences</a:t>
            </a:r>
            <a:endParaRPr lang="en-US" sz="2400" dirty="0">
              <a:solidFill>
                <a:srgbClr val="FF0000">
                  <a:alpha val="80000"/>
                </a:srgbClr>
              </a:solidFill>
            </a:endParaRPr>
          </a:p>
        </p:txBody>
      </p:sp>
      <p:cxnSp>
        <p:nvCxnSpPr>
          <p:cNvPr id="12" name="Straight Connector 11">
            <a:extLst>
              <a:ext uri="{FF2B5EF4-FFF2-40B4-BE49-F238E27FC236}">
                <a16:creationId xmlns:a16="http://schemas.microsoft.com/office/drawing/2014/main" id="{55971200-9A33-C194-634F-D0D2A178B9AA}"/>
              </a:ext>
            </a:extLst>
          </p:cNvPr>
          <p:cNvCxnSpPr/>
          <p:nvPr/>
        </p:nvCxnSpPr>
        <p:spPr>
          <a:xfrm>
            <a:off x="7105653" y="2516977"/>
            <a:ext cx="3756284" cy="0"/>
          </a:xfrm>
          <a:prstGeom prst="line">
            <a:avLst/>
          </a:prstGeom>
          <a:ln w="19050">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49226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439" name="Rectangle 18438">
            <a:extLst>
              <a:ext uri="{FF2B5EF4-FFF2-40B4-BE49-F238E27FC236}">
                <a16:creationId xmlns:a16="http://schemas.microsoft.com/office/drawing/2014/main" id="{3AFE8227-C443-417B-BA91-520EB1EF45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799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434" name="Picture 2">
            <a:extLst>
              <a:ext uri="{FF2B5EF4-FFF2-40B4-BE49-F238E27FC236}">
                <a16:creationId xmlns:a16="http://schemas.microsoft.com/office/drawing/2014/main" id="{60CA4CA7-B3B4-EB27-0E17-C9228030E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484" r="985" b="-1"/>
          <a:stretch>
            <a:fillRect/>
          </a:stretch>
        </p:blipFill>
        <p:spPr bwMode="auto">
          <a:xfrm>
            <a:off x="20" y="431"/>
            <a:ext cx="8115280" cy="640831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962DD6D-163F-5EA8-88E2-F5CD082847D3}"/>
              </a:ext>
            </a:extLst>
          </p:cNvPr>
          <p:cNvSpPr txBox="1"/>
          <p:nvPr/>
        </p:nvSpPr>
        <p:spPr>
          <a:xfrm>
            <a:off x="8648698" y="2161600"/>
            <a:ext cx="2743201" cy="3540265"/>
          </a:xfrm>
          <a:prstGeom prst="rect">
            <a:avLst/>
          </a:prstGeom>
        </p:spPr>
        <p:txBody>
          <a:bodyPr vert="horz" lIns="91440" tIns="45720" rIns="91440" bIns="45720" rtlCol="0">
            <a:normAutofit/>
          </a:bodyPr>
          <a:lstStyle/>
          <a:p>
            <a:pPr>
              <a:lnSpc>
                <a:spcPct val="90000"/>
              </a:lnSpc>
              <a:spcAft>
                <a:spcPts val="600"/>
              </a:spcAft>
            </a:pPr>
            <a:endParaRPr lang="en-US" sz="1600" dirty="0"/>
          </a:p>
          <a:p>
            <a:pPr marL="285750" indent="-285750">
              <a:lnSpc>
                <a:spcPct val="90000"/>
              </a:lnSpc>
              <a:spcAft>
                <a:spcPts val="1800"/>
              </a:spcAft>
              <a:buFont typeface="Wingdings" panose="05000000000000000000" pitchFamily="2" charset="2"/>
              <a:buChar char="§"/>
            </a:pPr>
            <a:r>
              <a:rPr lang="en-US" sz="1600" dirty="0">
                <a:solidFill>
                  <a:srgbClr val="002060"/>
                </a:solidFill>
              </a:rPr>
              <a:t>Use realistic patient or clinical scenarios.</a:t>
            </a:r>
          </a:p>
          <a:p>
            <a:pPr marL="285750" indent="-285750">
              <a:lnSpc>
                <a:spcPct val="90000"/>
              </a:lnSpc>
              <a:spcAft>
                <a:spcPts val="1800"/>
              </a:spcAft>
              <a:buFont typeface="Wingdings" panose="05000000000000000000" pitchFamily="2" charset="2"/>
              <a:buChar char="§"/>
            </a:pPr>
            <a:r>
              <a:rPr lang="en-US" sz="1600" dirty="0">
                <a:solidFill>
                  <a:srgbClr val="002060"/>
                </a:solidFill>
              </a:rPr>
              <a:t>Focus on decision-making, not just correct answers.</a:t>
            </a:r>
          </a:p>
          <a:p>
            <a:pPr marL="285750" indent="-285750">
              <a:lnSpc>
                <a:spcPct val="90000"/>
              </a:lnSpc>
              <a:spcAft>
                <a:spcPts val="1800"/>
              </a:spcAft>
              <a:buFont typeface="Wingdings" panose="05000000000000000000" pitchFamily="2" charset="2"/>
              <a:buChar char="§"/>
            </a:pPr>
            <a:r>
              <a:rPr lang="en-US" sz="1600" dirty="0">
                <a:solidFill>
                  <a:srgbClr val="002060"/>
                </a:solidFill>
              </a:rPr>
              <a:t>Justify care priorities and communication choices.</a:t>
            </a:r>
          </a:p>
          <a:p>
            <a:pPr marL="285750" indent="-285750">
              <a:lnSpc>
                <a:spcPct val="90000"/>
              </a:lnSpc>
              <a:spcAft>
                <a:spcPts val="1800"/>
              </a:spcAft>
              <a:buFont typeface="Wingdings" panose="05000000000000000000" pitchFamily="2" charset="2"/>
              <a:buChar char="§"/>
            </a:pPr>
            <a:r>
              <a:rPr lang="en-US" sz="1600" dirty="0">
                <a:solidFill>
                  <a:srgbClr val="002060"/>
                </a:solidFill>
              </a:rPr>
              <a:t>Reflect on growth after feedback.</a:t>
            </a:r>
          </a:p>
        </p:txBody>
      </p:sp>
      <p:sp>
        <p:nvSpPr>
          <p:cNvPr id="18441" name="Rectangle 18440">
            <a:extLst>
              <a:ext uri="{FF2B5EF4-FFF2-40B4-BE49-F238E27FC236}">
                <a16:creationId xmlns:a16="http://schemas.microsoft.com/office/drawing/2014/main" id="{907741FC-B544-4A6E-B831-6789D0423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8741"/>
            <a:ext cx="12191998" cy="457202"/>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443" name="Rectangle 18442">
            <a:extLst>
              <a:ext uri="{FF2B5EF4-FFF2-40B4-BE49-F238E27FC236}">
                <a16:creationId xmlns:a16="http://schemas.microsoft.com/office/drawing/2014/main" id="{3F0BE7ED-7814-4273-B18A-F26CC038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 y="6408742"/>
            <a:ext cx="8115300" cy="4492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ECB268B-8526-6150-5049-7FB7048296A1}"/>
              </a:ext>
            </a:extLst>
          </p:cNvPr>
          <p:cNvSpPr txBox="1"/>
          <p:nvPr/>
        </p:nvSpPr>
        <p:spPr>
          <a:xfrm>
            <a:off x="8574616" y="1268841"/>
            <a:ext cx="2743200" cy="759247"/>
          </a:xfrm>
          <a:prstGeom prst="rect">
            <a:avLst/>
          </a:prstGeom>
          <a:noFill/>
        </p:spPr>
        <p:txBody>
          <a:bodyPr wrap="square">
            <a:spAutoFit/>
          </a:bodyPr>
          <a:lstStyle/>
          <a:p>
            <a:pPr algn="ctr">
              <a:lnSpc>
                <a:spcPct val="90000"/>
              </a:lnSpc>
            </a:pPr>
            <a:r>
              <a:rPr lang="en-US" sz="2400" b="1" dirty="0">
                <a:solidFill>
                  <a:srgbClr val="FF0000"/>
                </a:solidFill>
              </a:rPr>
              <a:t>Health Sciences and Nursing</a:t>
            </a:r>
            <a:endParaRPr lang="en-US" sz="2400" dirty="0">
              <a:solidFill>
                <a:srgbClr val="FF0000"/>
              </a:solidFill>
            </a:endParaRPr>
          </a:p>
        </p:txBody>
      </p:sp>
      <p:cxnSp>
        <p:nvCxnSpPr>
          <p:cNvPr id="11" name="Straight Connector 10">
            <a:extLst>
              <a:ext uri="{FF2B5EF4-FFF2-40B4-BE49-F238E27FC236}">
                <a16:creationId xmlns:a16="http://schemas.microsoft.com/office/drawing/2014/main" id="{F9629C54-8D87-8DB1-AB1B-9B38B17A7D82}"/>
              </a:ext>
            </a:extLst>
          </p:cNvPr>
          <p:cNvCxnSpPr/>
          <p:nvPr/>
        </p:nvCxnSpPr>
        <p:spPr>
          <a:xfrm>
            <a:off x="8648699" y="2028088"/>
            <a:ext cx="2595034" cy="0"/>
          </a:xfrm>
          <a:prstGeom prst="line">
            <a:avLst/>
          </a:prstGeom>
          <a:ln w="28575"/>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2207573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A7E585-28CC-7888-5F47-ABC5182F74C0}"/>
            </a:ext>
          </a:extLst>
        </p:cNvPr>
        <p:cNvGrpSpPr/>
        <p:nvPr/>
      </p:nvGrpSpPr>
      <p:grpSpPr>
        <a:xfrm>
          <a:off x="0" y="0"/>
          <a:ext cx="0" cy="0"/>
          <a:chOff x="0" y="0"/>
          <a:chExt cx="0" cy="0"/>
        </a:xfrm>
      </p:grpSpPr>
      <p:sp useBgFill="1">
        <p:nvSpPr>
          <p:cNvPr id="19463" name="Rectangle 19462">
            <a:extLst>
              <a:ext uri="{FF2B5EF4-FFF2-40B4-BE49-F238E27FC236}">
                <a16:creationId xmlns:a16="http://schemas.microsoft.com/office/drawing/2014/main" id="{1ECAB1E8-8195-4748-BE71-FF806D8689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465" name="!!text rectangle">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rgbClr val="E1E1E1"/>
            </a:solidFill>
          </a:ln>
          <a:effectLst>
            <a:outerShdw blurRad="50800" dist="38100" dir="2700000" algn="t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467" name="!!accent">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0432"/>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469" name="Rectangle 19468">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121408"/>
            <a:ext cx="3328416" cy="9144"/>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3B7DE8C-D9D0-67B6-65D4-B5F5023CC238}"/>
              </a:ext>
            </a:extLst>
          </p:cNvPr>
          <p:cNvSpPr txBox="1"/>
          <p:nvPr/>
        </p:nvSpPr>
        <p:spPr>
          <a:xfrm>
            <a:off x="949582" y="2535737"/>
            <a:ext cx="3184170" cy="3425043"/>
          </a:xfrm>
          <a:prstGeom prst="rect">
            <a:avLst/>
          </a:prstGeom>
        </p:spPr>
        <p:txBody>
          <a:bodyPr vert="horz" lIns="91440" tIns="45720" rIns="91440" bIns="45720" rtlCol="0">
            <a:normAutofit/>
          </a:bodyPr>
          <a:lstStyle/>
          <a:p>
            <a:pPr marL="285750" indent="-285750">
              <a:lnSpc>
                <a:spcPct val="90000"/>
              </a:lnSpc>
              <a:spcAft>
                <a:spcPts val="1800"/>
              </a:spcAft>
              <a:buFont typeface="Wingdings" panose="05000000000000000000" pitchFamily="2" charset="2"/>
              <a:buChar char="§"/>
            </a:pPr>
            <a:r>
              <a:rPr lang="en-US" sz="1600" dirty="0">
                <a:solidFill>
                  <a:srgbClr val="002060"/>
                </a:solidFill>
              </a:rPr>
              <a:t>Move beyond generic business plans.</a:t>
            </a:r>
          </a:p>
          <a:p>
            <a:pPr marL="285750" indent="-285750">
              <a:lnSpc>
                <a:spcPct val="90000"/>
              </a:lnSpc>
              <a:spcAft>
                <a:spcPts val="1800"/>
              </a:spcAft>
              <a:buFont typeface="Wingdings" panose="05000000000000000000" pitchFamily="2" charset="2"/>
              <a:buChar char="§"/>
            </a:pPr>
            <a:r>
              <a:rPr lang="en-US" sz="1600" dirty="0">
                <a:solidFill>
                  <a:srgbClr val="002060"/>
                </a:solidFill>
              </a:rPr>
              <a:t>Analyze local or simulated organizations.</a:t>
            </a:r>
          </a:p>
          <a:p>
            <a:pPr marL="285750" indent="-285750">
              <a:lnSpc>
                <a:spcPct val="90000"/>
              </a:lnSpc>
              <a:spcAft>
                <a:spcPts val="1800"/>
              </a:spcAft>
              <a:buFont typeface="Wingdings" panose="05000000000000000000" pitchFamily="2" charset="2"/>
              <a:buChar char="§"/>
            </a:pPr>
            <a:r>
              <a:rPr lang="en-US" sz="1600" dirty="0">
                <a:solidFill>
                  <a:srgbClr val="002060"/>
                </a:solidFill>
              </a:rPr>
              <a:t>Explain strategy, risks, and trade-offs.</a:t>
            </a:r>
          </a:p>
          <a:p>
            <a:pPr marL="285750" indent="-285750">
              <a:lnSpc>
                <a:spcPct val="90000"/>
              </a:lnSpc>
              <a:spcAft>
                <a:spcPts val="1800"/>
              </a:spcAft>
              <a:buFont typeface="Wingdings" panose="05000000000000000000" pitchFamily="2" charset="2"/>
              <a:buChar char="§"/>
            </a:pPr>
            <a:r>
              <a:rPr lang="en-US" sz="1600" dirty="0">
                <a:solidFill>
                  <a:srgbClr val="002060"/>
                </a:solidFill>
              </a:rPr>
              <a:t>Write for a specific professional audience.</a:t>
            </a:r>
          </a:p>
        </p:txBody>
      </p:sp>
      <p:pic>
        <p:nvPicPr>
          <p:cNvPr id="19458" name="Picture 2" descr="Maya Gharbi, Senior Lecturer at EHL and Student Business Projects Coach, shares her perspective on the key benefits for students.">
            <a:extLst>
              <a:ext uri="{FF2B5EF4-FFF2-40B4-BE49-F238E27FC236}">
                <a16:creationId xmlns:a16="http://schemas.microsoft.com/office/drawing/2014/main" id="{42DE9311-0517-25AE-AD58-E54CF3D3F9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939" r="6195" b="-1"/>
          <a:stretch>
            <a:fillRect/>
          </a:stretch>
        </p:blipFill>
        <p:spPr bwMode="auto">
          <a:xfrm>
            <a:off x="5124450" y="634382"/>
            <a:ext cx="6657213" cy="54951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D5877DD-4B4A-90E1-233A-16C32A9CECAA}"/>
              </a:ext>
            </a:extLst>
          </p:cNvPr>
          <p:cNvSpPr txBox="1"/>
          <p:nvPr/>
        </p:nvSpPr>
        <p:spPr>
          <a:xfrm>
            <a:off x="1717750" y="1703704"/>
            <a:ext cx="1647834" cy="426848"/>
          </a:xfrm>
          <a:prstGeom prst="rect">
            <a:avLst/>
          </a:prstGeom>
          <a:noFill/>
        </p:spPr>
        <p:txBody>
          <a:bodyPr wrap="square">
            <a:spAutoFit/>
          </a:bodyPr>
          <a:lstStyle/>
          <a:p>
            <a:pPr>
              <a:lnSpc>
                <a:spcPct val="90000"/>
              </a:lnSpc>
              <a:spcAft>
                <a:spcPts val="600"/>
              </a:spcAft>
            </a:pPr>
            <a:r>
              <a:rPr lang="en-US" sz="2400" b="1" dirty="0">
                <a:solidFill>
                  <a:srgbClr val="FF0000"/>
                </a:solidFill>
              </a:rPr>
              <a:t>Business</a:t>
            </a:r>
            <a:endParaRPr lang="en-US" sz="2400" dirty="0">
              <a:solidFill>
                <a:srgbClr val="FF0000"/>
              </a:solidFill>
            </a:endParaRPr>
          </a:p>
        </p:txBody>
      </p:sp>
    </p:spTree>
    <p:extLst>
      <p:ext uri="{BB962C8B-B14F-4D97-AF65-F5344CB8AC3E}">
        <p14:creationId xmlns:p14="http://schemas.microsoft.com/office/powerpoint/2010/main" val="33525463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9943DAD-CC4B-9733-4C5F-E7C901F58150}"/>
            </a:ext>
          </a:extLst>
        </p:cNvPr>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992E2420-54CA-2FFE-0A6C-50A4833977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249" name="Group 10248">
            <a:extLst>
              <a:ext uri="{FF2B5EF4-FFF2-40B4-BE49-F238E27FC236}">
                <a16:creationId xmlns:a16="http://schemas.microsoft.com/office/drawing/2014/main" id="{9A48EB54-8227-40F4-58D2-431AC2F4D83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0250" name="Rectangle 10249">
              <a:extLst>
                <a:ext uri="{FF2B5EF4-FFF2-40B4-BE49-F238E27FC236}">
                  <a16:creationId xmlns:a16="http://schemas.microsoft.com/office/drawing/2014/main" id="{C42DF9AD-7920-154C-0FF6-53E331D15D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251" name="Rectangle 10250">
              <a:extLst>
                <a:ext uri="{FF2B5EF4-FFF2-40B4-BE49-F238E27FC236}">
                  <a16:creationId xmlns:a16="http://schemas.microsoft.com/office/drawing/2014/main" id="{D87E683C-2A56-3F80-364E-6F70340EF4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252" name="Rectangle 10251">
              <a:extLst>
                <a:ext uri="{FF2B5EF4-FFF2-40B4-BE49-F238E27FC236}">
                  <a16:creationId xmlns:a16="http://schemas.microsoft.com/office/drawing/2014/main" id="{5ABFCC5E-6184-FE0C-78B1-C1AF3D127C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0254" name="Rectangle 10253">
            <a:extLst>
              <a:ext uri="{FF2B5EF4-FFF2-40B4-BE49-F238E27FC236}">
                <a16:creationId xmlns:a16="http://schemas.microsoft.com/office/drawing/2014/main" id="{D92ABFE1-87E4-AC36-B044-1FA28CAD5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256" name="Rectangle 10255">
            <a:extLst>
              <a:ext uri="{FF2B5EF4-FFF2-40B4-BE49-F238E27FC236}">
                <a16:creationId xmlns:a16="http://schemas.microsoft.com/office/drawing/2014/main" id="{A97F96E5-6583-8929-C92B-CF9B8CBE11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0258" name="Straight Connector 10257">
            <a:extLst>
              <a:ext uri="{FF2B5EF4-FFF2-40B4-BE49-F238E27FC236}">
                <a16:creationId xmlns:a16="http://schemas.microsoft.com/office/drawing/2014/main" id="{F590D002-DB86-8681-6134-53F303C8C1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EF1378A-98D2-5316-F417-E6D4B7018537}"/>
              </a:ext>
            </a:extLst>
          </p:cNvPr>
          <p:cNvSpPr txBox="1"/>
          <p:nvPr/>
        </p:nvSpPr>
        <p:spPr>
          <a:xfrm>
            <a:off x="1666517" y="1063994"/>
            <a:ext cx="3175572" cy="1091646"/>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ptos" panose="02110004020202020204"/>
                <a:ea typeface="+mn-ea"/>
                <a:cs typeface="+mn-cs"/>
              </a:rPr>
              <a:t>Career and     Technical Programs</a:t>
            </a:r>
          </a:p>
          <a:p>
            <a:pPr marL="0" marR="0" lvl="0" indent="0" algn="ctr"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Aptos" panose="02110004020202020204"/>
              <a:ea typeface="+mn-ea"/>
              <a:cs typeface="+mn-cs"/>
            </a:endParaRPr>
          </a:p>
        </p:txBody>
      </p:sp>
      <p:sp>
        <p:nvSpPr>
          <p:cNvPr id="4" name="Rectangle 1">
            <a:extLst>
              <a:ext uri="{FF2B5EF4-FFF2-40B4-BE49-F238E27FC236}">
                <a16:creationId xmlns:a16="http://schemas.microsoft.com/office/drawing/2014/main" id="{062816E1-D542-4729-458B-8838BDD14D96}"/>
              </a:ext>
            </a:extLst>
          </p:cNvPr>
          <p:cNvSpPr>
            <a:spLocks noChangeArrowheads="1"/>
          </p:cNvSpPr>
          <p:nvPr/>
        </p:nvSpPr>
        <p:spPr bwMode="auto">
          <a:xfrm>
            <a:off x="6977696" y="1952491"/>
            <a:ext cx="3857135" cy="2337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90000"/>
              </a:lnSpc>
              <a:spcBef>
                <a:spcPct val="0"/>
              </a:spcBef>
              <a:spcAft>
                <a:spcPts val="1800"/>
              </a:spcAft>
              <a:buClrTx/>
              <a:buSzTx/>
              <a:buFont typeface="Wingdings" panose="05000000000000000000" pitchFamily="2" charset="2"/>
              <a:buChar char="§"/>
              <a:tabLst/>
              <a:defRPr/>
            </a:pPr>
            <a:r>
              <a:rPr kumimoji="0" lang="en-US" altLang="en-US" sz="1600" b="0" i="0" u="none" strike="noStrike" kern="1200" cap="none" spc="0" normalizeH="0" baseline="0" noProof="0" dirty="0">
                <a:ln>
                  <a:noFill/>
                </a:ln>
                <a:solidFill>
                  <a:srgbClr val="002060"/>
                </a:solidFill>
                <a:effectLst/>
                <a:uLnTx/>
                <a:uFillTx/>
                <a:latin typeface="Aptos" panose="02110004020202020204"/>
                <a:ea typeface="+mn-ea"/>
                <a:cs typeface="+mn-cs"/>
              </a:rPr>
              <a:t>Mirror real workplace tasks and expectations.</a:t>
            </a:r>
          </a:p>
          <a:p>
            <a:pPr marL="285750" marR="0" lvl="0" indent="-285750" algn="l" defTabSz="914400" rtl="0" eaLnBrk="0" fontAlgn="base" latinLnBrk="0" hangingPunct="0">
              <a:lnSpc>
                <a:spcPct val="90000"/>
              </a:lnSpc>
              <a:spcBef>
                <a:spcPct val="0"/>
              </a:spcBef>
              <a:spcAft>
                <a:spcPts val="1800"/>
              </a:spcAft>
              <a:buClrTx/>
              <a:buSzTx/>
              <a:buFont typeface="Wingdings" panose="05000000000000000000" pitchFamily="2" charset="2"/>
              <a:buChar char="§"/>
              <a:tabLst/>
              <a:defRPr/>
            </a:pPr>
            <a:r>
              <a:rPr kumimoji="0" lang="en-US" altLang="en-US" sz="1600" b="0" i="0" u="none" strike="noStrike" kern="1200" cap="none" spc="0" normalizeH="0" baseline="0" noProof="0" dirty="0">
                <a:ln>
                  <a:noFill/>
                </a:ln>
                <a:solidFill>
                  <a:srgbClr val="002060"/>
                </a:solidFill>
                <a:effectLst/>
                <a:uLnTx/>
                <a:uFillTx/>
                <a:latin typeface="Aptos" panose="02110004020202020204"/>
                <a:ea typeface="+mn-ea"/>
                <a:cs typeface="+mn-cs"/>
              </a:rPr>
              <a:t>Document steps, decisions, and adjustments.</a:t>
            </a:r>
          </a:p>
          <a:p>
            <a:pPr marL="285750" marR="0" lvl="0" indent="-285750" algn="l" defTabSz="914400" rtl="0" eaLnBrk="0" fontAlgn="base" latinLnBrk="0" hangingPunct="0">
              <a:lnSpc>
                <a:spcPct val="90000"/>
              </a:lnSpc>
              <a:spcBef>
                <a:spcPct val="0"/>
              </a:spcBef>
              <a:spcAft>
                <a:spcPts val="1800"/>
              </a:spcAft>
              <a:buClrTx/>
              <a:buSzTx/>
              <a:buFont typeface="Wingdings" panose="05000000000000000000" pitchFamily="2" charset="2"/>
              <a:buChar char="§"/>
              <a:tabLst/>
              <a:defRPr/>
            </a:pPr>
            <a:r>
              <a:rPr kumimoji="0" lang="en-US" altLang="en-US" sz="1600" b="0" i="0" u="none" strike="noStrike" kern="1200" cap="none" spc="0" normalizeH="0" baseline="0" noProof="0" dirty="0">
                <a:ln>
                  <a:noFill/>
                </a:ln>
                <a:solidFill>
                  <a:srgbClr val="002060"/>
                </a:solidFill>
                <a:effectLst/>
                <a:uLnTx/>
                <a:uFillTx/>
                <a:latin typeface="Aptos" panose="02110004020202020204"/>
                <a:ea typeface="+mn-ea"/>
                <a:cs typeface="+mn-cs"/>
              </a:rPr>
              <a:t>Use photos, logs, or brief reflections.</a:t>
            </a:r>
          </a:p>
          <a:p>
            <a:pPr marL="285750" marR="0" lvl="0" indent="-285750" algn="l" defTabSz="914400" rtl="0" eaLnBrk="0" fontAlgn="base" latinLnBrk="0" hangingPunct="0">
              <a:lnSpc>
                <a:spcPct val="90000"/>
              </a:lnSpc>
              <a:spcBef>
                <a:spcPct val="0"/>
              </a:spcBef>
              <a:spcAft>
                <a:spcPts val="1800"/>
              </a:spcAft>
              <a:buClrTx/>
              <a:buSzTx/>
              <a:buFont typeface="Wingdings" panose="05000000000000000000" pitchFamily="2" charset="2"/>
              <a:buChar char="§"/>
              <a:tabLst/>
              <a:defRPr/>
            </a:pPr>
            <a:r>
              <a:rPr kumimoji="0" lang="en-US" altLang="en-US" sz="1600" b="0" i="0" u="none" strike="noStrike" kern="1200" cap="none" spc="0" normalizeH="0" baseline="0" noProof="0" dirty="0">
                <a:ln>
                  <a:noFill/>
                </a:ln>
                <a:solidFill>
                  <a:srgbClr val="002060"/>
                </a:solidFill>
                <a:effectLst/>
                <a:uLnTx/>
                <a:uFillTx/>
                <a:latin typeface="Aptos" panose="02110004020202020204"/>
                <a:ea typeface="+mn-ea"/>
                <a:cs typeface="+mn-cs"/>
              </a:rPr>
              <a:t>Emphasize skill application over final output.</a:t>
            </a:r>
          </a:p>
        </p:txBody>
      </p:sp>
      <p:pic>
        <p:nvPicPr>
          <p:cNvPr id="3" name="Picture 2" descr="Vehicle Maintenance Log Template: Free Download &amp; Guide">
            <a:extLst>
              <a:ext uri="{FF2B5EF4-FFF2-40B4-BE49-F238E27FC236}">
                <a16:creationId xmlns:a16="http://schemas.microsoft.com/office/drawing/2014/main" id="{4B20A10B-2824-9611-E55C-BC07804EC7A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57169" y="2446036"/>
            <a:ext cx="4427094" cy="23242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09179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E03141A-C46B-0C78-BEDA-FC42ECCB97CB}"/>
            </a:ext>
          </a:extLst>
        </p:cNvPr>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BC6133C-0615-4CE4-9132-37E609A9BD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16533"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6AD3A85E-EEC0-320A-E9CE-6824E18CAE2D}"/>
              </a:ext>
            </a:extLst>
          </p:cNvPr>
          <p:cNvSpPr txBox="1"/>
          <p:nvPr/>
        </p:nvSpPr>
        <p:spPr>
          <a:xfrm>
            <a:off x="943407" y="1894585"/>
            <a:ext cx="3686302" cy="3511943"/>
          </a:xfrm>
          <a:prstGeom prst="rect">
            <a:avLst/>
          </a:prstGeom>
        </p:spPr>
        <p:txBody>
          <a:bodyPr vert="horz" lIns="91440" tIns="45720" rIns="91440" bIns="45720" rtlCol="0" anchor="ctr">
            <a:normAutofit/>
          </a:bodyPr>
          <a:lstStyle/>
          <a:p>
            <a:pPr marL="285750" indent="-285750">
              <a:lnSpc>
                <a:spcPct val="90000"/>
              </a:lnSpc>
              <a:spcAft>
                <a:spcPts val="1800"/>
              </a:spcAft>
              <a:buFont typeface="Wingdings" panose="05000000000000000000" pitchFamily="2" charset="2"/>
              <a:buChar char="§"/>
            </a:pPr>
            <a:r>
              <a:rPr lang="en-US" sz="1600" dirty="0">
                <a:solidFill>
                  <a:srgbClr val="002060"/>
                </a:solidFill>
              </a:rPr>
              <a:t>Focus on lesson planning and classroom scenarios.</a:t>
            </a:r>
          </a:p>
          <a:p>
            <a:pPr marL="285750" indent="-285750">
              <a:lnSpc>
                <a:spcPct val="90000"/>
              </a:lnSpc>
              <a:spcAft>
                <a:spcPts val="1800"/>
              </a:spcAft>
              <a:buFont typeface="Wingdings" panose="05000000000000000000" pitchFamily="2" charset="2"/>
              <a:buChar char="§"/>
            </a:pPr>
            <a:r>
              <a:rPr lang="en-US" sz="1600" dirty="0">
                <a:solidFill>
                  <a:srgbClr val="002060"/>
                </a:solidFill>
              </a:rPr>
              <a:t>Emphasize instructional decision-making.</a:t>
            </a:r>
          </a:p>
          <a:p>
            <a:pPr marL="285750" indent="-285750">
              <a:lnSpc>
                <a:spcPct val="90000"/>
              </a:lnSpc>
              <a:spcAft>
                <a:spcPts val="1800"/>
              </a:spcAft>
              <a:buFont typeface="Wingdings" panose="05000000000000000000" pitchFamily="2" charset="2"/>
              <a:buChar char="§"/>
            </a:pPr>
            <a:r>
              <a:rPr lang="en-US" sz="1600" dirty="0">
                <a:solidFill>
                  <a:srgbClr val="002060"/>
                </a:solidFill>
              </a:rPr>
              <a:t>Anticipate challenges and student needs.</a:t>
            </a:r>
          </a:p>
          <a:p>
            <a:pPr marL="285750" indent="-285750">
              <a:lnSpc>
                <a:spcPct val="90000"/>
              </a:lnSpc>
              <a:spcAft>
                <a:spcPts val="1800"/>
              </a:spcAft>
              <a:buFont typeface="Wingdings" panose="05000000000000000000" pitchFamily="2" charset="2"/>
              <a:buChar char="§"/>
            </a:pPr>
            <a:r>
              <a:rPr lang="en-US" sz="1600" dirty="0">
                <a:solidFill>
                  <a:srgbClr val="002060"/>
                </a:solidFill>
              </a:rPr>
              <a:t>Reflect on alignment with learning goals.</a:t>
            </a:r>
          </a:p>
        </p:txBody>
      </p:sp>
      <p:sp>
        <p:nvSpPr>
          <p:cNvPr id="16" name="Rectangle 15">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25843"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90492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6793"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diagram of a classroom management system&#10;&#10;AI-generated content may be incorrect.">
            <a:extLst>
              <a:ext uri="{FF2B5EF4-FFF2-40B4-BE49-F238E27FC236}">
                <a16:creationId xmlns:a16="http://schemas.microsoft.com/office/drawing/2014/main" id="{589CF845-B0A8-E3B8-6FFA-84F6294471C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6199573" y="650494"/>
            <a:ext cx="5204348" cy="5324142"/>
          </a:xfrm>
          <a:prstGeom prst="rect">
            <a:avLst/>
          </a:prstGeom>
        </p:spPr>
      </p:pic>
      <p:sp>
        <p:nvSpPr>
          <p:cNvPr id="9" name="TextBox 8">
            <a:extLst>
              <a:ext uri="{FF2B5EF4-FFF2-40B4-BE49-F238E27FC236}">
                <a16:creationId xmlns:a16="http://schemas.microsoft.com/office/drawing/2014/main" id="{96C21D7A-04A7-5808-CA5E-B6CA252378B9}"/>
              </a:ext>
            </a:extLst>
          </p:cNvPr>
          <p:cNvSpPr txBox="1"/>
          <p:nvPr/>
        </p:nvSpPr>
        <p:spPr>
          <a:xfrm>
            <a:off x="1795457" y="1408780"/>
            <a:ext cx="1982202" cy="426848"/>
          </a:xfrm>
          <a:prstGeom prst="rect">
            <a:avLst/>
          </a:prstGeom>
          <a:noFill/>
        </p:spPr>
        <p:txBody>
          <a:bodyPr wrap="square">
            <a:spAutoFit/>
          </a:bodyPr>
          <a:lstStyle/>
          <a:p>
            <a:pPr algn="ctr">
              <a:lnSpc>
                <a:spcPct val="90000"/>
              </a:lnSpc>
              <a:spcAft>
                <a:spcPts val="600"/>
              </a:spcAft>
            </a:pPr>
            <a:r>
              <a:rPr lang="en-US" sz="2400" b="1" dirty="0">
                <a:solidFill>
                  <a:srgbClr val="FF0000"/>
                </a:solidFill>
              </a:rPr>
              <a:t>Education</a:t>
            </a:r>
            <a:endParaRPr lang="en-US" sz="2400" dirty="0">
              <a:solidFill>
                <a:srgbClr val="FF0000"/>
              </a:solidFill>
            </a:endParaRPr>
          </a:p>
        </p:txBody>
      </p:sp>
    </p:spTree>
    <p:extLst>
      <p:ext uri="{BB962C8B-B14F-4D97-AF65-F5344CB8AC3E}">
        <p14:creationId xmlns:p14="http://schemas.microsoft.com/office/powerpoint/2010/main" val="13040092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F61B80C-E2CD-4DB2-9068-6E190E1E829F}"/>
            </a:ext>
          </a:extLst>
        </p:cNvPr>
        <p:cNvGrpSpPr/>
        <p:nvPr/>
      </p:nvGrpSpPr>
      <p:grpSpPr>
        <a:xfrm>
          <a:off x="0" y="0"/>
          <a:ext cx="0" cy="0"/>
          <a:chOff x="0" y="0"/>
          <a:chExt cx="0" cy="0"/>
        </a:xfrm>
      </p:grpSpPr>
      <p:sp useBgFill="1">
        <p:nvSpPr>
          <p:cNvPr id="21511" name="Rectangle 21510">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513" name="Rectangle 21512">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1515" name="Rectangle 21514">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Box 4">
            <a:extLst>
              <a:ext uri="{FF2B5EF4-FFF2-40B4-BE49-F238E27FC236}">
                <a16:creationId xmlns:a16="http://schemas.microsoft.com/office/drawing/2014/main" id="{27E03AF1-7B6F-F9D0-0107-C6EAAD8E3FC1}"/>
              </a:ext>
            </a:extLst>
          </p:cNvPr>
          <p:cNvSpPr txBox="1"/>
          <p:nvPr/>
        </p:nvSpPr>
        <p:spPr>
          <a:xfrm>
            <a:off x="411480" y="2684095"/>
            <a:ext cx="4443154" cy="3492868"/>
          </a:xfrm>
          <a:prstGeom prst="rect">
            <a:avLst/>
          </a:prstGeom>
        </p:spPr>
        <p:txBody>
          <a:bodyPr vert="horz" lIns="91440" tIns="45720" rIns="91440" bIns="45720" rtlCol="0">
            <a:normAutofit/>
          </a:bodyPr>
          <a:lstStyle/>
          <a:p>
            <a:pPr marL="228600" indent="-228600">
              <a:lnSpc>
                <a:spcPct val="90000"/>
              </a:lnSpc>
              <a:spcAft>
                <a:spcPts val="1800"/>
              </a:spcAft>
              <a:buFont typeface="Wingdings" panose="05000000000000000000" pitchFamily="2" charset="2"/>
              <a:buChar char="§"/>
            </a:pPr>
            <a:r>
              <a:rPr lang="en-US" sz="1600" dirty="0">
                <a:solidFill>
                  <a:srgbClr val="002060"/>
                </a:solidFill>
              </a:rPr>
              <a:t>Apply learning in meaningful contexts.</a:t>
            </a:r>
          </a:p>
          <a:p>
            <a:pPr marL="228600" indent="-228600">
              <a:lnSpc>
                <a:spcPct val="90000"/>
              </a:lnSpc>
              <a:spcAft>
                <a:spcPts val="1800"/>
              </a:spcAft>
              <a:buFont typeface="Wingdings" panose="05000000000000000000" pitchFamily="2" charset="2"/>
              <a:buChar char="§"/>
            </a:pPr>
            <a:r>
              <a:rPr lang="en-US" sz="1600" dirty="0">
                <a:solidFill>
                  <a:srgbClr val="002060"/>
                </a:solidFill>
              </a:rPr>
              <a:t>Make thinking and decision-making visible.</a:t>
            </a:r>
          </a:p>
          <a:p>
            <a:pPr marL="228600" indent="-228600">
              <a:lnSpc>
                <a:spcPct val="90000"/>
              </a:lnSpc>
              <a:spcAft>
                <a:spcPts val="1800"/>
              </a:spcAft>
              <a:buFont typeface="Wingdings" panose="05000000000000000000" pitchFamily="2" charset="2"/>
              <a:buChar char="§"/>
            </a:pPr>
            <a:r>
              <a:rPr lang="en-US" sz="1600" dirty="0">
                <a:solidFill>
                  <a:srgbClr val="002060"/>
                </a:solidFill>
              </a:rPr>
              <a:t>Build in reflection and growth.</a:t>
            </a:r>
          </a:p>
          <a:p>
            <a:pPr marL="228600" indent="-228600">
              <a:lnSpc>
                <a:spcPct val="90000"/>
              </a:lnSpc>
              <a:spcAft>
                <a:spcPts val="1800"/>
              </a:spcAft>
              <a:buFont typeface="Wingdings" panose="05000000000000000000" pitchFamily="2" charset="2"/>
              <a:buChar char="§"/>
            </a:pPr>
            <a:r>
              <a:rPr lang="en-US" sz="1600" dirty="0">
                <a:solidFill>
                  <a:srgbClr val="002060"/>
                </a:solidFill>
              </a:rPr>
              <a:t>Strengthen learning and assessment.</a:t>
            </a:r>
          </a:p>
          <a:p>
            <a:pPr marL="228600" indent="-228600">
              <a:lnSpc>
                <a:spcPct val="90000"/>
              </a:lnSpc>
              <a:spcAft>
                <a:spcPts val="1800"/>
              </a:spcAft>
              <a:buFont typeface="Wingdings" panose="05000000000000000000" pitchFamily="2" charset="2"/>
              <a:buChar char="§"/>
            </a:pPr>
            <a:r>
              <a:rPr lang="en-US" sz="1600" dirty="0">
                <a:solidFill>
                  <a:srgbClr val="002060"/>
                </a:solidFill>
              </a:rPr>
              <a:t>Reduce reliance on AI outsourcing.</a:t>
            </a:r>
          </a:p>
        </p:txBody>
      </p:sp>
      <p:pic>
        <p:nvPicPr>
          <p:cNvPr id="21506" name="Picture 2" descr="College students and a teacher reviewing feedback on assignments in a classroom setting">
            <a:extLst>
              <a:ext uri="{FF2B5EF4-FFF2-40B4-BE49-F238E27FC236}">
                <a16:creationId xmlns:a16="http://schemas.microsoft.com/office/drawing/2014/main" id="{68EF24BD-936F-C124-8CAD-E9A51601CA73}"/>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385816" y="1259882"/>
            <a:ext cx="6440424" cy="428288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9F7158A-AB94-7EEC-99FB-D24D89A04209}"/>
              </a:ext>
            </a:extLst>
          </p:cNvPr>
          <p:cNvSpPr txBox="1"/>
          <p:nvPr/>
        </p:nvSpPr>
        <p:spPr>
          <a:xfrm>
            <a:off x="601578" y="1502271"/>
            <a:ext cx="3789948" cy="759247"/>
          </a:xfrm>
          <a:prstGeom prst="rect">
            <a:avLst/>
          </a:prstGeom>
          <a:noFill/>
        </p:spPr>
        <p:txBody>
          <a:bodyPr wrap="square">
            <a:spAutoFit/>
          </a:bodyPr>
          <a:lstStyle/>
          <a:p>
            <a:pPr algn="ctr">
              <a:lnSpc>
                <a:spcPct val="90000"/>
              </a:lnSpc>
              <a:spcAft>
                <a:spcPts val="600"/>
              </a:spcAft>
            </a:pPr>
            <a:r>
              <a:rPr lang="en-US" sz="2400" b="1" dirty="0">
                <a:solidFill>
                  <a:srgbClr val="FF0000"/>
                </a:solidFill>
              </a:rPr>
              <a:t>The Common Thread                                 Across Disciplines</a:t>
            </a:r>
            <a:endParaRPr lang="en-US" sz="2400" dirty="0">
              <a:solidFill>
                <a:srgbClr val="FF0000"/>
              </a:solidFill>
            </a:endParaRPr>
          </a:p>
        </p:txBody>
      </p:sp>
    </p:spTree>
    <p:extLst>
      <p:ext uri="{BB962C8B-B14F-4D97-AF65-F5344CB8AC3E}">
        <p14:creationId xmlns:p14="http://schemas.microsoft.com/office/powerpoint/2010/main" val="1783065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2" name="Rectangle 11">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Rectangle 3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2799E-63F0-BB2A-350D-BBF1C3CBA027}"/>
              </a:ext>
            </a:extLst>
          </p:cNvPr>
          <p:cNvSpPr txBox="1"/>
          <p:nvPr/>
        </p:nvSpPr>
        <p:spPr>
          <a:xfrm>
            <a:off x="828192" y="2079063"/>
            <a:ext cx="3335738" cy="3979585"/>
          </a:xfrm>
          <a:prstGeom prst="rect">
            <a:avLst/>
          </a:prstGeom>
        </p:spPr>
        <p:txBody>
          <a:bodyPr vert="horz" lIns="91440" tIns="45720" rIns="91440" bIns="45720" rtlCol="0" anchor="ctr">
            <a:normAutofit/>
          </a:bodyPr>
          <a:lstStyle/>
          <a:p>
            <a:pPr marL="285750" indent="-285750">
              <a:lnSpc>
                <a:spcPct val="90000"/>
              </a:lnSpc>
              <a:spcAft>
                <a:spcPts val="1800"/>
              </a:spcAft>
              <a:buFont typeface="Wingdings" panose="05000000000000000000" pitchFamily="2" charset="2"/>
              <a:buChar char="§"/>
            </a:pPr>
            <a:r>
              <a:rPr lang="en-US" sz="1600" dirty="0">
                <a:solidFill>
                  <a:srgbClr val="002060"/>
                </a:solidFill>
              </a:rPr>
              <a:t>Shift the focus from detection to design.</a:t>
            </a:r>
          </a:p>
          <a:p>
            <a:pPr marL="285750" indent="-285750">
              <a:lnSpc>
                <a:spcPct val="90000"/>
              </a:lnSpc>
              <a:spcAft>
                <a:spcPts val="1800"/>
              </a:spcAft>
              <a:buFont typeface="Wingdings" panose="05000000000000000000" pitchFamily="2" charset="2"/>
              <a:buChar char="§"/>
            </a:pPr>
            <a:r>
              <a:rPr lang="en-US" sz="1600" dirty="0">
                <a:solidFill>
                  <a:srgbClr val="002060"/>
                </a:solidFill>
              </a:rPr>
              <a:t>Emphasize context, process, and reflection.</a:t>
            </a:r>
          </a:p>
          <a:p>
            <a:pPr marL="285750" indent="-285750">
              <a:lnSpc>
                <a:spcPct val="90000"/>
              </a:lnSpc>
              <a:spcAft>
                <a:spcPts val="1800"/>
              </a:spcAft>
              <a:buFont typeface="Wingdings" panose="05000000000000000000" pitchFamily="2" charset="2"/>
              <a:buChar char="§"/>
            </a:pPr>
            <a:r>
              <a:rPr lang="en-US" sz="1600" dirty="0">
                <a:solidFill>
                  <a:srgbClr val="002060"/>
                </a:solidFill>
              </a:rPr>
              <a:t>Make student thinking visible across disciplines.</a:t>
            </a:r>
          </a:p>
          <a:p>
            <a:pPr marL="285750" indent="-285750">
              <a:lnSpc>
                <a:spcPct val="90000"/>
              </a:lnSpc>
              <a:spcAft>
                <a:spcPts val="1800"/>
              </a:spcAft>
              <a:buFont typeface="Wingdings" panose="05000000000000000000" pitchFamily="2" charset="2"/>
              <a:buChar char="§"/>
            </a:pPr>
            <a:r>
              <a:rPr lang="en-US" sz="1600" dirty="0">
                <a:solidFill>
                  <a:srgbClr val="002060"/>
                </a:solidFill>
              </a:rPr>
              <a:t>Start small—revise one assignment.</a:t>
            </a:r>
          </a:p>
          <a:p>
            <a:pPr marL="285750" indent="-285750">
              <a:lnSpc>
                <a:spcPct val="90000"/>
              </a:lnSpc>
              <a:spcAft>
                <a:spcPts val="1800"/>
              </a:spcAft>
              <a:buFont typeface="Wingdings" panose="05000000000000000000" pitchFamily="2" charset="2"/>
              <a:buChar char="§"/>
            </a:pPr>
            <a:r>
              <a:rPr lang="en-US" sz="1600" dirty="0">
                <a:solidFill>
                  <a:srgbClr val="002060"/>
                </a:solidFill>
              </a:rPr>
              <a:t>Design learning that values human judgment </a:t>
            </a:r>
            <a:r>
              <a:rPr lang="en-US" sz="1600">
                <a:solidFill>
                  <a:srgbClr val="002060"/>
                </a:solidFill>
              </a:rPr>
              <a:t>and growth.</a:t>
            </a:r>
            <a:endParaRPr lang="en-US" sz="1600" dirty="0">
              <a:solidFill>
                <a:srgbClr val="002060"/>
              </a:solidFill>
            </a:endParaRPr>
          </a:p>
        </p:txBody>
      </p:sp>
      <p:sp>
        <p:nvSpPr>
          <p:cNvPr id="39" name="Rectangle 3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red and white sign with a white text&#10;&#10;AI-generated content may be incorrect.">
            <a:extLst>
              <a:ext uri="{FF2B5EF4-FFF2-40B4-BE49-F238E27FC236}">
                <a16:creationId xmlns:a16="http://schemas.microsoft.com/office/drawing/2014/main" id="{47044DBB-4283-F5A7-8BA4-B6A03594FE84}"/>
              </a:ext>
            </a:extLst>
          </p:cNvPr>
          <p:cNvPicPr>
            <a:picLocks noChangeAspect="1"/>
          </p:cNvPicPr>
          <p:nvPr/>
        </p:nvPicPr>
        <p:blipFill>
          <a:blip r:embed="rId3"/>
          <a:srcRect t="321" r="4" b="4"/>
          <a:stretch>
            <a:fillRect/>
          </a:stretch>
        </p:blipFill>
        <p:spPr>
          <a:xfrm>
            <a:off x="5977788" y="799352"/>
            <a:ext cx="5425410" cy="5259296"/>
          </a:xfrm>
          <a:prstGeom prst="rect">
            <a:avLst/>
          </a:prstGeom>
        </p:spPr>
      </p:pic>
      <p:sp>
        <p:nvSpPr>
          <p:cNvPr id="6" name="TextBox 5">
            <a:extLst>
              <a:ext uri="{FF2B5EF4-FFF2-40B4-BE49-F238E27FC236}">
                <a16:creationId xmlns:a16="http://schemas.microsoft.com/office/drawing/2014/main" id="{61487B4A-0004-436F-6316-5B41A6277720}"/>
              </a:ext>
            </a:extLst>
          </p:cNvPr>
          <p:cNvSpPr txBox="1"/>
          <p:nvPr/>
        </p:nvSpPr>
        <p:spPr>
          <a:xfrm>
            <a:off x="647174" y="1413149"/>
            <a:ext cx="4182722" cy="938975"/>
          </a:xfrm>
          <a:prstGeom prst="rect">
            <a:avLst/>
          </a:prstGeom>
          <a:noFill/>
        </p:spPr>
        <p:txBody>
          <a:bodyPr wrap="square">
            <a:spAutoFit/>
          </a:bodyPr>
          <a:lstStyle/>
          <a:p>
            <a:pPr algn="ctr">
              <a:lnSpc>
                <a:spcPct val="80000"/>
              </a:lnSpc>
            </a:pPr>
            <a:r>
              <a:rPr lang="en-US" sz="2400" b="1" dirty="0">
                <a:solidFill>
                  <a:srgbClr val="FF0000"/>
                </a:solidFill>
              </a:rPr>
              <a:t>Rewriting Assignments                            in the AI Era</a:t>
            </a:r>
            <a:br>
              <a:rPr lang="en-US" sz="2400" dirty="0"/>
            </a:br>
            <a:endParaRPr lang="en-US" sz="2000" b="1" dirty="0">
              <a:solidFill>
                <a:srgbClr val="FF0000"/>
              </a:solidFill>
            </a:endParaRPr>
          </a:p>
        </p:txBody>
      </p:sp>
    </p:spTree>
    <p:extLst>
      <p:ext uri="{BB962C8B-B14F-4D97-AF65-F5344CB8AC3E}">
        <p14:creationId xmlns:p14="http://schemas.microsoft.com/office/powerpoint/2010/main" val="33586163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88" y="895"/>
            <a:ext cx="12188824" cy="685557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1" name="Group 10">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1200" y="4414991"/>
            <a:ext cx="11979212" cy="2087251"/>
            <a:chOff x="143163" y="5763486"/>
            <a:chExt cx="11982332" cy="739555"/>
          </a:xfrm>
        </p:grpSpPr>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3" name="Straight Connector 12">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957" y="588569"/>
            <a:ext cx="6503606" cy="568086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126" rtl="0" eaLnBrk="1" fontAlgn="auto" latinLnBrk="0" hangingPunct="1">
              <a:lnSpc>
                <a:spcPct val="100000"/>
              </a:lnSpc>
              <a:spcBef>
                <a:spcPts val="0"/>
              </a:spcBef>
              <a:spcAft>
                <a:spcPts val="0"/>
              </a:spcAft>
              <a:buClrTx/>
              <a:buSzTx/>
              <a:buFontTx/>
              <a:buNone/>
              <a:tabLst/>
              <a:defRPr/>
            </a:pPr>
            <a:endParaRPr kumimoji="0" lang="en-US" sz="1799"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77313F5C-24EB-30C0-E224-808F79CB5122}"/>
              </a:ext>
            </a:extLst>
          </p:cNvPr>
          <p:cNvSpPr txBox="1"/>
          <p:nvPr/>
        </p:nvSpPr>
        <p:spPr>
          <a:xfrm>
            <a:off x="699127" y="4884302"/>
            <a:ext cx="3737290" cy="588919"/>
          </a:xfrm>
          <a:prstGeom prst="rect">
            <a:avLst/>
          </a:prstGeom>
          <a:noFill/>
        </p:spPr>
        <p:txBody>
          <a:bodyPr wrap="square">
            <a:spAutoFit/>
          </a:bodyPr>
          <a:lstStyle/>
          <a:p>
            <a:pPr marL="0" marR="0" lvl="0" indent="0" algn="ctr" defTabSz="914126" rtl="0" eaLnBrk="1" fontAlgn="auto" latinLnBrk="0" hangingPunct="1">
              <a:lnSpc>
                <a:spcPct val="150000"/>
              </a:lnSpc>
              <a:spcBef>
                <a:spcPts val="0"/>
              </a:spcBef>
              <a:spcAft>
                <a:spcPts val="300"/>
              </a:spcAft>
              <a:buClrTx/>
              <a:buSzTx/>
              <a:buFontTx/>
              <a:buNone/>
              <a:tabLst/>
              <a:defRPr/>
            </a:pPr>
            <a:r>
              <a:rPr kumimoji="0" lang="en-US" sz="2399" b="1"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Calibri" panose="020F0502020204030204" pitchFamily="34" charset="0"/>
              </a:rPr>
              <a:t>References</a:t>
            </a:r>
            <a:endParaRPr kumimoji="0" lang="en-US" sz="2399" b="0" i="0" u="none" strike="noStrike" kern="12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descr="Welcome to MyBib">
            <a:extLst>
              <a:ext uri="{FF2B5EF4-FFF2-40B4-BE49-F238E27FC236}">
                <a16:creationId xmlns:a16="http://schemas.microsoft.com/office/drawing/2014/main" id="{684F0853-FA5F-6F7C-4D90-0EFEF41BB358}"/>
              </a:ext>
            </a:extLst>
          </p:cNvPr>
          <p:cNvPicPr>
            <a:picLocks noChangeAspect="1" noChangeArrowheads="1"/>
          </p:cNvPicPr>
          <p:nvPr/>
        </p:nvPicPr>
        <p:blipFill>
          <a:blip r:embed="rId3">
            <a:clrChange>
              <a:clrFrom>
                <a:srgbClr val="000000">
                  <a:alpha val="0"/>
                </a:srgbClr>
              </a:clrFrom>
              <a:clrTo>
                <a:srgbClr val="000000">
                  <a:alpha val="0"/>
                </a:srgbClr>
              </a:clrTo>
            </a:clrChange>
            <a:extLst>
              <a:ext uri="{28A0092B-C50C-407E-A947-70E740481C1C}">
                <a14:useLocalDpi xmlns:a14="http://schemas.microsoft.com/office/drawing/2010/main" val="0"/>
              </a:ext>
            </a:extLst>
          </a:blip>
          <a:srcRect/>
          <a:stretch>
            <a:fillRect/>
          </a:stretch>
        </p:blipFill>
        <p:spPr bwMode="auto">
          <a:xfrm>
            <a:off x="306082" y="1273984"/>
            <a:ext cx="4618895" cy="24555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TextBox 1">
            <a:extLst>
              <a:ext uri="{FF2B5EF4-FFF2-40B4-BE49-F238E27FC236}">
                <a16:creationId xmlns:a16="http://schemas.microsoft.com/office/drawing/2014/main" id="{BB1E6AAF-D09C-E2B0-C42F-C3C93F1B0B36}"/>
              </a:ext>
            </a:extLst>
          </p:cNvPr>
          <p:cNvSpPr txBox="1"/>
          <p:nvPr/>
        </p:nvSpPr>
        <p:spPr>
          <a:xfrm>
            <a:off x="5489167" y="-219015"/>
            <a:ext cx="5361940" cy="6011839"/>
          </a:xfrm>
          <a:prstGeom prst="rect">
            <a:avLst/>
          </a:prstGeom>
          <a:noFill/>
        </p:spPr>
        <p:txBody>
          <a:bodyPr wrap="square" rtlCol="0">
            <a:spAutoFit/>
          </a:bodyPr>
          <a:lstStyle/>
          <a:p>
            <a:pPr>
              <a:lnSpc>
                <a:spcPct val="90000"/>
              </a:lnSpc>
              <a:spcAft>
                <a:spcPts val="600"/>
              </a:spcAft>
            </a:pPr>
            <a:r>
              <a:rPr lang="en-US" dirty="0"/>
              <a:t> </a:t>
            </a:r>
          </a:p>
          <a:p>
            <a:pPr>
              <a:lnSpc>
                <a:spcPct val="90000"/>
              </a:lnSpc>
              <a:spcAft>
                <a:spcPts val="600"/>
              </a:spcAft>
            </a:pPr>
            <a:r>
              <a:rPr lang="en-US" dirty="0"/>
              <a:t> </a:t>
            </a:r>
          </a:p>
          <a:p>
            <a:pPr marL="228600" lvl="0" indent="-228600">
              <a:lnSpc>
                <a:spcPct val="90000"/>
              </a:lnSpc>
              <a:spcAft>
                <a:spcPts val="600"/>
              </a:spcAft>
              <a:buFont typeface="+mj-lt"/>
              <a:buAutoNum type="arabicPeriod"/>
            </a:pPr>
            <a:r>
              <a:rPr lang="en-US" sz="1100" u="sng" dirty="0">
                <a:hlinkClick r:id="rId4"/>
              </a:rPr>
              <a:t>A Framework for Designing Assignments in the Age of AI</a:t>
            </a:r>
            <a:r>
              <a:rPr lang="en-US" sz="1100" dirty="0"/>
              <a:t>. Harvard College Writing Program.</a:t>
            </a:r>
          </a:p>
          <a:p>
            <a:pPr marL="228600" lvl="0" indent="-228600">
              <a:lnSpc>
                <a:spcPct val="90000"/>
              </a:lnSpc>
              <a:spcAft>
                <a:spcPts val="600"/>
              </a:spcAft>
              <a:buFont typeface="+mj-lt"/>
              <a:buAutoNum type="arabicPeriod"/>
            </a:pPr>
            <a:r>
              <a:rPr lang="en-US" sz="1100" dirty="0"/>
              <a:t>Akbar, M. S. (2025). </a:t>
            </a:r>
            <a:r>
              <a:rPr lang="en-US" sz="1100" i="1" u="sng" dirty="0">
                <a:hlinkClick r:id="rId5"/>
              </a:rPr>
              <a:t>Beyond detection: Designing AI-resilient assessments with automated feedback tools to foster critical thinking</a:t>
            </a:r>
            <a:r>
              <a:rPr lang="en-US" sz="1100" dirty="0"/>
              <a:t>. arXiv. </a:t>
            </a:r>
          </a:p>
          <a:p>
            <a:pPr marL="228600" lvl="0" indent="-228600">
              <a:lnSpc>
                <a:spcPct val="90000"/>
              </a:lnSpc>
              <a:spcAft>
                <a:spcPts val="600"/>
              </a:spcAft>
              <a:buFont typeface="+mj-lt"/>
              <a:buAutoNum type="arabicPeriod"/>
            </a:pPr>
            <a:r>
              <a:rPr lang="en-US" sz="1100" dirty="0"/>
              <a:t>Carleton College. (n.d.). </a:t>
            </a:r>
            <a:r>
              <a:rPr lang="en-US" sz="1100" i="1" u="sng" dirty="0">
                <a:hlinkClick r:id="rId6"/>
              </a:rPr>
              <a:t>AI-resistant assignments</a:t>
            </a:r>
            <a:r>
              <a:rPr lang="en-US" sz="1100" u="sng" dirty="0">
                <a:hlinkClick r:id="rId6"/>
              </a:rPr>
              <a:t>. </a:t>
            </a:r>
            <a:r>
              <a:rPr lang="en-US" sz="1100" dirty="0"/>
              <a:t>Writing Across the Curriculum. </a:t>
            </a:r>
          </a:p>
          <a:p>
            <a:pPr marL="228600" lvl="0" indent="-228600">
              <a:lnSpc>
                <a:spcPct val="90000"/>
              </a:lnSpc>
              <a:spcAft>
                <a:spcPts val="600"/>
              </a:spcAft>
              <a:buFont typeface="+mj-lt"/>
              <a:buAutoNum type="arabicPeriod"/>
            </a:pPr>
            <a:r>
              <a:rPr lang="en-US" sz="1100" u="sng" dirty="0">
                <a:hlinkClick r:id="rId7"/>
              </a:rPr>
              <a:t>Faculty Guide to Generative AI.</a:t>
            </a:r>
            <a:r>
              <a:rPr lang="en-US" sz="1100" dirty="0"/>
              <a:t> Niagara University. </a:t>
            </a:r>
          </a:p>
          <a:p>
            <a:pPr marL="228600" lvl="0" indent="-228600">
              <a:lnSpc>
                <a:spcPct val="90000"/>
              </a:lnSpc>
              <a:spcAft>
                <a:spcPts val="600"/>
              </a:spcAft>
              <a:buFont typeface="+mj-lt"/>
              <a:buAutoNum type="arabicPeriod"/>
            </a:pPr>
            <a:r>
              <a:rPr lang="en-US" sz="1100" dirty="0"/>
              <a:t>Khlaif, Z. N., Alkouk, W. A., Salama, N., &amp; Abu Eideh, B. (2025). </a:t>
            </a:r>
            <a:r>
              <a:rPr lang="en-US" sz="1100" u="sng" dirty="0">
                <a:hlinkClick r:id="rId8"/>
              </a:rPr>
              <a:t>Redesigning assessments for AI-enhanced learning: A framework for educators in the generative AI era. </a:t>
            </a:r>
            <a:r>
              <a:rPr lang="en-US" sz="1100" i="1" u="sng" dirty="0">
                <a:hlinkClick r:id="rId8"/>
              </a:rPr>
              <a:t>Education Sciences, </a:t>
            </a:r>
            <a:r>
              <a:rPr lang="en-US" sz="1100" i="1" dirty="0"/>
              <a:t>15</a:t>
            </a:r>
            <a:r>
              <a:rPr lang="en-US" sz="1100" dirty="0"/>
              <a:t>(2), 174. </a:t>
            </a:r>
          </a:p>
          <a:p>
            <a:pPr marL="228600" lvl="0" indent="-228600">
              <a:lnSpc>
                <a:spcPct val="90000"/>
              </a:lnSpc>
              <a:spcAft>
                <a:spcPts val="600"/>
              </a:spcAft>
              <a:buFont typeface="+mj-lt"/>
              <a:buAutoNum type="arabicPeriod"/>
            </a:pPr>
            <a:r>
              <a:rPr lang="en-US" sz="1100" dirty="0"/>
              <a:t>Kofinas, A. K. (2025). </a:t>
            </a:r>
            <a:r>
              <a:rPr lang="en-US" sz="1100" u="sng" dirty="0">
                <a:hlinkClick r:id="rId9"/>
              </a:rPr>
              <a:t>The impact of generative AI on academic integrity and authentic assessments. </a:t>
            </a:r>
            <a:r>
              <a:rPr lang="en-US" sz="1100" i="1" u="sng" dirty="0">
                <a:hlinkClick r:id="rId9"/>
              </a:rPr>
              <a:t>British Journal of Educational Technology</a:t>
            </a:r>
            <a:r>
              <a:rPr lang="en-US" sz="1100" dirty="0"/>
              <a:t>. Advance online publication. </a:t>
            </a:r>
          </a:p>
          <a:p>
            <a:pPr marL="228600" lvl="0" indent="-228600">
              <a:lnSpc>
                <a:spcPct val="90000"/>
              </a:lnSpc>
              <a:spcAft>
                <a:spcPts val="600"/>
              </a:spcAft>
              <a:buFont typeface="+mj-lt"/>
              <a:buAutoNum type="arabicPeriod"/>
            </a:pPr>
            <a:r>
              <a:rPr lang="en-US" sz="1100" dirty="0"/>
              <a:t>Mintz, S. </a:t>
            </a:r>
            <a:r>
              <a:rPr lang="en-US" sz="1100" u="sng" dirty="0">
                <a:hlinkClick r:id="rId10"/>
              </a:rPr>
              <a:t>Teaching Writing in the Age of AI: Challenges and Approaches.</a:t>
            </a:r>
            <a:r>
              <a:rPr lang="en-US" sz="1100" dirty="0"/>
              <a:t> Inside Higher Ed. </a:t>
            </a:r>
          </a:p>
          <a:p>
            <a:pPr marL="228600" lvl="0" indent="-228600">
              <a:lnSpc>
                <a:spcPct val="90000"/>
              </a:lnSpc>
              <a:spcAft>
                <a:spcPts val="600"/>
              </a:spcAft>
              <a:buFont typeface="+mj-lt"/>
              <a:buAutoNum type="arabicPeriod"/>
            </a:pPr>
            <a:r>
              <a:rPr lang="en-US" sz="1100" dirty="0"/>
              <a:t>Northern Michigan University. (n.d.). </a:t>
            </a:r>
            <a:r>
              <a:rPr lang="en-US" sz="1100" i="1" u="sng" dirty="0">
                <a:hlinkClick r:id="rId11"/>
              </a:rPr>
              <a:t>Creating AI-resistant assignments, activities, and assessments</a:t>
            </a:r>
            <a:r>
              <a:rPr lang="en-US" sz="1100" u="sng" dirty="0">
                <a:hlinkClick r:id="rId11"/>
              </a:rPr>
              <a:t>. </a:t>
            </a:r>
            <a:r>
              <a:rPr lang="en-US" sz="1100" dirty="0"/>
              <a:t>Center for Teaching and Learning. </a:t>
            </a:r>
          </a:p>
          <a:p>
            <a:pPr marL="228600" lvl="0" indent="-228600">
              <a:lnSpc>
                <a:spcPct val="90000"/>
              </a:lnSpc>
              <a:spcAft>
                <a:spcPts val="600"/>
              </a:spcAft>
              <a:buFont typeface="+mj-lt"/>
              <a:buAutoNum type="arabicPeriod"/>
            </a:pPr>
            <a:r>
              <a:rPr lang="en-US" sz="1100" dirty="0"/>
              <a:t>Packback. (2025</a:t>
            </a:r>
            <a:r>
              <a:rPr lang="en-US" sz="1100" u="sng" dirty="0">
                <a:hlinkClick r:id="rId12"/>
              </a:rPr>
              <a:t>). </a:t>
            </a:r>
            <a:r>
              <a:rPr lang="en-US" sz="1100" i="1" u="sng" dirty="0">
                <a:hlinkClick r:id="rId12"/>
              </a:rPr>
              <a:t>AI-proof your assignments: Five strategies to prevent cognitive offloading in higher education</a:t>
            </a:r>
            <a:r>
              <a:rPr lang="en-US" sz="1100" dirty="0"/>
              <a:t>. </a:t>
            </a:r>
          </a:p>
          <a:p>
            <a:pPr marL="228600" lvl="0" indent="-228600">
              <a:lnSpc>
                <a:spcPct val="90000"/>
              </a:lnSpc>
              <a:spcAft>
                <a:spcPts val="600"/>
              </a:spcAft>
              <a:buFont typeface="+mj-lt"/>
              <a:buAutoNum type="arabicPeriod"/>
            </a:pPr>
            <a:r>
              <a:rPr lang="en-US" sz="1100" dirty="0"/>
              <a:t>Tucker, C. (2024). </a:t>
            </a:r>
            <a:r>
              <a:rPr lang="en-US" sz="1100" i="1" u="sng" dirty="0">
                <a:hlinkClick r:id="rId13"/>
              </a:rPr>
              <a:t>Five tips for designing AI-resistant tasks</a:t>
            </a:r>
            <a:r>
              <a:rPr lang="en-US" sz="1100" u="sng" dirty="0">
                <a:hlinkClick r:id="rId13"/>
              </a:rPr>
              <a:t>. </a:t>
            </a:r>
            <a:endParaRPr lang="en-US" sz="1100" dirty="0"/>
          </a:p>
          <a:p>
            <a:pPr marL="228600" lvl="0" indent="-228600">
              <a:lnSpc>
                <a:spcPct val="90000"/>
              </a:lnSpc>
              <a:spcAft>
                <a:spcPts val="600"/>
              </a:spcAft>
              <a:buFont typeface="+mj-lt"/>
              <a:buAutoNum type="arabicPeriod"/>
            </a:pPr>
            <a:r>
              <a:rPr lang="en-US" sz="1100" dirty="0"/>
              <a:t>University of Chicago. (n.d.). </a:t>
            </a:r>
            <a:r>
              <a:rPr lang="en-US" sz="1100" i="1" u="sng" dirty="0">
                <a:hlinkClick r:id="rId14"/>
              </a:rPr>
              <a:t>Strategies for designing AI-resistant assignments</a:t>
            </a:r>
            <a:r>
              <a:rPr lang="en-US" sz="1100" u="sng" dirty="0">
                <a:hlinkClick r:id="rId14"/>
              </a:rPr>
              <a:t>. Generative AI Teaching Resources</a:t>
            </a:r>
            <a:r>
              <a:rPr lang="en-US" sz="1100" dirty="0"/>
              <a:t>. </a:t>
            </a:r>
          </a:p>
          <a:p>
            <a:pPr marL="228600" lvl="0" indent="-228600">
              <a:lnSpc>
                <a:spcPct val="90000"/>
              </a:lnSpc>
              <a:spcAft>
                <a:spcPts val="600"/>
              </a:spcAft>
              <a:buFont typeface="+mj-lt"/>
              <a:buAutoNum type="arabicPeriod"/>
            </a:pPr>
            <a:r>
              <a:rPr lang="en-US" sz="1100" dirty="0"/>
              <a:t>University of Massachusetts Amherst. (n.d.). </a:t>
            </a:r>
            <a:r>
              <a:rPr lang="en-US" sz="1100" i="1" u="sng" dirty="0">
                <a:hlinkClick r:id="rId15"/>
              </a:rPr>
              <a:t>Redesigning assignments and assessments in an AI-impacted world</a:t>
            </a:r>
            <a:r>
              <a:rPr lang="en-US" sz="1100" u="sng" dirty="0">
                <a:hlinkClick r:id="rId15"/>
              </a:rPr>
              <a:t>. </a:t>
            </a:r>
            <a:r>
              <a:rPr lang="en-US" sz="1100" dirty="0"/>
              <a:t>Center for Teaching and Learning. </a:t>
            </a:r>
          </a:p>
          <a:p>
            <a:pPr marL="228600" lvl="0" indent="-228600">
              <a:lnSpc>
                <a:spcPct val="90000"/>
              </a:lnSpc>
              <a:spcAft>
                <a:spcPts val="600"/>
              </a:spcAft>
              <a:buFont typeface="+mj-lt"/>
              <a:buAutoNum type="arabicPeriod"/>
            </a:pPr>
            <a:r>
              <a:rPr lang="en-US" sz="1100" u="sng" dirty="0">
                <a:hlinkClick r:id="rId16"/>
              </a:rPr>
              <a:t>Using AI ethically in writing assignments</a:t>
            </a:r>
            <a:r>
              <a:rPr lang="en-US" sz="1100" dirty="0"/>
              <a:t>. Center for Teaching Excellence. University of Kansas. </a:t>
            </a:r>
          </a:p>
          <a:p>
            <a:pPr marL="228600" lvl="0" indent="-228600">
              <a:lnSpc>
                <a:spcPct val="90000"/>
              </a:lnSpc>
              <a:spcAft>
                <a:spcPts val="600"/>
              </a:spcAft>
              <a:buFont typeface="+mj-lt"/>
              <a:buAutoNum type="arabicPeriod"/>
            </a:pPr>
            <a:r>
              <a:rPr lang="en-US" sz="1100" dirty="0"/>
              <a:t>Van Niekerk, J. (2025)</a:t>
            </a:r>
            <a:r>
              <a:rPr lang="en-US" sz="1100" u="sng" dirty="0">
                <a:hlinkClick r:id="rId17"/>
              </a:rPr>
              <a:t>. Addressing the use of generative AI in academic writing. </a:t>
            </a:r>
            <a:r>
              <a:rPr lang="en-US" sz="1100" i="1" dirty="0"/>
              <a:t>Computers and Education: Artificial Intelligence. Volume 8, June 2025, 100342. </a:t>
            </a:r>
            <a:r>
              <a:rPr lang="en-US" sz="1100" dirty="0"/>
              <a:t>Science Direct.</a:t>
            </a:r>
          </a:p>
        </p:txBody>
      </p:sp>
    </p:spTree>
    <p:extLst>
      <p:ext uri="{BB962C8B-B14F-4D97-AF65-F5344CB8AC3E}">
        <p14:creationId xmlns:p14="http://schemas.microsoft.com/office/powerpoint/2010/main" val="3674132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B46C03D-67B5-6AC1-2B60-2EB945E4D7BC}"/>
            </a:ext>
          </a:extLst>
        </p:cNvPr>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3756B343-807D-456E-AA26-80E96B75D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08980754-6F4B-43C9-B9BE-127B6BED65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46413" y="215201"/>
            <a:ext cx="740664" cy="118334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10234" y="354959"/>
            <a:ext cx="6184973" cy="591521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Image of a person holding out their hand with the letters AI">
            <a:extLst>
              <a:ext uri="{FF2B5EF4-FFF2-40B4-BE49-F238E27FC236}">
                <a16:creationId xmlns:a16="http://schemas.microsoft.com/office/drawing/2014/main" id="{86EA169B-804C-A1D4-AC13-7B619F274C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096" r="32408"/>
          <a:stretch>
            <a:fillRect/>
          </a:stretch>
        </p:blipFill>
        <p:spPr bwMode="auto">
          <a:xfrm>
            <a:off x="576244" y="650494"/>
            <a:ext cx="5628018" cy="5324142"/>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3084">
            <a:extLst>
              <a:ext uri="{FF2B5EF4-FFF2-40B4-BE49-F238E27FC236}">
                <a16:creationId xmlns:a16="http://schemas.microsoft.com/office/drawing/2014/main" id="{169CC832-2974-4E8D-90ED-3E2941BA73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277786" y="1944913"/>
            <a:ext cx="402336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7" name="Rectangle 3086">
            <a:extLst>
              <a:ext uri="{FF2B5EF4-FFF2-40B4-BE49-F238E27FC236}">
                <a16:creationId xmlns:a16="http://schemas.microsoft.com/office/drawing/2014/main" id="{55222F96-971A-4F90-B841-6BAB416C7A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677179" y="6053360"/>
            <a:ext cx="740664" cy="1541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FB5BA9A7-BCD2-0AEA-C4C6-74690F724AE4}"/>
              </a:ext>
            </a:extLst>
          </p:cNvPr>
          <p:cNvSpPr txBox="1"/>
          <p:nvPr/>
        </p:nvSpPr>
        <p:spPr>
          <a:xfrm>
            <a:off x="8009306" y="1055347"/>
            <a:ext cx="1816337" cy="759247"/>
          </a:xfrm>
          <a:prstGeom prst="rect">
            <a:avLst/>
          </a:prstGeom>
          <a:noFill/>
        </p:spPr>
        <p:txBody>
          <a:bodyPr wrap="square">
            <a:spAutoFit/>
          </a:bodyPr>
          <a:lstStyle/>
          <a:p>
            <a:pPr algn="ctr">
              <a:lnSpc>
                <a:spcPct val="90000"/>
              </a:lnSpc>
              <a:spcAft>
                <a:spcPts val="600"/>
              </a:spcAft>
            </a:pPr>
            <a:r>
              <a:rPr lang="en-US" sz="2400" b="1" dirty="0">
                <a:solidFill>
                  <a:srgbClr val="FF0000"/>
                </a:solidFill>
              </a:rPr>
              <a:t>What AI Does Well</a:t>
            </a:r>
          </a:p>
        </p:txBody>
      </p:sp>
      <p:sp>
        <p:nvSpPr>
          <p:cNvPr id="4" name="TextBox 3">
            <a:extLst>
              <a:ext uri="{FF2B5EF4-FFF2-40B4-BE49-F238E27FC236}">
                <a16:creationId xmlns:a16="http://schemas.microsoft.com/office/drawing/2014/main" id="{4D102C83-C4F6-B779-77DD-8F9247224AAC}"/>
              </a:ext>
            </a:extLst>
          </p:cNvPr>
          <p:cNvSpPr txBox="1"/>
          <p:nvPr/>
        </p:nvSpPr>
        <p:spPr>
          <a:xfrm>
            <a:off x="7083913" y="2232982"/>
            <a:ext cx="4217233" cy="3146952"/>
          </a:xfrm>
          <a:prstGeom prst="rect">
            <a:avLst/>
          </a:prstGeom>
          <a:noFill/>
        </p:spPr>
        <p:txBody>
          <a:bodyPr wrap="square">
            <a:spAutoFit/>
          </a:bodyPr>
          <a:lstStyle/>
          <a:p>
            <a:pPr marL="285750" indent="-285750">
              <a:lnSpc>
                <a:spcPct val="90000"/>
              </a:lnSpc>
              <a:spcAft>
                <a:spcPts val="1200"/>
              </a:spcAft>
              <a:buFont typeface="Wingdings" panose="05000000000000000000" pitchFamily="2" charset="2"/>
              <a:buChar char="§"/>
            </a:pPr>
            <a:r>
              <a:rPr lang="en-US" sz="1600" dirty="0">
                <a:solidFill>
                  <a:srgbClr val="002060"/>
                </a:solidFill>
              </a:rPr>
              <a:t>Summarizes and reorganizes existing information</a:t>
            </a:r>
          </a:p>
          <a:p>
            <a:pPr marL="285750" indent="-285750">
              <a:lnSpc>
                <a:spcPct val="90000"/>
              </a:lnSpc>
              <a:spcAft>
                <a:spcPts val="1200"/>
              </a:spcAft>
              <a:buFont typeface="Wingdings" panose="05000000000000000000" pitchFamily="2" charset="2"/>
              <a:buChar char="§"/>
            </a:pPr>
            <a:r>
              <a:rPr lang="en-US" sz="1600" dirty="0">
                <a:solidFill>
                  <a:srgbClr val="002060"/>
                </a:solidFill>
              </a:rPr>
              <a:t>Produces polished, academic-sounding responses</a:t>
            </a:r>
          </a:p>
          <a:p>
            <a:pPr marL="285750" indent="-285750">
              <a:lnSpc>
                <a:spcPct val="90000"/>
              </a:lnSpc>
              <a:spcAft>
                <a:spcPts val="1200"/>
              </a:spcAft>
              <a:buFont typeface="Wingdings" panose="05000000000000000000" pitchFamily="2" charset="2"/>
              <a:buChar char="§"/>
            </a:pPr>
            <a:r>
              <a:rPr lang="en-US" sz="1600" dirty="0">
                <a:solidFill>
                  <a:srgbClr val="002060"/>
                </a:solidFill>
              </a:rPr>
              <a:t>Follows predictable structures and prompts</a:t>
            </a:r>
          </a:p>
          <a:p>
            <a:pPr marL="285750" indent="-285750">
              <a:lnSpc>
                <a:spcPct val="90000"/>
              </a:lnSpc>
              <a:spcAft>
                <a:spcPts val="1200"/>
              </a:spcAft>
              <a:buFont typeface="Wingdings" panose="05000000000000000000" pitchFamily="2" charset="2"/>
              <a:buChar char="§"/>
            </a:pPr>
            <a:r>
              <a:rPr lang="en-US" sz="1600" dirty="0">
                <a:solidFill>
                  <a:srgbClr val="002060"/>
                </a:solidFill>
              </a:rPr>
              <a:t>Excels at recall, restatement, and formulaic writing</a:t>
            </a:r>
          </a:p>
          <a:p>
            <a:pPr>
              <a:lnSpc>
                <a:spcPct val="90000"/>
              </a:lnSpc>
              <a:spcAft>
                <a:spcPts val="1200"/>
              </a:spcAft>
            </a:pPr>
            <a:r>
              <a:rPr lang="en-US" sz="1600" b="1" dirty="0">
                <a:solidFill>
                  <a:srgbClr val="FF0000"/>
                </a:solidFill>
              </a:rPr>
              <a:t>Key Implication: </a:t>
            </a:r>
            <a:r>
              <a:rPr lang="en-US" sz="1600" dirty="0">
                <a:solidFill>
                  <a:srgbClr val="002060"/>
                </a:solidFill>
              </a:rPr>
              <a:t>Assignments that emphasize recall or structure are increasingly easy to outsource.</a:t>
            </a:r>
          </a:p>
        </p:txBody>
      </p:sp>
    </p:spTree>
    <p:extLst>
      <p:ext uri="{BB962C8B-B14F-4D97-AF65-F5344CB8AC3E}">
        <p14:creationId xmlns:p14="http://schemas.microsoft.com/office/powerpoint/2010/main" val="22718117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Rectangle 11">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sp>
        <p:nvSpPr>
          <p:cNvPr id="17" name="TextBox 16">
            <a:extLst>
              <a:ext uri="{FF2B5EF4-FFF2-40B4-BE49-F238E27FC236}">
                <a16:creationId xmlns:a16="http://schemas.microsoft.com/office/drawing/2014/main" id="{93FAFB0A-3280-A642-9091-4FCBCF8877B2}"/>
              </a:ext>
            </a:extLst>
          </p:cNvPr>
          <p:cNvSpPr txBox="1"/>
          <p:nvPr/>
        </p:nvSpPr>
        <p:spPr>
          <a:xfrm>
            <a:off x="973580" y="820925"/>
            <a:ext cx="10263116" cy="1002069"/>
          </a:xfrm>
          <a:prstGeom prst="rect">
            <a:avLst/>
          </a:prstGeom>
          <a:noFill/>
        </p:spPr>
        <p:txBody>
          <a:bodyPr wrap="square">
            <a:spAutoFit/>
          </a:bodyPr>
          <a:lstStyle/>
          <a:p>
            <a:pPr marL="0" marR="0" algn="ctr">
              <a:lnSpc>
                <a:spcPct val="115000"/>
              </a:lnSpc>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Appendix</a:t>
            </a:r>
          </a:p>
          <a:p>
            <a:pPr marL="0" marR="0" algn="ctr">
              <a:lnSpc>
                <a:spcPct val="115000"/>
              </a:lnSpc>
              <a:buNone/>
            </a:pPr>
            <a:r>
              <a:rPr lang="en-US" sz="1400" b="1" kern="100" dirty="0">
                <a:effectLst/>
                <a:latin typeface="Aptos" panose="020B0004020202020204" pitchFamily="34" charset="0"/>
                <a:ea typeface="Aptos" panose="020B0004020202020204" pitchFamily="34" charset="0"/>
                <a:cs typeface="Times New Roman" panose="02020603050405020304" pitchFamily="18" charset="0"/>
              </a:rPr>
              <a:t>Authentic Learning and Process Rubric </a:t>
            </a:r>
            <a:endParaRPr lang="en-US" sz="14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15000"/>
              </a:lnSpc>
              <a:spcAft>
                <a:spcPts val="800"/>
              </a:spcAft>
              <a:buNone/>
            </a:pPr>
            <a:r>
              <a:rPr lang="en-US" sz="1200" b="1" kern="100" dirty="0">
                <a:effectLst/>
                <a:latin typeface="Aptos" panose="020B0004020202020204" pitchFamily="34" charset="0"/>
                <a:ea typeface="Aptos" panose="020B0004020202020204" pitchFamily="34" charset="0"/>
                <a:cs typeface="Times New Roman" panose="02020603050405020304" pitchFamily="18" charset="0"/>
              </a:rPr>
              <a:t>Purpose:</a:t>
            </a:r>
            <a:br>
              <a:rPr lang="en-US" sz="1200" kern="100" dirty="0">
                <a:effectLst/>
                <a:latin typeface="Aptos" panose="020B0004020202020204" pitchFamily="34" charset="0"/>
                <a:ea typeface="Aptos" panose="020B0004020202020204" pitchFamily="34" charset="0"/>
                <a:cs typeface="Times New Roman" panose="02020603050405020304" pitchFamily="18" charset="0"/>
              </a:rPr>
            </a:br>
            <a:r>
              <a:rPr lang="en-US" sz="1200" kern="100" dirty="0">
                <a:effectLst/>
                <a:latin typeface="Aptos" panose="020B0004020202020204" pitchFamily="34" charset="0"/>
                <a:ea typeface="Aptos" panose="020B0004020202020204" pitchFamily="34" charset="0"/>
                <a:cs typeface="Times New Roman" panose="02020603050405020304" pitchFamily="18" charset="0"/>
              </a:rPr>
              <a:t>This rubric evaluates </a:t>
            </a:r>
            <a:r>
              <a:rPr lang="en-US" sz="1200" i="1" kern="100" dirty="0">
                <a:effectLst/>
                <a:latin typeface="Aptos" panose="020B0004020202020204" pitchFamily="34" charset="0"/>
                <a:ea typeface="Aptos" panose="020B0004020202020204" pitchFamily="34" charset="0"/>
                <a:cs typeface="Times New Roman" panose="02020603050405020304" pitchFamily="18" charset="0"/>
              </a:rPr>
              <a:t>how students think, apply, and reflect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 not just what they produce</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graphicFrame>
        <p:nvGraphicFramePr>
          <p:cNvPr id="18" name="Table 17">
            <a:extLst>
              <a:ext uri="{FF2B5EF4-FFF2-40B4-BE49-F238E27FC236}">
                <a16:creationId xmlns:a16="http://schemas.microsoft.com/office/drawing/2014/main" id="{5EA003BC-D6CA-50F5-F9E3-E73FD514BE38}"/>
              </a:ext>
            </a:extLst>
          </p:cNvPr>
          <p:cNvGraphicFramePr>
            <a:graphicFrameLocks noGrp="1"/>
          </p:cNvGraphicFramePr>
          <p:nvPr>
            <p:extLst>
              <p:ext uri="{D42A27DB-BD31-4B8C-83A1-F6EECF244321}">
                <p14:modId xmlns:p14="http://schemas.microsoft.com/office/powerpoint/2010/main" val="1405711197"/>
              </p:ext>
            </p:extLst>
          </p:nvPr>
        </p:nvGraphicFramePr>
        <p:xfrm>
          <a:off x="847338" y="2000452"/>
          <a:ext cx="10515600" cy="2736345"/>
        </p:xfrm>
        <a:graphic>
          <a:graphicData uri="http://schemas.openxmlformats.org/drawingml/2006/table">
            <a:tbl>
              <a:tblPr firstRow="1" firstCol="1" bandRow="1"/>
              <a:tblGrid>
                <a:gridCol w="2628900">
                  <a:extLst>
                    <a:ext uri="{9D8B030D-6E8A-4147-A177-3AD203B41FA5}">
                      <a16:colId xmlns:a16="http://schemas.microsoft.com/office/drawing/2014/main" val="2081463123"/>
                    </a:ext>
                  </a:extLst>
                </a:gridCol>
                <a:gridCol w="2628900">
                  <a:extLst>
                    <a:ext uri="{9D8B030D-6E8A-4147-A177-3AD203B41FA5}">
                      <a16:colId xmlns:a16="http://schemas.microsoft.com/office/drawing/2014/main" val="2231441061"/>
                    </a:ext>
                  </a:extLst>
                </a:gridCol>
                <a:gridCol w="2628900">
                  <a:extLst>
                    <a:ext uri="{9D8B030D-6E8A-4147-A177-3AD203B41FA5}">
                      <a16:colId xmlns:a16="http://schemas.microsoft.com/office/drawing/2014/main" val="1678511911"/>
                    </a:ext>
                  </a:extLst>
                </a:gridCol>
                <a:gridCol w="2628900">
                  <a:extLst>
                    <a:ext uri="{9D8B030D-6E8A-4147-A177-3AD203B41FA5}">
                      <a16:colId xmlns:a16="http://schemas.microsoft.com/office/drawing/2014/main" val="1101723798"/>
                    </a:ext>
                  </a:extLst>
                </a:gridCol>
              </a:tblGrid>
              <a:tr h="0">
                <a:tc>
                  <a:txBody>
                    <a:bodyPr/>
                    <a:lstStyle/>
                    <a:p>
                      <a:pPr marL="0" marR="0" algn="ctr">
                        <a:lnSpc>
                          <a:spcPct val="115000"/>
                        </a:lnSpc>
                        <a:spcAft>
                          <a:spcPts val="800"/>
                        </a:spcAft>
                        <a:buNone/>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Criteria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100" b="1" kern="100">
                          <a:effectLst/>
                          <a:latin typeface="Aptos" panose="020B0004020202020204" pitchFamily="34" charset="0"/>
                          <a:ea typeface="Aptos" panose="020B0004020202020204" pitchFamily="34" charset="0"/>
                          <a:cs typeface="Times New Roman" panose="02020603050405020304" pitchFamily="18" charset="0"/>
                        </a:rPr>
                        <a:t>Exceeds Expectations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100" b="1" kern="100">
                          <a:effectLst/>
                          <a:latin typeface="Aptos" panose="020B0004020202020204" pitchFamily="34" charset="0"/>
                          <a:ea typeface="Aptos" panose="020B0004020202020204" pitchFamily="34" charset="0"/>
                          <a:cs typeface="Times New Roman" panose="02020603050405020304" pitchFamily="18" charset="0"/>
                        </a:rPr>
                        <a:t>Meets Expectations</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115000"/>
                        </a:lnSpc>
                        <a:spcAft>
                          <a:spcPts val="800"/>
                        </a:spcAft>
                        <a:buNone/>
                      </a:pPr>
                      <a:r>
                        <a:rPr lang="en-US" sz="1100" b="1" kern="100">
                          <a:effectLst/>
                          <a:latin typeface="Aptos" panose="020B0004020202020204" pitchFamily="34" charset="0"/>
                          <a:ea typeface="Aptos" panose="020B0004020202020204" pitchFamily="34" charset="0"/>
                          <a:cs typeface="Times New Roman" panose="02020603050405020304" pitchFamily="18" charset="0"/>
                        </a:rPr>
                        <a:t>Needs Development</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53934525"/>
                  </a:ext>
                </a:extLst>
              </a:tr>
              <a:tr h="155068">
                <a:tc>
                  <a:txBody>
                    <a:bodyPr/>
                    <a:lstStyle/>
                    <a:p>
                      <a:pPr marL="0" marR="0" algn="ctr">
                        <a:lnSpc>
                          <a:spcPct val="115000"/>
                        </a:lnSpc>
                        <a:spcAft>
                          <a:spcPts val="1200"/>
                        </a:spcAft>
                        <a:buNone/>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Experience and Perspective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90000"/>
                        </a:lnSpc>
                        <a:spcAft>
                          <a:spcPts val="120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Integrates specific personal or contextual experiences that clearly inform understanding and decisions.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90000"/>
                        </a:lnSpc>
                        <a:spcAft>
                          <a:spcPts val="120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Includes relevant experience or   perspective connected to the task.</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90000"/>
                        </a:lnSpc>
                        <a:spcAft>
                          <a:spcPts val="1200"/>
                        </a:spcAft>
                        <a:buNone/>
                      </a:pPr>
                      <a:r>
                        <a:rPr lang="en-US" sz="1100" kern="100">
                          <a:effectLst/>
                          <a:latin typeface="Aptos" panose="020B0004020202020204" pitchFamily="34" charset="0"/>
                          <a:ea typeface="Aptos" panose="020B0004020202020204" pitchFamily="34" charset="0"/>
                          <a:cs typeface="Times New Roman" panose="02020603050405020304" pitchFamily="18" charset="0"/>
                        </a:rPr>
                        <a:t>Little or no personal or contextual connection.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12490488"/>
                  </a:ext>
                </a:extLst>
              </a:tr>
              <a:tr h="0">
                <a:tc>
                  <a:txBody>
                    <a:bodyPr/>
                    <a:lstStyle/>
                    <a:p>
                      <a:pPr marL="0" marR="0" algn="ctr">
                        <a:lnSpc>
                          <a:spcPct val="115000"/>
                        </a:lnSpc>
                        <a:spcAft>
                          <a:spcPts val="1200"/>
                        </a:spcAft>
                        <a:buNone/>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Original Evidence / Data</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90000"/>
                        </a:lnSpc>
                        <a:spcAft>
                          <a:spcPts val="120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Uses well-documented original data, observations, examples, or artifacts and explains their relevance.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90000"/>
                        </a:lnSpc>
                        <a:spcAft>
                          <a:spcPts val="120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Includes original evidence or examples with basic explanation.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90000"/>
                        </a:lnSpc>
                        <a:spcAft>
                          <a:spcPts val="120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Relies on generalized information                     or lacks original evidence.</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06009700"/>
                  </a:ext>
                </a:extLst>
              </a:tr>
              <a:tr h="0">
                <a:tc>
                  <a:txBody>
                    <a:bodyPr/>
                    <a:lstStyle/>
                    <a:p>
                      <a:pPr marL="0" marR="0" algn="ctr">
                        <a:lnSpc>
                          <a:spcPct val="115000"/>
                        </a:lnSpc>
                        <a:spcAft>
                          <a:spcPts val="1200"/>
                        </a:spcAft>
                        <a:buNone/>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Judgment and Decision-Making</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90000"/>
                        </a:lnSpc>
                        <a:spcAft>
                          <a:spcPts val="120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Clearly explains </a:t>
                      </a:r>
                      <a:r>
                        <a:rPr lang="en-US" sz="1100" i="1" kern="100" dirty="0">
                          <a:effectLst/>
                          <a:latin typeface="Aptos" panose="020B0004020202020204" pitchFamily="34" charset="0"/>
                          <a:ea typeface="Aptos" panose="020B0004020202020204" pitchFamily="34" charset="0"/>
                          <a:cs typeface="Times New Roman" panose="02020603050405020304" pitchFamily="18" charset="0"/>
                        </a:rPr>
                        <a:t>why</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 choices were made and how context or constraints shaped decisions.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90000"/>
                        </a:lnSpc>
                        <a:spcAft>
                          <a:spcPts val="120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Describes decisions with some           reasoning.</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90000"/>
                        </a:lnSpc>
                        <a:spcAft>
                          <a:spcPts val="1200"/>
                        </a:spcAft>
                        <a:buNone/>
                      </a:pPr>
                      <a:r>
                        <a:rPr lang="en-US" sz="1100" kern="100">
                          <a:effectLst/>
                          <a:latin typeface="Aptos" panose="020B0004020202020204" pitchFamily="34" charset="0"/>
                          <a:ea typeface="Aptos" panose="020B0004020202020204" pitchFamily="34" charset="0"/>
                          <a:cs typeface="Times New Roman" panose="02020603050405020304" pitchFamily="18" charset="0"/>
                        </a:rPr>
                        <a:t>Decisions are unclear or not justified.</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85649965"/>
                  </a:ext>
                </a:extLst>
              </a:tr>
              <a:tr h="0">
                <a:tc>
                  <a:txBody>
                    <a:bodyPr/>
                    <a:lstStyle/>
                    <a:p>
                      <a:pPr marL="0" marR="0" algn="ctr">
                        <a:lnSpc>
                          <a:spcPct val="115000"/>
                        </a:lnSpc>
                        <a:spcAft>
                          <a:spcPts val="1200"/>
                        </a:spcAft>
                        <a:buNone/>
                      </a:pPr>
                      <a:r>
                        <a:rPr lang="en-US" sz="1100" b="1" kern="100">
                          <a:effectLst/>
                          <a:latin typeface="Aptos" panose="020B0004020202020204" pitchFamily="34" charset="0"/>
                          <a:ea typeface="Aptos" panose="020B0004020202020204" pitchFamily="34" charset="0"/>
                          <a:cs typeface="Times New Roman" panose="02020603050405020304" pitchFamily="18" charset="0"/>
                        </a:rPr>
                        <a:t>Process Documentation</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90000"/>
                        </a:lnSpc>
                        <a:spcAft>
                          <a:spcPts val="120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Documents key steps, drafts, revisions, or checkpoints showing intentional effort.</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90000"/>
                        </a:lnSpc>
                        <a:spcAft>
                          <a:spcPts val="120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Documents major steps in the process.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90000"/>
                        </a:lnSpc>
                        <a:spcAft>
                          <a:spcPts val="120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Minimal or missing process documentation.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40051995"/>
                  </a:ext>
                </a:extLst>
              </a:tr>
              <a:tr h="0">
                <a:tc>
                  <a:txBody>
                    <a:bodyPr/>
                    <a:lstStyle/>
                    <a:p>
                      <a:pPr marL="0" marR="0" algn="ctr">
                        <a:lnSpc>
                          <a:spcPct val="115000"/>
                        </a:lnSpc>
                        <a:spcAft>
                          <a:spcPts val="1200"/>
                        </a:spcAft>
                        <a:buNone/>
                      </a:pPr>
                      <a:r>
                        <a:rPr lang="en-US" sz="1100" b="1" kern="100">
                          <a:effectLst/>
                          <a:latin typeface="Aptos" panose="020B0004020202020204" pitchFamily="34" charset="0"/>
                          <a:ea typeface="Aptos" panose="020B0004020202020204" pitchFamily="34" charset="0"/>
                          <a:cs typeface="Times New Roman" panose="02020603050405020304" pitchFamily="18" charset="0"/>
                        </a:rPr>
                        <a:t>Reflection on Learning</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90000"/>
                        </a:lnSpc>
                        <a:spcAft>
                          <a:spcPts val="120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Thoughtful reflection showing how understanding changed over time and what was learned.</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90000"/>
                        </a:lnSpc>
                        <a:spcAft>
                          <a:spcPts val="120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Reflection describes learning or challenges.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90000"/>
                        </a:lnSpc>
                        <a:spcAft>
                          <a:spcPts val="120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Reflection is superficial or missing.</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11065267"/>
                  </a:ext>
                </a:extLst>
              </a:tr>
              <a:tr h="0">
                <a:tc>
                  <a:txBody>
                    <a:bodyPr/>
                    <a:lstStyle/>
                    <a:p>
                      <a:pPr marL="0" marR="0" algn="ctr">
                        <a:lnSpc>
                          <a:spcPct val="115000"/>
                        </a:lnSpc>
                        <a:spcAft>
                          <a:spcPts val="1200"/>
                        </a:spcAft>
                        <a:buNone/>
                      </a:pPr>
                      <a:r>
                        <a:rPr lang="en-US" sz="1100" b="1" kern="100" dirty="0">
                          <a:effectLst/>
                          <a:latin typeface="Aptos" panose="020B0004020202020204" pitchFamily="34" charset="0"/>
                          <a:ea typeface="Aptos" panose="020B0004020202020204" pitchFamily="34" charset="0"/>
                          <a:cs typeface="Times New Roman" panose="02020603050405020304" pitchFamily="18" charset="0"/>
                        </a:rPr>
                        <a:t>Clarity and Communication</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90000"/>
                        </a:lnSpc>
                        <a:spcAft>
                          <a:spcPts val="1200"/>
                        </a:spcAft>
                        <a:buNone/>
                      </a:pPr>
                      <a:r>
                        <a:rPr lang="en-US" sz="1100" kern="100">
                          <a:effectLst/>
                          <a:latin typeface="Aptos" panose="020B0004020202020204" pitchFamily="34" charset="0"/>
                          <a:ea typeface="Aptos" panose="020B0004020202020204" pitchFamily="34" charset="0"/>
                          <a:cs typeface="Times New Roman" panose="02020603050405020304" pitchFamily="18" charset="0"/>
                        </a:rPr>
                        <a:t>Ideas are clearly organized and easy to follow.</a:t>
                      </a:r>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90000"/>
                        </a:lnSpc>
                        <a:spcAft>
                          <a:spcPts val="120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Communication is generally clear.</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ctr">
                        <a:lnSpc>
                          <a:spcPct val="90000"/>
                        </a:lnSpc>
                        <a:spcAft>
                          <a:spcPts val="1200"/>
                        </a:spcAft>
                        <a:buNone/>
                      </a:pPr>
                      <a:r>
                        <a:rPr lang="en-US" sz="1100" kern="100" dirty="0">
                          <a:effectLst/>
                          <a:latin typeface="Aptos" panose="020B0004020202020204" pitchFamily="34" charset="0"/>
                          <a:ea typeface="Aptos" panose="020B0004020202020204" pitchFamily="34" charset="0"/>
                          <a:cs typeface="Times New Roman" panose="02020603050405020304" pitchFamily="18" charset="0"/>
                        </a:rPr>
                        <a:t>Organization or clarity interferes with understanding.</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a:txBody>
                  <a:tcPr marL="9525" marR="9525" marT="9525" marB="9525"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1730751"/>
                  </a:ext>
                </a:extLst>
              </a:tr>
            </a:tbl>
          </a:graphicData>
        </a:graphic>
      </p:graphicFrame>
    </p:spTree>
    <p:extLst>
      <p:ext uri="{BB962C8B-B14F-4D97-AF65-F5344CB8AC3E}">
        <p14:creationId xmlns:p14="http://schemas.microsoft.com/office/powerpoint/2010/main" val="13050303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04" name="Rectangle 4103">
            <a:extLst>
              <a:ext uri="{FF2B5EF4-FFF2-40B4-BE49-F238E27FC236}">
                <a16:creationId xmlns:a16="http://schemas.microsoft.com/office/drawing/2014/main" id="{AA474011-A49D-4C7A-BF41-0ACD0A2693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106" name="Rectangle 4105">
            <a:extLst>
              <a:ext uri="{FF2B5EF4-FFF2-40B4-BE49-F238E27FC236}">
                <a16:creationId xmlns:a16="http://schemas.microsoft.com/office/drawing/2014/main" id="{6D72081E-AD41-4FBB-B02B-698A68DBCA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099" name="Picture 3" descr="AI artical What are all the things that AI can do What can’t it do">
            <a:extLst>
              <a:ext uri="{FF2B5EF4-FFF2-40B4-BE49-F238E27FC236}">
                <a16:creationId xmlns:a16="http://schemas.microsoft.com/office/drawing/2014/main" id="{AE693448-C0E1-6AF5-A6D2-6B45E35F1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559" b="24335"/>
          <a:stretch>
            <a:fillRect/>
          </a:stretch>
        </p:blipFill>
        <p:spPr bwMode="auto">
          <a:xfrm>
            <a:off x="557784" y="480750"/>
            <a:ext cx="11164824" cy="3397971"/>
          </a:xfrm>
          <a:prstGeom prst="rect">
            <a:avLst/>
          </a:prstGeom>
          <a:noFill/>
          <a:extLst>
            <a:ext uri="{909E8E84-426E-40DD-AFC4-6F175D3DCCD1}">
              <a14:hiddenFill xmlns:a14="http://schemas.microsoft.com/office/drawing/2010/main">
                <a:solidFill>
                  <a:srgbClr val="FFFFFF"/>
                </a:solidFill>
              </a14:hiddenFill>
            </a:ext>
          </a:extLst>
        </p:spPr>
      </p:pic>
      <p:sp>
        <p:nvSpPr>
          <p:cNvPr id="4108" name="Rectangle 4107">
            <a:extLst>
              <a:ext uri="{FF2B5EF4-FFF2-40B4-BE49-F238E27FC236}">
                <a16:creationId xmlns:a16="http://schemas.microsoft.com/office/drawing/2014/main" id="{716248AD-805F-41BF-9B57-FC53E5B32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panose="020F0502020204030204"/>
            </a:endParaRPr>
          </a:p>
        </p:txBody>
      </p:sp>
      <p:sp>
        <p:nvSpPr>
          <p:cNvPr id="4110" name="Rectangle 4109">
            <a:extLst>
              <a:ext uri="{FF2B5EF4-FFF2-40B4-BE49-F238E27FC236}">
                <a16:creationId xmlns:a16="http://schemas.microsoft.com/office/drawing/2014/main" id="{1F82758F-B2B3-4F0A-BB90-4BFFEDD166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3541"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8" name="TextBox 7">
            <a:extLst>
              <a:ext uri="{FF2B5EF4-FFF2-40B4-BE49-F238E27FC236}">
                <a16:creationId xmlns:a16="http://schemas.microsoft.com/office/drawing/2014/main" id="{46D19E6A-55EB-8895-C670-AFD1D06A393F}"/>
              </a:ext>
            </a:extLst>
          </p:cNvPr>
          <p:cNvSpPr txBox="1"/>
          <p:nvPr/>
        </p:nvSpPr>
        <p:spPr>
          <a:xfrm>
            <a:off x="5349240" y="4440602"/>
            <a:ext cx="6007608" cy="1645920"/>
          </a:xfrm>
          <a:prstGeom prst="rect">
            <a:avLst/>
          </a:prstGeom>
        </p:spPr>
        <p:txBody>
          <a:bodyPr vert="horz" lIns="91440" tIns="45720" rIns="91440" bIns="45720" rtlCol="0" anchor="ctr">
            <a:noAutofit/>
          </a:bodyPr>
          <a:lstStyle/>
          <a:p>
            <a:pPr marL="285750" indent="-285750">
              <a:spcAft>
                <a:spcPts val="600"/>
              </a:spcAft>
              <a:buFont typeface="Wingdings" panose="05000000000000000000" pitchFamily="2" charset="2"/>
              <a:buChar char="§"/>
            </a:pPr>
            <a:r>
              <a:rPr lang="en-US" sz="1600" dirty="0">
                <a:solidFill>
                  <a:srgbClr val="002060"/>
                </a:solidFill>
              </a:rPr>
              <a:t>Lived experience and personal perspective</a:t>
            </a:r>
          </a:p>
          <a:p>
            <a:pPr marL="285750" indent="-285750">
              <a:spcAft>
                <a:spcPts val="600"/>
              </a:spcAft>
              <a:buFont typeface="Wingdings" panose="05000000000000000000" pitchFamily="2" charset="2"/>
              <a:buChar char="§"/>
            </a:pPr>
            <a:r>
              <a:rPr lang="en-US" sz="1600" dirty="0">
                <a:solidFill>
                  <a:srgbClr val="002060"/>
                </a:solidFill>
              </a:rPr>
              <a:t>Original data collection and observation</a:t>
            </a:r>
          </a:p>
          <a:p>
            <a:pPr marL="285750" indent="-285750">
              <a:spcAft>
                <a:spcPts val="600"/>
              </a:spcAft>
              <a:buFont typeface="Wingdings" panose="05000000000000000000" pitchFamily="2" charset="2"/>
              <a:buChar char="§"/>
            </a:pPr>
            <a:r>
              <a:rPr lang="en-US" sz="1600" dirty="0">
                <a:solidFill>
                  <a:srgbClr val="002060"/>
                </a:solidFill>
              </a:rPr>
              <a:t>Contextual judgment and decision-making</a:t>
            </a:r>
          </a:p>
          <a:p>
            <a:pPr marL="285750" indent="-285750">
              <a:spcAft>
                <a:spcPts val="600"/>
              </a:spcAft>
              <a:buFont typeface="Wingdings" panose="05000000000000000000" pitchFamily="2" charset="2"/>
              <a:buChar char="§"/>
            </a:pPr>
            <a:r>
              <a:rPr lang="en-US" sz="1600" dirty="0">
                <a:solidFill>
                  <a:srgbClr val="002060"/>
                </a:solidFill>
              </a:rPr>
              <a:t>Reflection on learning over time</a:t>
            </a:r>
          </a:p>
          <a:p>
            <a:pPr>
              <a:spcAft>
                <a:spcPts val="600"/>
              </a:spcAft>
            </a:pPr>
            <a:r>
              <a:rPr lang="en-US" sz="1600" b="1" dirty="0">
                <a:solidFill>
                  <a:srgbClr val="FF0000"/>
                </a:solidFill>
              </a:rPr>
              <a:t>Key Takeaway: </a:t>
            </a:r>
            <a:r>
              <a:rPr lang="en-US" sz="1600" dirty="0">
                <a:solidFill>
                  <a:srgbClr val="002060"/>
                </a:solidFill>
              </a:rPr>
              <a:t>Assignments that emphasize experience, context, and reflection make learning visible—and difficult to outsource.</a:t>
            </a:r>
          </a:p>
        </p:txBody>
      </p:sp>
      <p:sp>
        <p:nvSpPr>
          <p:cNvPr id="10" name="TextBox 9">
            <a:extLst>
              <a:ext uri="{FF2B5EF4-FFF2-40B4-BE49-F238E27FC236}">
                <a16:creationId xmlns:a16="http://schemas.microsoft.com/office/drawing/2014/main" id="{74FF982A-5D29-E4E8-FE31-097FF0EC7EC0}"/>
              </a:ext>
            </a:extLst>
          </p:cNvPr>
          <p:cNvSpPr txBox="1"/>
          <p:nvPr/>
        </p:nvSpPr>
        <p:spPr>
          <a:xfrm>
            <a:off x="1288547" y="4883938"/>
            <a:ext cx="2559916" cy="759247"/>
          </a:xfrm>
          <a:prstGeom prst="rect">
            <a:avLst/>
          </a:prstGeom>
          <a:noFill/>
        </p:spPr>
        <p:txBody>
          <a:bodyPr wrap="square">
            <a:spAutoFit/>
          </a:bodyPr>
          <a:lstStyle/>
          <a:p>
            <a:pPr algn="ctr">
              <a:lnSpc>
                <a:spcPct val="90000"/>
              </a:lnSpc>
            </a:pPr>
            <a:r>
              <a:rPr lang="en-US" sz="2400" b="1" dirty="0">
                <a:solidFill>
                  <a:srgbClr val="FF0000"/>
                </a:solidFill>
              </a:rPr>
              <a:t>What AI                  Struggles to Do</a:t>
            </a:r>
          </a:p>
        </p:txBody>
      </p:sp>
    </p:spTree>
    <p:extLst>
      <p:ext uri="{BB962C8B-B14F-4D97-AF65-F5344CB8AC3E}">
        <p14:creationId xmlns:p14="http://schemas.microsoft.com/office/powerpoint/2010/main" val="33362896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0AB1B21-9D42-136B-00D6-B8DF9C34DDE5}"/>
            </a:ext>
          </a:extLst>
        </p:cNvPr>
        <p:cNvGrpSpPr/>
        <p:nvPr/>
      </p:nvGrpSpPr>
      <p:grpSpPr>
        <a:xfrm>
          <a:off x="0" y="0"/>
          <a:ext cx="0" cy="0"/>
          <a:chOff x="0" y="0"/>
          <a:chExt cx="0" cy="0"/>
        </a:xfrm>
      </p:grpSpPr>
      <p:sp useBgFill="1">
        <p:nvSpPr>
          <p:cNvPr id="5142" name="Rectangle 514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144" name="Group 514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5145" name="Rectangle 514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46" name="Rectangle 514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48" name="Rectangle 514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97822F1-2ACF-7E6D-3E6F-F6C334370AF5}"/>
              </a:ext>
            </a:extLst>
          </p:cNvPr>
          <p:cNvSpPr txBox="1"/>
          <p:nvPr/>
        </p:nvSpPr>
        <p:spPr>
          <a:xfrm>
            <a:off x="534212" y="2012015"/>
            <a:ext cx="4559425" cy="3979585"/>
          </a:xfrm>
          <a:prstGeom prst="rect">
            <a:avLst/>
          </a:prstGeom>
        </p:spPr>
        <p:txBody>
          <a:bodyPr vert="horz" lIns="91440" tIns="45720" rIns="91440" bIns="45720" rtlCol="0" anchor="ctr">
            <a:normAutofit/>
          </a:bodyPr>
          <a:lstStyle/>
          <a:p>
            <a:pPr marL="285750" indent="-285750">
              <a:lnSpc>
                <a:spcPct val="90000"/>
              </a:lnSpc>
              <a:spcAft>
                <a:spcPts val="1800"/>
              </a:spcAft>
              <a:buFont typeface="Wingdings" panose="05000000000000000000" pitchFamily="2" charset="2"/>
              <a:buChar char="§"/>
            </a:pPr>
            <a:r>
              <a:rPr lang="en-US" sz="1600" dirty="0">
                <a:solidFill>
                  <a:srgbClr val="002060"/>
                </a:solidFill>
              </a:rPr>
              <a:t>Designed for a pre-AI learning environment</a:t>
            </a:r>
          </a:p>
          <a:p>
            <a:pPr marL="285750" indent="-285750">
              <a:lnSpc>
                <a:spcPct val="90000"/>
              </a:lnSpc>
              <a:spcAft>
                <a:spcPts val="1800"/>
              </a:spcAft>
              <a:buFont typeface="Wingdings" panose="05000000000000000000" pitchFamily="2" charset="2"/>
              <a:buChar char="§"/>
            </a:pPr>
            <a:r>
              <a:rPr lang="en-US" sz="1600" dirty="0">
                <a:solidFill>
                  <a:srgbClr val="002060"/>
                </a:solidFill>
              </a:rPr>
              <a:t>Broad prompts encourage generic responses</a:t>
            </a:r>
          </a:p>
          <a:p>
            <a:pPr marL="285750" indent="-285750">
              <a:lnSpc>
                <a:spcPct val="90000"/>
              </a:lnSpc>
              <a:spcAft>
                <a:spcPts val="1800"/>
              </a:spcAft>
              <a:buFont typeface="Wingdings" panose="05000000000000000000" pitchFamily="2" charset="2"/>
              <a:buChar char="§"/>
            </a:pPr>
            <a:r>
              <a:rPr lang="en-US" sz="1600" dirty="0">
                <a:solidFill>
                  <a:srgbClr val="002060"/>
                </a:solidFill>
              </a:rPr>
              <a:t>Product-only grading masks learning</a:t>
            </a:r>
          </a:p>
          <a:p>
            <a:pPr marL="285750" indent="-285750">
              <a:lnSpc>
                <a:spcPct val="90000"/>
              </a:lnSpc>
              <a:spcAft>
                <a:spcPts val="1800"/>
              </a:spcAft>
              <a:buFont typeface="Wingdings" panose="05000000000000000000" pitchFamily="2" charset="2"/>
              <a:buChar char="§"/>
            </a:pPr>
            <a:r>
              <a:rPr lang="en-US" sz="1600" dirty="0">
                <a:solidFill>
                  <a:srgbClr val="002060"/>
                </a:solidFill>
              </a:rPr>
              <a:t>Rewards what “looks right,” not how students think</a:t>
            </a:r>
          </a:p>
          <a:p>
            <a:pPr marL="285750" indent="-285750">
              <a:lnSpc>
                <a:spcPct val="90000"/>
              </a:lnSpc>
              <a:spcAft>
                <a:spcPts val="1800"/>
              </a:spcAft>
              <a:buFont typeface="Wingdings" panose="05000000000000000000" pitchFamily="2" charset="2"/>
              <a:buChar char="§"/>
            </a:pPr>
            <a:r>
              <a:rPr lang="en-US" sz="1600" dirty="0">
                <a:solidFill>
                  <a:srgbClr val="002060"/>
                </a:solidFill>
              </a:rPr>
              <a:t>Invites outsourcing rather than understanding</a:t>
            </a:r>
          </a:p>
        </p:txBody>
      </p:sp>
      <p:sp>
        <p:nvSpPr>
          <p:cNvPr id="5150" name="Rectangle 514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52" name="Rectangle 515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4" name="Picture 4" descr="Students writing in a classroom with Professor Diouf in the background">
            <a:extLst>
              <a:ext uri="{FF2B5EF4-FFF2-40B4-BE49-F238E27FC236}">
                <a16:creationId xmlns:a16="http://schemas.microsoft.com/office/drawing/2014/main" id="{C4E11144-917C-0160-97AA-CB3899FBE9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842" r="11300" b="1"/>
          <a:stretch>
            <a:fillRect/>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C38A857-FCAC-761D-C2C8-7493E319731B}"/>
              </a:ext>
            </a:extLst>
          </p:cNvPr>
          <p:cNvSpPr txBox="1"/>
          <p:nvPr/>
        </p:nvSpPr>
        <p:spPr>
          <a:xfrm>
            <a:off x="992145" y="1252768"/>
            <a:ext cx="3643560" cy="759247"/>
          </a:xfrm>
          <a:prstGeom prst="rect">
            <a:avLst/>
          </a:prstGeom>
          <a:noFill/>
        </p:spPr>
        <p:txBody>
          <a:bodyPr wrap="square">
            <a:spAutoFit/>
          </a:bodyPr>
          <a:lstStyle/>
          <a:p>
            <a:pPr algn="ctr">
              <a:lnSpc>
                <a:spcPct val="90000"/>
              </a:lnSpc>
              <a:spcAft>
                <a:spcPts val="600"/>
              </a:spcAft>
            </a:pPr>
            <a:r>
              <a:rPr lang="en-US" sz="2400" b="1" dirty="0">
                <a:solidFill>
                  <a:srgbClr val="FF0000"/>
                </a:solidFill>
              </a:rPr>
              <a:t>The Limits of Traditional Assignments</a:t>
            </a:r>
            <a:endParaRPr lang="en-US" sz="2400" dirty="0">
              <a:solidFill>
                <a:srgbClr val="FF0000"/>
              </a:solidFill>
            </a:endParaRPr>
          </a:p>
        </p:txBody>
      </p:sp>
    </p:spTree>
    <p:extLst>
      <p:ext uri="{BB962C8B-B14F-4D97-AF65-F5344CB8AC3E}">
        <p14:creationId xmlns:p14="http://schemas.microsoft.com/office/powerpoint/2010/main" val="1473697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FE790E5-47BD-D387-06C4-196CD394A5EE}"/>
            </a:ext>
          </a:extLst>
        </p:cNvPr>
        <p:cNvGrpSpPr/>
        <p:nvPr/>
      </p:nvGrpSpPr>
      <p:grpSpPr>
        <a:xfrm>
          <a:off x="0" y="0"/>
          <a:ext cx="0" cy="0"/>
          <a:chOff x="0" y="0"/>
          <a:chExt cx="0" cy="0"/>
        </a:xfrm>
      </p:grpSpPr>
      <p:sp useBgFill="1">
        <p:nvSpPr>
          <p:cNvPr id="6153" name="Rectangle 6152">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155" name="Oval 6154">
            <a:extLst>
              <a:ext uri="{FF2B5EF4-FFF2-40B4-BE49-F238E27FC236}">
                <a16:creationId xmlns:a16="http://schemas.microsoft.com/office/drawing/2014/main" id="{C1F06963-6374-4B48-844F-071A9BAAAE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2965" y="554152"/>
            <a:ext cx="5742189" cy="5742189"/>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8" name="Picture 4" descr="Picture">
            <a:extLst>
              <a:ext uri="{FF2B5EF4-FFF2-40B4-BE49-F238E27FC236}">
                <a16:creationId xmlns:a16="http://schemas.microsoft.com/office/drawing/2014/main" id="{463F7A5A-D7BB-7E98-C8C0-FC6A531810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00" r="-3" b="-3"/>
          <a:stretch>
            <a:fillRect/>
          </a:stretch>
        </p:blipFill>
        <p:spPr bwMode="auto">
          <a:xfrm>
            <a:off x="505418" y="554151"/>
            <a:ext cx="5742189" cy="5742189"/>
          </a:xfrm>
          <a:custGeom>
            <a:avLst/>
            <a:gdLst/>
            <a:ahLst/>
            <a:cxnLst/>
            <a:rect l="l" t="t" r="r" b="b"/>
            <a:pathLst>
              <a:path w="1838528" h="1838528">
                <a:moveTo>
                  <a:pt x="919264" y="0"/>
                </a:moveTo>
                <a:cubicBezTo>
                  <a:pt x="1426959" y="0"/>
                  <a:pt x="1838528" y="411569"/>
                  <a:pt x="1838528" y="919264"/>
                </a:cubicBezTo>
                <a:cubicBezTo>
                  <a:pt x="1838528" y="1426959"/>
                  <a:pt x="1426959" y="1838528"/>
                  <a:pt x="919264" y="1838528"/>
                </a:cubicBezTo>
                <a:cubicBezTo>
                  <a:pt x="411569" y="1838528"/>
                  <a:pt x="0" y="1426959"/>
                  <a:pt x="0" y="919264"/>
                </a:cubicBezTo>
                <a:cubicBezTo>
                  <a:pt x="0" y="411569"/>
                  <a:pt x="411569" y="0"/>
                  <a:pt x="919264" y="0"/>
                </a:cubicBezTo>
                <a:close/>
              </a:path>
            </a:pathLst>
          </a:custGeom>
          <a:noFill/>
          <a:extLst>
            <a:ext uri="{909E8E84-426E-40DD-AFC4-6F175D3DCCD1}">
              <a14:hiddenFill xmlns:a14="http://schemas.microsoft.com/office/drawing/2010/main">
                <a:solidFill>
                  <a:srgbClr val="FFFFFF"/>
                </a:solidFill>
              </a14:hiddenFill>
            </a:ext>
          </a:extLst>
        </p:spPr>
      </p:pic>
      <p:sp>
        <p:nvSpPr>
          <p:cNvPr id="6157" name="!!plus graphic">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4956" y="703679"/>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6159" name="!!circle graphic">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753" y="1562696"/>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5" name="TextBox 4">
            <a:extLst>
              <a:ext uri="{FF2B5EF4-FFF2-40B4-BE49-F238E27FC236}">
                <a16:creationId xmlns:a16="http://schemas.microsoft.com/office/drawing/2014/main" id="{592BF43C-6971-31A1-E9EB-4A831799192C}"/>
              </a:ext>
            </a:extLst>
          </p:cNvPr>
          <p:cNvSpPr txBox="1"/>
          <p:nvPr/>
        </p:nvSpPr>
        <p:spPr>
          <a:xfrm>
            <a:off x="6657715" y="2848958"/>
            <a:ext cx="4195673" cy="2913872"/>
          </a:xfrm>
          <a:prstGeom prst="rect">
            <a:avLst/>
          </a:prstGeom>
        </p:spPr>
        <p:txBody>
          <a:bodyPr vert="horz" lIns="91440" tIns="45720" rIns="91440" bIns="45720" rtlCol="0" anchor="t">
            <a:normAutofit/>
          </a:bodyPr>
          <a:lstStyle/>
          <a:p>
            <a:pPr marL="285750" indent="-285750">
              <a:lnSpc>
                <a:spcPct val="90000"/>
              </a:lnSpc>
              <a:spcAft>
                <a:spcPts val="1800"/>
              </a:spcAft>
              <a:buFont typeface="Wingdings" panose="05000000000000000000" pitchFamily="2" charset="2"/>
              <a:buChar char="§"/>
            </a:pPr>
            <a:r>
              <a:rPr lang="en-US" sz="1600" dirty="0">
                <a:solidFill>
                  <a:srgbClr val="002060">
                    <a:alpha val="80000"/>
                  </a:srgbClr>
                </a:solidFill>
              </a:rPr>
              <a:t>Grounded in real-world or course-specific context</a:t>
            </a:r>
          </a:p>
          <a:p>
            <a:pPr marL="285750" indent="-285750">
              <a:lnSpc>
                <a:spcPct val="90000"/>
              </a:lnSpc>
              <a:spcAft>
                <a:spcPts val="1800"/>
              </a:spcAft>
              <a:buFont typeface="Wingdings" panose="05000000000000000000" pitchFamily="2" charset="2"/>
              <a:buChar char="§"/>
            </a:pPr>
            <a:r>
              <a:rPr lang="en-US" sz="1600" dirty="0">
                <a:solidFill>
                  <a:srgbClr val="002060">
                    <a:alpha val="80000"/>
                  </a:srgbClr>
                </a:solidFill>
              </a:rPr>
              <a:t>Emphasizes process, not just product</a:t>
            </a:r>
          </a:p>
          <a:p>
            <a:pPr marL="285750" indent="-285750">
              <a:lnSpc>
                <a:spcPct val="90000"/>
              </a:lnSpc>
              <a:spcAft>
                <a:spcPts val="1800"/>
              </a:spcAft>
              <a:buFont typeface="Wingdings" panose="05000000000000000000" pitchFamily="2" charset="2"/>
              <a:buChar char="§"/>
            </a:pPr>
            <a:r>
              <a:rPr lang="en-US" sz="1600" dirty="0">
                <a:solidFill>
                  <a:srgbClr val="002060">
                    <a:alpha val="80000"/>
                  </a:srgbClr>
                </a:solidFill>
              </a:rPr>
              <a:t>Requires reflection and justification</a:t>
            </a:r>
          </a:p>
          <a:p>
            <a:pPr marL="285750" indent="-285750">
              <a:lnSpc>
                <a:spcPct val="90000"/>
              </a:lnSpc>
              <a:spcAft>
                <a:spcPts val="1800"/>
              </a:spcAft>
              <a:buFont typeface="Wingdings" panose="05000000000000000000" pitchFamily="2" charset="2"/>
              <a:buChar char="§"/>
            </a:pPr>
            <a:r>
              <a:rPr lang="en-US" sz="1600" dirty="0">
                <a:solidFill>
                  <a:srgbClr val="002060">
                    <a:alpha val="80000"/>
                  </a:srgbClr>
                </a:solidFill>
              </a:rPr>
              <a:t>Focuses on how and why—not just what</a:t>
            </a:r>
          </a:p>
          <a:p>
            <a:pPr marL="285750" indent="-285750">
              <a:lnSpc>
                <a:spcPct val="90000"/>
              </a:lnSpc>
              <a:spcAft>
                <a:spcPts val="1800"/>
              </a:spcAft>
              <a:buFont typeface="Wingdings" panose="05000000000000000000" pitchFamily="2" charset="2"/>
              <a:buChar char="§"/>
            </a:pPr>
            <a:r>
              <a:rPr lang="en-US" sz="1600" dirty="0">
                <a:solidFill>
                  <a:srgbClr val="002060">
                    <a:alpha val="80000"/>
                  </a:srgbClr>
                </a:solidFill>
              </a:rPr>
              <a:t>Encourages growth and deeper engagement</a:t>
            </a:r>
          </a:p>
        </p:txBody>
      </p:sp>
      <p:sp>
        <p:nvSpPr>
          <p:cNvPr id="6161" name="!!dot graphic">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54149" y="5775082"/>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cxnSp>
        <p:nvCxnSpPr>
          <p:cNvPr id="6163" name="!!Straight Connector">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C5A0E018-934C-81EC-4B81-6A5747EEE6FA}"/>
              </a:ext>
            </a:extLst>
          </p:cNvPr>
          <p:cNvSpPr/>
          <p:nvPr/>
        </p:nvSpPr>
        <p:spPr>
          <a:xfrm>
            <a:off x="801666" y="554151"/>
            <a:ext cx="501041" cy="4103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7E9D30B-599C-4810-EFE1-754C732B5080}"/>
              </a:ext>
            </a:extLst>
          </p:cNvPr>
          <p:cNvSpPr/>
          <p:nvPr/>
        </p:nvSpPr>
        <p:spPr>
          <a:xfrm>
            <a:off x="93742" y="1357519"/>
            <a:ext cx="501041" cy="4103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E458833-29E0-A2CE-689B-A99A2E49706A}"/>
              </a:ext>
            </a:extLst>
          </p:cNvPr>
          <p:cNvSpPr/>
          <p:nvPr/>
        </p:nvSpPr>
        <p:spPr>
          <a:xfrm>
            <a:off x="5064303" y="5569905"/>
            <a:ext cx="501041" cy="4103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F100124-E434-A4D7-5A59-C292434329C7}"/>
              </a:ext>
            </a:extLst>
          </p:cNvPr>
          <p:cNvSpPr txBox="1"/>
          <p:nvPr/>
        </p:nvSpPr>
        <p:spPr>
          <a:xfrm>
            <a:off x="6657715" y="1484481"/>
            <a:ext cx="3901726" cy="759247"/>
          </a:xfrm>
          <a:prstGeom prst="rect">
            <a:avLst/>
          </a:prstGeom>
          <a:noFill/>
        </p:spPr>
        <p:txBody>
          <a:bodyPr wrap="square">
            <a:spAutoFit/>
          </a:bodyPr>
          <a:lstStyle/>
          <a:p>
            <a:pPr algn="ctr">
              <a:lnSpc>
                <a:spcPct val="90000"/>
              </a:lnSpc>
              <a:spcAft>
                <a:spcPts val="600"/>
              </a:spcAft>
            </a:pPr>
            <a:r>
              <a:rPr lang="en-US" sz="2400" b="1" dirty="0">
                <a:solidFill>
                  <a:srgbClr val="FF0000">
                    <a:alpha val="80000"/>
                  </a:srgbClr>
                </a:solidFill>
              </a:rPr>
              <a:t>What Makes an Assignment Authentic</a:t>
            </a:r>
            <a:endParaRPr lang="en-US" sz="2400" dirty="0">
              <a:solidFill>
                <a:srgbClr val="FF0000">
                  <a:alpha val="80000"/>
                </a:srgbClr>
              </a:solidFill>
            </a:endParaRPr>
          </a:p>
        </p:txBody>
      </p:sp>
      <p:cxnSp>
        <p:nvCxnSpPr>
          <p:cNvPr id="12" name="Straight Connector 11">
            <a:extLst>
              <a:ext uri="{FF2B5EF4-FFF2-40B4-BE49-F238E27FC236}">
                <a16:creationId xmlns:a16="http://schemas.microsoft.com/office/drawing/2014/main" id="{F1897AC1-2A45-24C0-8969-C1A9386D68C5}"/>
              </a:ext>
            </a:extLst>
          </p:cNvPr>
          <p:cNvCxnSpPr/>
          <p:nvPr/>
        </p:nvCxnSpPr>
        <p:spPr>
          <a:xfrm>
            <a:off x="6914367" y="2379945"/>
            <a:ext cx="3645074" cy="0"/>
          </a:xfrm>
          <a:prstGeom prst="line">
            <a:avLst/>
          </a:prstGeom>
          <a:ln w="28575">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18101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B0A49ED-4EAF-200C-D189-BEAC7915C4D5}"/>
              </a:ext>
            </a:extLst>
          </p:cNvPr>
          <p:cNvPicPr>
            <a:picLocks noChangeAspect="1"/>
          </p:cNvPicPr>
          <p:nvPr/>
        </p:nvPicPr>
        <p:blipFill>
          <a:blip r:embed="rId3"/>
          <a:srcRect r="5882" b="-1"/>
          <a:stretch>
            <a:fillRect/>
          </a:stretch>
        </p:blipFill>
        <p:spPr>
          <a:xfrm>
            <a:off x="1"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3B0D7D4-0E16-E3F9-25A3-09323D38CDBE}"/>
              </a:ext>
            </a:extLst>
          </p:cNvPr>
          <p:cNvSpPr txBox="1"/>
          <p:nvPr/>
        </p:nvSpPr>
        <p:spPr>
          <a:xfrm>
            <a:off x="8658508" y="2930035"/>
            <a:ext cx="3281819" cy="997930"/>
          </a:xfrm>
          <a:prstGeom prst="rect">
            <a:avLst/>
          </a:prstGeom>
        </p:spPr>
        <p:txBody>
          <a:bodyPr vert="horz" lIns="91440" tIns="45720" rIns="91440" bIns="45720" rtlCol="0">
            <a:noAutofit/>
          </a:bodyPr>
          <a:lstStyle/>
          <a:p>
            <a:pPr algn="ctr">
              <a:lnSpc>
                <a:spcPct val="90000"/>
              </a:lnSpc>
              <a:spcAft>
                <a:spcPts val="600"/>
              </a:spcAft>
            </a:pPr>
            <a:r>
              <a:rPr lang="en-US" sz="2400" b="1" dirty="0">
                <a:solidFill>
                  <a:srgbClr val="002060"/>
                </a:solidFill>
              </a:rPr>
              <a:t>Designing Authentic Assignments</a:t>
            </a:r>
          </a:p>
        </p:txBody>
      </p:sp>
    </p:spTree>
    <p:extLst>
      <p:ext uri="{BB962C8B-B14F-4D97-AF65-F5344CB8AC3E}">
        <p14:creationId xmlns:p14="http://schemas.microsoft.com/office/powerpoint/2010/main" val="1514576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10246">
            <a:extLst>
              <a:ext uri="{FF2B5EF4-FFF2-40B4-BE49-F238E27FC236}">
                <a16:creationId xmlns:a16="http://schemas.microsoft.com/office/drawing/2014/main" id="{28D31E1B-0407-4223-9642-0B642CBF57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249" name="Group 10248">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062849"/>
            <a:ext cx="731521" cy="673460"/>
            <a:chOff x="3940602" y="308034"/>
            <a:chExt cx="2116791" cy="3428999"/>
          </a:xfrm>
          <a:solidFill>
            <a:schemeClr val="accent4"/>
          </a:solidFill>
        </p:grpSpPr>
        <p:sp>
          <p:nvSpPr>
            <p:cNvPr id="10250" name="Rectangle 10249">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251" name="Rectangle 10250">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252" name="Rectangle 10251">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0254" name="Rectangle 10253">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656150"/>
            <a:ext cx="5672667" cy="14315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256" name="Rectangle 10255">
            <a:extLst>
              <a:ext uri="{FF2B5EF4-FFF2-40B4-BE49-F238E27FC236}">
                <a16:creationId xmlns:a16="http://schemas.microsoft.com/office/drawing/2014/main" id="{70E96339-907C-46C3-99AC-31179B6F0E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16299" y="608401"/>
            <a:ext cx="4637502" cy="5593443"/>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0258" name="Straight Connector 10257">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92240"/>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62A671B-703C-8F40-6B4A-6D8BA077DCC2}"/>
              </a:ext>
            </a:extLst>
          </p:cNvPr>
          <p:cNvSpPr txBox="1"/>
          <p:nvPr/>
        </p:nvSpPr>
        <p:spPr>
          <a:xfrm>
            <a:off x="1666517" y="1063994"/>
            <a:ext cx="3175572" cy="759247"/>
          </a:xfrm>
          <a:prstGeom prst="rect">
            <a:avLst/>
          </a:prstGeom>
          <a:noFill/>
        </p:spPr>
        <p:txBody>
          <a:bodyPr wrap="square">
            <a:spAutoFit/>
          </a:bodyPr>
          <a:lstStyle/>
          <a:p>
            <a:pPr algn="ctr">
              <a:lnSpc>
                <a:spcPct val="90000"/>
              </a:lnSpc>
              <a:buNone/>
            </a:pPr>
            <a:r>
              <a:rPr lang="en-US" sz="2400" b="1" dirty="0">
                <a:solidFill>
                  <a:srgbClr val="FF0000"/>
                </a:solidFill>
              </a:rPr>
              <a:t>Anchor Assignments in Context</a:t>
            </a:r>
            <a:endParaRPr lang="en-US" sz="2400" dirty="0">
              <a:solidFill>
                <a:srgbClr val="FF0000"/>
              </a:solidFill>
            </a:endParaRPr>
          </a:p>
        </p:txBody>
      </p:sp>
      <p:pic>
        <p:nvPicPr>
          <p:cNvPr id="2" name="Picture 2" descr="Context-Based Learning: The Secret Ingredient To All Successful Courses">
            <a:extLst>
              <a:ext uri="{FF2B5EF4-FFF2-40B4-BE49-F238E27FC236}">
                <a16:creationId xmlns:a16="http://schemas.microsoft.com/office/drawing/2014/main" id="{18E94DF5-EA69-39D3-D4CA-EFDA901AE3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0317">
            <a:off x="838199" y="2719018"/>
            <a:ext cx="5197941" cy="29095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Rectangle 1">
            <a:extLst>
              <a:ext uri="{FF2B5EF4-FFF2-40B4-BE49-F238E27FC236}">
                <a16:creationId xmlns:a16="http://schemas.microsoft.com/office/drawing/2014/main" id="{CBB5053F-DEF2-9A78-C4AF-6FE4F56E0CEE}"/>
              </a:ext>
            </a:extLst>
          </p:cNvPr>
          <p:cNvSpPr>
            <a:spLocks noChangeArrowheads="1"/>
          </p:cNvSpPr>
          <p:nvPr/>
        </p:nvSpPr>
        <p:spPr bwMode="auto">
          <a:xfrm>
            <a:off x="6952827" y="1590519"/>
            <a:ext cx="3857135" cy="367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90000"/>
              </a:lnSpc>
              <a:spcBef>
                <a:spcPct val="0"/>
              </a:spcBef>
              <a:spcAft>
                <a:spcPts val="18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Ground assignments in local, personal, or course-specific situations.</a:t>
            </a:r>
          </a:p>
          <a:p>
            <a:pPr marL="285750" marR="0" lvl="0" indent="-285750" algn="l" defTabSz="914400" rtl="0" eaLnBrk="0" fontAlgn="base" latinLnBrk="0" hangingPunct="0">
              <a:lnSpc>
                <a:spcPct val="90000"/>
              </a:lnSpc>
              <a:spcBef>
                <a:spcPct val="0"/>
              </a:spcBef>
              <a:spcAft>
                <a:spcPts val="18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Ask students to apply concepts to campus, workplace, or community issues.</a:t>
            </a:r>
          </a:p>
          <a:p>
            <a:pPr marL="285750" marR="0" lvl="0" indent="-285750" algn="l" defTabSz="914400" rtl="0" eaLnBrk="0" fontAlgn="base" latinLnBrk="0" hangingPunct="0">
              <a:lnSpc>
                <a:spcPct val="90000"/>
              </a:lnSpc>
              <a:spcBef>
                <a:spcPct val="0"/>
              </a:spcBef>
              <a:spcAft>
                <a:spcPts val="18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Shift tasks from information retrieval to interpretation and judgment.</a:t>
            </a:r>
          </a:p>
          <a:p>
            <a:pPr marL="285750" marR="0" lvl="0" indent="-285750" algn="l" defTabSz="914400" rtl="0" eaLnBrk="0" fontAlgn="base" latinLnBrk="0" hangingPunct="0">
              <a:lnSpc>
                <a:spcPct val="90000"/>
              </a:lnSpc>
              <a:spcBef>
                <a:spcPct val="0"/>
              </a:spcBef>
              <a:spcAft>
                <a:spcPts val="18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Require students to justify choices and explain relevance.</a:t>
            </a:r>
          </a:p>
          <a:p>
            <a:pPr marL="285750" marR="0" lvl="0" indent="-285750" algn="l" defTabSz="914400" rtl="0" eaLnBrk="0" fontAlgn="base" latinLnBrk="0" hangingPunct="0">
              <a:lnSpc>
                <a:spcPct val="90000"/>
              </a:lnSpc>
              <a:spcBef>
                <a:spcPct val="0"/>
              </a:spcBef>
              <a:spcAft>
                <a:spcPts val="18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Increase engagement by connecting learning to students’ real experiences.</a:t>
            </a:r>
          </a:p>
        </p:txBody>
      </p:sp>
    </p:spTree>
    <p:extLst>
      <p:ext uri="{BB962C8B-B14F-4D97-AF65-F5344CB8AC3E}">
        <p14:creationId xmlns:p14="http://schemas.microsoft.com/office/powerpoint/2010/main" val="1353942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4AD0C8B-F290-5A72-4FF9-73D730EC1259}"/>
            </a:ext>
          </a:extLst>
        </p:cNvPr>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B9EE3F3-89B7-43C3-8651-C4C968309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3AE4636-AEEC-45D6-84D4-7AC2DA48EC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6" name="Rectangle 25">
            <a:extLst>
              <a:ext uri="{FF2B5EF4-FFF2-40B4-BE49-F238E27FC236}">
                <a16:creationId xmlns:a16="http://schemas.microsoft.com/office/drawing/2014/main" id="{8D9CE0F4-2EB2-4F1F-8AAC-DB3571D9FE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5541"/>
            <a:ext cx="438912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7" name="Picture 6" descr="A colorful gears and papers&#10;&#10;AI-generated content may be incorrect.">
            <a:extLst>
              <a:ext uri="{FF2B5EF4-FFF2-40B4-BE49-F238E27FC236}">
                <a16:creationId xmlns:a16="http://schemas.microsoft.com/office/drawing/2014/main" id="{EA6FF45F-55F4-AB77-6E69-52D778F313A8}"/>
              </a:ext>
            </a:extLst>
          </p:cNvPr>
          <p:cNvPicPr>
            <a:picLocks noChangeAspect="1"/>
          </p:cNvPicPr>
          <p:nvPr/>
        </p:nvPicPr>
        <p:blipFill>
          <a:blip r:embed="rId3"/>
          <a:srcRect l="4211" r="1" b="1"/>
          <a:stretch>
            <a:fillRect/>
          </a:stretch>
        </p:blipFill>
        <p:spPr>
          <a:xfrm>
            <a:off x="5821989" y="625683"/>
            <a:ext cx="5568077" cy="55512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9" name="TextBox 8">
            <a:extLst>
              <a:ext uri="{FF2B5EF4-FFF2-40B4-BE49-F238E27FC236}">
                <a16:creationId xmlns:a16="http://schemas.microsoft.com/office/drawing/2014/main" id="{C3AE176C-868F-E080-17C6-91A464B855DD}"/>
              </a:ext>
            </a:extLst>
          </p:cNvPr>
          <p:cNvSpPr txBox="1"/>
          <p:nvPr/>
        </p:nvSpPr>
        <p:spPr>
          <a:xfrm>
            <a:off x="685799" y="1434101"/>
            <a:ext cx="3594702" cy="759247"/>
          </a:xfrm>
          <a:prstGeom prst="rect">
            <a:avLst/>
          </a:prstGeom>
          <a:noFill/>
        </p:spPr>
        <p:txBody>
          <a:bodyPr wrap="square">
            <a:spAutoFit/>
          </a:bodyPr>
          <a:lstStyle/>
          <a:p>
            <a:pPr algn="ctr">
              <a:lnSpc>
                <a:spcPct val="90000"/>
              </a:lnSpc>
              <a:spcAft>
                <a:spcPts val="600"/>
              </a:spcAft>
            </a:pPr>
            <a:r>
              <a:rPr lang="en-US" sz="2400" b="1" dirty="0">
                <a:solidFill>
                  <a:srgbClr val="FF0000"/>
                </a:solidFill>
              </a:rPr>
              <a:t>Document the                      Learning Journey</a:t>
            </a:r>
          </a:p>
        </p:txBody>
      </p:sp>
      <p:sp>
        <p:nvSpPr>
          <p:cNvPr id="10" name="Rectangle 1">
            <a:extLst>
              <a:ext uri="{FF2B5EF4-FFF2-40B4-BE49-F238E27FC236}">
                <a16:creationId xmlns:a16="http://schemas.microsoft.com/office/drawing/2014/main" id="{58550BE4-BD52-A2B5-DC3E-3047B086F9F3}"/>
              </a:ext>
            </a:extLst>
          </p:cNvPr>
          <p:cNvSpPr>
            <a:spLocks noChangeArrowheads="1"/>
          </p:cNvSpPr>
          <p:nvPr/>
        </p:nvSpPr>
        <p:spPr bwMode="auto">
          <a:xfrm>
            <a:off x="499735" y="2663579"/>
            <a:ext cx="4184999" cy="3233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90000"/>
              </a:lnSpc>
              <a:spcBef>
                <a:spcPct val="0"/>
              </a:spcBef>
              <a:spcAft>
                <a:spcPts val="18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Require students to document how they approach an assignment.</a:t>
            </a:r>
          </a:p>
          <a:p>
            <a:pPr marL="285750" marR="0" lvl="0" indent="-285750" algn="l" defTabSz="914400" rtl="0" eaLnBrk="0" fontAlgn="base" latinLnBrk="0" hangingPunct="0">
              <a:lnSpc>
                <a:spcPct val="90000"/>
              </a:lnSpc>
              <a:spcBef>
                <a:spcPct val="0"/>
              </a:spcBef>
              <a:spcAft>
                <a:spcPts val="18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Build in drafts, checkpoints, or progress submissions.</a:t>
            </a:r>
          </a:p>
          <a:p>
            <a:pPr marL="285750" marR="0" lvl="0" indent="-285750" algn="l" defTabSz="914400" rtl="0" eaLnBrk="0" fontAlgn="base" latinLnBrk="0" hangingPunct="0">
              <a:lnSpc>
                <a:spcPct val="90000"/>
              </a:lnSpc>
              <a:spcBef>
                <a:spcPct val="0"/>
              </a:spcBef>
              <a:spcAft>
                <a:spcPts val="18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Include short reflections on decisions, challenges, and revisions.</a:t>
            </a:r>
          </a:p>
          <a:p>
            <a:pPr marL="285750" marR="0" lvl="0" indent="-285750" algn="l" defTabSz="914400" rtl="0" eaLnBrk="0" fontAlgn="base" latinLnBrk="0" hangingPunct="0">
              <a:lnSpc>
                <a:spcPct val="90000"/>
              </a:lnSpc>
              <a:spcBef>
                <a:spcPct val="0"/>
              </a:spcBef>
              <a:spcAft>
                <a:spcPts val="18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Shift emphasis from a polished final product to learning over time.</a:t>
            </a:r>
          </a:p>
          <a:p>
            <a:pPr marL="285750" marR="0" lvl="0" indent="-285750" algn="l" defTabSz="914400" rtl="0" eaLnBrk="0" fontAlgn="base" latinLnBrk="0" hangingPunct="0">
              <a:lnSpc>
                <a:spcPct val="90000"/>
              </a:lnSpc>
              <a:spcBef>
                <a:spcPct val="0"/>
              </a:spcBef>
              <a:spcAft>
                <a:spcPts val="1800"/>
              </a:spcAft>
              <a:buClrTx/>
              <a:buSzTx/>
              <a:buFont typeface="Wingdings" panose="05000000000000000000" pitchFamily="2" charset="2"/>
              <a:buChar char="§"/>
              <a:tabLst/>
            </a:pPr>
            <a:r>
              <a:rPr kumimoji="0" lang="en-US" altLang="en-US" sz="1600" b="0" i="0" u="none" strike="noStrike" cap="none" normalizeH="0" baseline="0" dirty="0">
                <a:ln>
                  <a:noFill/>
                </a:ln>
                <a:solidFill>
                  <a:srgbClr val="002060"/>
                </a:solidFill>
                <a:effectLst/>
              </a:rPr>
              <a:t>Gain clearer insight into student understanding and growth.</a:t>
            </a:r>
          </a:p>
        </p:txBody>
      </p:sp>
    </p:spTree>
    <p:extLst>
      <p:ext uri="{BB962C8B-B14F-4D97-AF65-F5344CB8AC3E}">
        <p14:creationId xmlns:p14="http://schemas.microsoft.com/office/powerpoint/2010/main" val="43336207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633</TotalTime>
  <Words>6659</Words>
  <Application>Microsoft Office PowerPoint</Application>
  <PresentationFormat>Widescreen</PresentationFormat>
  <Paragraphs>357</Paragraphs>
  <Slides>30</Slides>
  <Notes>30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30</vt:i4>
      </vt:variant>
    </vt:vector>
  </HeadingPairs>
  <TitlesOfParts>
    <vt:vector size="38" baseType="lpstr">
      <vt:lpstr>Aptos</vt:lpstr>
      <vt:lpstr>Aptos Display</vt:lpstr>
      <vt:lpstr>Arial</vt:lpstr>
      <vt:lpstr>Calibri</vt:lpstr>
      <vt:lpstr>Wingdings</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Lone Star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Albarelli, Anne T</dc:creator>
  <cp:lastModifiedBy>Albarelli, Anne T</cp:lastModifiedBy>
  <cp:revision>1</cp:revision>
  <dcterms:created xsi:type="dcterms:W3CDTF">2025-12-12T15:36:26Z</dcterms:created>
  <dcterms:modified xsi:type="dcterms:W3CDTF">2026-03-23T15:07:08Z</dcterms:modified>
</cp:coreProperties>
</file>