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43"/>
  </p:notesMasterIdLst>
  <p:sldIdLst>
    <p:sldId id="290" r:id="rId4"/>
    <p:sldId id="257" r:id="rId5"/>
    <p:sldId id="288" r:id="rId6"/>
    <p:sldId id="289" r:id="rId7"/>
    <p:sldId id="260" r:id="rId8"/>
    <p:sldId id="261" r:id="rId9"/>
    <p:sldId id="262" r:id="rId10"/>
    <p:sldId id="263" r:id="rId11"/>
    <p:sldId id="264" r:id="rId12"/>
    <p:sldId id="265" r:id="rId13"/>
    <p:sldId id="291" r:id="rId14"/>
    <p:sldId id="267" r:id="rId15"/>
    <p:sldId id="268" r:id="rId16"/>
    <p:sldId id="269" r:id="rId17"/>
    <p:sldId id="272" r:id="rId18"/>
    <p:sldId id="299" r:id="rId19"/>
    <p:sldId id="271" r:id="rId20"/>
    <p:sldId id="273" r:id="rId21"/>
    <p:sldId id="274" r:id="rId22"/>
    <p:sldId id="275" r:id="rId23"/>
    <p:sldId id="276" r:id="rId24"/>
    <p:sldId id="277" r:id="rId25"/>
    <p:sldId id="278" r:id="rId26"/>
    <p:sldId id="279" r:id="rId27"/>
    <p:sldId id="292" r:id="rId28"/>
    <p:sldId id="376" r:id="rId29"/>
    <p:sldId id="377" r:id="rId30"/>
    <p:sldId id="379" r:id="rId31"/>
    <p:sldId id="296" r:id="rId32"/>
    <p:sldId id="297" r:id="rId33"/>
    <p:sldId id="383" r:id="rId34"/>
    <p:sldId id="381" r:id="rId35"/>
    <p:sldId id="282" r:id="rId36"/>
    <p:sldId id="283" r:id="rId37"/>
    <p:sldId id="284" r:id="rId38"/>
    <p:sldId id="285" r:id="rId39"/>
    <p:sldId id="286" r:id="rId40"/>
    <p:sldId id="298" r:id="rId41"/>
    <p:sldId id="37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5FAE41-0832-4526-8513-97AC68CE3491}" v="3" dt="2026-03-24T20:18:12.2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033" autoAdjust="0"/>
  </p:normalViewPr>
  <p:slideViewPr>
    <p:cSldViewPr snapToGrid="0">
      <p:cViewPr varScale="1">
        <p:scale>
          <a:sx n="79" d="100"/>
          <a:sy n="79" d="100"/>
        </p:scale>
        <p:origin x="773"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320F01-E532-4ABE-A06F-297BEF05814B}" type="doc">
      <dgm:prSet loTypeId="urn:microsoft.com/office/officeart/2005/8/layout/hProcess9" loCatId="process" qsTypeId="urn:microsoft.com/office/officeart/2005/8/quickstyle/simple1" qsCatId="simple" csTypeId="urn:microsoft.com/office/officeart/2005/8/colors/colorful1" csCatId="colorful" phldr="1"/>
      <dgm:spPr/>
      <dgm:t>
        <a:bodyPr/>
        <a:lstStyle/>
        <a:p>
          <a:endParaRPr lang="en-US"/>
        </a:p>
      </dgm:t>
    </dgm:pt>
    <dgm:pt modelId="{CD1A4353-84FC-4F86-8C05-7FF96B06F8A7}">
      <dgm:prSet custT="1"/>
      <dgm:spPr>
        <a:scene3d>
          <a:camera prst="orthographicFront"/>
          <a:lightRig rig="threePt" dir="t"/>
        </a:scene3d>
        <a:sp3d>
          <a:bevelT/>
        </a:sp3d>
      </dgm:spPr>
      <dgm:t>
        <a:bodyPr/>
        <a:lstStyle/>
        <a:p>
          <a:r>
            <a:rPr lang="en-US" sz="1600" b="1" dirty="0"/>
            <a:t>Why It Matters</a:t>
          </a:r>
          <a:br>
            <a:rPr lang="en-US" sz="1600" dirty="0"/>
          </a:br>
          <a:r>
            <a:rPr lang="en-US" sz="1600" dirty="0"/>
            <a:t>Reduces cognitive overload and improves student engagement</a:t>
          </a:r>
        </a:p>
      </dgm:t>
    </dgm:pt>
    <dgm:pt modelId="{AFA0756F-924F-4878-8FA8-27D1FB1E4B0D}" type="parTrans" cxnId="{50D0DF3D-82B3-414D-8BD9-5DFE84A79C8A}">
      <dgm:prSet/>
      <dgm:spPr/>
      <dgm:t>
        <a:bodyPr/>
        <a:lstStyle/>
        <a:p>
          <a:endParaRPr lang="en-US"/>
        </a:p>
      </dgm:t>
    </dgm:pt>
    <dgm:pt modelId="{E21D871F-6F07-4D7B-90B4-7F8F2F6DE051}" type="sibTrans" cxnId="{50D0DF3D-82B3-414D-8BD9-5DFE84A79C8A}">
      <dgm:prSet/>
      <dgm:spPr/>
      <dgm:t>
        <a:bodyPr/>
        <a:lstStyle/>
        <a:p>
          <a:endParaRPr lang="en-US"/>
        </a:p>
      </dgm:t>
    </dgm:pt>
    <dgm:pt modelId="{B0BED198-5E61-45E8-9BC9-0A7B66E97C0D}">
      <dgm:prSet custT="1"/>
      <dgm:spPr>
        <a:scene3d>
          <a:camera prst="orthographicFront"/>
          <a:lightRig rig="threePt" dir="t"/>
        </a:scene3d>
        <a:sp3d>
          <a:bevelT/>
        </a:sp3d>
      </dgm:spPr>
      <dgm:t>
        <a:bodyPr/>
        <a:lstStyle/>
        <a:p>
          <a:pPr algn="ctr">
            <a:lnSpc>
              <a:spcPct val="80000"/>
            </a:lnSpc>
            <a:buNone/>
          </a:pPr>
          <a:r>
            <a:rPr lang="en-US" sz="1400" b="1" dirty="0"/>
            <a:t>Key Strategies</a:t>
          </a:r>
          <a:endParaRPr lang="en-US" sz="1400" dirty="0"/>
        </a:p>
      </dgm:t>
    </dgm:pt>
    <dgm:pt modelId="{674150A8-6A5B-40A8-83F8-8B6BB9992BD4}" type="parTrans" cxnId="{910D3925-1F3C-4B4C-8FA2-6BC24C349701}">
      <dgm:prSet/>
      <dgm:spPr/>
      <dgm:t>
        <a:bodyPr/>
        <a:lstStyle/>
        <a:p>
          <a:endParaRPr lang="en-US"/>
        </a:p>
      </dgm:t>
    </dgm:pt>
    <dgm:pt modelId="{205A918F-7A7E-4A11-82BD-4892C8CC7657}" type="sibTrans" cxnId="{910D3925-1F3C-4B4C-8FA2-6BC24C349701}">
      <dgm:prSet/>
      <dgm:spPr/>
      <dgm:t>
        <a:bodyPr/>
        <a:lstStyle/>
        <a:p>
          <a:endParaRPr lang="en-US"/>
        </a:p>
      </dgm:t>
    </dgm:pt>
    <dgm:pt modelId="{F14274BC-3C3E-428E-99EB-70A20E0B4473}">
      <dgm:prSet custT="1"/>
      <dgm:spPr>
        <a:scene3d>
          <a:camera prst="orthographicFront"/>
          <a:lightRig rig="threePt" dir="t"/>
        </a:scene3d>
        <a:sp3d>
          <a:bevelT/>
        </a:sp3d>
      </dgm:spPr>
      <dgm:t>
        <a:bodyPr/>
        <a:lstStyle/>
        <a:p>
          <a:pPr algn="l">
            <a:lnSpc>
              <a:spcPct val="80000"/>
            </a:lnSpc>
            <a:buFont typeface="Wingdings" panose="05000000000000000000" pitchFamily="2" charset="2"/>
            <a:buChar char="§"/>
          </a:pPr>
          <a:r>
            <a:rPr lang="en-US" sz="1400" dirty="0"/>
            <a:t> </a:t>
          </a:r>
          <a:r>
            <a:rPr lang="en-US" sz="1400" b="1" dirty="0"/>
            <a:t>Chunk content</a:t>
          </a:r>
          <a:r>
            <a:rPr lang="en-US" sz="1400" dirty="0"/>
            <a:t> into shorter videos, readings, and sections</a:t>
          </a:r>
        </a:p>
      </dgm:t>
    </dgm:pt>
    <dgm:pt modelId="{1EDBCDF7-C7FD-4F0F-8DAA-2A3D7B4FCB7F}" type="parTrans" cxnId="{9D8176A5-078A-447D-B979-731C0EC982F3}">
      <dgm:prSet/>
      <dgm:spPr/>
      <dgm:t>
        <a:bodyPr/>
        <a:lstStyle/>
        <a:p>
          <a:endParaRPr lang="en-US"/>
        </a:p>
      </dgm:t>
    </dgm:pt>
    <dgm:pt modelId="{C5E547E5-05D9-437D-9FFD-4925975E6EE0}" type="sibTrans" cxnId="{9D8176A5-078A-447D-B979-731C0EC982F3}">
      <dgm:prSet/>
      <dgm:spPr/>
      <dgm:t>
        <a:bodyPr/>
        <a:lstStyle/>
        <a:p>
          <a:endParaRPr lang="en-US"/>
        </a:p>
      </dgm:t>
    </dgm:pt>
    <dgm:pt modelId="{47162A5E-1F59-4049-A1B0-E61CDBC36270}">
      <dgm:prSet custT="1"/>
      <dgm:spPr>
        <a:scene3d>
          <a:camera prst="orthographicFront"/>
          <a:lightRig rig="threePt" dir="t"/>
        </a:scene3d>
        <a:sp3d>
          <a:bevelT/>
        </a:sp3d>
      </dgm:spPr>
      <dgm:t>
        <a:bodyPr/>
        <a:lstStyle/>
        <a:p>
          <a:pPr algn="l">
            <a:lnSpc>
              <a:spcPct val="80000"/>
            </a:lnSpc>
            <a:buFont typeface="Wingdings" panose="05000000000000000000" pitchFamily="2" charset="2"/>
            <a:buChar char="§"/>
          </a:pPr>
          <a:r>
            <a:rPr lang="en-US" sz="1400" dirty="0"/>
            <a:t> </a:t>
          </a:r>
          <a:r>
            <a:rPr lang="en-US" sz="1400" b="1" dirty="0"/>
            <a:t>Embed resources</a:t>
          </a:r>
          <a:r>
            <a:rPr lang="en-US" sz="1400" dirty="0"/>
            <a:t> directly into the course shell (LMS pages &gt; attachments)</a:t>
          </a:r>
        </a:p>
      </dgm:t>
    </dgm:pt>
    <dgm:pt modelId="{7FD53C8E-3BF8-472E-A2AB-D7042D7C65B3}" type="parTrans" cxnId="{5150917C-D95B-4D80-BA62-6C71A363D4D1}">
      <dgm:prSet/>
      <dgm:spPr/>
      <dgm:t>
        <a:bodyPr/>
        <a:lstStyle/>
        <a:p>
          <a:endParaRPr lang="en-US"/>
        </a:p>
      </dgm:t>
    </dgm:pt>
    <dgm:pt modelId="{C967EC9A-1D7B-4864-82EE-15E958B1A877}" type="sibTrans" cxnId="{5150917C-D95B-4D80-BA62-6C71A363D4D1}">
      <dgm:prSet/>
      <dgm:spPr/>
      <dgm:t>
        <a:bodyPr/>
        <a:lstStyle/>
        <a:p>
          <a:endParaRPr lang="en-US"/>
        </a:p>
      </dgm:t>
    </dgm:pt>
    <dgm:pt modelId="{06AD41E8-8AA1-4541-8908-D2EB6D1521DA}">
      <dgm:prSet custT="1"/>
      <dgm:spPr>
        <a:scene3d>
          <a:camera prst="orthographicFront"/>
          <a:lightRig rig="threePt" dir="t"/>
        </a:scene3d>
        <a:sp3d>
          <a:bevelT/>
        </a:sp3d>
      </dgm:spPr>
      <dgm:t>
        <a:bodyPr/>
        <a:lstStyle/>
        <a:p>
          <a:pPr algn="l">
            <a:lnSpc>
              <a:spcPct val="80000"/>
            </a:lnSpc>
            <a:buFont typeface="Wingdings" panose="05000000000000000000" pitchFamily="2" charset="2"/>
            <a:buChar char="§"/>
          </a:pPr>
          <a:r>
            <a:rPr lang="en-US" sz="1400" b="1" dirty="0"/>
            <a:t>Focus on “need-to-know”</a:t>
          </a:r>
          <a:r>
            <a:rPr lang="en-US" sz="1400" dirty="0"/>
            <a:t> content over “nice-to-know” extras</a:t>
          </a:r>
        </a:p>
      </dgm:t>
    </dgm:pt>
    <dgm:pt modelId="{367F9749-DE47-4C54-BE24-CBD09D176528}" type="parTrans" cxnId="{766B19F4-C561-470C-9435-47B394302B9C}">
      <dgm:prSet/>
      <dgm:spPr/>
      <dgm:t>
        <a:bodyPr/>
        <a:lstStyle/>
        <a:p>
          <a:endParaRPr lang="en-US"/>
        </a:p>
      </dgm:t>
    </dgm:pt>
    <dgm:pt modelId="{F6340D35-2530-43B2-A82F-29FBB6B002FC}" type="sibTrans" cxnId="{766B19F4-C561-470C-9435-47B394302B9C}">
      <dgm:prSet/>
      <dgm:spPr/>
      <dgm:t>
        <a:bodyPr/>
        <a:lstStyle/>
        <a:p>
          <a:endParaRPr lang="en-US"/>
        </a:p>
      </dgm:t>
    </dgm:pt>
    <dgm:pt modelId="{924687D4-1DB1-481D-B842-E8AFA8C49A44}">
      <dgm:prSet custT="1"/>
      <dgm:spPr>
        <a:scene3d>
          <a:camera prst="orthographicFront"/>
          <a:lightRig rig="threePt" dir="t"/>
        </a:scene3d>
        <a:sp3d>
          <a:bevelT/>
        </a:sp3d>
      </dgm:spPr>
      <dgm:t>
        <a:bodyPr/>
        <a:lstStyle/>
        <a:p>
          <a:pPr algn="l">
            <a:lnSpc>
              <a:spcPct val="80000"/>
            </a:lnSpc>
            <a:buFont typeface="Wingdings" panose="05000000000000000000" pitchFamily="2" charset="2"/>
            <a:buChar char="§"/>
          </a:pPr>
          <a:r>
            <a:rPr lang="en-US" sz="1400" b="1" dirty="0"/>
            <a:t>Use headings, icons, and labels</a:t>
          </a:r>
          <a:r>
            <a:rPr lang="en-US" sz="1400" dirty="0"/>
            <a:t> to guide students through content.</a:t>
          </a:r>
        </a:p>
      </dgm:t>
    </dgm:pt>
    <dgm:pt modelId="{1420B3FE-25B1-48EA-A73D-B10473C859B7}" type="parTrans" cxnId="{76991CF1-4922-41F7-9043-D2724BE385CD}">
      <dgm:prSet/>
      <dgm:spPr/>
      <dgm:t>
        <a:bodyPr/>
        <a:lstStyle/>
        <a:p>
          <a:endParaRPr lang="en-US"/>
        </a:p>
      </dgm:t>
    </dgm:pt>
    <dgm:pt modelId="{1656E72B-11DB-4E7F-81E0-713C42EE786A}" type="sibTrans" cxnId="{76991CF1-4922-41F7-9043-D2724BE385CD}">
      <dgm:prSet/>
      <dgm:spPr/>
      <dgm:t>
        <a:bodyPr/>
        <a:lstStyle/>
        <a:p>
          <a:endParaRPr lang="en-US"/>
        </a:p>
      </dgm:t>
    </dgm:pt>
    <dgm:pt modelId="{DB8EA684-D070-4BFF-911B-55CB1D7A2327}">
      <dgm:prSet custT="1"/>
      <dgm:spPr>
        <a:scene3d>
          <a:camera prst="orthographicFront"/>
          <a:lightRig rig="threePt" dir="t"/>
        </a:scene3d>
        <a:sp3d>
          <a:bevelT/>
        </a:sp3d>
      </dgm:spPr>
      <dgm:t>
        <a:bodyPr/>
        <a:lstStyle/>
        <a:p>
          <a:r>
            <a:rPr lang="en-US" sz="1600" b="1" dirty="0"/>
            <a:t>Impact</a:t>
          </a:r>
          <a:br>
            <a:rPr lang="en-US" sz="1600" dirty="0"/>
          </a:br>
          <a:r>
            <a:rPr lang="en-US" sz="1600" dirty="0"/>
            <a:t>Clearer delivery = deeper understanding and better retention</a:t>
          </a:r>
        </a:p>
      </dgm:t>
    </dgm:pt>
    <dgm:pt modelId="{3C967FBA-91BE-41DA-8CF9-2571FDF57726}" type="parTrans" cxnId="{7E5E7C81-4599-4F27-AA1B-90E87427E871}">
      <dgm:prSet/>
      <dgm:spPr/>
      <dgm:t>
        <a:bodyPr/>
        <a:lstStyle/>
        <a:p>
          <a:endParaRPr lang="en-US"/>
        </a:p>
      </dgm:t>
    </dgm:pt>
    <dgm:pt modelId="{2B045C24-39A1-4133-8C60-2C5382EAF626}" type="sibTrans" cxnId="{7E5E7C81-4599-4F27-AA1B-90E87427E871}">
      <dgm:prSet/>
      <dgm:spPr/>
      <dgm:t>
        <a:bodyPr/>
        <a:lstStyle/>
        <a:p>
          <a:endParaRPr lang="en-US"/>
        </a:p>
      </dgm:t>
    </dgm:pt>
    <dgm:pt modelId="{4ECEC593-40E6-4654-B8CB-678E8377EA92}" type="pres">
      <dgm:prSet presAssocID="{4B320F01-E532-4ABE-A06F-297BEF05814B}" presName="CompostProcess" presStyleCnt="0">
        <dgm:presLayoutVars>
          <dgm:dir/>
          <dgm:resizeHandles val="exact"/>
        </dgm:presLayoutVars>
      </dgm:prSet>
      <dgm:spPr/>
    </dgm:pt>
    <dgm:pt modelId="{ABD56F04-0A91-454C-9C90-93440397F278}" type="pres">
      <dgm:prSet presAssocID="{4B320F01-E532-4ABE-A06F-297BEF05814B}" presName="arrow" presStyleLbl="bgShp" presStyleIdx="0" presStyleCnt="1"/>
      <dgm:spPr>
        <a:scene3d>
          <a:camera prst="orthographicFront"/>
          <a:lightRig rig="threePt" dir="t"/>
        </a:scene3d>
        <a:sp3d>
          <a:bevelT/>
        </a:sp3d>
      </dgm:spPr>
    </dgm:pt>
    <dgm:pt modelId="{65B29CF8-77B5-4E63-BB37-39240477569A}" type="pres">
      <dgm:prSet presAssocID="{4B320F01-E532-4ABE-A06F-297BEF05814B}" presName="linearProcess" presStyleCnt="0"/>
      <dgm:spPr>
        <a:scene3d>
          <a:camera prst="orthographicFront"/>
          <a:lightRig rig="threePt" dir="t"/>
        </a:scene3d>
        <a:sp3d>
          <a:bevelT/>
        </a:sp3d>
      </dgm:spPr>
    </dgm:pt>
    <dgm:pt modelId="{ABF310A8-F538-4F1B-9255-5E8204557F67}" type="pres">
      <dgm:prSet presAssocID="{CD1A4353-84FC-4F86-8C05-7FF96B06F8A7}" presName="textNode" presStyleLbl="node1" presStyleIdx="0" presStyleCnt="3">
        <dgm:presLayoutVars>
          <dgm:bulletEnabled val="1"/>
        </dgm:presLayoutVars>
      </dgm:prSet>
      <dgm:spPr/>
    </dgm:pt>
    <dgm:pt modelId="{C2E2EE20-FB35-4328-8387-8A19C66312EE}" type="pres">
      <dgm:prSet presAssocID="{E21D871F-6F07-4D7B-90B4-7F8F2F6DE051}" presName="sibTrans" presStyleCnt="0"/>
      <dgm:spPr>
        <a:scene3d>
          <a:camera prst="orthographicFront"/>
          <a:lightRig rig="threePt" dir="t"/>
        </a:scene3d>
        <a:sp3d>
          <a:bevelT/>
        </a:sp3d>
      </dgm:spPr>
    </dgm:pt>
    <dgm:pt modelId="{D72187B6-20C3-4621-868D-0AA7132D35E4}" type="pres">
      <dgm:prSet presAssocID="{B0BED198-5E61-45E8-9BC9-0A7B66E97C0D}" presName="textNode" presStyleLbl="node1" presStyleIdx="1" presStyleCnt="3">
        <dgm:presLayoutVars>
          <dgm:bulletEnabled val="1"/>
        </dgm:presLayoutVars>
      </dgm:prSet>
      <dgm:spPr/>
    </dgm:pt>
    <dgm:pt modelId="{7601C717-D425-44E8-AE47-F488D0A78937}" type="pres">
      <dgm:prSet presAssocID="{205A918F-7A7E-4A11-82BD-4892C8CC7657}" presName="sibTrans" presStyleCnt="0"/>
      <dgm:spPr>
        <a:scene3d>
          <a:camera prst="orthographicFront"/>
          <a:lightRig rig="threePt" dir="t"/>
        </a:scene3d>
        <a:sp3d>
          <a:bevelT/>
        </a:sp3d>
      </dgm:spPr>
    </dgm:pt>
    <dgm:pt modelId="{16126053-DB6C-4294-AAFE-7384FBDC06F2}" type="pres">
      <dgm:prSet presAssocID="{DB8EA684-D070-4BFF-911B-55CB1D7A2327}" presName="textNode" presStyleLbl="node1" presStyleIdx="2" presStyleCnt="3">
        <dgm:presLayoutVars>
          <dgm:bulletEnabled val="1"/>
        </dgm:presLayoutVars>
      </dgm:prSet>
      <dgm:spPr/>
    </dgm:pt>
  </dgm:ptLst>
  <dgm:cxnLst>
    <dgm:cxn modelId="{910D3925-1F3C-4B4C-8FA2-6BC24C349701}" srcId="{4B320F01-E532-4ABE-A06F-297BEF05814B}" destId="{B0BED198-5E61-45E8-9BC9-0A7B66E97C0D}" srcOrd="1" destOrd="0" parTransId="{674150A8-6A5B-40A8-83F8-8B6BB9992BD4}" sibTransId="{205A918F-7A7E-4A11-82BD-4892C8CC7657}"/>
    <dgm:cxn modelId="{3C22FF3B-D2F0-4F62-86E3-E4C6197E1CB3}" type="presOf" srcId="{B0BED198-5E61-45E8-9BC9-0A7B66E97C0D}" destId="{D72187B6-20C3-4621-868D-0AA7132D35E4}" srcOrd="0" destOrd="0" presId="urn:microsoft.com/office/officeart/2005/8/layout/hProcess9"/>
    <dgm:cxn modelId="{50D0DF3D-82B3-414D-8BD9-5DFE84A79C8A}" srcId="{4B320F01-E532-4ABE-A06F-297BEF05814B}" destId="{CD1A4353-84FC-4F86-8C05-7FF96B06F8A7}" srcOrd="0" destOrd="0" parTransId="{AFA0756F-924F-4878-8FA8-27D1FB1E4B0D}" sibTransId="{E21D871F-6F07-4D7B-90B4-7F8F2F6DE051}"/>
    <dgm:cxn modelId="{45CA0B63-2394-43ED-9093-1C53367BE6CB}" type="presOf" srcId="{924687D4-1DB1-481D-B842-E8AFA8C49A44}" destId="{D72187B6-20C3-4621-868D-0AA7132D35E4}" srcOrd="0" destOrd="4" presId="urn:microsoft.com/office/officeart/2005/8/layout/hProcess9"/>
    <dgm:cxn modelId="{44BA094C-1411-422B-8C66-CEE23988AB40}" type="presOf" srcId="{DB8EA684-D070-4BFF-911B-55CB1D7A2327}" destId="{16126053-DB6C-4294-AAFE-7384FBDC06F2}" srcOrd="0" destOrd="0" presId="urn:microsoft.com/office/officeart/2005/8/layout/hProcess9"/>
    <dgm:cxn modelId="{5150917C-D95B-4D80-BA62-6C71A363D4D1}" srcId="{B0BED198-5E61-45E8-9BC9-0A7B66E97C0D}" destId="{47162A5E-1F59-4049-A1B0-E61CDBC36270}" srcOrd="1" destOrd="0" parTransId="{7FD53C8E-3BF8-472E-A2AB-D7042D7C65B3}" sibTransId="{C967EC9A-1D7B-4864-82EE-15E958B1A877}"/>
    <dgm:cxn modelId="{A935917E-DD68-4895-BA31-B1AEB75D2016}" type="presOf" srcId="{06AD41E8-8AA1-4541-8908-D2EB6D1521DA}" destId="{D72187B6-20C3-4621-868D-0AA7132D35E4}" srcOrd="0" destOrd="3" presId="urn:microsoft.com/office/officeart/2005/8/layout/hProcess9"/>
    <dgm:cxn modelId="{7E5E7C81-4599-4F27-AA1B-90E87427E871}" srcId="{4B320F01-E532-4ABE-A06F-297BEF05814B}" destId="{DB8EA684-D070-4BFF-911B-55CB1D7A2327}" srcOrd="2" destOrd="0" parTransId="{3C967FBA-91BE-41DA-8CF9-2571FDF57726}" sibTransId="{2B045C24-39A1-4133-8C60-2C5382EAF626}"/>
    <dgm:cxn modelId="{903D8A81-57DD-4DE5-A593-3283351C052A}" type="presOf" srcId="{47162A5E-1F59-4049-A1B0-E61CDBC36270}" destId="{D72187B6-20C3-4621-868D-0AA7132D35E4}" srcOrd="0" destOrd="2" presId="urn:microsoft.com/office/officeart/2005/8/layout/hProcess9"/>
    <dgm:cxn modelId="{9D8176A5-078A-447D-B979-731C0EC982F3}" srcId="{B0BED198-5E61-45E8-9BC9-0A7B66E97C0D}" destId="{F14274BC-3C3E-428E-99EB-70A20E0B4473}" srcOrd="0" destOrd="0" parTransId="{1EDBCDF7-C7FD-4F0F-8DAA-2A3D7B4FCB7F}" sibTransId="{C5E547E5-05D9-437D-9FFD-4925975E6EE0}"/>
    <dgm:cxn modelId="{9ACDAABD-FB47-4460-BAE6-B5F57187D05C}" type="presOf" srcId="{4B320F01-E532-4ABE-A06F-297BEF05814B}" destId="{4ECEC593-40E6-4654-B8CB-678E8377EA92}" srcOrd="0" destOrd="0" presId="urn:microsoft.com/office/officeart/2005/8/layout/hProcess9"/>
    <dgm:cxn modelId="{DF695FD5-834D-4B10-8D1D-C5DB060CFC56}" type="presOf" srcId="{CD1A4353-84FC-4F86-8C05-7FF96B06F8A7}" destId="{ABF310A8-F538-4F1B-9255-5E8204557F67}" srcOrd="0" destOrd="0" presId="urn:microsoft.com/office/officeart/2005/8/layout/hProcess9"/>
    <dgm:cxn modelId="{76991CF1-4922-41F7-9043-D2724BE385CD}" srcId="{B0BED198-5E61-45E8-9BC9-0A7B66E97C0D}" destId="{924687D4-1DB1-481D-B842-E8AFA8C49A44}" srcOrd="3" destOrd="0" parTransId="{1420B3FE-25B1-48EA-A73D-B10473C859B7}" sibTransId="{1656E72B-11DB-4E7F-81E0-713C42EE786A}"/>
    <dgm:cxn modelId="{766B19F4-C561-470C-9435-47B394302B9C}" srcId="{B0BED198-5E61-45E8-9BC9-0A7B66E97C0D}" destId="{06AD41E8-8AA1-4541-8908-D2EB6D1521DA}" srcOrd="2" destOrd="0" parTransId="{367F9749-DE47-4C54-BE24-CBD09D176528}" sibTransId="{F6340D35-2530-43B2-A82F-29FBB6B002FC}"/>
    <dgm:cxn modelId="{D5D8A3F4-9CDC-4725-805B-F810C5B7CB05}" type="presOf" srcId="{F14274BC-3C3E-428E-99EB-70A20E0B4473}" destId="{D72187B6-20C3-4621-868D-0AA7132D35E4}" srcOrd="0" destOrd="1" presId="urn:microsoft.com/office/officeart/2005/8/layout/hProcess9"/>
    <dgm:cxn modelId="{0271B4FA-3106-4E32-AB95-0ABAA7689C21}" type="presParOf" srcId="{4ECEC593-40E6-4654-B8CB-678E8377EA92}" destId="{ABD56F04-0A91-454C-9C90-93440397F278}" srcOrd="0" destOrd="0" presId="urn:microsoft.com/office/officeart/2005/8/layout/hProcess9"/>
    <dgm:cxn modelId="{DBBA35A7-AF37-42DB-B579-07E731D66F12}" type="presParOf" srcId="{4ECEC593-40E6-4654-B8CB-678E8377EA92}" destId="{65B29CF8-77B5-4E63-BB37-39240477569A}" srcOrd="1" destOrd="0" presId="urn:microsoft.com/office/officeart/2005/8/layout/hProcess9"/>
    <dgm:cxn modelId="{898654E8-C956-4924-9329-BC870C061975}" type="presParOf" srcId="{65B29CF8-77B5-4E63-BB37-39240477569A}" destId="{ABF310A8-F538-4F1B-9255-5E8204557F67}" srcOrd="0" destOrd="0" presId="urn:microsoft.com/office/officeart/2005/8/layout/hProcess9"/>
    <dgm:cxn modelId="{592D247C-FC92-4D9D-B125-3EB27E673E9B}" type="presParOf" srcId="{65B29CF8-77B5-4E63-BB37-39240477569A}" destId="{C2E2EE20-FB35-4328-8387-8A19C66312EE}" srcOrd="1" destOrd="0" presId="urn:microsoft.com/office/officeart/2005/8/layout/hProcess9"/>
    <dgm:cxn modelId="{095F1017-1E62-415C-9EFE-7A92EC232DF1}" type="presParOf" srcId="{65B29CF8-77B5-4E63-BB37-39240477569A}" destId="{D72187B6-20C3-4621-868D-0AA7132D35E4}" srcOrd="2" destOrd="0" presId="urn:microsoft.com/office/officeart/2005/8/layout/hProcess9"/>
    <dgm:cxn modelId="{6E9C122B-2DF6-480A-AE7C-404930B1E19E}" type="presParOf" srcId="{65B29CF8-77B5-4E63-BB37-39240477569A}" destId="{7601C717-D425-44E8-AE47-F488D0A78937}" srcOrd="3" destOrd="0" presId="urn:microsoft.com/office/officeart/2005/8/layout/hProcess9"/>
    <dgm:cxn modelId="{19BE0BAA-5ADA-48C1-A5EE-C0F1B52585B0}" type="presParOf" srcId="{65B29CF8-77B5-4E63-BB37-39240477569A}" destId="{16126053-DB6C-4294-AAFE-7384FBDC06F2}"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D56F04-0A91-454C-9C90-93440397F278}">
      <dsp:nvSpPr>
        <dsp:cNvPr id="0" name=""/>
        <dsp:cNvSpPr/>
      </dsp:nvSpPr>
      <dsp:spPr>
        <a:xfrm>
          <a:off x="850012" y="0"/>
          <a:ext cx="9633476" cy="5583677"/>
        </a:xfrm>
        <a:prstGeom prst="rightArrow">
          <a:avLst/>
        </a:prstGeom>
        <a:solidFill>
          <a:schemeClr val="accent2">
            <a:tint val="40000"/>
            <a:hueOff val="0"/>
            <a:satOff val="0"/>
            <a:lumOff val="0"/>
            <a:alphaOff val="0"/>
          </a:schemeClr>
        </a:solidFill>
        <a:ln>
          <a:noFill/>
        </a:ln>
        <a:effectLst/>
        <a:scene3d>
          <a:camera prst="orthographicFront"/>
          <a:lightRig rig="threePt" dir="t"/>
        </a:scene3d>
        <a:sp3d>
          <a:bevelT/>
        </a:sp3d>
      </dsp:spPr>
      <dsp:style>
        <a:lnRef idx="0">
          <a:scrgbClr r="0" g="0" b="0"/>
        </a:lnRef>
        <a:fillRef idx="1">
          <a:scrgbClr r="0" g="0" b="0"/>
        </a:fillRef>
        <a:effectRef idx="0">
          <a:scrgbClr r="0" g="0" b="0"/>
        </a:effectRef>
        <a:fontRef idx="minor"/>
      </dsp:style>
    </dsp:sp>
    <dsp:sp modelId="{ABF310A8-F538-4F1B-9255-5E8204557F67}">
      <dsp:nvSpPr>
        <dsp:cNvPr id="0" name=""/>
        <dsp:cNvSpPr/>
      </dsp:nvSpPr>
      <dsp:spPr>
        <a:xfrm>
          <a:off x="5533" y="1675103"/>
          <a:ext cx="3419972" cy="223347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Why It Matters</a:t>
          </a:r>
          <a:br>
            <a:rPr lang="en-US" sz="1600" kern="1200" dirty="0"/>
          </a:br>
          <a:r>
            <a:rPr lang="en-US" sz="1600" kern="1200" dirty="0"/>
            <a:t>Reduces cognitive overload and improves student engagement</a:t>
          </a:r>
        </a:p>
      </dsp:txBody>
      <dsp:txXfrm>
        <a:off x="114562" y="1784132"/>
        <a:ext cx="3201914" cy="2015412"/>
      </dsp:txXfrm>
    </dsp:sp>
    <dsp:sp modelId="{D72187B6-20C3-4621-868D-0AA7132D35E4}">
      <dsp:nvSpPr>
        <dsp:cNvPr id="0" name=""/>
        <dsp:cNvSpPr/>
      </dsp:nvSpPr>
      <dsp:spPr>
        <a:xfrm>
          <a:off x="3956764" y="1675103"/>
          <a:ext cx="3419972" cy="223347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ctr" defTabSz="622300">
            <a:lnSpc>
              <a:spcPct val="80000"/>
            </a:lnSpc>
            <a:spcBef>
              <a:spcPct val="0"/>
            </a:spcBef>
            <a:spcAft>
              <a:spcPct val="35000"/>
            </a:spcAft>
            <a:buNone/>
          </a:pPr>
          <a:r>
            <a:rPr lang="en-US" sz="1400" b="1" kern="1200" dirty="0"/>
            <a:t>Key Strategies</a:t>
          </a:r>
          <a:endParaRPr lang="en-US" sz="1400" kern="1200" dirty="0"/>
        </a:p>
        <a:p>
          <a:pPr marL="114300" lvl="1" indent="-114300" algn="l" defTabSz="622300">
            <a:lnSpc>
              <a:spcPct val="80000"/>
            </a:lnSpc>
            <a:spcBef>
              <a:spcPct val="0"/>
            </a:spcBef>
            <a:spcAft>
              <a:spcPct val="15000"/>
            </a:spcAft>
            <a:buFont typeface="Wingdings" panose="05000000000000000000" pitchFamily="2" charset="2"/>
            <a:buChar char="§"/>
          </a:pPr>
          <a:r>
            <a:rPr lang="en-US" sz="1400" kern="1200" dirty="0"/>
            <a:t> </a:t>
          </a:r>
          <a:r>
            <a:rPr lang="en-US" sz="1400" b="1" kern="1200" dirty="0"/>
            <a:t>Chunk content</a:t>
          </a:r>
          <a:r>
            <a:rPr lang="en-US" sz="1400" kern="1200" dirty="0"/>
            <a:t> into shorter videos, readings, and sections</a:t>
          </a:r>
        </a:p>
        <a:p>
          <a:pPr marL="114300" lvl="1" indent="-114300" algn="l" defTabSz="622300">
            <a:lnSpc>
              <a:spcPct val="80000"/>
            </a:lnSpc>
            <a:spcBef>
              <a:spcPct val="0"/>
            </a:spcBef>
            <a:spcAft>
              <a:spcPct val="15000"/>
            </a:spcAft>
            <a:buFont typeface="Wingdings" panose="05000000000000000000" pitchFamily="2" charset="2"/>
            <a:buChar char="§"/>
          </a:pPr>
          <a:r>
            <a:rPr lang="en-US" sz="1400" kern="1200" dirty="0"/>
            <a:t> </a:t>
          </a:r>
          <a:r>
            <a:rPr lang="en-US" sz="1400" b="1" kern="1200" dirty="0"/>
            <a:t>Embed resources</a:t>
          </a:r>
          <a:r>
            <a:rPr lang="en-US" sz="1400" kern="1200" dirty="0"/>
            <a:t> directly into the course shell (LMS pages &gt; attachments)</a:t>
          </a:r>
        </a:p>
        <a:p>
          <a:pPr marL="114300" lvl="1" indent="-114300" algn="l" defTabSz="622300">
            <a:lnSpc>
              <a:spcPct val="80000"/>
            </a:lnSpc>
            <a:spcBef>
              <a:spcPct val="0"/>
            </a:spcBef>
            <a:spcAft>
              <a:spcPct val="15000"/>
            </a:spcAft>
            <a:buFont typeface="Wingdings" panose="05000000000000000000" pitchFamily="2" charset="2"/>
            <a:buChar char="§"/>
          </a:pPr>
          <a:r>
            <a:rPr lang="en-US" sz="1400" b="1" kern="1200" dirty="0"/>
            <a:t>Focus on “need-to-know”</a:t>
          </a:r>
          <a:r>
            <a:rPr lang="en-US" sz="1400" kern="1200" dirty="0"/>
            <a:t> content over “nice-to-know” extras</a:t>
          </a:r>
        </a:p>
        <a:p>
          <a:pPr marL="114300" lvl="1" indent="-114300" algn="l" defTabSz="622300">
            <a:lnSpc>
              <a:spcPct val="80000"/>
            </a:lnSpc>
            <a:spcBef>
              <a:spcPct val="0"/>
            </a:spcBef>
            <a:spcAft>
              <a:spcPct val="15000"/>
            </a:spcAft>
            <a:buFont typeface="Wingdings" panose="05000000000000000000" pitchFamily="2" charset="2"/>
            <a:buChar char="§"/>
          </a:pPr>
          <a:r>
            <a:rPr lang="en-US" sz="1400" b="1" kern="1200" dirty="0"/>
            <a:t>Use headings, icons, and labels</a:t>
          </a:r>
          <a:r>
            <a:rPr lang="en-US" sz="1400" kern="1200" dirty="0"/>
            <a:t> to guide students through content.</a:t>
          </a:r>
        </a:p>
      </dsp:txBody>
      <dsp:txXfrm>
        <a:off x="4065793" y="1784132"/>
        <a:ext cx="3201914" cy="2015412"/>
      </dsp:txXfrm>
    </dsp:sp>
    <dsp:sp modelId="{16126053-DB6C-4294-AAFE-7384FBDC06F2}">
      <dsp:nvSpPr>
        <dsp:cNvPr id="0" name=""/>
        <dsp:cNvSpPr/>
      </dsp:nvSpPr>
      <dsp:spPr>
        <a:xfrm>
          <a:off x="7907995" y="1675103"/>
          <a:ext cx="3419972" cy="223347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Impact</a:t>
          </a:r>
          <a:br>
            <a:rPr lang="en-US" sz="1600" kern="1200" dirty="0"/>
          </a:br>
          <a:r>
            <a:rPr lang="en-US" sz="1600" kern="1200" dirty="0"/>
            <a:t>Clearer delivery = deeper understanding and better retention</a:t>
          </a:r>
        </a:p>
      </dsp:txBody>
      <dsp:txXfrm>
        <a:off x="8017024" y="1784132"/>
        <a:ext cx="3201914" cy="201541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B9A529-84D6-4DE2-84B0-F0E36B17FA24}" type="datetimeFigureOut">
              <a:rPr lang="en-US" smtClean="0"/>
              <a:t>3/30/2026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F562C5-3656-45BA-B56A-C37A71460BD3}" type="slidenum">
              <a:rPr lang="en-US" smtClean="0"/>
              <a:t>‹#›</a:t>
            </a:fld>
            <a:endParaRPr lang="en-US" dirty="0"/>
          </a:p>
        </p:txBody>
      </p:sp>
    </p:spTree>
    <p:extLst>
      <p:ext uri="{BB962C8B-B14F-4D97-AF65-F5344CB8AC3E}">
        <p14:creationId xmlns:p14="http://schemas.microsoft.com/office/powerpoint/2010/main" val="387869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We’ve all been there—trying to build the perfect course. We start with good intentions, add rich content, layer in readings, videos, quizzes, discussions… and before we know it, our course has become a maze. What began as thoughtful design can quickly become overwhelming—for us, and for our students. g76Now, imagine being a student logging into that course. You’re managing multiple classes, a job, maybe a family. You click through the course shell and find five folders, ten links, multiple announcements—and no clear path forward. It’s not that the content isn’t valuable—it’s that it’s hard to navigate, hard to prioritize, and sometimes, hard to keep up. That’s where efficient course design comes in. This session is about more than saving time. It’s about making intentional choices that create a better learning experience. We’ll explore simple, research-based strategies to help you streamline your course design—without sacrificing rigor, creativity, or connection. Because when students know what to do, where to find it, and why it matters—they engage more, learn more, and stress less. Let’s look at how we can simplify with purpose.</a:t>
            </a:r>
          </a:p>
          <a:p>
            <a:endParaRPr lang="en-US" dirty="0"/>
          </a:p>
        </p:txBody>
      </p:sp>
      <p:sp>
        <p:nvSpPr>
          <p:cNvPr id="4" name="Slide Number Placeholder 3"/>
          <p:cNvSpPr>
            <a:spLocks noGrp="1"/>
          </p:cNvSpPr>
          <p:nvPr>
            <p:ph type="sldNum" sz="quarter" idx="5"/>
          </p:nvPr>
        </p:nvSpPr>
        <p:spPr/>
        <p:txBody>
          <a:bodyPr/>
          <a:lstStyle/>
          <a:p>
            <a:fld id="{D4F562C5-3656-45BA-B56A-C37A71460BD3}" type="slidenum">
              <a:rPr lang="en-US" smtClean="0"/>
              <a:t>1</a:t>
            </a:fld>
            <a:endParaRPr lang="en-US" dirty="0"/>
          </a:p>
        </p:txBody>
      </p:sp>
    </p:spTree>
    <p:extLst>
      <p:ext uri="{BB962C8B-B14F-4D97-AF65-F5344CB8AC3E}">
        <p14:creationId xmlns:p14="http://schemas.microsoft.com/office/powerpoint/2010/main" val="2284417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weekly or module structure template is one of the simplest yet most effective ways to streamline your course design. By creating a consistent template for each week or unit, you establish a clear, predictable flow that helps students understand what they need to do and when. A good template will typically start with an overview or introduction that outlines the key objectives and goals for that week, providing students with a roadmap for what they will learn. This is followed by the main content, which could include readings, lecture videos, or interactive learning materials. Next, include any activities or assignments that reinforce the content—these could be discussions, quizzes, or group projects. Finally, wrap up with a summary or reflection to help students consolidate what they’ve learned. A weekly/module template ensures that all essential elements are present and clearly laid out, reducing the mental load for both students and instructors. The key is to keep it simple, with a consistent structure that repeats throughout the course, making it easier to maintain and update as needed. This level of organization helps students focus on mastering the material rather than deciphering the course layout.</a:t>
            </a:r>
          </a:p>
        </p:txBody>
      </p:sp>
      <p:sp>
        <p:nvSpPr>
          <p:cNvPr id="4" name="Slide Number Placeholder 3"/>
          <p:cNvSpPr>
            <a:spLocks noGrp="1"/>
          </p:cNvSpPr>
          <p:nvPr>
            <p:ph type="sldNum" sz="quarter" idx="5"/>
          </p:nvPr>
        </p:nvSpPr>
        <p:spPr/>
        <p:txBody>
          <a:bodyPr/>
          <a:lstStyle/>
          <a:p>
            <a:fld id="{D4F562C5-3656-45BA-B56A-C37A71460BD3}" type="slidenum">
              <a:rPr lang="en-US" smtClean="0"/>
              <a:t>10</a:t>
            </a:fld>
            <a:endParaRPr lang="en-US" dirty="0"/>
          </a:p>
        </p:txBody>
      </p:sp>
    </p:spTree>
    <p:extLst>
      <p:ext uri="{BB962C8B-B14F-4D97-AF65-F5344CB8AC3E}">
        <p14:creationId xmlns:p14="http://schemas.microsoft.com/office/powerpoint/2010/main" val="3665049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53B11-3155-C2D9-C1AF-5A2D272724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740DC7-D5B6-FA8F-A2AE-CB4169CCA4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E91DBD-2ABA-1BEA-0C0D-08A0A75CEE2C}"/>
              </a:ext>
            </a:extLst>
          </p:cNvPr>
          <p:cNvSpPr>
            <a:spLocks noGrp="1"/>
          </p:cNvSpPr>
          <p:nvPr>
            <p:ph type="body" idx="1"/>
          </p:nvPr>
        </p:nvSpPr>
        <p:spPr/>
        <p:txBody>
          <a:bodyPr/>
          <a:lstStyle/>
          <a:p>
            <a:pPr>
              <a:buNone/>
            </a:pPr>
            <a:r>
              <a:rPr lang="en-US" dirty="0"/>
              <a:t>One of the best ways to maintain focus and clarity in your course design is to limit the number of major learning goals you set for each module. Rather than trying to cover too many concepts or skills in a single week, focus on 1 to 2 key outcomes that you want your students to master. By narrowing the scope, you allow students to engage deeply with the content, ensuring they have time to fully understand and apply what they've learned. For example, in a history module, instead of trying to cover every major event in a century, you might focus on analyzing the causes of one major historical event or understanding the impact of one cultural movement. This approach also makes it easier to design assessments and activities that directly support those specific outcomes. When students have fewer, more focused goals, they can concentrate their efforts and energy on mastering those specific skills, which leads to better retention and understanding. Moreover, this strategy prevents the course from feeling overwhelming, reducing cognitive overload and allowing both students and instructors to stay on track without feeling rushed.</a:t>
            </a:r>
          </a:p>
        </p:txBody>
      </p:sp>
      <p:sp>
        <p:nvSpPr>
          <p:cNvPr id="4" name="Slide Number Placeholder 3">
            <a:extLst>
              <a:ext uri="{FF2B5EF4-FFF2-40B4-BE49-F238E27FC236}">
                <a16:creationId xmlns:a16="http://schemas.microsoft.com/office/drawing/2014/main" id="{6944591B-1DE8-C293-CA4B-6C55CB9357F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F562C5-3656-45BA-B56A-C37A71460B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14456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simple visual map for each unit or module can be a game-changer in terms of course organization and student understanding. By using a visual tool such as a table, checklist, or icon-based roadmap, you give students a clear, easy-to-follow guide of what’s expected and what to do next. These visual aids not only make the course content more approachable but also help students see how the learning objectives, activities, and assessments are connected. For example, a table could lay out the key topics for the week, the associated readings or videos, and the due dates for assignments, making it easier for students to track their progress. Alternatively, an icon-based roadmap could show a visual sequence of activities, helping students understand the flow of the module and how each task fits into the bigger picture. These maps provide students with a sense of direction and control, reducing anxiety and helping them plan their time effectively. They also serve as a quick reference point, cutting down on the time students spend searching for information. By incorporating visual elements like these, you support not only clarity and efficiency but also student engagement and motivation.</a:t>
            </a:r>
          </a:p>
        </p:txBody>
      </p:sp>
      <p:sp>
        <p:nvSpPr>
          <p:cNvPr id="4" name="Slide Number Placeholder 3"/>
          <p:cNvSpPr>
            <a:spLocks noGrp="1"/>
          </p:cNvSpPr>
          <p:nvPr>
            <p:ph type="sldNum" sz="quarter" idx="5"/>
          </p:nvPr>
        </p:nvSpPr>
        <p:spPr/>
        <p:txBody>
          <a:bodyPr/>
          <a:lstStyle/>
          <a:p>
            <a:fld id="{D4F562C5-3656-45BA-B56A-C37A71460BD3}" type="slidenum">
              <a:rPr lang="en-US" smtClean="0"/>
              <a:t>12</a:t>
            </a:fld>
            <a:endParaRPr lang="en-US" dirty="0"/>
          </a:p>
        </p:txBody>
      </p:sp>
    </p:spTree>
    <p:extLst>
      <p:ext uri="{BB962C8B-B14F-4D97-AF65-F5344CB8AC3E}">
        <p14:creationId xmlns:p14="http://schemas.microsoft.com/office/powerpoint/2010/main" val="3881650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ways to visually organize the components of a unit or module, but two of the most effective and student-friendly options are the table format and the icon-based roadmap. The </a:t>
            </a:r>
            <a:r>
              <a:rPr lang="en-US" b="0" dirty="0"/>
              <a:t>table format </a:t>
            </a:r>
            <a:r>
              <a:rPr lang="en-US" dirty="0"/>
              <a:t>is ideal for presenting a structured overview of each week’s content. It typically includes columns for the module title, required content, learning activities, assessments, and due dates. This layout allows students to quickly scan what they need to do, understand the sequence of learning tasks, and keep track of deadlines—all in one place. It’s especially helpful for courses that rely on a combination of readings, videos, assignments, and assessments each week.</a:t>
            </a:r>
          </a:p>
        </p:txBody>
      </p:sp>
      <p:sp>
        <p:nvSpPr>
          <p:cNvPr id="4" name="Slide Number Placeholder 3"/>
          <p:cNvSpPr>
            <a:spLocks noGrp="1"/>
          </p:cNvSpPr>
          <p:nvPr>
            <p:ph type="sldNum" sz="quarter" idx="5"/>
          </p:nvPr>
        </p:nvSpPr>
        <p:spPr/>
        <p:txBody>
          <a:bodyPr/>
          <a:lstStyle/>
          <a:p>
            <a:fld id="{D4F562C5-3656-45BA-B56A-C37A71460BD3}" type="slidenum">
              <a:rPr lang="en-US" smtClean="0"/>
              <a:t>13</a:t>
            </a:fld>
            <a:endParaRPr lang="en-US" dirty="0"/>
          </a:p>
        </p:txBody>
      </p:sp>
    </p:spTree>
    <p:extLst>
      <p:ext uri="{BB962C8B-B14F-4D97-AF65-F5344CB8AC3E}">
        <p14:creationId xmlns:p14="http://schemas.microsoft.com/office/powerpoint/2010/main" val="1727734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icon-based roadmap, on the other hand, offers a more visual and engaging representation of the learning path. This format breaks down the week’s tasks into simple steps, each marked by an intuitive icon (e.g., a book for readings, a play button for videos, a chat bubble for discussion, or a pencil for an assignment). Students can follow the flow at a glance, making this format particularly helpful for visual learners or those who benefit from more graphic cues. Both layouts support clarity and time management, and they can be used interchangeably depending on the content and your course design style. Incorporating either of these visual tools at the start of each module helps reduce confusion, enhance motivation, and guide students through the learning process with confidence.</a:t>
            </a:r>
          </a:p>
        </p:txBody>
      </p:sp>
      <p:sp>
        <p:nvSpPr>
          <p:cNvPr id="4" name="Slide Number Placeholder 3"/>
          <p:cNvSpPr>
            <a:spLocks noGrp="1"/>
          </p:cNvSpPr>
          <p:nvPr>
            <p:ph type="sldNum" sz="quarter" idx="5"/>
          </p:nvPr>
        </p:nvSpPr>
        <p:spPr/>
        <p:txBody>
          <a:bodyPr/>
          <a:lstStyle/>
          <a:p>
            <a:fld id="{D4F562C5-3656-45BA-B56A-C37A71460BD3}" type="slidenum">
              <a:rPr lang="en-US" smtClean="0"/>
              <a:t>14</a:t>
            </a:fld>
            <a:endParaRPr lang="en-US" dirty="0"/>
          </a:p>
        </p:txBody>
      </p:sp>
    </p:spTree>
    <p:extLst>
      <p:ext uri="{BB962C8B-B14F-4D97-AF65-F5344CB8AC3E}">
        <p14:creationId xmlns:p14="http://schemas.microsoft.com/office/powerpoint/2010/main" val="1565990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your course map in place and guiding principles established, the next step is to fine-tune how your course operates week to week. This section focuses on practical strategies that help you simplify without sacrificing depth, manage your workload without lowering expectations, and create a learning experience that’s clear, consistent, and supportive. We’ll explore ways to streamline content delivery so students can focus on learning rather than navigating disjointed materials. You’ll learn how to minimize content without ‘dumbing it down,’ design smart assessments that are meaningful and manageable, and create intuitive navigation that supports—not distracts from—student success. Finally, we’ll look at how to reuse and repurpose existing materials so you can save time while maintaining quality. These strategies are all about teaching with intention—designing smarter, not harder—to create courses that are efficient, effective, and learner-centered.</a:t>
            </a:r>
          </a:p>
        </p:txBody>
      </p:sp>
      <p:sp>
        <p:nvSpPr>
          <p:cNvPr id="4" name="Slide Number Placeholder 3"/>
          <p:cNvSpPr>
            <a:spLocks noGrp="1"/>
          </p:cNvSpPr>
          <p:nvPr>
            <p:ph type="sldNum" sz="quarter" idx="5"/>
          </p:nvPr>
        </p:nvSpPr>
        <p:spPr/>
        <p:txBody>
          <a:bodyPr/>
          <a:lstStyle/>
          <a:p>
            <a:fld id="{D4F562C5-3656-45BA-B56A-C37A71460BD3}" type="slidenum">
              <a:rPr lang="en-US" smtClean="0"/>
              <a:t>15</a:t>
            </a:fld>
            <a:endParaRPr lang="en-US" dirty="0"/>
          </a:p>
        </p:txBody>
      </p:sp>
    </p:spTree>
    <p:extLst>
      <p:ext uri="{BB962C8B-B14F-4D97-AF65-F5344CB8AC3E}">
        <p14:creationId xmlns:p14="http://schemas.microsoft.com/office/powerpoint/2010/main" val="1005054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your course map streamlined and your modules clearly structured, the next challenge is delivering content in a way that supports—not overwhelms—student learning. In many courses, students face an overload of readings, lengthy lecture videos, and scattered resources that make it hard to know where to begin. But simplifying content delivery isn’t about removing important material—it’s about organizing and presenting it more effectively. By chunking information into manageable parts, embedding content directly into the course shell, and focusing on what students truly need to know, we can help learners stay focused and engaged. Clear, intentional content delivery makes your course easier to navigate and allows students to connect with the material at a deeper level.</a:t>
            </a:r>
          </a:p>
          <a:p>
            <a:endParaRPr lang="en-US" dirty="0"/>
          </a:p>
          <a:p>
            <a:r>
              <a:rPr lang="en-US" dirty="0"/>
              <a:t>Appendix A in the PDF is a sample content layout for a simplified course module that applies the strategies of chunking, embedding, and prioritizing content. This example assumes delivery in an LMS (like D2L, Canvas, or Blackboard), but can be adapted to any platform.</a:t>
            </a:r>
          </a:p>
          <a:p>
            <a:endParaRPr lang="en-US" dirty="0"/>
          </a:p>
        </p:txBody>
      </p:sp>
      <p:sp>
        <p:nvSpPr>
          <p:cNvPr id="4" name="Slide Number Placeholder 3"/>
          <p:cNvSpPr>
            <a:spLocks noGrp="1"/>
          </p:cNvSpPr>
          <p:nvPr>
            <p:ph type="sldNum" sz="quarter" idx="5"/>
          </p:nvPr>
        </p:nvSpPr>
        <p:spPr/>
        <p:txBody>
          <a:bodyPr/>
          <a:lstStyle/>
          <a:p>
            <a:fld id="{D4F562C5-3656-45BA-B56A-C37A71460BD3}" type="slidenum">
              <a:rPr lang="en-US" smtClean="0"/>
              <a:t>16</a:t>
            </a:fld>
            <a:endParaRPr lang="en-US" dirty="0"/>
          </a:p>
        </p:txBody>
      </p:sp>
    </p:spTree>
    <p:extLst>
      <p:ext uri="{BB962C8B-B14F-4D97-AF65-F5344CB8AC3E}">
        <p14:creationId xmlns:p14="http://schemas.microsoft.com/office/powerpoint/2010/main" val="252879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powerful ways to simplify your course is by minimizing the amount of content students are expected to absorb in each module—but this doesn’t mean lowering the intellectual rigor or expectations. The goal is to be intentional about what you include. Rather than overwhelming students with excessive readings, videos, and assignments, focus on the essential concepts, skills, and materials that directly support your learning outcomes. Carefully selected content allows students to engage more deeply, think more critically, and retain more information. It also gives you the opportunity to design more meaningful activities and discussions, rather than rushing to cover every possible topic. When students are asked to do less—but with greater focus—they often perform better, feel less stressed, and gain a stronger grasp of the material. Minimizing content is not about removing challenge—it’s about removing clutter.</a:t>
            </a:r>
          </a:p>
          <a:p>
            <a:endParaRPr lang="en-US" dirty="0"/>
          </a:p>
          <a:p>
            <a:r>
              <a:rPr lang="en-US" dirty="0"/>
              <a:t>Appendix B in the PDF demonstrates how you can reduce content volume while maintaining academic rigor and depth of engagement.</a:t>
            </a:r>
          </a:p>
        </p:txBody>
      </p:sp>
      <p:sp>
        <p:nvSpPr>
          <p:cNvPr id="4" name="Slide Number Placeholder 3"/>
          <p:cNvSpPr>
            <a:spLocks noGrp="1"/>
          </p:cNvSpPr>
          <p:nvPr>
            <p:ph type="sldNum" sz="quarter" idx="5"/>
          </p:nvPr>
        </p:nvSpPr>
        <p:spPr/>
        <p:txBody>
          <a:bodyPr/>
          <a:lstStyle/>
          <a:p>
            <a:fld id="{D4F562C5-3656-45BA-B56A-C37A71460BD3}" type="slidenum">
              <a:rPr lang="en-US" smtClean="0"/>
              <a:t>17</a:t>
            </a:fld>
            <a:endParaRPr lang="en-US" dirty="0"/>
          </a:p>
        </p:txBody>
      </p:sp>
    </p:spTree>
    <p:extLst>
      <p:ext uri="{BB962C8B-B14F-4D97-AF65-F5344CB8AC3E}">
        <p14:creationId xmlns:p14="http://schemas.microsoft.com/office/powerpoint/2010/main" val="2910897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Assessment is one of the most powerful tools for gauging student learning, but traditional methods like exams and lengthy assignments can be time-consuming for both students and instructors. Smart assessment strategies focus on making assessments more efficient while still maintaining their ability to measure deep learning. This can involve using formative assessments like quizzes, reflections, or peer reviews that provide quick, actionable feedback without overwhelming students or creating grading burdens. Additionally, assessments should be aligned with your course objectives, allowing students to demonstrate their understanding in a way that reflects the key skills and knowledge they need to develop. By integrating assessments throughout the course, such as through weekly check-ins or low-stakes quizzes, students get regular feedback and have multiple opportunities to demonstrate mastery. This approach not only helps students stay on track but also helps you adjust your teaching based on the needs of your class.</a:t>
            </a:r>
          </a:p>
        </p:txBody>
      </p:sp>
      <p:sp>
        <p:nvSpPr>
          <p:cNvPr id="4" name="Slide Number Placeholder 3"/>
          <p:cNvSpPr>
            <a:spLocks noGrp="1"/>
          </p:cNvSpPr>
          <p:nvPr>
            <p:ph type="sldNum" sz="quarter" idx="5"/>
          </p:nvPr>
        </p:nvSpPr>
        <p:spPr/>
        <p:txBody>
          <a:bodyPr/>
          <a:lstStyle/>
          <a:p>
            <a:fld id="{D4F562C5-3656-45BA-B56A-C37A71460BD3}" type="slidenum">
              <a:rPr lang="en-US" smtClean="0"/>
              <a:t>18</a:t>
            </a:fld>
            <a:endParaRPr lang="en-US" dirty="0"/>
          </a:p>
        </p:txBody>
      </p:sp>
    </p:spTree>
    <p:extLst>
      <p:ext uri="{BB962C8B-B14F-4D97-AF65-F5344CB8AC3E}">
        <p14:creationId xmlns:p14="http://schemas.microsoft.com/office/powerpoint/2010/main" val="27846921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designing your course, think about how your students will experience it. Rather than leaving them to explore or figure out how to navigate between modules and materials, create a structure that provides clear guidance at every step. A consistent layout with well-labeled content, logical sequencing, and intuitive navigation reduces frustration and allows students to focus on what really matters: learning. By simplifying the structure and making it easy to find readings, assignments, and other resources, students can engage with the course more efficiently. When you design for navigation instead of exploration, you help your students stay on track, save time, and experience a smoother, more productive learning journey. </a:t>
            </a:r>
          </a:p>
          <a:p>
            <a:endParaRPr lang="en-US" dirty="0"/>
          </a:p>
          <a:p>
            <a:r>
              <a:rPr lang="en-US" dirty="0"/>
              <a:t>Examples for Designing for Navigation, Not Exploration are found in Appendix C of the PDF.</a:t>
            </a:r>
          </a:p>
        </p:txBody>
      </p:sp>
      <p:sp>
        <p:nvSpPr>
          <p:cNvPr id="4" name="Slide Number Placeholder 3"/>
          <p:cNvSpPr>
            <a:spLocks noGrp="1"/>
          </p:cNvSpPr>
          <p:nvPr>
            <p:ph type="sldNum" sz="quarter" idx="5"/>
          </p:nvPr>
        </p:nvSpPr>
        <p:spPr/>
        <p:txBody>
          <a:bodyPr/>
          <a:lstStyle/>
          <a:p>
            <a:fld id="{D4F562C5-3656-45BA-B56A-C37A71460BD3}" type="slidenum">
              <a:rPr lang="en-US" smtClean="0"/>
              <a:t>19</a:t>
            </a:fld>
            <a:endParaRPr lang="en-US" dirty="0"/>
          </a:p>
        </p:txBody>
      </p:sp>
    </p:spTree>
    <p:extLst>
      <p:ext uri="{BB962C8B-B14F-4D97-AF65-F5344CB8AC3E}">
        <p14:creationId xmlns:p14="http://schemas.microsoft.com/office/powerpoint/2010/main" val="1049174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i="0" dirty="0"/>
              <a:t>Teaching today looks different than it did even a few years ago. Many of us are managing growing class sizes, increasing workloads, and rapidly changing technology. At the same time, our students bring a wide range of backgrounds, learning preferences, and life responsibilities into the classroom. Some are balancing school with full-time jobs, caregiving duties, or learning in a second language. Others are navigating college for the very first time—often without a clear roadmap. In this environment, efficient course design isn’t just a nice-to-have—it’s critical. For faculty, it reduces prep time, cuts down on repetitive tasks, and makes course updates more manageable. For students, it creates clarity, structure, and predictability—three things that lower stress and increase the chances they’ll stay engaged and succeed. When we simplify with intention, we’re not watering down our courses. We’re removing roadblocks. We’re making the learning journey smoother—so that more students can get where they’re going, and faculty can focus more on teaching, feedback, and connection.</a:t>
            </a:r>
          </a:p>
          <a:p>
            <a:endParaRPr lang="en-US" dirty="0"/>
          </a:p>
        </p:txBody>
      </p:sp>
      <p:sp>
        <p:nvSpPr>
          <p:cNvPr id="4" name="Slide Number Placeholder 3"/>
          <p:cNvSpPr>
            <a:spLocks noGrp="1"/>
          </p:cNvSpPr>
          <p:nvPr>
            <p:ph type="sldNum" sz="quarter" idx="5"/>
          </p:nvPr>
        </p:nvSpPr>
        <p:spPr/>
        <p:txBody>
          <a:bodyPr/>
          <a:lstStyle/>
          <a:p>
            <a:fld id="{D4F562C5-3656-45BA-B56A-C37A71460BD3}" type="slidenum">
              <a:rPr lang="en-US" smtClean="0"/>
              <a:t>2</a:t>
            </a:fld>
            <a:endParaRPr lang="en-US" dirty="0"/>
          </a:p>
        </p:txBody>
      </p:sp>
    </p:spTree>
    <p:extLst>
      <p:ext uri="{BB962C8B-B14F-4D97-AF65-F5344CB8AC3E}">
        <p14:creationId xmlns:p14="http://schemas.microsoft.com/office/powerpoint/2010/main" val="7475163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Reusing and repurposing content is a powerful strategy for making the most of your existing materials while saving time and effort in course design. Instead of creating new content from scratch every semester, you can adapt and update what has already been created. This might mean revisiting your lecture slides, assignments, or reading materials and tweaking them to fit new contexts or learning outcomes. For instance, a group project assignment designed for one course could be modified for another by adjusting the focus or level of difficulty. Similarly, a successful discussion prompt could be reused in future courses with slight modifications to keep it relevant. Repurposing can also involve converting content into different formats to suit diverse learning styles—turning a written article into an interactive activity or a video lecture into a podcast. By strategically reusing and repurposing, you not only streamline your course design process but also maintain consistency and quality across multiple semesters. This approach allows for a more sustainable course design, where valuable materials are preserved and refined, rather than continually reinvented. A breakdown how to reuse content effectively can be found in Appendix D of the PDF.</a:t>
            </a:r>
          </a:p>
        </p:txBody>
      </p:sp>
      <p:sp>
        <p:nvSpPr>
          <p:cNvPr id="4" name="Slide Number Placeholder 3"/>
          <p:cNvSpPr>
            <a:spLocks noGrp="1"/>
          </p:cNvSpPr>
          <p:nvPr>
            <p:ph type="sldNum" sz="quarter" idx="5"/>
          </p:nvPr>
        </p:nvSpPr>
        <p:spPr/>
        <p:txBody>
          <a:bodyPr/>
          <a:lstStyle/>
          <a:p>
            <a:fld id="{D4F562C5-3656-45BA-B56A-C37A71460BD3}" type="slidenum">
              <a:rPr lang="en-US" smtClean="0"/>
              <a:t>20</a:t>
            </a:fld>
            <a:endParaRPr lang="en-US" dirty="0"/>
          </a:p>
        </p:txBody>
      </p:sp>
    </p:spTree>
    <p:extLst>
      <p:ext uri="{BB962C8B-B14F-4D97-AF65-F5344CB8AC3E}">
        <p14:creationId xmlns:p14="http://schemas.microsoft.com/office/powerpoint/2010/main" val="40353837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with the most efficient course design, teaching still involves a great deal of behind-the-scenes work—creating materials, grading, communicating with students, and managing updates. Fortunately, there are tools that can significantly lighten the load. In this section, we’ll explore a variety of practical tools and techniques that help save time without sacrificing quality. Whether it’s automating routine tasks, using templates to speed up content creation, or leveraging built-in LMS features more effectively, the goal is to reduce redundancy and make your workflow smoother. These tools aren’t about cutting corners—they’re about working smarter so you can focus more of your time and energy on teaching and connecting with students.</a:t>
            </a:r>
          </a:p>
        </p:txBody>
      </p:sp>
      <p:sp>
        <p:nvSpPr>
          <p:cNvPr id="4" name="Slide Number Placeholder 3"/>
          <p:cNvSpPr>
            <a:spLocks noGrp="1"/>
          </p:cNvSpPr>
          <p:nvPr>
            <p:ph type="sldNum" sz="quarter" idx="5"/>
          </p:nvPr>
        </p:nvSpPr>
        <p:spPr/>
        <p:txBody>
          <a:bodyPr/>
          <a:lstStyle/>
          <a:p>
            <a:fld id="{D4F562C5-3656-45BA-B56A-C37A71460BD3}" type="slidenum">
              <a:rPr lang="en-US" smtClean="0"/>
              <a:t>21</a:t>
            </a:fld>
            <a:endParaRPr lang="en-US" dirty="0"/>
          </a:p>
        </p:txBody>
      </p:sp>
    </p:spTree>
    <p:extLst>
      <p:ext uri="{BB962C8B-B14F-4D97-AF65-F5344CB8AC3E}">
        <p14:creationId xmlns:p14="http://schemas.microsoft.com/office/powerpoint/2010/main" val="11434187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D2L Brightspace offers course templates that can dramatically reduce the time it takes to build and maintain a well-organized, student-friendly course. These templates provide a consistent structure that includes placeholders for weekly overviews, content modules, discussions, quizzes, and assignments. Instead of starting from a blank course shell, you can use a pre-designed layout aligned with best practices in navigation, accessibility, and instructional flow. Many institutions, including ours, provide D2L templates that follow local guidelines and are customizable to suit your teaching style. For example, a weekly module might already include a spot for a learning objectives page, a space to upload your lecture materials, a discussion forum, and an assignment submission folder. All you need to do is plug in your content. Using a D2L template not only saves you time in setup, but it also ensures a smoother experience for students who benefit from predictable layouts across courses. Once you've customized a template for your course, you can easily copy it from semester to semester, making updates quick and hassle-free. In short, the template gives you more time to focus on teaching and student interaction while ensuring your course remains structured and easy to navigate.</a:t>
            </a:r>
          </a:p>
          <a:p>
            <a:endParaRPr lang="en-US" dirty="0"/>
          </a:p>
          <a:p>
            <a:r>
              <a:rPr lang="en-US" dirty="0"/>
              <a:t>Appendix E in the PDF provides a template you can use as an example. Once you customize this layout for your course, you can copy it into future semesters with one click using "Import/Export/Copy Components" in D2L.</a:t>
            </a:r>
          </a:p>
        </p:txBody>
      </p:sp>
      <p:sp>
        <p:nvSpPr>
          <p:cNvPr id="4" name="Slide Number Placeholder 3"/>
          <p:cNvSpPr>
            <a:spLocks noGrp="1"/>
          </p:cNvSpPr>
          <p:nvPr>
            <p:ph type="sldNum" sz="quarter" idx="5"/>
          </p:nvPr>
        </p:nvSpPr>
        <p:spPr/>
        <p:txBody>
          <a:bodyPr/>
          <a:lstStyle/>
          <a:p>
            <a:fld id="{D4F562C5-3656-45BA-B56A-C37A71460BD3}" type="slidenum">
              <a:rPr lang="en-US" smtClean="0"/>
              <a:t>22</a:t>
            </a:fld>
            <a:endParaRPr lang="en-US" dirty="0"/>
          </a:p>
        </p:txBody>
      </p:sp>
    </p:spTree>
    <p:extLst>
      <p:ext uri="{BB962C8B-B14F-4D97-AF65-F5344CB8AC3E}">
        <p14:creationId xmlns:p14="http://schemas.microsoft.com/office/powerpoint/2010/main" val="21331149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Artificial intelligence tools are becoming increasingly useful for reducing the time instructors spend on repetitive but essential tasks—especially when it comes to giving feedback and creating assessments. One valuable application is using AI to generate quiz questions based on your course content. For example, by inputting a reading passage, lecture transcript, or set of key concepts into an AI tool, you can quickly generate multiple-choice, true/false, short answer, or even scenario-based questions that align with your learning objectives. This is especially helpful when you need to build quizzes quickly but still want to ensure they target the right content. Another powerful use of AI is providing formative feedback to students. Tools can be used to give initial comments on drafts, discussion posts, or short assignments—helping students improve their work before you even grade it. While AI shouldn’t replace personalized instructor feedback, it can supplement your workflow by identifying patterns, offering suggestions, or flagging common issues for students to revise. The key is to use AI as a support, not a substitute—freeing up your time while still maintaining a high-quality, responsive learning experience.  Appendix F in the PDF provides an example for using AI for Feedback or Quiz Generation.</a:t>
            </a:r>
          </a:p>
        </p:txBody>
      </p:sp>
      <p:sp>
        <p:nvSpPr>
          <p:cNvPr id="4" name="Slide Number Placeholder 3"/>
          <p:cNvSpPr>
            <a:spLocks noGrp="1"/>
          </p:cNvSpPr>
          <p:nvPr>
            <p:ph type="sldNum" sz="quarter" idx="5"/>
          </p:nvPr>
        </p:nvSpPr>
        <p:spPr/>
        <p:txBody>
          <a:bodyPr/>
          <a:lstStyle/>
          <a:p>
            <a:fld id="{D4F562C5-3656-45BA-B56A-C37A71460BD3}" type="slidenum">
              <a:rPr lang="en-US" smtClean="0"/>
              <a:t>23</a:t>
            </a:fld>
            <a:endParaRPr lang="en-US" dirty="0"/>
          </a:p>
        </p:txBody>
      </p:sp>
    </p:spTree>
    <p:extLst>
      <p:ext uri="{BB962C8B-B14F-4D97-AF65-F5344CB8AC3E}">
        <p14:creationId xmlns:p14="http://schemas.microsoft.com/office/powerpoint/2010/main" val="36931451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Auto-captioning tools are an essential resource for instructors looking to make their content more accessible while saving time on video production. Whether you're recording a lecture, a walkthrough, or a welcome message, modern captioning tools can automatically generate accurate subtitles with minimal manual editing. Platforms like YouTube, Zoom, and even D2L Brightspace’s integrated video tools often include auto-captioning features that transcribe spoken words into on-screen text. These tools not only support students who are deaf or hard of hearing but also benefit multilingual learners, students in noisy environments, or those who prefer to read along while watching. Auto-captioning also helps you comply with accessibility guidelines without the need to hand-type transcripts. While it’s good practice to quickly review and correct any errors, the bulk of the work is already done for you. By incorporating auto-captioning into your workflow, you make your materials more inclusive and student-friendly—without adding hours of extra labor. Appendix G in the PDF provides examples of auto-captioning tools in action. </a:t>
            </a:r>
          </a:p>
        </p:txBody>
      </p:sp>
      <p:sp>
        <p:nvSpPr>
          <p:cNvPr id="4" name="Slide Number Placeholder 3"/>
          <p:cNvSpPr>
            <a:spLocks noGrp="1"/>
          </p:cNvSpPr>
          <p:nvPr>
            <p:ph type="sldNum" sz="quarter" idx="5"/>
          </p:nvPr>
        </p:nvSpPr>
        <p:spPr/>
        <p:txBody>
          <a:bodyPr/>
          <a:lstStyle/>
          <a:p>
            <a:fld id="{D4F562C5-3656-45BA-B56A-C37A71460BD3}" type="slidenum">
              <a:rPr lang="en-US" smtClean="0"/>
              <a:t>24</a:t>
            </a:fld>
            <a:endParaRPr lang="en-US" dirty="0"/>
          </a:p>
        </p:txBody>
      </p:sp>
    </p:spTree>
    <p:extLst>
      <p:ext uri="{BB962C8B-B14F-4D97-AF65-F5344CB8AC3E}">
        <p14:creationId xmlns:p14="http://schemas.microsoft.com/office/powerpoint/2010/main" val="21591943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Scheduling software is a simple but powerful time-saving tool that can streamline the way you manage student meetings and office hours. Instead of juggling back-and-forth emails or last-minute drop-ins, tools like Calendly, Microsoft Bookings, or Google Calendar appointment slots allow students to see your availability and book a time that works for them—all without any effort on your part once it's set up. These platforms automatically sync with your calendar, prevent double-bookings, and send confirmation or reminder emails, reducing no-shows and last-minute confusion. Some tools even allow you to set limits on meeting length, buffer times between appointments, and custom questions students must answer when they book—helping you prepare for each meeting. In a virtual or hybrid teaching environment, many platforms also support automatic generation of Zoom or Teams links for each session. By using scheduling software, you not only save time and reduce logistical friction but also empower students to take initiative in seeking support in a professional and organized way. </a:t>
            </a:r>
            <a:r>
              <a:rPr lang="en-US" b="0" dirty="0"/>
              <a:t>A sample layout for Scheduling Software for Office Hours can be found in Appendix H of the PDF.</a:t>
            </a:r>
          </a:p>
          <a:p>
            <a:endParaRPr lang="en-US" dirty="0"/>
          </a:p>
        </p:txBody>
      </p:sp>
      <p:sp>
        <p:nvSpPr>
          <p:cNvPr id="4" name="Slide Number Placeholder 3"/>
          <p:cNvSpPr>
            <a:spLocks noGrp="1"/>
          </p:cNvSpPr>
          <p:nvPr>
            <p:ph type="sldNum" sz="quarter" idx="5"/>
          </p:nvPr>
        </p:nvSpPr>
        <p:spPr/>
        <p:txBody>
          <a:bodyPr/>
          <a:lstStyle/>
          <a:p>
            <a:fld id="{D4F562C5-3656-45BA-B56A-C37A71460BD3}" type="slidenum">
              <a:rPr lang="en-US" smtClean="0"/>
              <a:t>25</a:t>
            </a:fld>
            <a:endParaRPr lang="en-US" dirty="0"/>
          </a:p>
        </p:txBody>
      </p:sp>
    </p:spTree>
    <p:extLst>
      <p:ext uri="{BB962C8B-B14F-4D97-AF65-F5344CB8AC3E}">
        <p14:creationId xmlns:p14="http://schemas.microsoft.com/office/powerpoint/2010/main" val="16309768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the most impactful improvements in teaching don’t come from major overhauls, but from small, thoughtful adjustments. Across campuses, experienced faculty have discovered that simple changes—whether in how they communicate expectations, organize materials, or engage students—can lead to significant gains in learning and classroom efficiency. This section highlights faculty favorites: practical, easy-to-implement strategies that require minimal time but deliver big results. These tried-and-true approaches demonstrate that even small shifts in practice can create more clarity, foster stronger connections, and boost student success.</a:t>
            </a:r>
          </a:p>
        </p:txBody>
      </p:sp>
      <p:sp>
        <p:nvSpPr>
          <p:cNvPr id="4" name="Slide Number Placeholder 3"/>
          <p:cNvSpPr>
            <a:spLocks noGrp="1"/>
          </p:cNvSpPr>
          <p:nvPr>
            <p:ph type="sldNum" sz="quarter" idx="5"/>
          </p:nvPr>
        </p:nvSpPr>
        <p:spPr/>
        <p:txBody>
          <a:bodyPr/>
          <a:lstStyle/>
          <a:p>
            <a:fld id="{D4F562C5-3656-45BA-B56A-C37A71460BD3}" type="slidenum">
              <a:rPr lang="en-US" smtClean="0"/>
              <a:t>26</a:t>
            </a:fld>
            <a:endParaRPr lang="en-US" dirty="0"/>
          </a:p>
        </p:txBody>
      </p:sp>
    </p:spTree>
    <p:extLst>
      <p:ext uri="{BB962C8B-B14F-4D97-AF65-F5344CB8AC3E}">
        <p14:creationId xmlns:p14="http://schemas.microsoft.com/office/powerpoint/2010/main" val="20555288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one professor streamlined their course by replacing three separate short papers—each tied to individual units—with a single end-of-term reflective portfolio. This simple change significantly reduced the amount of grading throughout the semester, easing the instructor’s workload without compromising academic rigor. More importantly, it shifted the focus for students from completing isolated assignments to engaging in meaningful synthesis. By revisiting key themes and connecting concepts across the entire course, students were encouraged to reflect on their growth, recognize patterns in the material, and produce final work that demonstrated a deeper level of critical thinking and integration. The result was not only stronger student submissions, but also a clearer sense of purpose in their learning journey.</a:t>
            </a:r>
          </a:p>
        </p:txBody>
      </p:sp>
      <p:sp>
        <p:nvSpPr>
          <p:cNvPr id="4" name="Slide Number Placeholder 3"/>
          <p:cNvSpPr>
            <a:spLocks noGrp="1"/>
          </p:cNvSpPr>
          <p:nvPr>
            <p:ph type="sldNum" sz="quarter" idx="5"/>
          </p:nvPr>
        </p:nvSpPr>
        <p:spPr/>
        <p:txBody>
          <a:bodyPr/>
          <a:lstStyle/>
          <a:p>
            <a:fld id="{D4F562C5-3656-45BA-B56A-C37A71460BD3}" type="slidenum">
              <a:rPr lang="en-US" smtClean="0"/>
              <a:t>27</a:t>
            </a:fld>
            <a:endParaRPr lang="en-US" dirty="0"/>
          </a:p>
        </p:txBody>
      </p:sp>
    </p:spTree>
    <p:extLst>
      <p:ext uri="{BB962C8B-B14F-4D97-AF65-F5344CB8AC3E}">
        <p14:creationId xmlns:p14="http://schemas.microsoft.com/office/powerpoint/2010/main" val="21195443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instructor found success by replacing daily reminder messages with a single, comprehensive “Week-at-a-Glance” email sent every Monday. This small adjustment not only streamlined the instructor’s communication routine but also gave students a clearer and more organized overview of what to expect for the week. Instead of piecing together fragmented updates, students could quickly reference one message to stay on track with assignments, readings, and deadlines. The change reduced the number of repetitive announcements while promoting student self-management and accountability. It also created a more professional, predictable rhythm to the course that students came to rely on and appreciate.</a:t>
            </a:r>
          </a:p>
        </p:txBody>
      </p:sp>
      <p:sp>
        <p:nvSpPr>
          <p:cNvPr id="4" name="Slide Number Placeholder 3"/>
          <p:cNvSpPr>
            <a:spLocks noGrp="1"/>
          </p:cNvSpPr>
          <p:nvPr>
            <p:ph type="sldNum" sz="quarter" idx="5"/>
          </p:nvPr>
        </p:nvSpPr>
        <p:spPr/>
        <p:txBody>
          <a:bodyPr/>
          <a:lstStyle/>
          <a:p>
            <a:fld id="{D4F562C5-3656-45BA-B56A-C37A71460BD3}" type="slidenum">
              <a:rPr lang="en-US" smtClean="0"/>
              <a:t>28</a:t>
            </a:fld>
            <a:endParaRPr lang="en-US" dirty="0"/>
          </a:p>
        </p:txBody>
      </p:sp>
    </p:spTree>
    <p:extLst>
      <p:ext uri="{BB962C8B-B14F-4D97-AF65-F5344CB8AC3E}">
        <p14:creationId xmlns:p14="http://schemas.microsoft.com/office/powerpoint/2010/main" val="36943231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9E06E-25FA-B6D5-9546-1BB4C62B5A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F4976A-A9C0-D40E-5EE4-EA5C5D2F1A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FD6C65-4F52-FC31-9DA5-6075FCFA6E81}"/>
              </a:ext>
            </a:extLst>
          </p:cNvPr>
          <p:cNvSpPr>
            <a:spLocks noGrp="1"/>
          </p:cNvSpPr>
          <p:nvPr>
            <p:ph type="body" idx="1"/>
          </p:nvPr>
        </p:nvSpPr>
        <p:spPr/>
        <p:txBody>
          <a:bodyPr/>
          <a:lstStyle/>
          <a:p>
            <a:pPr>
              <a:buNone/>
            </a:pPr>
            <a:r>
              <a:rPr lang="en-US" dirty="0"/>
              <a:t>In a STEM course, one faculty member simplified their approach by replacing manually graded weekly homework assignments with short, auto-graded online quizzes. These quizzes were designed to assess the same key concepts and problem-solving skills but offered a more efficient and engaging experience for both the students and the instructor. Students benefited from immediate feedback, which helped them quickly identify areas of confusion and adjust their study strategies in real time. At the same time, the instructor regained several hours of grading each week, allowing for more focus on lesson planning, student support, and interactive teaching. This small shift not only maintained academic rigor but also enhanced the overall learning experience through timely reinforcement and greater instructional efficiency.</a:t>
            </a:r>
          </a:p>
          <a:p>
            <a:pPr>
              <a:buNone/>
            </a:pPr>
            <a:r>
              <a:rPr lang="en-US" dirty="0"/>
              <a:t> </a:t>
            </a:r>
          </a:p>
        </p:txBody>
      </p:sp>
      <p:sp>
        <p:nvSpPr>
          <p:cNvPr id="4" name="Slide Number Placeholder 3">
            <a:extLst>
              <a:ext uri="{FF2B5EF4-FFF2-40B4-BE49-F238E27FC236}">
                <a16:creationId xmlns:a16="http://schemas.microsoft.com/office/drawing/2014/main" id="{FB8C9AE6-8991-702F-A732-3E63757EE8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F562C5-3656-45BA-B56A-C37A71460B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98022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course design, more isn’t always better. When we pack our courses with too many readings, activities, discussion boards, or tech tools, we risk overwhelming both our students and ourselves. The intention is usually good—we want to provide options, deepen understanding, and cover all the bases. But the result can be cognitive overload, unclear expectations, and a learning experience that feels disjointed or exhausting. Simplicity in design isn’t about lowering standards—it’s about creating focus. When students can clearly see what’s most important and how it connects to their goals, they’re more likely to engage deeply, complete tasks, and retain what they learn. A simplified course is also easier to teach, easier to update, and easier to troubleshoot when issues arise. In short, simplicity creates space—for learning, connection, and success.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431CEE-F06B-4EBE-924C-2B9C423279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769588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communications professor boosted student engagement by replacing traditional 45-minute recorded lectures with shorter, 8 to10 minute video introductions. Each video was paired with a brief, targeted reading and a focused activity designed to reinforce key concepts. This modular approach made the content more accessible and manageable for students, especially in an online or hybrid environment. Rather than passively watching lengthy lectures, students interacted with shorter, high-impact materials that held their attention and encouraged active learning. As a result, completion rates increased significantly, and students began arriving to class more prepared, contributing more meaningfully to discussions and demonstrating a stronger grasp of the material. The shift illustrated how breaking down content into smaller, purposeful segments can lead to deeper engagement and better learning outcomes.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Finally, a simple weekly checklist added to the top of each module helped another faculty member cut down on student confusion and late submissions. These small changes added up to big wins: clearer courses, more confident students, and less stress for instructors.</a:t>
            </a:r>
          </a:p>
          <a:p>
            <a:endParaRPr lang="en-US" dirty="0"/>
          </a:p>
        </p:txBody>
      </p:sp>
      <p:sp>
        <p:nvSpPr>
          <p:cNvPr id="4" name="Slide Number Placeholder 3"/>
          <p:cNvSpPr>
            <a:spLocks noGrp="1"/>
          </p:cNvSpPr>
          <p:nvPr>
            <p:ph type="sldNum" sz="quarter" idx="5"/>
          </p:nvPr>
        </p:nvSpPr>
        <p:spPr/>
        <p:txBody>
          <a:bodyPr/>
          <a:lstStyle/>
          <a:p>
            <a:fld id="{D4F562C5-3656-45BA-B56A-C37A71460BD3}" type="slidenum">
              <a:rPr lang="en-US" smtClean="0"/>
              <a:t>30</a:t>
            </a:fld>
            <a:endParaRPr lang="en-US" dirty="0"/>
          </a:p>
        </p:txBody>
      </p:sp>
    </p:spTree>
    <p:extLst>
      <p:ext uri="{BB962C8B-B14F-4D97-AF65-F5344CB8AC3E}">
        <p14:creationId xmlns:p14="http://schemas.microsoft.com/office/powerpoint/2010/main" val="4364477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E2D7C-7A7D-1DE0-134F-8228BF88FA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639A0B-1034-79C3-9773-9CEFBA1211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AF71D6-228D-7AB8-69C9-70E528C8CC2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Others found success by making better use of tools already built into their learning management system (LMS). For instance, one instructor used the rubric feature in D2L (Desire2Learn) to simplify and speed up the grading process. Instead of writing lengthy narrative comments for each assignment, the instructor created clear, criterion-based rubrics with quick-click scoring options and a space for brief, focused feedback. This shift significantly reduced the time spent grading while still offering students meaningful, personalized input. Perhaps more importantly, the rubric gave students a clearer understanding of what was expected of them and how their work would be evaluated. The transparency and consistency of the feedback improved student confidence and performance, and the instructor benefited from a more manageable grading workload—all without sacrificing instructional quality.</a:t>
            </a:r>
          </a:p>
          <a:p>
            <a:endParaRPr lang="en-US" dirty="0"/>
          </a:p>
        </p:txBody>
      </p:sp>
      <p:sp>
        <p:nvSpPr>
          <p:cNvPr id="4" name="Slide Number Placeholder 3">
            <a:extLst>
              <a:ext uri="{FF2B5EF4-FFF2-40B4-BE49-F238E27FC236}">
                <a16:creationId xmlns:a16="http://schemas.microsoft.com/office/drawing/2014/main" id="{97D80F0D-F055-8824-8AF8-227AB68A50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F562C5-3656-45BA-B56A-C37A71460BD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359299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one faculty member found that adding a simple weekly checklist to the top of each course module made a significant difference in reducing student confusion and improving time management. The checklist outlined exactly what students needed to complete that week—readings, assignments, quizzes, and deadlines—in a clear, concise format. This straightforward addition helped students stay organized, plan ahead, and avoid missing tasks, which in turn led to fewer late submissions and panicked emails. While small in scope, this change had a big impact on the overall flow of the course. Students felt more confident navigating the content, and the instructor experienced less frustration related to repeated questions or miscommunication. Taken together, these small, strategic adjustments led to clearer courses, more prepared students, and a less stressful teaching experience.</a:t>
            </a:r>
          </a:p>
        </p:txBody>
      </p:sp>
      <p:sp>
        <p:nvSpPr>
          <p:cNvPr id="4" name="Slide Number Placeholder 3"/>
          <p:cNvSpPr>
            <a:spLocks noGrp="1"/>
          </p:cNvSpPr>
          <p:nvPr>
            <p:ph type="sldNum" sz="quarter" idx="5"/>
          </p:nvPr>
        </p:nvSpPr>
        <p:spPr/>
        <p:txBody>
          <a:bodyPr/>
          <a:lstStyle/>
          <a:p>
            <a:fld id="{D4F562C5-3656-45BA-B56A-C37A71460BD3}" type="slidenum">
              <a:rPr lang="en-US" smtClean="0"/>
              <a:t>32</a:t>
            </a:fld>
            <a:endParaRPr lang="en-US" dirty="0"/>
          </a:p>
        </p:txBody>
      </p:sp>
    </p:spTree>
    <p:extLst>
      <p:ext uri="{BB962C8B-B14F-4D97-AF65-F5344CB8AC3E}">
        <p14:creationId xmlns:p14="http://schemas.microsoft.com/office/powerpoint/2010/main" val="3373726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with the best intentions, course design can sometimes become more complicated than it needs to be. In our efforts to be thorough, engaging, or innovative, we may unintentionally overwhelm students—or ourselves. That’s why it’s just as important to know what to avoid as it is to know what to include. In this section, we’ll look at some of the most common pitfalls in course design—such as overloading content, inconsistent navigation, and unclear expectations—and offer simple ways to prevent them. By recognizing these patterns, we can build courses that are not only efficient and effective, but also supportive, streamlined, and easier to maintain over time.</a:t>
            </a:r>
          </a:p>
        </p:txBody>
      </p:sp>
      <p:sp>
        <p:nvSpPr>
          <p:cNvPr id="4" name="Slide Number Placeholder 3"/>
          <p:cNvSpPr>
            <a:spLocks noGrp="1"/>
          </p:cNvSpPr>
          <p:nvPr>
            <p:ph type="sldNum" sz="quarter" idx="5"/>
          </p:nvPr>
        </p:nvSpPr>
        <p:spPr/>
        <p:txBody>
          <a:bodyPr/>
          <a:lstStyle/>
          <a:p>
            <a:fld id="{D4F562C5-3656-45BA-B56A-C37A71460BD3}" type="slidenum">
              <a:rPr lang="en-US" smtClean="0"/>
              <a:t>33</a:t>
            </a:fld>
            <a:endParaRPr lang="en-US" dirty="0"/>
          </a:p>
        </p:txBody>
      </p:sp>
    </p:spTree>
    <p:extLst>
      <p:ext uri="{BB962C8B-B14F-4D97-AF65-F5344CB8AC3E}">
        <p14:creationId xmlns:p14="http://schemas.microsoft.com/office/powerpoint/2010/main" val="36473564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While simplifying your course can improve clarity and reduce unnecessary complexity, it’s important not to swing too far in the other direction. Oversimplifying content—by removing too many assignments, reducing reading load excessively, or avoiding rigorous assessments—can unintentionally undercut the intellectual challenge that students need to grow. Students often rise to meet high expectations when they are clearly communicated and supported. A streamlined course should still invite critical thinking, meaningful application, and skill development. The goal is not to dilute the content, but to deliver it in a more intentional and accessible way. Instead of reducing depth, focus on reducing redundancy and distractions. For instance, rather than assigning less demanding work, offer fewer but more purposeful tasks that align tightly with learning outcomes. Simplification should serve learning—not soften it.</a:t>
            </a:r>
          </a:p>
          <a:p>
            <a:endParaRPr lang="en-US" i="0" dirty="0"/>
          </a:p>
          <a:p>
            <a:r>
              <a:rPr lang="en-US" i="0" dirty="0"/>
              <a:t>Appendix I in the PDF</a:t>
            </a:r>
            <a:r>
              <a:rPr lang="en-US" dirty="0"/>
              <a:t> shows how simplification can retain (and even increase) challenge by focusing on depth over quantity.</a:t>
            </a:r>
          </a:p>
        </p:txBody>
      </p:sp>
      <p:sp>
        <p:nvSpPr>
          <p:cNvPr id="4" name="Slide Number Placeholder 3"/>
          <p:cNvSpPr>
            <a:spLocks noGrp="1"/>
          </p:cNvSpPr>
          <p:nvPr>
            <p:ph type="sldNum" sz="quarter" idx="5"/>
          </p:nvPr>
        </p:nvSpPr>
        <p:spPr/>
        <p:txBody>
          <a:bodyPr/>
          <a:lstStyle/>
          <a:p>
            <a:fld id="{D4F562C5-3656-45BA-B56A-C37A71460BD3}" type="slidenum">
              <a:rPr lang="en-US" smtClean="0"/>
              <a:t>34</a:t>
            </a:fld>
            <a:endParaRPr lang="en-US" dirty="0"/>
          </a:p>
        </p:txBody>
      </p:sp>
    </p:spTree>
    <p:extLst>
      <p:ext uri="{BB962C8B-B14F-4D97-AF65-F5344CB8AC3E}">
        <p14:creationId xmlns:p14="http://schemas.microsoft.com/office/powerpoint/2010/main" val="6278352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Automation tools—such as auto-graded quizzes, scheduled announcements, and templated feedback—can be lifesavers when it comes to saving time and maintaining consistency. However, relying too heavily on automation can make a course feel impersonal or disconnected from the instructor. Students may begin to perceive the course as “set-it-and-forget-it,” which can lead to lower engagement and a diminished sense of community. Learning is a human process, and students still need opportunities to interact with their instructor and feel that someone is present, responsive, and invested in their success. The key is to strike a balance: use automation to streamline routine tasks, but pair it with timely communication, personalized feedback, and real-time interactions—such as discussion posts, announcements with a personal tone, or occasional check-in messages. Even small signs of instructor presence can go a long way in keeping students motivated and connected.</a:t>
            </a:r>
          </a:p>
        </p:txBody>
      </p:sp>
      <p:sp>
        <p:nvSpPr>
          <p:cNvPr id="4" name="Slide Number Placeholder 3"/>
          <p:cNvSpPr>
            <a:spLocks noGrp="1"/>
          </p:cNvSpPr>
          <p:nvPr>
            <p:ph type="sldNum" sz="quarter" idx="5"/>
          </p:nvPr>
        </p:nvSpPr>
        <p:spPr/>
        <p:txBody>
          <a:bodyPr/>
          <a:lstStyle/>
          <a:p>
            <a:fld id="{D4F562C5-3656-45BA-B56A-C37A71460BD3}" type="slidenum">
              <a:rPr lang="en-US" smtClean="0"/>
              <a:t>35</a:t>
            </a:fld>
            <a:endParaRPr lang="en-US" dirty="0"/>
          </a:p>
        </p:txBody>
      </p:sp>
    </p:spTree>
    <p:extLst>
      <p:ext uri="{BB962C8B-B14F-4D97-AF65-F5344CB8AC3E}">
        <p14:creationId xmlns:p14="http://schemas.microsoft.com/office/powerpoint/2010/main" val="6114931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common missteps in course design is confusing student engagement with academic rigor. While it’s important to create interactive and stimulating learning environments, activities that are exciting or time-consuming aren’t necessarily meaningful unless they are aligned with clear learning objectives. For example, assigning a group project or an interactive discussion might increase participation, but if those tasks don’t directly support what students need to know or be able to do, they can become busywork. Alignment means ensuring that every major activity and assessment is purposefully connected to the course’s learning goals. When alignment is overlooked, students may feel confused about what’s expected or frustrated that their efforts aren’t clearly tied to what they’ll be assessed on. Rigorous courses are not defined by workload or novelty, but by the depth of thinking and mastery they require. Strong alignment ensures that every element—objectives, activities, and assessments—works together to support meaningful learning.</a:t>
            </a:r>
          </a:p>
        </p:txBody>
      </p:sp>
      <p:sp>
        <p:nvSpPr>
          <p:cNvPr id="4" name="Slide Number Placeholder 3"/>
          <p:cNvSpPr>
            <a:spLocks noGrp="1"/>
          </p:cNvSpPr>
          <p:nvPr>
            <p:ph type="sldNum" sz="quarter" idx="5"/>
          </p:nvPr>
        </p:nvSpPr>
        <p:spPr/>
        <p:txBody>
          <a:bodyPr/>
          <a:lstStyle/>
          <a:p>
            <a:fld id="{D4F562C5-3656-45BA-B56A-C37A71460BD3}" type="slidenum">
              <a:rPr lang="en-US" smtClean="0"/>
              <a:t>36</a:t>
            </a:fld>
            <a:endParaRPr lang="en-US" dirty="0"/>
          </a:p>
        </p:txBody>
      </p:sp>
    </p:spTree>
    <p:extLst>
      <p:ext uri="{BB962C8B-B14F-4D97-AF65-F5344CB8AC3E}">
        <p14:creationId xmlns:p14="http://schemas.microsoft.com/office/powerpoint/2010/main" val="15494244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To illustrate the importance of alignment, consider a course with the objective: </a:t>
            </a:r>
            <a:r>
              <a:rPr lang="en-US" i="1" dirty="0"/>
              <a:t>“Students will be able to evaluate the credibility of sources in a research context.”</a:t>
            </a:r>
            <a:r>
              <a:rPr lang="en-US" dirty="0"/>
              <a:t> An aligned activity might involve students analyzing two contrasting sources—such as a peer-reviewed journal article and a popular blog—using a structured worksheet that guides them to examine authorship, evidence, bias, and publication standards. This activity directly supports the learning goal by giving students hands-on practice with the very skill they’re expected to develop and demonstrate.</a:t>
            </a:r>
          </a:p>
          <a:p>
            <a:r>
              <a:rPr lang="en-US" dirty="0"/>
              <a:t>Now contrast that with a misaligned activity: asking students to create a digital collage representing the theme of “truth in media.” While this task may spark creativity and even engagement, it doesn’t provide practice in evaluating source credibility, nor does it assess students’ ability to do so. The result may be a visually interesting product, but one that doesn’t move students closer to the stated learning objective. Alignment ensures that every part of a course—objectives, activities, and assessments—works together intentionally to promote deep, relevant learning.</a:t>
            </a:r>
          </a:p>
          <a:p>
            <a:r>
              <a:rPr lang="en-US" dirty="0"/>
              <a:t>An example of an aligned and misaligned activity can be found in Appendix J of the PDF. </a:t>
            </a:r>
          </a:p>
          <a:p>
            <a:endParaRPr lang="en-US" dirty="0"/>
          </a:p>
        </p:txBody>
      </p:sp>
      <p:sp>
        <p:nvSpPr>
          <p:cNvPr id="4" name="Slide Number Placeholder 3"/>
          <p:cNvSpPr>
            <a:spLocks noGrp="1"/>
          </p:cNvSpPr>
          <p:nvPr>
            <p:ph type="sldNum" sz="quarter" idx="5"/>
          </p:nvPr>
        </p:nvSpPr>
        <p:spPr/>
        <p:txBody>
          <a:bodyPr/>
          <a:lstStyle/>
          <a:p>
            <a:fld id="{D4F562C5-3656-45BA-B56A-C37A71460BD3}" type="slidenum">
              <a:rPr lang="en-US" smtClean="0"/>
              <a:t>37</a:t>
            </a:fld>
            <a:endParaRPr lang="en-US" dirty="0"/>
          </a:p>
        </p:txBody>
      </p:sp>
    </p:spTree>
    <p:extLst>
      <p:ext uri="{BB962C8B-B14F-4D97-AF65-F5344CB8AC3E}">
        <p14:creationId xmlns:p14="http://schemas.microsoft.com/office/powerpoint/2010/main" val="29927838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simplifying your course design is not about reducing academic rigor or compromising the quality of your instruction. Instead, it’s about making thoughtful, intentional choices that prioritize clarity, coherence, and student success. A simplified design helps ensure that every element of the course—from objectives to assessments—works in harmony to support meaningful learning. When we remove unnecessary complexity and streamline content delivery, we don’t dilute the material; we enhance students’ ability to focus, connect concepts, and engage more deeply. A well-designed course acts as a roadmap, guiding students smoothly from learning goals to activities to evaluation, eliminating confusion and fostering confidence. This kind of clarity is especially beneficial for students balancing school with work, family, or other life responsibilities, and it supports all learners by reducing cognitive overload and increasing accessibility.</a:t>
            </a:r>
          </a:p>
          <a:p>
            <a:endParaRPr lang="en-US" dirty="0"/>
          </a:p>
          <a:p>
            <a:r>
              <a:rPr lang="en-US" dirty="0"/>
              <a:t>Simplification also serves instructors. When we take advantage of tools like LMS templates, auto-captioning, embedded rubrics, and time-saving assessment strategies, we ease the burden of course upkeep and reduce the invisible workload that often leads to burnout. With more efficient systems in place, instructors can shift their energy toward what matters most: connecting with students, giving timely and meaningful feedback, and refining content to stay relevant and engaging. Even small shifts—such as consolidating assignments, reusing consistent module layouts, or creating weekly checklists—can have a powerful cumulative effect. These “small wins” improve both instructional efficiency and student outcomes.</a:t>
            </a:r>
          </a:p>
          <a:p>
            <a:endParaRPr lang="en-US" dirty="0"/>
          </a:p>
          <a:p>
            <a:r>
              <a:rPr lang="en-US" dirty="0"/>
              <a:t>Ultimately, simplifying course design is an act of intentionality. It’s not about doing less for the sake of convenience—it’s about focusing on what matters most for teaching and learning. By embracing alignment, structure, and the thoughtful use of available tools, we can craft courses that are not only easier to manage but also more impactful, inclusive, and enduring. When we design with simplicity and purpose, we create learning environments that benefit everyone—semester after semester.</a:t>
            </a:r>
          </a:p>
        </p:txBody>
      </p:sp>
      <p:sp>
        <p:nvSpPr>
          <p:cNvPr id="4" name="Slide Number Placeholder 3"/>
          <p:cNvSpPr>
            <a:spLocks noGrp="1"/>
          </p:cNvSpPr>
          <p:nvPr>
            <p:ph type="sldNum" sz="quarter" idx="5"/>
          </p:nvPr>
        </p:nvSpPr>
        <p:spPr/>
        <p:txBody>
          <a:bodyPr/>
          <a:lstStyle/>
          <a:p>
            <a:fld id="{D4F562C5-3656-45BA-B56A-C37A71460BD3}" type="slidenum">
              <a:rPr lang="en-US" smtClean="0"/>
              <a:t>38</a:t>
            </a:fld>
            <a:endParaRPr lang="en-US" dirty="0"/>
          </a:p>
        </p:txBody>
      </p:sp>
    </p:spTree>
    <p:extLst>
      <p:ext uri="{BB962C8B-B14F-4D97-AF65-F5344CB8AC3E}">
        <p14:creationId xmlns:p14="http://schemas.microsoft.com/office/powerpoint/2010/main" val="24710604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C77559-FE55-47F6-BBEB-E49F508A646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2001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how do we move from good intentions to purposeful simplicity? The key is designing with a set of clear, guiding principles that keep both teaching and learning at the center. Efficient course design isn’t about cutting corners—it’s about aligning your content, activities, and assessments in a way that saves time, reduces confusion, and improves outcomes. Whether you’re building a new course or refining an existing one, these principles can serve as your design compass—helping you create a course that’s not only easier to manage, but more impactful for your students.</a:t>
            </a:r>
          </a:p>
          <a:p>
            <a:r>
              <a:rPr lang="en-US" dirty="0"/>
              <a:t>This section outlines key guiding principles to help educators simplify their course design thoughtfully and strategically, ensuring that simplification enhances rather than diminishes academic rigor and student learning.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431CEE-F06B-4EBE-924C-2B9C423279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45075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design our courses, it's crucial to keep a few guiding principles in mind to ensure both efficiency and effectiveness. One of the most important of these is</a:t>
            </a:r>
            <a:r>
              <a:rPr lang="en-US" b="0" dirty="0"/>
              <a:t> alignment</a:t>
            </a:r>
            <a:r>
              <a:rPr lang="en-US" dirty="0"/>
              <a:t>—making sure that your course objectives, assessments, and activities are all in sync with each other. Alignment is the foundation of efficient course design. It means ensuring that your course objectives, assessments, and activities are all aligned to create a cohesive learning experience. Start with clear, measurable learning objectives that define what you want students to know or be able to do by the end of the course. Next, design your assessments—whether quizzes, papers, or projects—to directly measure those objectives. If an objective is about analyzing historical trends, then your assessments should give students the chance to demonstrate that skill, such as through a comparative analysis or case study. Finally, ensure that the learning activities—readings, discussions, group work—help students develop the skills they need to meet those objectives. When your course elements are aligned, students know exactly what is expected, how they’ll be evaluated, and how the activities contribute to their learning. This clarity not only increases student confidence but also helps you streamline your teaching, focusing on what matters most and reducing unnecessary content or tasks.</a:t>
            </a:r>
          </a:p>
        </p:txBody>
      </p:sp>
      <p:sp>
        <p:nvSpPr>
          <p:cNvPr id="4" name="Slide Number Placeholder 3"/>
          <p:cNvSpPr>
            <a:spLocks noGrp="1"/>
          </p:cNvSpPr>
          <p:nvPr>
            <p:ph type="sldNum" sz="quarter" idx="5"/>
          </p:nvPr>
        </p:nvSpPr>
        <p:spPr/>
        <p:txBody>
          <a:bodyPr/>
          <a:lstStyle/>
          <a:p>
            <a:fld id="{D4F562C5-3656-45BA-B56A-C37A71460BD3}" type="slidenum">
              <a:rPr lang="en-US" smtClean="0"/>
              <a:t>5</a:t>
            </a:fld>
            <a:endParaRPr lang="en-US" dirty="0"/>
          </a:p>
        </p:txBody>
      </p:sp>
    </p:spTree>
    <p:extLst>
      <p:ext uri="{BB962C8B-B14F-4D97-AF65-F5344CB8AC3E}">
        <p14:creationId xmlns:p14="http://schemas.microsoft.com/office/powerpoint/2010/main" val="3073892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Clarity is another cornerstone of efficient course design. It ensures that both you and your students are on the same page. This principle emphasizes the importance of being explicit in your course structure, expectations, and instructions. A well-structured course should have a clear and consistent layout that guides students step-by-step through each module or week. This includes clear labels for course content, assignments, and assessments, making it easy for students to navigate. Equally important are well-defined expectations: students should know exactly what is expected of them in terms of learning outcomes, participation, deadlines, and grading criteria. In addition, instructions for assignments, discussions, and activities should be concise and unambiguous, leaving no room for confusion. When these elements are clear, students can focus on learning rather than spending time trying to figure out what they need to do or how to do it. Clarity not only reduces frustration but also fosters a sense of confidence, helping students feel more in control of their learning journey.</a:t>
            </a:r>
          </a:p>
        </p:txBody>
      </p:sp>
      <p:sp>
        <p:nvSpPr>
          <p:cNvPr id="4" name="Slide Number Placeholder 3"/>
          <p:cNvSpPr>
            <a:spLocks noGrp="1"/>
          </p:cNvSpPr>
          <p:nvPr>
            <p:ph type="sldNum" sz="quarter" idx="5"/>
          </p:nvPr>
        </p:nvSpPr>
        <p:spPr/>
        <p:txBody>
          <a:bodyPr/>
          <a:lstStyle/>
          <a:p>
            <a:fld id="{D4F562C5-3656-45BA-B56A-C37A71460BD3}" type="slidenum">
              <a:rPr lang="en-US" smtClean="0"/>
              <a:t>6</a:t>
            </a:fld>
            <a:endParaRPr lang="en-US" dirty="0"/>
          </a:p>
        </p:txBody>
      </p:sp>
    </p:spTree>
    <p:extLst>
      <p:ext uri="{BB962C8B-B14F-4D97-AF65-F5344CB8AC3E}">
        <p14:creationId xmlns:p14="http://schemas.microsoft.com/office/powerpoint/2010/main" val="2753672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Consistency is a key principle in course design that ensures students know what to expect from week to week. When modules and assignments follow a predictable pattern, students can focus their energy on learning, not on figuring out how the course works. This means using a consistent structure across all units or modules—whether that’s the way readings, videos, and assignments are presented or how assessments are formatted. For example, you might choose to present each week with a similar layout: an introductory overview, a list of key objectives, followed by the content, activities, and a concluding assignment. In addition, assignments should follow a similar format, with clear rubrics and similar deadlines. Consistency not only helps students manage their time and effort more effectively, but it also reduces cognitive load. When students know exactly how to engage with each module and what to expect from every assignment, they can stay focused on learning rather than constantly adapting to new formats or structures. This reliable pattern leads to greater student success and less frustration.</a:t>
            </a:r>
          </a:p>
        </p:txBody>
      </p:sp>
      <p:sp>
        <p:nvSpPr>
          <p:cNvPr id="4" name="Slide Number Placeholder 3"/>
          <p:cNvSpPr>
            <a:spLocks noGrp="1"/>
          </p:cNvSpPr>
          <p:nvPr>
            <p:ph type="sldNum" sz="quarter" idx="5"/>
          </p:nvPr>
        </p:nvSpPr>
        <p:spPr/>
        <p:txBody>
          <a:bodyPr/>
          <a:lstStyle/>
          <a:p>
            <a:fld id="{D4F562C5-3656-45BA-B56A-C37A71460BD3}" type="slidenum">
              <a:rPr lang="en-US" smtClean="0"/>
              <a:t>7</a:t>
            </a:fld>
            <a:endParaRPr lang="en-US" dirty="0"/>
          </a:p>
        </p:txBody>
      </p:sp>
    </p:spTree>
    <p:extLst>
      <p:ext uri="{BB962C8B-B14F-4D97-AF65-F5344CB8AC3E}">
        <p14:creationId xmlns:p14="http://schemas.microsoft.com/office/powerpoint/2010/main" val="3286396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Reusability is a principle that helps you save time and effort by reusing and repurposing existing materials and resources. Rather than reinventing the wheel each semester, you can leverage templates, past course materials, and content banks to streamline your course design process. For instance, creating templates for weekly modules, assignment guidelines, or assessment rubrics can significantly reduce the time spent on course preparation. Additionally, reusing materials such as lecture notes, readings, videos, or even discussion prompts from previous semesters ensures that valuable content is not lost or forgotten, and it can be updated or refined as needed. Content banks—repositories of reusable materials such as quizzes, discussion questions, and multimedia resources—allow you to easily access and integrate pre-vetted resources into your courses. This not only saves time but also helps ensure consistency and alignment across different sections or semesters. By embracing reusability, you can create courses that are more efficient to teach and update, while focusing your time and energy on enhancing the student experience.</a:t>
            </a:r>
          </a:p>
        </p:txBody>
      </p:sp>
      <p:sp>
        <p:nvSpPr>
          <p:cNvPr id="4" name="Slide Number Placeholder 3"/>
          <p:cNvSpPr>
            <a:spLocks noGrp="1"/>
          </p:cNvSpPr>
          <p:nvPr>
            <p:ph type="sldNum" sz="quarter" idx="5"/>
          </p:nvPr>
        </p:nvSpPr>
        <p:spPr/>
        <p:txBody>
          <a:bodyPr/>
          <a:lstStyle/>
          <a:p>
            <a:fld id="{D4F562C5-3656-45BA-B56A-C37A71460BD3}" type="slidenum">
              <a:rPr lang="en-US" smtClean="0"/>
              <a:t>8</a:t>
            </a:fld>
            <a:endParaRPr lang="en-US" dirty="0"/>
          </a:p>
        </p:txBody>
      </p:sp>
    </p:spTree>
    <p:extLst>
      <p:ext uri="{BB962C8B-B14F-4D97-AF65-F5344CB8AC3E}">
        <p14:creationId xmlns:p14="http://schemas.microsoft.com/office/powerpoint/2010/main" val="1703777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covered some key principles of efficient course design, let’s dive into one of the most effective ways to simplify your course: streamlining your course map. Think of your course map as a blueprint—it’s the roadmap that guides both you and your students through the semester. A clear, streamlined course map not only makes your course easier to navigate, but it also ensures that your students understand how all the pieces fit together. By organizing your content, activities, and assessments in a logical, predictable flow, you can help students focus on what really matters: learning. This section will walk you through strategies to structure your course so that it feels cohesive, manageable, and aligned with your learning objectives. Whether you're designing a new course or revising an existing one, a streamlined course map is a powerful tool for enhancing both student success and your teaching efficiency.</a:t>
            </a:r>
          </a:p>
        </p:txBody>
      </p:sp>
      <p:sp>
        <p:nvSpPr>
          <p:cNvPr id="4" name="Slide Number Placeholder 3"/>
          <p:cNvSpPr>
            <a:spLocks noGrp="1"/>
          </p:cNvSpPr>
          <p:nvPr>
            <p:ph type="sldNum" sz="quarter" idx="5"/>
          </p:nvPr>
        </p:nvSpPr>
        <p:spPr/>
        <p:txBody>
          <a:bodyPr/>
          <a:lstStyle/>
          <a:p>
            <a:fld id="{D4F562C5-3656-45BA-B56A-C37A71460BD3}" type="slidenum">
              <a:rPr lang="en-US" smtClean="0"/>
              <a:t>9</a:t>
            </a:fld>
            <a:endParaRPr lang="en-US" dirty="0"/>
          </a:p>
        </p:txBody>
      </p:sp>
    </p:spTree>
    <p:extLst>
      <p:ext uri="{BB962C8B-B14F-4D97-AF65-F5344CB8AC3E}">
        <p14:creationId xmlns:p14="http://schemas.microsoft.com/office/powerpoint/2010/main" val="3998380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84A93-5B9A-7005-D62E-0D7EFE1425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113141-AF17-2917-AC44-3A5C44BA96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D6011A-D9AE-32DA-EA53-D50F37307F24}"/>
              </a:ext>
            </a:extLst>
          </p:cNvPr>
          <p:cNvSpPr>
            <a:spLocks noGrp="1"/>
          </p:cNvSpPr>
          <p:nvPr>
            <p:ph type="dt" sz="half" idx="10"/>
          </p:nvPr>
        </p:nvSpPr>
        <p:spPr/>
        <p:txBody>
          <a:bodyPr/>
          <a:lstStyle/>
          <a:p>
            <a:fld id="{C128FA71-3A18-48C0-980F-4B68F7F63042}" type="datetime1">
              <a:rPr lang="en-US" smtClean="0"/>
              <a:t>3/30/2026</a:t>
            </a:fld>
            <a:endParaRPr lang="en-US" dirty="0"/>
          </a:p>
        </p:txBody>
      </p:sp>
      <p:sp>
        <p:nvSpPr>
          <p:cNvPr id="5" name="Footer Placeholder 4">
            <a:extLst>
              <a:ext uri="{FF2B5EF4-FFF2-40B4-BE49-F238E27FC236}">
                <a16:creationId xmlns:a16="http://schemas.microsoft.com/office/drawing/2014/main" id="{78687521-CFE0-7B4C-389E-D6FD550D559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52E8D93-45DD-1075-8475-FB4E975F232C}"/>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71894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1CC83-2BC4-D986-5DDE-91A95D7EC9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D1FD85-9A01-1D46-EA64-AE6CB0FF14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5FB71C-5268-930E-A542-A7FDEAF1DF0B}"/>
              </a:ext>
            </a:extLst>
          </p:cNvPr>
          <p:cNvSpPr>
            <a:spLocks noGrp="1"/>
          </p:cNvSpPr>
          <p:nvPr>
            <p:ph type="dt" sz="half" idx="10"/>
          </p:nvPr>
        </p:nvSpPr>
        <p:spPr/>
        <p:txBody>
          <a:bodyPr/>
          <a:lstStyle/>
          <a:p>
            <a:fld id="{7104EDB3-C0E8-45F8-9E1D-1B6C8D1880C0}" type="datetime1">
              <a:rPr lang="en-US" smtClean="0"/>
              <a:t>3/30/2026</a:t>
            </a:fld>
            <a:endParaRPr lang="en-US" dirty="0"/>
          </a:p>
        </p:txBody>
      </p:sp>
      <p:sp>
        <p:nvSpPr>
          <p:cNvPr id="5" name="Footer Placeholder 4">
            <a:extLst>
              <a:ext uri="{FF2B5EF4-FFF2-40B4-BE49-F238E27FC236}">
                <a16:creationId xmlns:a16="http://schemas.microsoft.com/office/drawing/2014/main" id="{D84FA725-5363-5089-6430-29B738A7BAC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2F6807A-1735-667E-52CA-03810FAB35F8}"/>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083093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FA3562-2702-28BA-BE83-56FA46BEAA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E900CE-FEA9-F331-32C2-CC1E1BD09D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892B3F-3D30-0410-6165-988B8194DBDF}"/>
              </a:ext>
            </a:extLst>
          </p:cNvPr>
          <p:cNvSpPr>
            <a:spLocks noGrp="1"/>
          </p:cNvSpPr>
          <p:nvPr>
            <p:ph type="dt" sz="half" idx="10"/>
          </p:nvPr>
        </p:nvSpPr>
        <p:spPr/>
        <p:txBody>
          <a:bodyPr/>
          <a:lstStyle/>
          <a:p>
            <a:fld id="{9CF0EC4B-54ED-4041-B552-9BA760FA3DBA}" type="datetime1">
              <a:rPr lang="en-US" smtClean="0"/>
              <a:t>3/30/2026</a:t>
            </a:fld>
            <a:endParaRPr lang="en-US" dirty="0"/>
          </a:p>
        </p:txBody>
      </p:sp>
      <p:sp>
        <p:nvSpPr>
          <p:cNvPr id="5" name="Footer Placeholder 4">
            <a:extLst>
              <a:ext uri="{FF2B5EF4-FFF2-40B4-BE49-F238E27FC236}">
                <a16:creationId xmlns:a16="http://schemas.microsoft.com/office/drawing/2014/main" id="{FE3A0A5F-AB75-990B-1D9B-AF122EB070D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5690DB-396F-BCB7-CABE-F13FC30ED67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756678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D1777-CB30-849F-4707-C704620B65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FBAD17-3407-8157-5B8F-E1D1123AAD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1673A-CF99-83A1-BE74-05773E9FF0BC}"/>
              </a:ext>
            </a:extLst>
          </p:cNvPr>
          <p:cNvSpPr>
            <a:spLocks noGrp="1"/>
          </p:cNvSpPr>
          <p:nvPr>
            <p:ph type="dt" sz="half" idx="10"/>
          </p:nvPr>
        </p:nvSpPr>
        <p:spPr/>
        <p:txBody>
          <a:bodyPr/>
          <a:lstStyle/>
          <a:p>
            <a:fld id="{C128FA71-3A18-48C0-980F-4B68F7F63042}" type="datetime1">
              <a:rPr lang="en-US" smtClean="0"/>
              <a:t>3/30/2026</a:t>
            </a:fld>
            <a:endParaRPr lang="en-US" dirty="0"/>
          </a:p>
        </p:txBody>
      </p:sp>
      <p:sp>
        <p:nvSpPr>
          <p:cNvPr id="5" name="Footer Placeholder 4">
            <a:extLst>
              <a:ext uri="{FF2B5EF4-FFF2-40B4-BE49-F238E27FC236}">
                <a16:creationId xmlns:a16="http://schemas.microsoft.com/office/drawing/2014/main" id="{5BA52C40-0507-31A3-CAE4-394C65A88CE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53533A9-E6A8-4BDF-4DAF-F73BF250881E}"/>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049496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AE125-9B89-6592-D407-887E1381BC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6C19A6-5817-885D-CC20-1FEC2764C0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AB1C0-E255-3ED5-7244-C7932108CC03}"/>
              </a:ext>
            </a:extLst>
          </p:cNvPr>
          <p:cNvSpPr>
            <a:spLocks noGrp="1"/>
          </p:cNvSpPr>
          <p:nvPr>
            <p:ph type="dt" sz="half" idx="10"/>
          </p:nvPr>
        </p:nvSpPr>
        <p:spPr/>
        <p:txBody>
          <a:bodyPr/>
          <a:lstStyle/>
          <a:p>
            <a:fld id="{51C1210E-201E-4473-82AC-2466F5386C38}" type="datetime1">
              <a:rPr lang="en-US" smtClean="0"/>
              <a:t>3/30/2026</a:t>
            </a:fld>
            <a:endParaRPr lang="en-US" dirty="0"/>
          </a:p>
        </p:txBody>
      </p:sp>
      <p:sp>
        <p:nvSpPr>
          <p:cNvPr id="5" name="Footer Placeholder 4">
            <a:extLst>
              <a:ext uri="{FF2B5EF4-FFF2-40B4-BE49-F238E27FC236}">
                <a16:creationId xmlns:a16="http://schemas.microsoft.com/office/drawing/2014/main" id="{C02E2E4F-610B-0D2F-2368-99D08FDC9A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592A66A-5BE3-1E44-539E-8FEC5F4F089C}"/>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72213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93DFB-6837-4038-9E2A-1899DDAC91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CE95763-2F19-E385-96F4-7EA67F8E3FB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102867-F5F4-28A9-EFF6-52A62474B6DC}"/>
              </a:ext>
            </a:extLst>
          </p:cNvPr>
          <p:cNvSpPr>
            <a:spLocks noGrp="1"/>
          </p:cNvSpPr>
          <p:nvPr>
            <p:ph type="dt" sz="half" idx="10"/>
          </p:nvPr>
        </p:nvSpPr>
        <p:spPr/>
        <p:txBody>
          <a:bodyPr/>
          <a:lstStyle/>
          <a:p>
            <a:fld id="{B01EA198-6CAB-4B8F-B93F-1F9C8C4B6CE7}" type="datetime1">
              <a:rPr lang="en-US" smtClean="0"/>
              <a:t>3/30/2026</a:t>
            </a:fld>
            <a:endParaRPr lang="en-US" dirty="0"/>
          </a:p>
        </p:txBody>
      </p:sp>
      <p:sp>
        <p:nvSpPr>
          <p:cNvPr id="5" name="Footer Placeholder 4">
            <a:extLst>
              <a:ext uri="{FF2B5EF4-FFF2-40B4-BE49-F238E27FC236}">
                <a16:creationId xmlns:a16="http://schemas.microsoft.com/office/drawing/2014/main" id="{D8AC15DD-FB7B-A36F-D4A6-4BC2C8C5E96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604F602-6D2F-7FAE-5CB2-2D21EF460034}"/>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2667397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B7960-94F1-0071-2AC5-24EEBBC990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9AE736-2C34-5269-BF19-811753C3C2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5A5FCF-CBD7-3BA9-4CB0-791E613EFE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88A401-0E2E-B494-34B9-2468ADFE49BA}"/>
              </a:ext>
            </a:extLst>
          </p:cNvPr>
          <p:cNvSpPr>
            <a:spLocks noGrp="1"/>
          </p:cNvSpPr>
          <p:nvPr>
            <p:ph type="dt" sz="half" idx="10"/>
          </p:nvPr>
        </p:nvSpPr>
        <p:spPr/>
        <p:txBody>
          <a:bodyPr/>
          <a:lstStyle/>
          <a:p>
            <a:fld id="{CA06041F-4525-44D5-AA4F-332294BF1F56}" type="datetime1">
              <a:rPr lang="en-US" smtClean="0"/>
              <a:t>3/30/2026</a:t>
            </a:fld>
            <a:endParaRPr lang="en-US" dirty="0"/>
          </a:p>
        </p:txBody>
      </p:sp>
      <p:sp>
        <p:nvSpPr>
          <p:cNvPr id="6" name="Footer Placeholder 5">
            <a:extLst>
              <a:ext uri="{FF2B5EF4-FFF2-40B4-BE49-F238E27FC236}">
                <a16:creationId xmlns:a16="http://schemas.microsoft.com/office/drawing/2014/main" id="{8DDBEB4C-274F-404E-F704-47FEBCC8232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FA44D46-B144-9AF7-2AC1-E9729E3A70B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7340924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F3404-B64D-6C3E-D4D1-9F6A2A4134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564A38-C14B-EF32-7BDE-12C63AC4B3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129D2C-7C6D-6127-37B5-8A050BB93C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83F068-CB8B-41CE-2225-41AECCD27E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15359D-A324-C3B9-5228-3360B62B39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339638-90E7-0958-411D-F8C5A3829859}"/>
              </a:ext>
            </a:extLst>
          </p:cNvPr>
          <p:cNvSpPr>
            <a:spLocks noGrp="1"/>
          </p:cNvSpPr>
          <p:nvPr>
            <p:ph type="dt" sz="half" idx="10"/>
          </p:nvPr>
        </p:nvSpPr>
        <p:spPr/>
        <p:txBody>
          <a:bodyPr/>
          <a:lstStyle/>
          <a:p>
            <a:fld id="{F9557091-BBDF-4EB9-BA6B-2BB67AC4FC0F}" type="datetime1">
              <a:rPr lang="en-US" smtClean="0"/>
              <a:t>3/30/2026</a:t>
            </a:fld>
            <a:endParaRPr lang="en-US" dirty="0"/>
          </a:p>
        </p:txBody>
      </p:sp>
      <p:sp>
        <p:nvSpPr>
          <p:cNvPr id="8" name="Footer Placeholder 7">
            <a:extLst>
              <a:ext uri="{FF2B5EF4-FFF2-40B4-BE49-F238E27FC236}">
                <a16:creationId xmlns:a16="http://schemas.microsoft.com/office/drawing/2014/main" id="{3D0FCA4C-EE85-9F3A-93BD-66D14FCEBC0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CA77E8C-2F8D-6CF4-BF7F-82886125C858}"/>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683462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39077-7E03-A46B-67F2-CD3C5B87AA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3D1E10-88E7-8DEE-FE48-8426B726DD8A}"/>
              </a:ext>
            </a:extLst>
          </p:cNvPr>
          <p:cNvSpPr>
            <a:spLocks noGrp="1"/>
          </p:cNvSpPr>
          <p:nvPr>
            <p:ph type="dt" sz="half" idx="10"/>
          </p:nvPr>
        </p:nvSpPr>
        <p:spPr/>
        <p:txBody>
          <a:bodyPr/>
          <a:lstStyle/>
          <a:p>
            <a:fld id="{2D6B226B-77A6-410C-9796-083F278E0125}" type="datetime1">
              <a:rPr lang="en-US" smtClean="0"/>
              <a:t>3/30/2026</a:t>
            </a:fld>
            <a:endParaRPr lang="en-US" dirty="0"/>
          </a:p>
        </p:txBody>
      </p:sp>
      <p:sp>
        <p:nvSpPr>
          <p:cNvPr id="4" name="Footer Placeholder 3">
            <a:extLst>
              <a:ext uri="{FF2B5EF4-FFF2-40B4-BE49-F238E27FC236}">
                <a16:creationId xmlns:a16="http://schemas.microsoft.com/office/drawing/2014/main" id="{663086A1-71EC-D008-CDBF-00CD92F62F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0031F8A-C78C-FD38-40B0-89D4B4C95797}"/>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529099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B90106-56D7-8EA9-F2F2-41B333CBE140}"/>
              </a:ext>
            </a:extLst>
          </p:cNvPr>
          <p:cNvSpPr>
            <a:spLocks noGrp="1"/>
          </p:cNvSpPr>
          <p:nvPr>
            <p:ph type="dt" sz="half" idx="10"/>
          </p:nvPr>
        </p:nvSpPr>
        <p:spPr/>
        <p:txBody>
          <a:bodyPr/>
          <a:lstStyle/>
          <a:p>
            <a:fld id="{A23A578B-D289-4C40-8593-3D356C49DA58}" type="datetime1">
              <a:rPr lang="en-US" smtClean="0"/>
              <a:t>3/30/2026</a:t>
            </a:fld>
            <a:endParaRPr lang="en-US" dirty="0"/>
          </a:p>
        </p:txBody>
      </p:sp>
      <p:sp>
        <p:nvSpPr>
          <p:cNvPr id="3" name="Footer Placeholder 2">
            <a:extLst>
              <a:ext uri="{FF2B5EF4-FFF2-40B4-BE49-F238E27FC236}">
                <a16:creationId xmlns:a16="http://schemas.microsoft.com/office/drawing/2014/main" id="{AA84CDE9-8975-47AC-CA3F-7D831D33AF8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77AC193-09E7-4F57-A6C6-8B9134ECC468}"/>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935820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04B99-09BC-0A67-4E0C-9A231DAD09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EF6AB8-FFAF-FDD9-EEC8-9167137CCE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32DE60-5661-5202-C76B-0446B4ACDF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C11300-1BC2-EA9F-7C1E-C6D672017191}"/>
              </a:ext>
            </a:extLst>
          </p:cNvPr>
          <p:cNvSpPr>
            <a:spLocks noGrp="1"/>
          </p:cNvSpPr>
          <p:nvPr>
            <p:ph type="dt" sz="half" idx="10"/>
          </p:nvPr>
        </p:nvSpPr>
        <p:spPr/>
        <p:txBody>
          <a:bodyPr/>
          <a:lstStyle/>
          <a:p>
            <a:fld id="{713DFAE3-14DB-48A7-A80F-80DDB072CE3D}" type="datetime1">
              <a:rPr lang="en-US" smtClean="0"/>
              <a:t>3/30/2026</a:t>
            </a:fld>
            <a:endParaRPr lang="en-US" dirty="0"/>
          </a:p>
        </p:txBody>
      </p:sp>
      <p:sp>
        <p:nvSpPr>
          <p:cNvPr id="6" name="Footer Placeholder 5">
            <a:extLst>
              <a:ext uri="{FF2B5EF4-FFF2-40B4-BE49-F238E27FC236}">
                <a16:creationId xmlns:a16="http://schemas.microsoft.com/office/drawing/2014/main" id="{407BB546-A837-3D8C-F9FC-8C1C8971EF9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02AD0D1-5E98-8C92-D44A-057D6C4211B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355275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8EF25-971C-15A1-41E8-92B6D39D4A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4A7100-6DD5-A7A5-6C08-B86592FAB3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20D77-1D95-44EE-D203-2AAA380AC903}"/>
              </a:ext>
            </a:extLst>
          </p:cNvPr>
          <p:cNvSpPr>
            <a:spLocks noGrp="1"/>
          </p:cNvSpPr>
          <p:nvPr>
            <p:ph type="dt" sz="half" idx="10"/>
          </p:nvPr>
        </p:nvSpPr>
        <p:spPr/>
        <p:txBody>
          <a:bodyPr/>
          <a:lstStyle/>
          <a:p>
            <a:fld id="{51C1210E-201E-4473-82AC-2466F5386C38}" type="datetime1">
              <a:rPr lang="en-US" smtClean="0"/>
              <a:t>3/30/2026</a:t>
            </a:fld>
            <a:endParaRPr lang="en-US" dirty="0"/>
          </a:p>
        </p:txBody>
      </p:sp>
      <p:sp>
        <p:nvSpPr>
          <p:cNvPr id="5" name="Footer Placeholder 4">
            <a:extLst>
              <a:ext uri="{FF2B5EF4-FFF2-40B4-BE49-F238E27FC236}">
                <a16:creationId xmlns:a16="http://schemas.microsoft.com/office/drawing/2014/main" id="{1F23D42C-7132-DB6F-C722-4783A33E170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03175B4-1ECA-CC46-994C-A5E0988AB0E8}"/>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8927610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83765-0FA7-BF80-DE5D-098033250C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53BDDB-D43F-C3D8-7476-6045BD800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8B9C35-667E-176C-1157-AF9F18DF33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D17D77-614C-28D2-582E-4D5EF302C54F}"/>
              </a:ext>
            </a:extLst>
          </p:cNvPr>
          <p:cNvSpPr>
            <a:spLocks noGrp="1"/>
          </p:cNvSpPr>
          <p:nvPr>
            <p:ph type="dt" sz="half" idx="10"/>
          </p:nvPr>
        </p:nvSpPr>
        <p:spPr/>
        <p:txBody>
          <a:bodyPr/>
          <a:lstStyle/>
          <a:p>
            <a:fld id="{92C5EAEF-6478-4102-8F5D-A5FE9FC97ACB}" type="datetime1">
              <a:rPr lang="en-US" smtClean="0"/>
              <a:t>3/30/2026</a:t>
            </a:fld>
            <a:endParaRPr lang="en-US" dirty="0"/>
          </a:p>
        </p:txBody>
      </p:sp>
      <p:sp>
        <p:nvSpPr>
          <p:cNvPr id="6" name="Footer Placeholder 5">
            <a:extLst>
              <a:ext uri="{FF2B5EF4-FFF2-40B4-BE49-F238E27FC236}">
                <a16:creationId xmlns:a16="http://schemas.microsoft.com/office/drawing/2014/main" id="{6DA3BFCC-DE79-1910-B6FC-83AD67CEC13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BE099A6-90F8-9B76-97EC-3AD3363D8C98}"/>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8142199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7F2DB-7362-25D8-190C-50314C2B87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DE98B8-85CB-D1D2-5FD4-549B7F323F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EF4199-ED8E-AF46-EE49-2DA004375A6F}"/>
              </a:ext>
            </a:extLst>
          </p:cNvPr>
          <p:cNvSpPr>
            <a:spLocks noGrp="1"/>
          </p:cNvSpPr>
          <p:nvPr>
            <p:ph type="dt" sz="half" idx="10"/>
          </p:nvPr>
        </p:nvSpPr>
        <p:spPr/>
        <p:txBody>
          <a:bodyPr/>
          <a:lstStyle/>
          <a:p>
            <a:fld id="{7104EDB3-C0E8-45F8-9E1D-1B6C8D1880C0}" type="datetime1">
              <a:rPr lang="en-US" smtClean="0"/>
              <a:t>3/30/2026</a:t>
            </a:fld>
            <a:endParaRPr lang="en-US" dirty="0"/>
          </a:p>
        </p:txBody>
      </p:sp>
      <p:sp>
        <p:nvSpPr>
          <p:cNvPr id="5" name="Footer Placeholder 4">
            <a:extLst>
              <a:ext uri="{FF2B5EF4-FFF2-40B4-BE49-F238E27FC236}">
                <a16:creationId xmlns:a16="http://schemas.microsoft.com/office/drawing/2014/main" id="{E2D15640-F991-7F4D-9569-3FC22A1DE9C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7099A3B-7DD1-E836-7485-26E72C53F562}"/>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502447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BBA40E-A5E3-8F40-FDE4-2F1A19A191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DC6198-3D38-BBCC-1D93-CB4A580143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1A6077-CD47-96E3-84F0-9AA4C83856BE}"/>
              </a:ext>
            </a:extLst>
          </p:cNvPr>
          <p:cNvSpPr>
            <a:spLocks noGrp="1"/>
          </p:cNvSpPr>
          <p:nvPr>
            <p:ph type="dt" sz="half" idx="10"/>
          </p:nvPr>
        </p:nvSpPr>
        <p:spPr/>
        <p:txBody>
          <a:bodyPr/>
          <a:lstStyle/>
          <a:p>
            <a:fld id="{9CF0EC4B-54ED-4041-B552-9BA760FA3DBA}" type="datetime1">
              <a:rPr lang="en-US" smtClean="0"/>
              <a:t>3/30/2026</a:t>
            </a:fld>
            <a:endParaRPr lang="en-US" dirty="0"/>
          </a:p>
        </p:txBody>
      </p:sp>
      <p:sp>
        <p:nvSpPr>
          <p:cNvPr id="5" name="Footer Placeholder 4">
            <a:extLst>
              <a:ext uri="{FF2B5EF4-FFF2-40B4-BE49-F238E27FC236}">
                <a16:creationId xmlns:a16="http://schemas.microsoft.com/office/drawing/2014/main" id="{815606B5-A862-B73F-0334-47AF98CF59E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19AC2C3-2E3D-A395-E22B-F4D5C10560B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438581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196DD-32A1-39A1-0D99-B228B8AF6B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BAB010-01DD-3C58-D2CA-249BCCA293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7204FF-BF32-D3DE-A5CD-236386AAD462}"/>
              </a:ext>
            </a:extLst>
          </p:cNvPr>
          <p:cNvSpPr>
            <a:spLocks noGrp="1"/>
          </p:cNvSpPr>
          <p:nvPr>
            <p:ph type="dt" sz="half" idx="10"/>
          </p:nvPr>
        </p:nvSpPr>
        <p:spPr/>
        <p:txBody>
          <a:bodyPr/>
          <a:lstStyle/>
          <a:p>
            <a:fld id="{85382486-ABB2-4A66-88C7-9DE934DFD227}" type="datetimeFigureOut">
              <a:rPr lang="en-US" smtClean="0"/>
              <a:t>3/30/2026</a:t>
            </a:fld>
            <a:endParaRPr lang="en-US" dirty="0"/>
          </a:p>
        </p:txBody>
      </p:sp>
      <p:sp>
        <p:nvSpPr>
          <p:cNvPr id="5" name="Footer Placeholder 4">
            <a:extLst>
              <a:ext uri="{FF2B5EF4-FFF2-40B4-BE49-F238E27FC236}">
                <a16:creationId xmlns:a16="http://schemas.microsoft.com/office/drawing/2014/main" id="{250EF694-076A-3FB6-E14C-BE87E5661C8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9819920-8B19-B4AC-5DD0-8D2CE3776C9E}"/>
              </a:ext>
            </a:extLst>
          </p:cNvPr>
          <p:cNvSpPr>
            <a:spLocks noGrp="1"/>
          </p:cNvSpPr>
          <p:nvPr>
            <p:ph type="sldNum" sz="quarter" idx="12"/>
          </p:nvPr>
        </p:nvSpPr>
        <p:spPr/>
        <p:txBody>
          <a:bodyPr/>
          <a:lstStyle/>
          <a:p>
            <a:fld id="{3ABCCF66-2139-494D-B584-4F5FFAE267A5}" type="slidenum">
              <a:rPr lang="en-US" smtClean="0"/>
              <a:t>‹#›</a:t>
            </a:fld>
            <a:endParaRPr lang="en-US" dirty="0"/>
          </a:p>
        </p:txBody>
      </p:sp>
    </p:spTree>
    <p:extLst>
      <p:ext uri="{BB962C8B-B14F-4D97-AF65-F5344CB8AC3E}">
        <p14:creationId xmlns:p14="http://schemas.microsoft.com/office/powerpoint/2010/main" val="1690654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C257B-961E-6A6B-220F-5757D43C1F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47EAF9-40CD-EF84-AB67-4BA6E75D87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090C7B-9589-715B-0074-7C15FDCBB299}"/>
              </a:ext>
            </a:extLst>
          </p:cNvPr>
          <p:cNvSpPr>
            <a:spLocks noGrp="1"/>
          </p:cNvSpPr>
          <p:nvPr>
            <p:ph type="dt" sz="half" idx="10"/>
          </p:nvPr>
        </p:nvSpPr>
        <p:spPr/>
        <p:txBody>
          <a:bodyPr/>
          <a:lstStyle/>
          <a:p>
            <a:fld id="{85382486-ABB2-4A66-88C7-9DE934DFD227}" type="datetimeFigureOut">
              <a:rPr lang="en-US" smtClean="0"/>
              <a:t>3/30/2026</a:t>
            </a:fld>
            <a:endParaRPr lang="en-US" dirty="0"/>
          </a:p>
        </p:txBody>
      </p:sp>
      <p:sp>
        <p:nvSpPr>
          <p:cNvPr id="5" name="Footer Placeholder 4">
            <a:extLst>
              <a:ext uri="{FF2B5EF4-FFF2-40B4-BE49-F238E27FC236}">
                <a16:creationId xmlns:a16="http://schemas.microsoft.com/office/drawing/2014/main" id="{C48511CF-C4DA-1E27-B93D-6C90962263D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190B4E3-EE60-B55B-142E-FAFD1F5A85C0}"/>
              </a:ext>
            </a:extLst>
          </p:cNvPr>
          <p:cNvSpPr>
            <a:spLocks noGrp="1"/>
          </p:cNvSpPr>
          <p:nvPr>
            <p:ph type="sldNum" sz="quarter" idx="12"/>
          </p:nvPr>
        </p:nvSpPr>
        <p:spPr/>
        <p:txBody>
          <a:bodyPr/>
          <a:lstStyle/>
          <a:p>
            <a:fld id="{3ABCCF66-2139-494D-B584-4F5FFAE267A5}" type="slidenum">
              <a:rPr lang="en-US" smtClean="0"/>
              <a:t>‹#›</a:t>
            </a:fld>
            <a:endParaRPr lang="en-US" dirty="0"/>
          </a:p>
        </p:txBody>
      </p:sp>
    </p:spTree>
    <p:extLst>
      <p:ext uri="{BB962C8B-B14F-4D97-AF65-F5344CB8AC3E}">
        <p14:creationId xmlns:p14="http://schemas.microsoft.com/office/powerpoint/2010/main" val="15050383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BAE98-9B03-CC7A-476A-A382692330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58A1C3-D239-6B9B-2FE7-AD09A00378F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3CFD89-AC6D-1A1E-A9B3-72C77CA735CA}"/>
              </a:ext>
            </a:extLst>
          </p:cNvPr>
          <p:cNvSpPr>
            <a:spLocks noGrp="1"/>
          </p:cNvSpPr>
          <p:nvPr>
            <p:ph type="dt" sz="half" idx="10"/>
          </p:nvPr>
        </p:nvSpPr>
        <p:spPr/>
        <p:txBody>
          <a:bodyPr/>
          <a:lstStyle/>
          <a:p>
            <a:fld id="{85382486-ABB2-4A66-88C7-9DE934DFD227}" type="datetimeFigureOut">
              <a:rPr lang="en-US" smtClean="0"/>
              <a:t>3/30/2026</a:t>
            </a:fld>
            <a:endParaRPr lang="en-US" dirty="0"/>
          </a:p>
        </p:txBody>
      </p:sp>
      <p:sp>
        <p:nvSpPr>
          <p:cNvPr id="5" name="Footer Placeholder 4">
            <a:extLst>
              <a:ext uri="{FF2B5EF4-FFF2-40B4-BE49-F238E27FC236}">
                <a16:creationId xmlns:a16="http://schemas.microsoft.com/office/drawing/2014/main" id="{17A8923B-2D1A-CA77-71F7-1C43DC942F2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4429092-3C3E-2271-556A-6F496FF3592B}"/>
              </a:ext>
            </a:extLst>
          </p:cNvPr>
          <p:cNvSpPr>
            <a:spLocks noGrp="1"/>
          </p:cNvSpPr>
          <p:nvPr>
            <p:ph type="sldNum" sz="quarter" idx="12"/>
          </p:nvPr>
        </p:nvSpPr>
        <p:spPr/>
        <p:txBody>
          <a:bodyPr/>
          <a:lstStyle/>
          <a:p>
            <a:fld id="{3ABCCF66-2139-494D-B584-4F5FFAE267A5}" type="slidenum">
              <a:rPr lang="en-US" smtClean="0"/>
              <a:t>‹#›</a:t>
            </a:fld>
            <a:endParaRPr lang="en-US" dirty="0"/>
          </a:p>
        </p:txBody>
      </p:sp>
    </p:spTree>
    <p:extLst>
      <p:ext uri="{BB962C8B-B14F-4D97-AF65-F5344CB8AC3E}">
        <p14:creationId xmlns:p14="http://schemas.microsoft.com/office/powerpoint/2010/main" val="20662737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52A9F-C205-8087-5F92-5788AB22C2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F87023-0B3F-5867-39F9-30FE0CE835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FA941D-BCB3-878F-68A7-F6D2DB22AB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73903D-64E4-5C57-AC76-5BB204AE638B}"/>
              </a:ext>
            </a:extLst>
          </p:cNvPr>
          <p:cNvSpPr>
            <a:spLocks noGrp="1"/>
          </p:cNvSpPr>
          <p:nvPr>
            <p:ph type="dt" sz="half" idx="10"/>
          </p:nvPr>
        </p:nvSpPr>
        <p:spPr/>
        <p:txBody>
          <a:bodyPr/>
          <a:lstStyle/>
          <a:p>
            <a:fld id="{85382486-ABB2-4A66-88C7-9DE934DFD227}" type="datetimeFigureOut">
              <a:rPr lang="en-US" smtClean="0"/>
              <a:t>3/30/2026</a:t>
            </a:fld>
            <a:endParaRPr lang="en-US" dirty="0"/>
          </a:p>
        </p:txBody>
      </p:sp>
      <p:sp>
        <p:nvSpPr>
          <p:cNvPr id="6" name="Footer Placeholder 5">
            <a:extLst>
              <a:ext uri="{FF2B5EF4-FFF2-40B4-BE49-F238E27FC236}">
                <a16:creationId xmlns:a16="http://schemas.microsoft.com/office/drawing/2014/main" id="{D94E5325-1449-8300-C416-D47FC0D42EA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639C260-DC3A-BBA8-3DC8-71A817DDE1E4}"/>
              </a:ext>
            </a:extLst>
          </p:cNvPr>
          <p:cNvSpPr>
            <a:spLocks noGrp="1"/>
          </p:cNvSpPr>
          <p:nvPr>
            <p:ph type="sldNum" sz="quarter" idx="12"/>
          </p:nvPr>
        </p:nvSpPr>
        <p:spPr/>
        <p:txBody>
          <a:bodyPr/>
          <a:lstStyle/>
          <a:p>
            <a:fld id="{3ABCCF66-2139-494D-B584-4F5FFAE267A5}" type="slidenum">
              <a:rPr lang="en-US" smtClean="0"/>
              <a:t>‹#›</a:t>
            </a:fld>
            <a:endParaRPr lang="en-US" dirty="0"/>
          </a:p>
        </p:txBody>
      </p:sp>
    </p:spTree>
    <p:extLst>
      <p:ext uri="{BB962C8B-B14F-4D97-AF65-F5344CB8AC3E}">
        <p14:creationId xmlns:p14="http://schemas.microsoft.com/office/powerpoint/2010/main" val="22964133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CB23F-8A2C-DF1A-B822-15B9391E0B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001447-03C9-2736-0961-0F988D6033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DA443E-852C-CF6B-1E14-F44093D9D3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C329F9-90F8-598D-977B-D0E14916D3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553EA5-717E-EB3A-61FB-7C38F3D9D6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296DDF-441B-B505-8F98-0B4BEFB34ADE}"/>
              </a:ext>
            </a:extLst>
          </p:cNvPr>
          <p:cNvSpPr>
            <a:spLocks noGrp="1"/>
          </p:cNvSpPr>
          <p:nvPr>
            <p:ph type="dt" sz="half" idx="10"/>
          </p:nvPr>
        </p:nvSpPr>
        <p:spPr/>
        <p:txBody>
          <a:bodyPr/>
          <a:lstStyle/>
          <a:p>
            <a:fld id="{85382486-ABB2-4A66-88C7-9DE934DFD227}" type="datetimeFigureOut">
              <a:rPr lang="en-US" smtClean="0"/>
              <a:t>3/30/2026</a:t>
            </a:fld>
            <a:endParaRPr lang="en-US" dirty="0"/>
          </a:p>
        </p:txBody>
      </p:sp>
      <p:sp>
        <p:nvSpPr>
          <p:cNvPr id="8" name="Footer Placeholder 7">
            <a:extLst>
              <a:ext uri="{FF2B5EF4-FFF2-40B4-BE49-F238E27FC236}">
                <a16:creationId xmlns:a16="http://schemas.microsoft.com/office/drawing/2014/main" id="{D13B55BE-C475-B97D-3AD9-49187FD630B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24152E5-65C4-9BB7-519C-FF963C350488}"/>
              </a:ext>
            </a:extLst>
          </p:cNvPr>
          <p:cNvSpPr>
            <a:spLocks noGrp="1"/>
          </p:cNvSpPr>
          <p:nvPr>
            <p:ph type="sldNum" sz="quarter" idx="12"/>
          </p:nvPr>
        </p:nvSpPr>
        <p:spPr/>
        <p:txBody>
          <a:bodyPr/>
          <a:lstStyle/>
          <a:p>
            <a:fld id="{3ABCCF66-2139-494D-B584-4F5FFAE267A5}" type="slidenum">
              <a:rPr lang="en-US" smtClean="0"/>
              <a:t>‹#›</a:t>
            </a:fld>
            <a:endParaRPr lang="en-US" dirty="0"/>
          </a:p>
        </p:txBody>
      </p:sp>
    </p:spTree>
    <p:extLst>
      <p:ext uri="{BB962C8B-B14F-4D97-AF65-F5344CB8AC3E}">
        <p14:creationId xmlns:p14="http://schemas.microsoft.com/office/powerpoint/2010/main" val="14351878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91A4F-B70F-3A33-95EF-CA37019FA8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70D85D-3937-1E33-DFAB-07BC825E33E4}"/>
              </a:ext>
            </a:extLst>
          </p:cNvPr>
          <p:cNvSpPr>
            <a:spLocks noGrp="1"/>
          </p:cNvSpPr>
          <p:nvPr>
            <p:ph type="dt" sz="half" idx="10"/>
          </p:nvPr>
        </p:nvSpPr>
        <p:spPr/>
        <p:txBody>
          <a:bodyPr/>
          <a:lstStyle/>
          <a:p>
            <a:fld id="{85382486-ABB2-4A66-88C7-9DE934DFD227}" type="datetimeFigureOut">
              <a:rPr lang="en-US" smtClean="0"/>
              <a:t>3/30/2026</a:t>
            </a:fld>
            <a:endParaRPr lang="en-US" dirty="0"/>
          </a:p>
        </p:txBody>
      </p:sp>
      <p:sp>
        <p:nvSpPr>
          <p:cNvPr id="4" name="Footer Placeholder 3">
            <a:extLst>
              <a:ext uri="{FF2B5EF4-FFF2-40B4-BE49-F238E27FC236}">
                <a16:creationId xmlns:a16="http://schemas.microsoft.com/office/drawing/2014/main" id="{3777AEA8-BDE9-A283-1701-C2AC1D85D79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D88BA5A-7439-81F7-9FE4-A14BFEF32664}"/>
              </a:ext>
            </a:extLst>
          </p:cNvPr>
          <p:cNvSpPr>
            <a:spLocks noGrp="1"/>
          </p:cNvSpPr>
          <p:nvPr>
            <p:ph type="sldNum" sz="quarter" idx="12"/>
          </p:nvPr>
        </p:nvSpPr>
        <p:spPr/>
        <p:txBody>
          <a:bodyPr/>
          <a:lstStyle/>
          <a:p>
            <a:fld id="{3ABCCF66-2139-494D-B584-4F5FFAE267A5}" type="slidenum">
              <a:rPr lang="en-US" smtClean="0"/>
              <a:t>‹#›</a:t>
            </a:fld>
            <a:endParaRPr lang="en-US" dirty="0"/>
          </a:p>
        </p:txBody>
      </p:sp>
    </p:spTree>
    <p:extLst>
      <p:ext uri="{BB962C8B-B14F-4D97-AF65-F5344CB8AC3E}">
        <p14:creationId xmlns:p14="http://schemas.microsoft.com/office/powerpoint/2010/main" val="26315890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EEA012-CFD6-9272-0F92-9DF906129EA5}"/>
              </a:ext>
            </a:extLst>
          </p:cNvPr>
          <p:cNvSpPr>
            <a:spLocks noGrp="1"/>
          </p:cNvSpPr>
          <p:nvPr>
            <p:ph type="dt" sz="half" idx="10"/>
          </p:nvPr>
        </p:nvSpPr>
        <p:spPr/>
        <p:txBody>
          <a:bodyPr/>
          <a:lstStyle/>
          <a:p>
            <a:fld id="{85382486-ABB2-4A66-88C7-9DE934DFD227}" type="datetimeFigureOut">
              <a:rPr lang="en-US" smtClean="0"/>
              <a:t>3/30/2026</a:t>
            </a:fld>
            <a:endParaRPr lang="en-US" dirty="0"/>
          </a:p>
        </p:txBody>
      </p:sp>
      <p:sp>
        <p:nvSpPr>
          <p:cNvPr id="3" name="Footer Placeholder 2">
            <a:extLst>
              <a:ext uri="{FF2B5EF4-FFF2-40B4-BE49-F238E27FC236}">
                <a16:creationId xmlns:a16="http://schemas.microsoft.com/office/drawing/2014/main" id="{C6FF58FC-6E65-D21D-BADA-32390344EE9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01C69D8-E817-6957-92C0-AC991C03C375}"/>
              </a:ext>
            </a:extLst>
          </p:cNvPr>
          <p:cNvSpPr>
            <a:spLocks noGrp="1"/>
          </p:cNvSpPr>
          <p:nvPr>
            <p:ph type="sldNum" sz="quarter" idx="12"/>
          </p:nvPr>
        </p:nvSpPr>
        <p:spPr/>
        <p:txBody>
          <a:bodyPr/>
          <a:lstStyle/>
          <a:p>
            <a:fld id="{3ABCCF66-2139-494D-B584-4F5FFAE267A5}" type="slidenum">
              <a:rPr lang="en-US" smtClean="0"/>
              <a:t>‹#›</a:t>
            </a:fld>
            <a:endParaRPr lang="en-US" dirty="0"/>
          </a:p>
        </p:txBody>
      </p:sp>
    </p:spTree>
    <p:extLst>
      <p:ext uri="{BB962C8B-B14F-4D97-AF65-F5344CB8AC3E}">
        <p14:creationId xmlns:p14="http://schemas.microsoft.com/office/powerpoint/2010/main" val="3830429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FE0B5-7437-AE80-DB3B-4FF4295FE8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396002-9A13-0EDD-4C4E-8B1BB0ED82A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7E6B69-DE52-DB48-7D44-7B689631D7FD}"/>
              </a:ext>
            </a:extLst>
          </p:cNvPr>
          <p:cNvSpPr>
            <a:spLocks noGrp="1"/>
          </p:cNvSpPr>
          <p:nvPr>
            <p:ph type="dt" sz="half" idx="10"/>
          </p:nvPr>
        </p:nvSpPr>
        <p:spPr/>
        <p:txBody>
          <a:bodyPr/>
          <a:lstStyle/>
          <a:p>
            <a:fld id="{B01EA198-6CAB-4B8F-B93F-1F9C8C4B6CE7}" type="datetime1">
              <a:rPr lang="en-US" smtClean="0"/>
              <a:t>3/30/2026</a:t>
            </a:fld>
            <a:endParaRPr lang="en-US" dirty="0"/>
          </a:p>
        </p:txBody>
      </p:sp>
      <p:sp>
        <p:nvSpPr>
          <p:cNvPr id="5" name="Footer Placeholder 4">
            <a:extLst>
              <a:ext uri="{FF2B5EF4-FFF2-40B4-BE49-F238E27FC236}">
                <a16:creationId xmlns:a16="http://schemas.microsoft.com/office/drawing/2014/main" id="{FA169C93-2A62-352F-3036-FCBE6F0961B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FE90B0-F358-2F19-823F-451648491EB8}"/>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126784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79486-D9C7-EF25-C551-56E2E8EC32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378ACC-B021-5044-6E8A-557BFF0C6E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576624-86CF-810B-CF9C-1A36C8CB2B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116A47-94AF-D037-4E1B-111142923C64}"/>
              </a:ext>
            </a:extLst>
          </p:cNvPr>
          <p:cNvSpPr>
            <a:spLocks noGrp="1"/>
          </p:cNvSpPr>
          <p:nvPr>
            <p:ph type="dt" sz="half" idx="10"/>
          </p:nvPr>
        </p:nvSpPr>
        <p:spPr/>
        <p:txBody>
          <a:bodyPr/>
          <a:lstStyle/>
          <a:p>
            <a:fld id="{85382486-ABB2-4A66-88C7-9DE934DFD227}" type="datetimeFigureOut">
              <a:rPr lang="en-US" smtClean="0"/>
              <a:t>3/30/2026</a:t>
            </a:fld>
            <a:endParaRPr lang="en-US" dirty="0"/>
          </a:p>
        </p:txBody>
      </p:sp>
      <p:sp>
        <p:nvSpPr>
          <p:cNvPr id="6" name="Footer Placeholder 5">
            <a:extLst>
              <a:ext uri="{FF2B5EF4-FFF2-40B4-BE49-F238E27FC236}">
                <a16:creationId xmlns:a16="http://schemas.microsoft.com/office/drawing/2014/main" id="{8B2C5862-4CA8-DD41-3AF3-D9552A7EE98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3996209-D46D-981C-035B-E34126860C24}"/>
              </a:ext>
            </a:extLst>
          </p:cNvPr>
          <p:cNvSpPr>
            <a:spLocks noGrp="1"/>
          </p:cNvSpPr>
          <p:nvPr>
            <p:ph type="sldNum" sz="quarter" idx="12"/>
          </p:nvPr>
        </p:nvSpPr>
        <p:spPr/>
        <p:txBody>
          <a:bodyPr/>
          <a:lstStyle/>
          <a:p>
            <a:fld id="{3ABCCF66-2139-494D-B584-4F5FFAE267A5}" type="slidenum">
              <a:rPr lang="en-US" smtClean="0"/>
              <a:t>‹#›</a:t>
            </a:fld>
            <a:endParaRPr lang="en-US" dirty="0"/>
          </a:p>
        </p:txBody>
      </p:sp>
    </p:spTree>
    <p:extLst>
      <p:ext uri="{BB962C8B-B14F-4D97-AF65-F5344CB8AC3E}">
        <p14:creationId xmlns:p14="http://schemas.microsoft.com/office/powerpoint/2010/main" val="22277760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B189A-920A-0A27-A537-1EDF65D008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39886F-935E-E9E0-3215-E95B7A7CE5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4F6EA1-15A6-16C5-1D66-6E7ACC2B67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A0516E-C72E-985F-3632-0148EB474E2B}"/>
              </a:ext>
            </a:extLst>
          </p:cNvPr>
          <p:cNvSpPr>
            <a:spLocks noGrp="1"/>
          </p:cNvSpPr>
          <p:nvPr>
            <p:ph type="dt" sz="half" idx="10"/>
          </p:nvPr>
        </p:nvSpPr>
        <p:spPr/>
        <p:txBody>
          <a:bodyPr/>
          <a:lstStyle/>
          <a:p>
            <a:fld id="{85382486-ABB2-4A66-88C7-9DE934DFD227}" type="datetimeFigureOut">
              <a:rPr lang="en-US" smtClean="0"/>
              <a:t>3/30/2026</a:t>
            </a:fld>
            <a:endParaRPr lang="en-US" dirty="0"/>
          </a:p>
        </p:txBody>
      </p:sp>
      <p:sp>
        <p:nvSpPr>
          <p:cNvPr id="6" name="Footer Placeholder 5">
            <a:extLst>
              <a:ext uri="{FF2B5EF4-FFF2-40B4-BE49-F238E27FC236}">
                <a16:creationId xmlns:a16="http://schemas.microsoft.com/office/drawing/2014/main" id="{DD50C6C2-9E25-B092-7744-19E80AF0444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BA3E34-D93C-5B8B-1B21-64A3488F95BB}"/>
              </a:ext>
            </a:extLst>
          </p:cNvPr>
          <p:cNvSpPr>
            <a:spLocks noGrp="1"/>
          </p:cNvSpPr>
          <p:nvPr>
            <p:ph type="sldNum" sz="quarter" idx="12"/>
          </p:nvPr>
        </p:nvSpPr>
        <p:spPr/>
        <p:txBody>
          <a:bodyPr/>
          <a:lstStyle/>
          <a:p>
            <a:fld id="{3ABCCF66-2139-494D-B584-4F5FFAE267A5}" type="slidenum">
              <a:rPr lang="en-US" smtClean="0"/>
              <a:t>‹#›</a:t>
            </a:fld>
            <a:endParaRPr lang="en-US" dirty="0"/>
          </a:p>
        </p:txBody>
      </p:sp>
    </p:spTree>
    <p:extLst>
      <p:ext uri="{BB962C8B-B14F-4D97-AF65-F5344CB8AC3E}">
        <p14:creationId xmlns:p14="http://schemas.microsoft.com/office/powerpoint/2010/main" val="15661308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F85EA-BDE8-3D1B-A3C3-DA3431A78D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89181F-8862-4E64-7722-5AACE56B15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29B821-BE53-7F32-1851-97A5F4F8CA1F}"/>
              </a:ext>
            </a:extLst>
          </p:cNvPr>
          <p:cNvSpPr>
            <a:spLocks noGrp="1"/>
          </p:cNvSpPr>
          <p:nvPr>
            <p:ph type="dt" sz="half" idx="10"/>
          </p:nvPr>
        </p:nvSpPr>
        <p:spPr/>
        <p:txBody>
          <a:bodyPr/>
          <a:lstStyle/>
          <a:p>
            <a:fld id="{85382486-ABB2-4A66-88C7-9DE934DFD227}" type="datetimeFigureOut">
              <a:rPr lang="en-US" smtClean="0"/>
              <a:t>3/30/2026</a:t>
            </a:fld>
            <a:endParaRPr lang="en-US" dirty="0"/>
          </a:p>
        </p:txBody>
      </p:sp>
      <p:sp>
        <p:nvSpPr>
          <p:cNvPr id="5" name="Footer Placeholder 4">
            <a:extLst>
              <a:ext uri="{FF2B5EF4-FFF2-40B4-BE49-F238E27FC236}">
                <a16:creationId xmlns:a16="http://schemas.microsoft.com/office/drawing/2014/main" id="{1AB957A2-093F-B74D-9836-1AD19612D2C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B3AB817-AC31-BE87-5E20-1E1F6C268BE3}"/>
              </a:ext>
            </a:extLst>
          </p:cNvPr>
          <p:cNvSpPr>
            <a:spLocks noGrp="1"/>
          </p:cNvSpPr>
          <p:nvPr>
            <p:ph type="sldNum" sz="quarter" idx="12"/>
          </p:nvPr>
        </p:nvSpPr>
        <p:spPr/>
        <p:txBody>
          <a:bodyPr/>
          <a:lstStyle/>
          <a:p>
            <a:fld id="{3ABCCF66-2139-494D-B584-4F5FFAE267A5}" type="slidenum">
              <a:rPr lang="en-US" smtClean="0"/>
              <a:t>‹#›</a:t>
            </a:fld>
            <a:endParaRPr lang="en-US" dirty="0"/>
          </a:p>
        </p:txBody>
      </p:sp>
    </p:spTree>
    <p:extLst>
      <p:ext uri="{BB962C8B-B14F-4D97-AF65-F5344CB8AC3E}">
        <p14:creationId xmlns:p14="http://schemas.microsoft.com/office/powerpoint/2010/main" val="35756451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3B904E-74FF-C54C-B92F-E6D8F7678E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9A711C-7F75-86ED-D5F0-7AF3EEC633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DD2C53-2920-A9BA-6466-6C0A53C4714F}"/>
              </a:ext>
            </a:extLst>
          </p:cNvPr>
          <p:cNvSpPr>
            <a:spLocks noGrp="1"/>
          </p:cNvSpPr>
          <p:nvPr>
            <p:ph type="dt" sz="half" idx="10"/>
          </p:nvPr>
        </p:nvSpPr>
        <p:spPr/>
        <p:txBody>
          <a:bodyPr/>
          <a:lstStyle/>
          <a:p>
            <a:fld id="{85382486-ABB2-4A66-88C7-9DE934DFD227}" type="datetimeFigureOut">
              <a:rPr lang="en-US" smtClean="0"/>
              <a:t>3/30/2026</a:t>
            </a:fld>
            <a:endParaRPr lang="en-US" dirty="0"/>
          </a:p>
        </p:txBody>
      </p:sp>
      <p:sp>
        <p:nvSpPr>
          <p:cNvPr id="5" name="Footer Placeholder 4">
            <a:extLst>
              <a:ext uri="{FF2B5EF4-FFF2-40B4-BE49-F238E27FC236}">
                <a16:creationId xmlns:a16="http://schemas.microsoft.com/office/drawing/2014/main" id="{1CDBF545-54DF-91FC-5B7B-39F31401AF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F179810-EB2E-B5C7-55D4-3B123B12A47F}"/>
              </a:ext>
            </a:extLst>
          </p:cNvPr>
          <p:cNvSpPr>
            <a:spLocks noGrp="1"/>
          </p:cNvSpPr>
          <p:nvPr>
            <p:ph type="sldNum" sz="quarter" idx="12"/>
          </p:nvPr>
        </p:nvSpPr>
        <p:spPr/>
        <p:txBody>
          <a:bodyPr/>
          <a:lstStyle/>
          <a:p>
            <a:fld id="{3ABCCF66-2139-494D-B584-4F5FFAE267A5}" type="slidenum">
              <a:rPr lang="en-US" smtClean="0"/>
              <a:t>‹#›</a:t>
            </a:fld>
            <a:endParaRPr lang="en-US" dirty="0"/>
          </a:p>
        </p:txBody>
      </p:sp>
    </p:spTree>
    <p:extLst>
      <p:ext uri="{BB962C8B-B14F-4D97-AF65-F5344CB8AC3E}">
        <p14:creationId xmlns:p14="http://schemas.microsoft.com/office/powerpoint/2010/main" val="3021386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5B9E3-B978-5945-2A20-ACCA3F90ED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632373-9422-C886-2716-795128A02D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1729FA-EAB1-3240-33BC-51B60BFB34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F2A884-98E2-4743-78A4-C65596DDA9D9}"/>
              </a:ext>
            </a:extLst>
          </p:cNvPr>
          <p:cNvSpPr>
            <a:spLocks noGrp="1"/>
          </p:cNvSpPr>
          <p:nvPr>
            <p:ph type="dt" sz="half" idx="10"/>
          </p:nvPr>
        </p:nvSpPr>
        <p:spPr/>
        <p:txBody>
          <a:bodyPr/>
          <a:lstStyle/>
          <a:p>
            <a:fld id="{CA06041F-4525-44D5-AA4F-332294BF1F56}" type="datetime1">
              <a:rPr lang="en-US" smtClean="0"/>
              <a:t>3/30/2026</a:t>
            </a:fld>
            <a:endParaRPr lang="en-US" dirty="0"/>
          </a:p>
        </p:txBody>
      </p:sp>
      <p:sp>
        <p:nvSpPr>
          <p:cNvPr id="6" name="Footer Placeholder 5">
            <a:extLst>
              <a:ext uri="{FF2B5EF4-FFF2-40B4-BE49-F238E27FC236}">
                <a16:creationId xmlns:a16="http://schemas.microsoft.com/office/drawing/2014/main" id="{5DFAAD88-909A-AE89-DED2-8FA0EFE511B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1459C70-6C44-9F8D-E12B-F03DC0CC8A4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781950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66F13-F233-4E6A-5F4C-65AD0A34EB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47B8AC-5D92-94A0-71F5-3667A2F5ED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6BC444-7B00-EA89-125D-D86290F049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ED47BC-260C-BD25-EB31-288B66B30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1946C5-08C0-DED1-9076-6AE271BB72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2E8AAC-FFC5-DF55-B5A1-91D130B71BFC}"/>
              </a:ext>
            </a:extLst>
          </p:cNvPr>
          <p:cNvSpPr>
            <a:spLocks noGrp="1"/>
          </p:cNvSpPr>
          <p:nvPr>
            <p:ph type="dt" sz="half" idx="10"/>
          </p:nvPr>
        </p:nvSpPr>
        <p:spPr/>
        <p:txBody>
          <a:bodyPr/>
          <a:lstStyle/>
          <a:p>
            <a:fld id="{F9557091-BBDF-4EB9-BA6B-2BB67AC4FC0F}" type="datetime1">
              <a:rPr lang="en-US" smtClean="0"/>
              <a:t>3/30/2026</a:t>
            </a:fld>
            <a:endParaRPr lang="en-US" dirty="0"/>
          </a:p>
        </p:txBody>
      </p:sp>
      <p:sp>
        <p:nvSpPr>
          <p:cNvPr id="8" name="Footer Placeholder 7">
            <a:extLst>
              <a:ext uri="{FF2B5EF4-FFF2-40B4-BE49-F238E27FC236}">
                <a16:creationId xmlns:a16="http://schemas.microsoft.com/office/drawing/2014/main" id="{4A3D1A24-C0A8-A740-6F91-C7C5FD7EAAE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FE71997-C502-804E-09F9-43AC0086118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858979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4045B-A6B3-5D33-2D8F-BED4FFB764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18EBCB-CA17-62C9-9655-99B0D1A945EC}"/>
              </a:ext>
            </a:extLst>
          </p:cNvPr>
          <p:cNvSpPr>
            <a:spLocks noGrp="1"/>
          </p:cNvSpPr>
          <p:nvPr>
            <p:ph type="dt" sz="half" idx="10"/>
          </p:nvPr>
        </p:nvSpPr>
        <p:spPr/>
        <p:txBody>
          <a:bodyPr/>
          <a:lstStyle/>
          <a:p>
            <a:fld id="{2D6B226B-77A6-410C-9796-083F278E0125}" type="datetime1">
              <a:rPr lang="en-US" smtClean="0"/>
              <a:t>3/30/2026</a:t>
            </a:fld>
            <a:endParaRPr lang="en-US" dirty="0"/>
          </a:p>
        </p:txBody>
      </p:sp>
      <p:sp>
        <p:nvSpPr>
          <p:cNvPr id="4" name="Footer Placeholder 3">
            <a:extLst>
              <a:ext uri="{FF2B5EF4-FFF2-40B4-BE49-F238E27FC236}">
                <a16:creationId xmlns:a16="http://schemas.microsoft.com/office/drawing/2014/main" id="{F8342333-C50C-5B45-AB93-E62522A95B4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48F8130-8897-B3A1-2622-8B49F996618E}"/>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632306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166E65-21FA-E08E-7B87-60A41E1ABFF9}"/>
              </a:ext>
            </a:extLst>
          </p:cNvPr>
          <p:cNvSpPr>
            <a:spLocks noGrp="1"/>
          </p:cNvSpPr>
          <p:nvPr>
            <p:ph type="dt" sz="half" idx="10"/>
          </p:nvPr>
        </p:nvSpPr>
        <p:spPr/>
        <p:txBody>
          <a:bodyPr/>
          <a:lstStyle/>
          <a:p>
            <a:fld id="{A23A578B-D289-4C40-8593-3D356C49DA58}" type="datetime1">
              <a:rPr lang="en-US" smtClean="0"/>
              <a:t>3/30/2026</a:t>
            </a:fld>
            <a:endParaRPr lang="en-US" dirty="0"/>
          </a:p>
        </p:txBody>
      </p:sp>
      <p:sp>
        <p:nvSpPr>
          <p:cNvPr id="3" name="Footer Placeholder 2">
            <a:extLst>
              <a:ext uri="{FF2B5EF4-FFF2-40B4-BE49-F238E27FC236}">
                <a16:creationId xmlns:a16="http://schemas.microsoft.com/office/drawing/2014/main" id="{0FD2B295-5CC4-65BC-D90B-863F1E49F8E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C19EAEF-DEFF-9B83-CF57-EB1AA6669472}"/>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142381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40BAD-D79D-402C-321B-F2E2189335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F78C4F-5B2A-1CAC-C845-45AAE5F5C7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AAD594-19A5-4A8C-D33F-FC5ECF7358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EAE8E6-AD76-A79A-70E7-C5603CF71ED3}"/>
              </a:ext>
            </a:extLst>
          </p:cNvPr>
          <p:cNvSpPr>
            <a:spLocks noGrp="1"/>
          </p:cNvSpPr>
          <p:nvPr>
            <p:ph type="dt" sz="half" idx="10"/>
          </p:nvPr>
        </p:nvSpPr>
        <p:spPr/>
        <p:txBody>
          <a:bodyPr/>
          <a:lstStyle/>
          <a:p>
            <a:fld id="{713DFAE3-14DB-48A7-A80F-80DDB072CE3D}" type="datetime1">
              <a:rPr lang="en-US" smtClean="0"/>
              <a:t>3/30/2026</a:t>
            </a:fld>
            <a:endParaRPr lang="en-US" dirty="0"/>
          </a:p>
        </p:txBody>
      </p:sp>
      <p:sp>
        <p:nvSpPr>
          <p:cNvPr id="6" name="Footer Placeholder 5">
            <a:extLst>
              <a:ext uri="{FF2B5EF4-FFF2-40B4-BE49-F238E27FC236}">
                <a16:creationId xmlns:a16="http://schemas.microsoft.com/office/drawing/2014/main" id="{E9B28A44-441D-DF8F-E4CC-5F29B216549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4979203-853A-5525-854D-EB66402AF3AC}"/>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533794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9F5F2-0252-B270-C035-2DACDB8D98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D9A21B-70B5-EE5B-CFE7-5DF435CF82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07C0C19-8D9D-3321-2D6D-D65CAE4AFD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9E1012-0C09-4F01-5425-460CFBD9EA37}"/>
              </a:ext>
            </a:extLst>
          </p:cNvPr>
          <p:cNvSpPr>
            <a:spLocks noGrp="1"/>
          </p:cNvSpPr>
          <p:nvPr>
            <p:ph type="dt" sz="half" idx="10"/>
          </p:nvPr>
        </p:nvSpPr>
        <p:spPr/>
        <p:txBody>
          <a:bodyPr/>
          <a:lstStyle/>
          <a:p>
            <a:fld id="{92C5EAEF-6478-4102-8F5D-A5FE9FC97ACB}" type="datetime1">
              <a:rPr lang="en-US" smtClean="0"/>
              <a:t>3/30/2026</a:t>
            </a:fld>
            <a:endParaRPr lang="en-US" dirty="0"/>
          </a:p>
        </p:txBody>
      </p:sp>
      <p:sp>
        <p:nvSpPr>
          <p:cNvPr id="6" name="Footer Placeholder 5">
            <a:extLst>
              <a:ext uri="{FF2B5EF4-FFF2-40B4-BE49-F238E27FC236}">
                <a16:creationId xmlns:a16="http://schemas.microsoft.com/office/drawing/2014/main" id="{7062F8EC-2EEF-F17C-9D8C-FB7EA4467CE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FD8C8FC-A53B-F286-A3D0-81DF356782D0}"/>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930782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23755E-DC0D-6D19-28E8-7D891A6A10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2285CB-6B51-082C-136A-F39BF38104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D2CD3-FF89-8912-6BF7-CC712668B0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7F45AC6-C491-4585-A584-9CE2AF7D5500}" type="datetime1">
              <a:rPr lang="en-US" smtClean="0"/>
              <a:t>3/30/2026</a:t>
            </a:fld>
            <a:endParaRPr lang="en-US" dirty="0"/>
          </a:p>
        </p:txBody>
      </p:sp>
      <p:sp>
        <p:nvSpPr>
          <p:cNvPr id="5" name="Footer Placeholder 4">
            <a:extLst>
              <a:ext uri="{FF2B5EF4-FFF2-40B4-BE49-F238E27FC236}">
                <a16:creationId xmlns:a16="http://schemas.microsoft.com/office/drawing/2014/main" id="{33481102-F30F-5BD5-1E60-2A1EF08BA5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04DB30DD-7172-9118-A904-AC9824E4AD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C057153-B650-4DEB-B370-79DDCFDCE934}" type="slidenum">
              <a:rPr lang="en-US" smtClean="0"/>
              <a:t>‹#›</a:t>
            </a:fld>
            <a:endParaRPr lang="en-US" dirty="0"/>
          </a:p>
        </p:txBody>
      </p:sp>
    </p:spTree>
    <p:extLst>
      <p:ext uri="{BB962C8B-B14F-4D97-AF65-F5344CB8AC3E}">
        <p14:creationId xmlns:p14="http://schemas.microsoft.com/office/powerpoint/2010/main" val="3272684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9D2723-C469-4596-642D-86E3566B37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E21FEB-B113-FB9F-7A46-AAF681473E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D9FA3-F455-07BB-3F93-0B19316078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7F45AC6-C491-4585-A584-9CE2AF7D5500}" type="datetime1">
              <a:rPr lang="en-US" smtClean="0"/>
              <a:t>3/30/2026</a:t>
            </a:fld>
            <a:endParaRPr lang="en-US" dirty="0"/>
          </a:p>
        </p:txBody>
      </p:sp>
      <p:sp>
        <p:nvSpPr>
          <p:cNvPr id="5" name="Footer Placeholder 4">
            <a:extLst>
              <a:ext uri="{FF2B5EF4-FFF2-40B4-BE49-F238E27FC236}">
                <a16:creationId xmlns:a16="http://schemas.microsoft.com/office/drawing/2014/main" id="{B4790835-AE6E-7751-42D6-5BA9F9DAB2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D3261DA6-C0AA-6F56-640C-C4BA454591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C057153-B650-4DEB-B370-79DDCFDCE934}" type="slidenum">
              <a:rPr lang="en-US" smtClean="0"/>
              <a:t>‹#›</a:t>
            </a:fld>
            <a:endParaRPr lang="en-US" dirty="0"/>
          </a:p>
        </p:txBody>
      </p:sp>
    </p:spTree>
    <p:extLst>
      <p:ext uri="{BB962C8B-B14F-4D97-AF65-F5344CB8AC3E}">
        <p14:creationId xmlns:p14="http://schemas.microsoft.com/office/powerpoint/2010/main" val="55590541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874A02-5E5E-E324-1237-39120C0D34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C2767D-64CB-DB0F-9C30-D46CD44211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D65C01-85A5-0EFE-230F-99064E01F0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5382486-ABB2-4A66-88C7-9DE934DFD227}" type="datetimeFigureOut">
              <a:rPr lang="en-US" smtClean="0"/>
              <a:t>3/30/2026</a:t>
            </a:fld>
            <a:endParaRPr lang="en-US" dirty="0"/>
          </a:p>
        </p:txBody>
      </p:sp>
      <p:sp>
        <p:nvSpPr>
          <p:cNvPr id="5" name="Footer Placeholder 4">
            <a:extLst>
              <a:ext uri="{FF2B5EF4-FFF2-40B4-BE49-F238E27FC236}">
                <a16:creationId xmlns:a16="http://schemas.microsoft.com/office/drawing/2014/main" id="{EF84C03F-D9EB-A1B1-774B-73604EF7B0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A87371E7-10F5-2F64-6FA2-69359AE08C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ABCCF66-2139-494D-B584-4F5FFAE267A5}" type="slidenum">
              <a:rPr lang="en-US" smtClean="0"/>
              <a:t>‹#›</a:t>
            </a:fld>
            <a:endParaRPr lang="en-US" dirty="0"/>
          </a:p>
        </p:txBody>
      </p:sp>
    </p:spTree>
    <p:extLst>
      <p:ext uri="{BB962C8B-B14F-4D97-AF65-F5344CB8AC3E}">
        <p14:creationId xmlns:p14="http://schemas.microsoft.com/office/powerpoint/2010/main" val="4354950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hyperlink" Target="https://bokcenter.harvard.edu/design" TargetMode="External"/><Relationship Id="rId13" Type="http://schemas.openxmlformats.org/officeDocument/2006/relationships/hyperlink" Target="https://teachinginhighered.com/podcast/the-spark-of-learning/" TargetMode="External"/><Relationship Id="rId3" Type="http://schemas.openxmlformats.org/officeDocument/2006/relationships/image" Target="../media/image39.png"/><Relationship Id="rId7" Type="http://schemas.openxmlformats.org/officeDocument/2006/relationships/hyperlink" Target="https://www.qualitymatters.org/higher-ed-bridge-guide-basic" TargetMode="External"/><Relationship Id="rId12" Type="http://schemas.openxmlformats.org/officeDocument/2006/relationships/hyperlink" Target="https://www.facultyfocus.com/articles/course-design-ideas/designing-college-curricula-for-student-success/" TargetMode="External"/><Relationship Id="rId2" Type="http://schemas.openxmlformats.org/officeDocument/2006/relationships/notesSlide" Target="../notesSlides/notesSlide39.xml"/><Relationship Id="rId1" Type="http://schemas.openxmlformats.org/officeDocument/2006/relationships/slideLayout" Target="../slideLayouts/slideLayout29.xml"/><Relationship Id="rId6" Type="http://schemas.openxmlformats.org/officeDocument/2006/relationships/hyperlink" Target="https://www.researchgate.net/publication/349352629_Addressing_the_Challenges_of_Program_and_Course_Design_in_Higher_Education_with_Design_Technologies" TargetMode="External"/><Relationship Id="rId11" Type="http://schemas.openxmlformats.org/officeDocument/2006/relationships/hyperlink" Target="https://dokumen.pub/small-teaching-everyday-lessons-from-the-science-of-learning-2021024090-2021024091-9781119755548-9781119755562-9781119755555-1119755549.html" TargetMode="External"/><Relationship Id="rId5" Type="http://schemas.openxmlformats.org/officeDocument/2006/relationships/hyperlink" Target="https://taylorinstitute.ucalgary.ca/resources/innovative-approaches-to-course-design" TargetMode="External"/><Relationship Id="rId10" Type="http://schemas.openxmlformats.org/officeDocument/2006/relationships/hyperlink" Target="https://sheridan.brown.edu/resources/course-design/evidence-based-course-design-practices" TargetMode="External"/><Relationship Id="rId4" Type="http://schemas.openxmlformats.org/officeDocument/2006/relationships/hyperlink" Target="https://kpcrossacademy.ua.edu/engaging-online-course-design/" TargetMode="External"/><Relationship Id="rId9" Type="http://schemas.openxmlformats.org/officeDocument/2006/relationships/hyperlink" Target="https://peer.asee.org/simplifying-a-course-to-reduce-student-stress-so-students-can-focus-again-on-learning.pdf" TargetMode="External"/><Relationship Id="rId14" Type="http://schemas.openxmlformats.org/officeDocument/2006/relationships/hyperlink" Target="https://www.researchgate.net/publication/318021095_Wiggins_G_McTighe_J_2005_Understanding_by_design_2nd_ed_Alexandria_VA_Association_for_Supervision_and_Curriculum_Development_ASC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2" descr="Person has colorful ideas coming out of right side of head and black and white ideas coming from left side in terms of course design">
            <a:extLst>
              <a:ext uri="{FF2B5EF4-FFF2-40B4-BE49-F238E27FC236}">
                <a16:creationId xmlns:a16="http://schemas.microsoft.com/office/drawing/2014/main" id="{B0223F37-7139-0E54-803D-CDC2CB57C7C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5238" y="1438767"/>
            <a:ext cx="7608304" cy="4051421"/>
          </a:xfrm>
          <a:prstGeom prst="rect">
            <a:avLst/>
          </a:prstGeom>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86AF8DDC-8347-C392-C9C9-502DF9BBE153}"/>
              </a:ext>
            </a:extLst>
          </p:cNvPr>
          <p:cNvSpPr txBox="1"/>
          <p:nvPr/>
        </p:nvSpPr>
        <p:spPr>
          <a:xfrm>
            <a:off x="8809983" y="3031169"/>
            <a:ext cx="3048989" cy="795026"/>
          </a:xfrm>
          <a:prstGeom prst="rect">
            <a:avLst/>
          </a:prstGeom>
          <a:noFill/>
        </p:spPr>
        <p:txBody>
          <a:bodyPr wrap="square">
            <a:spAutoFit/>
          </a:bodyPr>
          <a:lstStyle/>
          <a:p>
            <a:pPr algn="ctr">
              <a:lnSpc>
                <a:spcPct val="80000"/>
              </a:lnSpc>
            </a:pPr>
            <a:r>
              <a:rPr lang="en-US" sz="2800" b="1" dirty="0">
                <a:solidFill>
                  <a:srgbClr val="002060"/>
                </a:solidFill>
              </a:rPr>
              <a:t>Simplify Without Sacrificing</a:t>
            </a:r>
          </a:p>
        </p:txBody>
      </p:sp>
      <p:sp>
        <p:nvSpPr>
          <p:cNvPr id="5" name="TextBox 4">
            <a:extLst>
              <a:ext uri="{FF2B5EF4-FFF2-40B4-BE49-F238E27FC236}">
                <a16:creationId xmlns:a16="http://schemas.microsoft.com/office/drawing/2014/main" id="{F610D8CB-AED8-A157-7553-F7C9B1FAACDD}"/>
              </a:ext>
            </a:extLst>
          </p:cNvPr>
          <p:cNvSpPr txBox="1"/>
          <p:nvPr/>
        </p:nvSpPr>
        <p:spPr>
          <a:xfrm>
            <a:off x="9197830" y="3951479"/>
            <a:ext cx="2181056" cy="594265"/>
          </a:xfrm>
          <a:prstGeom prst="rect">
            <a:avLst/>
          </a:prstGeom>
          <a:noFill/>
        </p:spPr>
        <p:txBody>
          <a:bodyPr wrap="square">
            <a:spAutoFit/>
          </a:bodyPr>
          <a:lstStyle/>
          <a:p>
            <a:pPr algn="ctr">
              <a:lnSpc>
                <a:spcPct val="80000"/>
              </a:lnSpc>
            </a:pPr>
            <a:r>
              <a:rPr lang="en-US" sz="2000" b="1" dirty="0">
                <a:solidFill>
                  <a:srgbClr val="FF0000"/>
                </a:solidFill>
              </a:rPr>
              <a:t>Design Smarter, Not Harder</a:t>
            </a:r>
          </a:p>
        </p:txBody>
      </p:sp>
      <p:sp>
        <p:nvSpPr>
          <p:cNvPr id="6" name="TextBox 5">
            <a:extLst>
              <a:ext uri="{FF2B5EF4-FFF2-40B4-BE49-F238E27FC236}">
                <a16:creationId xmlns:a16="http://schemas.microsoft.com/office/drawing/2014/main" id="{0A330F26-5AA5-6F5B-0556-107710DEA0AB}"/>
              </a:ext>
            </a:extLst>
          </p:cNvPr>
          <p:cNvSpPr txBox="1"/>
          <p:nvPr/>
        </p:nvSpPr>
        <p:spPr>
          <a:xfrm>
            <a:off x="8809983" y="5820937"/>
            <a:ext cx="3156123" cy="443711"/>
          </a:xfrm>
          <a:prstGeom prst="rect">
            <a:avLst/>
          </a:prstGeom>
          <a:noFill/>
          <a:ln>
            <a:noFill/>
          </a:ln>
        </p:spPr>
        <p:txBody>
          <a:bodyPr wrap="square" rtlCol="0">
            <a:spAutoFit/>
          </a:bodyPr>
          <a:lstStyle/>
          <a:p>
            <a:pPr>
              <a:lnSpc>
                <a:spcPct val="80000"/>
              </a:lnSpc>
            </a:pPr>
            <a:r>
              <a:rPr lang="en-US" sz="1400" b="1" dirty="0">
                <a:solidFill>
                  <a:srgbClr val="FF0000"/>
                </a:solidFill>
              </a:rPr>
              <a:t>Faculty Focus: </a:t>
            </a:r>
            <a:r>
              <a:rPr lang="en-US" sz="1400" dirty="0">
                <a:solidFill>
                  <a:srgbClr val="002060"/>
                </a:solidFill>
              </a:rPr>
              <a:t>Innovative Teaching Tips for College Success Series</a:t>
            </a:r>
          </a:p>
        </p:txBody>
      </p:sp>
    </p:spTree>
    <p:extLst>
      <p:ext uri="{BB962C8B-B14F-4D97-AF65-F5344CB8AC3E}">
        <p14:creationId xmlns:p14="http://schemas.microsoft.com/office/powerpoint/2010/main" val="3931711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262E47B-7351-D413-2B47-CB05D6ECA024}"/>
              </a:ext>
            </a:extLst>
          </p:cNvPr>
          <p:cNvSpPr txBox="1"/>
          <p:nvPr/>
        </p:nvSpPr>
        <p:spPr>
          <a:xfrm>
            <a:off x="645064" y="525982"/>
            <a:ext cx="4282983" cy="1200361"/>
          </a:xfrm>
          <a:prstGeom prst="rect">
            <a:avLst/>
          </a:prstGeom>
        </p:spPr>
        <p:txBody>
          <a:bodyPr vert="horz" lIns="91440" tIns="45720" rIns="91440" bIns="45720" rtlCol="0" anchor="b">
            <a:normAutofit/>
          </a:bodyPr>
          <a:lstStyle/>
          <a:p>
            <a:pPr algn="ctr">
              <a:lnSpc>
                <a:spcPct val="80000"/>
              </a:lnSpc>
              <a:spcBef>
                <a:spcPct val="0"/>
              </a:spcBef>
              <a:spcAft>
                <a:spcPts val="600"/>
              </a:spcAft>
            </a:pPr>
            <a:r>
              <a:rPr lang="en-US" sz="2400" b="1" kern="1200" dirty="0">
                <a:solidFill>
                  <a:srgbClr val="002060"/>
                </a:solidFill>
                <a:latin typeface="+mj-lt"/>
                <a:ea typeface="+mj-ea"/>
                <a:cs typeface="+mj-cs"/>
              </a:rPr>
              <a:t>Weekly/Module                                Structure Template</a:t>
            </a:r>
          </a:p>
        </p:txBody>
      </p:sp>
      <p:sp>
        <p:nvSpPr>
          <p:cNvPr id="12" name="Rectangle 11">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Screens screenshot of a computer screen&#10;&#10;AI-generated content may be incorrect.">
            <a:extLst>
              <a:ext uri="{FF2B5EF4-FFF2-40B4-BE49-F238E27FC236}">
                <a16:creationId xmlns:a16="http://schemas.microsoft.com/office/drawing/2014/main" id="{6E8585BC-E898-DFF3-7D6A-2633FE408F9F}"/>
              </a:ext>
            </a:extLst>
          </p:cNvPr>
          <p:cNvPicPr>
            <a:picLocks noChangeAspect="1"/>
          </p:cNvPicPr>
          <p:nvPr/>
        </p:nvPicPr>
        <p:blipFill>
          <a:blip r:embed="rId3"/>
          <a:stretch>
            <a:fillRect/>
          </a:stretch>
        </p:blipFill>
        <p:spPr>
          <a:xfrm>
            <a:off x="358509" y="2429303"/>
            <a:ext cx="4507011" cy="18929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C88D4922-3EFE-CCD0-E405-7FBB76D31768}"/>
              </a:ext>
            </a:extLst>
          </p:cNvPr>
          <p:cNvSpPr txBox="1"/>
          <p:nvPr/>
        </p:nvSpPr>
        <p:spPr>
          <a:xfrm>
            <a:off x="6275255" y="1546711"/>
            <a:ext cx="5119281" cy="3511943"/>
          </a:xfrm>
          <a:prstGeom prst="rect">
            <a:avLst/>
          </a:prstGeom>
        </p:spPr>
        <p:txBody>
          <a:bodyPr vert="horz" lIns="91440" tIns="45720" rIns="91440" bIns="45720" rtlCol="0" anchor="ctr">
            <a:noAutofit/>
          </a:bodyPr>
          <a:lstStyle/>
          <a:p>
            <a:pPr marL="285750" indent="-285750">
              <a:lnSpc>
                <a:spcPct val="80000"/>
              </a:lnSpc>
              <a:spcAft>
                <a:spcPts val="600"/>
              </a:spcAft>
              <a:buClr>
                <a:srgbClr val="002060"/>
              </a:buClr>
              <a:buFont typeface="Wingdings" panose="05000000000000000000" pitchFamily="2" charset="2"/>
              <a:buChar char="§"/>
            </a:pPr>
            <a:r>
              <a:rPr lang="en-US" sz="1600" b="1" dirty="0">
                <a:solidFill>
                  <a:srgbClr val="FF0000"/>
                </a:solidFill>
              </a:rPr>
              <a:t>What is a Weekly/Module Structure Template?</a:t>
            </a:r>
            <a:br>
              <a:rPr lang="en-US" sz="1600" dirty="0">
                <a:solidFill>
                  <a:srgbClr val="002060"/>
                </a:solidFill>
              </a:rPr>
            </a:br>
            <a:r>
              <a:rPr lang="en-US" sz="1600" dirty="0">
                <a:solidFill>
                  <a:srgbClr val="002060"/>
                </a:solidFill>
              </a:rPr>
              <a:t>A consistent, predictable layout for each week or module in the course</a:t>
            </a:r>
          </a:p>
          <a:p>
            <a:pPr marL="285750" indent="-285750">
              <a:lnSpc>
                <a:spcPct val="80000"/>
              </a:lnSpc>
              <a:spcAft>
                <a:spcPts val="600"/>
              </a:spcAft>
              <a:buClr>
                <a:srgbClr val="002060"/>
              </a:buClr>
              <a:buFont typeface="Wingdings" panose="05000000000000000000" pitchFamily="2" charset="2"/>
              <a:buChar char="§"/>
            </a:pPr>
            <a:r>
              <a:rPr lang="en-US" sz="1600" b="1" dirty="0">
                <a:solidFill>
                  <a:srgbClr val="FF0000"/>
                </a:solidFill>
              </a:rPr>
              <a:t>Why It Matters</a:t>
            </a:r>
            <a:br>
              <a:rPr lang="en-US" sz="1600" dirty="0">
                <a:solidFill>
                  <a:srgbClr val="002060"/>
                </a:solidFill>
              </a:rPr>
            </a:br>
            <a:r>
              <a:rPr lang="en-US" sz="1600" dirty="0">
                <a:solidFill>
                  <a:srgbClr val="002060"/>
                </a:solidFill>
              </a:rPr>
              <a:t>Provides clarity and organization, helping students focus on learning, not navigation</a:t>
            </a:r>
          </a:p>
          <a:p>
            <a:pPr marL="285750" indent="-285750">
              <a:lnSpc>
                <a:spcPct val="80000"/>
              </a:lnSpc>
              <a:spcAft>
                <a:spcPts val="600"/>
              </a:spcAft>
              <a:buClr>
                <a:srgbClr val="002060"/>
              </a:buClr>
              <a:buFont typeface="Wingdings" panose="05000000000000000000" pitchFamily="2" charset="2"/>
              <a:buChar char="§"/>
            </a:pPr>
            <a:r>
              <a:rPr lang="en-US" sz="1600" b="1" dirty="0">
                <a:solidFill>
                  <a:srgbClr val="FF0000"/>
                </a:solidFill>
              </a:rPr>
              <a:t>Key Components of a Weekly/Module Template</a:t>
            </a:r>
            <a:endParaRPr lang="en-US" sz="1600" dirty="0">
              <a:solidFill>
                <a:srgbClr val="FF0000"/>
              </a:solidFill>
            </a:endParaRPr>
          </a:p>
          <a:p>
            <a:pPr marL="800100" lvl="1" indent="-285750">
              <a:lnSpc>
                <a:spcPct val="80000"/>
              </a:lnSpc>
              <a:spcAft>
                <a:spcPts val="600"/>
              </a:spcAft>
              <a:buClr>
                <a:srgbClr val="002060"/>
              </a:buClr>
              <a:buFont typeface="Courier New" panose="02070309020205020404" pitchFamily="49" charset="0"/>
              <a:buChar char="o"/>
            </a:pPr>
            <a:r>
              <a:rPr lang="en-US" sz="1600" b="1" dirty="0">
                <a:solidFill>
                  <a:srgbClr val="002060"/>
                </a:solidFill>
              </a:rPr>
              <a:t>Overview/Introduction</a:t>
            </a:r>
            <a:br>
              <a:rPr lang="en-US" sz="1600" dirty="0">
                <a:solidFill>
                  <a:srgbClr val="002060"/>
                </a:solidFill>
              </a:rPr>
            </a:br>
            <a:r>
              <a:rPr lang="en-US" sz="1600" dirty="0">
                <a:solidFill>
                  <a:srgbClr val="002060"/>
                </a:solidFill>
              </a:rPr>
              <a:t>Clearly state the weekly objectives and goals</a:t>
            </a:r>
          </a:p>
          <a:p>
            <a:pPr marL="800100" lvl="1" indent="-285750">
              <a:lnSpc>
                <a:spcPct val="80000"/>
              </a:lnSpc>
              <a:spcAft>
                <a:spcPts val="600"/>
              </a:spcAft>
              <a:buClr>
                <a:srgbClr val="002060"/>
              </a:buClr>
              <a:buFont typeface="Courier New" panose="02070309020205020404" pitchFamily="49" charset="0"/>
              <a:buChar char="o"/>
            </a:pPr>
            <a:r>
              <a:rPr lang="en-US" sz="1600" b="1" dirty="0">
                <a:solidFill>
                  <a:srgbClr val="002060"/>
                </a:solidFill>
              </a:rPr>
              <a:t>Content Delivery</a:t>
            </a:r>
            <a:br>
              <a:rPr lang="en-US" sz="1600" dirty="0">
                <a:solidFill>
                  <a:srgbClr val="002060"/>
                </a:solidFill>
              </a:rPr>
            </a:br>
            <a:r>
              <a:rPr lang="en-US" sz="1600" dirty="0">
                <a:solidFill>
                  <a:srgbClr val="002060"/>
                </a:solidFill>
              </a:rPr>
              <a:t>Include readings, videos, and interactive learning materials</a:t>
            </a:r>
          </a:p>
          <a:p>
            <a:pPr marL="800100" lvl="1" indent="-285750">
              <a:lnSpc>
                <a:spcPct val="80000"/>
              </a:lnSpc>
              <a:spcAft>
                <a:spcPts val="600"/>
              </a:spcAft>
              <a:buClr>
                <a:srgbClr val="002060"/>
              </a:buClr>
              <a:buFont typeface="Courier New" panose="02070309020205020404" pitchFamily="49" charset="0"/>
              <a:buChar char="o"/>
            </a:pPr>
            <a:r>
              <a:rPr lang="en-US" sz="1600" b="1" dirty="0">
                <a:solidFill>
                  <a:srgbClr val="002060"/>
                </a:solidFill>
              </a:rPr>
              <a:t>Learning Activities</a:t>
            </a:r>
            <a:br>
              <a:rPr lang="en-US" sz="1600" dirty="0">
                <a:solidFill>
                  <a:srgbClr val="002060"/>
                </a:solidFill>
              </a:rPr>
            </a:br>
            <a:r>
              <a:rPr lang="en-US" sz="1600" dirty="0">
                <a:solidFill>
                  <a:srgbClr val="002060"/>
                </a:solidFill>
              </a:rPr>
              <a:t>Assignments, discussions, or quizzes that reinforce the content</a:t>
            </a:r>
          </a:p>
          <a:p>
            <a:pPr marL="800100" lvl="1" indent="-285750">
              <a:lnSpc>
                <a:spcPct val="80000"/>
              </a:lnSpc>
              <a:spcAft>
                <a:spcPts val="600"/>
              </a:spcAft>
              <a:buClr>
                <a:srgbClr val="002060"/>
              </a:buClr>
              <a:buFont typeface="Courier New" panose="02070309020205020404" pitchFamily="49" charset="0"/>
              <a:buChar char="o"/>
            </a:pPr>
            <a:r>
              <a:rPr lang="en-US" sz="1600" b="1" dirty="0">
                <a:solidFill>
                  <a:srgbClr val="002060"/>
                </a:solidFill>
              </a:rPr>
              <a:t>Summary/Reflection</a:t>
            </a:r>
            <a:br>
              <a:rPr lang="en-US" sz="1600" dirty="0">
                <a:solidFill>
                  <a:srgbClr val="002060"/>
                </a:solidFill>
              </a:rPr>
            </a:br>
            <a:r>
              <a:rPr lang="en-US" sz="1600" dirty="0">
                <a:solidFill>
                  <a:srgbClr val="002060"/>
                </a:solidFill>
              </a:rPr>
              <a:t>A wrap-up to consolidate learning and prepare for the next week</a:t>
            </a:r>
          </a:p>
          <a:p>
            <a:pPr marL="285750" indent="-285750">
              <a:lnSpc>
                <a:spcPct val="80000"/>
              </a:lnSpc>
              <a:spcAft>
                <a:spcPts val="600"/>
              </a:spcAft>
              <a:buClr>
                <a:srgbClr val="002060"/>
              </a:buClr>
              <a:buFont typeface="Wingdings" panose="05000000000000000000" pitchFamily="2" charset="2"/>
              <a:buChar char="§"/>
            </a:pPr>
            <a:r>
              <a:rPr lang="en-US" sz="1600" b="1" dirty="0">
                <a:solidFill>
                  <a:srgbClr val="FF0000"/>
                </a:solidFill>
              </a:rPr>
              <a:t>Impact</a:t>
            </a:r>
            <a:br>
              <a:rPr lang="en-US" sz="1600" dirty="0">
                <a:solidFill>
                  <a:srgbClr val="002060"/>
                </a:solidFill>
              </a:rPr>
            </a:br>
            <a:r>
              <a:rPr lang="en-US" sz="1600" dirty="0">
                <a:solidFill>
                  <a:srgbClr val="002060"/>
                </a:solidFill>
              </a:rPr>
              <a:t>Reduces student confusion, increases engagement, and simplifies course updates</a:t>
            </a:r>
          </a:p>
        </p:txBody>
      </p:sp>
    </p:spTree>
    <p:extLst>
      <p:ext uri="{BB962C8B-B14F-4D97-AF65-F5344CB8AC3E}">
        <p14:creationId xmlns:p14="http://schemas.microsoft.com/office/powerpoint/2010/main" val="42196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B8EA6B-3428-BA87-C3FE-7E9A8685B37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EC8CE36-9F55-AEA2-0701-A0F8BA5F9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1B264959-4C85-8E21-E8CE-78DC4CA7A4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4" name="Rectangle 13">
              <a:extLst>
                <a:ext uri="{FF2B5EF4-FFF2-40B4-BE49-F238E27FC236}">
                  <a16:creationId xmlns:a16="http://schemas.microsoft.com/office/drawing/2014/main" id="{2965D342-867F-4CD7-DCAA-A01E6DBAD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6D3CFB72-BD3C-CE38-4D06-B31A3C1938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3E17D69A-17E6-D27F-D1D9-35836FC8D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10" name="Rectangle 9">
            <a:extLst>
              <a:ext uri="{FF2B5EF4-FFF2-40B4-BE49-F238E27FC236}">
                <a16:creationId xmlns:a16="http://schemas.microsoft.com/office/drawing/2014/main" id="{0A8C2AF4-E390-A344-FD97-FE9CA51030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cxnSp>
        <p:nvCxnSpPr>
          <p:cNvPr id="12" name="Straight Connector 11">
            <a:extLst>
              <a:ext uri="{FF2B5EF4-FFF2-40B4-BE49-F238E27FC236}">
                <a16:creationId xmlns:a16="http://schemas.microsoft.com/office/drawing/2014/main" id="{A93C9A7B-BA51-C9F0-D17B-1989A1D841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 name="Picture 2" descr="Learning Goals and Learning Objectives - The Peak Performance Center">
            <a:extLst>
              <a:ext uri="{FF2B5EF4-FFF2-40B4-BE49-F238E27FC236}">
                <a16:creationId xmlns:a16="http://schemas.microsoft.com/office/drawing/2014/main" id="{B24C51D3-3570-A7AF-2248-A258F9973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719" y="-25412"/>
            <a:ext cx="6757987" cy="2484017"/>
          </a:xfrm>
          <a:prstGeom prst="rect">
            <a:avLst/>
          </a:prstGeom>
          <a:extLst>
            <a:ext uri="{909E8E84-426E-40DD-AFC4-6F175D3DCCD1}">
              <a14:hiddenFill xmlns:a14="http://schemas.microsoft.com/office/drawing/2010/main">
                <a:solidFill>
                  <a:srgbClr val="FFFFFF"/>
                </a:solidFill>
              </a14:hiddenFill>
            </a:ext>
          </a:extLst>
        </p:spPr>
      </p:pic>
      <p:sp>
        <p:nvSpPr>
          <p:cNvPr id="3" name="Rectangle 1">
            <a:extLst>
              <a:ext uri="{FF2B5EF4-FFF2-40B4-BE49-F238E27FC236}">
                <a16:creationId xmlns:a16="http://schemas.microsoft.com/office/drawing/2014/main" id="{2A8BAE45-D871-B43B-3B00-84EFB10A8C46}"/>
              </a:ext>
            </a:extLst>
          </p:cNvPr>
          <p:cNvSpPr>
            <a:spLocks noChangeArrowheads="1"/>
          </p:cNvSpPr>
          <p:nvPr/>
        </p:nvSpPr>
        <p:spPr bwMode="auto">
          <a:xfrm>
            <a:off x="4373579" y="2693342"/>
            <a:ext cx="6417367" cy="3705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8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latin typeface="Arial" panose="020B0604020202020204" pitchFamily="34" charset="0"/>
              </a:rPr>
              <a:t>What Does Limiting Goals Mean?</a:t>
            </a:r>
            <a:br>
              <a:rPr kumimoji="0" lang="en-US" altLang="en-US" sz="1600" b="0" i="0" u="none" strike="noStrike" cap="none" normalizeH="0" baseline="0" dirty="0">
                <a:ln>
                  <a:noFill/>
                </a:ln>
                <a:solidFill>
                  <a:srgbClr val="002060"/>
                </a:solidFill>
                <a:effectLst/>
                <a:latin typeface="Arial" panose="020B0604020202020204" pitchFamily="34" charset="0"/>
              </a:rPr>
            </a:br>
            <a:r>
              <a:rPr kumimoji="0" lang="en-US" altLang="en-US" sz="1600" b="0" i="0" u="none" strike="noStrike" cap="none" normalizeH="0" baseline="0" dirty="0">
                <a:ln>
                  <a:noFill/>
                </a:ln>
                <a:solidFill>
                  <a:srgbClr val="002060"/>
                </a:solidFill>
                <a:effectLst/>
                <a:latin typeface="Arial" panose="020B0604020202020204" pitchFamily="34" charset="0"/>
              </a:rPr>
              <a:t>Focus on 1-2 key outcomes per module for deeper learning</a:t>
            </a:r>
          </a:p>
          <a:p>
            <a:pPr marL="285750" marR="0" lvl="0" indent="-285750" algn="l" defTabSz="914400" rtl="0" eaLnBrk="0" fontAlgn="base" latinLnBrk="0" hangingPunct="0">
              <a:lnSpc>
                <a:spcPct val="8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latin typeface="Arial" panose="020B0604020202020204" pitchFamily="34" charset="0"/>
              </a:rPr>
              <a:t>Why It Matters</a:t>
            </a:r>
            <a:br>
              <a:rPr kumimoji="0" lang="en-US" altLang="en-US" sz="1600" b="0" i="0" u="none" strike="noStrike" cap="none" normalizeH="0" baseline="0" dirty="0">
                <a:ln>
                  <a:noFill/>
                </a:ln>
                <a:solidFill>
                  <a:srgbClr val="002060"/>
                </a:solidFill>
                <a:effectLst/>
                <a:latin typeface="Arial" panose="020B0604020202020204" pitchFamily="34" charset="0"/>
              </a:rPr>
            </a:br>
            <a:r>
              <a:rPr kumimoji="0" lang="en-US" altLang="en-US" sz="1600" b="0" i="0" u="none" strike="noStrike" cap="none" normalizeH="0" baseline="0" dirty="0">
                <a:ln>
                  <a:noFill/>
                </a:ln>
                <a:solidFill>
                  <a:srgbClr val="002060"/>
                </a:solidFill>
                <a:effectLst/>
                <a:latin typeface="Arial" panose="020B0604020202020204" pitchFamily="34" charset="0"/>
              </a:rPr>
              <a:t>Helps students master concepts without feeling overwhelmed</a:t>
            </a:r>
          </a:p>
          <a:p>
            <a:pPr marL="285750" marR="0" lvl="0" indent="-285750" algn="l" defTabSz="914400" rtl="0" eaLnBrk="0" fontAlgn="base" latinLnBrk="0" hangingPunct="0">
              <a:lnSpc>
                <a:spcPct val="8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latin typeface="Arial" panose="020B0604020202020204" pitchFamily="34" charset="0"/>
              </a:rPr>
              <a:t>How to Limit Learning Goals</a:t>
            </a:r>
            <a:endParaRPr kumimoji="0" lang="en-US" altLang="en-US" sz="1600" b="0" i="0" u="none" strike="noStrike" cap="none" normalizeH="0" baseline="0" dirty="0">
              <a:ln>
                <a:noFill/>
              </a:ln>
              <a:solidFill>
                <a:srgbClr val="FF0000"/>
              </a:solidFill>
              <a:effectLst/>
              <a:latin typeface="Arial" panose="020B0604020202020204" pitchFamily="34" charset="0"/>
            </a:endParaRPr>
          </a:p>
          <a:p>
            <a:pPr marL="568325" marR="0" lvl="0" indent="-285750" algn="l" defTabSz="914400" rtl="0" eaLnBrk="0" fontAlgn="base" latinLnBrk="0" hangingPunct="0">
              <a:lnSpc>
                <a:spcPct val="80000"/>
              </a:lnSpc>
              <a:spcBef>
                <a:spcPct val="0"/>
              </a:spcBef>
              <a:spcAft>
                <a:spcPts val="600"/>
              </a:spcAft>
              <a:buClrTx/>
              <a:buSzTx/>
              <a:buFont typeface="Courier New" panose="02070309020205020404" pitchFamily="49" charset="0"/>
              <a:buChar char="o"/>
              <a:tabLst/>
            </a:pPr>
            <a:r>
              <a:rPr kumimoji="0" lang="en-US" altLang="en-US" sz="1600" b="1" i="0" u="none" strike="noStrike" cap="none" normalizeH="0" baseline="0" dirty="0">
                <a:ln>
                  <a:noFill/>
                </a:ln>
                <a:solidFill>
                  <a:srgbClr val="002060"/>
                </a:solidFill>
                <a:effectLst/>
                <a:latin typeface="Arial" panose="020B0604020202020204" pitchFamily="34" charset="0"/>
              </a:rPr>
              <a:t>Identify 1–2 Major Outcomes</a:t>
            </a:r>
            <a:br>
              <a:rPr kumimoji="0" lang="en-US" altLang="en-US" sz="1600" b="0" i="0" u="none" strike="noStrike" cap="none" normalizeH="0" baseline="0" dirty="0">
                <a:ln>
                  <a:noFill/>
                </a:ln>
                <a:solidFill>
                  <a:srgbClr val="002060"/>
                </a:solidFill>
                <a:effectLst/>
                <a:latin typeface="Arial" panose="020B0604020202020204" pitchFamily="34" charset="0"/>
              </a:rPr>
            </a:br>
            <a:r>
              <a:rPr kumimoji="0" lang="en-US" altLang="en-US" sz="1600" b="0" i="0" u="none" strike="noStrike" cap="none" normalizeH="0" baseline="0" dirty="0">
                <a:ln>
                  <a:noFill/>
                </a:ln>
                <a:solidFill>
                  <a:srgbClr val="002060"/>
                </a:solidFill>
                <a:effectLst/>
                <a:latin typeface="Arial" panose="020B0604020202020204" pitchFamily="34" charset="0"/>
              </a:rPr>
              <a:t>Choose clear, measurable goals that can be fully explored                       in one module.</a:t>
            </a:r>
          </a:p>
          <a:p>
            <a:pPr marL="568325" marR="0" lvl="0" indent="-285750" algn="l" defTabSz="914400" rtl="0" eaLnBrk="0" fontAlgn="base" latinLnBrk="0" hangingPunct="0">
              <a:lnSpc>
                <a:spcPct val="80000"/>
              </a:lnSpc>
              <a:spcBef>
                <a:spcPct val="0"/>
              </a:spcBef>
              <a:spcAft>
                <a:spcPts val="600"/>
              </a:spcAft>
              <a:buClrTx/>
              <a:buSzTx/>
              <a:buFont typeface="Courier New" panose="02070309020205020404" pitchFamily="49" charset="0"/>
              <a:buChar char="o"/>
              <a:tabLst/>
            </a:pPr>
            <a:r>
              <a:rPr kumimoji="0" lang="en-US" altLang="en-US" sz="1600" b="1" i="0" u="none" strike="noStrike" cap="none" normalizeH="0" baseline="0" dirty="0">
                <a:ln>
                  <a:noFill/>
                </a:ln>
                <a:solidFill>
                  <a:srgbClr val="002060"/>
                </a:solidFill>
                <a:effectLst/>
                <a:latin typeface="Arial" panose="020B0604020202020204" pitchFamily="34" charset="0"/>
              </a:rPr>
              <a:t>Align Assessments and Activities</a:t>
            </a:r>
            <a:br>
              <a:rPr kumimoji="0" lang="en-US" altLang="en-US" sz="1600" b="0" i="0" u="none" strike="noStrike" cap="none" normalizeH="0" baseline="0" dirty="0">
                <a:ln>
                  <a:noFill/>
                </a:ln>
                <a:solidFill>
                  <a:srgbClr val="002060"/>
                </a:solidFill>
                <a:effectLst/>
                <a:latin typeface="Arial" panose="020B0604020202020204" pitchFamily="34" charset="0"/>
              </a:rPr>
            </a:br>
            <a:r>
              <a:rPr kumimoji="0" lang="en-US" altLang="en-US" sz="1600" b="0" i="0" u="none" strike="noStrike" cap="none" normalizeH="0" baseline="0" dirty="0">
                <a:ln>
                  <a:noFill/>
                </a:ln>
                <a:solidFill>
                  <a:srgbClr val="002060"/>
                </a:solidFill>
                <a:effectLst/>
                <a:latin typeface="Arial" panose="020B0604020202020204" pitchFamily="34" charset="0"/>
              </a:rPr>
              <a:t>Design tasks that directly support the focused outcomes.</a:t>
            </a:r>
          </a:p>
          <a:p>
            <a:pPr marL="568325" marR="0" lvl="0" indent="-285750" algn="l" defTabSz="914400" rtl="0" eaLnBrk="0" fontAlgn="base" latinLnBrk="0" hangingPunct="0">
              <a:lnSpc>
                <a:spcPct val="80000"/>
              </a:lnSpc>
              <a:spcBef>
                <a:spcPct val="0"/>
              </a:spcBef>
              <a:spcAft>
                <a:spcPts val="600"/>
              </a:spcAft>
              <a:buClrTx/>
              <a:buSzTx/>
              <a:buFont typeface="Courier New" panose="02070309020205020404" pitchFamily="49" charset="0"/>
              <a:buChar char="o"/>
              <a:tabLst/>
            </a:pPr>
            <a:r>
              <a:rPr kumimoji="0" lang="en-US" altLang="en-US" sz="1600" b="1" i="0" u="none" strike="noStrike" cap="none" normalizeH="0" baseline="0" dirty="0">
                <a:ln>
                  <a:noFill/>
                </a:ln>
                <a:solidFill>
                  <a:srgbClr val="002060"/>
                </a:solidFill>
                <a:effectLst/>
                <a:latin typeface="Arial" panose="020B0604020202020204" pitchFamily="34" charset="0"/>
              </a:rPr>
              <a:t>Maintain Depth Over Breadth</a:t>
            </a:r>
            <a:br>
              <a:rPr kumimoji="0" lang="en-US" altLang="en-US" sz="1600" b="0" i="0" u="none" strike="noStrike" cap="none" normalizeH="0" baseline="0" dirty="0">
                <a:ln>
                  <a:noFill/>
                </a:ln>
                <a:solidFill>
                  <a:srgbClr val="002060"/>
                </a:solidFill>
                <a:effectLst/>
                <a:latin typeface="Arial" panose="020B0604020202020204" pitchFamily="34" charset="0"/>
              </a:rPr>
            </a:br>
            <a:r>
              <a:rPr kumimoji="0" lang="en-US" altLang="en-US" sz="1600" b="0" i="0" u="none" strike="noStrike" cap="none" normalizeH="0" baseline="0" dirty="0">
                <a:ln>
                  <a:noFill/>
                </a:ln>
                <a:solidFill>
                  <a:srgbClr val="002060"/>
                </a:solidFill>
                <a:effectLst/>
                <a:latin typeface="Arial" panose="020B0604020202020204" pitchFamily="34" charset="0"/>
              </a:rPr>
              <a:t>Encourage mastery rather than surface-level coverage of multiple topics.</a:t>
            </a:r>
          </a:p>
          <a:p>
            <a:pPr marL="285750" marR="0" lvl="0" indent="-285750" algn="l" defTabSz="914400" rtl="0" eaLnBrk="0" fontAlgn="base" latinLnBrk="0" hangingPunct="0">
              <a:lnSpc>
                <a:spcPct val="8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latin typeface="Arial" panose="020B0604020202020204" pitchFamily="34" charset="0"/>
              </a:rPr>
              <a:t>Impact</a:t>
            </a:r>
            <a:br>
              <a:rPr kumimoji="0" lang="en-US" altLang="en-US" sz="1600" b="0" i="0" u="none" strike="noStrike" cap="none" normalizeH="0" baseline="0" dirty="0">
                <a:ln>
                  <a:noFill/>
                </a:ln>
                <a:solidFill>
                  <a:srgbClr val="002060"/>
                </a:solidFill>
                <a:effectLst/>
                <a:latin typeface="Arial" panose="020B0604020202020204" pitchFamily="34" charset="0"/>
              </a:rPr>
            </a:br>
            <a:r>
              <a:rPr kumimoji="0" lang="en-US" altLang="en-US" sz="1600" b="0" i="0" u="none" strike="noStrike" cap="none" normalizeH="0" baseline="0" dirty="0">
                <a:ln>
                  <a:noFill/>
                </a:ln>
                <a:solidFill>
                  <a:srgbClr val="002060"/>
                </a:solidFill>
                <a:effectLst/>
                <a:latin typeface="Arial" panose="020B0604020202020204" pitchFamily="34" charset="0"/>
              </a:rPr>
              <a:t>Increases student engagement, improves retention, and reduces cognitive overload</a:t>
            </a:r>
          </a:p>
        </p:txBody>
      </p:sp>
      <p:sp>
        <p:nvSpPr>
          <p:cNvPr id="7" name="TextBox 6">
            <a:extLst>
              <a:ext uri="{FF2B5EF4-FFF2-40B4-BE49-F238E27FC236}">
                <a16:creationId xmlns:a16="http://schemas.microsoft.com/office/drawing/2014/main" id="{6E1BDFB9-74FD-1B2F-965B-39819C469415}"/>
              </a:ext>
            </a:extLst>
          </p:cNvPr>
          <p:cNvSpPr txBox="1"/>
          <p:nvPr/>
        </p:nvSpPr>
        <p:spPr>
          <a:xfrm>
            <a:off x="463692" y="3752612"/>
            <a:ext cx="3839453" cy="694614"/>
          </a:xfrm>
          <a:prstGeom prst="rect">
            <a:avLst/>
          </a:prstGeom>
          <a:noFill/>
        </p:spPr>
        <p:txBody>
          <a:bodyPr wrap="square">
            <a:spAutoFit/>
          </a:bodyPr>
          <a:lstStyle/>
          <a:p>
            <a:pPr marR="0" lvl="0" algn="ctr" defTabSz="914400" rtl="0" eaLnBrk="1" fontAlgn="auto" latinLnBrk="0" hangingPunct="1">
              <a:lnSpc>
                <a:spcPct val="80000"/>
              </a:lnSpc>
              <a:spcBef>
                <a:spcPts val="0"/>
              </a:spcBef>
              <a:spcAft>
                <a:spcPts val="800"/>
              </a:spcAft>
              <a:buClrTx/>
              <a:buSzPts val="1000"/>
              <a:tabLst>
                <a:tab pos="457200" algn="l"/>
              </a:tabLst>
              <a:defRPr/>
            </a:pPr>
            <a:r>
              <a:rPr kumimoji="0" lang="en-US" sz="2400" b="1" i="0" u="none" strike="noStrike" kern="100" cap="none" spc="0" normalizeH="0" baseline="0" noProof="0" dirty="0">
                <a:ln>
                  <a:noFill/>
                </a:ln>
                <a:solidFill>
                  <a:srgbClr val="002060"/>
                </a:solidFill>
                <a:effectLst/>
                <a:uLnTx/>
                <a:uFillTx/>
                <a:latin typeface="Aptos Display" panose="02110004020202020204"/>
                <a:ea typeface="Aptos" panose="020B0004020202020204" pitchFamily="34" charset="0"/>
                <a:cs typeface="Times New Roman" panose="02020603050405020304" pitchFamily="18" charset="0"/>
              </a:rPr>
              <a:t>Limit Major Learning                      Goals Per Module</a:t>
            </a:r>
          </a:p>
        </p:txBody>
      </p:sp>
    </p:spTree>
    <p:extLst>
      <p:ext uri="{BB962C8B-B14F-4D97-AF65-F5344CB8AC3E}">
        <p14:creationId xmlns:p14="http://schemas.microsoft.com/office/powerpoint/2010/main" val="3866711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22" name="Rectangle 3121">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E2E2ABAE-C4C0-DB45-77A2-CBE04B769532}"/>
              </a:ext>
            </a:extLst>
          </p:cNvPr>
          <p:cNvSpPr txBox="1"/>
          <p:nvPr/>
        </p:nvSpPr>
        <p:spPr>
          <a:xfrm>
            <a:off x="645064" y="525982"/>
            <a:ext cx="4282983" cy="1200361"/>
          </a:xfrm>
          <a:prstGeom prst="rect">
            <a:avLst/>
          </a:prstGeom>
        </p:spPr>
        <p:txBody>
          <a:bodyPr vert="horz" lIns="91440" tIns="45720" rIns="91440" bIns="45720" rtlCol="0" anchor="b">
            <a:normAutofit/>
          </a:bodyPr>
          <a:lstStyle/>
          <a:p>
            <a:pPr algn="ctr">
              <a:lnSpc>
                <a:spcPct val="80000"/>
              </a:lnSpc>
              <a:spcBef>
                <a:spcPct val="0"/>
              </a:spcBef>
              <a:spcAft>
                <a:spcPts val="600"/>
              </a:spcAft>
            </a:pPr>
            <a:r>
              <a:rPr lang="en-US" sz="2400" b="1" kern="1200" dirty="0">
                <a:solidFill>
                  <a:srgbClr val="002060"/>
                </a:solidFill>
                <a:latin typeface="+mj-lt"/>
                <a:ea typeface="+mj-ea"/>
                <a:cs typeface="+mj-cs"/>
              </a:rPr>
              <a:t>Use a Simple                                     Visual Map for Each Unit</a:t>
            </a:r>
          </a:p>
        </p:txBody>
      </p:sp>
      <p:sp>
        <p:nvSpPr>
          <p:cNvPr id="3124" name="Rectangle 3123">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1">
            <a:extLst>
              <a:ext uri="{FF2B5EF4-FFF2-40B4-BE49-F238E27FC236}">
                <a16:creationId xmlns:a16="http://schemas.microsoft.com/office/drawing/2014/main" id="{FB1D00E2-C99F-21FE-EC91-42C629C63847}"/>
              </a:ext>
            </a:extLst>
          </p:cNvPr>
          <p:cNvSpPr>
            <a:spLocks noChangeArrowheads="1"/>
          </p:cNvSpPr>
          <p:nvPr/>
        </p:nvSpPr>
        <p:spPr bwMode="auto">
          <a:xfrm>
            <a:off x="645064" y="2111008"/>
            <a:ext cx="4741494" cy="351194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Autofit/>
          </a:bodyPr>
          <a:lstStyle/>
          <a:p>
            <a:pPr marL="285750" marR="0" lvl="0" indent="-285750" fontAlgn="base">
              <a:lnSpc>
                <a:spcPct val="8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What is a Visual Map?</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A clear, simple guide showing the sequence of tasks and learning activities</a:t>
            </a:r>
          </a:p>
          <a:p>
            <a:pPr marL="285750" marR="0" lvl="0" indent="-285750" fontAlgn="base">
              <a:lnSpc>
                <a:spcPct val="8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Why It Matters</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Helps students understand the flow of the module and track progress easily</a:t>
            </a:r>
          </a:p>
          <a:p>
            <a:pPr marL="285750" marR="0" lvl="0" indent="-285750" fontAlgn="base">
              <a:lnSpc>
                <a:spcPct val="8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Types of Visual Maps:</a:t>
            </a:r>
            <a:endParaRPr kumimoji="0" lang="en-US" altLang="en-US" sz="1600" b="0" i="0" u="none" strike="noStrike" cap="none" normalizeH="0" baseline="0" dirty="0">
              <a:ln>
                <a:noFill/>
              </a:ln>
              <a:solidFill>
                <a:srgbClr val="FF0000"/>
              </a:solidFill>
              <a:effectLst/>
            </a:endParaRPr>
          </a:p>
          <a:p>
            <a:pPr marL="690563" marR="0" lvl="0" indent="-233363" fontAlgn="base">
              <a:lnSpc>
                <a:spcPct val="80000"/>
              </a:lnSpc>
              <a:spcBef>
                <a:spcPct val="0"/>
              </a:spcBef>
              <a:spcAft>
                <a:spcPts val="600"/>
              </a:spcAft>
              <a:buClrTx/>
              <a:buSzTx/>
              <a:buFont typeface="Courier New" panose="02070309020205020404" pitchFamily="49" charset="0"/>
              <a:buChar char="o"/>
              <a:tabLst/>
            </a:pPr>
            <a:r>
              <a:rPr kumimoji="0" lang="en-US" altLang="en-US" sz="1600" b="1" i="0" u="none" strike="noStrike" cap="none" normalizeH="0" baseline="0" dirty="0">
                <a:ln>
                  <a:noFill/>
                </a:ln>
                <a:solidFill>
                  <a:srgbClr val="002060"/>
                </a:solidFill>
                <a:effectLst/>
              </a:rPr>
              <a:t>Table:</a:t>
            </a:r>
            <a:r>
              <a:rPr kumimoji="0" lang="en-US" altLang="en-US" sz="1600" b="0" i="0" u="none" strike="noStrike" cap="none" normalizeH="0" baseline="0" dirty="0">
                <a:ln>
                  <a:noFill/>
                </a:ln>
                <a:solidFill>
                  <a:srgbClr val="002060"/>
                </a:solidFill>
                <a:effectLst/>
              </a:rPr>
              <a:t> List topics, activities, readings,                     and due dates</a:t>
            </a:r>
          </a:p>
          <a:p>
            <a:pPr marL="690563" marR="0" lvl="0" indent="-233363" fontAlgn="base">
              <a:lnSpc>
                <a:spcPct val="80000"/>
              </a:lnSpc>
              <a:spcBef>
                <a:spcPct val="0"/>
              </a:spcBef>
              <a:spcAft>
                <a:spcPts val="600"/>
              </a:spcAft>
              <a:buClrTx/>
              <a:buSzTx/>
              <a:buFont typeface="Courier New" panose="02070309020205020404" pitchFamily="49" charset="0"/>
              <a:buChar char="o"/>
              <a:tabLst/>
            </a:pPr>
            <a:r>
              <a:rPr kumimoji="0" lang="en-US" altLang="en-US" sz="1600" b="1" i="0" u="none" strike="noStrike" cap="none" normalizeH="0" baseline="0" dirty="0">
                <a:ln>
                  <a:noFill/>
                </a:ln>
                <a:solidFill>
                  <a:srgbClr val="002060"/>
                </a:solidFill>
                <a:effectLst/>
              </a:rPr>
              <a:t>Checklist:</a:t>
            </a:r>
            <a:r>
              <a:rPr kumimoji="0" lang="en-US" altLang="en-US" sz="1600" b="0" i="0" u="none" strike="noStrike" cap="none" normalizeH="0" baseline="0" dirty="0">
                <a:ln>
                  <a:noFill/>
                </a:ln>
                <a:solidFill>
                  <a:srgbClr val="002060"/>
                </a:solidFill>
                <a:effectLst/>
              </a:rPr>
              <a:t> Break down the steps for                         each module or unit</a:t>
            </a:r>
          </a:p>
          <a:p>
            <a:pPr marL="690563" marR="0" lvl="0" indent="-233363" fontAlgn="base">
              <a:lnSpc>
                <a:spcPct val="80000"/>
              </a:lnSpc>
              <a:spcBef>
                <a:spcPct val="0"/>
              </a:spcBef>
              <a:spcAft>
                <a:spcPts val="600"/>
              </a:spcAft>
              <a:buClrTx/>
              <a:buSzTx/>
              <a:buFont typeface="Courier New" panose="02070309020205020404" pitchFamily="49" charset="0"/>
              <a:buChar char="o"/>
              <a:tabLst/>
            </a:pPr>
            <a:r>
              <a:rPr kumimoji="0" lang="en-US" altLang="en-US" sz="1600" b="1" i="0" u="none" strike="noStrike" cap="none" normalizeH="0" baseline="0" dirty="0">
                <a:ln>
                  <a:noFill/>
                </a:ln>
                <a:solidFill>
                  <a:srgbClr val="002060"/>
                </a:solidFill>
                <a:effectLst/>
              </a:rPr>
              <a:t>Icon-Based Roadmap:</a:t>
            </a:r>
            <a:r>
              <a:rPr kumimoji="0" lang="en-US" altLang="en-US" sz="1600" b="0" i="0" u="none" strike="noStrike" cap="none" normalizeH="0" baseline="0" dirty="0">
                <a:ln>
                  <a:noFill/>
                </a:ln>
                <a:solidFill>
                  <a:srgbClr val="002060"/>
                </a:solidFill>
                <a:effectLst/>
              </a:rPr>
              <a:t> Visual sequence                              of tasks or milestones</a:t>
            </a:r>
          </a:p>
          <a:p>
            <a:pPr marL="285750" marR="0" lvl="0" indent="-285750" fontAlgn="base">
              <a:lnSpc>
                <a:spcPct val="8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Impact</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Reduces confusion, increases student organization, and improves time management</a:t>
            </a:r>
          </a:p>
        </p:txBody>
      </p:sp>
      <p:sp>
        <p:nvSpPr>
          <p:cNvPr id="3126" name="Rectangle 3125">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28" name="Rectangle 3127">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30" name="Rectangle 3129">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8" name="Picture 6" descr="Click the checkbox to mark an item as complete">
            <a:extLst>
              <a:ext uri="{FF2B5EF4-FFF2-40B4-BE49-F238E27FC236}">
                <a16:creationId xmlns:a16="http://schemas.microsoft.com/office/drawing/2014/main" id="{0429C279-6333-7F9E-2BEF-3115068C03A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75255" y="937213"/>
            <a:ext cx="5098224" cy="45922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05118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7D210CB-C7CD-020A-200E-E6F52D0C5789}"/>
              </a:ext>
            </a:extLst>
          </p:cNvPr>
          <p:cNvSpPr txBox="1"/>
          <p:nvPr/>
        </p:nvSpPr>
        <p:spPr>
          <a:xfrm>
            <a:off x="9267909" y="2023110"/>
            <a:ext cx="2469624" cy="284607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400" b="1" kern="1200" dirty="0">
                <a:solidFill>
                  <a:schemeClr val="tx1"/>
                </a:solidFill>
                <a:latin typeface="+mj-lt"/>
                <a:ea typeface="+mj-ea"/>
                <a:cs typeface="+mj-cs"/>
              </a:rPr>
              <a:t>Sample Layout                                        for a Visual Map:</a:t>
            </a:r>
            <a:r>
              <a:rPr lang="en-US" sz="2400" kern="1200" dirty="0">
                <a:solidFill>
                  <a:schemeClr val="tx1"/>
                </a:solidFill>
                <a:latin typeface="+mj-lt"/>
                <a:ea typeface="+mj-ea"/>
                <a:cs typeface="+mj-cs"/>
              </a:rPr>
              <a:t> </a:t>
            </a:r>
            <a:r>
              <a:rPr lang="en-US" sz="2400" b="1" kern="1200" dirty="0">
                <a:solidFill>
                  <a:srgbClr val="FF0000"/>
                </a:solidFill>
                <a:latin typeface="+mj-lt"/>
                <a:ea typeface="+mj-ea"/>
                <a:cs typeface="+mj-cs"/>
              </a:rPr>
              <a:t>Table Format </a:t>
            </a:r>
          </a:p>
        </p:txBody>
      </p:sp>
      <p:sp>
        <p:nvSpPr>
          <p:cNvPr id="11" name="Rectangle 10">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Table 3">
            <a:extLst>
              <a:ext uri="{FF2B5EF4-FFF2-40B4-BE49-F238E27FC236}">
                <a16:creationId xmlns:a16="http://schemas.microsoft.com/office/drawing/2014/main" id="{BBC315B4-2295-1356-CCA4-06CA79E92EE6}"/>
              </a:ext>
            </a:extLst>
          </p:cNvPr>
          <p:cNvGraphicFramePr>
            <a:graphicFrameLocks noGrp="1"/>
          </p:cNvGraphicFramePr>
          <p:nvPr>
            <p:extLst>
              <p:ext uri="{D42A27DB-BD31-4B8C-83A1-F6EECF244321}">
                <p14:modId xmlns:p14="http://schemas.microsoft.com/office/powerpoint/2010/main" val="1739746249"/>
              </p:ext>
            </p:extLst>
          </p:nvPr>
        </p:nvGraphicFramePr>
        <p:xfrm>
          <a:off x="826850" y="1396685"/>
          <a:ext cx="6819089" cy="3578248"/>
        </p:xfrm>
        <a:graphic>
          <a:graphicData uri="http://schemas.openxmlformats.org/drawingml/2006/table">
            <a:tbl>
              <a:tblPr/>
              <a:tblGrid>
                <a:gridCol w="1614598">
                  <a:extLst>
                    <a:ext uri="{9D8B030D-6E8A-4147-A177-3AD203B41FA5}">
                      <a16:colId xmlns:a16="http://schemas.microsoft.com/office/drawing/2014/main" val="3068321076"/>
                    </a:ext>
                  </a:extLst>
                </a:gridCol>
                <a:gridCol w="1244241">
                  <a:extLst>
                    <a:ext uri="{9D8B030D-6E8A-4147-A177-3AD203B41FA5}">
                      <a16:colId xmlns:a16="http://schemas.microsoft.com/office/drawing/2014/main" val="2833036131"/>
                    </a:ext>
                  </a:extLst>
                </a:gridCol>
                <a:gridCol w="1277725">
                  <a:extLst>
                    <a:ext uri="{9D8B030D-6E8A-4147-A177-3AD203B41FA5}">
                      <a16:colId xmlns:a16="http://schemas.microsoft.com/office/drawing/2014/main" val="2104642248"/>
                    </a:ext>
                  </a:extLst>
                </a:gridCol>
                <a:gridCol w="1395269">
                  <a:extLst>
                    <a:ext uri="{9D8B030D-6E8A-4147-A177-3AD203B41FA5}">
                      <a16:colId xmlns:a16="http://schemas.microsoft.com/office/drawing/2014/main" val="2954841596"/>
                    </a:ext>
                  </a:extLst>
                </a:gridCol>
                <a:gridCol w="1287256">
                  <a:extLst>
                    <a:ext uri="{9D8B030D-6E8A-4147-A177-3AD203B41FA5}">
                      <a16:colId xmlns:a16="http://schemas.microsoft.com/office/drawing/2014/main" val="3234429824"/>
                    </a:ext>
                  </a:extLst>
                </a:gridCol>
              </a:tblGrid>
              <a:tr h="345526">
                <a:tc>
                  <a:txBody>
                    <a:bodyPr/>
                    <a:lstStyle/>
                    <a:p>
                      <a:pPr algn="ctr"/>
                      <a:r>
                        <a:rPr lang="en-US" sz="1600" b="1" dirty="0">
                          <a:solidFill>
                            <a:srgbClr val="002060"/>
                          </a:solidFill>
                        </a:rPr>
                        <a:t>Module/Week</a:t>
                      </a:r>
                      <a:endParaRPr lang="en-US" sz="1600" dirty="0">
                        <a:solidFill>
                          <a:srgbClr val="002060"/>
                        </a:solidFill>
                      </a:endParaRPr>
                    </a:p>
                  </a:txBody>
                  <a:tcPr marL="102082" marR="102082" marT="51041" marB="51041"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cell3D prstMaterial="dkEdge">
                      <a:bevel prst="artDeco"/>
                      <a:lightRig rig="flood" dir="t"/>
                    </a:cell3D>
                    <a:noFill/>
                  </a:tcPr>
                </a:tc>
                <a:tc>
                  <a:txBody>
                    <a:bodyPr/>
                    <a:lstStyle/>
                    <a:p>
                      <a:pPr algn="ctr"/>
                      <a:r>
                        <a:rPr lang="en-US" sz="1600" b="1" dirty="0">
                          <a:solidFill>
                            <a:srgbClr val="002060"/>
                          </a:solidFill>
                        </a:rPr>
                        <a:t>Content</a:t>
                      </a:r>
                      <a:endParaRPr lang="en-US" sz="1600" dirty="0">
                        <a:solidFill>
                          <a:srgbClr val="002060"/>
                        </a:solidFill>
                      </a:endParaRPr>
                    </a:p>
                  </a:txBody>
                  <a:tcPr marL="102082" marR="102082" marT="51041" marB="51041" anchor="ctr">
                    <a:lnL>
                      <a:noFill/>
                    </a:lnL>
                    <a:lnR>
                      <a:noFill/>
                    </a:lnR>
                    <a:lnT w="12700" cap="flat" cmpd="sng" algn="ctr">
                      <a:solidFill>
                        <a:schemeClr val="tx1"/>
                      </a:solidFill>
                      <a:prstDash val="solid"/>
                      <a:round/>
                      <a:headEnd type="none" w="med" len="med"/>
                      <a:tailEnd type="none" w="med" len="med"/>
                    </a:lnT>
                    <a:lnB>
                      <a:noFill/>
                    </a:lnB>
                    <a:cell3D prstMaterial="dkEdge">
                      <a:bevel prst="artDeco"/>
                      <a:lightRig rig="flood" dir="t"/>
                    </a:cell3D>
                    <a:noFill/>
                  </a:tcPr>
                </a:tc>
                <a:tc>
                  <a:txBody>
                    <a:bodyPr/>
                    <a:lstStyle/>
                    <a:p>
                      <a:pPr algn="ctr"/>
                      <a:r>
                        <a:rPr lang="en-US" sz="1600" b="1" dirty="0">
                          <a:solidFill>
                            <a:srgbClr val="002060"/>
                          </a:solidFill>
                        </a:rPr>
                        <a:t>Activities</a:t>
                      </a:r>
                      <a:endParaRPr lang="en-US" sz="1600" dirty="0">
                        <a:solidFill>
                          <a:srgbClr val="002060"/>
                        </a:solidFill>
                      </a:endParaRPr>
                    </a:p>
                  </a:txBody>
                  <a:tcPr marL="102082" marR="102082" marT="51041" marB="51041" anchor="ctr">
                    <a:lnL>
                      <a:noFill/>
                    </a:lnL>
                    <a:lnR>
                      <a:noFill/>
                    </a:lnR>
                    <a:lnT w="12700" cap="flat" cmpd="sng" algn="ctr">
                      <a:solidFill>
                        <a:schemeClr val="tx1"/>
                      </a:solidFill>
                      <a:prstDash val="solid"/>
                      <a:round/>
                      <a:headEnd type="none" w="med" len="med"/>
                      <a:tailEnd type="none" w="med" len="med"/>
                    </a:lnT>
                    <a:lnB>
                      <a:noFill/>
                    </a:lnB>
                    <a:cell3D prstMaterial="dkEdge">
                      <a:bevel prst="artDeco"/>
                      <a:lightRig rig="flood" dir="t"/>
                    </a:cell3D>
                    <a:noFill/>
                  </a:tcPr>
                </a:tc>
                <a:tc>
                  <a:txBody>
                    <a:bodyPr/>
                    <a:lstStyle/>
                    <a:p>
                      <a:pPr algn="ctr"/>
                      <a:r>
                        <a:rPr lang="en-US" sz="1600" b="1" dirty="0">
                          <a:solidFill>
                            <a:srgbClr val="002060"/>
                          </a:solidFill>
                        </a:rPr>
                        <a:t>Assessment</a:t>
                      </a:r>
                      <a:endParaRPr lang="en-US" sz="1600" dirty="0">
                        <a:solidFill>
                          <a:srgbClr val="002060"/>
                        </a:solidFill>
                      </a:endParaRPr>
                    </a:p>
                  </a:txBody>
                  <a:tcPr marL="102082" marR="102082" marT="51041" marB="51041" anchor="ctr">
                    <a:lnL>
                      <a:noFill/>
                    </a:lnL>
                    <a:lnR>
                      <a:noFill/>
                    </a:lnR>
                    <a:lnT w="12700" cap="flat" cmpd="sng" algn="ctr">
                      <a:solidFill>
                        <a:schemeClr val="tx1"/>
                      </a:solidFill>
                      <a:prstDash val="solid"/>
                      <a:round/>
                      <a:headEnd type="none" w="med" len="med"/>
                      <a:tailEnd type="none" w="med" len="med"/>
                    </a:lnT>
                    <a:lnB>
                      <a:noFill/>
                    </a:lnB>
                    <a:cell3D prstMaterial="dkEdge">
                      <a:bevel prst="artDeco"/>
                      <a:lightRig rig="flood" dir="t"/>
                    </a:cell3D>
                    <a:noFill/>
                  </a:tcPr>
                </a:tc>
                <a:tc>
                  <a:txBody>
                    <a:bodyPr/>
                    <a:lstStyle/>
                    <a:p>
                      <a:pPr algn="ctr"/>
                      <a:r>
                        <a:rPr lang="en-US" sz="1600" b="1" dirty="0">
                          <a:solidFill>
                            <a:srgbClr val="002060"/>
                          </a:solidFill>
                        </a:rPr>
                        <a:t>Due Date</a:t>
                      </a:r>
                      <a:endParaRPr lang="en-US" sz="1600" dirty="0">
                        <a:solidFill>
                          <a:srgbClr val="002060"/>
                        </a:solidFill>
                      </a:endParaRPr>
                    </a:p>
                  </a:txBody>
                  <a:tcPr marL="102082" marR="102082" marT="51041" marB="51041"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cell3D prstMaterial="dkEdge">
                      <a:bevel prst="artDeco"/>
                      <a:lightRig rig="flood" dir="t"/>
                    </a:cell3D>
                    <a:noFill/>
                  </a:tcPr>
                </a:tc>
                <a:extLst>
                  <a:ext uri="{0D108BD9-81ED-4DB2-BD59-A6C34878D82A}">
                    <a16:rowId xmlns:a16="http://schemas.microsoft.com/office/drawing/2014/main" val="994786453"/>
                  </a:ext>
                </a:extLst>
              </a:tr>
              <a:tr h="1076208">
                <a:tc>
                  <a:txBody>
                    <a:bodyPr/>
                    <a:lstStyle/>
                    <a:p>
                      <a:r>
                        <a:rPr lang="en-US" sz="1600" b="1" dirty="0">
                          <a:solidFill>
                            <a:srgbClr val="002060"/>
                          </a:solidFill>
                        </a:rPr>
                        <a:t>Week 1: Introduction to Course</a:t>
                      </a:r>
                      <a:endParaRPr lang="en-US" sz="1600" dirty="0">
                        <a:solidFill>
                          <a:srgbClr val="002060"/>
                        </a:solidFill>
                      </a:endParaRPr>
                    </a:p>
                  </a:txBody>
                  <a:tcPr marL="102082" marR="102082" marT="51041" marB="51041" anchor="ctr">
                    <a:lnL w="12700" cap="flat" cmpd="sng" algn="ctr">
                      <a:solidFill>
                        <a:schemeClr val="tx1"/>
                      </a:solidFill>
                      <a:prstDash val="solid"/>
                      <a:round/>
                      <a:headEnd type="none" w="med" len="med"/>
                      <a:tailEnd type="none" w="med" len="med"/>
                    </a:lnL>
                    <a:lnR>
                      <a:noFill/>
                    </a:lnR>
                    <a:lnT>
                      <a:noFill/>
                    </a:lnT>
                    <a:lnB>
                      <a:noFill/>
                    </a:lnB>
                    <a:cell3D prstMaterial="dkEdge">
                      <a:bevel prst="artDeco"/>
                      <a:lightRig rig="flood" dir="t"/>
                    </a:cell3D>
                    <a:noFill/>
                  </a:tcPr>
                </a:tc>
                <a:tc>
                  <a:txBody>
                    <a:bodyPr/>
                    <a:lstStyle/>
                    <a:p>
                      <a:r>
                        <a:rPr lang="en-US" sz="1600" dirty="0">
                          <a:solidFill>
                            <a:srgbClr val="002060"/>
                          </a:solidFill>
                        </a:rPr>
                        <a:t>Course Overview, Learning Objectives</a:t>
                      </a:r>
                    </a:p>
                  </a:txBody>
                  <a:tcPr marL="102082" marR="102082" marT="51041" marB="51041" anchor="ctr">
                    <a:lnL>
                      <a:noFill/>
                    </a:lnL>
                    <a:lnR>
                      <a:noFill/>
                    </a:lnR>
                    <a:lnT>
                      <a:noFill/>
                    </a:lnT>
                    <a:lnB>
                      <a:noFill/>
                    </a:lnB>
                    <a:cell3D prstMaterial="dkEdge">
                      <a:bevel prst="artDeco"/>
                      <a:lightRig rig="flood" dir="t"/>
                    </a:cell3D>
                    <a:noFill/>
                  </a:tcPr>
                </a:tc>
                <a:tc>
                  <a:txBody>
                    <a:bodyPr/>
                    <a:lstStyle/>
                    <a:p>
                      <a:r>
                        <a:rPr lang="en-US" sz="1600" dirty="0">
                          <a:solidFill>
                            <a:srgbClr val="002060"/>
                          </a:solidFill>
                        </a:rPr>
                        <a:t>Watch Intro Video, Read Syllabus</a:t>
                      </a:r>
                    </a:p>
                  </a:txBody>
                  <a:tcPr marL="102082" marR="102082" marT="51041" marB="51041" anchor="ctr">
                    <a:lnL>
                      <a:noFill/>
                    </a:lnL>
                    <a:lnR>
                      <a:noFill/>
                    </a:lnR>
                    <a:lnT>
                      <a:noFill/>
                    </a:lnT>
                    <a:lnB>
                      <a:noFill/>
                    </a:lnB>
                    <a:cell3D prstMaterial="dkEdge">
                      <a:bevel prst="artDeco"/>
                      <a:lightRig rig="flood" dir="t"/>
                    </a:cell3D>
                    <a:noFill/>
                  </a:tcPr>
                </a:tc>
                <a:tc>
                  <a:txBody>
                    <a:bodyPr/>
                    <a:lstStyle/>
                    <a:p>
                      <a:r>
                        <a:rPr lang="en-US" sz="1600" dirty="0">
                          <a:solidFill>
                            <a:srgbClr val="002060"/>
                          </a:solidFill>
                        </a:rPr>
                        <a:t>Participate in Discussion</a:t>
                      </a:r>
                    </a:p>
                  </a:txBody>
                  <a:tcPr marL="102082" marR="102082" marT="51041" marB="51041" anchor="ctr">
                    <a:lnL>
                      <a:noFill/>
                    </a:lnL>
                    <a:lnR>
                      <a:noFill/>
                    </a:lnR>
                    <a:lnT>
                      <a:noFill/>
                    </a:lnT>
                    <a:lnB>
                      <a:noFill/>
                    </a:lnB>
                    <a:cell3D prstMaterial="dkEdge">
                      <a:bevel prst="artDeco"/>
                      <a:lightRig rig="flood" dir="t"/>
                    </a:cell3D>
                    <a:noFill/>
                  </a:tcPr>
                </a:tc>
                <a:tc>
                  <a:txBody>
                    <a:bodyPr/>
                    <a:lstStyle/>
                    <a:p>
                      <a:r>
                        <a:rPr lang="en-US" sz="1600" dirty="0">
                          <a:solidFill>
                            <a:srgbClr val="002060"/>
                          </a:solidFill>
                        </a:rPr>
                        <a:t>Sunday, Week 1</a:t>
                      </a:r>
                    </a:p>
                  </a:txBody>
                  <a:tcPr marL="102082" marR="102082" marT="51041" marB="51041" anchor="ctr">
                    <a:lnL>
                      <a:noFill/>
                    </a:lnL>
                    <a:lnR w="12700" cap="flat" cmpd="sng" algn="ctr">
                      <a:solidFill>
                        <a:schemeClr val="tx1"/>
                      </a:solidFill>
                      <a:prstDash val="solid"/>
                      <a:round/>
                      <a:headEnd type="none" w="med" len="med"/>
                      <a:tailEnd type="none" w="med" len="med"/>
                    </a:lnR>
                    <a:lnT>
                      <a:noFill/>
                    </a:lnT>
                    <a:lnB>
                      <a:noFill/>
                    </a:lnB>
                    <a:cell3D prstMaterial="dkEdge">
                      <a:bevel prst="artDeco"/>
                      <a:lightRig rig="flood" dir="t"/>
                    </a:cell3D>
                    <a:noFill/>
                  </a:tcPr>
                </a:tc>
                <a:extLst>
                  <a:ext uri="{0D108BD9-81ED-4DB2-BD59-A6C34878D82A}">
                    <a16:rowId xmlns:a16="http://schemas.microsoft.com/office/drawing/2014/main" val="1169894451"/>
                  </a:ext>
                </a:extLst>
              </a:tr>
              <a:tr h="1076208">
                <a:tc>
                  <a:txBody>
                    <a:bodyPr/>
                    <a:lstStyle/>
                    <a:p>
                      <a:r>
                        <a:rPr lang="en-US" sz="1600" b="1" dirty="0">
                          <a:solidFill>
                            <a:srgbClr val="002060"/>
                          </a:solidFill>
                        </a:rPr>
                        <a:t>Week 2: Understanding History</a:t>
                      </a:r>
                      <a:endParaRPr lang="en-US" sz="1600" dirty="0">
                        <a:solidFill>
                          <a:srgbClr val="002060"/>
                        </a:solidFill>
                      </a:endParaRPr>
                    </a:p>
                  </a:txBody>
                  <a:tcPr marL="102082" marR="102082" marT="51041" marB="51041" anchor="ctr">
                    <a:lnL w="12700" cap="flat" cmpd="sng" algn="ctr">
                      <a:solidFill>
                        <a:schemeClr val="tx1"/>
                      </a:solidFill>
                      <a:prstDash val="solid"/>
                      <a:round/>
                      <a:headEnd type="none" w="med" len="med"/>
                      <a:tailEnd type="none" w="med" len="med"/>
                    </a:lnL>
                    <a:lnR>
                      <a:noFill/>
                    </a:lnR>
                    <a:lnT>
                      <a:noFill/>
                    </a:lnT>
                    <a:lnB>
                      <a:noFill/>
                    </a:lnB>
                    <a:cell3D prstMaterial="dkEdge">
                      <a:bevel prst="artDeco"/>
                      <a:lightRig rig="flood" dir="t"/>
                    </a:cell3D>
                    <a:noFill/>
                  </a:tcPr>
                </a:tc>
                <a:tc>
                  <a:txBody>
                    <a:bodyPr/>
                    <a:lstStyle/>
                    <a:p>
                      <a:r>
                        <a:rPr lang="en-US" sz="1600" dirty="0">
                          <a:solidFill>
                            <a:srgbClr val="002060"/>
                          </a:solidFill>
                        </a:rPr>
                        <a:t>Chapter 1 Reading, Key Themes</a:t>
                      </a:r>
                    </a:p>
                  </a:txBody>
                  <a:tcPr marL="102082" marR="102082" marT="51041" marB="51041" anchor="ctr">
                    <a:lnL>
                      <a:noFill/>
                    </a:lnL>
                    <a:lnR>
                      <a:noFill/>
                    </a:lnR>
                    <a:lnT>
                      <a:noFill/>
                    </a:lnT>
                    <a:lnB>
                      <a:noFill/>
                    </a:lnB>
                    <a:cell3D prstMaterial="dkEdge">
                      <a:bevel prst="artDeco"/>
                      <a:lightRig rig="flood" dir="t"/>
                    </a:cell3D>
                    <a:noFill/>
                  </a:tcPr>
                </a:tc>
                <a:tc>
                  <a:txBody>
                    <a:bodyPr/>
                    <a:lstStyle/>
                    <a:p>
                      <a:r>
                        <a:rPr lang="en-US" sz="1600" dirty="0">
                          <a:solidFill>
                            <a:srgbClr val="002060"/>
                          </a:solidFill>
                        </a:rPr>
                        <a:t>Complete Quiz, Discussion Post</a:t>
                      </a:r>
                    </a:p>
                  </a:txBody>
                  <a:tcPr marL="102082" marR="102082" marT="51041" marB="51041" anchor="ctr">
                    <a:lnL>
                      <a:noFill/>
                    </a:lnL>
                    <a:lnR>
                      <a:noFill/>
                    </a:lnR>
                    <a:lnT>
                      <a:noFill/>
                    </a:lnT>
                    <a:lnB>
                      <a:noFill/>
                    </a:lnB>
                    <a:cell3D prstMaterial="dkEdge">
                      <a:bevel prst="artDeco"/>
                      <a:lightRig rig="flood" dir="t"/>
                    </a:cell3D>
                    <a:noFill/>
                  </a:tcPr>
                </a:tc>
                <a:tc>
                  <a:txBody>
                    <a:bodyPr/>
                    <a:lstStyle/>
                    <a:p>
                      <a:r>
                        <a:rPr lang="en-US" sz="1600" dirty="0">
                          <a:solidFill>
                            <a:srgbClr val="002060"/>
                          </a:solidFill>
                        </a:rPr>
                        <a:t>Submit Short Essay</a:t>
                      </a:r>
                    </a:p>
                  </a:txBody>
                  <a:tcPr marL="102082" marR="102082" marT="51041" marB="51041" anchor="ctr">
                    <a:lnL>
                      <a:noFill/>
                    </a:lnL>
                    <a:lnR>
                      <a:noFill/>
                    </a:lnR>
                    <a:lnT>
                      <a:noFill/>
                    </a:lnT>
                    <a:lnB>
                      <a:noFill/>
                    </a:lnB>
                    <a:cell3D prstMaterial="dkEdge">
                      <a:bevel prst="artDeco"/>
                      <a:lightRig rig="flood" dir="t"/>
                    </a:cell3D>
                    <a:noFill/>
                  </a:tcPr>
                </a:tc>
                <a:tc>
                  <a:txBody>
                    <a:bodyPr/>
                    <a:lstStyle/>
                    <a:p>
                      <a:r>
                        <a:rPr lang="en-US" sz="1600" dirty="0">
                          <a:solidFill>
                            <a:srgbClr val="002060"/>
                          </a:solidFill>
                        </a:rPr>
                        <a:t>Wednesday, Week 2</a:t>
                      </a:r>
                    </a:p>
                  </a:txBody>
                  <a:tcPr marL="102082" marR="102082" marT="51041" marB="51041" anchor="ctr">
                    <a:lnL>
                      <a:noFill/>
                    </a:lnL>
                    <a:lnR w="12700" cap="flat" cmpd="sng" algn="ctr">
                      <a:solidFill>
                        <a:schemeClr val="tx1"/>
                      </a:solidFill>
                      <a:prstDash val="solid"/>
                      <a:round/>
                      <a:headEnd type="none" w="med" len="med"/>
                      <a:tailEnd type="none" w="med" len="med"/>
                    </a:lnR>
                    <a:lnT>
                      <a:noFill/>
                    </a:lnT>
                    <a:lnB>
                      <a:noFill/>
                    </a:lnB>
                    <a:cell3D prstMaterial="dkEdge">
                      <a:bevel prst="artDeco"/>
                      <a:lightRig rig="flood" dir="t"/>
                    </a:cell3D>
                    <a:noFill/>
                  </a:tcPr>
                </a:tc>
                <a:extLst>
                  <a:ext uri="{0D108BD9-81ED-4DB2-BD59-A6C34878D82A}">
                    <a16:rowId xmlns:a16="http://schemas.microsoft.com/office/drawing/2014/main" val="57626213"/>
                  </a:ext>
                </a:extLst>
              </a:tr>
              <a:tr h="1076208">
                <a:tc>
                  <a:txBody>
                    <a:bodyPr/>
                    <a:lstStyle/>
                    <a:p>
                      <a:r>
                        <a:rPr lang="en-US" sz="1600" b="1" dirty="0">
                          <a:solidFill>
                            <a:srgbClr val="002060"/>
                          </a:solidFill>
                        </a:rPr>
                        <a:t>Week 3: Analyzing Causes of Events</a:t>
                      </a:r>
                      <a:endParaRPr lang="en-US" sz="1600" dirty="0">
                        <a:solidFill>
                          <a:srgbClr val="002060"/>
                        </a:solidFill>
                      </a:endParaRPr>
                    </a:p>
                  </a:txBody>
                  <a:tcPr marL="102082" marR="102082" marT="51041" marB="51041"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cell3D prstMaterial="dkEdge">
                      <a:bevel prst="artDeco"/>
                      <a:lightRig rig="flood" dir="t"/>
                    </a:cell3D>
                    <a:noFill/>
                  </a:tcPr>
                </a:tc>
                <a:tc>
                  <a:txBody>
                    <a:bodyPr/>
                    <a:lstStyle/>
                    <a:p>
                      <a:r>
                        <a:rPr lang="en-US" sz="1600" dirty="0">
                          <a:solidFill>
                            <a:srgbClr val="002060"/>
                          </a:solidFill>
                        </a:rPr>
                        <a:t>Case Study, Watch Video</a:t>
                      </a:r>
                    </a:p>
                  </a:txBody>
                  <a:tcPr marL="102082" marR="102082" marT="51041" marB="51041" anchor="ctr">
                    <a:lnL>
                      <a:noFill/>
                    </a:lnL>
                    <a:lnR>
                      <a:noFill/>
                    </a:lnR>
                    <a:lnT>
                      <a:noFill/>
                    </a:lnT>
                    <a:lnB w="12700" cap="flat" cmpd="sng" algn="ctr">
                      <a:solidFill>
                        <a:schemeClr val="tx1"/>
                      </a:solidFill>
                      <a:prstDash val="solid"/>
                      <a:round/>
                      <a:headEnd type="none" w="med" len="med"/>
                      <a:tailEnd type="none" w="med" len="med"/>
                    </a:lnB>
                    <a:cell3D prstMaterial="dkEdge">
                      <a:bevel prst="artDeco"/>
                      <a:lightRig rig="flood" dir="t"/>
                    </a:cell3D>
                    <a:noFill/>
                  </a:tcPr>
                </a:tc>
                <a:tc>
                  <a:txBody>
                    <a:bodyPr/>
                    <a:lstStyle/>
                    <a:p>
                      <a:r>
                        <a:rPr lang="en-US" sz="1600" dirty="0">
                          <a:solidFill>
                            <a:srgbClr val="002060"/>
                          </a:solidFill>
                        </a:rPr>
                        <a:t>Group Project, Class Discussion</a:t>
                      </a:r>
                    </a:p>
                  </a:txBody>
                  <a:tcPr marL="102082" marR="102082" marT="51041" marB="51041" anchor="ctr">
                    <a:lnL>
                      <a:noFill/>
                    </a:lnL>
                    <a:lnR>
                      <a:noFill/>
                    </a:lnR>
                    <a:lnT>
                      <a:noFill/>
                    </a:lnT>
                    <a:lnB w="12700" cap="flat" cmpd="sng" algn="ctr">
                      <a:solidFill>
                        <a:schemeClr val="tx1"/>
                      </a:solidFill>
                      <a:prstDash val="solid"/>
                      <a:round/>
                      <a:headEnd type="none" w="med" len="med"/>
                      <a:tailEnd type="none" w="med" len="med"/>
                    </a:lnB>
                    <a:cell3D prstMaterial="dkEdge">
                      <a:bevel prst="artDeco"/>
                      <a:lightRig rig="flood" dir="t"/>
                    </a:cell3D>
                    <a:noFill/>
                  </a:tcPr>
                </a:tc>
                <a:tc>
                  <a:txBody>
                    <a:bodyPr/>
                    <a:lstStyle/>
                    <a:p>
                      <a:r>
                        <a:rPr lang="en-US" sz="1600" dirty="0">
                          <a:solidFill>
                            <a:srgbClr val="002060"/>
                          </a:solidFill>
                        </a:rPr>
                        <a:t>Submit Group Report</a:t>
                      </a:r>
                    </a:p>
                  </a:txBody>
                  <a:tcPr marL="102082" marR="102082" marT="51041" marB="51041" anchor="ctr">
                    <a:lnL>
                      <a:noFill/>
                    </a:lnL>
                    <a:lnR>
                      <a:noFill/>
                    </a:lnR>
                    <a:lnT>
                      <a:noFill/>
                    </a:lnT>
                    <a:lnB w="12700" cap="flat" cmpd="sng" algn="ctr">
                      <a:solidFill>
                        <a:schemeClr val="tx1"/>
                      </a:solidFill>
                      <a:prstDash val="solid"/>
                      <a:round/>
                      <a:headEnd type="none" w="med" len="med"/>
                      <a:tailEnd type="none" w="med" len="med"/>
                    </a:lnB>
                    <a:cell3D prstMaterial="dkEdge">
                      <a:bevel prst="artDeco"/>
                      <a:lightRig rig="flood" dir="t"/>
                    </a:cell3D>
                    <a:noFill/>
                  </a:tcPr>
                </a:tc>
                <a:tc>
                  <a:txBody>
                    <a:bodyPr/>
                    <a:lstStyle/>
                    <a:p>
                      <a:r>
                        <a:rPr lang="en-US" sz="1600" dirty="0">
                          <a:solidFill>
                            <a:srgbClr val="002060"/>
                          </a:solidFill>
                        </a:rPr>
                        <a:t>Friday, Week 3</a:t>
                      </a:r>
                    </a:p>
                  </a:txBody>
                  <a:tcPr marL="102082" marR="102082" marT="51041" marB="51041"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cell3D prstMaterial="dkEdge">
                      <a:bevel prst="artDeco"/>
                      <a:lightRig rig="flood" dir="t"/>
                    </a:cell3D>
                    <a:noFill/>
                  </a:tcPr>
                </a:tc>
                <a:extLst>
                  <a:ext uri="{0D108BD9-81ED-4DB2-BD59-A6C34878D82A}">
                    <a16:rowId xmlns:a16="http://schemas.microsoft.com/office/drawing/2014/main" val="2627272342"/>
                  </a:ext>
                </a:extLst>
              </a:tr>
            </a:tbl>
          </a:graphicData>
        </a:graphic>
      </p:graphicFrame>
    </p:spTree>
    <p:extLst>
      <p:ext uri="{BB962C8B-B14F-4D97-AF65-F5344CB8AC3E}">
        <p14:creationId xmlns:p14="http://schemas.microsoft.com/office/powerpoint/2010/main" val="3109860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2" name="Rectangle 2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Rectangle 2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48F5ADF5-AEBE-CE19-13A4-FB7526C696FA}"/>
              </a:ext>
            </a:extLst>
          </p:cNvPr>
          <p:cNvSpPr txBox="1"/>
          <p:nvPr/>
        </p:nvSpPr>
        <p:spPr>
          <a:xfrm>
            <a:off x="1043631" y="809898"/>
            <a:ext cx="9942716" cy="155448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400" b="1" kern="1200" dirty="0">
                <a:solidFill>
                  <a:srgbClr val="002060"/>
                </a:solidFill>
                <a:latin typeface="+mj-lt"/>
                <a:ea typeface="+mj-ea"/>
                <a:cs typeface="+mj-cs"/>
              </a:rPr>
              <a:t>Sample Layout for a Visual Map   </a:t>
            </a:r>
            <a:r>
              <a:rPr lang="en-US" sz="2400" kern="1200" dirty="0">
                <a:solidFill>
                  <a:srgbClr val="002060"/>
                </a:solidFill>
                <a:latin typeface="+mj-lt"/>
                <a:ea typeface="+mj-ea"/>
                <a:cs typeface="+mj-cs"/>
              </a:rPr>
              <a:t>                                                                                                        </a:t>
            </a:r>
            <a:r>
              <a:rPr lang="en-US" sz="2400" kern="1200" dirty="0">
                <a:solidFill>
                  <a:srgbClr val="FF0000"/>
                </a:solidFill>
                <a:latin typeface="+mj-lt"/>
                <a:ea typeface="+mj-ea"/>
                <a:cs typeface="+mj-cs"/>
              </a:rPr>
              <a:t>Icon-Based Roadmap</a:t>
            </a:r>
          </a:p>
        </p:txBody>
      </p:sp>
      <p:cxnSp>
        <p:nvCxnSpPr>
          <p:cNvPr id="21" name="Straight Connector 20">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Rectangle 2" descr="Books">
            <a:extLst>
              <a:ext uri="{FF2B5EF4-FFF2-40B4-BE49-F238E27FC236}">
                <a16:creationId xmlns:a16="http://schemas.microsoft.com/office/drawing/2014/main" id="{2B28326E-91BC-9F45-5800-601BAD775C39}"/>
              </a:ext>
            </a:extLst>
          </p:cNvPr>
          <p:cNvSpPr/>
          <p:nvPr/>
        </p:nvSpPr>
        <p:spPr>
          <a:xfrm>
            <a:off x="1748209" y="2846056"/>
            <a:ext cx="801914" cy="721781"/>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dirty="0"/>
          </a:p>
        </p:txBody>
      </p:sp>
      <p:sp>
        <p:nvSpPr>
          <p:cNvPr id="4" name="Rectangle 3" descr="Video camera">
            <a:extLst>
              <a:ext uri="{FF2B5EF4-FFF2-40B4-BE49-F238E27FC236}">
                <a16:creationId xmlns:a16="http://schemas.microsoft.com/office/drawing/2014/main" id="{85595C25-5F66-44B1-6185-EE7E9A8D5B61}"/>
              </a:ext>
            </a:extLst>
          </p:cNvPr>
          <p:cNvSpPr/>
          <p:nvPr/>
        </p:nvSpPr>
        <p:spPr>
          <a:xfrm>
            <a:off x="1709394" y="3593069"/>
            <a:ext cx="801914" cy="733638"/>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dirty="0"/>
          </a:p>
        </p:txBody>
      </p:sp>
      <p:sp>
        <p:nvSpPr>
          <p:cNvPr id="5" name="Rectangle 4" descr="Chat">
            <a:extLst>
              <a:ext uri="{FF2B5EF4-FFF2-40B4-BE49-F238E27FC236}">
                <a16:creationId xmlns:a16="http://schemas.microsoft.com/office/drawing/2014/main" id="{CD226DF5-49AB-4053-7A74-C3C3B584DA74}"/>
              </a:ext>
            </a:extLst>
          </p:cNvPr>
          <p:cNvSpPr/>
          <p:nvPr/>
        </p:nvSpPr>
        <p:spPr>
          <a:xfrm>
            <a:off x="1709394" y="4273944"/>
            <a:ext cx="801914" cy="879946"/>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a:lstStyle/>
          <a:p>
            <a:endParaRPr lang="en-US" dirty="0"/>
          </a:p>
        </p:txBody>
      </p:sp>
      <p:sp>
        <p:nvSpPr>
          <p:cNvPr id="6" name="Rectangle 5" descr="Check List">
            <a:extLst>
              <a:ext uri="{FF2B5EF4-FFF2-40B4-BE49-F238E27FC236}">
                <a16:creationId xmlns:a16="http://schemas.microsoft.com/office/drawing/2014/main" id="{B389235F-49D3-F05E-9A72-28BD2B7FC1FA}"/>
              </a:ext>
            </a:extLst>
          </p:cNvPr>
          <p:cNvSpPr/>
          <p:nvPr/>
        </p:nvSpPr>
        <p:spPr>
          <a:xfrm>
            <a:off x="1709394" y="5189262"/>
            <a:ext cx="801915" cy="783360"/>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a:lstStyle/>
          <a:p>
            <a:endParaRPr lang="en-US" dirty="0"/>
          </a:p>
        </p:txBody>
      </p:sp>
      <p:sp>
        <p:nvSpPr>
          <p:cNvPr id="27" name="TextBox 26">
            <a:extLst>
              <a:ext uri="{FF2B5EF4-FFF2-40B4-BE49-F238E27FC236}">
                <a16:creationId xmlns:a16="http://schemas.microsoft.com/office/drawing/2014/main" id="{55B398C4-CD20-D836-B540-AFF0D2D16374}"/>
              </a:ext>
            </a:extLst>
          </p:cNvPr>
          <p:cNvSpPr txBox="1"/>
          <p:nvPr/>
        </p:nvSpPr>
        <p:spPr>
          <a:xfrm>
            <a:off x="2671106" y="3116842"/>
            <a:ext cx="6687766" cy="322461"/>
          </a:xfrm>
          <a:prstGeom prst="rect">
            <a:avLst/>
          </a:prstGeom>
          <a:noFill/>
        </p:spPr>
        <p:txBody>
          <a:bodyPr wrap="square">
            <a:spAutoFit/>
          </a:bodyPr>
          <a:lstStyle/>
          <a:p>
            <a:pPr>
              <a:lnSpc>
                <a:spcPct val="80000"/>
              </a:lnSpc>
              <a:spcAft>
                <a:spcPts val="1800"/>
              </a:spcAft>
            </a:pPr>
            <a:r>
              <a:rPr lang="en-US" sz="800" dirty="0"/>
              <a:t> </a:t>
            </a:r>
            <a:r>
              <a:rPr lang="en-US" sz="1800" b="1" dirty="0">
                <a:solidFill>
                  <a:srgbClr val="FF0000"/>
                </a:solidFill>
              </a:rPr>
              <a:t>Readings</a:t>
            </a:r>
            <a:r>
              <a:rPr lang="en-US" sz="1800" dirty="0">
                <a:solidFill>
                  <a:srgbClr val="002060"/>
                </a:solidFill>
              </a:rPr>
              <a:t> – </a:t>
            </a:r>
            <a:r>
              <a:rPr lang="en-US" sz="1800" i="1" dirty="0">
                <a:solidFill>
                  <a:srgbClr val="002060"/>
                </a:solidFill>
              </a:rPr>
              <a:t>Read Chapter 1 (due Tuesday)</a:t>
            </a:r>
            <a:endParaRPr lang="en-US" sz="1800" dirty="0">
              <a:solidFill>
                <a:srgbClr val="002060"/>
              </a:solidFill>
            </a:endParaRPr>
          </a:p>
        </p:txBody>
      </p:sp>
      <p:sp>
        <p:nvSpPr>
          <p:cNvPr id="31" name="TextBox 30">
            <a:extLst>
              <a:ext uri="{FF2B5EF4-FFF2-40B4-BE49-F238E27FC236}">
                <a16:creationId xmlns:a16="http://schemas.microsoft.com/office/drawing/2014/main" id="{F4651CEA-AC68-DA62-A0B7-1CEE99B8264C}"/>
              </a:ext>
            </a:extLst>
          </p:cNvPr>
          <p:cNvSpPr txBox="1"/>
          <p:nvPr/>
        </p:nvSpPr>
        <p:spPr>
          <a:xfrm>
            <a:off x="2749939" y="3380158"/>
            <a:ext cx="6687766" cy="774892"/>
          </a:xfrm>
          <a:prstGeom prst="rect">
            <a:avLst/>
          </a:prstGeom>
          <a:noFill/>
        </p:spPr>
        <p:txBody>
          <a:bodyPr wrap="square">
            <a:spAutoFit/>
          </a:bodyPr>
          <a:lstStyle/>
          <a:p>
            <a:pPr>
              <a:lnSpc>
                <a:spcPct val="80000"/>
              </a:lnSpc>
              <a:spcAft>
                <a:spcPts val="1800"/>
              </a:spcAft>
            </a:pPr>
            <a:endParaRPr lang="en-US" sz="1800" b="1" dirty="0">
              <a:solidFill>
                <a:srgbClr val="FF0000"/>
              </a:solidFill>
            </a:endParaRPr>
          </a:p>
          <a:p>
            <a:pPr>
              <a:lnSpc>
                <a:spcPct val="80000"/>
              </a:lnSpc>
              <a:spcAft>
                <a:spcPts val="1800"/>
              </a:spcAft>
            </a:pPr>
            <a:r>
              <a:rPr lang="en-US" sz="1800" b="1" dirty="0">
                <a:solidFill>
                  <a:srgbClr val="FF0000"/>
                </a:solidFill>
              </a:rPr>
              <a:t>Videos</a:t>
            </a:r>
            <a:r>
              <a:rPr lang="en-US" sz="1800" dirty="0">
                <a:solidFill>
                  <a:srgbClr val="FF0000"/>
                </a:solidFill>
              </a:rPr>
              <a:t> </a:t>
            </a:r>
            <a:r>
              <a:rPr lang="en-US" sz="1800" dirty="0">
                <a:solidFill>
                  <a:srgbClr val="002060"/>
                </a:solidFill>
              </a:rPr>
              <a:t>– </a:t>
            </a:r>
            <a:r>
              <a:rPr lang="en-US" sz="1800" i="1" dirty="0">
                <a:solidFill>
                  <a:srgbClr val="002060"/>
                </a:solidFill>
              </a:rPr>
              <a:t>Watch introductory video (due Wednesday)</a:t>
            </a:r>
            <a:endParaRPr lang="en-US" sz="1800" dirty="0">
              <a:solidFill>
                <a:srgbClr val="002060"/>
              </a:solidFill>
            </a:endParaRPr>
          </a:p>
        </p:txBody>
      </p:sp>
      <p:sp>
        <p:nvSpPr>
          <p:cNvPr id="33" name="TextBox 32">
            <a:extLst>
              <a:ext uri="{FF2B5EF4-FFF2-40B4-BE49-F238E27FC236}">
                <a16:creationId xmlns:a16="http://schemas.microsoft.com/office/drawing/2014/main" id="{DB1AC716-D92A-3341-F3FA-A47E622D75B9}"/>
              </a:ext>
            </a:extLst>
          </p:cNvPr>
          <p:cNvSpPr txBox="1"/>
          <p:nvPr/>
        </p:nvSpPr>
        <p:spPr>
          <a:xfrm>
            <a:off x="2749939" y="4533410"/>
            <a:ext cx="6687766" cy="322461"/>
          </a:xfrm>
          <a:prstGeom prst="rect">
            <a:avLst/>
          </a:prstGeom>
          <a:noFill/>
        </p:spPr>
        <p:txBody>
          <a:bodyPr wrap="square">
            <a:spAutoFit/>
          </a:bodyPr>
          <a:lstStyle/>
          <a:p>
            <a:pPr>
              <a:lnSpc>
                <a:spcPct val="80000"/>
              </a:lnSpc>
              <a:spcAft>
                <a:spcPts val="1800"/>
              </a:spcAft>
            </a:pPr>
            <a:r>
              <a:rPr lang="en-US" sz="1800" b="1" dirty="0">
                <a:solidFill>
                  <a:srgbClr val="FF0000"/>
                </a:solidFill>
              </a:rPr>
              <a:t>Discussion</a:t>
            </a:r>
            <a:r>
              <a:rPr lang="en-US" sz="1800" dirty="0">
                <a:solidFill>
                  <a:srgbClr val="FF0000"/>
                </a:solidFill>
              </a:rPr>
              <a:t> </a:t>
            </a:r>
            <a:r>
              <a:rPr lang="en-US" sz="1800" dirty="0">
                <a:solidFill>
                  <a:srgbClr val="002060"/>
                </a:solidFill>
              </a:rPr>
              <a:t>– </a:t>
            </a:r>
            <a:r>
              <a:rPr lang="en-US" sz="1800" i="1" dirty="0">
                <a:solidFill>
                  <a:srgbClr val="002060"/>
                </a:solidFill>
              </a:rPr>
              <a:t>Post discussion response (due Friday)</a:t>
            </a:r>
            <a:endParaRPr lang="en-US" sz="1800" dirty="0">
              <a:solidFill>
                <a:srgbClr val="002060"/>
              </a:solidFill>
            </a:endParaRPr>
          </a:p>
        </p:txBody>
      </p:sp>
      <p:sp>
        <p:nvSpPr>
          <p:cNvPr id="35" name="TextBox 34">
            <a:extLst>
              <a:ext uri="{FF2B5EF4-FFF2-40B4-BE49-F238E27FC236}">
                <a16:creationId xmlns:a16="http://schemas.microsoft.com/office/drawing/2014/main" id="{BBA75B32-F35A-49F4-BEB0-1381FF110764}"/>
              </a:ext>
            </a:extLst>
          </p:cNvPr>
          <p:cNvSpPr txBox="1"/>
          <p:nvPr/>
        </p:nvSpPr>
        <p:spPr>
          <a:xfrm>
            <a:off x="2749939" y="5281854"/>
            <a:ext cx="6687766" cy="369332"/>
          </a:xfrm>
          <a:prstGeom prst="rect">
            <a:avLst/>
          </a:prstGeom>
          <a:noFill/>
        </p:spPr>
        <p:txBody>
          <a:bodyPr wrap="square">
            <a:spAutoFit/>
          </a:bodyPr>
          <a:lstStyle/>
          <a:p>
            <a:r>
              <a:rPr lang="en-US" sz="1800" b="1" dirty="0">
                <a:solidFill>
                  <a:srgbClr val="FF0000"/>
                </a:solidFill>
              </a:rPr>
              <a:t>Assessment</a:t>
            </a:r>
            <a:r>
              <a:rPr lang="en-US" sz="1800" dirty="0">
                <a:solidFill>
                  <a:srgbClr val="002060"/>
                </a:solidFill>
              </a:rPr>
              <a:t> – </a:t>
            </a:r>
            <a:r>
              <a:rPr lang="en-US" sz="1800" i="1" dirty="0">
                <a:solidFill>
                  <a:srgbClr val="002060"/>
                </a:solidFill>
              </a:rPr>
              <a:t>Complete and submit quiz (due Sunday)</a:t>
            </a:r>
            <a:endParaRPr lang="en-US" dirty="0"/>
          </a:p>
        </p:txBody>
      </p:sp>
    </p:spTree>
    <p:extLst>
      <p:ext uri="{BB962C8B-B14F-4D97-AF65-F5344CB8AC3E}">
        <p14:creationId xmlns:p14="http://schemas.microsoft.com/office/powerpoint/2010/main" val="2874519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57" name="Rectangle 5156">
            <a:extLst>
              <a:ext uri="{FF2B5EF4-FFF2-40B4-BE49-F238E27FC236}">
                <a16:creationId xmlns:a16="http://schemas.microsoft.com/office/drawing/2014/main" id="{7FEAE179-C525-48F3-AD47-0E9E2B6F2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58" name="Rectangle 5157">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31" name="Rectangle 5130">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2" name="Picture 2" descr="Evolution Of Digital Marketing">
            <a:extLst>
              <a:ext uri="{FF2B5EF4-FFF2-40B4-BE49-F238E27FC236}">
                <a16:creationId xmlns:a16="http://schemas.microsoft.com/office/drawing/2014/main" id="{E6ED1205-83B8-73BE-BDE0-1D100D95C8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200" b="24918"/>
          <a:stretch>
            <a:fillRect/>
          </a:stretch>
        </p:blipFill>
        <p:spPr bwMode="auto">
          <a:xfrm>
            <a:off x="959205" y="364142"/>
            <a:ext cx="10369645" cy="38679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159" name="Rectangle 5158">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01107" y="5661132"/>
            <a:ext cx="146304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574F048-D558-54FA-ACBD-65C2D5BBC274}"/>
              </a:ext>
            </a:extLst>
          </p:cNvPr>
          <p:cNvSpPr txBox="1"/>
          <p:nvPr/>
        </p:nvSpPr>
        <p:spPr>
          <a:xfrm>
            <a:off x="4540148" y="4858605"/>
            <a:ext cx="6586915" cy="1556907"/>
          </a:xfrm>
          <a:prstGeom prst="rect">
            <a:avLst/>
          </a:prstGeom>
        </p:spPr>
        <p:txBody>
          <a:bodyPr vert="horz" lIns="91440" tIns="45720" rIns="91440" bIns="45720" rtlCol="0" anchor="ctr">
            <a:normAutofit/>
          </a:bodyPr>
          <a:lstStyle/>
          <a:p>
            <a:pPr algn="ctr">
              <a:lnSpc>
                <a:spcPct val="90000"/>
              </a:lnSpc>
              <a:spcAft>
                <a:spcPts val="600"/>
              </a:spcAft>
            </a:pPr>
            <a:r>
              <a:rPr lang="en-US" sz="2400" b="1" dirty="0">
                <a:solidFill>
                  <a:srgbClr val="002060"/>
                </a:solidFill>
              </a:rPr>
              <a:t>Strategies to Simplify, Strengthen,                                      and Streamline Your Course</a:t>
            </a:r>
          </a:p>
        </p:txBody>
      </p:sp>
    </p:spTree>
    <p:extLst>
      <p:ext uri="{BB962C8B-B14F-4D97-AF65-F5344CB8AC3E}">
        <p14:creationId xmlns:p14="http://schemas.microsoft.com/office/powerpoint/2010/main" val="444632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extBox 4">
            <a:extLst>
              <a:ext uri="{FF2B5EF4-FFF2-40B4-BE49-F238E27FC236}">
                <a16:creationId xmlns:a16="http://schemas.microsoft.com/office/drawing/2014/main" id="{0419B5D2-D35A-0D08-D6B0-8EF058C8E3E4}"/>
              </a:ext>
            </a:extLst>
          </p:cNvPr>
          <p:cNvGraphicFramePr/>
          <p:nvPr>
            <p:extLst>
              <p:ext uri="{D42A27DB-BD31-4B8C-83A1-F6EECF244321}">
                <p14:modId xmlns:p14="http://schemas.microsoft.com/office/powerpoint/2010/main" val="1036550964"/>
              </p:ext>
            </p:extLst>
          </p:nvPr>
        </p:nvGraphicFramePr>
        <p:xfrm>
          <a:off x="573932" y="184826"/>
          <a:ext cx="11333502" cy="55836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3E25682E-F9B1-CF72-EB1E-1E7D7109426D}"/>
              </a:ext>
            </a:extLst>
          </p:cNvPr>
          <p:cNvSpPr/>
          <p:nvPr/>
        </p:nvSpPr>
        <p:spPr>
          <a:xfrm>
            <a:off x="0" y="6225702"/>
            <a:ext cx="12192000" cy="63229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6B21F1B-601C-C8F5-87CC-3744FAF956B8}"/>
              </a:ext>
            </a:extLst>
          </p:cNvPr>
          <p:cNvSpPr txBox="1"/>
          <p:nvPr/>
        </p:nvSpPr>
        <p:spPr>
          <a:xfrm>
            <a:off x="-376348" y="4414788"/>
            <a:ext cx="10168128" cy="1179576"/>
          </a:xfrm>
          <a:prstGeom prst="rect">
            <a:avLst/>
          </a:prstGeom>
        </p:spPr>
        <p:txBody>
          <a:bodyPr vert="horz" lIns="91440" tIns="45720" rIns="91440" bIns="45720" rtlCol="0" anchor="ctr">
            <a:normAutofit/>
          </a:bodyPr>
          <a:lstStyle/>
          <a:p>
            <a:pPr algn="ctr">
              <a:lnSpc>
                <a:spcPct val="80000"/>
              </a:lnSpc>
              <a:spcBef>
                <a:spcPct val="0"/>
              </a:spcBef>
              <a:spcAft>
                <a:spcPts val="600"/>
              </a:spcAft>
            </a:pPr>
            <a:r>
              <a:rPr lang="en-US" sz="2800" b="1" kern="1200" dirty="0">
                <a:solidFill>
                  <a:srgbClr val="002060"/>
                </a:solidFill>
                <a:latin typeface="+mj-lt"/>
                <a:ea typeface="+mj-ea"/>
                <a:cs typeface="+mj-cs"/>
              </a:rPr>
              <a:t>Simplify                                                                                                                                          Content Delivery</a:t>
            </a:r>
          </a:p>
        </p:txBody>
      </p:sp>
    </p:spTree>
    <p:extLst>
      <p:ext uri="{BB962C8B-B14F-4D97-AF65-F5344CB8AC3E}">
        <p14:creationId xmlns:p14="http://schemas.microsoft.com/office/powerpoint/2010/main" val="630838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8" name="Rectangle 7">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3E43FD0-8D26-75AD-F8E7-4FFEFE09BF03}"/>
              </a:ext>
            </a:extLst>
          </p:cNvPr>
          <p:cNvSpPr txBox="1"/>
          <p:nvPr/>
        </p:nvSpPr>
        <p:spPr>
          <a:xfrm>
            <a:off x="3119977" y="107698"/>
            <a:ext cx="4971824" cy="2481173"/>
          </a:xfrm>
          <a:prstGeom prst="rect">
            <a:avLst/>
          </a:prstGeom>
        </p:spPr>
        <p:txBody>
          <a:bodyPr vert="horz" lIns="91440" tIns="45720" rIns="91440" bIns="45720" rtlCol="0" anchor="ctr">
            <a:normAutofit/>
          </a:bodyPr>
          <a:lstStyle/>
          <a:p>
            <a:pPr marR="0" algn="ctr">
              <a:lnSpc>
                <a:spcPct val="80000"/>
              </a:lnSpc>
            </a:pPr>
            <a:r>
              <a:rPr lang="en-US" sz="2400" b="1" dirty="0">
                <a:solidFill>
                  <a:srgbClr val="002060"/>
                </a:solidFill>
                <a:effectLst/>
              </a:rPr>
              <a:t>Minimize Without </a:t>
            </a:r>
          </a:p>
          <a:p>
            <a:pPr marR="0" algn="ctr">
              <a:lnSpc>
                <a:spcPct val="80000"/>
              </a:lnSpc>
            </a:pPr>
            <a:r>
              <a:rPr lang="en-US" sz="2400" b="1" dirty="0">
                <a:solidFill>
                  <a:srgbClr val="002060"/>
                </a:solidFill>
                <a:effectLst/>
              </a:rPr>
              <a:t>Dumbing Down</a:t>
            </a:r>
            <a:endParaRPr lang="en-US" sz="2400" dirty="0">
              <a:solidFill>
                <a:srgbClr val="002060"/>
              </a:solidFill>
              <a:effectLst/>
            </a:endParaRPr>
          </a:p>
        </p:txBody>
      </p:sp>
      <p:sp>
        <p:nvSpPr>
          <p:cNvPr id="4" name="Rectangle 1">
            <a:extLst>
              <a:ext uri="{FF2B5EF4-FFF2-40B4-BE49-F238E27FC236}">
                <a16:creationId xmlns:a16="http://schemas.microsoft.com/office/drawing/2014/main" id="{822952D7-51C2-3E79-25EC-D5435EE47978}"/>
              </a:ext>
            </a:extLst>
          </p:cNvPr>
          <p:cNvSpPr>
            <a:spLocks noChangeArrowheads="1"/>
          </p:cNvSpPr>
          <p:nvPr/>
        </p:nvSpPr>
        <p:spPr bwMode="auto">
          <a:xfrm>
            <a:off x="1413487" y="2145696"/>
            <a:ext cx="8384804" cy="291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8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What Does It Mean?</a:t>
            </a:r>
            <a:br>
              <a:rPr kumimoji="0" lang="en-US" altLang="en-US" sz="1600" b="0" i="0" u="none" strike="noStrike" cap="none" normalizeH="0" baseline="0" dirty="0">
                <a:ln>
                  <a:noFill/>
                </a:ln>
                <a:solidFill>
                  <a:schemeClr val="tx1"/>
                </a:solidFill>
                <a:effectLst/>
              </a:rPr>
            </a:br>
            <a:r>
              <a:rPr kumimoji="0" lang="en-US" altLang="en-US" sz="1600" b="0" i="0" u="none" strike="noStrike" cap="none" normalizeH="0" baseline="0" dirty="0">
                <a:ln>
                  <a:noFill/>
                </a:ln>
                <a:solidFill>
                  <a:srgbClr val="002060"/>
                </a:solidFill>
                <a:effectLst/>
              </a:rPr>
              <a:t>Focus on the essential concepts, skills, and materials that directly support your outcomes.</a:t>
            </a:r>
          </a:p>
          <a:p>
            <a:pPr marL="285750" marR="0" lvl="0" indent="-285750" algn="l" defTabSz="914400" rtl="0" eaLnBrk="0" fontAlgn="base" latinLnBrk="0" hangingPunct="0">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Why It Matters</a:t>
            </a:r>
            <a:br>
              <a:rPr kumimoji="0" lang="en-US" altLang="en-US" sz="1600" b="0" i="0" u="none" strike="noStrike" cap="none" normalizeH="0" baseline="0" dirty="0">
                <a:ln>
                  <a:noFill/>
                </a:ln>
                <a:solidFill>
                  <a:schemeClr val="tx1"/>
                </a:solidFill>
                <a:effectLst/>
              </a:rPr>
            </a:br>
            <a:r>
              <a:rPr kumimoji="0" lang="en-US" altLang="en-US" sz="1600" b="0" i="0" u="none" strike="noStrike" cap="none" normalizeH="0" baseline="0" dirty="0">
                <a:ln>
                  <a:noFill/>
                </a:ln>
                <a:solidFill>
                  <a:schemeClr val="tx1"/>
                </a:solidFill>
                <a:effectLst/>
              </a:rPr>
              <a:t>Reduces cognitive overload and allows for deeper engagement with key topics</a:t>
            </a:r>
            <a:endParaRPr kumimoji="0" lang="en-US" altLang="en-US" sz="1600" b="0" i="0" u="none" strike="noStrike" cap="none" normalizeH="0" baseline="0" dirty="0">
              <a:ln>
                <a:noFill/>
              </a:ln>
              <a:solidFill>
                <a:srgbClr val="002060"/>
              </a:solidFill>
              <a:effectLst/>
            </a:endParaRPr>
          </a:p>
          <a:p>
            <a:pPr marL="285750" marR="0" lvl="0" indent="-285750" algn="l" defTabSz="914400" rtl="0" eaLnBrk="0" fontAlgn="base" latinLnBrk="0" hangingPunct="0">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How to Minimize:</a:t>
            </a:r>
            <a:endParaRPr kumimoji="0" lang="en-US" altLang="en-US" sz="1600" b="0" i="0" u="none" strike="noStrike" cap="none" normalizeH="0" baseline="0" dirty="0">
              <a:ln>
                <a:noFill/>
              </a:ln>
              <a:solidFill>
                <a:srgbClr val="FF0000"/>
              </a:solidFill>
              <a:effectLst/>
            </a:endParaRPr>
          </a:p>
          <a:p>
            <a:pPr marL="623888" marR="0" lvl="0" indent="-333375" algn="l" defTabSz="914400" rtl="0" eaLnBrk="0" fontAlgn="base" latinLnBrk="0" hangingPunct="0">
              <a:spcBef>
                <a:spcPct val="0"/>
              </a:spcBef>
              <a:spcAft>
                <a:spcPts val="600"/>
              </a:spcAft>
              <a:buClrTx/>
              <a:buSzTx/>
              <a:buFont typeface="Courier New" panose="02070309020205020404" pitchFamily="49" charset="0"/>
              <a:buChar char="o"/>
              <a:tabLst/>
            </a:pPr>
            <a:r>
              <a:rPr kumimoji="0" lang="en-US" altLang="en-US" sz="1600" b="0" i="0" u="none" strike="noStrike" cap="none" normalizeH="0" baseline="0" dirty="0">
                <a:ln>
                  <a:noFill/>
                </a:ln>
                <a:solidFill>
                  <a:srgbClr val="002060"/>
                </a:solidFill>
                <a:effectLst/>
              </a:rPr>
              <a:t>Prioritize core content that aligns with learning goals</a:t>
            </a:r>
          </a:p>
          <a:p>
            <a:pPr marL="623888" marR="0" lvl="0" indent="-333375" algn="l" defTabSz="914400" rtl="0" eaLnBrk="0" fontAlgn="base" latinLnBrk="0" hangingPunct="0">
              <a:spcBef>
                <a:spcPct val="0"/>
              </a:spcBef>
              <a:spcAft>
                <a:spcPts val="600"/>
              </a:spcAft>
              <a:buClrTx/>
              <a:buSzTx/>
              <a:buFont typeface="Courier New" panose="02070309020205020404" pitchFamily="49" charset="0"/>
              <a:buChar char="o"/>
              <a:tabLst/>
            </a:pPr>
            <a:r>
              <a:rPr kumimoji="0" lang="en-US" altLang="en-US" sz="1600" b="0" i="0" u="none" strike="noStrike" cap="none" normalizeH="0" baseline="0" dirty="0">
                <a:ln>
                  <a:noFill/>
                </a:ln>
                <a:solidFill>
                  <a:srgbClr val="002060"/>
                </a:solidFill>
                <a:effectLst/>
              </a:rPr>
              <a:t>Limit the number of readings, assignments, and activities</a:t>
            </a:r>
          </a:p>
          <a:p>
            <a:pPr marL="623888" marR="0" lvl="0" indent="-333375" algn="l" defTabSz="914400" rtl="0" eaLnBrk="0" fontAlgn="base" latinLnBrk="0" hangingPunct="0">
              <a:spcBef>
                <a:spcPct val="0"/>
              </a:spcBef>
              <a:spcAft>
                <a:spcPts val="600"/>
              </a:spcAft>
              <a:buClrTx/>
              <a:buSzTx/>
              <a:buFont typeface="Courier New" panose="02070309020205020404" pitchFamily="49" charset="0"/>
              <a:buChar char="o"/>
              <a:tabLst/>
            </a:pPr>
            <a:r>
              <a:rPr kumimoji="0" lang="en-US" altLang="en-US" sz="1600" b="0" i="0" u="none" strike="noStrike" cap="none" normalizeH="0" baseline="0" dirty="0">
                <a:ln>
                  <a:noFill/>
                </a:ln>
                <a:solidFill>
                  <a:srgbClr val="002060"/>
                </a:solidFill>
                <a:effectLst/>
              </a:rPr>
              <a:t>Replace quantity with quality, ensuring rigor in what is included</a:t>
            </a:r>
          </a:p>
          <a:p>
            <a:pPr marL="285750" marR="0" lvl="0" indent="-285750" algn="l" defTabSz="914400" rtl="0" eaLnBrk="0" fontAlgn="base" latinLnBrk="0" hangingPunct="0">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Impact</a:t>
            </a:r>
            <a:br>
              <a:rPr kumimoji="0" lang="en-US" altLang="en-US" sz="1600" b="0" i="0" u="none" strike="noStrike" cap="none" normalizeH="0" baseline="0" dirty="0">
                <a:ln>
                  <a:noFill/>
                </a:ln>
                <a:solidFill>
                  <a:schemeClr val="tx1"/>
                </a:solidFill>
                <a:effectLst/>
              </a:rPr>
            </a:br>
            <a:r>
              <a:rPr kumimoji="0" lang="en-US" altLang="en-US" sz="1600" b="0" i="0" u="none" strike="noStrike" cap="none" normalizeH="0" baseline="0" dirty="0">
                <a:ln>
                  <a:noFill/>
                </a:ln>
                <a:solidFill>
                  <a:srgbClr val="002060"/>
                </a:solidFill>
                <a:effectLst/>
              </a:rPr>
              <a:t>Students engage more meaningfully, perform better, and experience less overwhelm.</a:t>
            </a:r>
          </a:p>
        </p:txBody>
      </p:sp>
    </p:spTree>
    <p:extLst>
      <p:ext uri="{BB962C8B-B14F-4D97-AF65-F5344CB8AC3E}">
        <p14:creationId xmlns:p14="http://schemas.microsoft.com/office/powerpoint/2010/main" val="72052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62" name="Rectangle 616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163" name="Group 616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6154" name="Rectangle 615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64" name="Rectangle 616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165" name="Rectangle 616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03D1AC16-EA44-B427-D098-ACCC277FBC10}"/>
              </a:ext>
            </a:extLst>
          </p:cNvPr>
          <p:cNvSpPr>
            <a:spLocks noChangeArrowheads="1"/>
          </p:cNvSpPr>
          <p:nvPr/>
        </p:nvSpPr>
        <p:spPr bwMode="auto">
          <a:xfrm>
            <a:off x="496824" y="2497890"/>
            <a:ext cx="4671682" cy="397958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Autofit/>
          </a:bodyPr>
          <a:lstStyle/>
          <a:p>
            <a:pPr marL="285750" marR="0" lvl="0" indent="-285750" fontAlgn="base">
              <a:lnSpc>
                <a:spcPct val="8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What Are Smart Assessment Strategies?</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Efficient assessments that measure learning while saving time for both students and instructors</a:t>
            </a:r>
          </a:p>
          <a:p>
            <a:pPr marL="285750" marR="0" lvl="0" indent="-285750" fontAlgn="base">
              <a:lnSpc>
                <a:spcPct val="8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Why It Matters</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Provides timely, actionable feedback without overwhelming students or instructors</a:t>
            </a:r>
          </a:p>
          <a:p>
            <a:pPr marL="285750" marR="0" lvl="0" indent="-285750" fontAlgn="base">
              <a:lnSpc>
                <a:spcPct val="8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Key Approaches:</a:t>
            </a:r>
            <a:endParaRPr kumimoji="0" lang="en-US" altLang="en-US" sz="1600" b="0" i="0" u="none" strike="noStrike" cap="none" normalizeH="0" baseline="0" dirty="0">
              <a:ln>
                <a:noFill/>
              </a:ln>
              <a:solidFill>
                <a:srgbClr val="FF0000"/>
              </a:solidFill>
              <a:effectLst/>
            </a:endParaRPr>
          </a:p>
          <a:p>
            <a:pPr marL="684213" marR="0" lvl="0" indent="-285750" fontAlgn="base">
              <a:lnSpc>
                <a:spcPct val="80000"/>
              </a:lnSpc>
              <a:spcBef>
                <a:spcPct val="0"/>
              </a:spcBef>
              <a:spcAft>
                <a:spcPts val="600"/>
              </a:spcAft>
              <a:buClr>
                <a:srgbClr val="002060"/>
              </a:buClr>
              <a:buSzTx/>
              <a:buFont typeface="Courier New" panose="02070309020205020404" pitchFamily="49" charset="0"/>
              <a:buChar char="o"/>
              <a:tabLst/>
            </a:pPr>
            <a:r>
              <a:rPr kumimoji="0" lang="en-US" altLang="en-US" sz="1600" b="0" i="0" u="none" strike="noStrike" cap="none" normalizeH="0" baseline="0" dirty="0">
                <a:ln>
                  <a:noFill/>
                </a:ln>
                <a:solidFill>
                  <a:srgbClr val="002060"/>
                </a:solidFill>
                <a:effectLst/>
              </a:rPr>
              <a:t>Use </a:t>
            </a:r>
            <a:r>
              <a:rPr kumimoji="0" lang="en-US" altLang="en-US" sz="1600" b="1" i="0" u="none" strike="noStrike" cap="none" normalizeH="0" baseline="0" dirty="0">
                <a:ln>
                  <a:noFill/>
                </a:ln>
                <a:solidFill>
                  <a:srgbClr val="002060"/>
                </a:solidFill>
                <a:effectLst/>
              </a:rPr>
              <a:t>formative assessments</a:t>
            </a:r>
            <a:r>
              <a:rPr kumimoji="0" lang="en-US" altLang="en-US" sz="1600" b="0" i="0" u="none" strike="noStrike" cap="none" normalizeH="0" baseline="0" dirty="0">
                <a:ln>
                  <a:noFill/>
                </a:ln>
                <a:solidFill>
                  <a:srgbClr val="002060"/>
                </a:solidFill>
                <a:effectLst/>
              </a:rPr>
              <a:t> (quizzes, reflections, peer reviews) for ongoing feedback</a:t>
            </a:r>
          </a:p>
          <a:p>
            <a:pPr marL="684213" marR="0" lvl="0" indent="-285750" fontAlgn="base">
              <a:lnSpc>
                <a:spcPct val="80000"/>
              </a:lnSpc>
              <a:spcBef>
                <a:spcPct val="0"/>
              </a:spcBef>
              <a:spcAft>
                <a:spcPts val="600"/>
              </a:spcAft>
              <a:buClr>
                <a:srgbClr val="002060"/>
              </a:buClr>
              <a:buSzTx/>
              <a:buFont typeface="Courier New" panose="02070309020205020404" pitchFamily="49" charset="0"/>
              <a:buChar char="o"/>
              <a:tabLst/>
            </a:pPr>
            <a:r>
              <a:rPr kumimoji="0" lang="en-US" altLang="en-US" sz="1600" b="0" i="0" u="none" strike="noStrike" cap="none" normalizeH="0" baseline="0" dirty="0">
                <a:ln>
                  <a:noFill/>
                </a:ln>
                <a:solidFill>
                  <a:srgbClr val="002060"/>
                </a:solidFill>
                <a:effectLst/>
              </a:rPr>
              <a:t>Align assessments with </a:t>
            </a:r>
            <a:r>
              <a:rPr kumimoji="0" lang="en-US" altLang="en-US" sz="1600" b="1" i="0" u="none" strike="noStrike" cap="none" normalizeH="0" baseline="0" dirty="0">
                <a:ln>
                  <a:noFill/>
                </a:ln>
                <a:solidFill>
                  <a:srgbClr val="002060"/>
                </a:solidFill>
                <a:effectLst/>
              </a:rPr>
              <a:t>course objectives</a:t>
            </a:r>
            <a:r>
              <a:rPr kumimoji="0" lang="en-US" altLang="en-US" sz="1600" b="0" i="0" u="none" strike="noStrike" cap="none" normalizeH="0" baseline="0" dirty="0">
                <a:ln>
                  <a:noFill/>
                </a:ln>
                <a:solidFill>
                  <a:srgbClr val="002060"/>
                </a:solidFill>
                <a:effectLst/>
              </a:rPr>
              <a:t> to measure key skills and knowledge</a:t>
            </a:r>
          </a:p>
          <a:p>
            <a:pPr marL="684213" marR="0" lvl="0" indent="-285750" fontAlgn="base">
              <a:lnSpc>
                <a:spcPct val="80000"/>
              </a:lnSpc>
              <a:spcBef>
                <a:spcPct val="0"/>
              </a:spcBef>
              <a:spcAft>
                <a:spcPts val="600"/>
              </a:spcAft>
              <a:buClr>
                <a:srgbClr val="002060"/>
              </a:buClr>
              <a:buSzTx/>
              <a:buFont typeface="Courier New" panose="02070309020205020404" pitchFamily="49" charset="0"/>
              <a:buChar char="o"/>
              <a:tabLst/>
            </a:pPr>
            <a:r>
              <a:rPr kumimoji="0" lang="en-US" altLang="en-US" sz="1600" b="0" i="0" u="none" strike="noStrike" cap="none" normalizeH="0" baseline="0" dirty="0">
                <a:ln>
                  <a:noFill/>
                </a:ln>
                <a:solidFill>
                  <a:srgbClr val="002060"/>
                </a:solidFill>
                <a:effectLst/>
              </a:rPr>
              <a:t>Implement </a:t>
            </a:r>
            <a:r>
              <a:rPr kumimoji="0" lang="en-US" altLang="en-US" sz="1600" b="1" i="0" u="none" strike="noStrike" cap="none" normalizeH="0" baseline="0" dirty="0">
                <a:ln>
                  <a:noFill/>
                </a:ln>
                <a:solidFill>
                  <a:srgbClr val="002060"/>
                </a:solidFill>
                <a:effectLst/>
              </a:rPr>
              <a:t>low-stakes assessments</a:t>
            </a:r>
            <a:r>
              <a:rPr kumimoji="0" lang="en-US" altLang="en-US" sz="1600" b="0" i="0" u="none" strike="noStrike" cap="none" normalizeH="0" baseline="0" dirty="0">
                <a:ln>
                  <a:noFill/>
                </a:ln>
                <a:solidFill>
                  <a:srgbClr val="002060"/>
                </a:solidFill>
                <a:effectLst/>
              </a:rPr>
              <a:t> to reduce stress and allow multiple opportunities for success</a:t>
            </a:r>
          </a:p>
          <a:p>
            <a:pPr marL="285750" marR="0" lvl="0" indent="-285750" fontAlgn="base">
              <a:lnSpc>
                <a:spcPct val="8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Impact</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Increases student understanding, supports deeper learning, and provides valuable insights into student progress</a:t>
            </a:r>
          </a:p>
        </p:txBody>
      </p:sp>
      <p:sp>
        <p:nvSpPr>
          <p:cNvPr id="6166" name="Rectangle 6165">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61" name="Rectangle 616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46" name="Picture 2">
            <a:extLst>
              <a:ext uri="{FF2B5EF4-FFF2-40B4-BE49-F238E27FC236}">
                <a16:creationId xmlns:a16="http://schemas.microsoft.com/office/drawing/2014/main" id="{30B3AB5D-9A33-6854-FCE6-BD8038A47D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287" r="13051" b="3"/>
          <a:stretch>
            <a:fillRect/>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160BD3B-BB7B-0287-2CD4-99446DE63DC8}"/>
              </a:ext>
            </a:extLst>
          </p:cNvPr>
          <p:cNvSpPr txBox="1"/>
          <p:nvPr/>
        </p:nvSpPr>
        <p:spPr>
          <a:xfrm>
            <a:off x="1204052" y="1204795"/>
            <a:ext cx="3219745" cy="759247"/>
          </a:xfrm>
          <a:prstGeom prst="rect">
            <a:avLst/>
          </a:prstGeom>
          <a:noFill/>
        </p:spPr>
        <p:txBody>
          <a:bodyPr wrap="square">
            <a:spAutoFit/>
          </a:bodyPr>
          <a:lstStyle/>
          <a:p>
            <a:pPr algn="ctr">
              <a:lnSpc>
                <a:spcPct val="90000"/>
              </a:lnSpc>
            </a:pPr>
            <a:r>
              <a:rPr kumimoji="0" lang="en-US" sz="2400" b="1" i="0" u="none" strike="noStrike" kern="1200" cap="none" spc="0" normalizeH="0" baseline="0" noProof="0" dirty="0">
                <a:ln>
                  <a:noFill/>
                </a:ln>
                <a:solidFill>
                  <a:srgbClr val="002060"/>
                </a:solidFill>
                <a:effectLst/>
                <a:uLnTx/>
                <a:uFillTx/>
                <a:latin typeface="Aptos" panose="02110004020202020204"/>
                <a:ea typeface="+mn-ea"/>
                <a:cs typeface="+mn-cs"/>
              </a:rPr>
              <a:t>Smart Assessment Strategies </a:t>
            </a:r>
            <a:endParaRPr lang="en-US" sz="2400" b="1" dirty="0">
              <a:solidFill>
                <a:srgbClr val="002060"/>
              </a:solidFill>
            </a:endParaRPr>
          </a:p>
        </p:txBody>
      </p:sp>
    </p:spTree>
    <p:extLst>
      <p:ext uri="{BB962C8B-B14F-4D97-AF65-F5344CB8AC3E}">
        <p14:creationId xmlns:p14="http://schemas.microsoft.com/office/powerpoint/2010/main" val="17744159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3756B343-807D-456E-AA26-80E96B75D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7A5747E-B787-BFB4-376C-3DB1B24A179D}"/>
              </a:ext>
            </a:extLst>
          </p:cNvPr>
          <p:cNvSpPr txBox="1"/>
          <p:nvPr/>
        </p:nvSpPr>
        <p:spPr>
          <a:xfrm>
            <a:off x="7091336" y="674458"/>
            <a:ext cx="4282983" cy="1200361"/>
          </a:xfrm>
          <a:prstGeom prst="rect">
            <a:avLst/>
          </a:prstGeom>
        </p:spPr>
        <p:txBody>
          <a:bodyPr vert="horz" lIns="91440" tIns="45720" rIns="91440" bIns="45720" rtlCol="0" anchor="b">
            <a:normAutofit/>
          </a:bodyPr>
          <a:lstStyle/>
          <a:p>
            <a:pPr algn="ctr">
              <a:lnSpc>
                <a:spcPct val="80000"/>
              </a:lnSpc>
              <a:spcBef>
                <a:spcPct val="0"/>
              </a:spcBef>
            </a:pPr>
            <a:r>
              <a:rPr lang="en-US" sz="2400" b="1" dirty="0">
                <a:solidFill>
                  <a:srgbClr val="002060"/>
                </a:solidFill>
                <a:latin typeface="+mj-lt"/>
                <a:ea typeface="+mj-ea"/>
                <a:cs typeface="+mj-cs"/>
              </a:rPr>
              <a:t>Design for Navigation,                              Not Exploration</a:t>
            </a:r>
          </a:p>
        </p:txBody>
      </p:sp>
      <p:sp>
        <p:nvSpPr>
          <p:cNvPr id="7177" name="Rectangle 7176">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79" name="Rectangle 7178">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70" name="Picture 2">
            <a:extLst>
              <a:ext uri="{FF2B5EF4-FFF2-40B4-BE49-F238E27FC236}">
                <a16:creationId xmlns:a16="http://schemas.microsoft.com/office/drawing/2014/main" id="{AFB38BC3-CE33-99A6-8B20-FFCDF03F9E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094" r="12347" b="2"/>
          <a:stretch>
            <a:fillRect/>
          </a:stretch>
        </p:blipFill>
        <p:spPr bwMode="auto">
          <a:xfrm>
            <a:off x="576244" y="650494"/>
            <a:ext cx="5628018" cy="53241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181" name="Rectangle 7180">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1">
            <a:extLst>
              <a:ext uri="{FF2B5EF4-FFF2-40B4-BE49-F238E27FC236}">
                <a16:creationId xmlns:a16="http://schemas.microsoft.com/office/drawing/2014/main" id="{FA41C6D5-A8EA-4BC0-9C6E-AE358577B675}"/>
              </a:ext>
            </a:extLst>
          </p:cNvPr>
          <p:cNvSpPr>
            <a:spLocks noChangeArrowheads="1"/>
          </p:cNvSpPr>
          <p:nvPr/>
        </p:nvSpPr>
        <p:spPr bwMode="auto">
          <a:xfrm>
            <a:off x="6867111" y="2109484"/>
            <a:ext cx="4748646" cy="351194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Autofit/>
          </a:bodyPr>
          <a:lstStyle/>
          <a:p>
            <a:pPr marL="285750" marR="0" lvl="0" indent="-285750" fontAlgn="base">
              <a:lnSpc>
                <a:spcPct val="8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What Does It Mean?</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Create a clear, predictable course structure that guides students through each module</a:t>
            </a:r>
          </a:p>
          <a:p>
            <a:pPr marL="285750" marR="0" lvl="0" indent="-285750" fontAlgn="base">
              <a:lnSpc>
                <a:spcPct val="8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Why It Matters</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Helps students stay focused on content without wasting time on finding materials or tasks</a:t>
            </a:r>
          </a:p>
          <a:p>
            <a:pPr marL="285750" marR="0" lvl="0" indent="-285750" fontAlgn="base">
              <a:lnSpc>
                <a:spcPct val="8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Key Strategies:</a:t>
            </a:r>
            <a:endParaRPr kumimoji="0" lang="en-US" altLang="en-US" sz="1600" b="0" i="0" u="none" strike="noStrike" cap="none" normalizeH="0" baseline="0" dirty="0">
              <a:ln>
                <a:noFill/>
              </a:ln>
              <a:solidFill>
                <a:srgbClr val="FF0000"/>
              </a:solidFill>
              <a:effectLst/>
            </a:endParaRPr>
          </a:p>
          <a:p>
            <a:pPr marL="630238" marR="0" lvl="0" indent="-285750" fontAlgn="base">
              <a:lnSpc>
                <a:spcPct val="80000"/>
              </a:lnSpc>
              <a:spcBef>
                <a:spcPct val="0"/>
              </a:spcBef>
              <a:spcAft>
                <a:spcPts val="600"/>
              </a:spcAft>
              <a:buClr>
                <a:srgbClr val="002060"/>
              </a:buClr>
              <a:buSzTx/>
              <a:buFont typeface="Courier New" panose="02070309020205020404" pitchFamily="49" charset="0"/>
              <a:buChar char="o"/>
              <a:tabLst/>
            </a:pPr>
            <a:r>
              <a:rPr kumimoji="0" lang="en-US" altLang="en-US" sz="1600" b="0" i="0" u="none" strike="noStrike" cap="none" normalizeH="0" baseline="0" dirty="0">
                <a:ln>
                  <a:noFill/>
                </a:ln>
                <a:solidFill>
                  <a:srgbClr val="002060"/>
                </a:solidFill>
                <a:effectLst/>
              </a:rPr>
              <a:t>Use </a:t>
            </a:r>
            <a:r>
              <a:rPr kumimoji="0" lang="en-US" altLang="en-US" sz="1600" b="1" i="0" u="none" strike="noStrike" cap="none" normalizeH="0" baseline="0" dirty="0">
                <a:ln>
                  <a:noFill/>
                </a:ln>
                <a:solidFill>
                  <a:srgbClr val="002060"/>
                </a:solidFill>
                <a:effectLst/>
              </a:rPr>
              <a:t>consistent layout</a:t>
            </a:r>
            <a:r>
              <a:rPr kumimoji="0" lang="en-US" altLang="en-US" sz="1600" b="0" i="0" u="none" strike="noStrike" cap="none" normalizeH="0" baseline="0" dirty="0">
                <a:ln>
                  <a:noFill/>
                </a:ln>
                <a:solidFill>
                  <a:srgbClr val="002060"/>
                </a:solidFill>
                <a:effectLst/>
              </a:rPr>
              <a:t> and structure for all modules</a:t>
            </a:r>
          </a:p>
          <a:p>
            <a:pPr marL="630238" marR="0" lvl="0" indent="-285750" fontAlgn="base">
              <a:lnSpc>
                <a:spcPct val="80000"/>
              </a:lnSpc>
              <a:spcBef>
                <a:spcPct val="0"/>
              </a:spcBef>
              <a:spcAft>
                <a:spcPts val="600"/>
              </a:spcAft>
              <a:buClr>
                <a:srgbClr val="002060"/>
              </a:buClr>
              <a:buSzTx/>
              <a:buFont typeface="Courier New" panose="02070309020205020404" pitchFamily="49" charset="0"/>
              <a:buChar char="o"/>
              <a:tabLst/>
            </a:pPr>
            <a:r>
              <a:rPr kumimoji="0" lang="en-US" altLang="en-US" sz="1600" b="0" i="0" u="none" strike="noStrike" cap="none" normalizeH="0" baseline="0" dirty="0">
                <a:ln>
                  <a:noFill/>
                </a:ln>
                <a:solidFill>
                  <a:srgbClr val="002060"/>
                </a:solidFill>
                <a:effectLst/>
              </a:rPr>
              <a:t>Clearly </a:t>
            </a:r>
            <a:r>
              <a:rPr kumimoji="0" lang="en-US" altLang="en-US" sz="1600" b="1" i="0" u="none" strike="noStrike" cap="none" normalizeH="0" baseline="0" dirty="0">
                <a:ln>
                  <a:noFill/>
                </a:ln>
                <a:solidFill>
                  <a:srgbClr val="002060"/>
                </a:solidFill>
                <a:effectLst/>
              </a:rPr>
              <a:t>label content</a:t>
            </a:r>
            <a:r>
              <a:rPr kumimoji="0" lang="en-US" altLang="en-US" sz="1600" b="0" i="0" u="none" strike="noStrike" cap="none" normalizeH="0" baseline="0" dirty="0">
                <a:ln>
                  <a:noFill/>
                </a:ln>
                <a:solidFill>
                  <a:srgbClr val="002060"/>
                </a:solidFill>
                <a:effectLst/>
              </a:rPr>
              <a:t> and activities with easy-to-understand titles</a:t>
            </a:r>
          </a:p>
          <a:p>
            <a:pPr marL="630238" marR="0" lvl="0" indent="-285750" fontAlgn="base">
              <a:lnSpc>
                <a:spcPct val="80000"/>
              </a:lnSpc>
              <a:spcBef>
                <a:spcPct val="0"/>
              </a:spcBef>
              <a:spcAft>
                <a:spcPts val="600"/>
              </a:spcAft>
              <a:buClr>
                <a:srgbClr val="002060"/>
              </a:buClr>
              <a:buSzTx/>
              <a:buFont typeface="Courier New" panose="02070309020205020404" pitchFamily="49" charset="0"/>
              <a:buChar char="o"/>
              <a:tabLst/>
            </a:pPr>
            <a:r>
              <a:rPr kumimoji="0" lang="en-US" altLang="en-US" sz="1600" b="0" i="0" u="none" strike="noStrike" cap="none" normalizeH="0" baseline="0" dirty="0">
                <a:ln>
                  <a:noFill/>
                </a:ln>
                <a:solidFill>
                  <a:srgbClr val="002060"/>
                </a:solidFill>
                <a:effectLst/>
              </a:rPr>
              <a:t>Ensure a </a:t>
            </a:r>
            <a:r>
              <a:rPr kumimoji="0" lang="en-US" altLang="en-US" sz="1600" b="1" i="0" u="none" strike="noStrike" cap="none" normalizeH="0" baseline="0" dirty="0">
                <a:ln>
                  <a:noFill/>
                </a:ln>
                <a:solidFill>
                  <a:srgbClr val="002060"/>
                </a:solidFill>
                <a:effectLst/>
              </a:rPr>
              <a:t>logical flow</a:t>
            </a:r>
            <a:r>
              <a:rPr kumimoji="0" lang="en-US" altLang="en-US" sz="1600" b="0" i="0" u="none" strike="noStrike" cap="none" normalizeH="0" baseline="0" dirty="0">
                <a:ln>
                  <a:noFill/>
                </a:ln>
                <a:solidFill>
                  <a:srgbClr val="002060"/>
                </a:solidFill>
                <a:effectLst/>
              </a:rPr>
              <a:t> from one task to the next, reducing confusion</a:t>
            </a:r>
          </a:p>
          <a:p>
            <a:pPr marL="285750" marR="0" lvl="0" indent="-285750" fontAlgn="base">
              <a:lnSpc>
                <a:spcPct val="8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Impact</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Improves student engagement, reduces frustration, and supports efficient learning</a:t>
            </a:r>
          </a:p>
        </p:txBody>
      </p:sp>
      <p:sp>
        <p:nvSpPr>
          <p:cNvPr id="7183" name="Rectangle 7182">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78329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4" name="Rectangle 13">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Rectangle 9">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21CA0BF5-E2D2-E419-9C91-94DACAF9A74B}"/>
              </a:ext>
            </a:extLst>
          </p:cNvPr>
          <p:cNvSpPr txBox="1"/>
          <p:nvPr/>
        </p:nvSpPr>
        <p:spPr>
          <a:xfrm>
            <a:off x="1043631" y="809898"/>
            <a:ext cx="9942716" cy="1554480"/>
          </a:xfrm>
          <a:prstGeom prst="rect">
            <a:avLst/>
          </a:prstGeom>
        </p:spPr>
        <p:txBody>
          <a:bodyPr vert="horz" lIns="91440" tIns="45720" rIns="91440" bIns="45720" rtlCol="0" anchor="ctr">
            <a:normAutofit/>
          </a:bodyPr>
          <a:lstStyle/>
          <a:p>
            <a:pPr algn="ctr">
              <a:lnSpc>
                <a:spcPct val="80000"/>
              </a:lnSpc>
              <a:spcBef>
                <a:spcPct val="0"/>
              </a:spcBef>
              <a:spcAft>
                <a:spcPts val="600"/>
              </a:spcAft>
            </a:pPr>
            <a:r>
              <a:rPr lang="en-US" sz="2800" b="1" kern="1200" dirty="0">
                <a:solidFill>
                  <a:srgbClr val="002060"/>
                </a:solidFill>
                <a:latin typeface="+mj-lt"/>
                <a:ea typeface="+mj-ea"/>
                <a:cs typeface="+mj-cs"/>
              </a:rPr>
              <a:t>Why Efficient                                                                                                                           Design Matters</a:t>
            </a:r>
          </a:p>
        </p:txBody>
      </p:sp>
      <p:sp>
        <p:nvSpPr>
          <p:cNvPr id="6" name="Rectangle 1">
            <a:extLst>
              <a:ext uri="{FF2B5EF4-FFF2-40B4-BE49-F238E27FC236}">
                <a16:creationId xmlns:a16="http://schemas.microsoft.com/office/drawing/2014/main" id="{D90CB219-562F-0738-4328-2C8DA339D02D}"/>
              </a:ext>
            </a:extLst>
          </p:cNvPr>
          <p:cNvSpPr>
            <a:spLocks noChangeArrowheads="1"/>
          </p:cNvSpPr>
          <p:nvPr/>
        </p:nvSpPr>
        <p:spPr bwMode="auto">
          <a:xfrm>
            <a:off x="2069676" y="2923444"/>
            <a:ext cx="8213271" cy="312465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fontScale="92500" lnSpcReduction="20000"/>
          </a:bodyPr>
          <a:lstStyle/>
          <a:p>
            <a:pPr marR="0" lvl="0" fontAlgn="base">
              <a:lnSpc>
                <a:spcPct val="90000"/>
              </a:lnSpc>
              <a:spcBef>
                <a:spcPct val="0"/>
              </a:spcBef>
              <a:spcAft>
                <a:spcPts val="1200"/>
              </a:spcAft>
              <a:buClrTx/>
              <a:buSzTx/>
              <a:tabLst/>
            </a:pPr>
            <a:r>
              <a:rPr kumimoji="0" lang="en-US" altLang="en-US" sz="2600" b="0" i="0" u="none" strike="noStrike" cap="none" normalizeH="0" baseline="0" dirty="0">
                <a:ln>
                  <a:noFill/>
                </a:ln>
                <a:solidFill>
                  <a:srgbClr val="002060"/>
                </a:solidFill>
                <a:effectLst/>
              </a:rPr>
              <a:t>🔄</a:t>
            </a:r>
            <a:r>
              <a:rPr kumimoji="0" lang="en-US" altLang="en-US" sz="1600" b="0" i="0" u="none" strike="noStrike" cap="none" normalizeH="0" baseline="0" dirty="0">
                <a:ln>
                  <a:noFill/>
                </a:ln>
                <a:solidFill>
                  <a:srgbClr val="002060"/>
                </a:solidFill>
                <a:effectLst/>
              </a:rPr>
              <a:t>       </a:t>
            </a:r>
            <a:r>
              <a:rPr kumimoji="0" lang="en-US" altLang="en-US" sz="1600" b="1" i="0" u="none" strike="noStrike" cap="none" normalizeH="0" baseline="0" dirty="0">
                <a:ln>
                  <a:noFill/>
                </a:ln>
                <a:solidFill>
                  <a:srgbClr val="FF0000"/>
                </a:solidFill>
                <a:effectLst/>
              </a:rPr>
              <a:t>Reduces overload for instructors.</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                   Less time spent managing content, more time for teaching and feedback.</a:t>
            </a:r>
          </a:p>
          <a:p>
            <a:pPr marL="690563" marR="0" lvl="0" indent="-690563" fontAlgn="base">
              <a:lnSpc>
                <a:spcPct val="90000"/>
              </a:lnSpc>
              <a:spcBef>
                <a:spcPct val="0"/>
              </a:spcBef>
              <a:spcAft>
                <a:spcPts val="1200"/>
              </a:spcAft>
              <a:buClrTx/>
              <a:buSzTx/>
              <a:tabLst/>
            </a:pPr>
            <a:r>
              <a:rPr kumimoji="0" lang="en-US" altLang="en-US" sz="2600" b="0" i="0" u="none" strike="noStrike" cap="none" normalizeH="0" baseline="0" dirty="0">
                <a:ln>
                  <a:noFill/>
                </a:ln>
                <a:solidFill>
                  <a:srgbClr val="002060"/>
                </a:solidFill>
                <a:effectLst/>
              </a:rPr>
              <a:t>🧭</a:t>
            </a:r>
            <a:r>
              <a:rPr kumimoji="0" lang="en-US" altLang="en-US" sz="1600" b="0" i="0" u="none" strike="noStrike" cap="none" normalizeH="0" baseline="0" dirty="0">
                <a:ln>
                  <a:noFill/>
                </a:ln>
                <a:solidFill>
                  <a:srgbClr val="002060"/>
                </a:solidFill>
                <a:effectLst/>
              </a:rPr>
              <a:t>       </a:t>
            </a:r>
            <a:r>
              <a:rPr kumimoji="0" lang="en-US" altLang="en-US" sz="1600" b="1" i="0" u="none" strike="noStrike" cap="none" normalizeH="0" baseline="0" dirty="0">
                <a:ln>
                  <a:noFill/>
                </a:ln>
                <a:solidFill>
                  <a:srgbClr val="FF0000"/>
                </a:solidFill>
                <a:effectLst/>
              </a:rPr>
              <a:t>Creates clarity and structure for students.</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Predictable, accessible design helps all learners—especially first-gen, ESL, and  nontraditional students.</a:t>
            </a:r>
          </a:p>
          <a:p>
            <a:pPr marL="292100" marR="0" lvl="0" indent="-228600" fontAlgn="base">
              <a:lnSpc>
                <a:spcPct val="90000"/>
              </a:lnSpc>
              <a:spcBef>
                <a:spcPct val="0"/>
              </a:spcBef>
              <a:spcAft>
                <a:spcPts val="1200"/>
              </a:spcAft>
              <a:buClrTx/>
              <a:buSzTx/>
              <a:tabLst/>
            </a:pPr>
            <a:r>
              <a:rPr kumimoji="0" lang="en-US" altLang="en-US" sz="2600" b="0" i="0" u="none" strike="noStrike" cap="none" normalizeH="0" baseline="0" dirty="0">
                <a:ln>
                  <a:noFill/>
                </a:ln>
                <a:solidFill>
                  <a:srgbClr val="002060"/>
                </a:solidFill>
                <a:effectLst/>
              </a:rPr>
              <a:t>⚖️</a:t>
            </a:r>
            <a:r>
              <a:rPr kumimoji="0" lang="en-US" altLang="en-US" sz="2800" b="0" i="0" u="none" strike="noStrike" cap="none" normalizeH="0" baseline="0" dirty="0">
                <a:ln>
                  <a:noFill/>
                </a:ln>
                <a:solidFill>
                  <a:srgbClr val="002060"/>
                </a:solidFill>
                <a:effectLst/>
              </a:rPr>
              <a:t>   </a:t>
            </a:r>
            <a:r>
              <a:rPr kumimoji="0" lang="en-US" altLang="en-US" sz="1600" b="1" i="0" u="none" strike="noStrike" cap="none" normalizeH="0" baseline="0" dirty="0">
                <a:ln>
                  <a:noFill/>
                </a:ln>
                <a:solidFill>
                  <a:srgbClr val="FF0000"/>
                </a:solidFill>
                <a:effectLst/>
              </a:rPr>
              <a:t>Supports equity and inclusion.</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          Clear navigation, simple instructions, and flexible formats level the playing field.</a:t>
            </a:r>
          </a:p>
          <a:p>
            <a:pPr marL="690563" marR="0" lvl="0" indent="-627063" fontAlgn="base">
              <a:lnSpc>
                <a:spcPct val="90000"/>
              </a:lnSpc>
              <a:spcBef>
                <a:spcPct val="0"/>
              </a:spcBef>
              <a:spcAft>
                <a:spcPts val="1200"/>
              </a:spcAft>
              <a:buClrTx/>
              <a:buSzTx/>
              <a:tabLst/>
            </a:pPr>
            <a:r>
              <a:rPr kumimoji="0" lang="en-US" altLang="en-US" sz="2600" b="0" i="0" u="none" strike="noStrike" cap="none" normalizeH="0" baseline="0" dirty="0">
                <a:ln>
                  <a:noFill/>
                </a:ln>
                <a:solidFill>
                  <a:srgbClr val="002060"/>
                </a:solidFill>
                <a:effectLst/>
              </a:rPr>
              <a:t>💡</a:t>
            </a:r>
            <a:r>
              <a:rPr kumimoji="0" lang="en-US" altLang="en-US" sz="1600" b="0" i="0" u="none" strike="noStrike" cap="none" normalizeH="0" baseline="0" dirty="0">
                <a:ln>
                  <a:noFill/>
                </a:ln>
                <a:solidFill>
                  <a:srgbClr val="002060"/>
                </a:solidFill>
                <a:effectLst/>
              </a:rPr>
              <a:t>      </a:t>
            </a:r>
            <a:r>
              <a:rPr kumimoji="0" lang="en-US" altLang="en-US" sz="1600" b="1" i="0" u="none" strike="noStrike" cap="none" normalizeH="0" baseline="0" dirty="0">
                <a:ln>
                  <a:noFill/>
                </a:ln>
                <a:solidFill>
                  <a:srgbClr val="FF0000"/>
                </a:solidFill>
                <a:effectLst/>
              </a:rPr>
              <a:t>Improves engagement and persistence</a:t>
            </a:r>
            <a:r>
              <a:rPr lang="en-US" altLang="en-US" sz="1600" b="1" dirty="0">
                <a:solidFill>
                  <a:srgbClr val="FF0000"/>
                </a:solidFill>
              </a:rPr>
              <a:t>                                                                                                            </a:t>
            </a:r>
            <a:r>
              <a:rPr kumimoji="0" lang="en-US" altLang="en-US" sz="1600" b="0" i="0" u="none" strike="noStrike" cap="none" normalizeH="0" baseline="0" dirty="0">
                <a:ln>
                  <a:noFill/>
                </a:ln>
                <a:solidFill>
                  <a:srgbClr val="002060"/>
                </a:solidFill>
                <a:effectLst/>
              </a:rPr>
              <a:t>Students stay focused when they know what to do, where to go, and why it matters.</a:t>
            </a:r>
          </a:p>
          <a:p>
            <a:pPr marL="292100" marR="0" lvl="0" indent="-228600" fontAlgn="base">
              <a:lnSpc>
                <a:spcPct val="90000"/>
              </a:lnSpc>
              <a:spcBef>
                <a:spcPct val="0"/>
              </a:spcBef>
              <a:spcAft>
                <a:spcPts val="1200"/>
              </a:spcAft>
              <a:buClrTx/>
              <a:buSzTx/>
              <a:tabLst/>
            </a:pPr>
            <a:r>
              <a:rPr kumimoji="0" lang="en-US" altLang="en-US" sz="2600" b="0" i="0" u="none" strike="noStrike" cap="none" normalizeH="0" baseline="0" dirty="0">
                <a:ln>
                  <a:noFill/>
                </a:ln>
                <a:solidFill>
                  <a:srgbClr val="002060"/>
                </a:solidFill>
                <a:effectLst/>
              </a:rPr>
              <a:t>🛠️</a:t>
            </a:r>
            <a:r>
              <a:rPr kumimoji="0" lang="en-US" altLang="en-US" sz="1600" b="0" i="0" u="none" strike="noStrike" cap="none" normalizeH="0" baseline="0" dirty="0">
                <a:ln>
                  <a:noFill/>
                </a:ln>
                <a:solidFill>
                  <a:srgbClr val="002060"/>
                </a:solidFill>
                <a:effectLst/>
              </a:rPr>
              <a:t>      </a:t>
            </a:r>
            <a:r>
              <a:rPr kumimoji="0" lang="en-US" altLang="en-US" sz="1600" b="1" i="0" u="none" strike="noStrike" cap="none" normalizeH="0" baseline="0" dirty="0">
                <a:ln>
                  <a:noFill/>
                </a:ln>
                <a:solidFill>
                  <a:srgbClr val="FF0000"/>
                </a:solidFill>
                <a:effectLst/>
              </a:rPr>
              <a:t>Makes updates and reuse easier.</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           Streamlined courses are easier to revise, adapt, and scale.</a:t>
            </a:r>
          </a:p>
        </p:txBody>
      </p:sp>
      <p:cxnSp>
        <p:nvCxnSpPr>
          <p:cNvPr id="12" name="Straight Connector 11">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3702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4" name="Rectangle 13">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Rectangle 16">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C8F9BBC-7D32-1576-36A2-A4674945497B}"/>
              </a:ext>
            </a:extLst>
          </p:cNvPr>
          <p:cNvSpPr txBox="1"/>
          <p:nvPr/>
        </p:nvSpPr>
        <p:spPr>
          <a:xfrm>
            <a:off x="3586963" y="1110604"/>
            <a:ext cx="4395212" cy="647825"/>
          </a:xfrm>
          <a:prstGeom prst="rect">
            <a:avLst/>
          </a:prstGeom>
        </p:spPr>
        <p:txBody>
          <a:bodyPr vert="horz" lIns="91440" tIns="45720" rIns="91440" bIns="45720" rtlCol="0" anchor="ctr">
            <a:noAutofit/>
          </a:bodyPr>
          <a:lstStyle/>
          <a:p>
            <a:pPr algn="ctr">
              <a:lnSpc>
                <a:spcPct val="80000"/>
              </a:lnSpc>
            </a:pPr>
            <a:r>
              <a:rPr lang="en-US" sz="2400" b="1" dirty="0">
                <a:solidFill>
                  <a:srgbClr val="002060"/>
                </a:solidFill>
              </a:rPr>
              <a:t>Reuse and                                                                                                                                Repurpose Effectively</a:t>
            </a:r>
          </a:p>
        </p:txBody>
      </p:sp>
      <p:sp>
        <p:nvSpPr>
          <p:cNvPr id="6" name="Rectangle 1">
            <a:extLst>
              <a:ext uri="{FF2B5EF4-FFF2-40B4-BE49-F238E27FC236}">
                <a16:creationId xmlns:a16="http://schemas.microsoft.com/office/drawing/2014/main" id="{730EF767-3872-6013-5CAB-44F8E0DD35B2}"/>
              </a:ext>
            </a:extLst>
          </p:cNvPr>
          <p:cNvSpPr>
            <a:spLocks noChangeArrowheads="1"/>
          </p:cNvSpPr>
          <p:nvPr/>
        </p:nvSpPr>
        <p:spPr bwMode="auto">
          <a:xfrm>
            <a:off x="1669227" y="1877631"/>
            <a:ext cx="8485992" cy="4001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latin typeface="Arial" panose="020B0604020202020204" pitchFamily="34" charset="0"/>
              </a:rPr>
              <a:t>What Does It Mean?</a:t>
            </a:r>
            <a:br>
              <a:rPr kumimoji="0" lang="en-US" altLang="en-US" sz="1600" b="0" i="0" u="none" strike="noStrike" cap="none" normalizeH="0" baseline="0" dirty="0">
                <a:ln>
                  <a:noFill/>
                </a:ln>
                <a:solidFill>
                  <a:srgbClr val="002060"/>
                </a:solidFill>
                <a:effectLst/>
                <a:latin typeface="Arial" panose="020B0604020202020204" pitchFamily="34" charset="0"/>
              </a:rPr>
            </a:br>
            <a:r>
              <a:rPr kumimoji="0" lang="en-US" altLang="en-US" sz="1600" b="0" i="0" u="none" strike="noStrike" cap="none" normalizeH="0" baseline="0" dirty="0">
                <a:ln>
                  <a:noFill/>
                </a:ln>
                <a:solidFill>
                  <a:srgbClr val="002060"/>
                </a:solidFill>
                <a:effectLst/>
                <a:latin typeface="Arial" panose="020B0604020202020204" pitchFamily="34" charset="0"/>
              </a:rPr>
              <a:t>Adapt and update existing materials to save time while maintaining quality</a:t>
            </a:r>
          </a:p>
          <a:p>
            <a:pPr marL="285750" marR="0" lvl="0" indent="-285750" algn="l" defTabSz="914400" rtl="0" eaLnBrk="0" fontAlgn="base" latinLnBrk="0" hangingPunct="0">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latin typeface="Arial" panose="020B0604020202020204" pitchFamily="34" charset="0"/>
              </a:rPr>
              <a:t>Why It Matters</a:t>
            </a:r>
            <a:br>
              <a:rPr kumimoji="0" lang="en-US" altLang="en-US" sz="1600" b="0" i="0" u="none" strike="noStrike" cap="none" normalizeH="0" baseline="0" dirty="0">
                <a:ln>
                  <a:noFill/>
                </a:ln>
                <a:solidFill>
                  <a:srgbClr val="002060"/>
                </a:solidFill>
                <a:effectLst/>
                <a:latin typeface="Arial" panose="020B0604020202020204" pitchFamily="34" charset="0"/>
              </a:rPr>
            </a:br>
            <a:r>
              <a:rPr kumimoji="0" lang="en-US" altLang="en-US" sz="1600" b="0" i="0" u="none" strike="noStrike" cap="none" normalizeH="0" baseline="0" dirty="0">
                <a:ln>
                  <a:noFill/>
                </a:ln>
                <a:solidFill>
                  <a:srgbClr val="002060"/>
                </a:solidFill>
                <a:effectLst/>
                <a:latin typeface="Arial" panose="020B0604020202020204" pitchFamily="34" charset="0"/>
              </a:rPr>
              <a:t>Saves time, ensures consistency, and builds upon proven content</a:t>
            </a:r>
          </a:p>
          <a:p>
            <a:pPr marL="285750" marR="0" lvl="0" indent="-285750" algn="l" defTabSz="914400" rtl="0" eaLnBrk="0" fontAlgn="base" latinLnBrk="0" hangingPunct="0">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latin typeface="Arial" panose="020B0604020202020204" pitchFamily="34" charset="0"/>
              </a:rPr>
              <a:t>Key Strategies:</a:t>
            </a:r>
            <a:endParaRPr kumimoji="0" lang="en-US" altLang="en-US" sz="1600" b="0" i="0" u="none" strike="noStrike" cap="none" normalizeH="0" baseline="0" dirty="0">
              <a:ln>
                <a:noFill/>
              </a:ln>
              <a:solidFill>
                <a:srgbClr val="FF0000"/>
              </a:solidFill>
              <a:effectLst/>
              <a:latin typeface="Arial" panose="020B0604020202020204" pitchFamily="34" charset="0"/>
            </a:endParaRPr>
          </a:p>
          <a:p>
            <a:pPr marL="684213" marR="0" lvl="0" indent="-285750" algn="l" defTabSz="914400" rtl="0" eaLnBrk="0" fontAlgn="base" latinLnBrk="0" hangingPunct="0">
              <a:spcBef>
                <a:spcPct val="0"/>
              </a:spcBef>
              <a:spcAft>
                <a:spcPts val="600"/>
              </a:spcAft>
              <a:buClr>
                <a:srgbClr val="002060"/>
              </a:buClr>
              <a:buSzTx/>
              <a:buFont typeface="Courier New" panose="02070309020205020404" pitchFamily="49" charset="0"/>
              <a:buChar char="o"/>
              <a:tabLst/>
            </a:pPr>
            <a:r>
              <a:rPr kumimoji="0" lang="en-US" altLang="en-US" sz="1600" b="1" i="0" u="none" strike="noStrike" cap="none" normalizeH="0" baseline="0" dirty="0">
                <a:ln>
                  <a:noFill/>
                </a:ln>
                <a:solidFill>
                  <a:srgbClr val="002060"/>
                </a:solidFill>
                <a:effectLst/>
                <a:latin typeface="Arial" panose="020B0604020202020204" pitchFamily="34" charset="0"/>
              </a:rPr>
              <a:t>Repurpose Content Formats</a:t>
            </a:r>
            <a:br>
              <a:rPr kumimoji="0" lang="en-US" altLang="en-US" sz="1600" b="0" i="0" u="none" strike="noStrike" cap="none" normalizeH="0" baseline="0" dirty="0">
                <a:ln>
                  <a:noFill/>
                </a:ln>
                <a:solidFill>
                  <a:srgbClr val="002060"/>
                </a:solidFill>
                <a:effectLst/>
                <a:latin typeface="Arial" panose="020B0604020202020204" pitchFamily="34" charset="0"/>
              </a:rPr>
            </a:br>
            <a:r>
              <a:rPr kumimoji="0" lang="en-US" altLang="en-US" sz="1600" b="0" i="0" u="none" strike="noStrike" cap="none" normalizeH="0" baseline="0" dirty="0">
                <a:ln>
                  <a:noFill/>
                </a:ln>
                <a:solidFill>
                  <a:srgbClr val="002060"/>
                </a:solidFill>
                <a:effectLst/>
                <a:latin typeface="Arial" panose="020B0604020202020204" pitchFamily="34" charset="0"/>
              </a:rPr>
              <a:t>Convert readings into discussions, videos into quizzes, or lectures into podcasts</a:t>
            </a:r>
          </a:p>
          <a:p>
            <a:pPr marL="684213" marR="0" lvl="0" indent="-285750" algn="l" defTabSz="914400" rtl="0" eaLnBrk="0" fontAlgn="base" latinLnBrk="0" hangingPunct="0">
              <a:spcBef>
                <a:spcPct val="0"/>
              </a:spcBef>
              <a:spcAft>
                <a:spcPts val="600"/>
              </a:spcAft>
              <a:buClr>
                <a:srgbClr val="002060"/>
              </a:buClr>
              <a:buSzTx/>
              <a:buFont typeface="Courier New" panose="02070309020205020404" pitchFamily="49" charset="0"/>
              <a:buChar char="o"/>
              <a:tabLst/>
            </a:pPr>
            <a:r>
              <a:rPr kumimoji="0" lang="en-US" altLang="en-US" sz="1600" b="1" i="0" u="none" strike="noStrike" cap="none" normalizeH="0" baseline="0" dirty="0">
                <a:ln>
                  <a:noFill/>
                </a:ln>
                <a:solidFill>
                  <a:srgbClr val="002060"/>
                </a:solidFill>
                <a:effectLst/>
                <a:latin typeface="Arial" panose="020B0604020202020204" pitchFamily="34" charset="0"/>
              </a:rPr>
              <a:t>Modify Assignments for Different Contexts</a:t>
            </a:r>
            <a:br>
              <a:rPr kumimoji="0" lang="en-US" altLang="en-US" sz="1600" b="0" i="0" u="none" strike="noStrike" cap="none" normalizeH="0" baseline="0" dirty="0">
                <a:ln>
                  <a:noFill/>
                </a:ln>
                <a:solidFill>
                  <a:srgbClr val="002060"/>
                </a:solidFill>
                <a:effectLst/>
                <a:latin typeface="Arial" panose="020B0604020202020204" pitchFamily="34" charset="0"/>
              </a:rPr>
            </a:br>
            <a:r>
              <a:rPr kumimoji="0" lang="en-US" altLang="en-US" sz="1600" b="0" i="0" u="none" strike="noStrike" cap="none" normalizeH="0" baseline="0" dirty="0">
                <a:ln>
                  <a:noFill/>
                </a:ln>
                <a:solidFill>
                  <a:srgbClr val="002060"/>
                </a:solidFill>
                <a:effectLst/>
                <a:latin typeface="Arial" panose="020B0604020202020204" pitchFamily="34" charset="0"/>
              </a:rPr>
              <a:t>Adapt group projects, papers, or discussion prompts for various courses</a:t>
            </a:r>
          </a:p>
          <a:p>
            <a:pPr marL="684213" marR="0" lvl="0" indent="-285750" algn="l" defTabSz="914400" rtl="0" eaLnBrk="0" fontAlgn="base" latinLnBrk="0" hangingPunct="0">
              <a:spcBef>
                <a:spcPct val="0"/>
              </a:spcBef>
              <a:spcAft>
                <a:spcPts val="600"/>
              </a:spcAft>
              <a:buClr>
                <a:srgbClr val="002060"/>
              </a:buClr>
              <a:buSzTx/>
              <a:buFont typeface="Courier New" panose="02070309020205020404" pitchFamily="49" charset="0"/>
              <a:buChar char="o"/>
              <a:tabLst/>
            </a:pPr>
            <a:r>
              <a:rPr kumimoji="0" lang="en-US" altLang="en-US" sz="1600" b="1" i="0" u="none" strike="noStrike" cap="none" normalizeH="0" baseline="0" dirty="0">
                <a:ln>
                  <a:noFill/>
                </a:ln>
                <a:solidFill>
                  <a:srgbClr val="002060"/>
                </a:solidFill>
                <a:effectLst/>
                <a:latin typeface="Arial" panose="020B0604020202020204" pitchFamily="34" charset="0"/>
              </a:rPr>
              <a:t>Update Existing Materials</a:t>
            </a:r>
            <a:br>
              <a:rPr kumimoji="0" lang="en-US" altLang="en-US" sz="1600" b="0" i="0" u="none" strike="noStrike" cap="none" normalizeH="0" baseline="0" dirty="0">
                <a:ln>
                  <a:noFill/>
                </a:ln>
                <a:solidFill>
                  <a:srgbClr val="002060"/>
                </a:solidFill>
                <a:effectLst/>
                <a:latin typeface="Arial" panose="020B0604020202020204" pitchFamily="34" charset="0"/>
              </a:rPr>
            </a:br>
            <a:r>
              <a:rPr kumimoji="0" lang="en-US" altLang="en-US" sz="1600" b="0" i="0" u="none" strike="noStrike" cap="none" normalizeH="0" baseline="0" dirty="0">
                <a:ln>
                  <a:noFill/>
                </a:ln>
                <a:solidFill>
                  <a:srgbClr val="002060"/>
                </a:solidFill>
                <a:effectLst/>
                <a:latin typeface="Arial" panose="020B0604020202020204" pitchFamily="34" charset="0"/>
              </a:rPr>
              <a:t>Refresh outdated content or improve materials based on feedback</a:t>
            </a:r>
          </a:p>
          <a:p>
            <a:pPr marL="285750" marR="0" lvl="0" indent="-285750" algn="l" defTabSz="914400" rtl="0" eaLnBrk="0" fontAlgn="base" latinLnBrk="0" hangingPunct="0">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latin typeface="Arial" panose="020B0604020202020204" pitchFamily="34" charset="0"/>
              </a:rPr>
              <a:t>Impact</a:t>
            </a:r>
            <a:br>
              <a:rPr kumimoji="0" lang="en-US" altLang="en-US" sz="1600" b="0" i="0" u="none" strike="noStrike" cap="none" normalizeH="0" baseline="0" dirty="0">
                <a:ln>
                  <a:noFill/>
                </a:ln>
                <a:solidFill>
                  <a:srgbClr val="002060"/>
                </a:solidFill>
                <a:effectLst/>
                <a:latin typeface="Arial" panose="020B0604020202020204" pitchFamily="34" charset="0"/>
              </a:rPr>
            </a:br>
            <a:r>
              <a:rPr kumimoji="0" lang="en-US" altLang="en-US" sz="1600" b="0" i="0" u="none" strike="noStrike" cap="none" normalizeH="0" baseline="0" dirty="0">
                <a:ln>
                  <a:noFill/>
                </a:ln>
                <a:solidFill>
                  <a:srgbClr val="002060"/>
                </a:solidFill>
                <a:effectLst/>
                <a:latin typeface="Arial" panose="020B0604020202020204" pitchFamily="34" charset="0"/>
              </a:rPr>
              <a:t>Streamlines course creation, reduces repetitive work, and maintains high-quality learning experiences</a:t>
            </a:r>
          </a:p>
        </p:txBody>
      </p:sp>
    </p:spTree>
    <p:extLst>
      <p:ext uri="{BB962C8B-B14F-4D97-AF65-F5344CB8AC3E}">
        <p14:creationId xmlns:p14="http://schemas.microsoft.com/office/powerpoint/2010/main" val="622435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Top 10 AI Tools That Can Save You Time and Money">
            <a:extLst>
              <a:ext uri="{FF2B5EF4-FFF2-40B4-BE49-F238E27FC236}">
                <a16:creationId xmlns:a16="http://schemas.microsoft.com/office/drawing/2014/main" id="{C092EFC5-8427-9896-4B7B-BA33AE5AD0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6992" r="2" b="18740"/>
          <a:stretch>
            <a:fillRect/>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F823CBE-7758-FE07-5A47-4A470A3B9F5F}"/>
              </a:ext>
            </a:extLst>
          </p:cNvPr>
          <p:cNvSpPr txBox="1"/>
          <p:nvPr/>
        </p:nvSpPr>
        <p:spPr>
          <a:xfrm>
            <a:off x="1561912" y="3558092"/>
            <a:ext cx="7485413" cy="2452687"/>
          </a:xfrm>
          <a:prstGeom prst="rect">
            <a:avLst/>
          </a:prstGeom>
        </p:spPr>
        <p:txBody>
          <a:bodyPr vert="horz" lIns="91440" tIns="45720" rIns="91440" bIns="45720" rtlCol="0" anchor="ctr">
            <a:normAutofit/>
          </a:bodyPr>
          <a:lstStyle/>
          <a:p>
            <a:pPr algn="ctr">
              <a:lnSpc>
                <a:spcPct val="80000"/>
              </a:lnSpc>
            </a:pPr>
            <a:r>
              <a:rPr lang="en-US" sz="3200" b="1" dirty="0">
                <a:solidFill>
                  <a:srgbClr val="002060"/>
                </a:solidFill>
              </a:rPr>
              <a:t>Tools That </a:t>
            </a:r>
          </a:p>
          <a:p>
            <a:pPr algn="ctr">
              <a:lnSpc>
                <a:spcPct val="80000"/>
              </a:lnSpc>
            </a:pPr>
            <a:r>
              <a:rPr lang="en-US" sz="3200" b="1" dirty="0">
                <a:solidFill>
                  <a:srgbClr val="002060"/>
                </a:solidFill>
              </a:rPr>
              <a:t>Save Time</a:t>
            </a:r>
          </a:p>
        </p:txBody>
      </p:sp>
    </p:spTree>
    <p:extLst>
      <p:ext uri="{BB962C8B-B14F-4D97-AF65-F5344CB8AC3E}">
        <p14:creationId xmlns:p14="http://schemas.microsoft.com/office/powerpoint/2010/main" val="220699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D100C55-2976-E7F8-3188-90731CFF2880}"/>
              </a:ext>
            </a:extLst>
          </p:cNvPr>
          <p:cNvSpPr txBox="1"/>
          <p:nvPr/>
        </p:nvSpPr>
        <p:spPr>
          <a:xfrm>
            <a:off x="645064" y="525982"/>
            <a:ext cx="4282983" cy="1200361"/>
          </a:xfrm>
          <a:prstGeom prst="rect">
            <a:avLst/>
          </a:prstGeom>
        </p:spPr>
        <p:txBody>
          <a:bodyPr vert="horz" lIns="91440" tIns="45720" rIns="91440" bIns="45720" rtlCol="0" anchor="b">
            <a:normAutofit/>
          </a:bodyPr>
          <a:lstStyle/>
          <a:p>
            <a:pPr algn="ctr">
              <a:lnSpc>
                <a:spcPct val="80000"/>
              </a:lnSpc>
              <a:spcBef>
                <a:spcPct val="0"/>
              </a:spcBef>
            </a:pPr>
            <a:r>
              <a:rPr lang="en-US" sz="2400" b="1" kern="1200" dirty="0">
                <a:solidFill>
                  <a:srgbClr val="002060"/>
                </a:solidFill>
                <a:latin typeface="+mj-lt"/>
                <a:ea typeface="+mj-ea"/>
                <a:cs typeface="+mj-cs"/>
              </a:rPr>
              <a:t>Save Time with a                                          D2L Course Template</a:t>
            </a:r>
          </a:p>
        </p:txBody>
      </p:sp>
      <p:sp>
        <p:nvSpPr>
          <p:cNvPr id="12" name="Rectangle 11">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1">
            <a:extLst>
              <a:ext uri="{FF2B5EF4-FFF2-40B4-BE49-F238E27FC236}">
                <a16:creationId xmlns:a16="http://schemas.microsoft.com/office/drawing/2014/main" id="{74EEF48F-4339-A841-6115-53CDEA79F50E}"/>
              </a:ext>
            </a:extLst>
          </p:cNvPr>
          <p:cNvSpPr>
            <a:spLocks noChangeArrowheads="1"/>
          </p:cNvSpPr>
          <p:nvPr/>
        </p:nvSpPr>
        <p:spPr bwMode="auto">
          <a:xfrm>
            <a:off x="358510" y="2111008"/>
            <a:ext cx="5008970" cy="351194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Autofit/>
          </a:bodyPr>
          <a:lstStyle/>
          <a:p>
            <a:pPr marL="285750" marR="0" lvl="0" indent="-285750" fontAlgn="base">
              <a:lnSpc>
                <a:spcPct val="80000"/>
              </a:lnSpc>
              <a:spcBef>
                <a:spcPct val="0"/>
              </a:spcBef>
              <a:spcAft>
                <a:spcPts val="3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What Is It?</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A pre-built structure in D2L for organizing weekly modules, content, and assessments</a:t>
            </a:r>
          </a:p>
          <a:p>
            <a:pPr marL="285750" marR="0" lvl="0" indent="-285750" fontAlgn="base">
              <a:lnSpc>
                <a:spcPct val="80000"/>
              </a:lnSpc>
              <a:spcBef>
                <a:spcPct val="0"/>
              </a:spcBef>
              <a:spcAft>
                <a:spcPts val="3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Why It Helps</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Saves setup time, ensures consistency, and aligns with accessibility and design best practices</a:t>
            </a:r>
          </a:p>
          <a:p>
            <a:pPr marL="285750" marR="0" lvl="0" indent="-285750" fontAlgn="base">
              <a:lnSpc>
                <a:spcPct val="80000"/>
              </a:lnSpc>
              <a:spcBef>
                <a:spcPct val="0"/>
              </a:spcBef>
              <a:spcAft>
                <a:spcPts val="3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Key Features:</a:t>
            </a:r>
            <a:r>
              <a:rPr lang="en-US" altLang="en-US" sz="1600" dirty="0">
                <a:solidFill>
                  <a:srgbClr val="FF0000"/>
                </a:solidFill>
              </a:rPr>
              <a:t> </a:t>
            </a:r>
            <a:r>
              <a:rPr kumimoji="0" lang="en-US" altLang="en-US" sz="1600" b="0" i="0" u="none" strike="noStrike" cap="none" normalizeH="0" baseline="0" dirty="0">
                <a:ln>
                  <a:noFill/>
                </a:ln>
                <a:solidFill>
                  <a:srgbClr val="002060"/>
                </a:solidFill>
                <a:effectLst/>
              </a:rPr>
              <a:t>Weekly module structure with placeholders for:</a:t>
            </a:r>
          </a:p>
          <a:p>
            <a:pPr marL="742950" lvl="1" indent="-285750" fontAlgn="base">
              <a:lnSpc>
                <a:spcPct val="80000"/>
              </a:lnSpc>
              <a:spcBef>
                <a:spcPct val="0"/>
              </a:spcBef>
              <a:spcAft>
                <a:spcPts val="300"/>
              </a:spcAft>
              <a:buClr>
                <a:srgbClr val="002060"/>
              </a:buClr>
              <a:buFont typeface="Courier New" panose="02070309020205020404" pitchFamily="49" charset="0"/>
              <a:buChar char="o"/>
            </a:pPr>
            <a:r>
              <a:rPr kumimoji="0" lang="en-US" altLang="en-US" sz="1600" b="0" i="0" u="none" strike="noStrike" cap="none" normalizeH="0" baseline="0" dirty="0">
                <a:ln>
                  <a:noFill/>
                </a:ln>
                <a:solidFill>
                  <a:srgbClr val="002060"/>
                </a:solidFill>
                <a:effectLst/>
              </a:rPr>
              <a:t>Overview page</a:t>
            </a:r>
            <a:endParaRPr lang="en-US" altLang="en-US" sz="1600" dirty="0">
              <a:solidFill>
                <a:srgbClr val="002060"/>
              </a:solidFill>
            </a:endParaRPr>
          </a:p>
          <a:p>
            <a:pPr marL="742950" lvl="1" indent="-285750" fontAlgn="base">
              <a:lnSpc>
                <a:spcPct val="80000"/>
              </a:lnSpc>
              <a:spcBef>
                <a:spcPct val="0"/>
              </a:spcBef>
              <a:spcAft>
                <a:spcPts val="300"/>
              </a:spcAft>
              <a:buClr>
                <a:srgbClr val="002060"/>
              </a:buClr>
              <a:buFont typeface="Courier New" panose="02070309020205020404" pitchFamily="49" charset="0"/>
              <a:buChar char="o"/>
            </a:pPr>
            <a:r>
              <a:rPr kumimoji="0" lang="en-US" altLang="en-US" sz="1600" b="0" i="0" u="none" strike="noStrike" cap="none" normalizeH="0" baseline="0" dirty="0">
                <a:ln>
                  <a:noFill/>
                </a:ln>
                <a:solidFill>
                  <a:srgbClr val="002060"/>
                </a:solidFill>
                <a:effectLst/>
              </a:rPr>
              <a:t>Learning materials</a:t>
            </a:r>
          </a:p>
          <a:p>
            <a:pPr marL="742950" lvl="1" indent="-285750" fontAlgn="base">
              <a:lnSpc>
                <a:spcPct val="80000"/>
              </a:lnSpc>
              <a:spcBef>
                <a:spcPct val="0"/>
              </a:spcBef>
              <a:spcAft>
                <a:spcPts val="300"/>
              </a:spcAft>
              <a:buClr>
                <a:srgbClr val="002060"/>
              </a:buClr>
              <a:buFont typeface="Courier New" panose="02070309020205020404" pitchFamily="49" charset="0"/>
              <a:buChar char="o"/>
            </a:pPr>
            <a:r>
              <a:rPr kumimoji="0" lang="en-US" altLang="en-US" sz="1600" b="0" i="0" u="none" strike="noStrike" cap="none" normalizeH="0" baseline="0" dirty="0">
                <a:ln>
                  <a:noFill/>
                </a:ln>
                <a:solidFill>
                  <a:srgbClr val="002060"/>
                </a:solidFill>
                <a:effectLst/>
              </a:rPr>
              <a:t>Discussions and quizzes</a:t>
            </a:r>
          </a:p>
          <a:p>
            <a:pPr marL="742950" lvl="1" indent="-285750" fontAlgn="base">
              <a:lnSpc>
                <a:spcPct val="80000"/>
              </a:lnSpc>
              <a:spcBef>
                <a:spcPct val="0"/>
              </a:spcBef>
              <a:spcAft>
                <a:spcPts val="300"/>
              </a:spcAft>
              <a:buClr>
                <a:srgbClr val="002060"/>
              </a:buClr>
              <a:buFont typeface="Courier New" panose="02070309020205020404" pitchFamily="49" charset="0"/>
              <a:buChar char="o"/>
            </a:pPr>
            <a:r>
              <a:rPr kumimoji="0" lang="en-US" altLang="en-US" sz="1600" b="0" i="0" u="none" strike="noStrike" cap="none" normalizeH="0" baseline="0" dirty="0">
                <a:ln>
                  <a:noFill/>
                </a:ln>
                <a:solidFill>
                  <a:srgbClr val="002060"/>
                </a:solidFill>
                <a:effectLst/>
              </a:rPr>
              <a:t>Assignment submissions</a:t>
            </a:r>
          </a:p>
          <a:p>
            <a:pPr marL="747712" marR="0" lvl="0" indent="-285750" fontAlgn="base">
              <a:lnSpc>
                <a:spcPct val="80000"/>
              </a:lnSpc>
              <a:spcBef>
                <a:spcPct val="0"/>
              </a:spcBef>
              <a:spcAft>
                <a:spcPts val="300"/>
              </a:spcAft>
              <a:buClrTx/>
              <a:buSzTx/>
              <a:buFont typeface="Courier New" panose="02070309020205020404" pitchFamily="49" charset="0"/>
              <a:buChar char="o"/>
              <a:tabLst/>
            </a:pPr>
            <a:r>
              <a:rPr kumimoji="0" lang="en-US" altLang="en-US" sz="1600" b="0" i="0" u="none" strike="noStrike" cap="none" normalizeH="0" baseline="0" dirty="0">
                <a:ln>
                  <a:noFill/>
                </a:ln>
                <a:solidFill>
                  <a:srgbClr val="002060"/>
                </a:solidFill>
                <a:effectLst/>
              </a:rPr>
              <a:t>Consistent layout across semesters</a:t>
            </a:r>
          </a:p>
          <a:p>
            <a:pPr marL="747712" marR="0" lvl="0" indent="-285750" fontAlgn="base">
              <a:lnSpc>
                <a:spcPct val="80000"/>
              </a:lnSpc>
              <a:spcBef>
                <a:spcPct val="0"/>
              </a:spcBef>
              <a:spcAft>
                <a:spcPts val="300"/>
              </a:spcAft>
              <a:buClrTx/>
              <a:buSzTx/>
              <a:buFont typeface="Courier New" panose="02070309020205020404" pitchFamily="49" charset="0"/>
              <a:buChar char="o"/>
              <a:tabLst/>
            </a:pPr>
            <a:r>
              <a:rPr kumimoji="0" lang="en-US" altLang="en-US" sz="1600" b="0" i="0" u="none" strike="noStrike" cap="none" normalizeH="0" baseline="0" dirty="0">
                <a:ln>
                  <a:noFill/>
                </a:ln>
                <a:solidFill>
                  <a:srgbClr val="002060"/>
                </a:solidFill>
                <a:effectLst/>
              </a:rPr>
              <a:t>Easy to duplicate, update, and reuse</a:t>
            </a:r>
          </a:p>
          <a:p>
            <a:pPr marL="285750" marR="0" lvl="0" indent="-285750" fontAlgn="base">
              <a:lnSpc>
                <a:spcPct val="80000"/>
              </a:lnSpc>
              <a:spcBef>
                <a:spcPct val="0"/>
              </a:spcBef>
              <a:spcAft>
                <a:spcPts val="3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Impact</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Speeds up course building, supports student navigation, and reduces prep workload</a:t>
            </a:r>
          </a:p>
        </p:txBody>
      </p:sp>
      <p:pic>
        <p:nvPicPr>
          <p:cNvPr id="10242" name="Picture 2" descr="Tour of Brightspace template course">
            <a:extLst>
              <a:ext uri="{FF2B5EF4-FFF2-40B4-BE49-F238E27FC236}">
                <a16:creationId xmlns:a16="http://schemas.microsoft.com/office/drawing/2014/main" id="{815BB8AC-644B-B3D9-9C24-1228A2C989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169" t="5495" r="22448" b="5881"/>
          <a:stretch>
            <a:fillRect/>
          </a:stretch>
        </p:blipFill>
        <p:spPr bwMode="auto">
          <a:xfrm>
            <a:off x="6196208" y="819780"/>
            <a:ext cx="4617920" cy="48583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670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82A63CF-0605-E0E7-6078-B8879E450ADA}"/>
              </a:ext>
            </a:extLst>
          </p:cNvPr>
          <p:cNvSpPr txBox="1"/>
          <p:nvPr/>
        </p:nvSpPr>
        <p:spPr>
          <a:xfrm>
            <a:off x="7804097" y="387392"/>
            <a:ext cx="3091607" cy="778769"/>
          </a:xfrm>
          <a:prstGeom prst="rect">
            <a:avLst/>
          </a:prstGeom>
        </p:spPr>
        <p:txBody>
          <a:bodyPr vert="horz" lIns="91440" tIns="45720" rIns="91440" bIns="45720" rtlCol="0" anchor="b">
            <a:normAutofit/>
          </a:bodyPr>
          <a:lstStyle/>
          <a:p>
            <a:pPr algn="ctr">
              <a:lnSpc>
                <a:spcPct val="80000"/>
              </a:lnSpc>
              <a:spcBef>
                <a:spcPct val="0"/>
              </a:spcBef>
              <a:spcAft>
                <a:spcPts val="600"/>
              </a:spcAft>
            </a:pPr>
            <a:r>
              <a:rPr lang="en-US" sz="2400" b="1" dirty="0">
                <a:solidFill>
                  <a:srgbClr val="002060"/>
                </a:solidFill>
                <a:latin typeface="+mj-lt"/>
                <a:ea typeface="+mj-ea"/>
                <a:cs typeface="+mj-cs"/>
              </a:rPr>
              <a:t>AI for Feedback or                                            Quiz Generation</a:t>
            </a:r>
          </a:p>
        </p:txBody>
      </p:sp>
      <p:pic>
        <p:nvPicPr>
          <p:cNvPr id="3" name="Picture 2">
            <a:extLst>
              <a:ext uri="{FF2B5EF4-FFF2-40B4-BE49-F238E27FC236}">
                <a16:creationId xmlns:a16="http://schemas.microsoft.com/office/drawing/2014/main" id="{631D38BF-FCD9-32B5-CCB8-2D4480F3D4A5}"/>
              </a:ext>
            </a:extLst>
          </p:cNvPr>
          <p:cNvPicPr>
            <a:picLocks noChangeAspect="1"/>
          </p:cNvPicPr>
          <p:nvPr/>
        </p:nvPicPr>
        <p:blipFill>
          <a:blip r:embed="rId3"/>
          <a:srcRect r="274" b="1"/>
          <a:stretch>
            <a:fillRect/>
          </a:stretch>
        </p:blipFill>
        <p:spPr>
          <a:xfrm>
            <a:off x="240253" y="239113"/>
            <a:ext cx="6981693" cy="5513163"/>
          </a:xfrm>
          <a:prstGeom prst="rect">
            <a:avLst/>
          </a:prstGeom>
          <a:ln>
            <a:noFill/>
          </a:ln>
          <a:effectLst>
            <a:outerShdw blurRad="292100" dist="139700" dir="2700000" algn="tl" rotWithShape="0">
              <a:srgbClr val="333333">
                <a:alpha val="65000"/>
              </a:srgbClr>
            </a:outerShdw>
          </a:effectLst>
        </p:spPr>
      </p:pic>
      <p:sp>
        <p:nvSpPr>
          <p:cNvPr id="6" name="Rectangle 1">
            <a:extLst>
              <a:ext uri="{FF2B5EF4-FFF2-40B4-BE49-F238E27FC236}">
                <a16:creationId xmlns:a16="http://schemas.microsoft.com/office/drawing/2014/main" id="{1E539689-EEDC-C18B-1961-ABAFD6D4F1B3}"/>
              </a:ext>
            </a:extLst>
          </p:cNvPr>
          <p:cNvSpPr>
            <a:spLocks noChangeArrowheads="1"/>
          </p:cNvSpPr>
          <p:nvPr/>
        </p:nvSpPr>
        <p:spPr bwMode="auto">
          <a:xfrm>
            <a:off x="7517792" y="1555546"/>
            <a:ext cx="4378362" cy="354026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Autofit/>
          </a:bodyPr>
          <a:lstStyle/>
          <a:p>
            <a:pPr marL="285750" marR="0" lvl="0" indent="-285750" fontAlgn="base">
              <a:lnSpc>
                <a:spcPct val="8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What It Does</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Speeds up quiz creation and streamlines formative feedback</a:t>
            </a:r>
          </a:p>
          <a:p>
            <a:pPr marL="285750" marR="0" lvl="0" indent="-285750" fontAlgn="base">
              <a:lnSpc>
                <a:spcPct val="8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Why It Helps</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Reduces repetitive tasks while maintaining quality and alignment with learning goals</a:t>
            </a:r>
          </a:p>
          <a:p>
            <a:pPr marL="285750" marR="0" lvl="0" indent="-285750" fontAlgn="base">
              <a:lnSpc>
                <a:spcPct val="8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How to Use AI Effectively:</a:t>
            </a:r>
            <a:endParaRPr kumimoji="0" lang="en-US" altLang="en-US" sz="1600" b="0" i="0" u="none" strike="noStrike" cap="none" normalizeH="0" baseline="0" dirty="0">
              <a:ln>
                <a:noFill/>
              </a:ln>
              <a:solidFill>
                <a:srgbClr val="FF0000"/>
              </a:solidFill>
              <a:effectLst/>
            </a:endParaRPr>
          </a:p>
          <a:p>
            <a:pPr marL="684213" marR="0" lvl="0" indent="-285750" fontAlgn="base">
              <a:lnSpc>
                <a:spcPct val="80000"/>
              </a:lnSpc>
              <a:spcBef>
                <a:spcPct val="0"/>
              </a:spcBef>
              <a:spcAft>
                <a:spcPts val="600"/>
              </a:spcAft>
              <a:buClr>
                <a:srgbClr val="002060"/>
              </a:buClr>
              <a:buSzTx/>
              <a:buFont typeface="Courier New" panose="02070309020205020404" pitchFamily="49" charset="0"/>
              <a:buChar char="o"/>
              <a:tabLst/>
            </a:pPr>
            <a:r>
              <a:rPr kumimoji="0" lang="en-US" altLang="en-US" sz="1600" b="0" i="0" u="none" strike="noStrike" cap="none" normalizeH="0" baseline="0" dirty="0">
                <a:ln>
                  <a:noFill/>
                </a:ln>
                <a:solidFill>
                  <a:srgbClr val="002060"/>
                </a:solidFill>
                <a:effectLst/>
              </a:rPr>
              <a:t>Generate quiz questions from readings, lectures, or key terms</a:t>
            </a:r>
          </a:p>
          <a:p>
            <a:pPr marL="684213" marR="0" lvl="0" indent="-285750" fontAlgn="base">
              <a:lnSpc>
                <a:spcPct val="80000"/>
              </a:lnSpc>
              <a:spcBef>
                <a:spcPct val="0"/>
              </a:spcBef>
              <a:spcAft>
                <a:spcPts val="600"/>
              </a:spcAft>
              <a:buClr>
                <a:srgbClr val="002060"/>
              </a:buClr>
              <a:buSzTx/>
              <a:buFont typeface="Courier New" panose="02070309020205020404" pitchFamily="49" charset="0"/>
              <a:buChar char="o"/>
              <a:tabLst/>
            </a:pPr>
            <a:r>
              <a:rPr kumimoji="0" lang="en-US" altLang="en-US" sz="1600" b="0" i="0" u="none" strike="noStrike" cap="none" normalizeH="0" baseline="0" dirty="0">
                <a:ln>
                  <a:noFill/>
                </a:ln>
                <a:solidFill>
                  <a:srgbClr val="002060"/>
                </a:solidFill>
                <a:effectLst/>
              </a:rPr>
              <a:t>Draft formative feedback on drafts, discussion posts, or journals</a:t>
            </a:r>
          </a:p>
          <a:p>
            <a:pPr marL="684213" marR="0" lvl="0" indent="-285750" fontAlgn="base">
              <a:lnSpc>
                <a:spcPct val="80000"/>
              </a:lnSpc>
              <a:spcBef>
                <a:spcPct val="0"/>
              </a:spcBef>
              <a:spcAft>
                <a:spcPts val="600"/>
              </a:spcAft>
              <a:buClr>
                <a:srgbClr val="002060"/>
              </a:buClr>
              <a:buSzTx/>
              <a:buFont typeface="Courier New" panose="02070309020205020404" pitchFamily="49" charset="0"/>
              <a:buChar char="o"/>
              <a:tabLst/>
            </a:pPr>
            <a:r>
              <a:rPr kumimoji="0" lang="en-US" altLang="en-US" sz="1600" b="0" i="0" u="none" strike="noStrike" cap="none" normalizeH="0" baseline="0" dirty="0">
                <a:ln>
                  <a:noFill/>
                </a:ln>
                <a:solidFill>
                  <a:srgbClr val="002060"/>
                </a:solidFill>
                <a:effectLst/>
              </a:rPr>
              <a:t>Identify common writing or reasoning issues quickly</a:t>
            </a:r>
          </a:p>
          <a:p>
            <a:pPr marL="285750" marR="0" lvl="0" indent="-285750" fontAlgn="base">
              <a:lnSpc>
                <a:spcPct val="8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Best Practice</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Use AI to supplement—not replace—your expertise and personalize when needed</a:t>
            </a:r>
          </a:p>
          <a:p>
            <a:pPr marL="285750" marR="0" lvl="0" indent="-285750" fontAlgn="base">
              <a:lnSpc>
                <a:spcPct val="8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Impact</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Saves hours of prep and grading while supporting student success</a:t>
            </a:r>
          </a:p>
        </p:txBody>
      </p:sp>
      <p:sp>
        <p:nvSpPr>
          <p:cNvPr id="65" name="Rectangle 64">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CD4C8538-DEEC-D7C3-DFEE-E3E0CB9BA19F}"/>
              </a:ext>
            </a:extLst>
          </p:cNvPr>
          <p:cNvCxnSpPr/>
          <p:nvPr/>
        </p:nvCxnSpPr>
        <p:spPr>
          <a:xfrm>
            <a:off x="7804097" y="1280160"/>
            <a:ext cx="3437644" cy="0"/>
          </a:xfrm>
          <a:prstGeom prst="line">
            <a:avLst/>
          </a:prstGeom>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2778568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4" name="Rectangle 13">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Rectangle 17">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29F4651-71B9-84D7-80F0-176834C83E3E}"/>
              </a:ext>
            </a:extLst>
          </p:cNvPr>
          <p:cNvSpPr txBox="1"/>
          <p:nvPr/>
        </p:nvSpPr>
        <p:spPr>
          <a:xfrm>
            <a:off x="1043631" y="873940"/>
            <a:ext cx="5052369" cy="1035781"/>
          </a:xfrm>
          <a:prstGeom prst="rect">
            <a:avLst/>
          </a:prstGeom>
        </p:spPr>
        <p:txBody>
          <a:bodyPr vert="horz" lIns="91440" tIns="45720" rIns="91440" bIns="45720" rtlCol="0" anchor="ctr">
            <a:normAutofit/>
          </a:bodyPr>
          <a:lstStyle/>
          <a:p>
            <a:pPr algn="ctr">
              <a:lnSpc>
                <a:spcPct val="80000"/>
              </a:lnSpc>
              <a:spcBef>
                <a:spcPct val="0"/>
              </a:spcBef>
            </a:pPr>
            <a:r>
              <a:rPr lang="en-US" sz="2400" b="1" kern="1200" dirty="0">
                <a:solidFill>
                  <a:srgbClr val="002060"/>
                </a:solidFill>
                <a:latin typeface="+mj-lt"/>
                <a:ea typeface="+mj-ea"/>
                <a:cs typeface="+mj-cs"/>
              </a:rPr>
              <a:t>Auto-Captioning                                                            Tools</a:t>
            </a:r>
          </a:p>
        </p:txBody>
      </p:sp>
      <p:sp>
        <p:nvSpPr>
          <p:cNvPr id="20" name="Rectangle 19">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21FD4872-2627-BA7B-E123-C28688E08478}"/>
              </a:ext>
            </a:extLst>
          </p:cNvPr>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654695" y="2471601"/>
            <a:ext cx="5106205" cy="3204143"/>
          </a:xfrm>
          <a:prstGeom prst="rect">
            <a:avLst/>
          </a:prstGeom>
          <a:ln>
            <a:noFill/>
          </a:ln>
          <a:effectLst>
            <a:outerShdw blurRad="292100" dist="139700" dir="2700000" algn="tl" rotWithShape="0">
              <a:srgbClr val="333333">
                <a:alpha val="65000"/>
              </a:srgbClr>
            </a:outerShdw>
          </a:effectLst>
        </p:spPr>
      </p:pic>
      <p:cxnSp>
        <p:nvCxnSpPr>
          <p:cNvPr id="35" name="Straight Connector 34">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Rectangle 1">
            <a:extLst>
              <a:ext uri="{FF2B5EF4-FFF2-40B4-BE49-F238E27FC236}">
                <a16:creationId xmlns:a16="http://schemas.microsoft.com/office/drawing/2014/main" id="{518F1AF4-410D-5C74-E5B0-8E06631BFBC1}"/>
              </a:ext>
            </a:extLst>
          </p:cNvPr>
          <p:cNvSpPr>
            <a:spLocks noChangeArrowheads="1"/>
          </p:cNvSpPr>
          <p:nvPr/>
        </p:nvSpPr>
        <p:spPr bwMode="auto">
          <a:xfrm>
            <a:off x="7179991" y="1062849"/>
            <a:ext cx="3785129" cy="461289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Autofit/>
          </a:bodyPr>
          <a:lstStyle/>
          <a:p>
            <a:pPr marL="285750" marR="0" lvl="0" indent="-285750" fontAlgn="base">
              <a:lnSpc>
                <a:spcPct val="8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What It Does</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Automatically generates captions for video/audio content</a:t>
            </a:r>
          </a:p>
          <a:p>
            <a:pPr marL="285750" marR="0" lvl="0" indent="-285750" fontAlgn="base">
              <a:lnSpc>
                <a:spcPct val="8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Why It Helps</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Saves hours of manual transcription while improving accessibility</a:t>
            </a:r>
          </a:p>
          <a:p>
            <a:pPr marL="285750" marR="0" lvl="0" indent="-285750" fontAlgn="base">
              <a:lnSpc>
                <a:spcPct val="8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Where You Can Use It:</a:t>
            </a:r>
            <a:endParaRPr kumimoji="0" lang="en-US" altLang="en-US" sz="1600" b="0" i="0" u="none" strike="noStrike" cap="none" normalizeH="0" baseline="0" dirty="0">
              <a:ln>
                <a:noFill/>
              </a:ln>
              <a:solidFill>
                <a:srgbClr val="FF0000"/>
              </a:solidFill>
              <a:effectLst/>
            </a:endParaRPr>
          </a:p>
          <a:p>
            <a:pPr marL="684213" marR="0" lvl="0" indent="-285750" fontAlgn="base">
              <a:lnSpc>
                <a:spcPct val="80000"/>
              </a:lnSpc>
              <a:spcBef>
                <a:spcPct val="0"/>
              </a:spcBef>
              <a:spcAft>
                <a:spcPts val="600"/>
              </a:spcAft>
              <a:buClr>
                <a:srgbClr val="002060"/>
              </a:buClr>
              <a:buSzTx/>
              <a:buFont typeface="Courier New" panose="02070309020205020404" pitchFamily="49" charset="0"/>
              <a:buChar char="o"/>
              <a:tabLst/>
            </a:pPr>
            <a:r>
              <a:rPr kumimoji="0" lang="en-US" altLang="en-US" sz="1600" b="1" i="0" u="none" strike="noStrike" cap="none" normalizeH="0" baseline="0" dirty="0">
                <a:ln>
                  <a:noFill/>
                </a:ln>
                <a:solidFill>
                  <a:srgbClr val="002060"/>
                </a:solidFill>
                <a:effectLst/>
              </a:rPr>
              <a:t>D2L (Brightspace)</a:t>
            </a:r>
            <a:r>
              <a:rPr kumimoji="0" lang="en-US" altLang="en-US" sz="1600" b="0" i="0" u="none" strike="noStrike" cap="none" normalizeH="0" baseline="0" dirty="0">
                <a:ln>
                  <a:noFill/>
                </a:ln>
                <a:solidFill>
                  <a:srgbClr val="002060"/>
                </a:solidFill>
                <a:effectLst/>
              </a:rPr>
              <a:t> video notes</a:t>
            </a:r>
          </a:p>
          <a:p>
            <a:pPr marL="684213" marR="0" lvl="0" indent="-285750" fontAlgn="base">
              <a:lnSpc>
                <a:spcPct val="80000"/>
              </a:lnSpc>
              <a:spcBef>
                <a:spcPct val="0"/>
              </a:spcBef>
              <a:spcAft>
                <a:spcPts val="600"/>
              </a:spcAft>
              <a:buClr>
                <a:srgbClr val="002060"/>
              </a:buClr>
              <a:buSzTx/>
              <a:buFont typeface="Courier New" panose="02070309020205020404" pitchFamily="49" charset="0"/>
              <a:buChar char="o"/>
              <a:tabLst/>
            </a:pPr>
            <a:r>
              <a:rPr kumimoji="0" lang="en-US" altLang="en-US" sz="1600" b="1" i="0" u="none" strike="noStrike" cap="none" normalizeH="0" baseline="0" dirty="0">
                <a:ln>
                  <a:noFill/>
                </a:ln>
                <a:solidFill>
                  <a:srgbClr val="002060"/>
                </a:solidFill>
                <a:effectLst/>
              </a:rPr>
              <a:t>YouTube</a:t>
            </a:r>
            <a:r>
              <a:rPr kumimoji="0" lang="en-US" altLang="en-US" sz="1600" b="0" i="0" u="none" strike="noStrike" cap="none" normalizeH="0" baseline="0" dirty="0">
                <a:ln>
                  <a:noFill/>
                </a:ln>
                <a:solidFill>
                  <a:srgbClr val="002060"/>
                </a:solidFill>
                <a:effectLst/>
              </a:rPr>
              <a:t> auto-captioning</a:t>
            </a:r>
          </a:p>
          <a:p>
            <a:pPr marL="684213" marR="0" lvl="0" indent="-285750" fontAlgn="base">
              <a:lnSpc>
                <a:spcPct val="80000"/>
              </a:lnSpc>
              <a:spcBef>
                <a:spcPct val="0"/>
              </a:spcBef>
              <a:spcAft>
                <a:spcPts val="600"/>
              </a:spcAft>
              <a:buClr>
                <a:srgbClr val="002060"/>
              </a:buClr>
              <a:buSzTx/>
              <a:buFont typeface="Courier New" panose="02070309020205020404" pitchFamily="49" charset="0"/>
              <a:buChar char="o"/>
              <a:tabLst/>
            </a:pPr>
            <a:r>
              <a:rPr kumimoji="0" lang="en-US" altLang="en-US" sz="1600" b="1" i="0" u="none" strike="noStrike" cap="none" normalizeH="0" baseline="0" dirty="0">
                <a:ln>
                  <a:noFill/>
                </a:ln>
                <a:solidFill>
                  <a:srgbClr val="002060"/>
                </a:solidFill>
                <a:effectLst/>
              </a:rPr>
              <a:t>Zoom</a:t>
            </a:r>
            <a:r>
              <a:rPr kumimoji="0" lang="en-US" altLang="en-US" sz="1600" b="0" i="0" u="none" strike="noStrike" cap="none" normalizeH="0" baseline="0" dirty="0">
                <a:ln>
                  <a:noFill/>
                </a:ln>
                <a:solidFill>
                  <a:srgbClr val="002060"/>
                </a:solidFill>
                <a:effectLst/>
              </a:rPr>
              <a:t> live transcripts</a:t>
            </a:r>
          </a:p>
          <a:p>
            <a:pPr marL="684213" marR="0" lvl="0" indent="-285750" fontAlgn="base">
              <a:lnSpc>
                <a:spcPct val="80000"/>
              </a:lnSpc>
              <a:spcBef>
                <a:spcPct val="0"/>
              </a:spcBef>
              <a:spcAft>
                <a:spcPts val="600"/>
              </a:spcAft>
              <a:buClr>
                <a:srgbClr val="002060"/>
              </a:buClr>
              <a:buSzTx/>
              <a:buFont typeface="Courier New" panose="02070309020205020404" pitchFamily="49" charset="0"/>
              <a:buChar char="o"/>
              <a:tabLst/>
            </a:pPr>
            <a:r>
              <a:rPr kumimoji="0" lang="en-US" altLang="en-US" sz="1600" b="1" i="0" u="none" strike="noStrike" cap="none" normalizeH="0" baseline="0" dirty="0">
                <a:ln>
                  <a:noFill/>
                </a:ln>
                <a:solidFill>
                  <a:srgbClr val="002060"/>
                </a:solidFill>
                <a:effectLst/>
              </a:rPr>
              <a:t>Microsoft Stream / Teams</a:t>
            </a:r>
            <a:endParaRPr kumimoji="0" lang="en-US" altLang="en-US" sz="1600" b="0" i="0" u="none" strike="noStrike" cap="none" normalizeH="0" baseline="0" dirty="0">
              <a:ln>
                <a:noFill/>
              </a:ln>
              <a:solidFill>
                <a:srgbClr val="002060"/>
              </a:solidFill>
              <a:effectLst/>
            </a:endParaRPr>
          </a:p>
          <a:p>
            <a:pPr marL="684213" marR="0" lvl="0" indent="-285750" fontAlgn="base">
              <a:lnSpc>
                <a:spcPct val="80000"/>
              </a:lnSpc>
              <a:spcBef>
                <a:spcPct val="0"/>
              </a:spcBef>
              <a:spcAft>
                <a:spcPts val="600"/>
              </a:spcAft>
              <a:buClr>
                <a:srgbClr val="002060"/>
              </a:buClr>
              <a:buSzTx/>
              <a:buFont typeface="Courier New" panose="02070309020205020404" pitchFamily="49" charset="0"/>
              <a:buChar char="o"/>
              <a:tabLst/>
            </a:pPr>
            <a:r>
              <a:rPr kumimoji="0" lang="en-US" altLang="en-US" sz="1600" b="1" i="0" u="none" strike="noStrike" cap="none" normalizeH="0" baseline="0" dirty="0">
                <a:ln>
                  <a:noFill/>
                </a:ln>
                <a:solidFill>
                  <a:srgbClr val="002060"/>
                </a:solidFill>
                <a:effectLst/>
              </a:rPr>
              <a:t>Panopto or Kaltura</a:t>
            </a:r>
            <a:r>
              <a:rPr kumimoji="0" lang="en-US" altLang="en-US" sz="1600" b="0" i="0" u="none" strike="noStrike" cap="none" normalizeH="0" baseline="0" dirty="0">
                <a:ln>
                  <a:noFill/>
                </a:ln>
                <a:solidFill>
                  <a:srgbClr val="002060"/>
                </a:solidFill>
                <a:effectLst/>
              </a:rPr>
              <a:t> integrations</a:t>
            </a:r>
          </a:p>
          <a:p>
            <a:pPr marL="285750" marR="0" lvl="0" indent="-285750" fontAlgn="base">
              <a:lnSpc>
                <a:spcPct val="8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Best Practice</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Always </a:t>
            </a:r>
            <a:r>
              <a:rPr kumimoji="0" lang="en-US" altLang="en-US" sz="1600" b="1" i="0" u="none" strike="noStrike" cap="none" normalizeH="0" baseline="0" dirty="0">
                <a:ln>
                  <a:noFill/>
                </a:ln>
                <a:solidFill>
                  <a:srgbClr val="002060"/>
                </a:solidFill>
                <a:effectLst/>
              </a:rPr>
              <a:t>review and edit</a:t>
            </a:r>
            <a:r>
              <a:rPr kumimoji="0" lang="en-US" altLang="en-US" sz="1600" b="0" i="0" u="none" strike="noStrike" cap="none" normalizeH="0" baseline="0" dirty="0">
                <a:ln>
                  <a:noFill/>
                </a:ln>
                <a:solidFill>
                  <a:srgbClr val="002060"/>
                </a:solidFill>
                <a:effectLst/>
              </a:rPr>
              <a:t> for accuracy—especially for technical terms or names</a:t>
            </a:r>
          </a:p>
          <a:p>
            <a:pPr marL="285750" marR="0" lvl="0" indent="-285750" fontAlgn="base">
              <a:lnSpc>
                <a:spcPct val="8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002060"/>
                </a:solidFill>
                <a:effectLst/>
              </a:rPr>
              <a:t>Impact</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Supports all learners, improves comprehension, and ensures ADA compliance with less effort</a:t>
            </a:r>
          </a:p>
        </p:txBody>
      </p:sp>
    </p:spTree>
    <p:extLst>
      <p:ext uri="{BB962C8B-B14F-4D97-AF65-F5344CB8AC3E}">
        <p14:creationId xmlns:p14="http://schemas.microsoft.com/office/powerpoint/2010/main" val="1212797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724DBA-D2D9-471E-8ED7-2015DDD950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erson with curly hair smiling&#10;&#10;AI-generated content may be incorrect.">
            <a:extLst>
              <a:ext uri="{FF2B5EF4-FFF2-40B4-BE49-F238E27FC236}">
                <a16:creationId xmlns:a16="http://schemas.microsoft.com/office/drawing/2014/main" id="{3E4A1133-E2B4-CBB2-F7BF-121EBEDC2AC6}"/>
              </a:ext>
            </a:extLst>
          </p:cNvPr>
          <p:cNvPicPr>
            <a:picLocks noChangeAspect="1"/>
          </p:cNvPicPr>
          <p:nvPr/>
        </p:nvPicPr>
        <p:blipFill>
          <a:blip r:embed="rId3"/>
          <a:stretch>
            <a:fillRect/>
          </a:stretch>
        </p:blipFill>
        <p:spPr>
          <a:xfrm>
            <a:off x="7157135" y="2131567"/>
            <a:ext cx="4068275" cy="3274961"/>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1">
            <a:extLst>
              <a:ext uri="{FF2B5EF4-FFF2-40B4-BE49-F238E27FC236}">
                <a16:creationId xmlns:a16="http://schemas.microsoft.com/office/drawing/2014/main" id="{4E69F142-EE53-E3A7-F594-87C624FBF2A1}"/>
              </a:ext>
            </a:extLst>
          </p:cNvPr>
          <p:cNvSpPr>
            <a:spLocks noChangeArrowheads="1"/>
          </p:cNvSpPr>
          <p:nvPr/>
        </p:nvSpPr>
        <p:spPr bwMode="auto">
          <a:xfrm>
            <a:off x="525299" y="1477889"/>
            <a:ext cx="5412833" cy="351194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Autofit/>
          </a:bodyPr>
          <a:lstStyle/>
          <a:p>
            <a:pPr marL="285750" marR="0" lvl="0" indent="-285750" fontAlgn="base">
              <a:lnSpc>
                <a:spcPct val="9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What It Does</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Automates the booking process for office hours or student meetings</a:t>
            </a:r>
          </a:p>
          <a:p>
            <a:pPr marL="285750" marR="0" lvl="0" indent="-285750" fontAlgn="base">
              <a:lnSpc>
                <a:spcPct val="9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Why It Helps</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Eliminates email back-and-forth, avoids double-bookings, and reduces no-shows</a:t>
            </a:r>
          </a:p>
          <a:p>
            <a:pPr marL="285750" marR="0" lvl="0" indent="-285750" fontAlgn="base">
              <a:lnSpc>
                <a:spcPct val="9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Popular Tools:</a:t>
            </a:r>
            <a:endParaRPr kumimoji="0" lang="en-US" altLang="en-US" sz="1600" b="0" i="0" u="none" strike="noStrike" cap="none" normalizeH="0" baseline="0" dirty="0">
              <a:ln>
                <a:noFill/>
              </a:ln>
              <a:solidFill>
                <a:srgbClr val="FF0000"/>
              </a:solidFill>
              <a:effectLst/>
            </a:endParaRPr>
          </a:p>
          <a:p>
            <a:pPr marL="684213" marR="0" lvl="0" indent="-285750" fontAlgn="base">
              <a:lnSpc>
                <a:spcPct val="90000"/>
              </a:lnSpc>
              <a:spcBef>
                <a:spcPct val="0"/>
              </a:spcBef>
              <a:spcAft>
                <a:spcPts val="600"/>
              </a:spcAft>
              <a:buClr>
                <a:srgbClr val="002060"/>
              </a:buClr>
              <a:buSzTx/>
              <a:buFont typeface="Courier New" panose="02070309020205020404" pitchFamily="49" charset="0"/>
              <a:buChar char="o"/>
              <a:tabLst/>
            </a:pPr>
            <a:r>
              <a:rPr kumimoji="0" lang="en-US" altLang="en-US" sz="1600" b="1" i="0" u="none" strike="noStrike" cap="none" normalizeH="0" baseline="0" dirty="0">
                <a:ln>
                  <a:noFill/>
                </a:ln>
                <a:solidFill>
                  <a:srgbClr val="002060"/>
                </a:solidFill>
                <a:effectLst/>
              </a:rPr>
              <a:t>Calendly</a:t>
            </a:r>
            <a:endParaRPr kumimoji="0" lang="en-US" altLang="en-US" sz="1600" b="0" i="0" u="none" strike="noStrike" cap="none" normalizeH="0" baseline="0" dirty="0">
              <a:ln>
                <a:noFill/>
              </a:ln>
              <a:solidFill>
                <a:srgbClr val="002060"/>
              </a:solidFill>
              <a:effectLst/>
            </a:endParaRPr>
          </a:p>
          <a:p>
            <a:pPr marL="684213" marR="0" lvl="0" indent="-285750" fontAlgn="base">
              <a:lnSpc>
                <a:spcPct val="90000"/>
              </a:lnSpc>
              <a:spcBef>
                <a:spcPct val="0"/>
              </a:spcBef>
              <a:spcAft>
                <a:spcPts val="600"/>
              </a:spcAft>
              <a:buClr>
                <a:srgbClr val="002060"/>
              </a:buClr>
              <a:buSzTx/>
              <a:buFont typeface="Courier New" panose="02070309020205020404" pitchFamily="49" charset="0"/>
              <a:buChar char="o"/>
              <a:tabLst/>
            </a:pPr>
            <a:r>
              <a:rPr kumimoji="0" lang="en-US" altLang="en-US" sz="1600" b="1" i="0" u="none" strike="noStrike" cap="none" normalizeH="0" baseline="0" dirty="0">
                <a:ln>
                  <a:noFill/>
                </a:ln>
                <a:solidFill>
                  <a:srgbClr val="002060"/>
                </a:solidFill>
                <a:effectLst/>
              </a:rPr>
              <a:t>Microsoft Bookings</a:t>
            </a:r>
            <a:endParaRPr kumimoji="0" lang="en-US" altLang="en-US" sz="1600" b="0" i="0" u="none" strike="noStrike" cap="none" normalizeH="0" baseline="0" dirty="0">
              <a:ln>
                <a:noFill/>
              </a:ln>
              <a:solidFill>
                <a:srgbClr val="002060"/>
              </a:solidFill>
              <a:effectLst/>
            </a:endParaRPr>
          </a:p>
          <a:p>
            <a:pPr marL="684213" marR="0" lvl="0" indent="-285750" fontAlgn="base">
              <a:lnSpc>
                <a:spcPct val="90000"/>
              </a:lnSpc>
              <a:spcBef>
                <a:spcPct val="0"/>
              </a:spcBef>
              <a:spcAft>
                <a:spcPts val="600"/>
              </a:spcAft>
              <a:buClr>
                <a:srgbClr val="002060"/>
              </a:buClr>
              <a:buSzTx/>
              <a:buFont typeface="Courier New" panose="02070309020205020404" pitchFamily="49" charset="0"/>
              <a:buChar char="o"/>
              <a:tabLst/>
            </a:pPr>
            <a:r>
              <a:rPr kumimoji="0" lang="en-US" altLang="en-US" sz="1600" b="1" i="0" u="none" strike="noStrike" cap="none" normalizeH="0" baseline="0" dirty="0">
                <a:ln>
                  <a:noFill/>
                </a:ln>
                <a:solidFill>
                  <a:srgbClr val="002060"/>
                </a:solidFill>
                <a:effectLst/>
              </a:rPr>
              <a:t>Google Calendar Appointment Slots</a:t>
            </a:r>
            <a:endParaRPr kumimoji="0" lang="en-US" altLang="en-US" sz="1600" b="0" i="0" u="none" strike="noStrike" cap="none" normalizeH="0" baseline="0" dirty="0">
              <a:ln>
                <a:noFill/>
              </a:ln>
              <a:solidFill>
                <a:srgbClr val="002060"/>
              </a:solidFill>
              <a:effectLst/>
            </a:endParaRPr>
          </a:p>
          <a:p>
            <a:pPr marL="684213" marR="0" lvl="0" indent="-285750" fontAlgn="base">
              <a:lnSpc>
                <a:spcPct val="90000"/>
              </a:lnSpc>
              <a:spcBef>
                <a:spcPct val="0"/>
              </a:spcBef>
              <a:spcAft>
                <a:spcPts val="600"/>
              </a:spcAft>
              <a:buClr>
                <a:srgbClr val="002060"/>
              </a:buClr>
              <a:buSzTx/>
              <a:buFont typeface="Courier New" panose="02070309020205020404" pitchFamily="49" charset="0"/>
              <a:buChar char="o"/>
              <a:tabLst/>
            </a:pPr>
            <a:r>
              <a:rPr kumimoji="0" lang="en-US" altLang="en-US" sz="1600" b="1" i="0" u="none" strike="noStrike" cap="none" normalizeH="0" baseline="0" dirty="0">
                <a:ln>
                  <a:noFill/>
                </a:ln>
                <a:solidFill>
                  <a:srgbClr val="002060"/>
                </a:solidFill>
                <a:effectLst/>
              </a:rPr>
              <a:t>YouCanBookMe</a:t>
            </a:r>
            <a:endParaRPr kumimoji="0" lang="en-US" altLang="en-US" sz="1600" b="0" i="0" u="none" strike="noStrike" cap="none" normalizeH="0" baseline="0" dirty="0">
              <a:ln>
                <a:noFill/>
              </a:ln>
              <a:solidFill>
                <a:srgbClr val="002060"/>
              </a:solidFill>
              <a:effectLst/>
            </a:endParaRPr>
          </a:p>
          <a:p>
            <a:pPr marL="285750" marR="0" lvl="0" indent="-285750" fontAlgn="base">
              <a:lnSpc>
                <a:spcPct val="9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Key Features:</a:t>
            </a:r>
            <a:endParaRPr kumimoji="0" lang="en-US" altLang="en-US" sz="1600" b="0" i="0" u="none" strike="noStrike" cap="none" normalizeH="0" baseline="0" dirty="0">
              <a:ln>
                <a:noFill/>
              </a:ln>
              <a:solidFill>
                <a:srgbClr val="FF0000"/>
              </a:solidFill>
              <a:effectLst/>
            </a:endParaRPr>
          </a:p>
          <a:p>
            <a:pPr marL="688975" marR="0" lvl="0" indent="-290513" fontAlgn="base">
              <a:lnSpc>
                <a:spcPct val="90000"/>
              </a:lnSpc>
              <a:spcBef>
                <a:spcPct val="0"/>
              </a:spcBef>
              <a:spcAft>
                <a:spcPts val="600"/>
              </a:spcAft>
              <a:buClr>
                <a:srgbClr val="002060"/>
              </a:buClr>
              <a:buSzTx/>
              <a:buFont typeface="Courier New" panose="02070309020205020404" pitchFamily="49" charset="0"/>
              <a:buChar char="o"/>
              <a:tabLst/>
            </a:pPr>
            <a:r>
              <a:rPr kumimoji="0" lang="en-US" altLang="en-US" sz="1600" b="0" i="0" u="none" strike="noStrike" cap="none" normalizeH="0" baseline="0" dirty="0">
                <a:ln>
                  <a:noFill/>
                </a:ln>
                <a:solidFill>
                  <a:srgbClr val="002060"/>
                </a:solidFill>
                <a:effectLst/>
              </a:rPr>
              <a:t>Syncs with your calendar</a:t>
            </a:r>
          </a:p>
          <a:p>
            <a:pPr marL="688975" marR="0" lvl="0" indent="-290513" fontAlgn="base">
              <a:lnSpc>
                <a:spcPct val="90000"/>
              </a:lnSpc>
              <a:spcBef>
                <a:spcPct val="0"/>
              </a:spcBef>
              <a:spcAft>
                <a:spcPts val="600"/>
              </a:spcAft>
              <a:buClr>
                <a:srgbClr val="002060"/>
              </a:buClr>
              <a:buSzTx/>
              <a:buFont typeface="Courier New" panose="02070309020205020404" pitchFamily="49" charset="0"/>
              <a:buChar char="o"/>
              <a:tabLst/>
            </a:pPr>
            <a:r>
              <a:rPr kumimoji="0" lang="en-US" altLang="en-US" sz="1600" b="0" i="0" u="none" strike="noStrike" cap="none" normalizeH="0" baseline="0" dirty="0">
                <a:ln>
                  <a:noFill/>
                </a:ln>
                <a:solidFill>
                  <a:srgbClr val="002060"/>
                </a:solidFill>
                <a:effectLst/>
              </a:rPr>
              <a:t>Sends auto-confirmations and reminders</a:t>
            </a:r>
          </a:p>
          <a:p>
            <a:pPr marL="688975" marR="0" lvl="0" indent="-290513" fontAlgn="base">
              <a:lnSpc>
                <a:spcPct val="90000"/>
              </a:lnSpc>
              <a:spcBef>
                <a:spcPct val="0"/>
              </a:spcBef>
              <a:spcAft>
                <a:spcPts val="600"/>
              </a:spcAft>
              <a:buClr>
                <a:srgbClr val="002060"/>
              </a:buClr>
              <a:buSzTx/>
              <a:buFont typeface="Courier New" panose="02070309020205020404" pitchFamily="49" charset="0"/>
              <a:buChar char="o"/>
              <a:tabLst/>
            </a:pPr>
            <a:r>
              <a:rPr kumimoji="0" lang="en-US" altLang="en-US" sz="1600" b="0" i="0" u="none" strike="noStrike" cap="none" normalizeH="0" baseline="0" dirty="0">
                <a:ln>
                  <a:noFill/>
                </a:ln>
                <a:solidFill>
                  <a:srgbClr val="002060"/>
                </a:solidFill>
                <a:effectLst/>
              </a:rPr>
              <a:t>Custom booking rules (duration, buffers, limits)</a:t>
            </a:r>
          </a:p>
          <a:p>
            <a:pPr marL="688975" marR="0" lvl="0" indent="-290513" fontAlgn="base">
              <a:lnSpc>
                <a:spcPct val="90000"/>
              </a:lnSpc>
              <a:spcBef>
                <a:spcPct val="0"/>
              </a:spcBef>
              <a:spcAft>
                <a:spcPts val="600"/>
              </a:spcAft>
              <a:buClr>
                <a:srgbClr val="002060"/>
              </a:buClr>
              <a:buSzTx/>
              <a:buFont typeface="Courier New" panose="02070309020205020404" pitchFamily="49" charset="0"/>
              <a:buChar char="o"/>
              <a:tabLst/>
            </a:pPr>
            <a:r>
              <a:rPr kumimoji="0" lang="en-US" altLang="en-US" sz="1600" b="0" i="0" u="none" strike="noStrike" cap="none" normalizeH="0" baseline="0" dirty="0">
                <a:ln>
                  <a:noFill/>
                </a:ln>
                <a:solidFill>
                  <a:srgbClr val="002060"/>
                </a:solidFill>
                <a:effectLst/>
              </a:rPr>
              <a:t>Option to auto-generate Zoom/Teams links</a:t>
            </a:r>
          </a:p>
          <a:p>
            <a:pPr marL="285750" marR="0" lvl="0" indent="-285750" fontAlgn="base">
              <a:lnSpc>
                <a:spcPct val="9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Impact</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Saves time, increases student access, and makes office hours more organized and professional</a:t>
            </a:r>
          </a:p>
        </p:txBody>
      </p:sp>
      <p:sp>
        <p:nvSpPr>
          <p:cNvPr id="17" name="Rectangle 16">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694A0D7-9553-5F64-D022-AA0D24341B74}"/>
              </a:ext>
            </a:extLst>
          </p:cNvPr>
          <p:cNvSpPr txBox="1"/>
          <p:nvPr/>
        </p:nvSpPr>
        <p:spPr>
          <a:xfrm>
            <a:off x="7587169" y="924677"/>
            <a:ext cx="3404594" cy="1106424"/>
          </a:xfrm>
          <a:prstGeom prst="rect">
            <a:avLst/>
          </a:prstGeom>
        </p:spPr>
        <p:txBody>
          <a:bodyPr vert="horz" lIns="91440" tIns="45720" rIns="91440" bIns="45720" rtlCol="0" anchor="ctr">
            <a:normAutofit/>
          </a:bodyPr>
          <a:lstStyle/>
          <a:p>
            <a:pPr algn="ctr">
              <a:lnSpc>
                <a:spcPct val="80000"/>
              </a:lnSpc>
              <a:spcBef>
                <a:spcPct val="0"/>
              </a:spcBef>
            </a:pPr>
            <a:r>
              <a:rPr lang="en-US" sz="2400" b="1" kern="1200" dirty="0">
                <a:solidFill>
                  <a:srgbClr val="002060"/>
                </a:solidFill>
                <a:latin typeface="+mj-lt"/>
                <a:ea typeface="+mj-ea"/>
                <a:cs typeface="+mj-cs"/>
              </a:rPr>
              <a:t>Scheduling Software                      for Office Hours</a:t>
            </a:r>
          </a:p>
        </p:txBody>
      </p:sp>
    </p:spTree>
    <p:extLst>
      <p:ext uri="{BB962C8B-B14F-4D97-AF65-F5344CB8AC3E}">
        <p14:creationId xmlns:p14="http://schemas.microsoft.com/office/powerpoint/2010/main" val="2031118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9" name="Rectangle 1038">
            <a:extLst>
              <a:ext uri="{FF2B5EF4-FFF2-40B4-BE49-F238E27FC236}">
                <a16:creationId xmlns:a16="http://schemas.microsoft.com/office/drawing/2014/main" id="{7FEAE179-C525-48F3-AD47-0E9E2B6F2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0" name="Rectangle 1039">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1" name="Rectangle 1040">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Image">
            <a:extLst>
              <a:ext uri="{FF2B5EF4-FFF2-40B4-BE49-F238E27FC236}">
                <a16:creationId xmlns:a16="http://schemas.microsoft.com/office/drawing/2014/main" id="{AB525472-9366-5721-ABBF-C27592A213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752" b="39156"/>
          <a:stretch>
            <a:fillRect/>
          </a:stretch>
        </p:blipFill>
        <p:spPr bwMode="auto">
          <a:xfrm>
            <a:off x="959205" y="364142"/>
            <a:ext cx="10369645" cy="3867993"/>
          </a:xfrm>
          <a:prstGeom prst="rect">
            <a:avLst/>
          </a:prstGeom>
          <a:noFill/>
          <a:extLst>
            <a:ext uri="{909E8E84-426E-40DD-AFC4-6F175D3DCCD1}">
              <a14:hiddenFill xmlns:a14="http://schemas.microsoft.com/office/drawing/2010/main">
                <a:solidFill>
                  <a:srgbClr val="FFFFFF"/>
                </a:solidFill>
              </a14:hiddenFill>
            </a:ext>
          </a:extLst>
        </p:spPr>
      </p:pic>
      <p:sp>
        <p:nvSpPr>
          <p:cNvPr id="1042" name="Rectangle 1041">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01107" y="5661132"/>
            <a:ext cx="146304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79CEC34-7869-2573-62F3-E52D9C3A3C47}"/>
              </a:ext>
            </a:extLst>
          </p:cNvPr>
          <p:cNvSpPr txBox="1"/>
          <p:nvPr/>
        </p:nvSpPr>
        <p:spPr>
          <a:xfrm>
            <a:off x="5162719" y="4883544"/>
            <a:ext cx="6586915" cy="1556907"/>
          </a:xfrm>
          <a:prstGeom prst="rect">
            <a:avLst/>
          </a:prstGeom>
        </p:spPr>
        <p:txBody>
          <a:bodyPr vert="horz" lIns="91440" tIns="45720" rIns="91440" bIns="45720" rtlCol="0" anchor="ctr">
            <a:normAutofit/>
          </a:bodyPr>
          <a:lstStyle/>
          <a:p>
            <a:pPr algn="ctr">
              <a:lnSpc>
                <a:spcPct val="90000"/>
              </a:lnSpc>
              <a:spcAft>
                <a:spcPts val="600"/>
              </a:spcAft>
            </a:pPr>
            <a:r>
              <a:rPr lang="en-US" sz="2400" b="1" dirty="0">
                <a:solidFill>
                  <a:srgbClr val="002060"/>
                </a:solidFill>
              </a:rPr>
              <a:t>Faculty Favorites </a:t>
            </a:r>
          </a:p>
          <a:p>
            <a:pPr algn="ctr">
              <a:lnSpc>
                <a:spcPct val="90000"/>
              </a:lnSpc>
              <a:spcAft>
                <a:spcPts val="600"/>
              </a:spcAft>
            </a:pPr>
            <a:r>
              <a:rPr lang="en-US" sz="2000" b="1" dirty="0">
                <a:solidFill>
                  <a:srgbClr val="FF0000"/>
                </a:solidFill>
              </a:rPr>
              <a:t>Small Changes, Big Wins</a:t>
            </a:r>
            <a:endParaRPr lang="en-US" sz="2000" dirty="0">
              <a:solidFill>
                <a:srgbClr val="FF0000"/>
              </a:solidFill>
            </a:endParaRPr>
          </a:p>
        </p:txBody>
      </p:sp>
    </p:spTree>
    <p:extLst>
      <p:ext uri="{BB962C8B-B14F-4D97-AF65-F5344CB8AC3E}">
        <p14:creationId xmlns:p14="http://schemas.microsoft.com/office/powerpoint/2010/main" val="28163019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83" name="Rectangle 2082">
            <a:extLst>
              <a:ext uri="{FF2B5EF4-FFF2-40B4-BE49-F238E27FC236}">
                <a16:creationId xmlns:a16="http://schemas.microsoft.com/office/drawing/2014/main" id="{3756B343-807D-456E-AA26-80E96B75D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84" name="Rectangle 2083">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85" name="Rectangle 2084">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2" name="Picture 4" descr="The benefits of reflective journal writing – Teaching for Learning @ McGill  University">
            <a:extLst>
              <a:ext uri="{FF2B5EF4-FFF2-40B4-BE49-F238E27FC236}">
                <a16:creationId xmlns:a16="http://schemas.microsoft.com/office/drawing/2014/main" id="{ACA2B6C0-4E4D-B724-B528-C13C0E2CA1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9706" b="2"/>
          <a:stretch>
            <a:fillRect/>
          </a:stretch>
        </p:blipFill>
        <p:spPr bwMode="auto">
          <a:xfrm>
            <a:off x="310233" y="435948"/>
            <a:ext cx="5628018" cy="5324142"/>
          </a:xfrm>
          <a:prstGeom prst="rect">
            <a:avLst/>
          </a:prstGeom>
          <a:noFill/>
          <a:extLst>
            <a:ext uri="{909E8E84-426E-40DD-AFC4-6F175D3DCCD1}">
              <a14:hiddenFill xmlns:a14="http://schemas.microsoft.com/office/drawing/2010/main">
                <a:solidFill>
                  <a:srgbClr val="FFFFFF"/>
                </a:solidFill>
              </a14:hiddenFill>
            </a:ext>
          </a:extLst>
        </p:spPr>
      </p:pic>
      <p:sp>
        <p:nvSpPr>
          <p:cNvPr id="2086" name="Rectangle 2085">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663B428-6048-4A06-884A-9E7A02256629}"/>
              </a:ext>
            </a:extLst>
          </p:cNvPr>
          <p:cNvSpPr txBox="1"/>
          <p:nvPr/>
        </p:nvSpPr>
        <p:spPr>
          <a:xfrm>
            <a:off x="7239012" y="2031101"/>
            <a:ext cx="4282984" cy="3511943"/>
          </a:xfrm>
          <a:prstGeom prst="rect">
            <a:avLst/>
          </a:prstGeom>
        </p:spPr>
        <p:txBody>
          <a:bodyPr vert="horz" lIns="91440" tIns="45720" rIns="91440" bIns="45720" rtlCol="0" anchor="ctr">
            <a:normAutofit/>
          </a:bodyPr>
          <a:lstStyle/>
          <a:p>
            <a:pPr marL="285750" indent="-285750">
              <a:lnSpc>
                <a:spcPct val="80000"/>
              </a:lnSpc>
              <a:spcAft>
                <a:spcPts val="600"/>
              </a:spcAft>
              <a:buFont typeface="Wingdings" panose="05000000000000000000" pitchFamily="2" charset="2"/>
              <a:buChar char="§"/>
            </a:pPr>
            <a:r>
              <a:rPr lang="en-US" sz="1600" dirty="0">
                <a:solidFill>
                  <a:srgbClr val="002060"/>
                </a:solidFill>
              </a:rPr>
              <a:t>Replaced 3 short unit papers with 1 end-of-term reflective portfolio</a:t>
            </a:r>
          </a:p>
          <a:p>
            <a:pPr marL="285750" indent="-285750">
              <a:lnSpc>
                <a:spcPct val="80000"/>
              </a:lnSpc>
              <a:spcAft>
                <a:spcPts val="600"/>
              </a:spcAft>
              <a:buClr>
                <a:srgbClr val="002060"/>
              </a:buClr>
              <a:buFont typeface="Wingdings" panose="05000000000000000000" pitchFamily="2" charset="2"/>
              <a:buChar char="§"/>
            </a:pPr>
            <a:r>
              <a:rPr lang="en-US" sz="1600" b="1" dirty="0">
                <a:solidFill>
                  <a:srgbClr val="FF0000"/>
                </a:solidFill>
              </a:rPr>
              <a:t>Benefit to Instructor:</a:t>
            </a:r>
            <a:r>
              <a:rPr lang="en-US" sz="1600" dirty="0">
                <a:solidFill>
                  <a:srgbClr val="FF0000"/>
                </a:solidFill>
              </a:rPr>
              <a:t> </a:t>
            </a:r>
            <a:r>
              <a:rPr lang="en-US" sz="1600" dirty="0">
                <a:solidFill>
                  <a:srgbClr val="002060"/>
                </a:solidFill>
              </a:rPr>
              <a:t>Reduced grading workload</a:t>
            </a:r>
          </a:p>
          <a:p>
            <a:pPr marL="285750" indent="-285750">
              <a:lnSpc>
                <a:spcPct val="80000"/>
              </a:lnSpc>
              <a:spcAft>
                <a:spcPts val="600"/>
              </a:spcAft>
              <a:buClr>
                <a:srgbClr val="002060"/>
              </a:buClr>
              <a:buFont typeface="Wingdings" panose="05000000000000000000" pitchFamily="2" charset="2"/>
              <a:buChar char="§"/>
            </a:pPr>
            <a:r>
              <a:rPr lang="en-US" sz="1600" b="1" dirty="0">
                <a:solidFill>
                  <a:srgbClr val="FF0000"/>
                </a:solidFill>
              </a:rPr>
              <a:t>Benefit to Students:</a:t>
            </a:r>
            <a:r>
              <a:rPr lang="en-US" sz="1600" dirty="0">
                <a:solidFill>
                  <a:srgbClr val="FF0000"/>
                </a:solidFill>
              </a:rPr>
              <a:t> </a:t>
            </a:r>
            <a:r>
              <a:rPr lang="en-US" sz="1600" dirty="0">
                <a:solidFill>
                  <a:srgbClr val="002060"/>
                </a:solidFill>
              </a:rPr>
              <a:t>Encouraged synthesis and deeper connections</a:t>
            </a:r>
          </a:p>
          <a:p>
            <a:pPr>
              <a:lnSpc>
                <a:spcPct val="80000"/>
              </a:lnSpc>
              <a:spcAft>
                <a:spcPts val="600"/>
              </a:spcAft>
            </a:pPr>
            <a:r>
              <a:rPr lang="en-US" sz="1600" dirty="0">
                <a:solidFill>
                  <a:srgbClr val="002060"/>
                </a:solidFill>
              </a:rPr>
              <a:t>        Resulted in:</a:t>
            </a:r>
          </a:p>
          <a:p>
            <a:pPr marL="800100" lvl="1" indent="-285750">
              <a:lnSpc>
                <a:spcPct val="80000"/>
              </a:lnSpc>
              <a:spcAft>
                <a:spcPts val="600"/>
              </a:spcAft>
              <a:buFont typeface="Courier New" panose="02070309020205020404" pitchFamily="49" charset="0"/>
              <a:buChar char="o"/>
            </a:pPr>
            <a:r>
              <a:rPr lang="en-US" sz="1600" dirty="0">
                <a:solidFill>
                  <a:srgbClr val="002060"/>
                </a:solidFill>
              </a:rPr>
              <a:t>Stronger final submissions</a:t>
            </a:r>
          </a:p>
          <a:p>
            <a:pPr marL="800100" lvl="1" indent="-285750">
              <a:lnSpc>
                <a:spcPct val="80000"/>
              </a:lnSpc>
              <a:spcAft>
                <a:spcPts val="600"/>
              </a:spcAft>
              <a:buFont typeface="Courier New" panose="02070309020205020404" pitchFamily="49" charset="0"/>
              <a:buChar char="o"/>
            </a:pPr>
            <a:r>
              <a:rPr lang="en-US" sz="1600" dirty="0">
                <a:solidFill>
                  <a:srgbClr val="002060"/>
                </a:solidFill>
              </a:rPr>
              <a:t>Greater reflection on learning</a:t>
            </a:r>
          </a:p>
          <a:p>
            <a:pPr marL="800100" lvl="1" indent="-285750">
              <a:lnSpc>
                <a:spcPct val="80000"/>
              </a:lnSpc>
              <a:spcAft>
                <a:spcPts val="1200"/>
              </a:spcAft>
              <a:buFont typeface="Courier New" panose="02070309020205020404" pitchFamily="49" charset="0"/>
              <a:buChar char="o"/>
            </a:pPr>
            <a:r>
              <a:rPr lang="en-US" sz="1600" dirty="0">
                <a:solidFill>
                  <a:srgbClr val="002060"/>
                </a:solidFill>
              </a:rPr>
              <a:t>Improved critical thinking</a:t>
            </a:r>
          </a:p>
          <a:p>
            <a:pPr marL="285750" indent="-285750">
              <a:lnSpc>
                <a:spcPct val="80000"/>
              </a:lnSpc>
              <a:spcAft>
                <a:spcPts val="600"/>
              </a:spcAft>
              <a:buClr>
                <a:srgbClr val="002060"/>
              </a:buClr>
              <a:buFont typeface="Wingdings" panose="05000000000000000000" pitchFamily="2" charset="2"/>
              <a:buChar char="§"/>
            </a:pPr>
            <a:r>
              <a:rPr lang="en-US" sz="1600" b="1" dirty="0">
                <a:solidFill>
                  <a:srgbClr val="FF0000"/>
                </a:solidFill>
              </a:rPr>
              <a:t>One thoughtful change </a:t>
            </a:r>
            <a:r>
              <a:rPr lang="en-US" sz="1600" b="1" dirty="0">
                <a:solidFill>
                  <a:srgbClr val="002060"/>
                </a:solidFill>
              </a:rPr>
              <a:t>= major impact</a:t>
            </a:r>
            <a:endParaRPr lang="en-US" sz="1600" dirty="0">
              <a:solidFill>
                <a:srgbClr val="002060"/>
              </a:solidFill>
            </a:endParaRPr>
          </a:p>
        </p:txBody>
      </p:sp>
      <p:sp>
        <p:nvSpPr>
          <p:cNvPr id="2087" name="Rectangle 2086">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80B5EA9-EC26-A250-4E06-348C50B04BA4}"/>
              </a:ext>
            </a:extLst>
          </p:cNvPr>
          <p:cNvSpPr txBox="1"/>
          <p:nvPr/>
        </p:nvSpPr>
        <p:spPr>
          <a:xfrm>
            <a:off x="7018162" y="1076381"/>
            <a:ext cx="4282984" cy="759247"/>
          </a:xfrm>
          <a:prstGeom prst="rect">
            <a:avLst/>
          </a:prstGeom>
          <a:noFill/>
        </p:spPr>
        <p:txBody>
          <a:bodyPr wrap="square">
            <a:spAutoFit/>
          </a:bodyPr>
          <a:lstStyle/>
          <a:p>
            <a:pPr algn="ctr">
              <a:lnSpc>
                <a:spcPct val="90000"/>
              </a:lnSpc>
              <a:spcAft>
                <a:spcPts val="600"/>
              </a:spcAft>
            </a:pPr>
            <a:r>
              <a:rPr lang="en-US" sz="2400" b="1" dirty="0">
                <a:solidFill>
                  <a:srgbClr val="002060"/>
                </a:solidFill>
              </a:rPr>
              <a:t>From Multiple Papers to                                           One Reflective Portfolio</a:t>
            </a:r>
            <a:endParaRPr lang="en-US" sz="2400" dirty="0">
              <a:solidFill>
                <a:srgbClr val="002060"/>
              </a:solidFill>
            </a:endParaRPr>
          </a:p>
        </p:txBody>
      </p:sp>
    </p:spTree>
    <p:extLst>
      <p:ext uri="{BB962C8B-B14F-4D97-AF65-F5344CB8AC3E}">
        <p14:creationId xmlns:p14="http://schemas.microsoft.com/office/powerpoint/2010/main" val="33564967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1" name="Oval 3080">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A person typing on a computer&#10;&#10;AI-generated content may be incorrect.">
            <a:extLst>
              <a:ext uri="{FF2B5EF4-FFF2-40B4-BE49-F238E27FC236}">
                <a16:creationId xmlns:a16="http://schemas.microsoft.com/office/drawing/2014/main" id="{BC58428B-152C-B7B0-6C8F-C3050602D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770" r="4478" b="-2"/>
          <a:stretch>
            <a:fillRect/>
          </a:stretch>
        </p:blipFill>
        <p:spPr bwMode="auto">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a:extLst>
            <a:ext uri="{909E8E84-426E-40DD-AFC4-6F175D3DCCD1}">
              <a14:hiddenFill xmlns:a14="http://schemas.microsoft.com/office/drawing/2010/main">
                <a:solidFill>
                  <a:srgbClr val="FFFFFF"/>
                </a:solidFill>
              </a14:hiddenFill>
            </a:ext>
          </a:extLst>
        </p:spPr>
      </p:pic>
      <p:sp>
        <p:nvSpPr>
          <p:cNvPr id="3083"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dirty="0"/>
          </a:p>
        </p:txBody>
      </p:sp>
      <p:sp>
        <p:nvSpPr>
          <p:cNvPr id="3085"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dirty="0"/>
          </a:p>
        </p:txBody>
      </p:sp>
      <p:sp>
        <p:nvSpPr>
          <p:cNvPr id="3" name="TextBox 2">
            <a:extLst>
              <a:ext uri="{FF2B5EF4-FFF2-40B4-BE49-F238E27FC236}">
                <a16:creationId xmlns:a16="http://schemas.microsoft.com/office/drawing/2014/main" id="{AC7CDBEC-BEDD-BD10-17A7-C0D05DDDF349}"/>
              </a:ext>
            </a:extLst>
          </p:cNvPr>
          <p:cNvSpPr txBox="1"/>
          <p:nvPr/>
        </p:nvSpPr>
        <p:spPr>
          <a:xfrm>
            <a:off x="6818706" y="2553050"/>
            <a:ext cx="4195673" cy="2913872"/>
          </a:xfrm>
          <a:prstGeom prst="rect">
            <a:avLst/>
          </a:prstGeom>
        </p:spPr>
        <p:txBody>
          <a:bodyPr vert="horz" lIns="91440" tIns="45720" rIns="91440" bIns="45720" rtlCol="0" anchor="t">
            <a:noAutofit/>
          </a:bodyPr>
          <a:lstStyle/>
          <a:p>
            <a:pPr marL="285750" indent="-285750">
              <a:lnSpc>
                <a:spcPct val="80000"/>
              </a:lnSpc>
              <a:spcAft>
                <a:spcPts val="600"/>
              </a:spcAft>
              <a:buClr>
                <a:srgbClr val="002060"/>
              </a:buClr>
              <a:buFont typeface="Wingdings" panose="05000000000000000000" pitchFamily="2" charset="2"/>
              <a:buChar char="§"/>
            </a:pPr>
            <a:r>
              <a:rPr lang="en-US" sz="1600" dirty="0">
                <a:solidFill>
                  <a:srgbClr val="002060">
                    <a:alpha val="80000"/>
                  </a:srgbClr>
                </a:solidFill>
              </a:rPr>
              <a:t>Switched from daily messages to one “Week-at-a-Glance” email every Monday</a:t>
            </a:r>
          </a:p>
          <a:p>
            <a:pPr marL="285750" indent="-285750">
              <a:lnSpc>
                <a:spcPct val="80000"/>
              </a:lnSpc>
              <a:spcAft>
                <a:spcPts val="600"/>
              </a:spcAft>
              <a:buClr>
                <a:srgbClr val="002060"/>
              </a:buClr>
              <a:buFont typeface="Wingdings" panose="05000000000000000000" pitchFamily="2" charset="2"/>
              <a:buChar char="§"/>
            </a:pPr>
            <a:r>
              <a:rPr lang="en-US" sz="1600" b="1" dirty="0">
                <a:solidFill>
                  <a:srgbClr val="FF0000">
                    <a:alpha val="80000"/>
                  </a:srgbClr>
                </a:solidFill>
              </a:rPr>
              <a:t>Benefit to Instructor</a:t>
            </a:r>
            <a:r>
              <a:rPr lang="en-US" sz="1600" b="1" dirty="0">
                <a:solidFill>
                  <a:srgbClr val="002060">
                    <a:alpha val="80000"/>
                  </a:srgbClr>
                </a:solidFill>
              </a:rPr>
              <a:t>:</a:t>
            </a:r>
            <a:r>
              <a:rPr lang="en-US" sz="1600" dirty="0">
                <a:solidFill>
                  <a:srgbClr val="002060">
                    <a:alpha val="80000"/>
                  </a:srgbClr>
                </a:solidFill>
              </a:rPr>
              <a:t> Reduced repetitive communication</a:t>
            </a:r>
          </a:p>
          <a:p>
            <a:pPr marL="285750" indent="-285750">
              <a:lnSpc>
                <a:spcPct val="80000"/>
              </a:lnSpc>
              <a:spcAft>
                <a:spcPts val="600"/>
              </a:spcAft>
              <a:buClr>
                <a:srgbClr val="002060"/>
              </a:buClr>
              <a:buFont typeface="Wingdings" panose="05000000000000000000" pitchFamily="2" charset="2"/>
              <a:buChar char="§"/>
            </a:pPr>
            <a:r>
              <a:rPr lang="en-US" sz="1600" b="1" dirty="0">
                <a:solidFill>
                  <a:srgbClr val="FF0000">
                    <a:alpha val="80000"/>
                  </a:srgbClr>
                </a:solidFill>
              </a:rPr>
              <a:t>Benefit to Students:</a:t>
            </a:r>
            <a:r>
              <a:rPr lang="en-US" sz="1600" dirty="0">
                <a:solidFill>
                  <a:srgbClr val="FF0000">
                    <a:alpha val="80000"/>
                  </a:srgbClr>
                </a:solidFill>
              </a:rPr>
              <a:t> </a:t>
            </a:r>
            <a:r>
              <a:rPr lang="en-US" sz="1600" dirty="0">
                <a:solidFill>
                  <a:srgbClr val="002060">
                    <a:alpha val="80000"/>
                  </a:srgbClr>
                </a:solidFill>
              </a:rPr>
              <a:t>Clearer structure and expectations</a:t>
            </a:r>
          </a:p>
          <a:p>
            <a:pPr>
              <a:lnSpc>
                <a:spcPct val="80000"/>
              </a:lnSpc>
              <a:spcAft>
                <a:spcPts val="600"/>
              </a:spcAft>
              <a:buClr>
                <a:srgbClr val="002060"/>
              </a:buClr>
            </a:pPr>
            <a:r>
              <a:rPr lang="en-US" sz="1600" dirty="0">
                <a:solidFill>
                  <a:srgbClr val="002060">
                    <a:alpha val="80000"/>
                  </a:srgbClr>
                </a:solidFill>
              </a:rPr>
              <a:t>       Resulted in:</a:t>
            </a:r>
          </a:p>
          <a:p>
            <a:pPr marL="800100" lvl="1" indent="-285750">
              <a:lnSpc>
                <a:spcPct val="80000"/>
              </a:lnSpc>
              <a:spcAft>
                <a:spcPts val="600"/>
              </a:spcAft>
              <a:buClr>
                <a:srgbClr val="002060"/>
              </a:buClr>
              <a:buFont typeface="Courier New" panose="02070309020205020404" pitchFamily="49" charset="0"/>
              <a:buChar char="o"/>
            </a:pPr>
            <a:r>
              <a:rPr lang="en-US" sz="1600" dirty="0">
                <a:solidFill>
                  <a:srgbClr val="002060">
                    <a:alpha val="80000"/>
                  </a:srgbClr>
                </a:solidFill>
              </a:rPr>
              <a:t>Better time management</a:t>
            </a:r>
          </a:p>
          <a:p>
            <a:pPr marL="800100" lvl="1" indent="-285750">
              <a:lnSpc>
                <a:spcPct val="80000"/>
              </a:lnSpc>
              <a:spcAft>
                <a:spcPts val="600"/>
              </a:spcAft>
              <a:buClr>
                <a:srgbClr val="002060"/>
              </a:buClr>
              <a:buFont typeface="Courier New" panose="02070309020205020404" pitchFamily="49" charset="0"/>
              <a:buChar char="o"/>
            </a:pPr>
            <a:r>
              <a:rPr lang="en-US" sz="1600" dirty="0">
                <a:solidFill>
                  <a:srgbClr val="002060">
                    <a:alpha val="80000"/>
                  </a:srgbClr>
                </a:solidFill>
              </a:rPr>
              <a:t>Fewer missed deadlines</a:t>
            </a:r>
          </a:p>
          <a:p>
            <a:pPr marL="800100" lvl="1" indent="-285750">
              <a:lnSpc>
                <a:spcPct val="80000"/>
              </a:lnSpc>
              <a:spcAft>
                <a:spcPts val="600"/>
              </a:spcAft>
              <a:buClr>
                <a:srgbClr val="002060"/>
              </a:buClr>
              <a:buFont typeface="Courier New" panose="02070309020205020404" pitchFamily="49" charset="0"/>
              <a:buChar char="o"/>
            </a:pPr>
            <a:r>
              <a:rPr lang="en-US" sz="1600" dirty="0">
                <a:solidFill>
                  <a:srgbClr val="002060">
                    <a:alpha val="80000"/>
                  </a:srgbClr>
                </a:solidFill>
              </a:rPr>
              <a:t>Increased student satisfaction</a:t>
            </a:r>
          </a:p>
          <a:p>
            <a:pPr marL="285750" indent="-285750">
              <a:lnSpc>
                <a:spcPct val="80000"/>
              </a:lnSpc>
              <a:spcAft>
                <a:spcPts val="600"/>
              </a:spcAft>
              <a:buClr>
                <a:srgbClr val="002060"/>
              </a:buClr>
              <a:buFont typeface="Wingdings" panose="05000000000000000000" pitchFamily="2" charset="2"/>
              <a:buChar char="§"/>
            </a:pPr>
            <a:r>
              <a:rPr lang="en-US" sz="1600" b="1" dirty="0">
                <a:solidFill>
                  <a:srgbClr val="FF0000">
                    <a:alpha val="80000"/>
                  </a:srgbClr>
                </a:solidFill>
              </a:rPr>
              <a:t>One email, </a:t>
            </a:r>
            <a:r>
              <a:rPr lang="en-US" sz="1600" b="1" dirty="0">
                <a:solidFill>
                  <a:srgbClr val="002060">
                    <a:alpha val="80000"/>
                  </a:srgbClr>
                </a:solidFill>
              </a:rPr>
              <a:t>big impact</a:t>
            </a:r>
            <a:endParaRPr lang="en-US" sz="1600" dirty="0">
              <a:solidFill>
                <a:srgbClr val="002060">
                  <a:alpha val="80000"/>
                </a:srgbClr>
              </a:solidFill>
            </a:endParaRPr>
          </a:p>
        </p:txBody>
      </p:sp>
      <p:sp>
        <p:nvSpPr>
          <p:cNvPr id="3087"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dirty="0"/>
          </a:p>
        </p:txBody>
      </p:sp>
      <p:cxnSp>
        <p:nvCxnSpPr>
          <p:cNvPr id="3089"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C8BEE0D-9D2C-8A91-030D-C99358DADFC1}"/>
              </a:ext>
            </a:extLst>
          </p:cNvPr>
          <p:cNvSpPr txBox="1"/>
          <p:nvPr/>
        </p:nvSpPr>
        <p:spPr>
          <a:xfrm>
            <a:off x="7116318" y="1391078"/>
            <a:ext cx="3600450" cy="694614"/>
          </a:xfrm>
          <a:prstGeom prst="rect">
            <a:avLst/>
          </a:prstGeom>
          <a:noFill/>
        </p:spPr>
        <p:txBody>
          <a:bodyPr wrap="square">
            <a:spAutoFit/>
          </a:bodyPr>
          <a:lstStyle/>
          <a:p>
            <a:pPr algn="ctr">
              <a:lnSpc>
                <a:spcPct val="80000"/>
              </a:lnSpc>
              <a:spcAft>
                <a:spcPts val="600"/>
              </a:spcAft>
            </a:pPr>
            <a:r>
              <a:rPr lang="en-US" sz="2400" b="1" dirty="0">
                <a:solidFill>
                  <a:srgbClr val="002060">
                    <a:alpha val="80000"/>
                  </a:srgbClr>
                </a:solidFill>
              </a:rPr>
              <a:t>From Daily Reminders           to Weekly Overviews</a:t>
            </a:r>
            <a:endParaRPr lang="en-US" sz="2400" dirty="0">
              <a:solidFill>
                <a:srgbClr val="002060">
                  <a:alpha val="80000"/>
                </a:srgbClr>
              </a:solidFill>
            </a:endParaRPr>
          </a:p>
        </p:txBody>
      </p:sp>
      <p:sp>
        <p:nvSpPr>
          <p:cNvPr id="7" name="Oval 6">
            <a:extLst>
              <a:ext uri="{FF2B5EF4-FFF2-40B4-BE49-F238E27FC236}">
                <a16:creationId xmlns:a16="http://schemas.microsoft.com/office/drawing/2014/main" id="{D6343323-EB9C-BC59-C537-7D2E0F476EB4}"/>
              </a:ext>
            </a:extLst>
          </p:cNvPr>
          <p:cNvSpPr/>
          <p:nvPr/>
        </p:nvSpPr>
        <p:spPr>
          <a:xfrm>
            <a:off x="832104" y="554151"/>
            <a:ext cx="429768" cy="32104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113C2D05-3A66-CA57-22D3-ED49F7908F67}"/>
              </a:ext>
            </a:extLst>
          </p:cNvPr>
          <p:cNvSpPr/>
          <p:nvPr/>
        </p:nvSpPr>
        <p:spPr>
          <a:xfrm>
            <a:off x="365414" y="1480946"/>
            <a:ext cx="429768" cy="32104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A9C96279-E254-1E16-3C2F-1528B39295EA}"/>
              </a:ext>
            </a:extLst>
          </p:cNvPr>
          <p:cNvSpPr/>
          <p:nvPr/>
        </p:nvSpPr>
        <p:spPr>
          <a:xfrm>
            <a:off x="5323428" y="5744168"/>
            <a:ext cx="429768" cy="32104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161893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189AA6-A9BE-4F60-BD1C-376D19C64F15}"/>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1011A85-4FB1-E427-A81E-A3E2D1D53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0" name="Rectangle 29">
            <a:extLst>
              <a:ext uri="{FF2B5EF4-FFF2-40B4-BE49-F238E27FC236}">
                <a16:creationId xmlns:a16="http://schemas.microsoft.com/office/drawing/2014/main" id="{73ADF2AA-3D3E-1DB1-10A3-F12116E44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2" name="Rectangle 31">
            <a:extLst>
              <a:ext uri="{FF2B5EF4-FFF2-40B4-BE49-F238E27FC236}">
                <a16:creationId xmlns:a16="http://schemas.microsoft.com/office/drawing/2014/main" id="{208F66D4-025A-AF7B-6D52-823B49A35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4" name="Rectangle 33">
            <a:extLst>
              <a:ext uri="{FF2B5EF4-FFF2-40B4-BE49-F238E27FC236}">
                <a16:creationId xmlns:a16="http://schemas.microsoft.com/office/drawing/2014/main" id="{1FAA6992-758E-A0AD-464E-EC117E78C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6" name="Rectangle 35">
            <a:extLst>
              <a:ext uri="{FF2B5EF4-FFF2-40B4-BE49-F238E27FC236}">
                <a16:creationId xmlns:a16="http://schemas.microsoft.com/office/drawing/2014/main" id="{5BC04049-C897-AA09-73CF-9795066CD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6C88D8FA-3476-7E08-FB3D-5B600565C223}"/>
              </a:ext>
            </a:extLst>
          </p:cNvPr>
          <p:cNvSpPr txBox="1"/>
          <p:nvPr/>
        </p:nvSpPr>
        <p:spPr>
          <a:xfrm>
            <a:off x="7420880" y="1029943"/>
            <a:ext cx="3838969" cy="694614"/>
          </a:xfrm>
          <a:prstGeom prst="rect">
            <a:avLst/>
          </a:prstGeom>
          <a:noFill/>
        </p:spPr>
        <p:txBody>
          <a:bodyPr wrap="square">
            <a:spAutoFit/>
          </a:bodyPr>
          <a:lstStyle/>
          <a:p>
            <a:pPr algn="ctr">
              <a:lnSpc>
                <a:spcPct val="80000"/>
              </a:lnSpc>
            </a:pPr>
            <a:r>
              <a:rPr lang="en-US" sz="2400" b="1" dirty="0">
                <a:solidFill>
                  <a:srgbClr val="002060"/>
                </a:solidFill>
              </a:rPr>
              <a:t>From Manual Homework to Auto-Graded Quizzes</a:t>
            </a:r>
          </a:p>
        </p:txBody>
      </p:sp>
      <p:sp>
        <p:nvSpPr>
          <p:cNvPr id="9" name="TextBox 8">
            <a:extLst>
              <a:ext uri="{FF2B5EF4-FFF2-40B4-BE49-F238E27FC236}">
                <a16:creationId xmlns:a16="http://schemas.microsoft.com/office/drawing/2014/main" id="{44D014AB-A248-1BAB-4D79-97730F677567}"/>
              </a:ext>
            </a:extLst>
          </p:cNvPr>
          <p:cNvSpPr txBox="1"/>
          <p:nvPr/>
        </p:nvSpPr>
        <p:spPr>
          <a:xfrm>
            <a:off x="932151" y="1185059"/>
            <a:ext cx="4325649" cy="2882264"/>
          </a:xfrm>
          <a:prstGeom prst="rect">
            <a:avLst/>
          </a:prstGeom>
          <a:noFill/>
        </p:spPr>
        <p:txBody>
          <a:bodyPr wrap="square">
            <a:spAutoFit/>
          </a:bodyPr>
          <a:lstStyle/>
          <a:p>
            <a:pPr marL="285750" indent="-285750">
              <a:lnSpc>
                <a:spcPct val="80000"/>
              </a:lnSpc>
              <a:spcAft>
                <a:spcPts val="600"/>
              </a:spcAft>
              <a:buClr>
                <a:srgbClr val="002060"/>
              </a:buClr>
              <a:buFont typeface="Wingdings" panose="05000000000000000000" pitchFamily="2" charset="2"/>
              <a:buChar char="§"/>
            </a:pPr>
            <a:r>
              <a:rPr lang="en-US" sz="1600" dirty="0">
                <a:solidFill>
                  <a:srgbClr val="002060"/>
                </a:solidFill>
              </a:rPr>
              <a:t>Replaced weekly graded homework with short, auto-graded online quizzes</a:t>
            </a:r>
          </a:p>
          <a:p>
            <a:pPr marL="285750" indent="-285750">
              <a:lnSpc>
                <a:spcPct val="80000"/>
              </a:lnSpc>
              <a:spcAft>
                <a:spcPts val="600"/>
              </a:spcAft>
              <a:buClr>
                <a:srgbClr val="002060"/>
              </a:buClr>
              <a:buFont typeface="Wingdings" panose="05000000000000000000" pitchFamily="2" charset="2"/>
              <a:buChar char="§"/>
            </a:pPr>
            <a:r>
              <a:rPr lang="en-US" sz="1600" b="1" dirty="0">
                <a:solidFill>
                  <a:srgbClr val="FF0000"/>
                </a:solidFill>
              </a:rPr>
              <a:t>Benefit to Instructor</a:t>
            </a:r>
            <a:r>
              <a:rPr lang="en-US" sz="1600" b="1" dirty="0">
                <a:solidFill>
                  <a:srgbClr val="002060"/>
                </a:solidFill>
              </a:rPr>
              <a:t>:</a:t>
            </a:r>
            <a:r>
              <a:rPr lang="en-US" sz="1600" dirty="0">
                <a:solidFill>
                  <a:srgbClr val="002060"/>
                </a:solidFill>
              </a:rPr>
              <a:t> Saved hours of grading time each week</a:t>
            </a:r>
          </a:p>
          <a:p>
            <a:pPr marL="285750" indent="-285750">
              <a:lnSpc>
                <a:spcPct val="80000"/>
              </a:lnSpc>
              <a:spcAft>
                <a:spcPts val="600"/>
              </a:spcAft>
              <a:buClr>
                <a:srgbClr val="002060"/>
              </a:buClr>
              <a:buFont typeface="Wingdings" panose="05000000000000000000" pitchFamily="2" charset="2"/>
              <a:buChar char="§"/>
            </a:pPr>
            <a:r>
              <a:rPr lang="en-US" sz="1600" b="1" dirty="0">
                <a:solidFill>
                  <a:srgbClr val="FF0000"/>
                </a:solidFill>
              </a:rPr>
              <a:t>Benefit to Students:</a:t>
            </a:r>
            <a:r>
              <a:rPr lang="en-US" sz="1600" dirty="0">
                <a:solidFill>
                  <a:srgbClr val="FF0000"/>
                </a:solidFill>
              </a:rPr>
              <a:t> </a:t>
            </a:r>
            <a:r>
              <a:rPr lang="en-US" sz="1600" dirty="0">
                <a:solidFill>
                  <a:srgbClr val="002060"/>
                </a:solidFill>
              </a:rPr>
              <a:t>Instant feedback for faster learning adjustments</a:t>
            </a:r>
          </a:p>
          <a:p>
            <a:pPr>
              <a:lnSpc>
                <a:spcPct val="80000"/>
              </a:lnSpc>
              <a:spcAft>
                <a:spcPts val="600"/>
              </a:spcAft>
              <a:buClr>
                <a:srgbClr val="002060"/>
              </a:buClr>
            </a:pPr>
            <a:r>
              <a:rPr lang="en-US" sz="1600" dirty="0">
                <a:solidFill>
                  <a:srgbClr val="002060"/>
                </a:solidFill>
              </a:rPr>
              <a:t>       Resulted in:</a:t>
            </a:r>
          </a:p>
          <a:p>
            <a:pPr marL="742950" lvl="1" indent="-285750">
              <a:lnSpc>
                <a:spcPct val="80000"/>
              </a:lnSpc>
              <a:spcAft>
                <a:spcPts val="600"/>
              </a:spcAft>
              <a:buClr>
                <a:srgbClr val="002060"/>
              </a:buClr>
              <a:buFont typeface="Courier New" panose="02070309020205020404" pitchFamily="49" charset="0"/>
              <a:buChar char="o"/>
            </a:pPr>
            <a:r>
              <a:rPr lang="en-US" sz="1600" dirty="0">
                <a:solidFill>
                  <a:srgbClr val="002060"/>
                </a:solidFill>
              </a:rPr>
              <a:t>Continued focus on key STEM skills</a:t>
            </a:r>
          </a:p>
          <a:p>
            <a:pPr marL="742950" lvl="1" indent="-285750">
              <a:lnSpc>
                <a:spcPct val="80000"/>
              </a:lnSpc>
              <a:spcAft>
                <a:spcPts val="600"/>
              </a:spcAft>
              <a:buClr>
                <a:srgbClr val="002060"/>
              </a:buClr>
              <a:buFont typeface="Courier New" panose="02070309020205020404" pitchFamily="49" charset="0"/>
              <a:buChar char="o"/>
            </a:pPr>
            <a:r>
              <a:rPr lang="en-US" sz="1600" dirty="0">
                <a:solidFill>
                  <a:srgbClr val="002060"/>
                </a:solidFill>
              </a:rPr>
              <a:t>Improved student engagement</a:t>
            </a:r>
          </a:p>
          <a:p>
            <a:pPr marL="742950" lvl="1" indent="-285750">
              <a:lnSpc>
                <a:spcPct val="80000"/>
              </a:lnSpc>
              <a:spcAft>
                <a:spcPts val="1200"/>
              </a:spcAft>
              <a:buClr>
                <a:srgbClr val="002060"/>
              </a:buClr>
              <a:buFont typeface="Courier New" panose="02070309020205020404" pitchFamily="49" charset="0"/>
              <a:buChar char="o"/>
            </a:pPr>
            <a:r>
              <a:rPr lang="en-US" sz="1600" dirty="0">
                <a:solidFill>
                  <a:srgbClr val="002060"/>
                </a:solidFill>
              </a:rPr>
              <a:t>More time for interactive teaching</a:t>
            </a:r>
          </a:p>
          <a:p>
            <a:pPr marL="285750" indent="-285750">
              <a:lnSpc>
                <a:spcPct val="80000"/>
              </a:lnSpc>
              <a:spcAft>
                <a:spcPts val="600"/>
              </a:spcAft>
              <a:buClr>
                <a:srgbClr val="002060"/>
              </a:buClr>
              <a:buFont typeface="Wingdings" panose="05000000000000000000" pitchFamily="2" charset="2"/>
              <a:buChar char="§"/>
            </a:pPr>
            <a:r>
              <a:rPr lang="en-US" sz="1600" b="1" dirty="0">
                <a:solidFill>
                  <a:srgbClr val="FF0000"/>
                </a:solidFill>
              </a:rPr>
              <a:t>Efficient and effective learning</a:t>
            </a:r>
            <a:endParaRPr lang="en-US" sz="1600" dirty="0">
              <a:solidFill>
                <a:srgbClr val="FF0000"/>
              </a:solidFill>
            </a:endParaRPr>
          </a:p>
        </p:txBody>
      </p:sp>
      <p:pic>
        <p:nvPicPr>
          <p:cNvPr id="4098" name="Picture 2" descr="Online Exams – The Better Way Of Taking Your Exams? - EDBlog">
            <a:extLst>
              <a:ext uri="{FF2B5EF4-FFF2-40B4-BE49-F238E27FC236}">
                <a16:creationId xmlns:a16="http://schemas.microsoft.com/office/drawing/2014/main" id="{77394266-1EBA-947B-ED6E-D4CA1804D2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8849" y="2171382"/>
            <a:ext cx="41910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499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6BAB3F17-E02A-4404-F4D2-E2E0CFCDF68A}"/>
              </a:ext>
            </a:extLst>
          </p:cNvPr>
          <p:cNvSpPr txBox="1"/>
          <p:nvPr/>
        </p:nvSpPr>
        <p:spPr>
          <a:xfrm>
            <a:off x="481013" y="3752849"/>
            <a:ext cx="3290887" cy="2452687"/>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endParaRPr kumimoji="0" lang="en-US" sz="3600" b="1" i="0" u="none" strike="noStrike" cap="none" spc="0" normalizeH="0" baseline="0" noProof="0" dirty="0">
              <a:ln>
                <a:noFill/>
              </a:ln>
              <a:effectLst/>
              <a:uLnTx/>
              <a:uFillTx/>
              <a:latin typeface="+mj-lt"/>
              <a:ea typeface="+mj-ea"/>
              <a:cs typeface="+mj-cs"/>
            </a:endParaRPr>
          </a:p>
        </p:txBody>
      </p:sp>
      <p:pic>
        <p:nvPicPr>
          <p:cNvPr id="2051" name="Picture 3" descr="Students sitting in class listening to the professor speak.">
            <a:extLst>
              <a:ext uri="{FF2B5EF4-FFF2-40B4-BE49-F238E27FC236}">
                <a16:creationId xmlns:a16="http://schemas.microsoft.com/office/drawing/2014/main" id="{FA9B1DAD-4194-2D32-AAAC-40060EFEA2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620" b="34785"/>
          <a:stretch>
            <a:fillRect/>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43D55AB-23B2-38C8-FC69-312245023367}"/>
              </a:ext>
            </a:extLst>
          </p:cNvPr>
          <p:cNvSpPr>
            <a:spLocks noChangeArrowheads="1"/>
          </p:cNvSpPr>
          <p:nvPr/>
        </p:nvSpPr>
        <p:spPr bwMode="auto">
          <a:xfrm>
            <a:off x="3679233" y="3804998"/>
            <a:ext cx="7485413" cy="245268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285750" marR="0" lvl="0" indent="-285750" fontAlgn="base">
              <a:lnSpc>
                <a:spcPct val="90000"/>
              </a:lnSpc>
              <a:spcBef>
                <a:spcPct val="0"/>
              </a:spcBef>
              <a:spcAft>
                <a:spcPts val="600"/>
              </a:spcAft>
              <a:buClr>
                <a:srgbClr val="002060"/>
              </a:buClr>
              <a:buSzTx/>
              <a:buFont typeface="Wingdings" panose="05000000000000000000" pitchFamily="2" charset="2"/>
              <a:buChar char="§"/>
              <a:tabLst/>
            </a:pPr>
            <a:r>
              <a:rPr kumimoji="0" lang="en-US" altLang="en-US" sz="1400" b="1" i="0" u="none" strike="noStrike" cap="none" normalizeH="0" baseline="0" dirty="0">
                <a:ln>
                  <a:noFill/>
                </a:ln>
                <a:solidFill>
                  <a:srgbClr val="FF0000"/>
                </a:solidFill>
                <a:effectLst/>
              </a:rPr>
              <a:t>Avoid cognitive overload.</a:t>
            </a:r>
            <a:br>
              <a:rPr kumimoji="0" lang="en-US" altLang="en-US" sz="1400" b="0" i="0" u="none" strike="noStrike" cap="none" normalizeH="0" baseline="0" dirty="0">
                <a:ln>
                  <a:noFill/>
                </a:ln>
                <a:solidFill>
                  <a:srgbClr val="002060"/>
                </a:solidFill>
                <a:effectLst/>
              </a:rPr>
            </a:br>
            <a:r>
              <a:rPr kumimoji="0" lang="en-US" altLang="en-US" sz="1400" b="0" i="0" u="none" strike="noStrike" cap="none" normalizeH="0" baseline="0" dirty="0">
                <a:ln>
                  <a:noFill/>
                </a:ln>
                <a:solidFill>
                  <a:srgbClr val="002060"/>
                </a:solidFill>
                <a:effectLst/>
              </a:rPr>
              <a:t>Too much content or too many tools can confuse and exhaust students.</a:t>
            </a:r>
          </a:p>
          <a:p>
            <a:pPr marL="285750" marR="0" lvl="0" indent="-285750" fontAlgn="base">
              <a:lnSpc>
                <a:spcPct val="90000"/>
              </a:lnSpc>
              <a:spcBef>
                <a:spcPct val="0"/>
              </a:spcBef>
              <a:spcAft>
                <a:spcPts val="600"/>
              </a:spcAft>
              <a:buClr>
                <a:srgbClr val="002060"/>
              </a:buClr>
              <a:buSzTx/>
              <a:buFont typeface="Wingdings" panose="05000000000000000000" pitchFamily="2" charset="2"/>
              <a:buChar char="§"/>
              <a:tabLst/>
            </a:pPr>
            <a:r>
              <a:rPr kumimoji="0" lang="en-US" altLang="en-US" sz="1400" b="1" i="0" u="none" strike="noStrike" cap="none" normalizeH="0" baseline="0" dirty="0">
                <a:ln>
                  <a:noFill/>
                </a:ln>
                <a:solidFill>
                  <a:srgbClr val="FF0000"/>
                </a:solidFill>
                <a:effectLst/>
              </a:rPr>
              <a:t>Enhance focus and clarity.</a:t>
            </a:r>
            <a:br>
              <a:rPr kumimoji="0" lang="en-US" altLang="en-US" sz="1400" b="0" i="0" u="none" strike="noStrike" cap="none" normalizeH="0" baseline="0" dirty="0">
                <a:ln>
                  <a:noFill/>
                </a:ln>
                <a:solidFill>
                  <a:srgbClr val="002060"/>
                </a:solidFill>
                <a:effectLst/>
              </a:rPr>
            </a:br>
            <a:r>
              <a:rPr kumimoji="0" lang="en-US" altLang="en-US" sz="1400" b="0" i="0" u="none" strike="noStrike" cap="none" normalizeH="0" baseline="0" dirty="0">
                <a:ln>
                  <a:noFill/>
                </a:ln>
                <a:solidFill>
                  <a:srgbClr val="002060"/>
                </a:solidFill>
                <a:effectLst/>
              </a:rPr>
              <a:t>Clear priorities help students understand what matters most.</a:t>
            </a:r>
          </a:p>
          <a:p>
            <a:pPr marL="285750" marR="0" lvl="0" indent="-285750" fontAlgn="base">
              <a:lnSpc>
                <a:spcPct val="90000"/>
              </a:lnSpc>
              <a:spcBef>
                <a:spcPct val="0"/>
              </a:spcBef>
              <a:spcAft>
                <a:spcPts val="600"/>
              </a:spcAft>
              <a:buClr>
                <a:srgbClr val="002060"/>
              </a:buClr>
              <a:buSzTx/>
              <a:buFont typeface="Wingdings" panose="05000000000000000000" pitchFamily="2" charset="2"/>
              <a:buChar char="§"/>
              <a:tabLst/>
            </a:pPr>
            <a:r>
              <a:rPr kumimoji="0" lang="en-US" altLang="en-US" sz="1400" b="1" i="0" u="none" strike="noStrike" cap="none" normalizeH="0" baseline="0" dirty="0">
                <a:ln>
                  <a:noFill/>
                </a:ln>
                <a:solidFill>
                  <a:srgbClr val="FF0000"/>
                </a:solidFill>
                <a:effectLst/>
              </a:rPr>
              <a:t>Support deeper learning.</a:t>
            </a:r>
            <a:br>
              <a:rPr kumimoji="0" lang="en-US" altLang="en-US" sz="1400" b="0" i="0" u="none" strike="noStrike" cap="none" normalizeH="0" baseline="0" dirty="0">
                <a:ln>
                  <a:noFill/>
                </a:ln>
                <a:solidFill>
                  <a:srgbClr val="002060"/>
                </a:solidFill>
                <a:effectLst/>
              </a:rPr>
            </a:br>
            <a:r>
              <a:rPr kumimoji="0" lang="en-US" altLang="en-US" sz="1400" b="0" i="0" u="none" strike="noStrike" cap="none" normalizeH="0" baseline="0" dirty="0">
                <a:ln>
                  <a:noFill/>
                </a:ln>
                <a:solidFill>
                  <a:srgbClr val="002060"/>
                </a:solidFill>
                <a:effectLst/>
              </a:rPr>
              <a:t>Simpler design allows more time for reflection, practice, and feedback.</a:t>
            </a:r>
          </a:p>
          <a:p>
            <a:pPr marL="285750" marR="0" lvl="0" indent="-285750" fontAlgn="base">
              <a:lnSpc>
                <a:spcPct val="90000"/>
              </a:lnSpc>
              <a:spcBef>
                <a:spcPct val="0"/>
              </a:spcBef>
              <a:spcAft>
                <a:spcPts val="600"/>
              </a:spcAft>
              <a:buClr>
                <a:srgbClr val="002060"/>
              </a:buClr>
              <a:buSzTx/>
              <a:buFont typeface="Wingdings" panose="05000000000000000000" pitchFamily="2" charset="2"/>
              <a:buChar char="§"/>
              <a:tabLst/>
            </a:pPr>
            <a:r>
              <a:rPr kumimoji="0" lang="en-US" altLang="en-US" sz="1400" b="1" i="0" u="none" strike="noStrike" cap="none" normalizeH="0" baseline="0" dirty="0">
                <a:ln>
                  <a:noFill/>
                </a:ln>
                <a:solidFill>
                  <a:srgbClr val="FF0000"/>
                </a:solidFill>
                <a:effectLst/>
              </a:rPr>
              <a:t>Reduce instructor workload.</a:t>
            </a:r>
            <a:br>
              <a:rPr kumimoji="0" lang="en-US" altLang="en-US" sz="1400" b="0" i="0" u="none" strike="noStrike" cap="none" normalizeH="0" baseline="0" dirty="0">
                <a:ln>
                  <a:noFill/>
                </a:ln>
                <a:solidFill>
                  <a:srgbClr val="002060"/>
                </a:solidFill>
                <a:effectLst/>
              </a:rPr>
            </a:br>
            <a:r>
              <a:rPr kumimoji="0" lang="en-US" altLang="en-US" sz="1400" b="0" i="0" u="none" strike="noStrike" cap="none" normalizeH="0" baseline="0" dirty="0">
                <a:ln>
                  <a:noFill/>
                </a:ln>
                <a:solidFill>
                  <a:srgbClr val="002060"/>
                </a:solidFill>
                <a:effectLst/>
              </a:rPr>
              <a:t>Streamlined courses are easier to manage, update, and troubleshoot.</a:t>
            </a:r>
          </a:p>
          <a:p>
            <a:pPr marL="285750" marR="0" lvl="0" indent="-285750" fontAlgn="base">
              <a:lnSpc>
                <a:spcPct val="90000"/>
              </a:lnSpc>
              <a:spcBef>
                <a:spcPct val="0"/>
              </a:spcBef>
              <a:spcAft>
                <a:spcPts val="600"/>
              </a:spcAft>
              <a:buClr>
                <a:srgbClr val="002060"/>
              </a:buClr>
              <a:buSzTx/>
              <a:buFont typeface="Wingdings" panose="05000000000000000000" pitchFamily="2" charset="2"/>
              <a:buChar char="§"/>
              <a:tabLst/>
            </a:pPr>
            <a:r>
              <a:rPr kumimoji="0" lang="en-US" altLang="en-US" sz="1400" b="1" i="0" u="none" strike="noStrike" cap="none" normalizeH="0" baseline="0" dirty="0">
                <a:ln>
                  <a:noFill/>
                </a:ln>
                <a:solidFill>
                  <a:srgbClr val="FF0000"/>
                </a:solidFill>
                <a:effectLst/>
              </a:rPr>
              <a:t>Simplicity ≠ Easiness</a:t>
            </a:r>
            <a:br>
              <a:rPr kumimoji="0" lang="en-US" altLang="en-US" sz="1400" b="0" i="0" u="none" strike="noStrike" cap="none" normalizeH="0" baseline="0" dirty="0">
                <a:ln>
                  <a:noFill/>
                </a:ln>
                <a:solidFill>
                  <a:srgbClr val="002060"/>
                </a:solidFill>
                <a:effectLst/>
              </a:rPr>
            </a:br>
            <a:r>
              <a:rPr kumimoji="0" lang="en-US" altLang="en-US" sz="1400" b="0" i="0" u="none" strike="noStrike" cap="none" normalizeH="0" baseline="0" dirty="0">
                <a:ln>
                  <a:noFill/>
                </a:ln>
                <a:solidFill>
                  <a:srgbClr val="002060"/>
                </a:solidFill>
                <a:effectLst/>
              </a:rPr>
              <a:t>It’s about designing with purpose—not lowering the bar.</a:t>
            </a:r>
          </a:p>
        </p:txBody>
      </p:sp>
      <p:sp>
        <p:nvSpPr>
          <p:cNvPr id="3" name="TextBox 2">
            <a:extLst>
              <a:ext uri="{FF2B5EF4-FFF2-40B4-BE49-F238E27FC236}">
                <a16:creationId xmlns:a16="http://schemas.microsoft.com/office/drawing/2014/main" id="{0DC74FBF-12DC-5F13-AE27-C6378FDF6E29}"/>
              </a:ext>
            </a:extLst>
          </p:cNvPr>
          <p:cNvSpPr txBox="1"/>
          <p:nvPr/>
        </p:nvSpPr>
        <p:spPr>
          <a:xfrm>
            <a:off x="711445" y="4336728"/>
            <a:ext cx="2447391" cy="694614"/>
          </a:xfrm>
          <a:prstGeom prst="rect">
            <a:avLst/>
          </a:prstGeom>
          <a:noFill/>
        </p:spPr>
        <p:txBody>
          <a:bodyPr wrap="square">
            <a:spAutoFit/>
          </a:bodyPr>
          <a:lstStyle/>
          <a:p>
            <a:pPr algn="ctr">
              <a:lnSpc>
                <a:spcPct val="80000"/>
              </a:lnSpc>
            </a:pPr>
            <a:r>
              <a:rPr lang="en-US" sz="2400" b="1" dirty="0">
                <a:solidFill>
                  <a:srgbClr val="002060"/>
                </a:solidFill>
              </a:rPr>
              <a:t>The Case for Simplicity</a:t>
            </a:r>
          </a:p>
        </p:txBody>
      </p:sp>
    </p:spTree>
    <p:extLst>
      <p:ext uri="{BB962C8B-B14F-4D97-AF65-F5344CB8AC3E}">
        <p14:creationId xmlns:p14="http://schemas.microsoft.com/office/powerpoint/2010/main" val="6208283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CE44739E-F1F6-A763-356D-E334031FC3C3}"/>
              </a:ext>
            </a:extLst>
          </p:cNvPr>
          <p:cNvPicPr>
            <a:picLocks noChangeAspect="1"/>
          </p:cNvPicPr>
          <p:nvPr/>
        </p:nvPicPr>
        <p:blipFill>
          <a:blip r:embed="rId3"/>
          <a:srcRect l="19430" r="22545" b="2"/>
          <a:stretch>
            <a:fillRect/>
          </a:stretch>
        </p:blipFill>
        <p:spPr>
          <a:xfrm>
            <a:off x="5977788" y="799352"/>
            <a:ext cx="5425410" cy="5259296"/>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D922611B-63E5-077F-0ABA-8EC28381650D}"/>
              </a:ext>
            </a:extLst>
          </p:cNvPr>
          <p:cNvSpPr txBox="1"/>
          <p:nvPr/>
        </p:nvSpPr>
        <p:spPr>
          <a:xfrm rot="10800000" flipV="1">
            <a:off x="832714" y="622476"/>
            <a:ext cx="3839911" cy="694614"/>
          </a:xfrm>
          <a:prstGeom prst="rect">
            <a:avLst/>
          </a:prstGeom>
          <a:noFill/>
        </p:spPr>
        <p:txBody>
          <a:bodyPr wrap="square">
            <a:spAutoFit/>
          </a:bodyPr>
          <a:lstStyle/>
          <a:p>
            <a:pPr marL="0" marR="0" algn="ctr">
              <a:lnSpc>
                <a:spcPct val="80000"/>
              </a:lnSpc>
              <a:buNone/>
            </a:pPr>
            <a:r>
              <a:rPr lang="en-US" sz="2400" b="1" dirty="0">
                <a:solidFill>
                  <a:srgbClr val="002060"/>
                </a:solidFill>
              </a:rPr>
              <a:t>From Long Lectures to Short, Targeted Segments</a:t>
            </a:r>
            <a:endParaRPr lang="en-US" sz="2000" b="1"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66326D9A-7DA1-EC82-98EC-B9795D5290A3}"/>
              </a:ext>
            </a:extLst>
          </p:cNvPr>
          <p:cNvSpPr/>
          <p:nvPr/>
        </p:nvSpPr>
        <p:spPr>
          <a:xfrm>
            <a:off x="665085" y="1968649"/>
            <a:ext cx="4401767" cy="2941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B04D3860-D100-E465-5280-4B9B8A99969E}"/>
              </a:ext>
            </a:extLst>
          </p:cNvPr>
          <p:cNvCxnSpPr>
            <a:cxnSpLocks/>
          </p:cNvCxnSpPr>
          <p:nvPr/>
        </p:nvCxnSpPr>
        <p:spPr>
          <a:xfrm flipV="1">
            <a:off x="762479" y="1333948"/>
            <a:ext cx="4304373" cy="26196"/>
          </a:xfrm>
          <a:prstGeom prst="line">
            <a:avLst/>
          </a:prstGeom>
        </p:spPr>
        <p:style>
          <a:lnRef idx="2">
            <a:schemeClr val="accent4"/>
          </a:lnRef>
          <a:fillRef idx="0">
            <a:schemeClr val="accent4"/>
          </a:fillRef>
          <a:effectRef idx="1">
            <a:schemeClr val="accent4"/>
          </a:effectRef>
          <a:fontRef idx="minor">
            <a:schemeClr val="tx1"/>
          </a:fontRef>
        </p:style>
      </p:cxnSp>
      <p:sp>
        <p:nvSpPr>
          <p:cNvPr id="3" name="TextBox 2">
            <a:extLst>
              <a:ext uri="{FF2B5EF4-FFF2-40B4-BE49-F238E27FC236}">
                <a16:creationId xmlns:a16="http://schemas.microsoft.com/office/drawing/2014/main" id="{37A21499-CD7C-0A94-4D06-B4578424EBEB}"/>
              </a:ext>
            </a:extLst>
          </p:cNvPr>
          <p:cNvSpPr txBox="1"/>
          <p:nvPr/>
        </p:nvSpPr>
        <p:spPr>
          <a:xfrm>
            <a:off x="405478" y="1634281"/>
            <a:ext cx="4401767" cy="3276218"/>
          </a:xfrm>
          <a:prstGeom prst="rect">
            <a:avLst/>
          </a:prstGeom>
          <a:noFill/>
        </p:spPr>
        <p:txBody>
          <a:bodyPr wrap="square">
            <a:spAutoFit/>
          </a:bodyPr>
          <a:lstStyle/>
          <a:p>
            <a:pPr marL="285750" indent="-285750">
              <a:lnSpc>
                <a:spcPct val="80000"/>
              </a:lnSpc>
              <a:spcAft>
                <a:spcPts val="600"/>
              </a:spcAft>
              <a:buClr>
                <a:srgbClr val="002060"/>
              </a:buClr>
              <a:buFont typeface="Wingdings" panose="05000000000000000000" pitchFamily="2" charset="2"/>
              <a:buChar char="§"/>
            </a:pPr>
            <a:r>
              <a:rPr lang="en-US" sz="1600" dirty="0">
                <a:solidFill>
                  <a:srgbClr val="002060"/>
                </a:solidFill>
              </a:rPr>
              <a:t>Replaced 45-minute lectures with 8 to10-minute video introductions</a:t>
            </a:r>
          </a:p>
          <a:p>
            <a:pPr marL="285750" indent="-285750">
              <a:lnSpc>
                <a:spcPct val="80000"/>
              </a:lnSpc>
              <a:spcAft>
                <a:spcPts val="600"/>
              </a:spcAft>
              <a:buClr>
                <a:srgbClr val="002060"/>
              </a:buClr>
              <a:buFont typeface="Wingdings" panose="05000000000000000000" pitchFamily="2" charset="2"/>
              <a:buChar char="§"/>
            </a:pPr>
            <a:r>
              <a:rPr lang="en-US" sz="1600" dirty="0">
                <a:solidFill>
                  <a:srgbClr val="002060"/>
                </a:solidFill>
              </a:rPr>
              <a:t>Paired videos with brief readings and focused activities</a:t>
            </a:r>
          </a:p>
          <a:p>
            <a:pPr marL="285750" indent="-285750">
              <a:lnSpc>
                <a:spcPct val="80000"/>
              </a:lnSpc>
              <a:spcAft>
                <a:spcPts val="600"/>
              </a:spcAft>
              <a:buClr>
                <a:srgbClr val="002060"/>
              </a:buClr>
              <a:buFont typeface="Wingdings" panose="05000000000000000000" pitchFamily="2" charset="2"/>
              <a:buChar char="§"/>
            </a:pPr>
            <a:r>
              <a:rPr lang="en-US" sz="1600" b="1" dirty="0">
                <a:solidFill>
                  <a:srgbClr val="FF0000"/>
                </a:solidFill>
              </a:rPr>
              <a:t>Benefit to Instructor:</a:t>
            </a:r>
            <a:r>
              <a:rPr lang="en-US" sz="1600" dirty="0">
                <a:solidFill>
                  <a:srgbClr val="FF0000"/>
                </a:solidFill>
              </a:rPr>
              <a:t> </a:t>
            </a:r>
            <a:r>
              <a:rPr lang="en-US" sz="1600" dirty="0">
                <a:solidFill>
                  <a:srgbClr val="002060"/>
                </a:solidFill>
              </a:rPr>
              <a:t>Easier to update and align with key concepts</a:t>
            </a:r>
          </a:p>
          <a:p>
            <a:pPr marL="285750" indent="-285750">
              <a:lnSpc>
                <a:spcPct val="80000"/>
              </a:lnSpc>
              <a:spcAft>
                <a:spcPts val="600"/>
              </a:spcAft>
              <a:buClr>
                <a:srgbClr val="002060"/>
              </a:buClr>
              <a:buFont typeface="Wingdings" panose="05000000000000000000" pitchFamily="2" charset="2"/>
              <a:buChar char="§"/>
            </a:pPr>
            <a:r>
              <a:rPr lang="en-US" sz="1600" b="1" dirty="0">
                <a:solidFill>
                  <a:srgbClr val="FF0000"/>
                </a:solidFill>
              </a:rPr>
              <a:t>Benefit to Students:</a:t>
            </a:r>
            <a:r>
              <a:rPr lang="en-US" sz="1600" dirty="0">
                <a:solidFill>
                  <a:srgbClr val="FF0000"/>
                </a:solidFill>
              </a:rPr>
              <a:t> </a:t>
            </a:r>
            <a:r>
              <a:rPr lang="en-US" sz="1600" dirty="0">
                <a:solidFill>
                  <a:srgbClr val="002060"/>
                </a:solidFill>
              </a:rPr>
              <a:t>More manageable, engaging content</a:t>
            </a:r>
          </a:p>
          <a:p>
            <a:pPr>
              <a:lnSpc>
                <a:spcPct val="80000"/>
              </a:lnSpc>
              <a:spcAft>
                <a:spcPts val="600"/>
              </a:spcAft>
              <a:buClr>
                <a:srgbClr val="002060"/>
              </a:buClr>
            </a:pPr>
            <a:r>
              <a:rPr lang="en-US" sz="1600" dirty="0">
                <a:solidFill>
                  <a:srgbClr val="002060"/>
                </a:solidFill>
              </a:rPr>
              <a:t>       Resulted in:</a:t>
            </a:r>
          </a:p>
          <a:p>
            <a:pPr marL="742950" lvl="1" indent="-285750">
              <a:lnSpc>
                <a:spcPct val="80000"/>
              </a:lnSpc>
              <a:spcAft>
                <a:spcPts val="300"/>
              </a:spcAft>
              <a:buClr>
                <a:srgbClr val="002060"/>
              </a:buClr>
              <a:buFont typeface="Courier New" panose="02070309020205020404" pitchFamily="49" charset="0"/>
              <a:buChar char="o"/>
            </a:pPr>
            <a:r>
              <a:rPr lang="en-US" sz="1600" dirty="0">
                <a:solidFill>
                  <a:srgbClr val="002060"/>
                </a:solidFill>
              </a:rPr>
              <a:t>Higher completion rates</a:t>
            </a:r>
          </a:p>
          <a:p>
            <a:pPr marL="742950" lvl="1" indent="-285750">
              <a:lnSpc>
                <a:spcPct val="80000"/>
              </a:lnSpc>
              <a:spcAft>
                <a:spcPts val="300"/>
              </a:spcAft>
              <a:buClr>
                <a:srgbClr val="002060"/>
              </a:buClr>
              <a:buFont typeface="Courier New" panose="02070309020205020404" pitchFamily="49" charset="0"/>
              <a:buChar char="o"/>
            </a:pPr>
            <a:r>
              <a:rPr lang="en-US" sz="1600" dirty="0">
                <a:solidFill>
                  <a:srgbClr val="002060"/>
                </a:solidFill>
              </a:rPr>
              <a:t>Better preparation for class</a:t>
            </a:r>
          </a:p>
          <a:p>
            <a:pPr marL="742950" lvl="1" indent="-285750">
              <a:lnSpc>
                <a:spcPct val="80000"/>
              </a:lnSpc>
              <a:spcAft>
                <a:spcPts val="600"/>
              </a:spcAft>
              <a:buClr>
                <a:srgbClr val="002060"/>
              </a:buClr>
              <a:buFont typeface="Courier New" panose="02070309020205020404" pitchFamily="49" charset="0"/>
              <a:buChar char="o"/>
            </a:pPr>
            <a:r>
              <a:rPr lang="en-US" sz="1600" dirty="0">
                <a:solidFill>
                  <a:srgbClr val="002060"/>
                </a:solidFill>
              </a:rPr>
              <a:t>Deeper, more meaningful discussions</a:t>
            </a:r>
          </a:p>
          <a:p>
            <a:pPr marL="285750" indent="-285750">
              <a:lnSpc>
                <a:spcPct val="80000"/>
              </a:lnSpc>
              <a:spcAft>
                <a:spcPts val="600"/>
              </a:spcAft>
              <a:buClr>
                <a:srgbClr val="002060"/>
              </a:buClr>
              <a:buFont typeface="Wingdings" panose="05000000000000000000" pitchFamily="2" charset="2"/>
              <a:buChar char="§"/>
            </a:pPr>
            <a:r>
              <a:rPr lang="en-US" sz="1600" b="1" dirty="0">
                <a:solidFill>
                  <a:srgbClr val="FF0000"/>
                </a:solidFill>
              </a:rPr>
              <a:t>Less is more when it’s purposeful</a:t>
            </a:r>
            <a:endParaRPr lang="en-US" sz="1600" dirty="0">
              <a:solidFill>
                <a:srgbClr val="FF0000"/>
              </a:solidFill>
            </a:endParaRPr>
          </a:p>
        </p:txBody>
      </p:sp>
    </p:spTree>
    <p:extLst>
      <p:ext uri="{BB962C8B-B14F-4D97-AF65-F5344CB8AC3E}">
        <p14:creationId xmlns:p14="http://schemas.microsoft.com/office/powerpoint/2010/main" val="34258273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247C55B-FC9D-9013-8FAB-3A218AF23100}"/>
            </a:ext>
          </a:extLst>
        </p:cNvPr>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BFA6E919-2198-CCBC-2429-9A5EBA12D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177" name="Rectangle 7176">
            <a:extLst>
              <a:ext uri="{FF2B5EF4-FFF2-40B4-BE49-F238E27FC236}">
                <a16:creationId xmlns:a16="http://schemas.microsoft.com/office/drawing/2014/main" id="{ABD87AC9-33A0-37B8-9AF8-0E8BB78CD9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179" name="Rectangle 7178">
            <a:extLst>
              <a:ext uri="{FF2B5EF4-FFF2-40B4-BE49-F238E27FC236}">
                <a16:creationId xmlns:a16="http://schemas.microsoft.com/office/drawing/2014/main" id="{44ED06E4-7DDC-3710-2FA8-8AB0677F36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181" name="Rectangle 7180">
            <a:extLst>
              <a:ext uri="{FF2B5EF4-FFF2-40B4-BE49-F238E27FC236}">
                <a16:creationId xmlns:a16="http://schemas.microsoft.com/office/drawing/2014/main" id="{C7E2F1FC-32E1-37F6-D22A-890533124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183" name="Rectangle 7182">
            <a:extLst>
              <a:ext uri="{FF2B5EF4-FFF2-40B4-BE49-F238E27FC236}">
                <a16:creationId xmlns:a16="http://schemas.microsoft.com/office/drawing/2014/main" id="{21BF1CA0-F8AC-D602-A871-8FBBEEC9C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2" name="Picture 2" descr="close completed rubric">
            <a:extLst>
              <a:ext uri="{FF2B5EF4-FFF2-40B4-BE49-F238E27FC236}">
                <a16:creationId xmlns:a16="http://schemas.microsoft.com/office/drawing/2014/main" id="{06F82A1B-8AED-BF98-2FEB-20E025A0CC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012" y="757067"/>
            <a:ext cx="5559415" cy="4247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EB366BC-B0D4-73DE-CEF5-F88D52BE18CB}"/>
              </a:ext>
            </a:extLst>
          </p:cNvPr>
          <p:cNvSpPr txBox="1"/>
          <p:nvPr/>
        </p:nvSpPr>
        <p:spPr>
          <a:xfrm>
            <a:off x="7569864" y="1107967"/>
            <a:ext cx="3188970" cy="694614"/>
          </a:xfrm>
          <a:prstGeom prst="rect">
            <a:avLst/>
          </a:prstGeom>
          <a:noFill/>
        </p:spPr>
        <p:txBody>
          <a:bodyPr wrap="square">
            <a:spAutoFit/>
          </a:bodyPr>
          <a:lstStyle/>
          <a:p>
            <a:pPr algn="ctr">
              <a:lnSpc>
                <a:spcPct val="80000"/>
              </a:lnSpc>
              <a:spcBef>
                <a:spcPct val="0"/>
              </a:spcBef>
            </a:pPr>
            <a:r>
              <a:rPr lang="en-US" sz="2400" b="1" dirty="0">
                <a:solidFill>
                  <a:srgbClr val="002060"/>
                </a:solidFill>
                <a:latin typeface="+mj-lt"/>
                <a:ea typeface="+mj-ea"/>
                <a:cs typeface="+mj-cs"/>
              </a:rPr>
              <a:t>Using LMS Tools to Streamline Grading</a:t>
            </a:r>
          </a:p>
        </p:txBody>
      </p:sp>
      <p:sp>
        <p:nvSpPr>
          <p:cNvPr id="7" name="TextBox 6">
            <a:extLst>
              <a:ext uri="{FF2B5EF4-FFF2-40B4-BE49-F238E27FC236}">
                <a16:creationId xmlns:a16="http://schemas.microsoft.com/office/drawing/2014/main" id="{AA0265A8-1BBD-9220-CAB1-8EB54CB5A0D4}"/>
              </a:ext>
            </a:extLst>
          </p:cNvPr>
          <p:cNvSpPr txBox="1"/>
          <p:nvPr/>
        </p:nvSpPr>
        <p:spPr>
          <a:xfrm>
            <a:off x="7056786" y="2992526"/>
            <a:ext cx="4474885" cy="1509935"/>
          </a:xfrm>
          <a:prstGeom prst="rect">
            <a:avLst/>
          </a:prstGeom>
        </p:spPr>
        <p:txBody>
          <a:bodyPr vert="horz" lIns="91440" tIns="45720" rIns="91440" bIns="45720" rtlCol="0" anchor="ctr">
            <a:noAutofit/>
          </a:bodyPr>
          <a:lstStyle/>
          <a:p>
            <a:pPr marL="285750" indent="-285750">
              <a:lnSpc>
                <a:spcPct val="80000"/>
              </a:lnSpc>
              <a:spcAft>
                <a:spcPts val="600"/>
              </a:spcAft>
              <a:buClr>
                <a:srgbClr val="002060"/>
              </a:buClr>
              <a:buFont typeface="Wingdings" panose="05000000000000000000" pitchFamily="2" charset="2"/>
              <a:buChar char="§"/>
            </a:pPr>
            <a:r>
              <a:rPr lang="en-US" sz="1600" dirty="0">
                <a:solidFill>
                  <a:srgbClr val="002060"/>
                </a:solidFill>
              </a:rPr>
              <a:t>Instructor used D2L’s </a:t>
            </a:r>
            <a:r>
              <a:rPr lang="en-US" sz="1600" b="1" dirty="0">
                <a:solidFill>
                  <a:srgbClr val="FF0000"/>
                </a:solidFill>
              </a:rPr>
              <a:t>rubric feature</a:t>
            </a:r>
            <a:r>
              <a:rPr lang="en-US" sz="1600" dirty="0">
                <a:solidFill>
                  <a:srgbClr val="FF0000"/>
                </a:solidFill>
              </a:rPr>
              <a:t> </a:t>
            </a:r>
            <a:r>
              <a:rPr lang="en-US" sz="1600" dirty="0">
                <a:solidFill>
                  <a:srgbClr val="002060"/>
                </a:solidFill>
              </a:rPr>
              <a:t>for quick-click grading</a:t>
            </a:r>
          </a:p>
          <a:p>
            <a:pPr marL="285750" indent="-285750">
              <a:lnSpc>
                <a:spcPct val="80000"/>
              </a:lnSpc>
              <a:spcAft>
                <a:spcPts val="600"/>
              </a:spcAft>
              <a:buClr>
                <a:srgbClr val="002060"/>
              </a:buClr>
              <a:buFont typeface="Wingdings" panose="05000000000000000000" pitchFamily="2" charset="2"/>
              <a:buChar char="§"/>
            </a:pPr>
            <a:r>
              <a:rPr lang="en-US" sz="1600" dirty="0">
                <a:solidFill>
                  <a:srgbClr val="002060"/>
                </a:solidFill>
              </a:rPr>
              <a:t>Replaced long narrative comments with clear criteria and targeted feedback</a:t>
            </a:r>
          </a:p>
          <a:p>
            <a:pPr marL="285750" indent="-285750">
              <a:lnSpc>
                <a:spcPct val="80000"/>
              </a:lnSpc>
              <a:spcAft>
                <a:spcPts val="600"/>
              </a:spcAft>
              <a:buClr>
                <a:srgbClr val="002060"/>
              </a:buClr>
              <a:buFont typeface="Wingdings" panose="05000000000000000000" pitchFamily="2" charset="2"/>
              <a:buChar char="§"/>
            </a:pPr>
            <a:r>
              <a:rPr lang="en-US" sz="1600" b="1" dirty="0">
                <a:solidFill>
                  <a:srgbClr val="FF0000"/>
                </a:solidFill>
              </a:rPr>
              <a:t>Benefit to Instructor:</a:t>
            </a:r>
            <a:r>
              <a:rPr lang="en-US" sz="1600" dirty="0">
                <a:solidFill>
                  <a:srgbClr val="FF0000"/>
                </a:solidFill>
              </a:rPr>
              <a:t> </a:t>
            </a:r>
            <a:r>
              <a:rPr lang="en-US" sz="1600" dirty="0">
                <a:solidFill>
                  <a:srgbClr val="002060"/>
                </a:solidFill>
              </a:rPr>
              <a:t>Grading became faster and more consistent</a:t>
            </a:r>
          </a:p>
          <a:p>
            <a:pPr marL="285750" indent="-285750">
              <a:lnSpc>
                <a:spcPct val="80000"/>
              </a:lnSpc>
              <a:spcAft>
                <a:spcPts val="600"/>
              </a:spcAft>
              <a:buClr>
                <a:srgbClr val="002060"/>
              </a:buClr>
              <a:buFont typeface="Wingdings" panose="05000000000000000000" pitchFamily="2" charset="2"/>
              <a:buChar char="§"/>
            </a:pPr>
            <a:r>
              <a:rPr lang="en-US" sz="1600" b="1" dirty="0">
                <a:solidFill>
                  <a:srgbClr val="FF0000"/>
                </a:solidFill>
              </a:rPr>
              <a:t>Benefit to Students:</a:t>
            </a:r>
            <a:r>
              <a:rPr lang="en-US" sz="1600" dirty="0">
                <a:solidFill>
                  <a:srgbClr val="FF0000"/>
                </a:solidFill>
              </a:rPr>
              <a:t> </a:t>
            </a:r>
            <a:r>
              <a:rPr lang="en-US" sz="1600" dirty="0">
                <a:solidFill>
                  <a:srgbClr val="002060"/>
                </a:solidFill>
              </a:rPr>
              <a:t>Clearer expectations and more actionable feedback</a:t>
            </a:r>
          </a:p>
          <a:p>
            <a:pPr>
              <a:lnSpc>
                <a:spcPct val="80000"/>
              </a:lnSpc>
              <a:spcAft>
                <a:spcPts val="600"/>
              </a:spcAft>
              <a:buClr>
                <a:srgbClr val="002060"/>
              </a:buClr>
            </a:pPr>
            <a:r>
              <a:rPr lang="en-US" sz="1600" dirty="0">
                <a:solidFill>
                  <a:srgbClr val="002060"/>
                </a:solidFill>
              </a:rPr>
              <a:t>       Resulted in:</a:t>
            </a:r>
          </a:p>
          <a:p>
            <a:pPr marL="800100" lvl="1" indent="-285750">
              <a:lnSpc>
                <a:spcPct val="80000"/>
              </a:lnSpc>
              <a:spcAft>
                <a:spcPts val="300"/>
              </a:spcAft>
              <a:buClr>
                <a:srgbClr val="002060"/>
              </a:buClr>
              <a:buFont typeface="Wingdings" panose="05000000000000000000" pitchFamily="2" charset="2"/>
              <a:buChar char="§"/>
            </a:pPr>
            <a:r>
              <a:rPr lang="en-US" sz="1600" dirty="0">
                <a:solidFill>
                  <a:srgbClr val="002060"/>
                </a:solidFill>
              </a:rPr>
              <a:t>Improved transparency</a:t>
            </a:r>
          </a:p>
          <a:p>
            <a:pPr marL="800100" lvl="1" indent="-285750">
              <a:lnSpc>
                <a:spcPct val="80000"/>
              </a:lnSpc>
              <a:spcAft>
                <a:spcPts val="300"/>
              </a:spcAft>
              <a:buClr>
                <a:srgbClr val="002060"/>
              </a:buClr>
              <a:buFont typeface="Wingdings" panose="05000000000000000000" pitchFamily="2" charset="2"/>
              <a:buChar char="§"/>
            </a:pPr>
            <a:r>
              <a:rPr lang="en-US" sz="1600" dirty="0">
                <a:solidFill>
                  <a:srgbClr val="002060"/>
                </a:solidFill>
              </a:rPr>
              <a:t>Increased grading efficiency</a:t>
            </a:r>
          </a:p>
          <a:p>
            <a:pPr marL="800100" lvl="1" indent="-285750">
              <a:lnSpc>
                <a:spcPct val="80000"/>
              </a:lnSpc>
              <a:spcAft>
                <a:spcPts val="1200"/>
              </a:spcAft>
              <a:buClr>
                <a:srgbClr val="002060"/>
              </a:buClr>
              <a:buFont typeface="Wingdings" panose="05000000000000000000" pitchFamily="2" charset="2"/>
              <a:buChar char="§"/>
            </a:pPr>
            <a:r>
              <a:rPr lang="en-US" sz="1600" dirty="0">
                <a:solidFill>
                  <a:srgbClr val="002060"/>
                </a:solidFill>
              </a:rPr>
              <a:t>Stronger student performance</a:t>
            </a:r>
          </a:p>
          <a:p>
            <a:pPr marL="285750" indent="-285750">
              <a:lnSpc>
                <a:spcPct val="80000"/>
              </a:lnSpc>
              <a:spcAft>
                <a:spcPts val="600"/>
              </a:spcAft>
              <a:buClr>
                <a:srgbClr val="002060"/>
              </a:buClr>
              <a:buFont typeface="Wingdings" panose="05000000000000000000" pitchFamily="2" charset="2"/>
              <a:buChar char="§"/>
            </a:pPr>
            <a:r>
              <a:rPr lang="en-US" sz="1600" b="1" dirty="0">
                <a:solidFill>
                  <a:srgbClr val="FF0000"/>
                </a:solidFill>
              </a:rPr>
              <a:t>Built-in tools, better outcomes</a:t>
            </a:r>
            <a:endParaRPr lang="en-US" sz="1600" dirty="0">
              <a:solidFill>
                <a:srgbClr val="FF0000"/>
              </a:solidFill>
            </a:endParaRPr>
          </a:p>
        </p:txBody>
      </p:sp>
    </p:spTree>
    <p:extLst>
      <p:ext uri="{BB962C8B-B14F-4D97-AF65-F5344CB8AC3E}">
        <p14:creationId xmlns:p14="http://schemas.microsoft.com/office/powerpoint/2010/main" val="33329354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68679F08-2E1B-BBAF-0C9E-AFFC7A423427}"/>
              </a:ext>
            </a:extLst>
          </p:cNvPr>
          <p:cNvSpPr txBox="1"/>
          <p:nvPr/>
        </p:nvSpPr>
        <p:spPr>
          <a:xfrm>
            <a:off x="645066" y="2031101"/>
            <a:ext cx="4282984" cy="3511943"/>
          </a:xfrm>
          <a:prstGeom prst="rect">
            <a:avLst/>
          </a:prstGeom>
        </p:spPr>
        <p:txBody>
          <a:bodyPr vert="horz" lIns="91440" tIns="45720" rIns="91440" bIns="45720" rtlCol="0" anchor="ctr">
            <a:normAutofit/>
          </a:bodyPr>
          <a:lstStyle/>
          <a:p>
            <a:pPr marL="285750" indent="-285750">
              <a:lnSpc>
                <a:spcPct val="80000"/>
              </a:lnSpc>
              <a:spcAft>
                <a:spcPts val="600"/>
              </a:spcAft>
              <a:buFont typeface="Wingdings" panose="05000000000000000000" pitchFamily="2" charset="2"/>
              <a:buChar char="§"/>
            </a:pPr>
            <a:r>
              <a:rPr lang="en-US" sz="1600" dirty="0">
                <a:solidFill>
                  <a:srgbClr val="002060"/>
                </a:solidFill>
              </a:rPr>
              <a:t>Added a simple weekly checklist at the top of each module</a:t>
            </a:r>
          </a:p>
          <a:p>
            <a:pPr marL="285750" indent="-285750">
              <a:lnSpc>
                <a:spcPct val="80000"/>
              </a:lnSpc>
              <a:spcAft>
                <a:spcPts val="600"/>
              </a:spcAft>
              <a:buClr>
                <a:srgbClr val="002060"/>
              </a:buClr>
              <a:buFont typeface="Wingdings" panose="05000000000000000000" pitchFamily="2" charset="2"/>
              <a:buChar char="§"/>
            </a:pPr>
            <a:r>
              <a:rPr lang="en-US" sz="1600" b="1" dirty="0">
                <a:solidFill>
                  <a:srgbClr val="FF0000"/>
                </a:solidFill>
              </a:rPr>
              <a:t>Benefit to Instructor:</a:t>
            </a:r>
            <a:r>
              <a:rPr lang="en-US" sz="1600" dirty="0">
                <a:solidFill>
                  <a:srgbClr val="FF0000"/>
                </a:solidFill>
              </a:rPr>
              <a:t> </a:t>
            </a:r>
            <a:r>
              <a:rPr lang="en-US" sz="1600" dirty="0">
                <a:solidFill>
                  <a:srgbClr val="002060"/>
                </a:solidFill>
              </a:rPr>
              <a:t>Reduced student confusion and repetitive questions</a:t>
            </a:r>
          </a:p>
          <a:p>
            <a:pPr marL="285750" indent="-285750">
              <a:lnSpc>
                <a:spcPct val="80000"/>
              </a:lnSpc>
              <a:spcAft>
                <a:spcPts val="600"/>
              </a:spcAft>
              <a:buClr>
                <a:srgbClr val="002060"/>
              </a:buClr>
              <a:buFont typeface="Wingdings" panose="05000000000000000000" pitchFamily="2" charset="2"/>
              <a:buChar char="§"/>
            </a:pPr>
            <a:r>
              <a:rPr lang="en-US" sz="1600" b="1" dirty="0">
                <a:solidFill>
                  <a:srgbClr val="FF0000"/>
                </a:solidFill>
              </a:rPr>
              <a:t>Benefit to Students:</a:t>
            </a:r>
            <a:r>
              <a:rPr lang="en-US" sz="1600" dirty="0">
                <a:solidFill>
                  <a:srgbClr val="FF0000"/>
                </a:solidFill>
              </a:rPr>
              <a:t> </a:t>
            </a:r>
            <a:r>
              <a:rPr lang="en-US" sz="1600" dirty="0">
                <a:solidFill>
                  <a:srgbClr val="002060"/>
                </a:solidFill>
              </a:rPr>
              <a:t>Clear outline of tasks, deadlines, and expectations</a:t>
            </a:r>
          </a:p>
          <a:p>
            <a:pPr>
              <a:lnSpc>
                <a:spcPct val="80000"/>
              </a:lnSpc>
              <a:spcAft>
                <a:spcPts val="300"/>
              </a:spcAft>
              <a:buClr>
                <a:srgbClr val="002060"/>
              </a:buClr>
            </a:pPr>
            <a:r>
              <a:rPr lang="en-US" sz="1600" dirty="0">
                <a:solidFill>
                  <a:srgbClr val="002060"/>
                </a:solidFill>
              </a:rPr>
              <a:t>       Resulted in:</a:t>
            </a:r>
          </a:p>
          <a:p>
            <a:pPr marL="800100" lvl="1" indent="-285750">
              <a:lnSpc>
                <a:spcPct val="80000"/>
              </a:lnSpc>
              <a:spcAft>
                <a:spcPts val="300"/>
              </a:spcAft>
              <a:buClr>
                <a:srgbClr val="002060"/>
              </a:buClr>
              <a:buFont typeface="Courier New" panose="02070309020205020404" pitchFamily="49" charset="0"/>
              <a:buChar char="o"/>
            </a:pPr>
            <a:r>
              <a:rPr lang="en-US" sz="1600" dirty="0">
                <a:solidFill>
                  <a:srgbClr val="002060"/>
                </a:solidFill>
              </a:rPr>
              <a:t>Fewer late submissions</a:t>
            </a:r>
          </a:p>
          <a:p>
            <a:pPr marL="800100" lvl="1" indent="-285750">
              <a:lnSpc>
                <a:spcPct val="80000"/>
              </a:lnSpc>
              <a:spcAft>
                <a:spcPts val="300"/>
              </a:spcAft>
              <a:buClr>
                <a:srgbClr val="002060"/>
              </a:buClr>
              <a:buFont typeface="Courier New" panose="02070309020205020404" pitchFamily="49" charset="0"/>
              <a:buChar char="o"/>
            </a:pPr>
            <a:r>
              <a:rPr lang="en-US" sz="1600" dirty="0">
                <a:solidFill>
                  <a:srgbClr val="002060"/>
                </a:solidFill>
              </a:rPr>
              <a:t>Improved time management</a:t>
            </a:r>
          </a:p>
          <a:p>
            <a:pPr marL="800100" lvl="1" indent="-285750">
              <a:lnSpc>
                <a:spcPct val="80000"/>
              </a:lnSpc>
              <a:spcAft>
                <a:spcPts val="600"/>
              </a:spcAft>
              <a:buClr>
                <a:srgbClr val="002060"/>
              </a:buClr>
              <a:buFont typeface="Courier New" panose="02070309020205020404" pitchFamily="49" charset="0"/>
              <a:buChar char="o"/>
            </a:pPr>
            <a:r>
              <a:rPr lang="en-US" sz="1600" dirty="0">
                <a:solidFill>
                  <a:srgbClr val="002060"/>
                </a:solidFill>
              </a:rPr>
              <a:t>Increased student confidence</a:t>
            </a:r>
          </a:p>
          <a:p>
            <a:pPr marL="285750" indent="-285750">
              <a:lnSpc>
                <a:spcPct val="80000"/>
              </a:lnSpc>
              <a:buClr>
                <a:srgbClr val="002060"/>
              </a:buClr>
              <a:buFont typeface="Wingdings" panose="05000000000000000000" pitchFamily="2" charset="2"/>
              <a:buChar char="§"/>
            </a:pPr>
            <a:r>
              <a:rPr lang="en-US" sz="1600" b="1" dirty="0">
                <a:solidFill>
                  <a:srgbClr val="FF0000"/>
                </a:solidFill>
              </a:rPr>
              <a:t>A small checklist for smoother course flow</a:t>
            </a:r>
            <a:endParaRPr lang="en-US" sz="1600" dirty="0">
              <a:solidFill>
                <a:srgbClr val="FF0000"/>
              </a:solidFill>
            </a:endParaRPr>
          </a:p>
        </p:txBody>
      </p:sp>
      <p:sp>
        <p:nvSpPr>
          <p:cNvPr id="14" name="Rectangle 13">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ank checklist with numbers&#10;&#10;AI-generated content may be incorrect.">
            <a:extLst>
              <a:ext uri="{FF2B5EF4-FFF2-40B4-BE49-F238E27FC236}">
                <a16:creationId xmlns:a16="http://schemas.microsoft.com/office/drawing/2014/main" id="{7F29EEFD-B58B-A63F-25E2-3DC15EC86168}"/>
              </a:ext>
            </a:extLst>
          </p:cNvPr>
          <p:cNvPicPr>
            <a:picLocks noChangeAspect="1"/>
          </p:cNvPicPr>
          <p:nvPr/>
        </p:nvPicPr>
        <p:blipFill>
          <a:blip r:embed="rId3"/>
          <a:stretch>
            <a:fillRect/>
          </a:stretch>
        </p:blipFill>
        <p:spPr>
          <a:xfrm>
            <a:off x="7042677" y="780083"/>
            <a:ext cx="3223657" cy="4556407"/>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6CEC166B-AEBD-7D6C-F45F-7B4EF4F3A9D8}"/>
              </a:ext>
            </a:extLst>
          </p:cNvPr>
          <p:cNvSpPr txBox="1"/>
          <p:nvPr/>
        </p:nvSpPr>
        <p:spPr>
          <a:xfrm>
            <a:off x="752094" y="1191543"/>
            <a:ext cx="3563874" cy="694614"/>
          </a:xfrm>
          <a:prstGeom prst="rect">
            <a:avLst/>
          </a:prstGeom>
          <a:noFill/>
        </p:spPr>
        <p:txBody>
          <a:bodyPr wrap="square">
            <a:spAutoFit/>
          </a:bodyPr>
          <a:lstStyle/>
          <a:p>
            <a:pPr algn="ctr">
              <a:lnSpc>
                <a:spcPct val="80000"/>
              </a:lnSpc>
            </a:pPr>
            <a:r>
              <a:rPr lang="en-US" sz="2400" b="1" dirty="0">
                <a:solidFill>
                  <a:srgbClr val="002060"/>
                </a:solidFill>
              </a:rPr>
              <a:t>Adding a Weekly Checklist for Clarity</a:t>
            </a:r>
            <a:endParaRPr lang="en-US" sz="2400" dirty="0">
              <a:solidFill>
                <a:srgbClr val="002060"/>
              </a:solidFill>
            </a:endParaRPr>
          </a:p>
        </p:txBody>
      </p:sp>
    </p:spTree>
    <p:extLst>
      <p:ext uri="{BB962C8B-B14F-4D97-AF65-F5344CB8AC3E}">
        <p14:creationId xmlns:p14="http://schemas.microsoft.com/office/powerpoint/2010/main" val="40254528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FEAE179-C525-48F3-AD47-0E9E2B6F2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F10CDC6D-12EC-01B0-45E6-2AFEAEED2F4F}"/>
              </a:ext>
            </a:extLst>
          </p:cNvPr>
          <p:cNvPicPr>
            <a:picLocks noChangeAspect="1"/>
          </p:cNvPicPr>
          <p:nvPr/>
        </p:nvPicPr>
        <p:blipFill>
          <a:blip r:embed="rId3"/>
          <a:srcRect t="31474" b="10014"/>
          <a:stretch>
            <a:fillRect/>
          </a:stretch>
        </p:blipFill>
        <p:spPr>
          <a:xfrm>
            <a:off x="959205" y="364142"/>
            <a:ext cx="10369645" cy="3867993"/>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01107" y="5661132"/>
            <a:ext cx="146304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36A2E92F-0AFD-0A64-3AF7-37777C266FCD}"/>
              </a:ext>
            </a:extLst>
          </p:cNvPr>
          <p:cNvSpPr txBox="1"/>
          <p:nvPr/>
        </p:nvSpPr>
        <p:spPr>
          <a:xfrm>
            <a:off x="4538775" y="4768528"/>
            <a:ext cx="6586915" cy="1556907"/>
          </a:xfrm>
          <a:prstGeom prst="rect">
            <a:avLst/>
          </a:prstGeom>
        </p:spPr>
        <p:txBody>
          <a:bodyPr vert="horz" lIns="91440" tIns="45720" rIns="91440" bIns="45720" rtlCol="0" anchor="ctr">
            <a:normAutofit/>
          </a:bodyPr>
          <a:lstStyle/>
          <a:p>
            <a:pPr algn="ctr">
              <a:lnSpc>
                <a:spcPct val="80000"/>
              </a:lnSpc>
            </a:pPr>
            <a:r>
              <a:rPr lang="en-US" sz="2800" b="1" dirty="0">
                <a:solidFill>
                  <a:srgbClr val="002060"/>
                </a:solidFill>
              </a:rPr>
              <a:t>Common Pitfalls                                                                to Avoid</a:t>
            </a:r>
          </a:p>
        </p:txBody>
      </p:sp>
    </p:spTree>
    <p:extLst>
      <p:ext uri="{BB962C8B-B14F-4D97-AF65-F5344CB8AC3E}">
        <p14:creationId xmlns:p14="http://schemas.microsoft.com/office/powerpoint/2010/main" val="31855071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Rectangle 16">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F787C2CB-5B2B-2169-7DAE-58156DE4E3D2}"/>
              </a:ext>
            </a:extLst>
          </p:cNvPr>
          <p:cNvSpPr txBox="1"/>
          <p:nvPr/>
        </p:nvSpPr>
        <p:spPr>
          <a:xfrm>
            <a:off x="1043631" y="809898"/>
            <a:ext cx="9942716" cy="1554480"/>
          </a:xfrm>
          <a:prstGeom prst="rect">
            <a:avLst/>
          </a:prstGeom>
        </p:spPr>
        <p:txBody>
          <a:bodyPr vert="horz" lIns="91440" tIns="45720" rIns="91440" bIns="45720" rtlCol="0" anchor="ctr">
            <a:normAutofit/>
          </a:bodyPr>
          <a:lstStyle/>
          <a:p>
            <a:pPr algn="ctr">
              <a:lnSpc>
                <a:spcPct val="80000"/>
              </a:lnSpc>
              <a:spcBef>
                <a:spcPct val="0"/>
              </a:spcBef>
            </a:pPr>
            <a:r>
              <a:rPr lang="en-US" sz="2800" b="1" kern="1200" dirty="0">
                <a:solidFill>
                  <a:srgbClr val="002060"/>
                </a:solidFill>
                <a:latin typeface="+mj-lt"/>
                <a:ea typeface="+mj-ea"/>
                <a:cs typeface="+mj-cs"/>
              </a:rPr>
              <a:t>Oversimplifying                                                                                                                        Too Much</a:t>
            </a:r>
          </a:p>
        </p:txBody>
      </p:sp>
      <p:sp>
        <p:nvSpPr>
          <p:cNvPr id="5" name="Rectangle 2">
            <a:extLst>
              <a:ext uri="{FF2B5EF4-FFF2-40B4-BE49-F238E27FC236}">
                <a16:creationId xmlns:a16="http://schemas.microsoft.com/office/drawing/2014/main" id="{C6B9FD9A-EFDF-C0B9-702E-DFC7939C9D0F}"/>
              </a:ext>
            </a:extLst>
          </p:cNvPr>
          <p:cNvSpPr>
            <a:spLocks noChangeArrowheads="1"/>
          </p:cNvSpPr>
          <p:nvPr/>
        </p:nvSpPr>
        <p:spPr bwMode="auto">
          <a:xfrm>
            <a:off x="2938131" y="2934362"/>
            <a:ext cx="6311381" cy="312465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fontScale="92500" lnSpcReduction="20000"/>
          </a:bodyPr>
          <a:lstStyle/>
          <a:p>
            <a:pPr marR="0" lvl="0" fontAlgn="base">
              <a:lnSpc>
                <a:spcPct val="90000"/>
              </a:lnSpc>
              <a:spcBef>
                <a:spcPct val="0"/>
              </a:spcBef>
              <a:spcAft>
                <a:spcPts val="600"/>
              </a:spcAft>
              <a:buClrTx/>
              <a:buSzTx/>
              <a:tabLst/>
            </a:pPr>
            <a:r>
              <a:rPr kumimoji="0" lang="en-US" altLang="en-US" sz="1600" b="1" i="0" u="none" strike="noStrike" cap="none" normalizeH="0" baseline="0" dirty="0">
                <a:ln>
                  <a:noFill/>
                </a:ln>
                <a:solidFill>
                  <a:srgbClr val="FF0000"/>
                </a:solidFill>
                <a:effectLst/>
              </a:rPr>
              <a:t>What It Is</a:t>
            </a:r>
            <a:endParaRPr lang="en-US" altLang="en-US" sz="1600" dirty="0">
              <a:solidFill>
                <a:srgbClr val="002060"/>
              </a:solidFill>
            </a:endParaRPr>
          </a:p>
          <a:p>
            <a:pPr marR="0" lvl="0" fontAlgn="base">
              <a:lnSpc>
                <a:spcPct val="90000"/>
              </a:lnSpc>
              <a:spcBef>
                <a:spcPct val="0"/>
              </a:spcBef>
              <a:spcAft>
                <a:spcPts val="1200"/>
              </a:spcAft>
              <a:buClrTx/>
              <a:buSzTx/>
              <a:tabLst/>
            </a:pPr>
            <a:r>
              <a:rPr kumimoji="0" lang="en-US" altLang="en-US" sz="1600" b="0" i="0" u="none" strike="noStrike" cap="none" normalizeH="0" baseline="0" dirty="0">
                <a:ln>
                  <a:noFill/>
                </a:ln>
                <a:solidFill>
                  <a:srgbClr val="002060"/>
                </a:solidFill>
                <a:effectLst/>
              </a:rPr>
              <a:t>Removing too much content or rigor in the name of simplicity</a:t>
            </a:r>
          </a:p>
          <a:p>
            <a:pPr marR="0" lvl="0" fontAlgn="base">
              <a:spcBef>
                <a:spcPct val="0"/>
              </a:spcBef>
              <a:spcAft>
                <a:spcPts val="600"/>
              </a:spcAft>
              <a:buClrTx/>
              <a:buSzTx/>
              <a:tabLst/>
            </a:pPr>
            <a:r>
              <a:rPr kumimoji="0" lang="en-US" altLang="en-US" sz="1600" b="1" i="0" u="none" strike="noStrike" cap="none" normalizeH="0" baseline="0" dirty="0">
                <a:ln>
                  <a:noFill/>
                </a:ln>
                <a:solidFill>
                  <a:srgbClr val="FF0000"/>
                </a:solidFill>
                <a:effectLst/>
              </a:rPr>
              <a:t>Why It’s a Problem</a:t>
            </a:r>
          </a:p>
          <a:p>
            <a:pPr marR="0" lvl="0" fontAlgn="base">
              <a:lnSpc>
                <a:spcPct val="90000"/>
              </a:lnSpc>
              <a:spcBef>
                <a:spcPct val="0"/>
              </a:spcBef>
              <a:spcAft>
                <a:spcPts val="1200"/>
              </a:spcAft>
              <a:buClrTx/>
              <a:buSzTx/>
              <a:tabLst/>
            </a:pPr>
            <a:r>
              <a:rPr kumimoji="0" lang="en-US" altLang="en-US" sz="1600" b="0" i="0" u="none" strike="noStrike" cap="none" normalizeH="0" baseline="0" dirty="0">
                <a:ln>
                  <a:noFill/>
                </a:ln>
                <a:solidFill>
                  <a:srgbClr val="002060"/>
                </a:solidFill>
                <a:effectLst/>
              </a:rPr>
              <a:t>Can lead to under-engagement, lower expectations, and missed opportunities for deeper learning</a:t>
            </a:r>
          </a:p>
          <a:p>
            <a:pPr marR="0" lvl="0" fontAlgn="base">
              <a:lnSpc>
                <a:spcPct val="80000"/>
              </a:lnSpc>
              <a:spcBef>
                <a:spcPct val="0"/>
              </a:spcBef>
              <a:spcAft>
                <a:spcPts val="600"/>
              </a:spcAft>
              <a:buClrTx/>
              <a:buSzTx/>
              <a:tabLst/>
            </a:pPr>
            <a:r>
              <a:rPr kumimoji="0" lang="en-US" altLang="en-US" sz="1600" b="1" i="0" u="none" strike="noStrike" cap="none" normalizeH="0" baseline="0" dirty="0">
                <a:ln>
                  <a:noFill/>
                </a:ln>
                <a:solidFill>
                  <a:srgbClr val="FF0000"/>
                </a:solidFill>
                <a:effectLst/>
              </a:rPr>
              <a:t>How to Avoid It</a:t>
            </a:r>
            <a:endParaRPr kumimoji="0" lang="en-US" altLang="en-US" sz="1600" b="0" i="0" u="none" strike="noStrike" cap="none" normalizeH="0" baseline="0" dirty="0">
              <a:ln>
                <a:noFill/>
              </a:ln>
              <a:solidFill>
                <a:srgbClr val="FF0000"/>
              </a:solidFill>
              <a:effectLst/>
            </a:endParaRPr>
          </a:p>
          <a:p>
            <a:pPr marL="398463" marR="0" lvl="0" indent="-173038" fontAlgn="base">
              <a:lnSpc>
                <a:spcPct val="80000"/>
              </a:lnSpc>
              <a:spcBef>
                <a:spcPct val="0"/>
              </a:spcBef>
              <a:spcAft>
                <a:spcPts val="600"/>
              </a:spcAft>
              <a:buClrTx/>
              <a:buSzTx/>
              <a:buFont typeface="Wingdings" panose="05000000000000000000" pitchFamily="2" charset="2"/>
              <a:buChar char="§"/>
              <a:tabLst/>
            </a:pPr>
            <a:r>
              <a:rPr kumimoji="0" lang="en-US" altLang="en-US" sz="1600" b="0" i="0" u="none" strike="noStrike" cap="none" normalizeH="0" baseline="0" dirty="0">
                <a:ln>
                  <a:noFill/>
                </a:ln>
                <a:solidFill>
                  <a:srgbClr val="002060"/>
                </a:solidFill>
                <a:effectLst/>
              </a:rPr>
              <a:t>Simplify structure, not substance</a:t>
            </a:r>
          </a:p>
          <a:p>
            <a:pPr marL="398463" marR="0" lvl="0" indent="-173038" fontAlgn="base">
              <a:lnSpc>
                <a:spcPct val="80000"/>
              </a:lnSpc>
              <a:spcBef>
                <a:spcPct val="0"/>
              </a:spcBef>
              <a:spcAft>
                <a:spcPts val="600"/>
              </a:spcAft>
              <a:buClrTx/>
              <a:buSzTx/>
              <a:buFont typeface="Wingdings" panose="05000000000000000000" pitchFamily="2" charset="2"/>
              <a:buChar char="§"/>
              <a:tabLst/>
            </a:pPr>
            <a:r>
              <a:rPr kumimoji="0" lang="en-US" altLang="en-US" sz="1600" b="0" i="0" u="none" strike="noStrike" cap="none" normalizeH="0" baseline="0" dirty="0">
                <a:ln>
                  <a:noFill/>
                </a:ln>
                <a:solidFill>
                  <a:srgbClr val="002060"/>
                </a:solidFill>
                <a:effectLst/>
              </a:rPr>
              <a:t>Focus on clarity, not content reduction</a:t>
            </a:r>
          </a:p>
          <a:p>
            <a:pPr marL="398463" marR="0" lvl="0" indent="-173038" fontAlgn="base">
              <a:lnSpc>
                <a:spcPct val="80000"/>
              </a:lnSpc>
              <a:spcBef>
                <a:spcPct val="0"/>
              </a:spcBef>
              <a:spcAft>
                <a:spcPts val="600"/>
              </a:spcAft>
              <a:buClrTx/>
              <a:buSzTx/>
              <a:buFont typeface="Wingdings" panose="05000000000000000000" pitchFamily="2" charset="2"/>
              <a:buChar char="§"/>
              <a:tabLst/>
            </a:pPr>
            <a:r>
              <a:rPr kumimoji="0" lang="en-US" altLang="en-US" sz="1600" b="0" i="0" u="none" strike="noStrike" cap="none" normalizeH="0" baseline="0" dirty="0">
                <a:ln>
                  <a:noFill/>
                </a:ln>
                <a:solidFill>
                  <a:srgbClr val="002060"/>
                </a:solidFill>
                <a:effectLst/>
              </a:rPr>
              <a:t>Use fewer but more meaningful assessments</a:t>
            </a:r>
          </a:p>
          <a:p>
            <a:pPr marL="398463" marR="0" lvl="0" indent="-173038" fontAlgn="base">
              <a:lnSpc>
                <a:spcPct val="90000"/>
              </a:lnSpc>
              <a:spcBef>
                <a:spcPct val="0"/>
              </a:spcBef>
              <a:spcAft>
                <a:spcPts val="1200"/>
              </a:spcAft>
              <a:buClrTx/>
              <a:buSzTx/>
              <a:buFont typeface="Wingdings" panose="05000000000000000000" pitchFamily="2" charset="2"/>
              <a:buChar char="§"/>
              <a:tabLst/>
            </a:pPr>
            <a:r>
              <a:rPr kumimoji="0" lang="en-US" altLang="en-US" sz="1600" b="0" i="0" u="none" strike="noStrike" cap="none" normalizeH="0" baseline="0" dirty="0">
                <a:ln>
                  <a:noFill/>
                </a:ln>
                <a:solidFill>
                  <a:srgbClr val="002060"/>
                </a:solidFill>
                <a:effectLst/>
              </a:rPr>
              <a:t>Keep cognitive challenge while reducing cognitive overload</a:t>
            </a:r>
          </a:p>
          <a:p>
            <a:pPr marR="0" lvl="0" fontAlgn="base">
              <a:lnSpc>
                <a:spcPct val="80000"/>
              </a:lnSpc>
              <a:spcBef>
                <a:spcPct val="0"/>
              </a:spcBef>
              <a:spcAft>
                <a:spcPts val="600"/>
              </a:spcAft>
              <a:buClrTx/>
              <a:buSzTx/>
              <a:tabLst/>
            </a:pPr>
            <a:r>
              <a:rPr kumimoji="0" lang="en-US" altLang="en-US" sz="1600" b="1" i="0" u="none" strike="noStrike" cap="none" normalizeH="0" baseline="0" dirty="0">
                <a:ln>
                  <a:noFill/>
                </a:ln>
                <a:solidFill>
                  <a:srgbClr val="FF0000"/>
                </a:solidFill>
                <a:effectLst/>
              </a:rPr>
              <a:t>Better Approach</a:t>
            </a:r>
            <a:endParaRPr lang="en-US" altLang="en-US" sz="1600" dirty="0">
              <a:solidFill>
                <a:srgbClr val="002060"/>
              </a:solidFill>
            </a:endParaRPr>
          </a:p>
          <a:p>
            <a:pPr marR="0" lvl="0" fontAlgn="base">
              <a:spcBef>
                <a:spcPct val="0"/>
              </a:spcBef>
              <a:spcAft>
                <a:spcPts val="600"/>
              </a:spcAft>
              <a:buClrTx/>
              <a:buSzTx/>
              <a:tabLst/>
            </a:pPr>
            <a:r>
              <a:rPr kumimoji="0" lang="en-US" altLang="en-US" sz="1600" b="0" i="0" u="none" strike="noStrike" cap="none" normalizeH="0" baseline="0" dirty="0">
                <a:ln>
                  <a:noFill/>
                </a:ln>
                <a:solidFill>
                  <a:srgbClr val="002060"/>
                </a:solidFill>
                <a:effectLst/>
              </a:rPr>
              <a:t>Make learning manageable, not minimal.</a:t>
            </a:r>
          </a:p>
        </p:txBody>
      </p:sp>
      <p:cxnSp>
        <p:nvCxnSpPr>
          <p:cNvPr id="19" name="Straight Connector 18">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1615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robot using a laptop sitting on a blue chair">
            <a:extLst>
              <a:ext uri="{FF2B5EF4-FFF2-40B4-BE49-F238E27FC236}">
                <a16:creationId xmlns:a16="http://schemas.microsoft.com/office/drawing/2014/main" id="{438993A3-5693-2F2D-3DA2-2DFCB68F20A2}"/>
              </a:ext>
            </a:extLst>
          </p:cNvPr>
          <p:cNvPicPr>
            <a:picLocks noChangeAspect="1"/>
          </p:cNvPicPr>
          <p:nvPr/>
        </p:nvPicPr>
        <p:blipFill>
          <a:blip r:embed="rId3"/>
          <a:srcRect l="20688"/>
          <a:stretch>
            <a:fillRect/>
          </a:stretch>
        </p:blipFill>
        <p:spPr>
          <a:xfrm>
            <a:off x="2555441" y="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56426DA-1D32-FE49-0F04-12C1EE7545B1}"/>
              </a:ext>
            </a:extLst>
          </p:cNvPr>
          <p:cNvSpPr txBox="1"/>
          <p:nvPr/>
        </p:nvSpPr>
        <p:spPr>
          <a:xfrm>
            <a:off x="5332327" y="395295"/>
            <a:ext cx="3822189" cy="960169"/>
          </a:xfrm>
          <a:prstGeom prst="rect">
            <a:avLst/>
          </a:prstGeom>
        </p:spPr>
        <p:txBody>
          <a:bodyPr vert="horz" lIns="91440" tIns="45720" rIns="91440" bIns="45720" rtlCol="0">
            <a:normAutofit/>
          </a:bodyPr>
          <a:lstStyle/>
          <a:p>
            <a:pPr algn="ctr">
              <a:lnSpc>
                <a:spcPct val="90000"/>
              </a:lnSpc>
              <a:spcAft>
                <a:spcPts val="600"/>
              </a:spcAft>
            </a:pPr>
            <a:r>
              <a:rPr lang="en-US" sz="2400" b="1" dirty="0">
                <a:solidFill>
                  <a:srgbClr val="002060"/>
                </a:solidFill>
              </a:rPr>
              <a:t>Relying Too                                     Heavily on Automation</a:t>
            </a:r>
          </a:p>
        </p:txBody>
      </p:sp>
      <p:sp>
        <p:nvSpPr>
          <p:cNvPr id="4" name="Rectangle 1">
            <a:extLst>
              <a:ext uri="{FF2B5EF4-FFF2-40B4-BE49-F238E27FC236}">
                <a16:creationId xmlns:a16="http://schemas.microsoft.com/office/drawing/2014/main" id="{1C19DA6B-A7E8-71C5-4D7D-F04FEDA8EB18}"/>
              </a:ext>
            </a:extLst>
          </p:cNvPr>
          <p:cNvSpPr>
            <a:spLocks noChangeArrowheads="1"/>
          </p:cNvSpPr>
          <p:nvPr/>
        </p:nvSpPr>
        <p:spPr bwMode="auto">
          <a:xfrm rot="10800000" flipV="1">
            <a:off x="390231" y="999673"/>
            <a:ext cx="3471523" cy="5202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80000"/>
              </a:lnSpc>
              <a:spcBef>
                <a:spcPct val="0"/>
              </a:spcBef>
              <a:spcAft>
                <a:spcPts val="600"/>
              </a:spcAft>
              <a:buClrTx/>
              <a:buSzTx/>
              <a:tabLst/>
            </a:pPr>
            <a:r>
              <a:rPr kumimoji="0" lang="en-US" altLang="en-US" sz="1600" b="1" i="0" u="none" strike="noStrike" cap="none" normalizeH="0" baseline="0" dirty="0">
                <a:ln>
                  <a:noFill/>
                </a:ln>
                <a:solidFill>
                  <a:srgbClr val="FF0000"/>
                </a:solidFill>
                <a:effectLst/>
              </a:rPr>
              <a:t>What It Is</a:t>
            </a:r>
            <a:endParaRPr lang="en-US" altLang="en-US" sz="1600" dirty="0">
              <a:solidFill>
                <a:srgbClr val="FF0000"/>
              </a:solidFill>
            </a:endParaRPr>
          </a:p>
          <a:p>
            <a:pPr marL="0" marR="0" lvl="0" indent="0" algn="l" defTabSz="914400" rtl="0" eaLnBrk="0" fontAlgn="base" latinLnBrk="0" hangingPunct="0">
              <a:lnSpc>
                <a:spcPct val="80000"/>
              </a:lnSpc>
              <a:spcBef>
                <a:spcPct val="0"/>
              </a:spcBef>
              <a:spcAft>
                <a:spcPts val="600"/>
              </a:spcAft>
              <a:buClrTx/>
              <a:buSzTx/>
              <a:tabLst/>
            </a:pPr>
            <a:r>
              <a:rPr kumimoji="0" lang="en-US" altLang="en-US" sz="1600" b="0" i="0" u="none" strike="noStrike" cap="none" normalizeH="0" baseline="0" dirty="0">
                <a:ln>
                  <a:noFill/>
                </a:ln>
                <a:solidFill>
                  <a:srgbClr val="002060"/>
                </a:solidFill>
                <a:effectLst/>
              </a:rPr>
              <a:t>Overusing auto-graded tools and scheduled messages without live or personal engagement</a:t>
            </a:r>
          </a:p>
          <a:p>
            <a:pPr marL="0" marR="0" lvl="0" indent="0" algn="l" defTabSz="914400" rtl="0" eaLnBrk="0" fontAlgn="base" latinLnBrk="0" hangingPunct="0">
              <a:lnSpc>
                <a:spcPct val="80000"/>
              </a:lnSpc>
              <a:spcBef>
                <a:spcPct val="0"/>
              </a:spcBef>
              <a:spcAft>
                <a:spcPts val="600"/>
              </a:spcAft>
              <a:buClrTx/>
              <a:buSzTx/>
              <a:tabLst/>
            </a:pPr>
            <a:r>
              <a:rPr kumimoji="0" lang="en-US" altLang="en-US" sz="1600" b="1" i="0" u="none" strike="noStrike" cap="none" normalizeH="0" baseline="0" dirty="0">
                <a:ln>
                  <a:noFill/>
                </a:ln>
                <a:solidFill>
                  <a:srgbClr val="FF0000"/>
                </a:solidFill>
                <a:effectLst/>
              </a:rPr>
              <a:t>Why It’s a Problem</a:t>
            </a:r>
            <a:endParaRPr lang="en-US" altLang="en-US" sz="1600" dirty="0">
              <a:solidFill>
                <a:srgbClr val="FF0000"/>
              </a:solidFill>
            </a:endParaRPr>
          </a:p>
          <a:p>
            <a:pPr marL="0" marR="0" lvl="0" indent="0" algn="l" defTabSz="914400" rtl="0" eaLnBrk="0" fontAlgn="base" latinLnBrk="0" hangingPunct="0">
              <a:lnSpc>
                <a:spcPct val="80000"/>
              </a:lnSpc>
              <a:spcBef>
                <a:spcPct val="0"/>
              </a:spcBef>
              <a:spcAft>
                <a:spcPts val="600"/>
              </a:spcAft>
              <a:buClrTx/>
              <a:buSzTx/>
              <a:tabLst/>
            </a:pPr>
            <a:r>
              <a:rPr kumimoji="0" lang="en-US" altLang="en-US" sz="1600" b="0" i="0" u="none" strike="noStrike" cap="none" normalizeH="0" baseline="0" dirty="0">
                <a:ln>
                  <a:noFill/>
                </a:ln>
                <a:solidFill>
                  <a:srgbClr val="002060"/>
                </a:solidFill>
                <a:effectLst/>
              </a:rPr>
              <a:t>Makes the course feel impersonal and instructor-absent</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Reduces student motivation and connection</a:t>
            </a:r>
          </a:p>
          <a:p>
            <a:pPr marL="0" marR="0" lvl="0" indent="0" algn="l" defTabSz="914400" rtl="0" eaLnBrk="0" fontAlgn="base" latinLnBrk="0" hangingPunct="0">
              <a:lnSpc>
                <a:spcPct val="80000"/>
              </a:lnSpc>
              <a:spcBef>
                <a:spcPct val="0"/>
              </a:spcBef>
              <a:spcAft>
                <a:spcPts val="600"/>
              </a:spcAft>
              <a:buClrTx/>
              <a:buSzTx/>
              <a:tabLst/>
            </a:pPr>
            <a:r>
              <a:rPr kumimoji="0" lang="en-US" altLang="en-US" sz="1600" b="1" i="0" u="none" strike="noStrike" cap="none" normalizeH="0" baseline="0" dirty="0">
                <a:ln>
                  <a:noFill/>
                </a:ln>
                <a:solidFill>
                  <a:srgbClr val="FF0000"/>
                </a:solidFill>
                <a:effectLst/>
              </a:rPr>
              <a:t>How to Avoid It</a:t>
            </a:r>
            <a:endParaRPr kumimoji="0" lang="en-US" altLang="en-US" sz="1600" b="0" i="0" u="none" strike="noStrike" cap="none" normalizeH="0" baseline="0" dirty="0">
              <a:ln>
                <a:noFill/>
              </a:ln>
              <a:solidFill>
                <a:srgbClr val="FF0000"/>
              </a:solidFill>
              <a:effectLst/>
            </a:endParaRPr>
          </a:p>
          <a:p>
            <a:pPr marL="344488" marR="0" lvl="0" indent="-225425" algn="l" defTabSz="914400" rtl="0" eaLnBrk="0" fontAlgn="base" latinLnBrk="0" hangingPunct="0">
              <a:lnSpc>
                <a:spcPct val="80000"/>
              </a:lnSpc>
              <a:spcBef>
                <a:spcPct val="0"/>
              </a:spcBef>
              <a:spcAft>
                <a:spcPts val="600"/>
              </a:spcAft>
              <a:buClrTx/>
              <a:buSzTx/>
              <a:buFont typeface="Wingdings" panose="05000000000000000000" pitchFamily="2" charset="2"/>
              <a:buChar char="§"/>
              <a:tabLst/>
            </a:pPr>
            <a:r>
              <a:rPr kumimoji="0" lang="en-US" altLang="en-US" sz="1600" b="0" i="0" u="none" strike="noStrike" cap="none" normalizeH="0" baseline="0" dirty="0">
                <a:ln>
                  <a:noFill/>
                </a:ln>
                <a:solidFill>
                  <a:srgbClr val="002060"/>
                </a:solidFill>
                <a:effectLst/>
              </a:rPr>
              <a:t>Use automation for efficiency, not as a substitute for presence.</a:t>
            </a:r>
          </a:p>
          <a:p>
            <a:pPr marL="344488" marR="0" lvl="0" indent="-225425" algn="l" defTabSz="914400" rtl="0" eaLnBrk="0" fontAlgn="base" latinLnBrk="0" hangingPunct="0">
              <a:lnSpc>
                <a:spcPct val="80000"/>
              </a:lnSpc>
              <a:spcBef>
                <a:spcPct val="0"/>
              </a:spcBef>
              <a:spcAft>
                <a:spcPts val="600"/>
              </a:spcAft>
              <a:buClrTx/>
              <a:buSzTx/>
              <a:buFont typeface="Wingdings" panose="05000000000000000000" pitchFamily="2" charset="2"/>
              <a:buChar char="§"/>
              <a:tabLst/>
            </a:pPr>
            <a:r>
              <a:rPr kumimoji="0" lang="en-US" altLang="en-US" sz="1600" b="0" i="0" u="none" strike="noStrike" cap="none" normalizeH="0" baseline="0" dirty="0">
                <a:ln>
                  <a:noFill/>
                </a:ln>
                <a:solidFill>
                  <a:srgbClr val="002060"/>
                </a:solidFill>
                <a:effectLst/>
              </a:rPr>
              <a:t>Pair auto-graded tools with real feedback or follow-up.</a:t>
            </a:r>
          </a:p>
          <a:p>
            <a:pPr marL="344488" marR="0" lvl="0" indent="-225425" algn="l" defTabSz="914400" rtl="0" eaLnBrk="0" fontAlgn="base" latinLnBrk="0" hangingPunct="0">
              <a:lnSpc>
                <a:spcPct val="80000"/>
              </a:lnSpc>
              <a:spcBef>
                <a:spcPct val="0"/>
              </a:spcBef>
              <a:spcAft>
                <a:spcPts val="600"/>
              </a:spcAft>
              <a:buClrTx/>
              <a:buSzTx/>
              <a:buFont typeface="Wingdings" panose="05000000000000000000" pitchFamily="2" charset="2"/>
              <a:buChar char="§"/>
              <a:tabLst/>
            </a:pPr>
            <a:r>
              <a:rPr kumimoji="0" lang="en-US" altLang="en-US" sz="1600" b="0" i="0" u="none" strike="noStrike" cap="none" normalizeH="0" baseline="0" dirty="0">
                <a:ln>
                  <a:noFill/>
                </a:ln>
                <a:solidFill>
                  <a:srgbClr val="002060"/>
                </a:solidFill>
                <a:effectLst/>
              </a:rPr>
              <a:t>Make announcements feel human—not just scheduled reminders.</a:t>
            </a:r>
          </a:p>
          <a:p>
            <a:pPr marL="344488" marR="0" lvl="0" indent="-225425" algn="l" defTabSz="914400" rtl="0" eaLnBrk="0" fontAlgn="base" latinLnBrk="0" hangingPunct="0">
              <a:lnSpc>
                <a:spcPct val="80000"/>
              </a:lnSpc>
              <a:spcBef>
                <a:spcPct val="0"/>
              </a:spcBef>
              <a:spcAft>
                <a:spcPts val="600"/>
              </a:spcAft>
              <a:buClrTx/>
              <a:buSzTx/>
              <a:buFont typeface="Wingdings" panose="05000000000000000000" pitchFamily="2" charset="2"/>
              <a:buChar char="§"/>
              <a:tabLst/>
            </a:pPr>
            <a:r>
              <a:rPr kumimoji="0" lang="en-US" altLang="en-US" sz="1600" b="0" i="0" u="none" strike="noStrike" cap="none" normalizeH="0" baseline="0" dirty="0">
                <a:ln>
                  <a:noFill/>
                </a:ln>
                <a:solidFill>
                  <a:srgbClr val="002060"/>
                </a:solidFill>
                <a:effectLst/>
              </a:rPr>
              <a:t>Show up in discussion forums or video check-ins.</a:t>
            </a:r>
          </a:p>
          <a:p>
            <a:pPr marL="0" marR="0" lvl="0" indent="0" algn="l" defTabSz="914400" rtl="0" eaLnBrk="0" fontAlgn="base" latinLnBrk="0" hangingPunct="0">
              <a:lnSpc>
                <a:spcPct val="80000"/>
              </a:lnSpc>
              <a:spcBef>
                <a:spcPct val="0"/>
              </a:spcBef>
              <a:spcAft>
                <a:spcPts val="600"/>
              </a:spcAft>
              <a:buClrTx/>
              <a:buSzTx/>
              <a:tabLst/>
            </a:pPr>
            <a:r>
              <a:rPr kumimoji="0" lang="en-US" altLang="en-US" sz="1600" b="1" i="0" u="none" strike="noStrike" cap="none" normalizeH="0" baseline="0" dirty="0">
                <a:ln>
                  <a:noFill/>
                </a:ln>
                <a:solidFill>
                  <a:srgbClr val="FF0000"/>
                </a:solidFill>
                <a:effectLst/>
              </a:rPr>
              <a:t>Better Approach</a:t>
            </a:r>
            <a:endParaRPr lang="en-US" altLang="en-US" sz="1600" dirty="0">
              <a:solidFill>
                <a:srgbClr val="FF0000"/>
              </a:solidFill>
            </a:endParaRPr>
          </a:p>
          <a:p>
            <a:pPr marL="0" marR="0" lvl="0" indent="0" algn="l" defTabSz="914400" rtl="0" eaLnBrk="0" fontAlgn="base" latinLnBrk="0" hangingPunct="0">
              <a:lnSpc>
                <a:spcPct val="80000"/>
              </a:lnSpc>
              <a:spcBef>
                <a:spcPct val="0"/>
              </a:spcBef>
              <a:spcAft>
                <a:spcPts val="600"/>
              </a:spcAft>
              <a:buClrTx/>
              <a:buSzTx/>
              <a:tabLst/>
            </a:pPr>
            <a:r>
              <a:rPr kumimoji="0" lang="en-US" altLang="en-US" sz="1600" b="0" i="0" u="none" strike="noStrike" cap="none" normalizeH="0" baseline="0" dirty="0">
                <a:ln>
                  <a:noFill/>
                </a:ln>
                <a:solidFill>
                  <a:srgbClr val="002060"/>
                </a:solidFill>
                <a:effectLst/>
              </a:rPr>
              <a:t>Balance convenience with authentic instructor presence.</a:t>
            </a:r>
          </a:p>
        </p:txBody>
      </p:sp>
    </p:spTree>
    <p:extLst>
      <p:ext uri="{BB962C8B-B14F-4D97-AF65-F5344CB8AC3E}">
        <p14:creationId xmlns:p14="http://schemas.microsoft.com/office/powerpoint/2010/main" val="33619374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67" name="Rectangle 15366">
            <a:extLst>
              <a:ext uri="{FF2B5EF4-FFF2-40B4-BE49-F238E27FC236}">
                <a16:creationId xmlns:a16="http://schemas.microsoft.com/office/drawing/2014/main" id="{700E0F77-E936-4985-B7B1-B9823486AC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69" name="Rectangle 15368">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71" name="Rectangle 15370">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362" name="Picture 2" descr="This image describes three levels of course alignment.">
            <a:extLst>
              <a:ext uri="{FF2B5EF4-FFF2-40B4-BE49-F238E27FC236}">
                <a16:creationId xmlns:a16="http://schemas.microsoft.com/office/drawing/2014/main" id="{C49058F6-AFC4-74D1-306B-98DEF9D0B9B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188323" y="1300897"/>
            <a:ext cx="8983429" cy="28522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373" name="Rectangle 15372">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01107" y="5661132"/>
            <a:ext cx="146304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1">
            <a:extLst>
              <a:ext uri="{FF2B5EF4-FFF2-40B4-BE49-F238E27FC236}">
                <a16:creationId xmlns:a16="http://schemas.microsoft.com/office/drawing/2014/main" id="{5F98C182-FD6B-D129-A57B-849C48E55B38}"/>
              </a:ext>
            </a:extLst>
          </p:cNvPr>
          <p:cNvSpPr>
            <a:spLocks noChangeArrowheads="1"/>
          </p:cNvSpPr>
          <p:nvPr/>
        </p:nvSpPr>
        <p:spPr bwMode="auto">
          <a:xfrm>
            <a:off x="6168505" y="4735864"/>
            <a:ext cx="4675203" cy="197382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Autofit/>
          </a:bodyPr>
          <a:lstStyle/>
          <a:p>
            <a:pPr marR="0" lvl="0" fontAlgn="base">
              <a:lnSpc>
                <a:spcPct val="80000"/>
              </a:lnSpc>
              <a:spcBef>
                <a:spcPct val="0"/>
              </a:spcBef>
              <a:spcAft>
                <a:spcPts val="300"/>
              </a:spcAft>
              <a:buClrTx/>
              <a:buSzTx/>
              <a:tabLst/>
            </a:pPr>
            <a:r>
              <a:rPr kumimoji="0" lang="en-US" altLang="en-US" sz="1500" b="1" i="0" u="none" strike="noStrike" cap="none" normalizeH="0" baseline="0" dirty="0">
                <a:ln>
                  <a:noFill/>
                </a:ln>
                <a:solidFill>
                  <a:srgbClr val="FF0000"/>
                </a:solidFill>
                <a:effectLst/>
              </a:rPr>
              <a:t>How to Avoid It</a:t>
            </a:r>
            <a:endParaRPr kumimoji="0" lang="en-US" altLang="en-US" sz="1500" b="0" i="0" u="none" strike="noStrike" cap="none" normalizeH="0" baseline="0" dirty="0">
              <a:ln>
                <a:noFill/>
              </a:ln>
              <a:solidFill>
                <a:srgbClr val="FF0000"/>
              </a:solidFill>
              <a:effectLst/>
            </a:endParaRPr>
          </a:p>
          <a:p>
            <a:pPr marL="344488" marR="0" lvl="0" indent="-225425" fontAlgn="base">
              <a:lnSpc>
                <a:spcPct val="80000"/>
              </a:lnSpc>
              <a:spcBef>
                <a:spcPct val="0"/>
              </a:spcBef>
              <a:spcAft>
                <a:spcPts val="300"/>
              </a:spcAft>
              <a:buClrTx/>
              <a:buSzTx/>
              <a:buFont typeface="Wingdings" panose="05000000000000000000" pitchFamily="2" charset="2"/>
              <a:buChar char="§"/>
              <a:tabLst/>
            </a:pPr>
            <a:r>
              <a:rPr kumimoji="0" lang="en-US" altLang="en-US" sz="1500" b="0" i="0" u="none" strike="noStrike" cap="none" normalizeH="0" baseline="0" dirty="0">
                <a:ln>
                  <a:noFill/>
                </a:ln>
                <a:solidFill>
                  <a:srgbClr val="002060"/>
                </a:solidFill>
                <a:effectLst/>
              </a:rPr>
              <a:t>Always start with clear objectives</a:t>
            </a:r>
          </a:p>
          <a:p>
            <a:pPr marL="344488" marR="0" lvl="0" indent="-225425" fontAlgn="base">
              <a:lnSpc>
                <a:spcPct val="80000"/>
              </a:lnSpc>
              <a:spcBef>
                <a:spcPct val="0"/>
              </a:spcBef>
              <a:spcAft>
                <a:spcPts val="300"/>
              </a:spcAft>
              <a:buClrTx/>
              <a:buSzTx/>
              <a:buFont typeface="Wingdings" panose="05000000000000000000" pitchFamily="2" charset="2"/>
              <a:buChar char="§"/>
              <a:tabLst/>
            </a:pPr>
            <a:r>
              <a:rPr kumimoji="0" lang="en-US" altLang="en-US" sz="1500" b="0" i="0" u="none" strike="noStrike" cap="none" normalizeH="0" baseline="0" dirty="0">
                <a:ln>
                  <a:noFill/>
                </a:ln>
                <a:solidFill>
                  <a:srgbClr val="002060"/>
                </a:solidFill>
                <a:effectLst/>
              </a:rPr>
              <a:t>Check that activities and assessments directly support those goals</a:t>
            </a:r>
          </a:p>
          <a:p>
            <a:pPr marL="344488" marR="0" lvl="0" indent="-225425" fontAlgn="base">
              <a:lnSpc>
                <a:spcPct val="80000"/>
              </a:lnSpc>
              <a:spcBef>
                <a:spcPct val="0"/>
              </a:spcBef>
              <a:spcAft>
                <a:spcPts val="600"/>
              </a:spcAft>
              <a:buClrTx/>
              <a:buSzTx/>
              <a:buFont typeface="Wingdings" panose="05000000000000000000" pitchFamily="2" charset="2"/>
              <a:buChar char="§"/>
              <a:tabLst/>
            </a:pPr>
            <a:r>
              <a:rPr kumimoji="0" lang="en-US" altLang="en-US" sz="1500" b="0" i="0" u="none" strike="noStrike" cap="none" normalizeH="0" baseline="0" dirty="0">
                <a:ln>
                  <a:noFill/>
                </a:ln>
                <a:solidFill>
                  <a:srgbClr val="002060"/>
                </a:solidFill>
                <a:effectLst/>
              </a:rPr>
              <a:t>Choose depth over novelty—rigor comes from purpose, not complexity</a:t>
            </a:r>
          </a:p>
          <a:p>
            <a:pPr marR="0" lvl="0" fontAlgn="base">
              <a:lnSpc>
                <a:spcPct val="80000"/>
              </a:lnSpc>
              <a:spcBef>
                <a:spcPct val="0"/>
              </a:spcBef>
              <a:spcAft>
                <a:spcPts val="300"/>
              </a:spcAft>
              <a:buClrTx/>
              <a:buSzTx/>
              <a:tabLst/>
            </a:pPr>
            <a:r>
              <a:rPr kumimoji="0" lang="en-US" altLang="en-US" sz="1500" b="1" i="0" u="none" strike="noStrike" cap="none" normalizeH="0" baseline="0" dirty="0">
                <a:ln>
                  <a:noFill/>
                </a:ln>
                <a:solidFill>
                  <a:srgbClr val="FF0000"/>
                </a:solidFill>
                <a:effectLst/>
              </a:rPr>
              <a:t>Better Approach</a:t>
            </a:r>
            <a:endParaRPr lang="en-US" altLang="en-US" sz="1500" dirty="0">
              <a:solidFill>
                <a:srgbClr val="FF0000"/>
              </a:solidFill>
            </a:endParaRPr>
          </a:p>
          <a:p>
            <a:pPr marR="0" lvl="0" fontAlgn="base">
              <a:lnSpc>
                <a:spcPct val="80000"/>
              </a:lnSpc>
              <a:spcBef>
                <a:spcPct val="0"/>
              </a:spcBef>
              <a:spcAft>
                <a:spcPts val="600"/>
              </a:spcAft>
              <a:buClrTx/>
              <a:buSzTx/>
              <a:tabLst/>
            </a:pPr>
            <a:r>
              <a:rPr kumimoji="0" lang="en-US" altLang="en-US" sz="1500" b="0" i="0" u="none" strike="noStrike" cap="none" normalizeH="0" baseline="0" dirty="0">
                <a:ln>
                  <a:noFill/>
                </a:ln>
                <a:solidFill>
                  <a:srgbClr val="002060"/>
                </a:solidFill>
                <a:effectLst/>
              </a:rPr>
              <a:t>Align activities, assessments, and outcomes for cohesive, meaningful learning</a:t>
            </a:r>
          </a:p>
        </p:txBody>
      </p:sp>
      <p:sp>
        <p:nvSpPr>
          <p:cNvPr id="6" name="Rectangle 5">
            <a:extLst>
              <a:ext uri="{FF2B5EF4-FFF2-40B4-BE49-F238E27FC236}">
                <a16:creationId xmlns:a16="http://schemas.microsoft.com/office/drawing/2014/main" id="{CCFF316C-A207-0916-A61F-78A4F18C86ED}"/>
              </a:ext>
            </a:extLst>
          </p:cNvPr>
          <p:cNvSpPr/>
          <p:nvPr/>
        </p:nvSpPr>
        <p:spPr>
          <a:xfrm>
            <a:off x="4625788" y="4952471"/>
            <a:ext cx="322730" cy="1463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CEAFEEB-F5F0-2525-DB30-9CCE5B083DCB}"/>
              </a:ext>
            </a:extLst>
          </p:cNvPr>
          <p:cNvSpPr txBox="1"/>
          <p:nvPr/>
        </p:nvSpPr>
        <p:spPr>
          <a:xfrm>
            <a:off x="1109811" y="4748186"/>
            <a:ext cx="4312043" cy="1961499"/>
          </a:xfrm>
          <a:prstGeom prst="rect">
            <a:avLst/>
          </a:prstGeom>
          <a:noFill/>
        </p:spPr>
        <p:txBody>
          <a:bodyPr wrap="square">
            <a:spAutoFit/>
          </a:bodyPr>
          <a:lstStyle/>
          <a:p>
            <a:pPr marR="0" lvl="0" fontAlgn="base">
              <a:lnSpc>
                <a:spcPct val="80000"/>
              </a:lnSpc>
              <a:spcBef>
                <a:spcPct val="0"/>
              </a:spcBef>
              <a:spcAft>
                <a:spcPts val="600"/>
              </a:spcAft>
              <a:buClrTx/>
              <a:buSzTx/>
              <a:tabLst/>
            </a:pPr>
            <a:r>
              <a:rPr kumimoji="0" lang="en-US" altLang="en-US" sz="1500" b="1" i="0" u="none" strike="noStrike" cap="none" normalizeH="0" baseline="0" dirty="0">
                <a:ln>
                  <a:noFill/>
                </a:ln>
                <a:solidFill>
                  <a:srgbClr val="FF0000"/>
                </a:solidFill>
                <a:effectLst/>
              </a:rPr>
              <a:t>What It Is</a:t>
            </a:r>
            <a:endParaRPr lang="en-US" altLang="en-US" sz="1500" dirty="0">
              <a:solidFill>
                <a:srgbClr val="FF0000"/>
              </a:solidFill>
            </a:endParaRPr>
          </a:p>
          <a:p>
            <a:pPr marR="0" lvl="0" fontAlgn="base">
              <a:lnSpc>
                <a:spcPct val="80000"/>
              </a:lnSpc>
              <a:spcBef>
                <a:spcPct val="0"/>
              </a:spcBef>
              <a:spcAft>
                <a:spcPts val="600"/>
              </a:spcAft>
              <a:buClrTx/>
              <a:buSzTx/>
              <a:tabLst/>
            </a:pPr>
            <a:r>
              <a:rPr kumimoji="0" lang="en-US" altLang="en-US" sz="1500" b="0" i="0" u="none" strike="noStrike" cap="none" normalizeH="0" baseline="0" dirty="0">
                <a:ln>
                  <a:noFill/>
                </a:ln>
                <a:solidFill>
                  <a:srgbClr val="002060"/>
                </a:solidFill>
                <a:effectLst/>
              </a:rPr>
              <a:t>Designing engaging activities that aren’t clearly tied to learning outcomes</a:t>
            </a:r>
          </a:p>
          <a:p>
            <a:pPr marR="0" lvl="0" fontAlgn="base">
              <a:lnSpc>
                <a:spcPct val="80000"/>
              </a:lnSpc>
              <a:spcBef>
                <a:spcPct val="0"/>
              </a:spcBef>
              <a:spcAft>
                <a:spcPts val="600"/>
              </a:spcAft>
              <a:buClrTx/>
              <a:buSzTx/>
              <a:tabLst/>
            </a:pPr>
            <a:r>
              <a:rPr kumimoji="0" lang="en-US" altLang="en-US" sz="1500" b="1" i="0" u="none" strike="noStrike" cap="none" normalizeH="0" baseline="0" dirty="0">
                <a:ln>
                  <a:noFill/>
                </a:ln>
                <a:solidFill>
                  <a:srgbClr val="FF0000"/>
                </a:solidFill>
                <a:effectLst/>
              </a:rPr>
              <a:t>Why It’s a Problem</a:t>
            </a:r>
            <a:endParaRPr kumimoji="0" lang="en-US" altLang="en-US" sz="1500" b="0" i="0" u="none" strike="noStrike" cap="none" normalizeH="0" baseline="0" dirty="0">
              <a:ln>
                <a:noFill/>
              </a:ln>
              <a:solidFill>
                <a:srgbClr val="FF0000"/>
              </a:solidFill>
              <a:effectLst/>
            </a:endParaRPr>
          </a:p>
          <a:p>
            <a:pPr marL="285750" marR="0" lvl="0" indent="-285750" fontAlgn="base">
              <a:lnSpc>
                <a:spcPct val="80000"/>
              </a:lnSpc>
              <a:spcBef>
                <a:spcPct val="0"/>
              </a:spcBef>
              <a:spcAft>
                <a:spcPts val="600"/>
              </a:spcAft>
              <a:buClrTx/>
              <a:buSzTx/>
              <a:buFont typeface="Wingdings" panose="05000000000000000000" pitchFamily="2" charset="2"/>
              <a:buChar char="§"/>
              <a:tabLst/>
            </a:pPr>
            <a:r>
              <a:rPr kumimoji="0" lang="en-US" altLang="en-US" sz="1500" b="0" i="0" u="none" strike="noStrike" cap="none" normalizeH="0" baseline="0" dirty="0">
                <a:ln>
                  <a:noFill/>
                </a:ln>
                <a:solidFill>
                  <a:srgbClr val="002060"/>
                </a:solidFill>
                <a:effectLst/>
              </a:rPr>
              <a:t>Leads to busywork or confusion</a:t>
            </a:r>
          </a:p>
          <a:p>
            <a:pPr marL="285750" marR="0" lvl="0" indent="-285750" fontAlgn="base">
              <a:lnSpc>
                <a:spcPct val="80000"/>
              </a:lnSpc>
              <a:spcBef>
                <a:spcPct val="0"/>
              </a:spcBef>
              <a:spcAft>
                <a:spcPts val="600"/>
              </a:spcAft>
              <a:buClrTx/>
              <a:buSzTx/>
              <a:buFont typeface="Wingdings" panose="05000000000000000000" pitchFamily="2" charset="2"/>
              <a:buChar char="§"/>
              <a:tabLst/>
            </a:pPr>
            <a:r>
              <a:rPr kumimoji="0" lang="en-US" altLang="en-US" sz="1500" b="0" i="0" u="none" strike="noStrike" cap="none" normalizeH="0" baseline="0" dirty="0">
                <a:ln>
                  <a:noFill/>
                </a:ln>
                <a:solidFill>
                  <a:srgbClr val="002060"/>
                </a:solidFill>
                <a:effectLst/>
              </a:rPr>
              <a:t>Reduces learning impact</a:t>
            </a:r>
          </a:p>
          <a:p>
            <a:pPr marL="285750" marR="0" lvl="0" indent="-285750" fontAlgn="base">
              <a:lnSpc>
                <a:spcPct val="80000"/>
              </a:lnSpc>
              <a:spcBef>
                <a:spcPct val="0"/>
              </a:spcBef>
              <a:spcAft>
                <a:spcPts val="600"/>
              </a:spcAft>
              <a:buClrTx/>
              <a:buSzTx/>
              <a:buFont typeface="Wingdings" panose="05000000000000000000" pitchFamily="2" charset="2"/>
              <a:buChar char="§"/>
              <a:tabLst/>
            </a:pPr>
            <a:r>
              <a:rPr kumimoji="0" lang="en-US" altLang="en-US" sz="1500" b="0" i="0" u="none" strike="noStrike" cap="none" normalizeH="0" baseline="0" dirty="0">
                <a:ln>
                  <a:noFill/>
                </a:ln>
                <a:solidFill>
                  <a:srgbClr val="002060"/>
                </a:solidFill>
                <a:effectLst/>
              </a:rPr>
              <a:t>Makes assessment feel disconnected from preparation</a:t>
            </a:r>
          </a:p>
        </p:txBody>
      </p:sp>
      <p:sp>
        <p:nvSpPr>
          <p:cNvPr id="8" name="TextBox 7">
            <a:extLst>
              <a:ext uri="{FF2B5EF4-FFF2-40B4-BE49-F238E27FC236}">
                <a16:creationId xmlns:a16="http://schemas.microsoft.com/office/drawing/2014/main" id="{3BD98F83-C3F3-C238-561A-E332CE7678F1}"/>
              </a:ext>
            </a:extLst>
          </p:cNvPr>
          <p:cNvSpPr txBox="1"/>
          <p:nvPr/>
        </p:nvSpPr>
        <p:spPr>
          <a:xfrm>
            <a:off x="2715903" y="375519"/>
            <a:ext cx="6094206" cy="694614"/>
          </a:xfrm>
          <a:prstGeom prst="rect">
            <a:avLst/>
          </a:prstGeom>
          <a:noFill/>
        </p:spPr>
        <p:txBody>
          <a:bodyPr wrap="square">
            <a:spAutoFit/>
          </a:bodyPr>
          <a:lstStyle/>
          <a:p>
            <a:pPr algn="ctr">
              <a:lnSpc>
                <a:spcPct val="80000"/>
              </a:lnSpc>
            </a:pPr>
            <a:r>
              <a:rPr lang="en-US" sz="2400" b="1" dirty="0">
                <a:solidFill>
                  <a:srgbClr val="002060"/>
                </a:solidFill>
              </a:rPr>
              <a:t>Confusing Student Engagement                                 With Academic Rigor</a:t>
            </a:r>
          </a:p>
        </p:txBody>
      </p:sp>
    </p:spTree>
    <p:extLst>
      <p:ext uri="{BB962C8B-B14F-4D97-AF65-F5344CB8AC3E}">
        <p14:creationId xmlns:p14="http://schemas.microsoft.com/office/powerpoint/2010/main" val="37168206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30" name="Rectangle 29">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Rectangle 32">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E09F9B8A-9439-0294-ABC4-C06B143378AC}"/>
              </a:ext>
            </a:extLst>
          </p:cNvPr>
          <p:cNvSpPr>
            <a:spLocks noChangeArrowheads="1"/>
          </p:cNvSpPr>
          <p:nvPr/>
        </p:nvSpPr>
        <p:spPr bwMode="auto">
          <a:xfrm>
            <a:off x="1210516" y="1051384"/>
            <a:ext cx="9849751" cy="6667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rmAutofit fontScale="92500" lnSpcReduction="20000"/>
          </a:bodyPr>
          <a:lstStyle/>
          <a:p>
            <a:pPr marL="0" marR="0" lvl="0" indent="0" algn="ctr" fontAlgn="base">
              <a:lnSpc>
                <a:spcPct val="90000"/>
              </a:lnSpc>
              <a:spcBef>
                <a:spcPct val="0"/>
              </a:spcBef>
              <a:spcAft>
                <a:spcPts val="600"/>
              </a:spcAft>
              <a:buClrTx/>
              <a:buSzTx/>
              <a:tabLst/>
            </a:pPr>
            <a:r>
              <a:rPr kumimoji="0" lang="en-US" altLang="en-US" sz="2400" b="1" i="0" u="none" strike="noStrike" kern="1200" cap="none" normalizeH="0" baseline="0" dirty="0">
                <a:ln>
                  <a:noFill/>
                </a:ln>
                <a:solidFill>
                  <a:srgbClr val="002060"/>
                </a:solidFill>
                <a:effectLst/>
                <a:latin typeface="+mj-lt"/>
                <a:ea typeface="+mj-ea"/>
                <a:cs typeface="+mj-cs"/>
              </a:rPr>
              <a:t>Aligned vs. </a:t>
            </a:r>
          </a:p>
          <a:p>
            <a:pPr marL="0" marR="0" lvl="0" indent="0" algn="ctr" fontAlgn="base">
              <a:lnSpc>
                <a:spcPct val="90000"/>
              </a:lnSpc>
              <a:spcBef>
                <a:spcPct val="0"/>
              </a:spcBef>
              <a:spcAft>
                <a:spcPts val="600"/>
              </a:spcAft>
              <a:buClrTx/>
              <a:buSzTx/>
              <a:tabLst/>
            </a:pPr>
            <a:r>
              <a:rPr kumimoji="0" lang="en-US" altLang="en-US" sz="2400" b="1" i="0" u="none" strike="noStrike" kern="1200" cap="none" normalizeH="0" baseline="0" dirty="0">
                <a:ln>
                  <a:noFill/>
                </a:ln>
                <a:solidFill>
                  <a:srgbClr val="002060"/>
                </a:solidFill>
                <a:effectLst/>
                <a:latin typeface="+mj-lt"/>
                <a:ea typeface="+mj-ea"/>
                <a:cs typeface="+mj-cs"/>
              </a:rPr>
              <a:t>Misaligned Activity</a:t>
            </a:r>
          </a:p>
        </p:txBody>
      </p:sp>
      <p:sp>
        <p:nvSpPr>
          <p:cNvPr id="4" name="Rectangle 3">
            <a:extLst>
              <a:ext uri="{FF2B5EF4-FFF2-40B4-BE49-F238E27FC236}">
                <a16:creationId xmlns:a16="http://schemas.microsoft.com/office/drawing/2014/main" id="{828E11A1-CB56-970F-0148-A72654B62B13}"/>
              </a:ext>
            </a:extLst>
          </p:cNvPr>
          <p:cNvSpPr>
            <a:spLocks noChangeArrowheads="1"/>
          </p:cNvSpPr>
          <p:nvPr/>
        </p:nvSpPr>
        <p:spPr bwMode="auto">
          <a:xfrm>
            <a:off x="2079983" y="2023929"/>
            <a:ext cx="8667398" cy="9553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R="0" lvl="0" fontAlgn="base">
              <a:lnSpc>
                <a:spcPct val="90000"/>
              </a:lnSpc>
              <a:spcBef>
                <a:spcPct val="0"/>
              </a:spcBef>
              <a:spcAft>
                <a:spcPts val="600"/>
              </a:spcAft>
              <a:buClrTx/>
              <a:buSzTx/>
              <a:tabLst/>
            </a:pPr>
            <a:r>
              <a:rPr kumimoji="0" lang="en-US" altLang="en-US" sz="1600" b="1" i="0" u="none" strike="noStrike" cap="none" normalizeH="0" baseline="0" dirty="0">
                <a:ln>
                  <a:noFill/>
                </a:ln>
                <a:effectLst/>
              </a:rPr>
              <a:t>🎯 </a:t>
            </a:r>
            <a:r>
              <a:rPr kumimoji="0" lang="en-US" altLang="en-US" sz="1600" b="1" i="0" u="none" strike="noStrike" cap="none" normalizeH="0" baseline="0" dirty="0">
                <a:ln>
                  <a:noFill/>
                </a:ln>
                <a:solidFill>
                  <a:srgbClr val="FF0000"/>
                </a:solidFill>
                <a:effectLst/>
              </a:rPr>
              <a:t>Learning Outcome:</a:t>
            </a:r>
          </a:p>
          <a:p>
            <a:pPr marR="0" lvl="0" fontAlgn="base">
              <a:lnSpc>
                <a:spcPct val="90000"/>
              </a:lnSpc>
              <a:spcBef>
                <a:spcPct val="0"/>
              </a:spcBef>
              <a:spcAft>
                <a:spcPts val="600"/>
              </a:spcAft>
              <a:buClrTx/>
              <a:buSzTx/>
              <a:tabLst/>
            </a:pPr>
            <a:r>
              <a:rPr kumimoji="0" lang="en-US" altLang="en-US" sz="1600" b="0" i="1" u="none" strike="noStrike" cap="none" normalizeH="0" baseline="0" dirty="0">
                <a:ln>
                  <a:noFill/>
                </a:ln>
                <a:effectLst/>
              </a:rPr>
              <a:t>             “</a:t>
            </a:r>
            <a:r>
              <a:rPr kumimoji="0" lang="en-US" altLang="en-US" sz="1600" b="0" i="1" u="none" strike="noStrike" cap="none" normalizeH="0" baseline="0" dirty="0">
                <a:ln>
                  <a:noFill/>
                </a:ln>
                <a:solidFill>
                  <a:srgbClr val="002060"/>
                </a:solidFill>
                <a:effectLst/>
              </a:rPr>
              <a:t>Students will be able to evaluate the credibility of sources in a research context.”</a:t>
            </a:r>
            <a:endParaRPr kumimoji="0" lang="en-US" altLang="en-US" sz="1600" b="0" i="0" u="none" strike="noStrike" cap="none" normalizeH="0" baseline="0" dirty="0">
              <a:ln>
                <a:noFill/>
              </a:ln>
              <a:solidFill>
                <a:srgbClr val="002060"/>
              </a:solidFill>
              <a:effectLst/>
            </a:endParaRPr>
          </a:p>
        </p:txBody>
      </p:sp>
      <p:sp>
        <p:nvSpPr>
          <p:cNvPr id="6" name="Rectangle 5">
            <a:extLst>
              <a:ext uri="{FF2B5EF4-FFF2-40B4-BE49-F238E27FC236}">
                <a16:creationId xmlns:a16="http://schemas.microsoft.com/office/drawing/2014/main" id="{DFABCFC3-D2AD-4C2B-E387-4EAC0C255419}"/>
              </a:ext>
            </a:extLst>
          </p:cNvPr>
          <p:cNvSpPr>
            <a:spLocks noChangeArrowheads="1"/>
          </p:cNvSpPr>
          <p:nvPr/>
        </p:nvSpPr>
        <p:spPr bwMode="auto">
          <a:xfrm>
            <a:off x="2079983" y="2681838"/>
            <a:ext cx="8031389" cy="1611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US" altLang="en-US" sz="16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r>
              <a:rPr kumimoji="0" lang="en-US" altLang="en-US" sz="1600" b="1" i="0" u="none" strike="noStrike" cap="none" normalizeH="0" baseline="0" dirty="0">
                <a:ln>
                  <a:noFill/>
                </a:ln>
                <a:solidFill>
                  <a:schemeClr val="tx1"/>
                </a:solidFill>
                <a:effectLst/>
              </a:rPr>
              <a:t>✅ </a:t>
            </a:r>
            <a:r>
              <a:rPr kumimoji="0" lang="en-US" altLang="en-US" sz="1600" b="1" i="0" u="none" strike="noStrike" cap="none" normalizeH="0" baseline="0" dirty="0">
                <a:ln>
                  <a:noFill/>
                </a:ln>
                <a:solidFill>
                  <a:srgbClr val="FF0000"/>
                </a:solidFill>
                <a:effectLst/>
              </a:rPr>
              <a:t>Aligned Activity Example</a:t>
            </a:r>
          </a:p>
          <a:p>
            <a:pPr marL="290513" marR="0" lvl="0" algn="l" defTabSz="914400" rtl="0" eaLnBrk="0" fontAlgn="base" latinLnBrk="0" hangingPunct="0">
              <a:lnSpc>
                <a:spcPct val="80000"/>
              </a:lnSpc>
              <a:spcBef>
                <a:spcPct val="0"/>
              </a:spcBef>
              <a:spcAft>
                <a:spcPts val="600"/>
              </a:spcAft>
              <a:buClrTx/>
              <a:buSzTx/>
              <a:buFontTx/>
              <a:buNone/>
              <a:tabLst/>
            </a:pPr>
            <a:r>
              <a:rPr kumimoji="0" lang="en-US" altLang="en-US" sz="1600" b="1" i="0" u="none" strike="noStrike" cap="none" normalizeH="0" baseline="0" dirty="0">
                <a:ln>
                  <a:noFill/>
                </a:ln>
                <a:solidFill>
                  <a:srgbClr val="FF0000"/>
                </a:solidFill>
                <a:effectLst/>
              </a:rPr>
              <a:t>Task:</a:t>
            </a:r>
            <a:r>
              <a:rPr kumimoji="0" lang="en-US" altLang="en-US" sz="1600" b="0" i="0" u="none" strike="noStrike" cap="none" normalizeH="0" baseline="0" dirty="0">
                <a:ln>
                  <a:noFill/>
                </a:ln>
                <a:solidFill>
                  <a:srgbClr val="FF0000"/>
                </a:solidFill>
                <a:effectLst/>
              </a:rPr>
              <a:t> </a:t>
            </a:r>
            <a:r>
              <a:rPr kumimoji="0" lang="en-US" altLang="en-US" sz="1600" b="0" i="0" u="none" strike="noStrike" cap="none" normalizeH="0" baseline="0" dirty="0">
                <a:ln>
                  <a:noFill/>
                </a:ln>
                <a:solidFill>
                  <a:srgbClr val="002060"/>
                </a:solidFill>
                <a:effectLst/>
              </a:rPr>
              <a:t>Students complete a guided source analysis worksheet using two articles—one peer-reviewed and one from a blog.</a:t>
            </a:r>
          </a:p>
          <a:p>
            <a:pPr marL="290513" marR="0" lvl="0" algn="l" defTabSz="914400" rtl="0" eaLnBrk="0" fontAlgn="base" latinLnBrk="0" hangingPunct="0">
              <a:lnSpc>
                <a:spcPct val="80000"/>
              </a:lnSpc>
              <a:spcBef>
                <a:spcPct val="0"/>
              </a:spcBef>
              <a:spcAft>
                <a:spcPts val="600"/>
              </a:spcAft>
              <a:buClrTx/>
              <a:buSzTx/>
              <a:buFontTx/>
              <a:buNone/>
              <a:tabLst/>
            </a:pPr>
            <a:r>
              <a:rPr kumimoji="0" lang="en-US" altLang="en-US" sz="1600" b="1" i="0" u="none" strike="noStrike" cap="none" normalizeH="0" baseline="0" dirty="0">
                <a:ln>
                  <a:noFill/>
                </a:ln>
                <a:solidFill>
                  <a:srgbClr val="FF0000"/>
                </a:solidFill>
                <a:effectLst/>
              </a:rPr>
              <a:t>Why It Works:</a:t>
            </a:r>
            <a:r>
              <a:rPr kumimoji="0" lang="en-US" altLang="en-US" sz="1600" b="0" i="0" u="none" strike="noStrike" cap="none" normalizeH="0" baseline="0" dirty="0">
                <a:ln>
                  <a:noFill/>
                </a:ln>
                <a:solidFill>
                  <a:srgbClr val="FF0000"/>
                </a:solidFill>
                <a:effectLst/>
              </a:rPr>
              <a:t> </a:t>
            </a:r>
            <a:r>
              <a:rPr kumimoji="0" lang="en-US" altLang="en-US" sz="1600" b="0" i="0" u="none" strike="noStrike" cap="none" normalizeH="0" baseline="0" dirty="0">
                <a:ln>
                  <a:noFill/>
                </a:ln>
                <a:solidFill>
                  <a:srgbClr val="002060"/>
                </a:solidFill>
                <a:effectLst/>
              </a:rPr>
              <a:t>This directly supports the objective by helping students practice evaluation and compare source credibility in a structured way.</a:t>
            </a:r>
          </a:p>
        </p:txBody>
      </p:sp>
      <p:sp>
        <p:nvSpPr>
          <p:cNvPr id="8" name="Rectangle 7">
            <a:extLst>
              <a:ext uri="{FF2B5EF4-FFF2-40B4-BE49-F238E27FC236}">
                <a16:creationId xmlns:a16="http://schemas.microsoft.com/office/drawing/2014/main" id="{F57B9031-DB5E-3B5A-1D1C-9DFFD5AE764C}"/>
              </a:ext>
            </a:extLst>
          </p:cNvPr>
          <p:cNvSpPr>
            <a:spLocks noChangeArrowheads="1"/>
          </p:cNvSpPr>
          <p:nvPr/>
        </p:nvSpPr>
        <p:spPr bwMode="auto">
          <a:xfrm>
            <a:off x="2080304" y="4248917"/>
            <a:ext cx="8031389" cy="1611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US" altLang="en-US" sz="1600" b="1" i="0" u="none" strike="noStrike" cap="none" normalizeH="0" baseline="0" dirty="0">
              <a:ln>
                <a:noFill/>
              </a:ln>
              <a:solidFill>
                <a:schemeClr val="tx1"/>
              </a:solidFill>
              <a:effectLst/>
            </a:endParaRPr>
          </a:p>
          <a:p>
            <a:pPr marL="0" marR="0" lvl="0" indent="0" algn="l" defTabSz="914400" rtl="0" eaLnBrk="0" fontAlgn="base" latinLnBrk="0" hangingPunct="0">
              <a:spcBef>
                <a:spcPct val="0"/>
              </a:spcBef>
              <a:spcAft>
                <a:spcPts val="600"/>
              </a:spcAft>
              <a:buClrTx/>
              <a:buSzTx/>
              <a:buFontTx/>
              <a:buNone/>
              <a:tabLst/>
            </a:pPr>
            <a:r>
              <a:rPr kumimoji="0" lang="en-US" altLang="en-US" sz="1600" b="1" i="0" u="none" strike="noStrike" cap="none" normalizeH="0" baseline="0" dirty="0">
                <a:ln>
                  <a:noFill/>
                </a:ln>
                <a:solidFill>
                  <a:schemeClr val="tx1"/>
                </a:solidFill>
                <a:effectLst/>
              </a:rPr>
              <a:t>❌ </a:t>
            </a:r>
            <a:r>
              <a:rPr kumimoji="0" lang="en-US" altLang="en-US" sz="1600" b="1" i="0" u="none" strike="noStrike" cap="none" normalizeH="0" baseline="0" dirty="0">
                <a:ln>
                  <a:noFill/>
                </a:ln>
                <a:solidFill>
                  <a:srgbClr val="FF0000"/>
                </a:solidFill>
                <a:effectLst/>
              </a:rPr>
              <a:t>Misaligned Activity Example</a:t>
            </a:r>
          </a:p>
          <a:p>
            <a:pPr marL="225425" marR="0" lvl="0" algn="l" defTabSz="914400" rtl="0" eaLnBrk="0" fontAlgn="base" latinLnBrk="0" hangingPunct="0">
              <a:lnSpc>
                <a:spcPct val="80000"/>
              </a:lnSpc>
              <a:spcBef>
                <a:spcPct val="0"/>
              </a:spcBef>
              <a:spcAft>
                <a:spcPts val="600"/>
              </a:spcAft>
              <a:buClrTx/>
              <a:buSzTx/>
              <a:buFontTx/>
              <a:buNone/>
              <a:tabLst/>
            </a:pPr>
            <a:r>
              <a:rPr kumimoji="0" lang="en-US" altLang="en-US" sz="1600" b="1" i="0" u="none" strike="noStrike" cap="none" normalizeH="0" baseline="0" dirty="0">
                <a:ln>
                  <a:noFill/>
                </a:ln>
                <a:solidFill>
                  <a:srgbClr val="FF0000"/>
                </a:solidFill>
                <a:effectLst/>
              </a:rPr>
              <a:t>Task:</a:t>
            </a:r>
            <a:r>
              <a:rPr kumimoji="0" lang="en-US" altLang="en-US" sz="1600" b="0" i="0" u="none" strike="noStrike" cap="none" normalizeH="0" baseline="0" dirty="0">
                <a:ln>
                  <a:noFill/>
                </a:ln>
                <a:solidFill>
                  <a:srgbClr val="FF0000"/>
                </a:solidFill>
                <a:effectLst/>
              </a:rPr>
              <a:t> </a:t>
            </a:r>
            <a:r>
              <a:rPr kumimoji="0" lang="en-US" altLang="en-US" sz="1600" b="0" i="0" u="none" strike="noStrike" cap="none" normalizeH="0" baseline="0" dirty="0">
                <a:ln>
                  <a:noFill/>
                </a:ln>
                <a:solidFill>
                  <a:srgbClr val="002060"/>
                </a:solidFill>
                <a:effectLst/>
              </a:rPr>
              <a:t>Students create a digital collage representing the theme of “truth in media.”</a:t>
            </a:r>
          </a:p>
          <a:p>
            <a:pPr marL="225425" marR="0" lvl="0" algn="l" defTabSz="914400" rtl="0" eaLnBrk="0" fontAlgn="base" latinLnBrk="0" hangingPunct="0">
              <a:lnSpc>
                <a:spcPct val="80000"/>
              </a:lnSpc>
              <a:spcBef>
                <a:spcPct val="0"/>
              </a:spcBef>
              <a:spcAft>
                <a:spcPts val="600"/>
              </a:spcAft>
              <a:buClrTx/>
              <a:buSzTx/>
              <a:buFontTx/>
              <a:buNone/>
              <a:tabLst/>
            </a:pPr>
            <a:r>
              <a:rPr kumimoji="0" lang="en-US" altLang="en-US" sz="1600" b="1" i="0" u="none" strike="noStrike" cap="none" normalizeH="0" baseline="0" dirty="0">
                <a:ln>
                  <a:noFill/>
                </a:ln>
                <a:solidFill>
                  <a:srgbClr val="FF0000"/>
                </a:solidFill>
                <a:effectLst/>
              </a:rPr>
              <a:t>Why It Falls Short:</a:t>
            </a:r>
            <a:r>
              <a:rPr kumimoji="0" lang="en-US" altLang="en-US" sz="1600" b="0" i="0" u="none" strike="noStrike" cap="none" normalizeH="0" baseline="0" dirty="0">
                <a:ln>
                  <a:noFill/>
                </a:ln>
                <a:solidFill>
                  <a:srgbClr val="FF0000"/>
                </a:solidFill>
                <a:effectLst/>
              </a:rPr>
              <a:t> </a:t>
            </a:r>
            <a:r>
              <a:rPr kumimoji="0" lang="en-US" altLang="en-US" sz="1600" b="0" i="0" u="none" strike="noStrike" cap="none" normalizeH="0" baseline="0" dirty="0">
                <a:ln>
                  <a:noFill/>
                </a:ln>
                <a:solidFill>
                  <a:srgbClr val="002060"/>
                </a:solidFill>
                <a:effectLst/>
              </a:rPr>
              <a:t>While creative and engaging, this task doesn’t practice or assess the skill of evaluating source credibility. It may feel enriching, but it doesn’t meet the intended outcome.</a:t>
            </a:r>
          </a:p>
        </p:txBody>
      </p:sp>
    </p:spTree>
    <p:extLst>
      <p:ext uri="{BB962C8B-B14F-4D97-AF65-F5344CB8AC3E}">
        <p14:creationId xmlns:p14="http://schemas.microsoft.com/office/powerpoint/2010/main" val="1307147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404" name="Rectangle 16403">
            <a:extLst>
              <a:ext uri="{FF2B5EF4-FFF2-40B4-BE49-F238E27FC236}">
                <a16:creationId xmlns:a16="http://schemas.microsoft.com/office/drawing/2014/main" id="{2F687420-BEB4-45CD-8226-339BE553B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631CF74-EEAD-070F-B197-110F37E3E9E2}"/>
              </a:ext>
            </a:extLst>
          </p:cNvPr>
          <p:cNvSpPr txBox="1"/>
          <p:nvPr/>
        </p:nvSpPr>
        <p:spPr>
          <a:xfrm>
            <a:off x="616533" y="634868"/>
            <a:ext cx="4282983" cy="1200361"/>
          </a:xfrm>
          <a:prstGeom prst="rect">
            <a:avLst/>
          </a:prstGeom>
        </p:spPr>
        <p:txBody>
          <a:bodyPr vert="horz" lIns="91440" tIns="45720" rIns="91440" bIns="45720" rtlCol="0" anchor="b">
            <a:normAutofit/>
          </a:bodyPr>
          <a:lstStyle/>
          <a:p>
            <a:pPr algn="ctr">
              <a:lnSpc>
                <a:spcPct val="80000"/>
              </a:lnSpc>
              <a:spcBef>
                <a:spcPct val="0"/>
              </a:spcBef>
              <a:spcAft>
                <a:spcPts val="600"/>
              </a:spcAft>
            </a:pPr>
            <a:r>
              <a:rPr lang="en-US" sz="2400" b="1" dirty="0">
                <a:solidFill>
                  <a:srgbClr val="002060"/>
                </a:solidFill>
                <a:latin typeface="+mj-lt"/>
                <a:ea typeface="+mj-ea"/>
                <a:cs typeface="+mj-cs"/>
              </a:rPr>
              <a:t>Simplify                                                  Without Sacrificing</a:t>
            </a:r>
            <a:endParaRPr lang="en-US" sz="2400" dirty="0">
              <a:solidFill>
                <a:srgbClr val="002060"/>
              </a:solidFill>
              <a:latin typeface="+mj-lt"/>
              <a:ea typeface="+mj-ea"/>
              <a:cs typeface="+mj-cs"/>
            </a:endParaRPr>
          </a:p>
        </p:txBody>
      </p:sp>
      <p:sp>
        <p:nvSpPr>
          <p:cNvPr id="16405" name="Rectangle 16404">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1">
            <a:extLst>
              <a:ext uri="{FF2B5EF4-FFF2-40B4-BE49-F238E27FC236}">
                <a16:creationId xmlns:a16="http://schemas.microsoft.com/office/drawing/2014/main" id="{429F3E12-8135-08F3-0195-40D5E5193805}"/>
              </a:ext>
            </a:extLst>
          </p:cNvPr>
          <p:cNvSpPr>
            <a:spLocks noChangeArrowheads="1"/>
          </p:cNvSpPr>
          <p:nvPr/>
        </p:nvSpPr>
        <p:spPr bwMode="auto">
          <a:xfrm>
            <a:off x="641395" y="2111008"/>
            <a:ext cx="4636939" cy="351194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Autofit/>
          </a:bodyPr>
          <a:lstStyle/>
          <a:p>
            <a:pPr marL="285750" marR="0" lvl="0" indent="-285750" fontAlgn="base">
              <a:lnSpc>
                <a:spcPct val="8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Clarity supports learning</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Streamlined design helps students stay focused and confident.</a:t>
            </a:r>
          </a:p>
          <a:p>
            <a:pPr marL="285750" marR="0" lvl="0" indent="-285750" fontAlgn="base">
              <a:lnSpc>
                <a:spcPct val="8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Efficiency supports you</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Smart tools and simplified structures reduce workload and stress.</a:t>
            </a:r>
          </a:p>
          <a:p>
            <a:pPr marL="285750" marR="0" lvl="0" indent="-285750" fontAlgn="base">
              <a:lnSpc>
                <a:spcPct val="8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Purpose drives everything</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Align content, activities, and assessments to what matters most.</a:t>
            </a:r>
          </a:p>
          <a:p>
            <a:pPr marL="285750" marR="0" lvl="0" indent="-285750" fontAlgn="base">
              <a:lnSpc>
                <a:spcPct val="8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Small changes, big wins</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Start with one improvement—reuse a template, cut a redundant task, or clarify a module.</a:t>
            </a:r>
          </a:p>
          <a:p>
            <a:pPr marL="285750" marR="0" lvl="0" indent="-285750" fontAlgn="base">
              <a:lnSpc>
                <a:spcPct val="8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Design with intention, not just activity</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Simpler doesn’t mean easier—it means more focused, more effective, and more human.</a:t>
            </a:r>
          </a:p>
        </p:txBody>
      </p:sp>
      <p:sp>
        <p:nvSpPr>
          <p:cNvPr id="16406" name="Rectangle 16405">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07" name="Rectangle 16406">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08" name="Rectangle 16407">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387" name="Picture 3" descr="MESA student studying measurement skills to assess data quality.">
            <a:extLst>
              <a:ext uri="{FF2B5EF4-FFF2-40B4-BE49-F238E27FC236}">
                <a16:creationId xmlns:a16="http://schemas.microsoft.com/office/drawing/2014/main" id="{86F0C571-748E-4838-99FC-2B2ACE700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399"/>
          <a:stretch>
            <a:fillRect/>
          </a:stretch>
        </p:blipFill>
        <p:spPr bwMode="auto">
          <a:xfrm>
            <a:off x="5987738" y="650494"/>
            <a:ext cx="5628018" cy="5324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4322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895"/>
            <a:ext cx="12188824" cy="68555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11" name="Group 10">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1200" y="4414991"/>
            <a:ext cx="11979212" cy="2087251"/>
            <a:chOff x="143163" y="5763486"/>
            <a:chExt cx="11982332" cy="739555"/>
          </a:xfrm>
        </p:grpSpPr>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cxnSp>
          <p:nvCxnSpPr>
            <p:cNvPr id="13" name="Straight Connector 12">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957" y="588569"/>
            <a:ext cx="6503606" cy="568086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77313F5C-24EB-30C0-E224-808F79CB5122}"/>
              </a:ext>
            </a:extLst>
          </p:cNvPr>
          <p:cNvSpPr txBox="1"/>
          <p:nvPr/>
        </p:nvSpPr>
        <p:spPr>
          <a:xfrm>
            <a:off x="699127" y="4884302"/>
            <a:ext cx="3737290" cy="588919"/>
          </a:xfrm>
          <a:prstGeom prst="rect">
            <a:avLst/>
          </a:prstGeom>
          <a:noFill/>
        </p:spPr>
        <p:txBody>
          <a:bodyPr wrap="square">
            <a:spAutoFit/>
          </a:bodyPr>
          <a:lstStyle/>
          <a:p>
            <a:pPr marL="0" marR="0" lvl="0" indent="0" algn="ctr" defTabSz="914126" rtl="0" eaLnBrk="1" fontAlgn="auto" latinLnBrk="0" hangingPunct="1">
              <a:lnSpc>
                <a:spcPct val="150000"/>
              </a:lnSpc>
              <a:spcBef>
                <a:spcPts val="0"/>
              </a:spcBef>
              <a:spcAft>
                <a:spcPts val="300"/>
              </a:spcAft>
              <a:buClrTx/>
              <a:buSzTx/>
              <a:buFontTx/>
              <a:buNone/>
              <a:tabLst/>
              <a:defRPr/>
            </a:pPr>
            <a:r>
              <a:rPr kumimoji="0" lang="en-US" sz="2399"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References</a:t>
            </a:r>
            <a:endParaRPr kumimoji="0" lang="en-US" sz="2399"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28" name="Picture 4" descr="Welcome to MyBib">
            <a:extLst>
              <a:ext uri="{FF2B5EF4-FFF2-40B4-BE49-F238E27FC236}">
                <a16:creationId xmlns:a16="http://schemas.microsoft.com/office/drawing/2014/main" id="{684F0853-FA5F-6F7C-4D90-0EFEF41BB358}"/>
              </a:ext>
            </a:extLst>
          </p:cNvPr>
          <p:cNvPicPr>
            <a:picLocks noChangeAspect="1" noChangeArrowheads="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06082" y="1273984"/>
            <a:ext cx="4618895" cy="24555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DAAC258-DA95-0401-4170-8C32ABFED319}"/>
              </a:ext>
            </a:extLst>
          </p:cNvPr>
          <p:cNvSpPr txBox="1"/>
          <p:nvPr/>
        </p:nvSpPr>
        <p:spPr>
          <a:xfrm>
            <a:off x="5338657" y="752450"/>
            <a:ext cx="6094206" cy="5155257"/>
          </a:xfrm>
          <a:prstGeom prst="rect">
            <a:avLst/>
          </a:prstGeom>
          <a:noFill/>
        </p:spPr>
        <p:txBody>
          <a:bodyPr wrap="square">
            <a:spAutoFit/>
          </a:bodyPr>
          <a:lstStyle/>
          <a:p>
            <a:pPr marL="228600" indent="-228600" algn="l">
              <a:spcAft>
                <a:spcPts val="600"/>
              </a:spcAft>
              <a:buFont typeface="+mj-lt"/>
              <a:buAutoNum type="arabicPeriod"/>
            </a:pPr>
            <a:r>
              <a:rPr lang="en-US" sz="1100" i="0" dirty="0">
                <a:solidFill>
                  <a:srgbClr val="002060"/>
                </a:solidFill>
                <a:effectLst/>
                <a:hlinkClick r:id="rId4"/>
              </a:rPr>
              <a:t>5 Tips for Engaging Online Course Design</a:t>
            </a:r>
            <a:r>
              <a:rPr lang="en-US" sz="1100" i="0" dirty="0">
                <a:solidFill>
                  <a:srgbClr val="002060"/>
                </a:solidFill>
                <a:effectLst/>
              </a:rPr>
              <a:t>. The Patricia Cross Academy, The University of Alabama.</a:t>
            </a:r>
          </a:p>
          <a:p>
            <a:pPr marL="228600" indent="-228600" algn="l">
              <a:spcAft>
                <a:spcPts val="600"/>
              </a:spcAft>
              <a:buFont typeface="+mj-lt"/>
              <a:buAutoNum type="arabicPeriod"/>
            </a:pPr>
            <a:r>
              <a:rPr lang="en-US" sz="1100" dirty="0">
                <a:solidFill>
                  <a:srgbClr val="002060"/>
                </a:solidFill>
              </a:rPr>
              <a:t>Anselmo, L., Kelly, P., Yu, L., and Bair, H. </a:t>
            </a:r>
            <a:r>
              <a:rPr lang="en-US" sz="1100" dirty="0">
                <a:solidFill>
                  <a:srgbClr val="002060"/>
                </a:solidFill>
                <a:hlinkClick r:id="rId5"/>
              </a:rPr>
              <a:t>Innovative Approaches to Course Design</a:t>
            </a:r>
            <a:r>
              <a:rPr lang="en-US" sz="1100" dirty="0">
                <a:solidFill>
                  <a:srgbClr val="002060"/>
                </a:solidFill>
              </a:rPr>
              <a:t>. Taylor Institute for Teaching and Learning. University of Calgary.</a:t>
            </a:r>
            <a:endParaRPr lang="en-US" sz="1100" i="0" dirty="0">
              <a:solidFill>
                <a:srgbClr val="002060"/>
              </a:solidFill>
              <a:effectLst/>
            </a:endParaRPr>
          </a:p>
          <a:p>
            <a:pPr marL="228600" indent="-228600" algn="l">
              <a:spcAft>
                <a:spcPts val="600"/>
              </a:spcAft>
              <a:buFont typeface="+mj-lt"/>
              <a:buAutoNum type="arabicPeriod"/>
            </a:pPr>
            <a:r>
              <a:rPr lang="en-US" sz="1100" i="0" dirty="0">
                <a:solidFill>
                  <a:srgbClr val="002060"/>
                </a:solidFill>
                <a:effectLst/>
              </a:rPr>
              <a:t>Bain, A. </a:t>
            </a:r>
            <a:r>
              <a:rPr lang="en-US" sz="1100" i="0" dirty="0">
                <a:solidFill>
                  <a:srgbClr val="002060"/>
                </a:solidFill>
                <a:effectLst/>
                <a:hlinkClick r:id="rId6"/>
              </a:rPr>
              <a:t>Addressing the Challenges of Program and Course Design in Higher Education with Design Technologies</a:t>
            </a:r>
            <a:r>
              <a:rPr lang="en-US" sz="1100" i="0" dirty="0">
                <a:solidFill>
                  <a:srgbClr val="002060"/>
                </a:solidFill>
                <a:effectLst/>
              </a:rPr>
              <a:t>. ResearchGate.</a:t>
            </a:r>
          </a:p>
          <a:p>
            <a:pPr marL="228600" indent="-228600" algn="l">
              <a:spcAft>
                <a:spcPts val="600"/>
              </a:spcAft>
              <a:buFont typeface="+mj-lt"/>
              <a:buAutoNum type="arabicPeriod"/>
            </a:pPr>
            <a:r>
              <a:rPr lang="en-US" sz="1100" dirty="0">
                <a:solidFill>
                  <a:srgbClr val="002060"/>
                </a:solidFill>
                <a:hlinkClick r:id="rId7"/>
              </a:rPr>
              <a:t>Bridge to Quality: A QM Online Course Guide</a:t>
            </a:r>
            <a:r>
              <a:rPr lang="en-US" sz="1100" dirty="0">
                <a:solidFill>
                  <a:srgbClr val="002060"/>
                </a:solidFill>
              </a:rPr>
              <a:t>. Quality Matters. </a:t>
            </a:r>
          </a:p>
          <a:p>
            <a:pPr marL="228600" indent="-228600" algn="l">
              <a:spcAft>
                <a:spcPts val="600"/>
              </a:spcAft>
              <a:buFont typeface="+mj-lt"/>
              <a:buAutoNum type="arabicPeriod"/>
            </a:pPr>
            <a:r>
              <a:rPr lang="en-US" sz="1100" i="0" dirty="0">
                <a:solidFill>
                  <a:srgbClr val="002060"/>
                </a:solidFill>
                <a:effectLst/>
              </a:rPr>
              <a:t>Darby, F., &amp; Lang, J. M. (2019). "What Works in College Teaching: Simplifying the Complex to Strengthen Learning." The Chronicle of Higher Education.</a:t>
            </a:r>
          </a:p>
          <a:p>
            <a:pPr marL="228600" indent="-228600" algn="l">
              <a:spcAft>
                <a:spcPts val="600"/>
              </a:spcAft>
              <a:buFont typeface="+mj-lt"/>
              <a:buAutoNum type="arabicPeriod"/>
            </a:pPr>
            <a:r>
              <a:rPr lang="en-US" sz="1100" dirty="0">
                <a:solidFill>
                  <a:srgbClr val="002060"/>
                </a:solidFill>
                <a:hlinkClick r:id="rId8"/>
              </a:rPr>
              <a:t>Design</a:t>
            </a:r>
            <a:r>
              <a:rPr lang="en-US" sz="1100" dirty="0">
                <a:solidFill>
                  <a:srgbClr val="002060"/>
                </a:solidFill>
              </a:rPr>
              <a:t>. The Derek Bok Center for Teaching and Learning. Harvard University.</a:t>
            </a:r>
          </a:p>
          <a:p>
            <a:pPr marL="228600" indent="-228600" algn="l">
              <a:spcAft>
                <a:spcPts val="600"/>
              </a:spcAft>
              <a:buFont typeface="+mj-lt"/>
              <a:buAutoNum type="arabicPeriod"/>
            </a:pPr>
            <a:r>
              <a:rPr lang="en-US" sz="1100" dirty="0">
                <a:solidFill>
                  <a:srgbClr val="002060"/>
                </a:solidFill>
              </a:rPr>
              <a:t>Edgecomb, A.D., and Vahid, F.  </a:t>
            </a:r>
            <a:r>
              <a:rPr lang="en-US" sz="1100" dirty="0">
                <a:solidFill>
                  <a:srgbClr val="002060"/>
                </a:solidFill>
                <a:hlinkClick r:id="rId9"/>
              </a:rPr>
              <a:t>Simplifying a Course to Reduce Stress so Students Can Focus Again on Learning. </a:t>
            </a:r>
            <a:r>
              <a:rPr lang="en-US" sz="1100" dirty="0">
                <a:solidFill>
                  <a:srgbClr val="002060"/>
                </a:solidFill>
              </a:rPr>
              <a:t>ASEE 123</a:t>
            </a:r>
            <a:r>
              <a:rPr lang="en-US" sz="1100" baseline="30000" dirty="0">
                <a:solidFill>
                  <a:srgbClr val="002060"/>
                </a:solidFill>
              </a:rPr>
              <a:t>rd</a:t>
            </a:r>
            <a:r>
              <a:rPr lang="en-US" sz="1100" dirty="0">
                <a:solidFill>
                  <a:srgbClr val="002060"/>
                </a:solidFill>
              </a:rPr>
              <a:t> Annual Conference and Exposition. </a:t>
            </a:r>
          </a:p>
          <a:p>
            <a:pPr marL="228600" indent="-228600" algn="l">
              <a:spcAft>
                <a:spcPts val="600"/>
              </a:spcAft>
              <a:buFont typeface="+mj-lt"/>
              <a:buAutoNum type="arabicPeriod"/>
            </a:pPr>
            <a:r>
              <a:rPr lang="en-US" sz="1100" i="0" dirty="0">
                <a:solidFill>
                  <a:srgbClr val="002060"/>
                </a:solidFill>
                <a:effectLst/>
                <a:hlinkClick r:id="rId10"/>
              </a:rPr>
              <a:t>Evidence-Based Course Design</a:t>
            </a:r>
            <a:r>
              <a:rPr lang="en-US" sz="1100" i="0" dirty="0">
                <a:solidFill>
                  <a:srgbClr val="002060"/>
                </a:solidFill>
                <a:effectLst/>
              </a:rPr>
              <a:t>. The Harriet W. Sheridan Center for Teaching and Learning. Brown University.</a:t>
            </a:r>
          </a:p>
          <a:p>
            <a:pPr marL="228600" indent="-228600" algn="l">
              <a:spcAft>
                <a:spcPts val="600"/>
              </a:spcAft>
              <a:buFont typeface="+mj-lt"/>
              <a:buAutoNum type="arabicPeriod"/>
            </a:pPr>
            <a:r>
              <a:rPr lang="en-US" sz="1100" i="0" dirty="0">
                <a:solidFill>
                  <a:srgbClr val="002060"/>
                </a:solidFill>
                <a:effectLst/>
              </a:rPr>
              <a:t>Fink, L. D. (2013). Creating Significant Learning Experiences: An Integrated Approach to Designing College Courses (2nd ed.). Jossey-Bass.</a:t>
            </a:r>
          </a:p>
          <a:p>
            <a:pPr marL="228600" indent="-228600" algn="l">
              <a:spcAft>
                <a:spcPts val="600"/>
              </a:spcAft>
              <a:buFont typeface="+mj-lt"/>
              <a:buAutoNum type="arabicPeriod"/>
            </a:pPr>
            <a:r>
              <a:rPr lang="en-US" sz="1100" i="0" dirty="0">
                <a:solidFill>
                  <a:srgbClr val="002060"/>
                </a:solidFill>
                <a:effectLst/>
              </a:rPr>
              <a:t>Lang, J. M. .</a:t>
            </a:r>
            <a:r>
              <a:rPr lang="en-US" sz="1100" i="0" dirty="0">
                <a:solidFill>
                  <a:srgbClr val="002060"/>
                </a:solidFill>
                <a:effectLst/>
                <a:hlinkClick r:id="rId11"/>
              </a:rPr>
              <a:t> Small Teaching: Everyday Lessons from the Science of Learning</a:t>
            </a:r>
            <a:r>
              <a:rPr lang="en-US" sz="1100" i="0" dirty="0">
                <a:solidFill>
                  <a:srgbClr val="002060"/>
                </a:solidFill>
                <a:effectLst/>
              </a:rPr>
              <a:t>. Dokumen Pub. </a:t>
            </a:r>
          </a:p>
          <a:p>
            <a:pPr marL="228600" indent="-228600" algn="l">
              <a:spcAft>
                <a:spcPts val="600"/>
              </a:spcAft>
              <a:buFont typeface="+mj-lt"/>
              <a:buAutoNum type="arabicPeriod"/>
            </a:pPr>
            <a:r>
              <a:rPr lang="en-US" sz="1100" i="0" dirty="0">
                <a:solidFill>
                  <a:srgbClr val="002060"/>
                </a:solidFill>
                <a:effectLst/>
              </a:rPr>
              <a:t>Morris, C. (2020). "Keep it Simple: Strategies for Streamlining Course Design in Higher Education." Faculty Focus.</a:t>
            </a:r>
          </a:p>
          <a:p>
            <a:pPr marL="228600" indent="-228600" algn="l">
              <a:spcAft>
                <a:spcPts val="600"/>
              </a:spcAft>
              <a:buFont typeface="+mj-lt"/>
              <a:buAutoNum type="arabicPeriod"/>
            </a:pPr>
            <a:r>
              <a:rPr lang="en-US" sz="1100" dirty="0">
                <a:solidFill>
                  <a:srgbClr val="002060"/>
                </a:solidFill>
              </a:rPr>
              <a:t>Sejdic, A. </a:t>
            </a:r>
            <a:r>
              <a:rPr lang="en-US" sz="1100" dirty="0">
                <a:solidFill>
                  <a:srgbClr val="002060"/>
                </a:solidFill>
                <a:hlinkClick r:id="rId12"/>
              </a:rPr>
              <a:t>Designing College Curricula for Student Success</a:t>
            </a:r>
            <a:r>
              <a:rPr lang="en-US" sz="1100" dirty="0">
                <a:solidFill>
                  <a:srgbClr val="002060"/>
                </a:solidFill>
              </a:rPr>
              <a:t>.  Faculty Focus.</a:t>
            </a:r>
          </a:p>
          <a:p>
            <a:pPr marL="228600" indent="-228600" algn="l">
              <a:spcAft>
                <a:spcPts val="600"/>
              </a:spcAft>
              <a:buFont typeface="+mj-lt"/>
              <a:buAutoNum type="arabicPeriod"/>
            </a:pPr>
            <a:r>
              <a:rPr lang="en-US" sz="1100" dirty="0">
                <a:solidFill>
                  <a:srgbClr val="002060"/>
                </a:solidFill>
                <a:hlinkClick r:id="rId13"/>
              </a:rPr>
              <a:t>The Spark of Learning.</a:t>
            </a:r>
            <a:r>
              <a:rPr lang="en-US" sz="1100" dirty="0">
                <a:solidFill>
                  <a:srgbClr val="002060"/>
                </a:solidFill>
              </a:rPr>
              <a:t> Episode 135 on the Teaching in Higher Education Podcast.</a:t>
            </a:r>
          </a:p>
          <a:p>
            <a:pPr marL="228600" indent="-228600" algn="l">
              <a:spcAft>
                <a:spcPts val="600"/>
              </a:spcAft>
              <a:buFont typeface="+mj-lt"/>
              <a:buAutoNum type="arabicPeriod"/>
            </a:pPr>
            <a:r>
              <a:rPr lang="en-US" sz="1100" i="0" dirty="0">
                <a:solidFill>
                  <a:srgbClr val="002060"/>
                </a:solidFill>
                <a:effectLst/>
              </a:rPr>
              <a:t>Wiggins, G., &amp; McTighe, J. (2005) </a:t>
            </a:r>
            <a:r>
              <a:rPr lang="en-US" sz="1100" i="0" dirty="0">
                <a:solidFill>
                  <a:srgbClr val="002060"/>
                </a:solidFill>
                <a:effectLst/>
                <a:hlinkClick r:id="rId14"/>
              </a:rPr>
              <a:t>Understanding by design </a:t>
            </a:r>
            <a:r>
              <a:rPr lang="en-US" sz="1100" i="0" dirty="0">
                <a:solidFill>
                  <a:srgbClr val="002060"/>
                </a:solidFill>
                <a:effectLst/>
              </a:rPr>
              <a:t>(2nd ed.). Alexandria, VA: Association for Supervision and Curriculum Development ASCD.</a:t>
            </a:r>
          </a:p>
        </p:txBody>
      </p:sp>
    </p:spTree>
    <p:extLst>
      <p:ext uri="{BB962C8B-B14F-4D97-AF65-F5344CB8AC3E}">
        <p14:creationId xmlns:p14="http://schemas.microsoft.com/office/powerpoint/2010/main" val="1395207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665" name="Rectangle 27664">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66" name="Rectangle 27665">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0B6E01D-3D10-4EC2-5F1D-907FB61F5BCC}"/>
              </a:ext>
            </a:extLst>
          </p:cNvPr>
          <p:cNvSpPr txBox="1"/>
          <p:nvPr/>
        </p:nvSpPr>
        <p:spPr>
          <a:xfrm>
            <a:off x="678590" y="5262446"/>
            <a:ext cx="9681882" cy="739880"/>
          </a:xfrm>
          <a:prstGeom prst="rect">
            <a:avLst/>
          </a:prstGeom>
        </p:spPr>
        <p:txBody>
          <a:bodyPr vert="horz" lIns="91440" tIns="45720" rIns="91440" bIns="45720" rtlCol="0" anchor="b">
            <a:normAutofit lnSpcReduction="10000"/>
          </a:bodyPr>
          <a:lstStyle/>
          <a:p>
            <a:pPr algn="ctr">
              <a:lnSpc>
                <a:spcPct val="90000"/>
              </a:lnSpc>
              <a:spcBef>
                <a:spcPct val="0"/>
              </a:spcBef>
              <a:spcAft>
                <a:spcPts val="600"/>
              </a:spcAft>
            </a:pPr>
            <a:r>
              <a:rPr lang="en-US" sz="2400" b="1" dirty="0">
                <a:solidFill>
                  <a:srgbClr val="002060"/>
                </a:solidFill>
                <a:latin typeface="+mj-lt"/>
                <a:ea typeface="+mj-ea"/>
                <a:cs typeface="+mj-cs"/>
              </a:rPr>
              <a:t>Guiding Principles                                                                                                                                          of Efficient Design</a:t>
            </a:r>
          </a:p>
        </p:txBody>
      </p:sp>
      <p:pic>
        <p:nvPicPr>
          <p:cNvPr id="27650" name="Picture 2" descr="4 Principles of a Universal Design for Learning Approach | Edutopia">
            <a:extLst>
              <a:ext uri="{FF2B5EF4-FFF2-40B4-BE49-F238E27FC236}">
                <a16:creationId xmlns:a16="http://schemas.microsoft.com/office/drawing/2014/main" id="{1525F3E7-4CEA-576E-58DF-4BEDA24620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165"/>
          <a:stretch>
            <a:fillRect/>
          </a:stretch>
        </p:blipFill>
        <p:spPr bwMode="auto">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0037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0" name="Rectangle 3079">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57F8D15-5225-56C4-F6A8-302B36648C53}"/>
              </a:ext>
            </a:extLst>
          </p:cNvPr>
          <p:cNvSpPr txBox="1"/>
          <p:nvPr/>
        </p:nvSpPr>
        <p:spPr>
          <a:xfrm>
            <a:off x="645064" y="525982"/>
            <a:ext cx="4282983" cy="1200361"/>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2400" b="1" kern="1200" dirty="0">
                <a:solidFill>
                  <a:srgbClr val="002060"/>
                </a:solidFill>
                <a:latin typeface="+mj-lt"/>
                <a:ea typeface="+mj-ea"/>
                <a:cs typeface="+mj-cs"/>
              </a:rPr>
              <a:t>Alignment</a:t>
            </a:r>
          </a:p>
        </p:txBody>
      </p:sp>
      <p:sp>
        <p:nvSpPr>
          <p:cNvPr id="3082" name="Rectangle 3081">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4" name="Rectangle 3083">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6" name="Rectangle 3085">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8" name="Rectangle 3087">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5" name="Picture 3" descr="A diagram of a process&#10;&#10;AI-generated content may be incorrect.">
            <a:extLst>
              <a:ext uri="{FF2B5EF4-FFF2-40B4-BE49-F238E27FC236}">
                <a16:creationId xmlns:a16="http://schemas.microsoft.com/office/drawing/2014/main" id="{3C428E4C-FDC0-E6A8-3134-FEC9157B888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3969" y="2397192"/>
            <a:ext cx="4185171" cy="23436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1">
            <a:extLst>
              <a:ext uri="{FF2B5EF4-FFF2-40B4-BE49-F238E27FC236}">
                <a16:creationId xmlns:a16="http://schemas.microsoft.com/office/drawing/2014/main" id="{442F87C9-8D23-3A0E-9120-57C10DACAABB}"/>
              </a:ext>
            </a:extLst>
          </p:cNvPr>
          <p:cNvSpPr>
            <a:spLocks noChangeArrowheads="1"/>
          </p:cNvSpPr>
          <p:nvPr/>
        </p:nvSpPr>
        <p:spPr bwMode="auto">
          <a:xfrm>
            <a:off x="6558978" y="1813069"/>
            <a:ext cx="4282984" cy="351194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Autofit/>
          </a:bodyPr>
          <a:lstStyle/>
          <a:p>
            <a:pPr marL="285750" marR="0" lvl="0" indent="-285750" fontAlgn="base">
              <a:lnSpc>
                <a:spcPct val="8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What is Alignment?</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Ensuring course objectives, assessments, and activities are in sync</a:t>
            </a:r>
          </a:p>
          <a:p>
            <a:pPr marL="285750" marR="0" lvl="0" indent="-285750" fontAlgn="base">
              <a:lnSpc>
                <a:spcPct val="8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Why It Matters</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Creates a cohesive learning experience for students and instructors</a:t>
            </a:r>
          </a:p>
          <a:p>
            <a:pPr marL="285750" marR="0" lvl="0" indent="-285750" fontAlgn="base">
              <a:lnSpc>
                <a:spcPct val="8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Steps to Align</a:t>
            </a:r>
            <a:endParaRPr kumimoji="0" lang="en-US" altLang="en-US" sz="1600" b="0" i="0" u="none" strike="noStrike" cap="none" normalizeH="0" baseline="0" dirty="0">
              <a:ln>
                <a:noFill/>
              </a:ln>
              <a:solidFill>
                <a:srgbClr val="FF0000"/>
              </a:solidFill>
              <a:effectLst/>
            </a:endParaRPr>
          </a:p>
          <a:p>
            <a:pPr marL="690563" marR="0" lvl="0" indent="-292100" fontAlgn="base">
              <a:lnSpc>
                <a:spcPct val="80000"/>
              </a:lnSpc>
              <a:spcBef>
                <a:spcPct val="0"/>
              </a:spcBef>
              <a:spcAft>
                <a:spcPts val="600"/>
              </a:spcAft>
              <a:buClr>
                <a:srgbClr val="002060"/>
              </a:buClr>
              <a:buSzTx/>
              <a:buFont typeface="Courier New" panose="02070309020205020404" pitchFamily="49" charset="0"/>
              <a:buChar char="o"/>
              <a:tabLst/>
            </a:pPr>
            <a:r>
              <a:rPr kumimoji="0" lang="en-US" altLang="en-US" sz="1600" b="1" i="0" u="none" strike="noStrike" cap="none" normalizeH="0" baseline="0" dirty="0">
                <a:ln>
                  <a:noFill/>
                </a:ln>
                <a:solidFill>
                  <a:srgbClr val="002060"/>
                </a:solidFill>
                <a:effectLst/>
              </a:rPr>
              <a:t>Start with clear objectives</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Define what students should know or be able to do by the end of the course.</a:t>
            </a:r>
          </a:p>
          <a:p>
            <a:pPr marL="690563" marR="0" lvl="0" indent="-292100" fontAlgn="base">
              <a:lnSpc>
                <a:spcPct val="80000"/>
              </a:lnSpc>
              <a:spcBef>
                <a:spcPct val="0"/>
              </a:spcBef>
              <a:spcAft>
                <a:spcPts val="600"/>
              </a:spcAft>
              <a:buClr>
                <a:srgbClr val="002060"/>
              </a:buClr>
              <a:buSzTx/>
              <a:buFont typeface="Courier New" panose="02070309020205020404" pitchFamily="49" charset="0"/>
              <a:buChar char="o"/>
              <a:tabLst/>
            </a:pPr>
            <a:r>
              <a:rPr kumimoji="0" lang="en-US" altLang="en-US" sz="1600" b="1" i="0" u="none" strike="noStrike" cap="none" normalizeH="0" baseline="0" dirty="0">
                <a:ln>
                  <a:noFill/>
                </a:ln>
                <a:solidFill>
                  <a:srgbClr val="002060"/>
                </a:solidFill>
                <a:effectLst/>
              </a:rPr>
              <a:t>Design assessments</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Ensure quizzes, papers, or projects directly measure the objectives.</a:t>
            </a:r>
          </a:p>
          <a:p>
            <a:pPr marL="690563" marR="0" lvl="0" indent="-292100" fontAlgn="base">
              <a:lnSpc>
                <a:spcPct val="80000"/>
              </a:lnSpc>
              <a:spcBef>
                <a:spcPct val="0"/>
              </a:spcBef>
              <a:spcAft>
                <a:spcPts val="600"/>
              </a:spcAft>
              <a:buClr>
                <a:srgbClr val="002060"/>
              </a:buClr>
              <a:buSzTx/>
              <a:buFont typeface="Courier New" panose="02070309020205020404" pitchFamily="49" charset="0"/>
              <a:buChar char="o"/>
              <a:tabLst/>
            </a:pPr>
            <a:r>
              <a:rPr kumimoji="0" lang="en-US" altLang="en-US" sz="1600" b="1" i="0" u="none" strike="noStrike" cap="none" normalizeH="0" baseline="0" dirty="0">
                <a:ln>
                  <a:noFill/>
                </a:ln>
                <a:solidFill>
                  <a:srgbClr val="002060"/>
                </a:solidFill>
                <a:effectLst/>
              </a:rPr>
              <a:t>Plan learning activities</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Use readings, discussions, and group work to build the skills needed for the assessments.</a:t>
            </a:r>
          </a:p>
          <a:p>
            <a:pPr marL="285750" marR="0" lvl="0" indent="-285750" fontAlgn="base">
              <a:lnSpc>
                <a:spcPct val="8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Impact</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Students understand expectations, how they’ll be evaluated, and how activities contribute to their learning.</a:t>
            </a:r>
          </a:p>
        </p:txBody>
      </p:sp>
    </p:spTree>
    <p:extLst>
      <p:ext uri="{BB962C8B-B14F-4D97-AF65-F5344CB8AC3E}">
        <p14:creationId xmlns:p14="http://schemas.microsoft.com/office/powerpoint/2010/main" val="2734999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4" name="Rectangle 4103">
            <a:extLst>
              <a:ext uri="{FF2B5EF4-FFF2-40B4-BE49-F238E27FC236}">
                <a16:creationId xmlns:a16="http://schemas.microsoft.com/office/drawing/2014/main" id="{9A724DBA-D2D9-471E-8ED7-2015DDD950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5710F19-EA26-7BAE-B987-EFB9D3B19231}"/>
              </a:ext>
            </a:extLst>
          </p:cNvPr>
          <p:cNvSpPr txBox="1"/>
          <p:nvPr/>
        </p:nvSpPr>
        <p:spPr>
          <a:xfrm>
            <a:off x="7239014" y="525982"/>
            <a:ext cx="4282983" cy="1200361"/>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2800" b="1" kern="1200" dirty="0">
                <a:solidFill>
                  <a:srgbClr val="002060"/>
                </a:solidFill>
                <a:latin typeface="+mj-lt"/>
                <a:ea typeface="+mj-ea"/>
                <a:cs typeface="+mj-cs"/>
              </a:rPr>
              <a:t>Clarity</a:t>
            </a:r>
          </a:p>
        </p:txBody>
      </p:sp>
      <p:sp>
        <p:nvSpPr>
          <p:cNvPr id="4106" name="Rectangle 4105">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8" name="Rectangle 4107">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9" name="Picture 3" descr="Strategic Clarity">
            <a:extLst>
              <a:ext uri="{FF2B5EF4-FFF2-40B4-BE49-F238E27FC236}">
                <a16:creationId xmlns:a16="http://schemas.microsoft.com/office/drawing/2014/main" id="{209A0DA9-5191-4D06-899A-2431E4A81FE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45892" y="2535103"/>
            <a:ext cx="4023360" cy="22631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110" name="Rectangle 4109">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1">
            <a:extLst>
              <a:ext uri="{FF2B5EF4-FFF2-40B4-BE49-F238E27FC236}">
                <a16:creationId xmlns:a16="http://schemas.microsoft.com/office/drawing/2014/main" id="{B31C1AD5-4D17-0DF8-3C19-B70B23A3D1A9}"/>
              </a:ext>
            </a:extLst>
          </p:cNvPr>
          <p:cNvSpPr>
            <a:spLocks noChangeArrowheads="1"/>
          </p:cNvSpPr>
          <p:nvPr/>
        </p:nvSpPr>
        <p:spPr bwMode="auto">
          <a:xfrm>
            <a:off x="1051968" y="1556593"/>
            <a:ext cx="4282984" cy="351194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Autofit/>
          </a:bodyPr>
          <a:lstStyle/>
          <a:p>
            <a:pPr marL="285750" marR="0" lvl="0" indent="-285750" fontAlgn="base">
              <a:lnSpc>
                <a:spcPct val="8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What is Clarity?</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Clear structure, expectations, and instructions throughout the course</a:t>
            </a:r>
          </a:p>
          <a:p>
            <a:pPr marL="285750" marR="0" lvl="0" indent="-285750" fontAlgn="base">
              <a:lnSpc>
                <a:spcPct val="8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Why It Matters</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Reduces confusion, increases student confidence, and supports smoother learning</a:t>
            </a:r>
          </a:p>
          <a:p>
            <a:pPr marL="285750" marR="0" lvl="0" indent="-285750" fontAlgn="base">
              <a:lnSpc>
                <a:spcPct val="8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Key Elements to Ensure Clarity</a:t>
            </a:r>
            <a:endParaRPr kumimoji="0" lang="en-US" altLang="en-US" sz="1600" b="0" i="0" u="none" strike="noStrike" cap="none" normalizeH="0" baseline="0" dirty="0">
              <a:ln>
                <a:noFill/>
              </a:ln>
              <a:solidFill>
                <a:srgbClr val="FF0000"/>
              </a:solidFill>
              <a:effectLst/>
            </a:endParaRPr>
          </a:p>
          <a:p>
            <a:pPr marL="684212" marR="0" lvl="0" indent="-285750" fontAlgn="base">
              <a:lnSpc>
                <a:spcPct val="80000"/>
              </a:lnSpc>
              <a:spcBef>
                <a:spcPct val="0"/>
              </a:spcBef>
              <a:spcAft>
                <a:spcPts val="600"/>
              </a:spcAft>
              <a:buClr>
                <a:srgbClr val="002060"/>
              </a:buClr>
              <a:buSzTx/>
              <a:buFont typeface="Courier New" panose="02070309020205020404" pitchFamily="49" charset="0"/>
              <a:buChar char="o"/>
              <a:tabLst/>
            </a:pPr>
            <a:r>
              <a:rPr kumimoji="0" lang="en-US" altLang="en-US" sz="1600" b="1" i="0" u="none" strike="noStrike" cap="none" normalizeH="0" baseline="0" dirty="0">
                <a:ln>
                  <a:noFill/>
                </a:ln>
                <a:solidFill>
                  <a:srgbClr val="002060"/>
                </a:solidFill>
                <a:effectLst/>
              </a:rPr>
              <a:t>Course Structure</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Organized, consistent layout that’s easy to navigate</a:t>
            </a:r>
          </a:p>
          <a:p>
            <a:pPr marL="684212" marR="0" lvl="0" indent="-285750" fontAlgn="base">
              <a:lnSpc>
                <a:spcPct val="80000"/>
              </a:lnSpc>
              <a:spcBef>
                <a:spcPct val="0"/>
              </a:spcBef>
              <a:spcAft>
                <a:spcPts val="600"/>
              </a:spcAft>
              <a:buClr>
                <a:srgbClr val="002060"/>
              </a:buClr>
              <a:buSzTx/>
              <a:buFont typeface="Courier New" panose="02070309020205020404" pitchFamily="49" charset="0"/>
              <a:buChar char="o"/>
              <a:tabLst/>
            </a:pPr>
            <a:r>
              <a:rPr kumimoji="0" lang="en-US" altLang="en-US" sz="1600" b="1" i="0" u="none" strike="noStrike" cap="none" normalizeH="0" baseline="0" dirty="0">
                <a:ln>
                  <a:noFill/>
                </a:ln>
                <a:solidFill>
                  <a:srgbClr val="002060"/>
                </a:solidFill>
                <a:effectLst/>
              </a:rPr>
              <a:t>Expectations</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Explicit learning outcomes, participation guidelines, and grading criteria</a:t>
            </a:r>
          </a:p>
          <a:p>
            <a:pPr marL="684212" marR="0" lvl="0" indent="-285750" fontAlgn="base">
              <a:lnSpc>
                <a:spcPct val="80000"/>
              </a:lnSpc>
              <a:spcBef>
                <a:spcPct val="0"/>
              </a:spcBef>
              <a:spcAft>
                <a:spcPts val="600"/>
              </a:spcAft>
              <a:buClr>
                <a:srgbClr val="002060"/>
              </a:buClr>
              <a:buSzTx/>
              <a:buFont typeface="Courier New" panose="02070309020205020404" pitchFamily="49" charset="0"/>
              <a:buChar char="o"/>
              <a:tabLst/>
            </a:pPr>
            <a:r>
              <a:rPr kumimoji="0" lang="en-US" altLang="en-US" sz="1600" b="1" i="0" u="none" strike="noStrike" cap="none" normalizeH="0" baseline="0" dirty="0">
                <a:ln>
                  <a:noFill/>
                </a:ln>
                <a:solidFill>
                  <a:srgbClr val="002060"/>
                </a:solidFill>
                <a:effectLst/>
              </a:rPr>
              <a:t>Instructions</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Clear, concise directions for assignments, activities, and assessments</a:t>
            </a:r>
          </a:p>
          <a:p>
            <a:pPr marL="285750" marR="0" lvl="0" indent="-285750" fontAlgn="base">
              <a:lnSpc>
                <a:spcPct val="8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Impact</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Students know what to do, when to do it, and how it will be evaluated.</a:t>
            </a:r>
          </a:p>
        </p:txBody>
      </p:sp>
      <p:sp>
        <p:nvSpPr>
          <p:cNvPr id="4112" name="Rectangle 4111">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69019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8" name="Rectangle 5127">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97FA08E-F986-9EA1-7D7C-922F2B274966}"/>
              </a:ext>
            </a:extLst>
          </p:cNvPr>
          <p:cNvSpPr txBox="1"/>
          <p:nvPr/>
        </p:nvSpPr>
        <p:spPr>
          <a:xfrm>
            <a:off x="606295" y="1142455"/>
            <a:ext cx="4560584" cy="112806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800" b="1" dirty="0">
                <a:solidFill>
                  <a:srgbClr val="002060"/>
                </a:solidFill>
                <a:latin typeface="+mj-lt"/>
                <a:ea typeface="+mj-ea"/>
                <a:cs typeface="+mj-cs"/>
              </a:rPr>
              <a:t>Consistency</a:t>
            </a:r>
          </a:p>
        </p:txBody>
      </p:sp>
      <p:grpSp>
        <p:nvGrpSpPr>
          <p:cNvPr id="5130" name="Group 5129">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5131" name="Rectangle 513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32" name="Rectangle 513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34" name="Rectangle 5133">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36" name="Rectangle 5135">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38" name="Rectangle 513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3" name="Picture 3" descr="Consistency - Free arrows icons">
            <a:extLst>
              <a:ext uri="{FF2B5EF4-FFF2-40B4-BE49-F238E27FC236}">
                <a16:creationId xmlns:a16="http://schemas.microsoft.com/office/drawing/2014/main" id="{65C19985-898E-B69C-F19D-D7635266A8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062"/>
          <a:stretch>
            <a:fillRect/>
          </a:stretch>
        </p:blipFill>
        <p:spPr bwMode="auto">
          <a:xfrm>
            <a:off x="1162458" y="2558393"/>
            <a:ext cx="3119100" cy="3023600"/>
          </a:xfrm>
          <a:prstGeom prst="roundRect">
            <a:avLst>
              <a:gd name="adj" fmla="val 10039"/>
            </a:avLst>
          </a:prstGeom>
          <a:solidFill>
            <a:srgbClr val="FFFFFF">
              <a:shade val="85000"/>
            </a:srgbClr>
          </a:solidFill>
          <a:ln>
            <a:noFill/>
          </a:ln>
          <a:effectLst>
            <a:reflection blurRad="12700" stA="38000" endPos="28000" dist="5000" dir="5400000" sy="-100000" algn="bl" rotWithShape="0"/>
          </a:effectLst>
        </p:spPr>
      </p:pic>
      <p:sp>
        <p:nvSpPr>
          <p:cNvPr id="4" name="Rectangle 1">
            <a:extLst>
              <a:ext uri="{FF2B5EF4-FFF2-40B4-BE49-F238E27FC236}">
                <a16:creationId xmlns:a16="http://schemas.microsoft.com/office/drawing/2014/main" id="{F0F4E425-9BBA-5BFC-C23E-5CF05719FDD8}"/>
              </a:ext>
            </a:extLst>
          </p:cNvPr>
          <p:cNvSpPr>
            <a:spLocks noChangeArrowheads="1"/>
          </p:cNvSpPr>
          <p:nvPr/>
        </p:nvSpPr>
        <p:spPr bwMode="auto">
          <a:xfrm>
            <a:off x="6410780" y="1706489"/>
            <a:ext cx="4559425" cy="397958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Autofit/>
          </a:bodyPr>
          <a:lstStyle/>
          <a:p>
            <a:pPr marL="285750" marR="0" lvl="0" indent="-285750" fontAlgn="base">
              <a:lnSpc>
                <a:spcPct val="8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What is Consistency?</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Using predictable patterns across modules and assignments</a:t>
            </a:r>
          </a:p>
          <a:p>
            <a:pPr marL="285750" marR="0" lvl="0" indent="-285750" fontAlgn="base">
              <a:lnSpc>
                <a:spcPct val="8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Why It Matters</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Helps students manage time and effort, reducing confusion and cognitive load</a:t>
            </a:r>
          </a:p>
          <a:p>
            <a:pPr marL="285750" marR="0" lvl="0" indent="-285750" fontAlgn="base">
              <a:lnSpc>
                <a:spcPct val="8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Key Elements of Consistency</a:t>
            </a:r>
            <a:endParaRPr kumimoji="0" lang="en-US" altLang="en-US" sz="1600" b="0" i="0" u="none" strike="noStrike" cap="none" normalizeH="0" baseline="0" dirty="0">
              <a:ln>
                <a:noFill/>
              </a:ln>
              <a:solidFill>
                <a:srgbClr val="FF0000"/>
              </a:solidFill>
              <a:effectLst/>
            </a:endParaRPr>
          </a:p>
          <a:p>
            <a:pPr marL="690563" marR="0" lvl="0" indent="-292100" fontAlgn="base">
              <a:lnSpc>
                <a:spcPct val="80000"/>
              </a:lnSpc>
              <a:spcBef>
                <a:spcPct val="0"/>
              </a:spcBef>
              <a:spcAft>
                <a:spcPts val="600"/>
              </a:spcAft>
              <a:buClr>
                <a:srgbClr val="002060"/>
              </a:buClr>
              <a:buSzTx/>
              <a:buFont typeface="Courier New" panose="02070309020205020404" pitchFamily="49" charset="0"/>
              <a:buChar char="o"/>
              <a:tabLst/>
            </a:pPr>
            <a:r>
              <a:rPr kumimoji="0" lang="en-US" altLang="en-US" sz="1600" b="1" i="0" u="none" strike="noStrike" cap="none" normalizeH="0" baseline="0" dirty="0">
                <a:ln>
                  <a:noFill/>
                </a:ln>
                <a:solidFill>
                  <a:srgbClr val="002060"/>
                </a:solidFill>
                <a:effectLst/>
              </a:rPr>
              <a:t>Module Structure</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Maintain a similar layout each week (e.g., overview, objectives, content, activities, assignments).</a:t>
            </a:r>
          </a:p>
          <a:p>
            <a:pPr marL="690563" marR="0" lvl="0" indent="-292100" fontAlgn="base">
              <a:lnSpc>
                <a:spcPct val="80000"/>
              </a:lnSpc>
              <a:spcBef>
                <a:spcPct val="0"/>
              </a:spcBef>
              <a:spcAft>
                <a:spcPts val="600"/>
              </a:spcAft>
              <a:buClr>
                <a:srgbClr val="002060"/>
              </a:buClr>
              <a:buSzTx/>
              <a:buFont typeface="Courier New" panose="02070309020205020404" pitchFamily="49" charset="0"/>
              <a:buChar char="o"/>
              <a:tabLst/>
            </a:pPr>
            <a:r>
              <a:rPr kumimoji="0" lang="en-US" altLang="en-US" sz="1600" b="1" i="0" u="none" strike="noStrike" cap="none" normalizeH="0" baseline="0" dirty="0">
                <a:ln>
                  <a:noFill/>
                </a:ln>
                <a:solidFill>
                  <a:srgbClr val="002060"/>
                </a:solidFill>
                <a:effectLst/>
              </a:rPr>
              <a:t>Assignment Format</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Use consistent rubrics, deadlines, and expectations across tasks.</a:t>
            </a:r>
          </a:p>
          <a:p>
            <a:pPr marL="690563" marR="0" lvl="0" indent="-292100" fontAlgn="base">
              <a:lnSpc>
                <a:spcPct val="80000"/>
              </a:lnSpc>
              <a:spcBef>
                <a:spcPct val="0"/>
              </a:spcBef>
              <a:spcAft>
                <a:spcPts val="600"/>
              </a:spcAft>
              <a:buClr>
                <a:srgbClr val="002060"/>
              </a:buClr>
              <a:buSzTx/>
              <a:buFont typeface="Courier New" panose="02070309020205020404" pitchFamily="49" charset="0"/>
              <a:buChar char="o"/>
              <a:tabLst/>
            </a:pPr>
            <a:r>
              <a:rPr kumimoji="0" lang="en-US" altLang="en-US" sz="1600" b="1" i="0" u="none" strike="noStrike" cap="none" normalizeH="0" baseline="0" dirty="0">
                <a:ln>
                  <a:noFill/>
                </a:ln>
                <a:solidFill>
                  <a:srgbClr val="002060"/>
                </a:solidFill>
                <a:effectLst/>
              </a:rPr>
              <a:t>Assessment Style</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Keep assessment types and formats similar throughout the course.</a:t>
            </a:r>
          </a:p>
          <a:p>
            <a:pPr marL="285750" marR="0" lvl="0" indent="-285750" fontAlgn="base">
              <a:lnSpc>
                <a:spcPct val="8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Impact</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Students can focus on learning without being distracted by unpredictable course structures.</a:t>
            </a:r>
          </a:p>
        </p:txBody>
      </p:sp>
    </p:spTree>
    <p:extLst>
      <p:ext uri="{BB962C8B-B14F-4D97-AF65-F5344CB8AC3E}">
        <p14:creationId xmlns:p14="http://schemas.microsoft.com/office/powerpoint/2010/main" val="1419671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67" name="Rectangle 6166">
            <a:extLst>
              <a:ext uri="{FF2B5EF4-FFF2-40B4-BE49-F238E27FC236}">
                <a16:creationId xmlns:a16="http://schemas.microsoft.com/office/drawing/2014/main" id="{9A724DBA-D2D9-471E-8ED7-2015DDD950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7A5B2187-D436-0BCA-92D4-F6E18BA2CC9B}"/>
              </a:ext>
            </a:extLst>
          </p:cNvPr>
          <p:cNvSpPr txBox="1"/>
          <p:nvPr/>
        </p:nvSpPr>
        <p:spPr>
          <a:xfrm>
            <a:off x="7018163" y="1025377"/>
            <a:ext cx="4282983" cy="70669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2800" b="1" kern="1200" dirty="0">
                <a:solidFill>
                  <a:srgbClr val="002060"/>
                </a:solidFill>
                <a:latin typeface="+mj-lt"/>
                <a:ea typeface="+mj-ea"/>
                <a:cs typeface="+mj-cs"/>
              </a:rPr>
              <a:t>Reusability</a:t>
            </a:r>
          </a:p>
        </p:txBody>
      </p:sp>
      <p:sp>
        <p:nvSpPr>
          <p:cNvPr id="6169" name="Rectangle 6168">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71" name="Rectangle 6170">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73" name="Rectangle 6172">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75" name="Rectangle 6174">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1">
            <a:extLst>
              <a:ext uri="{FF2B5EF4-FFF2-40B4-BE49-F238E27FC236}">
                <a16:creationId xmlns:a16="http://schemas.microsoft.com/office/drawing/2014/main" id="{5D50FBBE-F836-93F6-E342-A6A7104FC025}"/>
              </a:ext>
            </a:extLst>
          </p:cNvPr>
          <p:cNvSpPr>
            <a:spLocks noChangeArrowheads="1"/>
          </p:cNvSpPr>
          <p:nvPr/>
        </p:nvSpPr>
        <p:spPr bwMode="auto">
          <a:xfrm>
            <a:off x="663249" y="1672710"/>
            <a:ext cx="5192802" cy="351194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Autofit/>
          </a:bodyPr>
          <a:lstStyle/>
          <a:p>
            <a:pPr marL="285750" marR="0" lvl="0" indent="-285750" fontAlgn="base">
              <a:lnSpc>
                <a:spcPct val="8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What is Reusability?</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Leveraging existing materials, templates, and resources to save time and enhance course efficiency</a:t>
            </a:r>
          </a:p>
          <a:p>
            <a:pPr marL="285750" marR="0" lvl="0" indent="-285750" fontAlgn="base">
              <a:lnSpc>
                <a:spcPct val="80000"/>
              </a:lnSpc>
              <a:spcBef>
                <a:spcPct val="0"/>
              </a:spcBef>
              <a:spcAft>
                <a:spcPts val="6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Why It Matters</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Streamlines course creation, ensures consistency, and reduces workload across semesters</a:t>
            </a:r>
          </a:p>
          <a:p>
            <a:pPr marL="285750" marR="0" lvl="0" indent="-285750" fontAlgn="base">
              <a:lnSpc>
                <a:spcPct val="80000"/>
              </a:lnSpc>
              <a:spcBef>
                <a:spcPct val="0"/>
              </a:spcBef>
              <a:spcAft>
                <a:spcPts val="3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Key Elements of Reusability</a:t>
            </a:r>
            <a:endParaRPr kumimoji="0" lang="en-US" altLang="en-US" sz="1600" b="0" i="0" u="none" strike="noStrike" cap="none" normalizeH="0" baseline="0" dirty="0">
              <a:ln>
                <a:noFill/>
              </a:ln>
              <a:solidFill>
                <a:srgbClr val="FF0000"/>
              </a:solidFill>
              <a:effectLst/>
            </a:endParaRPr>
          </a:p>
          <a:p>
            <a:pPr marL="625475" marR="0" lvl="0" indent="-285750" fontAlgn="base">
              <a:lnSpc>
                <a:spcPct val="80000"/>
              </a:lnSpc>
              <a:spcBef>
                <a:spcPct val="0"/>
              </a:spcBef>
              <a:spcAft>
                <a:spcPts val="300"/>
              </a:spcAft>
              <a:buClr>
                <a:srgbClr val="002060"/>
              </a:buClr>
              <a:buSzTx/>
              <a:buFont typeface="Courier New" panose="02070309020205020404" pitchFamily="49" charset="0"/>
              <a:buChar char="o"/>
              <a:tabLst/>
            </a:pPr>
            <a:r>
              <a:rPr kumimoji="0" lang="en-US" altLang="en-US" sz="1600" b="1" i="0" u="none" strike="noStrike" cap="none" normalizeH="0" baseline="0" dirty="0">
                <a:ln>
                  <a:noFill/>
                </a:ln>
                <a:solidFill>
                  <a:srgbClr val="002060"/>
                </a:solidFill>
                <a:effectLst/>
              </a:rPr>
              <a:t>Templates</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Create reusable frameworks for weekly modules, assignments, and rubrics.</a:t>
            </a:r>
          </a:p>
          <a:p>
            <a:pPr marL="625475" marR="0" lvl="0" indent="-285750" fontAlgn="base">
              <a:lnSpc>
                <a:spcPct val="80000"/>
              </a:lnSpc>
              <a:spcBef>
                <a:spcPct val="0"/>
              </a:spcBef>
              <a:spcAft>
                <a:spcPts val="300"/>
              </a:spcAft>
              <a:buClr>
                <a:srgbClr val="002060"/>
              </a:buClr>
              <a:buSzTx/>
              <a:buFont typeface="Courier New" panose="02070309020205020404" pitchFamily="49" charset="0"/>
              <a:buChar char="o"/>
              <a:tabLst/>
            </a:pPr>
            <a:r>
              <a:rPr kumimoji="0" lang="en-US" altLang="en-US" sz="1600" b="1" i="0" u="none" strike="noStrike" cap="none" normalizeH="0" baseline="0" dirty="0">
                <a:ln>
                  <a:noFill/>
                </a:ln>
                <a:solidFill>
                  <a:srgbClr val="002060"/>
                </a:solidFill>
                <a:effectLst/>
              </a:rPr>
              <a:t>Past Materials</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Repurpose lecture notes, videos, readings, and discussion prompts from previous courses.</a:t>
            </a:r>
          </a:p>
          <a:p>
            <a:pPr marL="625475" marR="0" lvl="0" indent="-285750" fontAlgn="base">
              <a:lnSpc>
                <a:spcPct val="80000"/>
              </a:lnSpc>
              <a:spcBef>
                <a:spcPct val="0"/>
              </a:spcBef>
              <a:spcAft>
                <a:spcPts val="600"/>
              </a:spcAft>
              <a:buClr>
                <a:srgbClr val="002060"/>
              </a:buClr>
              <a:buSzTx/>
              <a:buFont typeface="Courier New" panose="02070309020205020404" pitchFamily="49" charset="0"/>
              <a:buChar char="o"/>
              <a:tabLst/>
            </a:pPr>
            <a:r>
              <a:rPr kumimoji="0" lang="en-US" altLang="en-US" sz="1600" b="1" i="0" u="none" strike="noStrike" cap="none" normalizeH="0" baseline="0" dirty="0">
                <a:ln>
                  <a:noFill/>
                </a:ln>
                <a:solidFill>
                  <a:srgbClr val="002060"/>
                </a:solidFill>
                <a:effectLst/>
              </a:rPr>
              <a:t>Content Banks</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Use collections of quizzes, discussion questions, and multimedia to quickly adapt materials.</a:t>
            </a:r>
          </a:p>
          <a:p>
            <a:pPr marL="285750" marR="0" lvl="0" indent="-285750" fontAlgn="base">
              <a:lnSpc>
                <a:spcPct val="80000"/>
              </a:lnSpc>
              <a:spcBef>
                <a:spcPct val="0"/>
              </a:spcBef>
              <a:spcAft>
                <a:spcPts val="300"/>
              </a:spcAft>
              <a:buClr>
                <a:srgbClr val="002060"/>
              </a:buClr>
              <a:buSzTx/>
              <a:buFont typeface="Wingdings" panose="05000000000000000000" pitchFamily="2" charset="2"/>
              <a:buChar char="§"/>
              <a:tabLst/>
            </a:pPr>
            <a:r>
              <a:rPr kumimoji="0" lang="en-US" altLang="en-US" sz="1600" b="1" i="0" u="none" strike="noStrike" cap="none" normalizeH="0" baseline="0" dirty="0">
                <a:ln>
                  <a:noFill/>
                </a:ln>
                <a:solidFill>
                  <a:srgbClr val="FF0000"/>
                </a:solidFill>
                <a:effectLst/>
              </a:rPr>
              <a:t>Impact</a:t>
            </a:r>
            <a:br>
              <a:rPr kumimoji="0" lang="en-US" altLang="en-US" sz="1600" b="0" i="0" u="none" strike="noStrike" cap="none" normalizeH="0" baseline="0" dirty="0">
                <a:ln>
                  <a:noFill/>
                </a:ln>
                <a:solidFill>
                  <a:srgbClr val="002060"/>
                </a:solidFill>
                <a:effectLst/>
              </a:rPr>
            </a:br>
            <a:r>
              <a:rPr kumimoji="0" lang="en-US" altLang="en-US" sz="1600" b="0" i="0" u="none" strike="noStrike" cap="none" normalizeH="0" baseline="0" dirty="0">
                <a:ln>
                  <a:noFill/>
                </a:ln>
                <a:solidFill>
                  <a:srgbClr val="002060"/>
                </a:solidFill>
                <a:effectLst/>
              </a:rPr>
              <a:t>More time to focus on refining student engagement and teaching effectiveness</a:t>
            </a:r>
          </a:p>
        </p:txBody>
      </p:sp>
      <p:pic>
        <p:nvPicPr>
          <p:cNvPr id="17412" name="Picture 4">
            <a:extLst>
              <a:ext uri="{FF2B5EF4-FFF2-40B4-BE49-F238E27FC236}">
                <a16:creationId xmlns:a16="http://schemas.microsoft.com/office/drawing/2014/main" id="{A49474FD-F73C-A03D-B82B-A35B94771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8163" y="2398038"/>
            <a:ext cx="4549926" cy="22749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96571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3" name="Rectangle 1062">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3F8FA8C9-FD2D-65B7-7D1C-D77841861595}"/>
              </a:ext>
            </a:extLst>
          </p:cNvPr>
          <p:cNvSpPr txBox="1"/>
          <p:nvPr/>
        </p:nvSpPr>
        <p:spPr>
          <a:xfrm>
            <a:off x="9152899" y="2139842"/>
            <a:ext cx="2469624" cy="2846070"/>
          </a:xfrm>
          <a:prstGeom prst="rect">
            <a:avLst/>
          </a:prstGeom>
        </p:spPr>
        <p:txBody>
          <a:bodyPr vert="horz" lIns="91440" tIns="45720" rIns="91440" bIns="45720" rtlCol="0" anchor="ctr">
            <a:normAutofit/>
          </a:bodyPr>
          <a:lstStyle/>
          <a:p>
            <a:pPr algn="ctr">
              <a:lnSpc>
                <a:spcPct val="80000"/>
              </a:lnSpc>
              <a:spcBef>
                <a:spcPct val="0"/>
              </a:spcBef>
              <a:spcAft>
                <a:spcPts val="600"/>
              </a:spcAft>
            </a:pPr>
            <a:r>
              <a:rPr lang="en-US" sz="2800" b="1" kern="1200" dirty="0">
                <a:solidFill>
                  <a:srgbClr val="002060"/>
                </a:solidFill>
                <a:effectLst/>
                <a:latin typeface="+mj-lt"/>
                <a:ea typeface="+mj-ea"/>
                <a:cs typeface="+mj-cs"/>
              </a:rPr>
              <a:t>Streamline Your Course Map</a:t>
            </a:r>
            <a:endParaRPr lang="en-US" sz="2800" kern="1200" dirty="0">
              <a:solidFill>
                <a:srgbClr val="002060"/>
              </a:solidFill>
              <a:latin typeface="+mj-lt"/>
              <a:ea typeface="+mj-ea"/>
              <a:cs typeface="+mj-cs"/>
            </a:endParaRPr>
          </a:p>
        </p:txBody>
      </p:sp>
      <p:sp>
        <p:nvSpPr>
          <p:cNvPr id="1065" name="Rectangle 1064">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7" name="Rectangle 1066">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A person sitting at a desk writing on a notebook&#10;&#10;AI-generated content may be incorrect.">
            <a:extLst>
              <a:ext uri="{FF2B5EF4-FFF2-40B4-BE49-F238E27FC236}">
                <a16:creationId xmlns:a16="http://schemas.microsoft.com/office/drawing/2014/main" id="{429D80C7-4E83-358D-A799-8AAB27ABF89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5238" y="1086883"/>
            <a:ext cx="7608304" cy="47551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69" name="Rectangle 1068">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22380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1931</TotalTime>
  <Words>9926</Words>
  <Application>Microsoft Office PowerPoint</Application>
  <PresentationFormat>Widescreen</PresentationFormat>
  <Paragraphs>426</Paragraphs>
  <Slides>39</Slides>
  <Notes>39</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39</vt:i4>
      </vt:variant>
    </vt:vector>
  </HeadingPairs>
  <TitlesOfParts>
    <vt:vector size="48" baseType="lpstr">
      <vt:lpstr>Aptos</vt:lpstr>
      <vt:lpstr>Aptos Display</vt:lpstr>
      <vt:lpstr>Arial</vt:lpstr>
      <vt:lpstr>Calibri</vt:lpstr>
      <vt:lpstr>Courier New</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Albarelli, Anne T</dc:creator>
  <cp:lastModifiedBy>Albarelli, Anne T</cp:lastModifiedBy>
  <cp:revision>5</cp:revision>
  <dcterms:created xsi:type="dcterms:W3CDTF">2025-06-23T13:50:55Z</dcterms:created>
  <dcterms:modified xsi:type="dcterms:W3CDTF">2026-03-30T14:42:17Z</dcterms:modified>
</cp:coreProperties>
</file>