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2"/>
  </p:notesMasterIdLst>
  <p:sldIdLst>
    <p:sldId id="257" r:id="rId3"/>
    <p:sldId id="258" r:id="rId4"/>
    <p:sldId id="259" r:id="rId5"/>
    <p:sldId id="260" r:id="rId6"/>
    <p:sldId id="261" r:id="rId7"/>
    <p:sldId id="262" r:id="rId8"/>
    <p:sldId id="263" r:id="rId9"/>
    <p:sldId id="264" r:id="rId10"/>
    <p:sldId id="265" r:id="rId11"/>
    <p:sldId id="266" r:id="rId12"/>
    <p:sldId id="376" r:id="rId13"/>
    <p:sldId id="390" r:id="rId14"/>
    <p:sldId id="268" r:id="rId15"/>
    <p:sldId id="391" r:id="rId16"/>
    <p:sldId id="270" r:id="rId17"/>
    <p:sldId id="392" r:id="rId18"/>
    <p:sldId id="272" r:id="rId19"/>
    <p:sldId id="393" r:id="rId20"/>
    <p:sldId id="274" r:id="rId21"/>
    <p:sldId id="275" r:id="rId22"/>
    <p:sldId id="292" r:id="rId23"/>
    <p:sldId id="394" r:id="rId24"/>
    <p:sldId id="278" r:id="rId25"/>
    <p:sldId id="395" r:id="rId26"/>
    <p:sldId id="280" r:id="rId27"/>
    <p:sldId id="396" r:id="rId28"/>
    <p:sldId id="282" r:id="rId29"/>
    <p:sldId id="397" r:id="rId30"/>
    <p:sldId id="284" r:id="rId31"/>
    <p:sldId id="398" r:id="rId32"/>
    <p:sldId id="286" r:id="rId33"/>
    <p:sldId id="399" r:id="rId34"/>
    <p:sldId id="400" r:id="rId35"/>
    <p:sldId id="401" r:id="rId36"/>
    <p:sldId id="290" r:id="rId37"/>
    <p:sldId id="402" r:id="rId38"/>
    <p:sldId id="293" r:id="rId39"/>
    <p:sldId id="294" r:id="rId40"/>
    <p:sldId id="403" r:id="rId41"/>
    <p:sldId id="296" r:id="rId42"/>
    <p:sldId id="404" r:id="rId43"/>
    <p:sldId id="298" r:id="rId44"/>
    <p:sldId id="405" r:id="rId45"/>
    <p:sldId id="300" r:id="rId46"/>
    <p:sldId id="406" r:id="rId47"/>
    <p:sldId id="407" r:id="rId48"/>
    <p:sldId id="303" r:id="rId49"/>
    <p:sldId id="408" r:id="rId50"/>
    <p:sldId id="410" r:id="rId51"/>
    <p:sldId id="411" r:id="rId52"/>
    <p:sldId id="307" r:id="rId53"/>
    <p:sldId id="308" r:id="rId54"/>
    <p:sldId id="412" r:id="rId55"/>
    <p:sldId id="310" r:id="rId56"/>
    <p:sldId id="413" r:id="rId57"/>
    <p:sldId id="312" r:id="rId58"/>
    <p:sldId id="414" r:id="rId59"/>
    <p:sldId id="314" r:id="rId60"/>
    <p:sldId id="37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F71E1E-0BCA-475A-B485-F22D323375FA}" v="1" dt="2026-04-09T12:50:43.143"/>
  </p1510:revLst>
</p1510:revInfo>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9150" autoAdjust="0"/>
  </p:normalViewPr>
  <p:slideViewPr>
    <p:cSldViewPr snapToGrid="0">
      <p:cViewPr varScale="1">
        <p:scale>
          <a:sx n="66" d="100"/>
          <a:sy n="66" d="100"/>
        </p:scale>
        <p:origin x="231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03443-8C90-4F35-89E3-5E28D86AE803}" type="datetimeFigureOut">
              <a:rPr lang="en-US" smtClean="0"/>
              <a:t>4/9/2026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457D3D-82FD-4820-9341-BDFDCE1E5311}" type="slidenum">
              <a:rPr lang="en-US" smtClean="0"/>
              <a:t>‹#›</a:t>
            </a:fld>
            <a:endParaRPr lang="en-US" dirty="0"/>
          </a:p>
        </p:txBody>
      </p:sp>
    </p:spTree>
    <p:extLst>
      <p:ext uri="{BB962C8B-B14F-4D97-AF65-F5344CB8AC3E}">
        <p14:creationId xmlns:p14="http://schemas.microsoft.com/office/powerpoint/2010/main" val="2533832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Think about how </a:t>
            </a:r>
            <a:r>
              <a:rPr lang="en-US" i="1" dirty="0"/>
              <a:t>you</a:t>
            </a:r>
            <a:r>
              <a:rPr lang="en-US" dirty="0"/>
              <a:t> prepare in your discipline. How do you read an article, solve a problem, analyze a case, or practice a skill? Now imagine a student trying to prepare for your course using generic study advice they learned years ago. The gap between those two approaches explains a great deal of student struggle. This presentation focuses on closing that gap by making disciplinary thinking visible to students.</a:t>
            </a:r>
          </a:p>
        </p:txBody>
      </p:sp>
      <p:sp>
        <p:nvSpPr>
          <p:cNvPr id="4" name="Slide Number Placeholder 3"/>
          <p:cNvSpPr>
            <a:spLocks noGrp="1"/>
          </p:cNvSpPr>
          <p:nvPr>
            <p:ph type="sldNum" sz="quarter" idx="5"/>
          </p:nvPr>
        </p:nvSpPr>
        <p:spPr/>
        <p:txBody>
          <a:bodyPr/>
          <a:lstStyle/>
          <a:p>
            <a:fld id="{A9457D3D-82FD-4820-9341-BDFDCE1E5311}" type="slidenum">
              <a:rPr lang="en-US" smtClean="0"/>
              <a:t>1</a:t>
            </a:fld>
            <a:endParaRPr lang="en-US" dirty="0"/>
          </a:p>
        </p:txBody>
      </p:sp>
    </p:spTree>
    <p:extLst>
      <p:ext uri="{BB962C8B-B14F-4D97-AF65-F5344CB8AC3E}">
        <p14:creationId xmlns:p14="http://schemas.microsoft.com/office/powerpoint/2010/main" val="3539225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In health sciences, studying requires integrating knowledge with judgment, accuracy, and contextual decision-making. Experts prepare by working through case scenarios that simulate real clinical or professional situations. Studying is continuous and cumulative, as concepts build toward safe and effective practice.</a:t>
            </a:r>
          </a:p>
          <a:p>
            <a:pPr>
              <a:buNone/>
            </a:pPr>
            <a:endParaRPr lang="en-US" dirty="0"/>
          </a:p>
          <a:p>
            <a:pPr>
              <a:buNone/>
            </a:pPr>
            <a:r>
              <a:rPr lang="en-US" dirty="0"/>
              <a:t>Students often approach studying by memorizing lists, procedures, or terminology without fully understanding how information is applied in context. This approach can feel productive but may fall apart when students are asked to make decisions, prioritize information, or respond to complex scenarios.</a:t>
            </a:r>
          </a:p>
          <a:p>
            <a:pPr>
              <a:buNone/>
            </a:pPr>
            <a:endParaRPr lang="en-US" dirty="0"/>
          </a:p>
          <a:p>
            <a:pPr>
              <a:buNone/>
            </a:pPr>
            <a:r>
              <a:rPr lang="en-US" dirty="0"/>
              <a:t>Effective studying in health sciences involves repeated exposure to case-based questions, reflection on errors, and deliberate practice over time. Experts regularly evaluate their own reasoning and adjust based on feedback. When faculty model clinical thinking and emphasize decision-making processes, students begin to see studying as preparation for professional judgment rather than short-term recall.</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10</a:t>
            </a:fld>
            <a:endParaRPr lang="en-US" dirty="0"/>
          </a:p>
        </p:txBody>
      </p:sp>
    </p:spTree>
    <p:extLst>
      <p:ext uri="{BB962C8B-B14F-4D97-AF65-F5344CB8AC3E}">
        <p14:creationId xmlns:p14="http://schemas.microsoft.com/office/powerpoint/2010/main" val="1183585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In Fine and Performing Arts, studying centers on intentional practice, interpretation, and refinement of technique over time. Experts prepare by breaking work into components—isolating difficult passages, techniques, or expressive choices—and practicing them deliberately rather than repeatedly performing the entire piece. Studying is iterative and cumulative, as skills build through feedback, reflection, and adjustment.</a:t>
            </a:r>
          </a:p>
          <a:p>
            <a:pPr>
              <a:buNone/>
            </a:pPr>
            <a:endParaRPr lang="en-US" dirty="0"/>
          </a:p>
          <a:p>
            <a:pPr>
              <a:buNone/>
            </a:pPr>
            <a:r>
              <a:rPr lang="en-US" dirty="0"/>
              <a:t>Students, however, often equate studying with repetition. They may rehearse a piece from start to finish, redraw or replay familiar sections, or focus on completion rather than control. While this can feel productive, it may mask persistent weaknesses and limit growth, especially when performances require precision, expression, or adaptability under pressure.</a:t>
            </a:r>
          </a:p>
          <a:p>
            <a:pPr>
              <a:buNone/>
            </a:pPr>
            <a:endParaRPr lang="en-US" dirty="0"/>
          </a:p>
          <a:p>
            <a:pPr>
              <a:buNone/>
            </a:pPr>
            <a:r>
              <a:rPr lang="en-US" dirty="0"/>
              <a:t>Effective studying in Fine and Performing Arts involves slow, focused practice, targeted repetition, and critical self-assessment. Experts regularly pause to evaluate what is improving, what remains unstable, and why. Feedback—from instructors, peers, recordings, or self-observation—is used to guide next steps rather than simply confirm effort. When faculty model this reflective, intentional approach, students begin to see studying not as repetition, but as purposeful preparation for performance, expression, and professional artistry.</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11</a:t>
            </a:fld>
            <a:endParaRPr lang="en-US" dirty="0"/>
          </a:p>
        </p:txBody>
      </p:sp>
    </p:spTree>
    <p:extLst>
      <p:ext uri="{BB962C8B-B14F-4D97-AF65-F5344CB8AC3E}">
        <p14:creationId xmlns:p14="http://schemas.microsoft.com/office/powerpoint/2010/main" val="2680461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This slide shows that effective studying looks different across disciplines. Students often use the same study habits in every course, but this table makes clear that success depends on matching study strategies to how learning is demonstrated in the field.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664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Students generally approach studying with good intentions, but many rely on strategies that feel familiar rather than effective. These habits are often carried over from previous courses or educational experiences, even when they no longer align with the demands of a new discipline. When studying doesn’t produce the expected results, students may assume the problem is effort or ability instead of strategy.</a:t>
            </a:r>
          </a:p>
          <a:p>
            <a:endParaRPr lang="en-US" dirty="0"/>
          </a:p>
          <a:p>
            <a:r>
              <a:rPr lang="en-US" dirty="0"/>
              <a:t>Understanding common study missteps helps shift the conversation from </a:t>
            </a:r>
            <a:r>
              <a:rPr lang="en-US" i="1" dirty="0"/>
              <a:t>why students didn’t try</a:t>
            </a:r>
            <a:r>
              <a:rPr lang="en-US" dirty="0"/>
              <a:t> to </a:t>
            </a:r>
            <a:r>
              <a:rPr lang="en-US" i="1" dirty="0"/>
              <a:t>how students prepared</a:t>
            </a:r>
            <a:r>
              <a:rPr lang="en-US" dirty="0"/>
              <a:t>. By identifying where study strategies break down, faculty can better support students in adjusting their approaches and studying in ways that align with disciplinary expectations and learning goals.</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13</a:t>
            </a:fld>
            <a:endParaRPr lang="en-US" dirty="0"/>
          </a:p>
        </p:txBody>
      </p:sp>
    </p:spTree>
    <p:extLst>
      <p:ext uri="{BB962C8B-B14F-4D97-AF65-F5344CB8AC3E}">
        <p14:creationId xmlns:p14="http://schemas.microsoft.com/office/powerpoint/2010/main" val="52098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CA89E-274E-A30E-C957-E8C7DA83A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476CD-1307-4E15-485A-80E54F4628C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E5F0D9C-9A44-799B-EAD0-F4D6680BEF7A}"/>
              </a:ext>
            </a:extLst>
          </p:cNvPr>
          <p:cNvSpPr>
            <a:spLocks noGrp="1"/>
          </p:cNvSpPr>
          <p:nvPr>
            <p:ph type="body" idx="1"/>
          </p:nvPr>
        </p:nvSpPr>
        <p:spPr/>
        <p:txBody>
          <a:bodyPr/>
          <a:lstStyle/>
          <a:p>
            <a:pPr>
              <a:buNone/>
            </a:pPr>
            <a:r>
              <a:rPr lang="en-US" dirty="0"/>
              <a:t>Rereading notes, slides, or textbook chapters is one of the most common study strategies students use because it feels productive and familiar. Time is being spent with the material, and content often looks more recognizable with each pass. However, recognition is not the same as understanding. Rereading rarely requires students to actively process information or test whether they can use it.</a:t>
            </a:r>
          </a:p>
          <a:p>
            <a:pPr>
              <a:buNone/>
            </a:pPr>
            <a:endParaRPr lang="en-US" dirty="0"/>
          </a:p>
          <a:p>
            <a:pPr>
              <a:buNone/>
            </a:pPr>
            <a:r>
              <a:rPr lang="en-US" dirty="0"/>
              <a:t>This strategy can create a false sense of confidence. As students reread, the material begins to feel easier, leading them to believe they are prepared. That sense of familiarity often disappears when students are asked to apply concepts, analyze information, or make decisions in new contexts. When performance falls short, students may conclude that they “didn’t study enough,” rather than recognizing that the strategy itself was ineffective.</a:t>
            </a:r>
          </a:p>
          <a:p>
            <a:pPr>
              <a:buNone/>
            </a:pPr>
            <a:endParaRPr lang="en-US" dirty="0"/>
          </a:p>
          <a:p>
            <a:pPr>
              <a:buNone/>
            </a:pPr>
            <a:r>
              <a:rPr lang="en-US" dirty="0"/>
              <a:t>Rereading without engagement is especially limiting in disciplines that require application, interpretation, or judgment. Without opportunities to retrieve information, explain ideas in their own words, or practice disciplinary thinking, learning remains shallow. Students are not doing anything </a:t>
            </a:r>
            <a:r>
              <a:rPr lang="en-US" i="1" dirty="0"/>
              <a:t>with</a:t>
            </a:r>
            <a:r>
              <a:rPr lang="en-US" dirty="0"/>
              <a:t> the content—they are simply revisiting it.</a:t>
            </a:r>
          </a:p>
          <a:p>
            <a:pPr>
              <a:buNone/>
            </a:pPr>
            <a:endParaRPr lang="en-US" dirty="0"/>
          </a:p>
          <a:p>
            <a:pPr>
              <a:buNone/>
            </a:pPr>
            <a:r>
              <a:rPr lang="en-US" dirty="0"/>
              <a:t>Helping students move beyond rereading does not require additional assignments. Small instructional moves—such as modeling how to turn notes into questions, asking students to explain a concept aloud, or encouraging brief practice or reflection—can shift studying from passive exposure to active learning. When students understand why rereading alone is insufficient, they are more willing to adopt strategies that lead to deeper understanding.</a:t>
            </a:r>
          </a:p>
          <a:p>
            <a:endParaRPr lang="en-US" dirty="0"/>
          </a:p>
        </p:txBody>
      </p:sp>
      <p:sp>
        <p:nvSpPr>
          <p:cNvPr id="4" name="Slide Number Placeholder 3">
            <a:extLst>
              <a:ext uri="{FF2B5EF4-FFF2-40B4-BE49-F238E27FC236}">
                <a16:creationId xmlns:a16="http://schemas.microsoft.com/office/drawing/2014/main" id="{E17B769D-53CC-C144-702B-6BA24029B0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57D3D-82FD-4820-9341-BDFDCE1E53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6453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Cramming is a common response to time pressure and heavy course loads. When deadlines approach, students often concentrate their studying into a single session, believing that intense focus right before an assessment will compensate for limited preparation earlier. While cramming can produce short-term recall, it rarely leads to durable understanding.</a:t>
            </a:r>
          </a:p>
          <a:p>
            <a:pPr>
              <a:buNone/>
            </a:pPr>
            <a:endParaRPr lang="en-US" dirty="0"/>
          </a:p>
          <a:p>
            <a:pPr>
              <a:buNone/>
            </a:pPr>
            <a:r>
              <a:rPr lang="en-US" dirty="0"/>
              <a:t>This approach places a heavy cognitive load on students and limits opportunities to revisit, connect, and refine ideas. Information learned through cramming is more likely to fade quickly, making it difficult for students to apply concepts later in the course or in subsequent classes. In cumulative disciplines, this pattern can create ongoing gaps that compound over time.</a:t>
            </a:r>
          </a:p>
          <a:p>
            <a:pPr>
              <a:buNone/>
            </a:pPr>
            <a:endParaRPr lang="en-US" dirty="0"/>
          </a:p>
          <a:p>
            <a:pPr>
              <a:buNone/>
            </a:pPr>
            <a:r>
              <a:rPr lang="en-US" dirty="0"/>
              <a:t>Spacing learning across multiple, shorter study sessions supports deeper understanding and retention. When students return to material after time has passed, they are forced to retrieve information, recognize what they do and do not understand, and make stronger connections between ideas. Experts naturally engage in spaced practice because it mirrors how understanding develops over time.</a:t>
            </a:r>
          </a:p>
          <a:p>
            <a:pPr>
              <a:buNone/>
            </a:pPr>
            <a:endParaRPr lang="en-US" dirty="0"/>
          </a:p>
          <a:p>
            <a:pPr>
              <a:buNone/>
            </a:pPr>
            <a:r>
              <a:rPr lang="en-US" dirty="0"/>
              <a:t>Helping students move away from cramming does not require increasing workload. Encouraging regular practice, quick self-checks, or brief cumulative activities can reinforce the value of spacing. When students experience improved learning through distributed practice, they are more likely to adopt strategies that support long-term success.</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15</a:t>
            </a:fld>
            <a:endParaRPr lang="en-US" dirty="0"/>
          </a:p>
        </p:txBody>
      </p:sp>
    </p:spTree>
    <p:extLst>
      <p:ext uri="{BB962C8B-B14F-4D97-AF65-F5344CB8AC3E}">
        <p14:creationId xmlns:p14="http://schemas.microsoft.com/office/powerpoint/2010/main" val="2198368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3AFD7-2019-2451-9588-F9A3FB47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33CA49-3EE8-D743-489B-CB1055AE019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1F3BBAA-ADAF-4658-210C-D292C84F2F59}"/>
              </a:ext>
            </a:extLst>
          </p:cNvPr>
          <p:cNvSpPr>
            <a:spLocks noGrp="1"/>
          </p:cNvSpPr>
          <p:nvPr>
            <p:ph type="body" idx="1"/>
          </p:nvPr>
        </p:nvSpPr>
        <p:spPr/>
        <p:txBody>
          <a:bodyPr/>
          <a:lstStyle/>
          <a:p>
            <a:pPr>
              <a:buNone/>
            </a:pPr>
            <a:r>
              <a:rPr lang="en-US" dirty="0"/>
              <a:t>Students naturally gravitate toward material that feels familiar or comfortable. Reviewing content they already understand provides reassurance and a sense of progress, especially when time is limited. While this approach can boost confidence, it often leaves the most important learning undone.</a:t>
            </a:r>
          </a:p>
          <a:p>
            <a:pPr>
              <a:buNone/>
            </a:pPr>
            <a:endParaRPr lang="en-US" dirty="0"/>
          </a:p>
          <a:p>
            <a:pPr>
              <a:buNone/>
            </a:pPr>
            <a:r>
              <a:rPr lang="en-US" dirty="0"/>
              <a:t>Challenging material is where learning actually deepens. Concepts that feel difficult often signal gaps in understanding, misconceptions, or areas that require more practice. Avoiding these areas may protect confidence in the short term, but it prevents students from developing mastery and adapting knowledge to new situations.</a:t>
            </a:r>
          </a:p>
          <a:p>
            <a:pPr>
              <a:buNone/>
            </a:pPr>
            <a:endParaRPr lang="en-US" dirty="0"/>
          </a:p>
          <a:p>
            <a:pPr>
              <a:buNone/>
            </a:pPr>
            <a:r>
              <a:rPr lang="en-US" dirty="0"/>
              <a:t>Experts intentionally focus their study time on what they do not yet understand. They use difficulty as feedback, directing effort toward areas that need the most attention. This targeted approach leads to more efficient learning and stronger performance.</a:t>
            </a:r>
          </a:p>
          <a:p>
            <a:pPr>
              <a:buNone/>
            </a:pPr>
            <a:endParaRPr lang="en-US" dirty="0"/>
          </a:p>
          <a:p>
            <a:pPr>
              <a:buNone/>
            </a:pPr>
            <a:r>
              <a:rPr lang="en-US" dirty="0"/>
              <a:t>Helping students recognize the value of productive struggle can shift their study habits. When faculty normalize difficulty as part of learning and provide strategies for tackling challenging material, students are more willing to engage with what feels hard—and more likely to improve.</a:t>
            </a:r>
          </a:p>
          <a:p>
            <a:endParaRPr lang="en-US" dirty="0"/>
          </a:p>
        </p:txBody>
      </p:sp>
      <p:sp>
        <p:nvSpPr>
          <p:cNvPr id="4" name="Slide Number Placeholder 3">
            <a:extLst>
              <a:ext uri="{FF2B5EF4-FFF2-40B4-BE49-F238E27FC236}">
                <a16:creationId xmlns:a16="http://schemas.microsoft.com/office/drawing/2014/main" id="{3AA88E66-645A-0604-90B2-094C7B0880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57D3D-82FD-4820-9341-BDFDCE1E53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2109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One of the most common study misalignments occurs when students mistake familiarity for understanding. As students reread notes, review slides, or recognize terms they’ve seen before, the material begins to feel easier. This sense of ease can be reassuring, leading students to believe they are prepared—even when they have not practiced using the knowledge.</a:t>
            </a:r>
          </a:p>
          <a:p>
            <a:pPr>
              <a:buNone/>
            </a:pPr>
            <a:endParaRPr lang="en-US" dirty="0"/>
          </a:p>
          <a:p>
            <a:pPr>
              <a:buNone/>
            </a:pPr>
            <a:r>
              <a:rPr lang="en-US" dirty="0"/>
              <a:t>Familiarity is passive. Understanding is active. Students may recognize a concept when they see it but struggle to explain it, apply it, or use it in a new context. This gap often becomes visible during exams, discussions, or performance-based tasks that require reasoning, transfer, or judgment.</a:t>
            </a:r>
          </a:p>
          <a:p>
            <a:pPr>
              <a:buNone/>
            </a:pPr>
            <a:endParaRPr lang="en-US" dirty="0"/>
          </a:p>
          <a:p>
            <a:pPr>
              <a:buNone/>
            </a:pPr>
            <a:r>
              <a:rPr lang="en-US" dirty="0"/>
              <a:t>This misalignment is not about effort or motivation. Students are often spending time studying, but their strategies do not require them to retrieve information, make decisions, or test their thinking. Because familiarity feels like progress, students may not realize that deeper practice is needed until it is too late.</a:t>
            </a:r>
          </a:p>
          <a:p>
            <a:pPr>
              <a:buNone/>
            </a:pPr>
            <a:endParaRPr lang="en-US" dirty="0"/>
          </a:p>
          <a:p>
            <a:pPr>
              <a:buNone/>
            </a:pPr>
            <a:r>
              <a:rPr lang="en-US" dirty="0"/>
              <a:t>Experts rarely rely on familiarity as a measure of readiness. Instead, they test their understanding by solving problems, explaining concepts aloud, or applying ideas in unfamiliar situations. When faculty help students distinguish between recognizing information and truly understanding it, students are better equipped to choose study strategies that lead to meaningful learning rather than surface-level confidence.</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17</a:t>
            </a:fld>
            <a:endParaRPr lang="en-US" dirty="0"/>
          </a:p>
        </p:txBody>
      </p:sp>
    </p:spTree>
    <p:extLst>
      <p:ext uri="{BB962C8B-B14F-4D97-AF65-F5344CB8AC3E}">
        <p14:creationId xmlns:p14="http://schemas.microsoft.com/office/powerpoint/2010/main" val="3609572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8ADEE-0673-E6BF-1D80-03E4FAF9F4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6C9DD0-E1A0-3404-067E-4B26475F53E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3E71803D-1775-2B95-CA77-99864E60F21D}"/>
              </a:ext>
            </a:extLst>
          </p:cNvPr>
          <p:cNvSpPr>
            <a:spLocks noGrp="1"/>
          </p:cNvSpPr>
          <p:nvPr>
            <p:ph type="body" idx="1"/>
          </p:nvPr>
        </p:nvSpPr>
        <p:spPr/>
        <p:txBody>
          <a:bodyPr/>
          <a:lstStyle/>
          <a:p>
            <a:pPr>
              <a:buNone/>
            </a:pPr>
            <a:r>
              <a:rPr lang="en-US" dirty="0"/>
              <a:t>Once a grade is received, many students mentally close the assignment and move on to what’s next. This response is understandable in fast-paced courses where deadlines are constant, but it often means that valuable feedback goes unread or unused. The focus shifts to the score rather than the learning opportunity.</a:t>
            </a:r>
          </a:p>
          <a:p>
            <a:pPr>
              <a:buNone/>
            </a:pPr>
            <a:endParaRPr lang="en-US" dirty="0"/>
          </a:p>
          <a:p>
            <a:pPr>
              <a:buNone/>
            </a:pPr>
            <a:r>
              <a:rPr lang="en-US" dirty="0"/>
              <a:t>Ignoring feedback is rarely a sign that students don’t care. More often, students are unsure how to use feedback or do not see its relevance once an assignment is completed. Without explicit guidance, feedback can feel overwhelming, unclear, or disconnected from future work.</a:t>
            </a:r>
          </a:p>
          <a:p>
            <a:pPr>
              <a:buNone/>
            </a:pPr>
            <a:endParaRPr lang="en-US" dirty="0"/>
          </a:p>
          <a:p>
            <a:pPr>
              <a:buNone/>
            </a:pPr>
            <a:r>
              <a:rPr lang="en-US" dirty="0"/>
              <a:t>Feedback is most powerful when it informs next steps. Experts routinely review outcomes, identify patterns in errors, and adjust their approach before the next attempt. When students skip this step, the same mistakes often reappear across assignments, exams, or courses.</a:t>
            </a:r>
          </a:p>
          <a:p>
            <a:pPr>
              <a:buNone/>
            </a:pPr>
            <a:endParaRPr lang="en-US" dirty="0"/>
          </a:p>
          <a:p>
            <a:pPr>
              <a:buNone/>
            </a:pPr>
            <a:r>
              <a:rPr lang="en-US" dirty="0"/>
              <a:t>Helping students engage with feedback does not require more grading. Small instructional moves—such as asking students to reflect on one comment, revise a portion of their work, or identify one strategy to change—can shift feedback from a final message to an ongoing learning tool. When students understand that feedback is meant to guide improvement rather than simply justify a grade, they are more likely to use it productively.</a:t>
            </a:r>
          </a:p>
          <a:p>
            <a:endParaRPr lang="en-US" dirty="0"/>
          </a:p>
        </p:txBody>
      </p:sp>
      <p:sp>
        <p:nvSpPr>
          <p:cNvPr id="4" name="Slide Number Placeholder 3">
            <a:extLst>
              <a:ext uri="{FF2B5EF4-FFF2-40B4-BE49-F238E27FC236}">
                <a16:creationId xmlns:a16="http://schemas.microsoft.com/office/drawing/2014/main" id="{7872335F-AC5A-421A-227B-763EA4E995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57D3D-82FD-4820-9341-BDFDCE1E53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2907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When students encounter difficulty, many respond by doubling down on the same study strategies they have always used. If rereading notes or reviewing slides did not lead to success the first time, students may assume they simply need to spend more time doing the same thing. This persistence is often mistaken for resilience, but without reflection, it rarely leads to improvement.</a:t>
            </a:r>
          </a:p>
          <a:p>
            <a:pPr>
              <a:buNone/>
            </a:pPr>
            <a:endParaRPr lang="en-US" dirty="0"/>
          </a:p>
          <a:p>
            <a:pPr>
              <a:buNone/>
            </a:pPr>
            <a:r>
              <a:rPr lang="en-US" dirty="0"/>
              <a:t>The challenge is not a lack of effort. Students are frequently working hard, but they may not know how to diagnose what went wrong or how to choose a different approach. Without guidance, it is easier to repeat familiar habits than to experiment with new strategies that feel uncertain or uncomfortable.</a:t>
            </a:r>
          </a:p>
          <a:p>
            <a:pPr>
              <a:buNone/>
            </a:pPr>
            <a:endParaRPr lang="en-US" dirty="0"/>
          </a:p>
          <a:p>
            <a:pPr>
              <a:buNone/>
            </a:pPr>
            <a:r>
              <a:rPr lang="en-US" dirty="0"/>
              <a:t>Experts approach learning differently. When a strategy fails, they treat it as feedback rather than a personal shortcoming. They ask what didn’t work, why it didn’t work, and what adjustment might lead to better results. This ability to adapt strategies is a key component of effective learning and professional practice.</a:t>
            </a:r>
          </a:p>
          <a:p>
            <a:pPr>
              <a:buNone/>
            </a:pPr>
            <a:endParaRPr lang="en-US" dirty="0"/>
          </a:p>
          <a:p>
            <a:pPr>
              <a:buNone/>
            </a:pPr>
            <a:r>
              <a:rPr lang="en-US" dirty="0"/>
              <a:t>Supporting students in adjusting their study strategies can be simple and low-stakes. Brief reflection prompts, exam wrappers, or conversations about preparation methods can help students connect outcomes to approaches. When students learn to adjust how they study—not just how long—they become more strategic, confident, and independent learners.</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19</a:t>
            </a:fld>
            <a:endParaRPr lang="en-US" dirty="0"/>
          </a:p>
        </p:txBody>
      </p:sp>
    </p:spTree>
    <p:extLst>
      <p:ext uri="{BB962C8B-B14F-4D97-AF65-F5344CB8AC3E}">
        <p14:creationId xmlns:p14="http://schemas.microsoft.com/office/powerpoint/2010/main" val="2060000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Students often arrive believing that studying is universal: read the material, review notes, highlight key points, and repeat. When these strategies fall short, students frequently interpret the result as a lack of ability or effort rather than a mismatch between how they studied and how learning works in a specific discipline. This misunderstanding contributes to frustration, disengagement, and unnecessary self-doubt.</a:t>
            </a:r>
          </a:p>
          <a:p>
            <a:endParaRPr lang="en-US" dirty="0"/>
          </a:p>
          <a:p>
            <a:r>
              <a:rPr lang="en-US" dirty="0"/>
              <a:t>In reality, studying is not a generic activity—it is a learned practice shaped by the ways knowledge is created, used, and assessed within a field. Each discipline values different types of thinking. Some emphasize problem-solving and application, others analysis and interpretation, and others decision-making under constraints. Effective studying requires alignment with these disciplinary expectations.</a:t>
            </a:r>
          </a:p>
          <a:p>
            <a:endParaRPr lang="en-US" dirty="0"/>
          </a:p>
          <a:p>
            <a:r>
              <a:rPr lang="en-US" dirty="0"/>
              <a:t>Experts intuitively study differently because they have internalized how their field works. They know what details matter, how concepts connect, where mistakes are likely, and how understanding is demonstrated. Students, however, rarely see these expert processes. What feels “obvious” to faculty is often invisible to novices. Without explicit guidance, students default to familiar habits that may be ineffective for the task at hand.</a:t>
            </a:r>
          </a:p>
          <a:p>
            <a:endParaRPr lang="en-US" dirty="0"/>
          </a:p>
          <a:p>
            <a:r>
              <a:rPr lang="en-US" dirty="0"/>
              <a:t>This gap is not a matter of motivation—it is a matter of access. Many students, particularly first-generation college students, have never been taught the unwritten rules of disciplinary learning. When expectations remain implicit, students are left guessing how to prepare, practice, and succeed. Making study strategies explicit reduces this hidden curriculum and supports more equitable outcomes.</a:t>
            </a:r>
          </a:p>
          <a:p>
            <a:endParaRPr lang="en-US" dirty="0"/>
          </a:p>
          <a:p>
            <a:r>
              <a:rPr lang="en-US" dirty="0"/>
              <a:t>Teaching students how to study in your discipline is not an add-on or a remedial intervention. It is a core instructional practice. When faculty intentionally model expert thinking, name effective strategies, and clarify what successful preparation looks like, students move from simply spending time on coursework to engaging in purposeful learning. The result is deeper understanding, stronger performance, and greater confidence—without increasing instructional workload.</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2</a:t>
            </a:fld>
            <a:endParaRPr lang="en-US" dirty="0"/>
          </a:p>
        </p:txBody>
      </p:sp>
    </p:spTree>
    <p:extLst>
      <p:ext uri="{BB962C8B-B14F-4D97-AF65-F5344CB8AC3E}">
        <p14:creationId xmlns:p14="http://schemas.microsoft.com/office/powerpoint/2010/main" val="1866198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When faculty hear “teach students how to study,” a common concern is added time, added content, or added responsibilities in an already full course. The reality is that helping students study more effectively does not require redesigning assignments or increasing workload—for faculty or students. Much of this work can be done by making expert thinking visible in moments that already exist: narrating how you approach a problem, clarifying what effective preparation looks like, or naming strategies that align with how learning is assessed. Small, intentional shifts in how expectations are communicated can have a meaningful impact on student learning and reduce the need for reteaching later. This section focuses on practical, low-effort strategies that fit naturally into existing courses. These approaches support student success while respecting faculty time and maintaining academic rigor.</a:t>
            </a:r>
          </a:p>
        </p:txBody>
      </p:sp>
      <p:sp>
        <p:nvSpPr>
          <p:cNvPr id="4" name="Slide Number Placeholder 3"/>
          <p:cNvSpPr>
            <a:spLocks noGrp="1"/>
          </p:cNvSpPr>
          <p:nvPr>
            <p:ph type="sldNum" sz="quarter" idx="5"/>
          </p:nvPr>
        </p:nvSpPr>
        <p:spPr/>
        <p:txBody>
          <a:bodyPr/>
          <a:lstStyle/>
          <a:p>
            <a:fld id="{A9457D3D-82FD-4820-9341-BDFDCE1E5311}" type="slidenum">
              <a:rPr lang="en-US" smtClean="0"/>
              <a:t>20</a:t>
            </a:fld>
            <a:endParaRPr lang="en-US" dirty="0"/>
          </a:p>
        </p:txBody>
      </p:sp>
    </p:spTree>
    <p:extLst>
      <p:ext uri="{BB962C8B-B14F-4D97-AF65-F5344CB8AC3E}">
        <p14:creationId xmlns:p14="http://schemas.microsoft.com/office/powerpoint/2010/main" val="2796279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One of the most powerful ways to help students study more effectively is to make expert thinking visible. Faculty often solve problems, read texts, or analyze information quickly and intuitively because years of experience have shaped their approach. For students, however, these steps are invisible. They see the outcome, not the process.</a:t>
            </a:r>
          </a:p>
          <a:p>
            <a:pPr>
              <a:buNone/>
            </a:pPr>
            <a:endParaRPr lang="en-US" dirty="0"/>
          </a:p>
          <a:p>
            <a:pPr>
              <a:buNone/>
            </a:pPr>
            <a:r>
              <a:rPr lang="en-US" dirty="0"/>
              <a:t>When instructors model how they approach a problem or text, they reveal the decision-making that students need in order to study effectively. This includes explaining why a particular strategy is chosen, what cues signal importance, how to check for understanding, and how to respond when something doesn’t make sense. Modeling shifts studying from guessing what to do to understanding how experts think.</a:t>
            </a:r>
          </a:p>
          <a:p>
            <a:pPr>
              <a:buNone/>
            </a:pPr>
            <a:endParaRPr lang="en-US" dirty="0"/>
          </a:p>
          <a:p>
            <a:pPr>
              <a:buNone/>
            </a:pPr>
            <a:r>
              <a:rPr lang="en-US" dirty="0"/>
              <a:t>This practice does not require extra content or assignments. A brief think-aloud during class, a short annotation demonstration, or a narrated example in a slide or video can give students insight into effective study habits. Over time, these small moments help students internalize strategies they can apply independently.</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21</a:t>
            </a:fld>
            <a:endParaRPr lang="en-US" dirty="0"/>
          </a:p>
        </p:txBody>
      </p:sp>
    </p:spTree>
    <p:extLst>
      <p:ext uri="{BB962C8B-B14F-4D97-AF65-F5344CB8AC3E}">
        <p14:creationId xmlns:p14="http://schemas.microsoft.com/office/powerpoint/2010/main" val="6485002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E48F-B6DF-2DDD-1FFA-DDEFD157BD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649D8-C5F0-C3F0-B189-3AE96214FA4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5483A68-16C2-42EC-6595-972D594B1F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illustrates how instructors across disciplines can make expert thinking visible by briefly narrating how they approach a problem, text, case, or performance. Rather than focusing on procedures or final answers, the examples show how experts decide what matters, what to prioritize, and how to respond when something doesn’t make sense. By hearing these short think-alouds, students gain insight into how to study more effectively in the discipline. This approach does not add new content or assignments—it simply makes disciplinary decision-making explicit so students can transfer these habits to their own studying.</a:t>
            </a:r>
          </a:p>
          <a:p>
            <a:endParaRPr lang="en-US" dirty="0"/>
          </a:p>
        </p:txBody>
      </p:sp>
      <p:sp>
        <p:nvSpPr>
          <p:cNvPr id="4" name="Slide Number Placeholder 3">
            <a:extLst>
              <a:ext uri="{FF2B5EF4-FFF2-40B4-BE49-F238E27FC236}">
                <a16:creationId xmlns:a16="http://schemas.microsoft.com/office/drawing/2014/main" id="{5EDC566F-E3E6-BCDF-28A4-D59381D056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01646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Students often leave class knowing what content was covered but unsure how to study it effectively. Without explicit guidance, they default to familiar habits—rereading notes, highlighting, or reviewing slides—regardless of whether those strategies align with the discipline or the assessment.</a:t>
            </a:r>
          </a:p>
          <a:p>
            <a:endParaRPr lang="en-US" dirty="0"/>
          </a:p>
          <a:p>
            <a:r>
              <a:rPr lang="en-US" dirty="0"/>
              <a:t>Naming effective study strategies during class helps bridge this gap. When faculty pause to say, “Here’s how I’d study this,” they make expectations visible and reduce guesswork. This brief, intentional guidance helps students understand what matters most, how to practice, and where to focus their effort.</a:t>
            </a:r>
          </a:p>
          <a:p>
            <a:endParaRPr lang="en-US" dirty="0"/>
          </a:p>
          <a:p>
            <a:r>
              <a:rPr lang="en-US" dirty="0"/>
              <a:t>This strategy requires no additional assignments or materials. It fits naturally into existing instruction—at the end of a problem, after discussing a text, or while reviewing an example. Over time, these small moments help students internalize discipline-specific study habits and become more strategic, independent learners.</a:t>
            </a:r>
          </a:p>
        </p:txBody>
      </p:sp>
      <p:sp>
        <p:nvSpPr>
          <p:cNvPr id="4" name="Slide Number Placeholder 3"/>
          <p:cNvSpPr>
            <a:spLocks noGrp="1"/>
          </p:cNvSpPr>
          <p:nvPr>
            <p:ph type="sldNum" sz="quarter" idx="5"/>
          </p:nvPr>
        </p:nvSpPr>
        <p:spPr/>
        <p:txBody>
          <a:bodyPr/>
          <a:lstStyle/>
          <a:p>
            <a:fld id="{A9457D3D-82FD-4820-9341-BDFDCE1E5311}" type="slidenum">
              <a:rPr lang="en-US" smtClean="0"/>
              <a:t>23</a:t>
            </a:fld>
            <a:endParaRPr lang="en-US" dirty="0"/>
          </a:p>
        </p:txBody>
      </p:sp>
    </p:spTree>
    <p:extLst>
      <p:ext uri="{BB962C8B-B14F-4D97-AF65-F5344CB8AC3E}">
        <p14:creationId xmlns:p14="http://schemas.microsoft.com/office/powerpoint/2010/main" val="2297859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7FE18-B3FA-F21C-0D36-447E738C94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4AA951-1D5F-CA05-DDFF-B738E284403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AB65096-D621-42EE-EFF8-44ABE7E034DD}"/>
              </a:ext>
            </a:extLst>
          </p:cNvPr>
          <p:cNvSpPr>
            <a:spLocks noGrp="1"/>
          </p:cNvSpPr>
          <p:nvPr>
            <p:ph type="body" idx="1"/>
          </p:nvPr>
        </p:nvSpPr>
        <p:spPr/>
        <p:txBody>
          <a:bodyPr/>
          <a:lstStyle/>
          <a:p>
            <a:r>
              <a:rPr lang="en-US" dirty="0"/>
              <a:t>This slide shows how instructors can support student learning by explicitly naming the study strategies that work best in their discipline. Rather than modeling the full process, the focus here is on labeling the strategy students should use outside of class and connecting it to upcoming tasks or assessments. By clearly naming strategies such as problem variation, argument tracking, or case-based reasoning, instructors reduce guesswork and help students transfer effective study habits beyond the classroom. These brief cues reinforce discipline-specific expectations without adding work for faculty or students.</a:t>
            </a:r>
          </a:p>
          <a:p>
            <a:endParaRPr lang="en-US" dirty="0"/>
          </a:p>
        </p:txBody>
      </p:sp>
      <p:sp>
        <p:nvSpPr>
          <p:cNvPr id="4" name="Slide Number Placeholder 3">
            <a:extLst>
              <a:ext uri="{FF2B5EF4-FFF2-40B4-BE49-F238E27FC236}">
                <a16:creationId xmlns:a16="http://schemas.microsoft.com/office/drawing/2014/main" id="{A677B0C8-CCC2-00BE-859C-A6CDE3E396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6877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Many students finish studying without knowing whether they truly understand the material. Familiarity feels reassuring, but it doesn’t reveal gaps until an exam, performance, or high-stakes task exposes them. Quick self-checks help students replace guesswork with evidence.</a:t>
            </a:r>
          </a:p>
          <a:p>
            <a:pPr>
              <a:buNone/>
            </a:pPr>
            <a:endParaRPr lang="en-US" dirty="0"/>
          </a:p>
          <a:p>
            <a:pPr>
              <a:buNone/>
            </a:pPr>
            <a:r>
              <a:rPr lang="en-US" dirty="0"/>
              <a:t>Embedding quick self-checks means giving students simple ways to test their understanding—without adding assignments or grading. These checks are brief, low-stakes prompts that students can use independently to answer one question: </a:t>
            </a:r>
            <a:r>
              <a:rPr lang="en-US" i="1" dirty="0"/>
              <a:t>Can I actually do this on my own?</a:t>
            </a:r>
            <a:endParaRPr lang="en-US" dirty="0"/>
          </a:p>
          <a:p>
            <a:pPr>
              <a:buNone/>
            </a:pPr>
            <a:endParaRPr lang="en-US" dirty="0"/>
          </a:p>
          <a:p>
            <a:pPr>
              <a:buNone/>
            </a:pPr>
            <a:r>
              <a:rPr lang="en-US" dirty="0"/>
              <a:t>Experts constantly self-check. They pause to explain an idea without notes, attempt a problem before reviewing an example, or mentally walk through a process to see where uncertainty appears. Students often don’t do this unless prompted. When faculty intentionally build and name self-checks, students learn how to study more strategically and adjust before it’s too late.</a:t>
            </a:r>
          </a:p>
          <a:p>
            <a:pPr>
              <a:buNone/>
            </a:pPr>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25</a:t>
            </a:fld>
            <a:endParaRPr lang="en-US" dirty="0"/>
          </a:p>
        </p:txBody>
      </p:sp>
    </p:spTree>
    <p:extLst>
      <p:ext uri="{BB962C8B-B14F-4D97-AF65-F5344CB8AC3E}">
        <p14:creationId xmlns:p14="http://schemas.microsoft.com/office/powerpoint/2010/main" val="31387939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62040-8BE1-B046-3546-D3364271EB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A11DEC-30C6-4BF5-E06C-9537506FA05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3D5923E-1A38-559B-BE49-E7D43CA3F2D1}"/>
              </a:ext>
            </a:extLst>
          </p:cNvPr>
          <p:cNvSpPr>
            <a:spLocks noGrp="1"/>
          </p:cNvSpPr>
          <p:nvPr>
            <p:ph type="body" idx="1"/>
          </p:nvPr>
        </p:nvSpPr>
        <p:spPr/>
        <p:txBody>
          <a:bodyPr/>
          <a:lstStyle/>
          <a:p>
            <a:r>
              <a:rPr lang="en-US" dirty="0"/>
              <a:t>This slide highlights simple, discipline-specific self-checks students can use to test their understanding while studying. Each example names a quick strategy that helps students move beyond familiarity and gather evidence of learning. Rather than adding assignments or grading, these self-checks prompt students to ask whether they can apply, explain, or perform without support. By naming and normalizing these checks, instructors help students identify gaps early and adjust their study strategies before assessments or performances.</a:t>
            </a:r>
          </a:p>
          <a:p>
            <a:endParaRPr lang="en-US" dirty="0"/>
          </a:p>
        </p:txBody>
      </p:sp>
      <p:sp>
        <p:nvSpPr>
          <p:cNvPr id="4" name="Slide Number Placeholder 3">
            <a:extLst>
              <a:ext uri="{FF2B5EF4-FFF2-40B4-BE49-F238E27FC236}">
                <a16:creationId xmlns:a16="http://schemas.microsoft.com/office/drawing/2014/main" id="{3CC47C39-BDBA-223E-77C0-8F0BE222E7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18617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Students often arrive unprepared not because they didn’t try, but because they misunderstood what preparation required. “Read the chapter” or “study for the exam” can mean very different things depending on the discipline. Without clarity, students default to generic habits that may not align with expectations. Clarifying what “being prepared” looks like helps students focus their effort productively. This does not require additional assignments—just explicit language about what students should be able to do when they come to class or an assessment. When preparation is defined in terms of actions rather than time spent, students study more effectively and with greater confidence. </a:t>
            </a:r>
          </a:p>
        </p:txBody>
      </p:sp>
      <p:sp>
        <p:nvSpPr>
          <p:cNvPr id="4" name="Slide Number Placeholder 3"/>
          <p:cNvSpPr>
            <a:spLocks noGrp="1"/>
          </p:cNvSpPr>
          <p:nvPr>
            <p:ph type="sldNum" sz="quarter" idx="5"/>
          </p:nvPr>
        </p:nvSpPr>
        <p:spPr/>
        <p:txBody>
          <a:bodyPr/>
          <a:lstStyle/>
          <a:p>
            <a:fld id="{A9457D3D-82FD-4820-9341-BDFDCE1E5311}" type="slidenum">
              <a:rPr lang="en-US" smtClean="0"/>
              <a:t>27</a:t>
            </a:fld>
            <a:endParaRPr lang="en-US" dirty="0"/>
          </a:p>
        </p:txBody>
      </p:sp>
    </p:spTree>
    <p:extLst>
      <p:ext uri="{BB962C8B-B14F-4D97-AF65-F5344CB8AC3E}">
        <p14:creationId xmlns:p14="http://schemas.microsoft.com/office/powerpoint/2010/main" val="2712072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85440-9584-19EE-E348-13208C1E46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3C60F-0270-FA0A-3D63-52EF2EE23DE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64EE448-7702-C116-E813-925037706D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table shows how clarifying what it means to be prepared can dramatically improve how students study. These brief clarifications help students focus their effort productively and arrive better prepared for learning, discussion, performance, or assessment.</a:t>
            </a:r>
          </a:p>
          <a:p>
            <a:endParaRPr lang="en-US" dirty="0"/>
          </a:p>
        </p:txBody>
      </p:sp>
      <p:sp>
        <p:nvSpPr>
          <p:cNvPr id="4" name="Slide Number Placeholder 3">
            <a:extLst>
              <a:ext uri="{FF2B5EF4-FFF2-40B4-BE49-F238E27FC236}">
                <a16:creationId xmlns:a16="http://schemas.microsoft.com/office/drawing/2014/main" id="{5EC58E32-1F6D-C340-FC2A-CD1B0A9A22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94855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After assessments, students often focus only on the grade and move on. Exam wrappers and post-task reflections interrupt this pattern by prompting students to reflect on how they prepared, what worked, and what they would change next time. These reflections do not require extensive writing or grading. Even a few targeted questions can help students connect outcomes to strategies and make intentional adjustments. Over time, students learn to treat results as feedback rather than judgment.</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29</a:t>
            </a:fld>
            <a:endParaRPr lang="en-US" dirty="0"/>
          </a:p>
        </p:txBody>
      </p:sp>
    </p:spTree>
    <p:extLst>
      <p:ext uri="{BB962C8B-B14F-4D97-AF65-F5344CB8AC3E}">
        <p14:creationId xmlns:p14="http://schemas.microsoft.com/office/powerpoint/2010/main" val="138640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Faculty often forget how much of their disciplinary thinking has become automatic. Years of study and practice have shaped how experts approach texts, problems, cases, labs, performances, or projects. These habits guide what they pay attention to, how they practice, and how they judge whether they are truly prepared. Students, however, rarely see this process in action.</a:t>
            </a:r>
          </a:p>
          <a:p>
            <a:pPr>
              <a:buNone/>
            </a:pPr>
            <a:endParaRPr lang="en-US" dirty="0"/>
          </a:p>
          <a:p>
            <a:pPr>
              <a:buNone/>
            </a:pPr>
            <a:r>
              <a:rPr lang="en-US" dirty="0"/>
              <a:t>Experts do not simply reread or review content. They actively interrogate material, looking for patterns, relationships, and underlying principles. They know which details signal deeper understanding and which are peripheral. When working through problems or scenarios, experts anticipate common pitfalls, recognize meaningful errors, and use mistakes as diagnostic tools rather than signs of failure.</a:t>
            </a:r>
          </a:p>
          <a:p>
            <a:pPr>
              <a:buNone/>
            </a:pPr>
            <a:endParaRPr lang="en-US" dirty="0"/>
          </a:p>
          <a:p>
            <a:pPr>
              <a:buNone/>
            </a:pPr>
            <a:r>
              <a:rPr lang="en-US" dirty="0"/>
              <a:t>Experts also study strategically. They choose approaches based on the type of thinking required—analysis, application, synthesis, or judgment—rather than relying on a single routine. They test </a:t>
            </a:r>
          </a:p>
          <a:p>
            <a:pPr>
              <a:buNone/>
            </a:pPr>
            <a:r>
              <a:rPr lang="en-US" dirty="0"/>
              <a:t>their understanding through retrieval, application, or explanation, adjusting their strategies when something doesn’t make sense. This self-monitoring happens almost unconsciously.</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3</a:t>
            </a:fld>
            <a:endParaRPr lang="en-US" dirty="0"/>
          </a:p>
        </p:txBody>
      </p:sp>
    </p:spTree>
    <p:extLst>
      <p:ext uri="{BB962C8B-B14F-4D97-AF65-F5344CB8AC3E}">
        <p14:creationId xmlns:p14="http://schemas.microsoft.com/office/powerpoint/2010/main" val="4180208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40736-52C5-7D8D-A5C8-E3013182C3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B75572-7217-FFA7-DC4C-1DD915C7B78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4577CE2-725D-C899-DA52-8CF7A4AE8462}"/>
              </a:ext>
            </a:extLst>
          </p:cNvPr>
          <p:cNvSpPr>
            <a:spLocks noGrp="1"/>
          </p:cNvSpPr>
          <p:nvPr>
            <p:ph type="body" idx="1"/>
          </p:nvPr>
        </p:nvSpPr>
        <p:spPr/>
        <p:txBody>
          <a:bodyPr/>
          <a:lstStyle/>
          <a:p>
            <a:r>
              <a:rPr lang="en-US" dirty="0"/>
              <a:t>This slide illustrates how short, targeted reflections can help students learn from assessments and performances rather than simply move on after receiving a grade. These brief reflections build metacognition, encourage strategic adjustment, and turn performance feedback into a tool for improvement—without adding grading or workload.</a:t>
            </a:r>
          </a:p>
          <a:p>
            <a:endParaRPr lang="en-US" dirty="0"/>
          </a:p>
        </p:txBody>
      </p:sp>
      <p:sp>
        <p:nvSpPr>
          <p:cNvPr id="4" name="Slide Number Placeholder 3">
            <a:extLst>
              <a:ext uri="{FF2B5EF4-FFF2-40B4-BE49-F238E27FC236}">
                <a16:creationId xmlns:a16="http://schemas.microsoft.com/office/drawing/2014/main" id="{8B9176C8-B5C1-9B68-795C-F6D38B98E5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5202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Students often see assignments as endpoints rather than learning tools. When assignments are framed only as products, students miss opportunities to use them for studying and growth. Small shifts can reposition assignments as preparation for future tasks. Assignments can become study tools when students are asked to revisit, revise, apply feedback, or extract key takeaways. This approach does not add new work—it helps students get more learning value from work they are already doing.</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31</a:t>
            </a:fld>
            <a:endParaRPr lang="en-US" dirty="0"/>
          </a:p>
        </p:txBody>
      </p:sp>
    </p:spTree>
    <p:extLst>
      <p:ext uri="{BB962C8B-B14F-4D97-AF65-F5344CB8AC3E}">
        <p14:creationId xmlns:p14="http://schemas.microsoft.com/office/powerpoint/2010/main" val="19840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F0593-317D-7C58-D29F-322B794FF0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1A36ED-06ED-D9C2-078E-AC8770907AC3}"/>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7716EEA-2B7C-676D-1F41-C4F7CB810125}"/>
              </a:ext>
            </a:extLst>
          </p:cNvPr>
          <p:cNvSpPr>
            <a:spLocks noGrp="1"/>
          </p:cNvSpPr>
          <p:nvPr>
            <p:ph type="body" idx="1"/>
          </p:nvPr>
        </p:nvSpPr>
        <p:spPr/>
        <p:txBody>
          <a:bodyPr/>
          <a:lstStyle/>
          <a:p>
            <a:pPr>
              <a:buNone/>
            </a:pPr>
            <a:r>
              <a:rPr lang="en-US" dirty="0"/>
              <a:t>This slide highlights how existing assignments can be leveraged to support studying and long-term learning. These small shifts help students extract more learning value from work they are already doing and promote retention, transfer, and continuous improvement.</a:t>
            </a:r>
          </a:p>
          <a:p>
            <a:endParaRPr lang="en-US" dirty="0"/>
          </a:p>
        </p:txBody>
      </p:sp>
      <p:sp>
        <p:nvSpPr>
          <p:cNvPr id="4" name="Slide Number Placeholder 3">
            <a:extLst>
              <a:ext uri="{FF2B5EF4-FFF2-40B4-BE49-F238E27FC236}">
                <a16:creationId xmlns:a16="http://schemas.microsoft.com/office/drawing/2014/main" id="{14161D5E-79A6-0D1F-1F0A-D70FEA7492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5604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Many students want to study effectively but are unsure where to focus their time and attention. General advice such as “review the material” or “study your notes” leaves students guessing which concepts matter most and how deeply they should understand them. Discipline-specific study guides or examples help bridge this gap by clarifying what successful preparation looks like in a particular field.</a:t>
            </a:r>
          </a:p>
          <a:p>
            <a:endParaRPr lang="en-US" dirty="0"/>
          </a:p>
          <a:p>
            <a:r>
              <a:rPr lang="en-US" dirty="0"/>
              <a:t>These guides do not need to be comprehensive or time-consuming to create. Even a short list of guiding questions, a sample problem with annotations, or an example of strong work can help students align their studying with disciplinary expectations. The goal is not to narrow learning, but to make priorities visible—what to practice, what to explain, and what to be able to do independently. When students use study guides or examples that mirror the intellectual work of the discipline, they study more strategically, waste less time on low-impact strategies, and arrive better prepared to learn, apply, and perform.</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33</a:t>
            </a:fld>
            <a:endParaRPr lang="en-US" dirty="0"/>
          </a:p>
        </p:txBody>
      </p:sp>
    </p:spTree>
    <p:extLst>
      <p:ext uri="{BB962C8B-B14F-4D97-AF65-F5344CB8AC3E}">
        <p14:creationId xmlns:p14="http://schemas.microsoft.com/office/powerpoint/2010/main" val="1682073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E7E0A-F36A-C884-8C8A-57EF015E31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849B4-C281-A065-083D-9E664B5E357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C7AB8D5-171F-CD92-3AB3-BEF16225DF6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highlights how discipline-specific study guides or examples help students focus their studying on what matters most. Rather than offering generic advice, these guides clarify priorities, illustrate expectations, and show how learning is assessed in the discipline. Even brief examples—such as guiding questions, sample problems, or annotated work—can reduce guesswork and help students study more strategically. By aligning study guidance with disciplinary thinking, instructors support student confidence and improve preparation without adding workload.</a:t>
            </a:r>
          </a:p>
          <a:p>
            <a:endParaRPr lang="en-US" dirty="0"/>
          </a:p>
        </p:txBody>
      </p:sp>
      <p:sp>
        <p:nvSpPr>
          <p:cNvPr id="4" name="Slide Number Placeholder 3">
            <a:extLst>
              <a:ext uri="{FF2B5EF4-FFF2-40B4-BE49-F238E27FC236}">
                <a16:creationId xmlns:a16="http://schemas.microsoft.com/office/drawing/2014/main" id="{467DDE6F-54C9-EE82-8456-8EE897E89C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34447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When students struggle, the instinct is often to reteach material. While reteaching can feel supportive, it does not always address the underlying issue. Frequently, students understand the explanation but have not yet practiced using the knowledge in a way that reveals gaps or misconceptions.</a:t>
            </a:r>
          </a:p>
          <a:p>
            <a:endParaRPr lang="en-US" dirty="0"/>
          </a:p>
          <a:p>
            <a:r>
              <a:rPr lang="en-US" dirty="0"/>
              <a:t>Quick practice checks shift the focus from repeating instruction to testing understanding. These brief, low-stakes opportunities ask students to apply, explain, or perform—often revealing where confusion remains. Instead of assuming students need more explanation, practice checks provide immediate information about what they can and cannot yet do.</a:t>
            </a:r>
          </a:p>
          <a:p>
            <a:endParaRPr lang="en-US" dirty="0"/>
          </a:p>
          <a:p>
            <a:r>
              <a:rPr lang="en-US" dirty="0"/>
              <a:t>This approach saves time and supports learning. Practice checks can take just a few minutes and fit naturally into class or study routines. They also empower students to see struggle as feedback rather than failure, helping them adjust strategies before misunderstandings solidify.</a:t>
            </a:r>
          </a:p>
        </p:txBody>
      </p:sp>
      <p:sp>
        <p:nvSpPr>
          <p:cNvPr id="4" name="Slide Number Placeholder 3"/>
          <p:cNvSpPr>
            <a:spLocks noGrp="1"/>
          </p:cNvSpPr>
          <p:nvPr>
            <p:ph type="sldNum" sz="quarter" idx="5"/>
          </p:nvPr>
        </p:nvSpPr>
        <p:spPr/>
        <p:txBody>
          <a:bodyPr/>
          <a:lstStyle/>
          <a:p>
            <a:fld id="{A9457D3D-82FD-4820-9341-BDFDCE1E5311}" type="slidenum">
              <a:rPr lang="en-US" smtClean="0"/>
              <a:t>35</a:t>
            </a:fld>
            <a:endParaRPr lang="en-US" dirty="0"/>
          </a:p>
        </p:txBody>
      </p:sp>
    </p:spTree>
    <p:extLst>
      <p:ext uri="{BB962C8B-B14F-4D97-AF65-F5344CB8AC3E}">
        <p14:creationId xmlns:p14="http://schemas.microsoft.com/office/powerpoint/2010/main" val="23182708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2F43B-E81B-CC1B-F17E-C0711ADB5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22A8FB-BA29-DBE7-1807-D57C7F99F4FB}"/>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2CF5161-8CF7-66E5-EB7D-0D9D2ACD819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This slide shows how brief practice checks can replace the need for reteaching. By prioritizing practice over repetition, faculty help students learn more efficiently and build confidence without adding time or workload.</a:t>
            </a:r>
          </a:p>
          <a:p>
            <a:endParaRPr lang="en-US" dirty="0"/>
          </a:p>
        </p:txBody>
      </p:sp>
      <p:sp>
        <p:nvSpPr>
          <p:cNvPr id="4" name="Slide Number Placeholder 3">
            <a:extLst>
              <a:ext uri="{FF2B5EF4-FFF2-40B4-BE49-F238E27FC236}">
                <a16:creationId xmlns:a16="http://schemas.microsoft.com/office/drawing/2014/main" id="{B940824F-CB19-DA42-E428-077E56649D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25488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Students often struggle not because they lack effort, but because they are unsure how to study effectively for a particular course or discipline. Much of what faculty assume students know about studying remains unspoken, leaving students to rely on trial and error or habits that may no longer work in college-level learning.</a:t>
            </a:r>
          </a:p>
          <a:p>
            <a:pPr>
              <a:buNone/>
            </a:pPr>
            <a:endParaRPr lang="en-US" dirty="0"/>
          </a:p>
          <a:p>
            <a:pPr>
              <a:buNone/>
            </a:pPr>
            <a:r>
              <a:rPr lang="en-US" dirty="0"/>
              <a:t>Making study strategies explicit helps remove this guesswork. When instructors name, model, and reinforce how learning works in their discipline, students gain clearer pathways to success. This transparency supports student confidence, improves preparation, and strengthens learning—without adding content or workload.</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37</a:t>
            </a:fld>
            <a:endParaRPr lang="en-US" dirty="0"/>
          </a:p>
        </p:txBody>
      </p:sp>
    </p:spTree>
    <p:extLst>
      <p:ext uri="{BB962C8B-B14F-4D97-AF65-F5344CB8AC3E}">
        <p14:creationId xmlns:p14="http://schemas.microsoft.com/office/powerpoint/2010/main" val="1646296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0" dirty="0"/>
              <a:t>Students are more likely to adopt effective study habits when faculty explicitly name the strategy and explain why it works in that discipline. Without this clarity, advice such as “practice problems,” “annotate the text,” or “use cases” can feel arbitrary or optional rather than purposeful.</a:t>
            </a:r>
          </a:p>
          <a:p>
            <a:endParaRPr lang="en-US" b="0" dirty="0"/>
          </a:p>
          <a:p>
            <a:r>
              <a:rPr lang="en-US" b="0" dirty="0"/>
              <a:t>Each field values distinct ways of thinking and doing, and specific strategies support those goals. Retrieval practice prepares students for independent problem-solving, elaboration supports interpretation and meaning-making, interleaving strengthens decision-making across similar cases, spaced practice builds durable skills over time, and concrete examples anchor learning in real-world application. When faculty explain how a named strategy mirrors expert practice or aligns with assessments, students better understand how studying leads to success.</a:t>
            </a:r>
          </a:p>
          <a:p>
            <a:endParaRPr lang="en-US" b="0" dirty="0"/>
          </a:p>
          <a:p>
            <a:r>
              <a:rPr lang="en-US" b="0" dirty="0"/>
              <a:t>This does not require lengthy instruction. A brief explanation—naming the strategy and connecting it to disciplinary expectations—is often enough to shift student behavior. By making these connections explicit, students see that effective studying is intentional, discipline-specific, and aligned with how knowledge is used and evaluated.</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38</a:t>
            </a:fld>
            <a:endParaRPr lang="en-US" dirty="0"/>
          </a:p>
        </p:txBody>
      </p:sp>
    </p:spTree>
    <p:extLst>
      <p:ext uri="{BB962C8B-B14F-4D97-AF65-F5344CB8AC3E}">
        <p14:creationId xmlns:p14="http://schemas.microsoft.com/office/powerpoint/2010/main" val="862067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1A40C-F5DF-F83B-F60C-CB5FC5207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2F2986-5BC2-45C8-F561-D6DD7277023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3B5554D-B0A1-542B-87C3-BFBCD32AD29E}"/>
              </a:ext>
            </a:extLst>
          </p:cNvPr>
          <p:cNvSpPr>
            <a:spLocks noGrp="1"/>
          </p:cNvSpPr>
          <p:nvPr>
            <p:ph type="body" idx="1"/>
          </p:nvPr>
        </p:nvSpPr>
        <p:spPr/>
        <p:txBody>
          <a:bodyPr/>
          <a:lstStyle/>
          <a:p>
            <a:r>
              <a:rPr lang="en-US" dirty="0"/>
              <a:t>This slide shows how explicitly naming a study strategy—and explaining why it aligns with disciplinary thinking and assessment—helps students understand that effective studying is intentional, not arbitrary.</a:t>
            </a:r>
          </a:p>
        </p:txBody>
      </p:sp>
      <p:sp>
        <p:nvSpPr>
          <p:cNvPr id="4" name="Slide Number Placeholder 3">
            <a:extLst>
              <a:ext uri="{FF2B5EF4-FFF2-40B4-BE49-F238E27FC236}">
                <a16:creationId xmlns:a16="http://schemas.microsoft.com/office/drawing/2014/main" id="{5F37CAAA-3C29-C64E-0CCC-8412A86B00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782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Students, by contrast, often equate studying with time spent. They reread notes, highlight passages, or review slides without checking whether they can actually </a:t>
            </a:r>
            <a:r>
              <a:rPr lang="en-US" i="1" dirty="0"/>
              <a:t>use</a:t>
            </a:r>
            <a:r>
              <a:rPr lang="en-US" dirty="0"/>
              <a:t> the information. Because expert habits are rarely named or modeled, students assume that effective studying looks the same across all courses. When that assumption fails, they blame themselves rather than the strategy.</a:t>
            </a:r>
          </a:p>
          <a:p>
            <a:pPr>
              <a:buNone/>
            </a:pPr>
            <a:endParaRPr lang="en-US" dirty="0"/>
          </a:p>
          <a:p>
            <a:pPr>
              <a:buNone/>
            </a:pPr>
            <a:r>
              <a:rPr lang="en-US" dirty="0"/>
              <a:t>The challenge is not that students are unwilling to study—it is that they are missing access to expert thinking. When faculty pause to explain </a:t>
            </a:r>
            <a:r>
              <a:rPr lang="en-US" i="1" dirty="0"/>
              <a:t>how</a:t>
            </a:r>
            <a:r>
              <a:rPr lang="en-US" dirty="0"/>
              <a:t> they approach learning tasks in their discipline, students gain insight into what preparation really means. Making these invisible practices visible helps students move from guessing what works to studying with intention and confidence.</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4</a:t>
            </a:fld>
            <a:endParaRPr lang="en-US" dirty="0"/>
          </a:p>
        </p:txBody>
      </p:sp>
    </p:spTree>
    <p:extLst>
      <p:ext uri="{BB962C8B-B14F-4D97-AF65-F5344CB8AC3E}">
        <p14:creationId xmlns:p14="http://schemas.microsoft.com/office/powerpoint/2010/main" val="39155049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b="0" dirty="0"/>
              <a:t>Students often prepare for exams or performances by relying on familiar habits rather than on what the assessment actually demands. Without clear guidance, preparation becomes guesswork: rereading notes for an exam that requires application, memorizing details for a task that requires interpretation, or practicing broadly for a performance that requires focused refinement.</a:t>
            </a:r>
          </a:p>
          <a:p>
            <a:pPr>
              <a:buNone/>
            </a:pPr>
            <a:endParaRPr lang="en-US" b="0" dirty="0"/>
          </a:p>
          <a:p>
            <a:pPr>
              <a:buNone/>
            </a:pPr>
            <a:r>
              <a:rPr lang="en-US" b="0" dirty="0"/>
              <a:t>Clarifying what preparation actually requires helps students align their studying with expectations. This means explicitly naming the types of thinking, practice, or decision-making students will need to demonstrate—such as solving unfamiliar problems, interpreting evidence, applying theories, making judgments, or performing specific skills under constraints.</a:t>
            </a:r>
          </a:p>
          <a:p>
            <a:pPr>
              <a:buNone/>
            </a:pPr>
            <a:endParaRPr lang="en-US" b="0" dirty="0"/>
          </a:p>
          <a:p>
            <a:pPr>
              <a:buNone/>
            </a:pPr>
            <a:r>
              <a:rPr lang="en-US" b="0" dirty="0"/>
              <a:t>This strategy does not involve giving away exam questions or lowering rigor. Instead, it makes assessment demands transparent. When students understand whether an exam emphasizes application over recall, reasoning over definitions, or performance over completion, they can choose study strategies that are more effective and less stressful.</a:t>
            </a:r>
          </a:p>
          <a:p>
            <a:pPr>
              <a:buNone/>
            </a:pPr>
            <a:endParaRPr lang="en-US" b="0" dirty="0"/>
          </a:p>
          <a:p>
            <a:pPr>
              <a:buNone/>
            </a:pPr>
            <a:endParaRPr lang="en-US" b="0" dirty="0"/>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40</a:t>
            </a:fld>
            <a:endParaRPr lang="en-US" dirty="0"/>
          </a:p>
        </p:txBody>
      </p:sp>
    </p:spTree>
    <p:extLst>
      <p:ext uri="{BB962C8B-B14F-4D97-AF65-F5344CB8AC3E}">
        <p14:creationId xmlns:p14="http://schemas.microsoft.com/office/powerpoint/2010/main" val="27576063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6DD3E-BF9F-9FA8-6588-3C12DC8BB8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0EEBCD-CEBF-105E-6742-8DC514A6908F}"/>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E22825F-831A-9BC6-D325-555250865193}"/>
              </a:ext>
            </a:extLst>
          </p:cNvPr>
          <p:cNvSpPr>
            <a:spLocks noGrp="1"/>
          </p:cNvSpPr>
          <p:nvPr>
            <p:ph type="body" idx="1"/>
          </p:nvPr>
        </p:nvSpPr>
        <p:spPr/>
        <p:txBody>
          <a:bodyPr/>
          <a:lstStyle/>
          <a:p>
            <a:r>
              <a:rPr lang="en-US" dirty="0"/>
              <a:t>This slide highlights that exam and performance preparation differs by discipline. By clarifying how students are expected to think or perform, instructors help them align their studying with assessments, reducing anxiety and improving performance without lowering rigor or adding work.</a:t>
            </a:r>
          </a:p>
        </p:txBody>
      </p:sp>
      <p:sp>
        <p:nvSpPr>
          <p:cNvPr id="4" name="Slide Number Placeholder 3">
            <a:extLst>
              <a:ext uri="{FF2B5EF4-FFF2-40B4-BE49-F238E27FC236}">
                <a16:creationId xmlns:a16="http://schemas.microsoft.com/office/drawing/2014/main" id="{6938D44A-B5AF-2801-FFEB-D28E633D7CD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58625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Students often view assignments as academic tasks designed solely for grading, rather than as opportunities to develop professional ways of thinking and working. When this connection remains implicit, students may focus on completion instead of understanding how the work prepares them for real-world contexts.</a:t>
            </a:r>
          </a:p>
          <a:p>
            <a:endParaRPr lang="en-US" dirty="0"/>
          </a:p>
          <a:p>
            <a:r>
              <a:rPr lang="en-US" dirty="0"/>
              <a:t>Connecting assignments to professional practice helps students see </a:t>
            </a:r>
            <a:r>
              <a:rPr lang="en-US" i="1" dirty="0"/>
              <a:t>why</a:t>
            </a:r>
            <a:r>
              <a:rPr lang="en-US" dirty="0"/>
              <a:t> the work matters. When faculty explain how an assignment mirrors how professionals analyze problems, make decisions, communicate ideas, or refine skills, students begin to approach the task with greater purpose and engagement. The assignment shifts from “something to turn in” to “practice for the field.”</a:t>
            </a:r>
          </a:p>
          <a:p>
            <a:endParaRPr lang="en-US" dirty="0"/>
          </a:p>
          <a:p>
            <a:r>
              <a:rPr lang="en-US" dirty="0"/>
              <a:t>This strategy does not require changing assignments. It simply involves naming the professional thinking embedded in the work—how a problem set reflects analytical decision-making, how an essay mirrors professional argumentation, or how a performance task builds industry-standard skills. These brief explanations help students align their effort with authentic expectations.</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42</a:t>
            </a:fld>
            <a:endParaRPr lang="en-US" dirty="0"/>
          </a:p>
        </p:txBody>
      </p:sp>
    </p:spTree>
    <p:extLst>
      <p:ext uri="{BB962C8B-B14F-4D97-AF65-F5344CB8AC3E}">
        <p14:creationId xmlns:p14="http://schemas.microsoft.com/office/powerpoint/2010/main" val="21543259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1D66C-D375-D54D-3FB6-2ADD55E1A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41AEAB-88E4-DF27-B0D0-9D5AB7411F9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4DF9458-FDF4-1F28-588E-A281EC5BB0F1}"/>
              </a:ext>
            </a:extLst>
          </p:cNvPr>
          <p:cNvSpPr>
            <a:spLocks noGrp="1"/>
          </p:cNvSpPr>
          <p:nvPr>
            <p:ph type="body" idx="1"/>
          </p:nvPr>
        </p:nvSpPr>
        <p:spPr/>
        <p:txBody>
          <a:bodyPr/>
          <a:lstStyle/>
          <a:p>
            <a:r>
              <a:rPr lang="en-US" dirty="0"/>
              <a:t>In this slide, assignments are framed as practice for professional thinking rather than isolated academic tasks. By briefly explaining how an assignment mirrors real-world decision-making, communication, or performance in the field, instructors help students understand the purpose behind the work. </a:t>
            </a:r>
          </a:p>
        </p:txBody>
      </p:sp>
      <p:sp>
        <p:nvSpPr>
          <p:cNvPr id="4" name="Slide Number Placeholder 3">
            <a:extLst>
              <a:ext uri="{FF2B5EF4-FFF2-40B4-BE49-F238E27FC236}">
                <a16:creationId xmlns:a16="http://schemas.microsoft.com/office/drawing/2014/main" id="{EE16EF7F-6007-D104-7599-C14DD38BFF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24555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Students often spend time studying without knowing whether their efforts are actually working. Familiarity can feel like understanding, and gaps may not become visible until an exam, performance, or high-stakes task reveals them. Helping students monitor their own learning shifts preparation from guesswork to evidence.</a:t>
            </a:r>
          </a:p>
          <a:p>
            <a:pPr>
              <a:buNone/>
            </a:pPr>
            <a:endParaRPr lang="en-US" dirty="0"/>
          </a:p>
          <a:p>
            <a:pPr>
              <a:buNone/>
            </a:pPr>
            <a:r>
              <a:rPr lang="en-US" dirty="0"/>
              <a:t>When faculty provide simple tools for self-checking, reflection, and adjustment, students learn to evaluate their understanding as they study. These strategies do not add work or reduce rigor—they help students become more aware, strategic, and independent learners. By making learning visible to students themselves, instructors support stronger preparation, persistence, and long-term success.</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44</a:t>
            </a:fld>
            <a:endParaRPr lang="en-US" dirty="0"/>
          </a:p>
        </p:txBody>
      </p:sp>
    </p:spTree>
    <p:extLst>
      <p:ext uri="{BB962C8B-B14F-4D97-AF65-F5344CB8AC3E}">
        <p14:creationId xmlns:p14="http://schemas.microsoft.com/office/powerpoint/2010/main" val="14532041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Students often approach studying as if all tasks require the same kind of thinking. They may reread, memorize, or review notes regardless of whether an assignment, exam, or performance actually requires application, interpretation, decision-making, or creation. When the type of thinking remains unclear, students misalign their preparation and are surprised by outcomes.</a:t>
            </a:r>
          </a:p>
          <a:p>
            <a:pPr>
              <a:buNone/>
            </a:pPr>
            <a:endParaRPr lang="en-US" dirty="0"/>
          </a:p>
          <a:p>
            <a:pPr>
              <a:buNone/>
            </a:pPr>
            <a:r>
              <a:rPr lang="en-US" dirty="0"/>
              <a:t>Asking “What type of thinking does this require?” helps students pause and diagnose the task before choosing a study strategy. This question shifts attention away from </a:t>
            </a:r>
            <a:r>
              <a:rPr lang="en-US" i="1" dirty="0"/>
              <a:t>how long</a:t>
            </a:r>
            <a:r>
              <a:rPr lang="en-US" dirty="0"/>
              <a:t> to study and toward </a:t>
            </a:r>
            <a:r>
              <a:rPr lang="en-US" i="1" dirty="0"/>
              <a:t>how</a:t>
            </a:r>
            <a:r>
              <a:rPr lang="en-US" dirty="0"/>
              <a:t> to study. It encourages students to match their preparation to the cognitive demands of the discipline—whether that means solving unfamiliar problems, synthesizing ideas, applying theories, making judgments, or refining performance.</a:t>
            </a:r>
          </a:p>
          <a:p>
            <a:pPr>
              <a:buNone/>
            </a:pPr>
            <a:endParaRPr lang="en-US" dirty="0"/>
          </a:p>
          <a:p>
            <a:pPr>
              <a:buNone/>
            </a:pPr>
            <a:r>
              <a:rPr lang="en-US" dirty="0"/>
              <a:t>This strategy is simple but powerful. Faculty can model it briefly when introducing an assignment, reviewing an assessment, or debriefing feedback. Over time, students internalize the habit of asking the question themselves, leading to more intentional studying and better transfer of learning.</a:t>
            </a:r>
          </a:p>
          <a:p>
            <a:pPr>
              <a:buNone/>
            </a:pPr>
            <a:endParaRPr lang="en-US" dirty="0"/>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45</a:t>
            </a:fld>
            <a:endParaRPr lang="en-US" dirty="0"/>
          </a:p>
        </p:txBody>
      </p:sp>
    </p:spTree>
    <p:extLst>
      <p:ext uri="{BB962C8B-B14F-4D97-AF65-F5344CB8AC3E}">
        <p14:creationId xmlns:p14="http://schemas.microsoft.com/office/powerpoint/2010/main" val="2628566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E7908-E721-47A0-AFAD-D87993C69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E82F69-A9A4-2650-03AE-72213E9BD2D9}"/>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C0256AE-CC67-A583-CB1B-CEDBA2DFAD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emphasizes the importance of helping students identify the kind of thinking a task requires before they choose how to study. By consistently asking this question, you help students become more intentional, strategic learners who can monitor and adjust their own preparation.</a:t>
            </a:r>
          </a:p>
          <a:p>
            <a:endParaRPr lang="en-US" dirty="0"/>
          </a:p>
        </p:txBody>
      </p:sp>
      <p:sp>
        <p:nvSpPr>
          <p:cNvPr id="4" name="Slide Number Placeholder 3">
            <a:extLst>
              <a:ext uri="{FF2B5EF4-FFF2-40B4-BE49-F238E27FC236}">
                <a16:creationId xmlns:a16="http://schemas.microsoft.com/office/drawing/2014/main" id="{B0259B54-E90D-4176-CE13-B3616A9CFA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3900746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b="0" dirty="0"/>
              <a:t>Students often experience the same errors across assignments, exams, or performances without recognizing a pattern. When feedback is viewed as isolated comments rather than as information about learning habits, mistakes are likely to repeat. Asking “What mistakes am I repeating?” helps students shift from reacting to outcomes to diagnosing their learning.</a:t>
            </a:r>
          </a:p>
          <a:p>
            <a:pPr>
              <a:buNone/>
            </a:pPr>
            <a:endParaRPr lang="en-US" b="0" dirty="0"/>
          </a:p>
          <a:p>
            <a:pPr>
              <a:buNone/>
            </a:pPr>
            <a:r>
              <a:rPr lang="en-US" b="0" dirty="0"/>
              <a:t>This question reframes errors as data. Instead of focusing on what went wrong once, students look for trends—misapplied concepts, weak explanations, rushed steps, or incomplete preparation. Identifying patterns allows students to adjust strategies intentionally rather than studying more of the same way.</a:t>
            </a:r>
          </a:p>
          <a:p>
            <a:pPr>
              <a:buNone/>
            </a:pPr>
            <a:endParaRPr lang="en-US" b="0" dirty="0"/>
          </a:p>
          <a:p>
            <a:pPr>
              <a:buNone/>
            </a:pPr>
            <a:r>
              <a:rPr lang="en-US" b="0" dirty="0"/>
              <a:t>Faculty can support this habit by prompting brief reflection after assessments, highlighting common patterns during review, or asking students to name one recurring issue they plan to address. Over time, students learn to anticipate errors and intervene earlier in their studying.</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47</a:t>
            </a:fld>
            <a:endParaRPr lang="en-US" dirty="0"/>
          </a:p>
        </p:txBody>
      </p:sp>
    </p:spTree>
    <p:extLst>
      <p:ext uri="{BB962C8B-B14F-4D97-AF65-F5344CB8AC3E}">
        <p14:creationId xmlns:p14="http://schemas.microsoft.com/office/powerpoint/2010/main" val="2523257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0295A-1392-EB88-E0D0-11C36A887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E654A5-E032-DEE0-D0A5-864F2DA7A95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7E78B88-971B-51EC-05EB-15AF4F9762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highlights how identifying recurring mistakes helps students monitor and improve their learning. </a:t>
            </a:r>
          </a:p>
        </p:txBody>
      </p:sp>
      <p:sp>
        <p:nvSpPr>
          <p:cNvPr id="4" name="Slide Number Placeholder 3">
            <a:extLst>
              <a:ext uri="{FF2B5EF4-FFF2-40B4-BE49-F238E27FC236}">
                <a16:creationId xmlns:a16="http://schemas.microsoft.com/office/drawing/2014/main" id="{29D1E2DE-0301-7AF3-3612-7295413F9F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5160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79693-B9B9-89FF-6023-095C1E04B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ED7B7-EA84-2E24-71DD-8D4743C81F9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9879D57-6192-5762-1F14-76B6517BD77E}"/>
              </a:ext>
            </a:extLst>
          </p:cNvPr>
          <p:cNvSpPr>
            <a:spLocks noGrp="1"/>
          </p:cNvSpPr>
          <p:nvPr>
            <p:ph type="body" idx="1"/>
          </p:nvPr>
        </p:nvSpPr>
        <p:spPr/>
        <p:txBody>
          <a:bodyPr/>
          <a:lstStyle/>
          <a:p>
            <a:pPr>
              <a:buNone/>
            </a:pPr>
            <a:r>
              <a:rPr lang="en-US" dirty="0"/>
              <a:t>Students often focus on outcomes—grades, scores, or performance quality—without reflecting on </a:t>
            </a:r>
            <a:r>
              <a:rPr lang="en-US" i="1" dirty="0"/>
              <a:t>how</a:t>
            </a:r>
            <a:r>
              <a:rPr lang="en-US" dirty="0"/>
              <a:t> they prepared. As a result, effective strategies may go unnoticed, while ineffective ones continue out of habit. Asking “What strategy helped most this week?” helps students identify what is actually supporting their learning.</a:t>
            </a:r>
          </a:p>
          <a:p>
            <a:pPr>
              <a:buNone/>
            </a:pPr>
            <a:endParaRPr lang="en-US" dirty="0"/>
          </a:p>
          <a:p>
            <a:pPr>
              <a:buNone/>
            </a:pPr>
            <a:r>
              <a:rPr lang="en-US" dirty="0"/>
              <a:t>This question shifts reflection from judgment to insight. Instead of asking whether studying worked or didn’t work, students consider </a:t>
            </a:r>
            <a:r>
              <a:rPr lang="en-US" i="1" dirty="0"/>
              <a:t>which</a:t>
            </a:r>
            <a:r>
              <a:rPr lang="en-US" dirty="0"/>
              <a:t> strategy made the biggest difference. This builds awareness of cause and effect: how specific approaches—practice, self-checks, spacing, feedback use—contribute to understanding and performance.</a:t>
            </a:r>
          </a:p>
          <a:p>
            <a:pPr>
              <a:buNone/>
            </a:pPr>
            <a:endParaRPr lang="en-US" dirty="0"/>
          </a:p>
          <a:p>
            <a:pPr>
              <a:buNone/>
            </a:pPr>
            <a:r>
              <a:rPr lang="en-US" dirty="0"/>
              <a:t>Faculty can support this habit with brief, low-stakes prompts at the end of a week, module, or assignment. Over time, students begin to build a personalized toolkit of strategies they know are effective for them and for the discipline. This supports transfer across courses and increases confidence.</a:t>
            </a:r>
          </a:p>
          <a:p>
            <a:endParaRPr lang="en-US" dirty="0"/>
          </a:p>
        </p:txBody>
      </p:sp>
      <p:sp>
        <p:nvSpPr>
          <p:cNvPr id="4" name="Slide Number Placeholder 3">
            <a:extLst>
              <a:ext uri="{FF2B5EF4-FFF2-40B4-BE49-F238E27FC236}">
                <a16:creationId xmlns:a16="http://schemas.microsoft.com/office/drawing/2014/main" id="{3C64740B-78EF-2C9E-EAF1-828534EC7A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457D3D-82FD-4820-9341-BDFDCE1E531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378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Once we recognize that studying is discipline-specific, the next step is to make those differences visible. What counts as effective preparation in one field may be ineffective—or even misleading—in another. A strategy that works well in a reading-intensive course may fall short in a problem-based or performance-based course.</a:t>
            </a:r>
          </a:p>
          <a:p>
            <a:pPr>
              <a:buNone/>
            </a:pPr>
            <a:endParaRPr lang="en-US" dirty="0"/>
          </a:p>
          <a:p>
            <a:pPr>
              <a:buNone/>
            </a:pPr>
            <a:r>
              <a:rPr lang="en-US" dirty="0"/>
              <a:t>Each discipline emphasizes distinct ways of thinking, practicing, and demonstrating understanding. Some prioritize analysis and interpretation, others application and precision, and others decision-making under real-world constraints. As a result, successful studying looks different depending on the type of learning students are being asked to do.</a:t>
            </a:r>
          </a:p>
          <a:p>
            <a:pPr>
              <a:buNone/>
            </a:pPr>
            <a:endParaRPr lang="en-US" dirty="0"/>
          </a:p>
          <a:p>
            <a:pPr>
              <a:buNone/>
            </a:pPr>
            <a:r>
              <a:rPr lang="en-US" dirty="0"/>
              <a:t>Students are rarely taught these differences explicitly. Without guidance, they assume that effort alone will transfer across courses. When it doesn’t, they experience confusion, frustration, or misplaced self-doubt. Making disciplinary study practices explicit helps students understand </a:t>
            </a:r>
            <a:r>
              <a:rPr lang="en-US" i="1" dirty="0"/>
              <a:t>how</a:t>
            </a:r>
            <a:r>
              <a:rPr lang="en-US" dirty="0"/>
              <a:t> to prepare—not just </a:t>
            </a:r>
            <a:r>
              <a:rPr lang="en-US" i="1" dirty="0"/>
              <a:t>how much</a:t>
            </a:r>
            <a:r>
              <a:rPr lang="en-US" dirty="0"/>
              <a:t> to prepare.</a:t>
            </a:r>
          </a:p>
          <a:p>
            <a:pPr>
              <a:buNone/>
            </a:pPr>
            <a:endParaRPr lang="en-US" dirty="0"/>
          </a:p>
          <a:p>
            <a:pPr>
              <a:buNone/>
            </a:pPr>
            <a:r>
              <a:rPr lang="en-US" dirty="0"/>
              <a:t>The following examples illustrate how studying varies across disciplines and highlight opportunities for faculty to model expert thinking in ways that help students study more effectively and with greater confidence.</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5</a:t>
            </a:fld>
            <a:endParaRPr lang="en-US" dirty="0"/>
          </a:p>
        </p:txBody>
      </p:sp>
    </p:spTree>
    <p:extLst>
      <p:ext uri="{BB962C8B-B14F-4D97-AF65-F5344CB8AC3E}">
        <p14:creationId xmlns:p14="http://schemas.microsoft.com/office/powerpoint/2010/main" val="32369744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D91C6-8837-ADCB-49DE-938F8DE4A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31679-FC49-4233-7EF1-F58D0857778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D59B8AD-B98C-760A-CBFD-40B26FF0A7F0}"/>
              </a:ext>
            </a:extLst>
          </p:cNvPr>
          <p:cNvSpPr>
            <a:spLocks noGrp="1"/>
          </p:cNvSpPr>
          <p:nvPr>
            <p:ph type="body" idx="1"/>
          </p:nvPr>
        </p:nvSpPr>
        <p:spPr/>
        <p:txBody>
          <a:bodyPr/>
          <a:lstStyle/>
          <a:p>
            <a:r>
              <a:rPr lang="en-US" dirty="0"/>
              <a:t>This slide encourages students to reflect on which study strategies had the greatest impact on their learning. </a:t>
            </a:r>
          </a:p>
        </p:txBody>
      </p:sp>
      <p:sp>
        <p:nvSpPr>
          <p:cNvPr id="4" name="Slide Number Placeholder 3">
            <a:extLst>
              <a:ext uri="{FF2B5EF4-FFF2-40B4-BE49-F238E27FC236}">
                <a16:creationId xmlns:a16="http://schemas.microsoft.com/office/drawing/2014/main" id="{C46D3C71-E8F3-6D3C-6D01-9DB5DE9F6A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45671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Supporting students in how they study does not require redesigning a course or adding new responsibilities. Meaningful change often begins with a single, intentional adjustment that fits naturally within your discipline and teaching style. Small shifts—naming a strategy, clarifying expectations, or prompting reflection—can significantly improve how students prepare and engage.</a:t>
            </a:r>
          </a:p>
          <a:p>
            <a:pPr>
              <a:buNone/>
            </a:pPr>
            <a:endParaRPr lang="en-US" dirty="0"/>
          </a:p>
          <a:p>
            <a:pPr>
              <a:buNone/>
            </a:pPr>
            <a:r>
              <a:rPr lang="en-US" dirty="0"/>
              <a:t>This section focuses on simple, discipline-specific moves you can try right away. By starting small and building gradually, you can support student learning more effectively while maintaining rigor and respecting your time.</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51</a:t>
            </a:fld>
            <a:endParaRPr lang="en-US" dirty="0"/>
          </a:p>
        </p:txBody>
      </p:sp>
    </p:spTree>
    <p:extLst>
      <p:ext uri="{BB962C8B-B14F-4D97-AF65-F5344CB8AC3E}">
        <p14:creationId xmlns:p14="http://schemas.microsoft.com/office/powerpoint/2010/main" val="36286380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When instructors think about teaching students how to study, it can feel overwhelming to address every topic or skill at once. A more effective and manageable approach is to start with a single, high-impact concept and use it to model how studying works in the discipline.</a:t>
            </a:r>
          </a:p>
          <a:p>
            <a:pPr>
              <a:buNone/>
            </a:pPr>
            <a:endParaRPr lang="en-US" dirty="0"/>
          </a:p>
          <a:p>
            <a:pPr>
              <a:buNone/>
            </a:pPr>
            <a:r>
              <a:rPr lang="en-US" dirty="0"/>
              <a:t>Choosing one concept allows faculty to slow down and make expert thinking visible without sacrificing content coverage. By narrating how you approach understanding, practicing, or applying that concept—what you focus on, how you check understanding, and how you respond to confusion—students gain a concrete example of what effective studying looks like. This example then becomes a template students can reuse across the course.</a:t>
            </a:r>
          </a:p>
          <a:p>
            <a:pPr>
              <a:buNone/>
            </a:pPr>
            <a:endParaRPr lang="en-US" dirty="0"/>
          </a:p>
          <a:p>
            <a:pPr>
              <a:buNone/>
            </a:pPr>
            <a:r>
              <a:rPr lang="en-US" dirty="0"/>
              <a:t>This strategy works because it reduces cognitive overload for both faculty and students. Rather than abstract advice, students see a specific instance of disciplinary studying in action. Over time, students begin to transfer these habits to new concepts independently.</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52</a:t>
            </a:fld>
            <a:endParaRPr lang="en-US" dirty="0"/>
          </a:p>
        </p:txBody>
      </p:sp>
    </p:spTree>
    <p:extLst>
      <p:ext uri="{BB962C8B-B14F-4D97-AF65-F5344CB8AC3E}">
        <p14:creationId xmlns:p14="http://schemas.microsoft.com/office/powerpoint/2010/main" val="37728001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7F8E1-316C-4495-CFC9-5A68AD874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1D3C94-39CB-F87B-0816-258EDD288F9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4716B89-9BE4-CDE5-35DD-09548E48B5C5}"/>
              </a:ext>
            </a:extLst>
          </p:cNvPr>
          <p:cNvSpPr>
            <a:spLocks noGrp="1"/>
          </p:cNvSpPr>
          <p:nvPr>
            <p:ph type="body" idx="1"/>
          </p:nvPr>
        </p:nvSpPr>
        <p:spPr/>
        <p:txBody>
          <a:bodyPr/>
          <a:lstStyle/>
          <a:p>
            <a:r>
              <a:rPr lang="en-US" dirty="0"/>
              <a:t>This slide shows how modeling just one key concept can help students learn how to study more effectively. </a:t>
            </a:r>
          </a:p>
          <a:p>
            <a:endParaRPr lang="en-US" dirty="0"/>
          </a:p>
        </p:txBody>
      </p:sp>
      <p:sp>
        <p:nvSpPr>
          <p:cNvPr id="4" name="Slide Number Placeholder 3">
            <a:extLst>
              <a:ext uri="{FF2B5EF4-FFF2-40B4-BE49-F238E27FC236}">
                <a16:creationId xmlns:a16="http://schemas.microsoft.com/office/drawing/2014/main" id="{A0927DC9-8AC5-3C84-CA9B-5D6919CECEE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6855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Adding reflection does not require redesigning a course or creating new assignments. A simple and effective starting point is to choose </a:t>
            </a:r>
            <a:r>
              <a:rPr lang="en-US" b="0" dirty="0"/>
              <a:t>one existing assignment and add a brief reflection that helps students think about </a:t>
            </a:r>
            <a:r>
              <a:rPr lang="en-US" b="0" i="1" dirty="0"/>
              <a:t>how</a:t>
            </a:r>
            <a:r>
              <a:rPr lang="en-US" b="0" dirty="0"/>
              <a:t> they prepared, </a:t>
            </a:r>
            <a:r>
              <a:rPr lang="en-US" b="0" i="1" dirty="0"/>
              <a:t>what</a:t>
            </a:r>
            <a:r>
              <a:rPr lang="en-US" b="0" dirty="0"/>
              <a:t> they learned, and </a:t>
            </a:r>
            <a:r>
              <a:rPr lang="en-US" b="0" i="1" dirty="0"/>
              <a:t>what</a:t>
            </a:r>
            <a:r>
              <a:rPr lang="en-US" b="0" dirty="0"/>
              <a:t> they would change next time.</a:t>
            </a:r>
          </a:p>
          <a:p>
            <a:pPr>
              <a:buNone/>
            </a:pPr>
            <a:endParaRPr lang="en-US" b="0" dirty="0"/>
          </a:p>
          <a:p>
            <a:pPr>
              <a:buNone/>
            </a:pPr>
            <a:r>
              <a:rPr lang="en-US" dirty="0"/>
              <a:t>This small addition helps students connect effort to outcomes. Instead of viewing the assignment as a finished product, students are prompted to consider the strategies they used, where they struggled, and what supported their learning. Over time, this reflection builds metacognitive habits that improve studying across tasks and courses.</a:t>
            </a:r>
          </a:p>
          <a:p>
            <a:pPr>
              <a:buNone/>
            </a:pPr>
            <a:endParaRPr lang="en-US" dirty="0"/>
          </a:p>
          <a:p>
            <a:pPr>
              <a:buNone/>
            </a:pPr>
            <a:r>
              <a:rPr lang="en-US" dirty="0"/>
              <a:t>Reflection works best when it is focused and low-stakes. One or two targeted questions—completed after submission or feedback—are enough to help students pause and learn from experience. Faculty gain insight into student preparation, and students gain clearer direction for improvement.</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54</a:t>
            </a:fld>
            <a:endParaRPr lang="en-US" dirty="0"/>
          </a:p>
        </p:txBody>
      </p:sp>
    </p:spTree>
    <p:extLst>
      <p:ext uri="{BB962C8B-B14F-4D97-AF65-F5344CB8AC3E}">
        <p14:creationId xmlns:p14="http://schemas.microsoft.com/office/powerpoint/2010/main" val="29222893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2FCFC-E9D6-5E23-06CB-962E91497F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AAEF3-7A00-3748-6EC8-40666B6A068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D53C9252-19D3-8ACF-990B-EE04AC246FC8}"/>
              </a:ext>
            </a:extLst>
          </p:cNvPr>
          <p:cNvSpPr>
            <a:spLocks noGrp="1"/>
          </p:cNvSpPr>
          <p:nvPr>
            <p:ph type="body" idx="1"/>
          </p:nvPr>
        </p:nvSpPr>
        <p:spPr/>
        <p:txBody>
          <a:bodyPr/>
          <a:lstStyle/>
          <a:p>
            <a:r>
              <a:rPr lang="en-US" dirty="0"/>
              <a:t>This slide highlights how adding reflection to just one assignment can help students learn more effectively. </a:t>
            </a:r>
          </a:p>
        </p:txBody>
      </p:sp>
      <p:sp>
        <p:nvSpPr>
          <p:cNvPr id="4" name="Slide Number Placeholder 3">
            <a:extLst>
              <a:ext uri="{FF2B5EF4-FFF2-40B4-BE49-F238E27FC236}">
                <a16:creationId xmlns:a16="http://schemas.microsoft.com/office/drawing/2014/main" id="{A336DBC3-CA2B-585F-DA40-B26CE6D9DC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150190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Exam wrappers and practice prompts help students pause and learn from assessments rather than moving on once a grade is posted. Starting with </a:t>
            </a:r>
            <a:r>
              <a:rPr lang="en-US" b="0" dirty="0"/>
              <a:t>one exam wrapper or practice prompt </a:t>
            </a:r>
            <a:r>
              <a:rPr lang="en-US" dirty="0"/>
              <a:t>keeps the strategy manageable while providing high impact. The goal is not to add writing or grading, but to help students connect preparation strategies to performance.</a:t>
            </a:r>
          </a:p>
          <a:p>
            <a:pPr>
              <a:buNone/>
            </a:pPr>
            <a:endParaRPr lang="en-US" dirty="0"/>
          </a:p>
          <a:p>
            <a:pPr>
              <a:buNone/>
            </a:pPr>
            <a:r>
              <a:rPr lang="en-US" dirty="0"/>
              <a:t>A short set of targeted questions—completed after an exam, quiz, performance, or practice task—encourages students to identify what worked, what didn’t, and what they will do differently next time. This reflection turns results into feedback and helps students adjust their studying before patterns of misunderstanding become habits.</a:t>
            </a:r>
          </a:p>
          <a:p>
            <a:pPr>
              <a:buNone/>
            </a:pPr>
            <a:endParaRPr lang="en-US" dirty="0"/>
          </a:p>
          <a:p>
            <a:pPr>
              <a:buNone/>
            </a:pPr>
            <a:r>
              <a:rPr lang="en-US" dirty="0"/>
              <a:t>Practice prompts can serve the same purpose before an assessment. Asking students to try a brief, representative task helps them check readiness and focus their preparation. Whether used before or after, these prompts support metacognition without increasing workload.</a:t>
            </a:r>
          </a:p>
          <a:p>
            <a:pPr>
              <a:buNone/>
            </a:pPr>
            <a:endParaRPr lang="en-US" dirty="0"/>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56</a:t>
            </a:fld>
            <a:endParaRPr lang="en-US" dirty="0"/>
          </a:p>
        </p:txBody>
      </p:sp>
    </p:spTree>
    <p:extLst>
      <p:ext uri="{BB962C8B-B14F-4D97-AF65-F5344CB8AC3E}">
        <p14:creationId xmlns:p14="http://schemas.microsoft.com/office/powerpoint/2010/main" val="32884191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5F22B-BB90-DEED-EEBF-7A3999FCAB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30AA90-4083-0E31-BF14-34D292CD284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030355DF-8ED2-E9CB-F651-4F3F685B9B5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how adding one exam wrapper or practice prompt can help students learn from assessments. </a:t>
            </a:r>
          </a:p>
        </p:txBody>
      </p:sp>
      <p:sp>
        <p:nvSpPr>
          <p:cNvPr id="4" name="Slide Number Placeholder 3">
            <a:extLst>
              <a:ext uri="{FF2B5EF4-FFF2-40B4-BE49-F238E27FC236}">
                <a16:creationId xmlns:a16="http://schemas.microsoft.com/office/drawing/2014/main" id="{9F27A066-13A1-DFED-0572-ED240114441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6E5DDB-95AD-4531-940B-ACDEC5C5E7A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587898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In conclusion, students do not automatically know how to study effectively in college, and they often rely on strategies that worked in the past but no longer align with disciplinary expectations. When study strategies remain implicit, students are left guessing how to prepare, how to monitor their learning, and how to improve.</a:t>
            </a:r>
          </a:p>
          <a:p>
            <a:endParaRPr lang="en-US" dirty="0"/>
          </a:p>
          <a:p>
            <a:r>
              <a:rPr lang="en-US" dirty="0"/>
              <a:t>Throughout this presentation, the focus has been on making study strategies visible, discipline-specific, and manageable—for both students and faculty. By modeling expert thinking, naming effective strategies, clarifying expectations, and helping students reflect on what works, faculty reduce the hidden curriculum and support more intentional learning.</a:t>
            </a:r>
          </a:p>
          <a:p>
            <a:endParaRPr lang="en-US" dirty="0"/>
          </a:p>
          <a:p>
            <a:r>
              <a:rPr lang="en-US" dirty="0"/>
              <a:t>The strategies shared do not require redesigning courses or adding workload. Instead, they leverage moments that already exist—explaining a concept, returning an assignment, preparing for an exam—and use them to guide students toward more effective preparation. Small, intentional shifts help students move from passive studying to purposeful practice.</a:t>
            </a:r>
          </a:p>
          <a:p>
            <a:endParaRPr lang="en-US" dirty="0"/>
          </a:p>
          <a:p>
            <a:r>
              <a:rPr lang="en-US" dirty="0"/>
              <a:t>When students understand how learning works in a discipline, they study with greater confidence, efficiency, and persistence. Teaching students how to study is not extra work—it is an extension of strong teaching, disciplinary expertise, and care for student success.</a:t>
            </a:r>
          </a:p>
        </p:txBody>
      </p:sp>
      <p:sp>
        <p:nvSpPr>
          <p:cNvPr id="4" name="Slide Number Placeholder 3"/>
          <p:cNvSpPr>
            <a:spLocks noGrp="1"/>
          </p:cNvSpPr>
          <p:nvPr>
            <p:ph type="sldNum" sz="quarter" idx="5"/>
          </p:nvPr>
        </p:nvSpPr>
        <p:spPr/>
        <p:txBody>
          <a:bodyPr/>
          <a:lstStyle/>
          <a:p>
            <a:fld id="{A9457D3D-82FD-4820-9341-BDFDCE1E5311}" type="slidenum">
              <a:rPr lang="en-US" smtClean="0"/>
              <a:t>58</a:t>
            </a:fld>
            <a:endParaRPr lang="en-US" dirty="0"/>
          </a:p>
        </p:txBody>
      </p:sp>
    </p:spTree>
    <p:extLst>
      <p:ext uri="{BB962C8B-B14F-4D97-AF65-F5344CB8AC3E}">
        <p14:creationId xmlns:p14="http://schemas.microsoft.com/office/powerpoint/2010/main" val="7643569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1C77559-FE55-47F6-BBEB-E49F508A646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200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In STEM and quantitative disciplines, studying is fundamentally about application, precision, and conceptual understanding—not memorization. Experts approach studying by working through problems that require them to apply principles in varied contexts. Rather than focusing on arriving at the correct answer, they attend closely to </a:t>
            </a:r>
            <a:r>
              <a:rPr lang="en-US" i="1" dirty="0"/>
              <a:t>why</a:t>
            </a:r>
            <a:r>
              <a:rPr lang="en-US" dirty="0"/>
              <a:t> a solution works and how different concepts connect.</a:t>
            </a:r>
          </a:p>
          <a:p>
            <a:pPr>
              <a:buNone/>
            </a:pPr>
            <a:endParaRPr lang="en-US" dirty="0"/>
          </a:p>
          <a:p>
            <a:pPr>
              <a:buNone/>
            </a:pPr>
            <a:r>
              <a:rPr lang="en-US" dirty="0"/>
              <a:t>Students, however, often rely on passive strategies such as rereading notes or reviewing worked examples without attempting similar problems independently. These approaches can create a false sense of familiarity that disappears under assessment conditions. When students encounter unfamiliar problem types, they may struggle not because they lack understanding, but because they have not practiced adapting their knowledge.</a:t>
            </a:r>
          </a:p>
          <a:p>
            <a:pPr>
              <a:buNone/>
            </a:pPr>
            <a:endParaRPr lang="en-US" dirty="0"/>
          </a:p>
          <a:p>
            <a:pPr>
              <a:buNone/>
            </a:pPr>
            <a:r>
              <a:rPr lang="en-US" dirty="0"/>
              <a:t>Effective studying in these disciplines involves repeated problem-solving, analyzing errors, and reflecting on decision points within the solution process. Experts use mistakes as diagnostic tools to identify gaps in understanding. When faculty model this reasoning—narrating how they select an approach, recognize errors, and adjust strategies—students gain insight into how studying actually works in the discipline.</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6</a:t>
            </a:fld>
            <a:endParaRPr lang="en-US" dirty="0"/>
          </a:p>
        </p:txBody>
      </p:sp>
    </p:spTree>
    <p:extLst>
      <p:ext uri="{BB962C8B-B14F-4D97-AF65-F5344CB8AC3E}">
        <p14:creationId xmlns:p14="http://schemas.microsoft.com/office/powerpoint/2010/main" val="3891972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None/>
            </a:pPr>
            <a:r>
              <a:rPr lang="en-US" dirty="0"/>
              <a:t>In humanities disciplines, studying centers on interpretation, synthesis, and argumentation. Experts read actively and purposefully, engaging with texts by questioning assumptions, identifying themes, and considering multiple perspectives. Studying is not about memorizing content but about developing the ability to analyze and construct meaning.</a:t>
            </a:r>
          </a:p>
          <a:p>
            <a:pPr>
              <a:buNone/>
            </a:pPr>
            <a:endParaRPr lang="en-US" dirty="0"/>
          </a:p>
          <a:p>
            <a:pPr>
              <a:buNone/>
            </a:pPr>
            <a:r>
              <a:rPr lang="en-US" dirty="0"/>
              <a:t>Students often approach reading as a passive activity, highlighting or rereading without engaging deeply with ideas. They may focus on recalling details rather than understanding arguments or relationships between texts. This misalignment can lead to difficulty in discussions, essays, or exams that require interpretation rather than recall.</a:t>
            </a:r>
          </a:p>
          <a:p>
            <a:pPr>
              <a:buNone/>
            </a:pPr>
            <a:endParaRPr lang="en-US" dirty="0"/>
          </a:p>
          <a:p>
            <a:pPr>
              <a:buNone/>
            </a:pPr>
            <a:r>
              <a:rPr lang="en-US" dirty="0"/>
              <a:t>Effective studying in humanities disciplines involves annotating texts, summarizing arguments in one’s own words, and making connections across readings. Experts often write as a way of thinking—using short reflections or informal notes to test interpretations. When faculty demonstrate how they read and make meaning from texts, students learn that studying is an active, analytical process rather than a memorization task.</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7</a:t>
            </a:fld>
            <a:endParaRPr lang="en-US" dirty="0"/>
          </a:p>
        </p:txBody>
      </p:sp>
    </p:spTree>
    <p:extLst>
      <p:ext uri="{BB962C8B-B14F-4D97-AF65-F5344CB8AC3E}">
        <p14:creationId xmlns:p14="http://schemas.microsoft.com/office/powerpoint/2010/main" val="761380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In social sciences, studying emphasizes applying theories and frameworks to understand human behavior, institutions, and social systems. Experts study by examining how concepts explain real-world phenomena, comparing models, and evaluating evidence. Understanding emerges through analysis, not isolated definitions. Students may struggle when they treat theories as static information to be memorized rather than tools for analysis. They often focus on learning terminology without practicing how concepts operate in context. This can result in difficulty applying ideas to case studies, data sets, or exam scenarios. Effective studying in social sciences involves working through examples, applying theories to new situations, and articulating reasoning clearly. Experts constantly ask whether evidence supports a claim and how different perspectives shape interpretation. When faculty explicitly model this analytical process, students gain clarity about how to study and how understanding is demonstrated in the discipline.</a:t>
            </a:r>
          </a:p>
        </p:txBody>
      </p:sp>
      <p:sp>
        <p:nvSpPr>
          <p:cNvPr id="4" name="Slide Number Placeholder 3"/>
          <p:cNvSpPr>
            <a:spLocks noGrp="1"/>
          </p:cNvSpPr>
          <p:nvPr>
            <p:ph type="sldNum" sz="quarter" idx="5"/>
          </p:nvPr>
        </p:nvSpPr>
        <p:spPr/>
        <p:txBody>
          <a:bodyPr/>
          <a:lstStyle/>
          <a:p>
            <a:fld id="{A9457D3D-82FD-4820-9341-BDFDCE1E5311}" type="slidenum">
              <a:rPr lang="en-US" smtClean="0"/>
              <a:t>8</a:t>
            </a:fld>
            <a:endParaRPr lang="en-US" dirty="0"/>
          </a:p>
        </p:txBody>
      </p:sp>
    </p:spTree>
    <p:extLst>
      <p:ext uri="{BB962C8B-B14F-4D97-AF65-F5344CB8AC3E}">
        <p14:creationId xmlns:p14="http://schemas.microsoft.com/office/powerpoint/2010/main" val="2772433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In technical and workforce programs, studying emphasizes procedural fluency, accuracy, and reflection on process. Experts study by practicing skills repeatedly, refining techniques, and understanding why each step matters. Learning is demonstrated through performance and consistency, not just completion.</a:t>
            </a:r>
          </a:p>
          <a:p>
            <a:endParaRPr lang="en-US" dirty="0"/>
          </a:p>
          <a:p>
            <a:r>
              <a:rPr lang="en-US" dirty="0"/>
              <a:t>Students may focus on finishing tasks rather than mastering processes. They may overlook the importance of reflecting on errors or documenting how decisions were made. This can limit skill transfer and workplace readiness.</a:t>
            </a:r>
          </a:p>
          <a:p>
            <a:endParaRPr lang="en-US" dirty="0"/>
          </a:p>
          <a:p>
            <a:r>
              <a:rPr lang="en-US" dirty="0"/>
              <a:t>Effective studying in these programs involves hands-on practice, step-by-step review, and reflection on outcomes. Experts continually evaluate their process and make adjustments to improve efficiency and quality. When faculty ask students to explain or document their approach, studying becomes a tool for deeper learning and professional growth.</a:t>
            </a:r>
          </a:p>
          <a:p>
            <a:endParaRPr lang="en-US" dirty="0"/>
          </a:p>
        </p:txBody>
      </p:sp>
      <p:sp>
        <p:nvSpPr>
          <p:cNvPr id="4" name="Slide Number Placeholder 3"/>
          <p:cNvSpPr>
            <a:spLocks noGrp="1"/>
          </p:cNvSpPr>
          <p:nvPr>
            <p:ph type="sldNum" sz="quarter" idx="5"/>
          </p:nvPr>
        </p:nvSpPr>
        <p:spPr/>
        <p:txBody>
          <a:bodyPr/>
          <a:lstStyle/>
          <a:p>
            <a:fld id="{A9457D3D-82FD-4820-9341-BDFDCE1E5311}" type="slidenum">
              <a:rPr lang="en-US" smtClean="0"/>
              <a:t>9</a:t>
            </a:fld>
            <a:endParaRPr lang="en-US" dirty="0"/>
          </a:p>
        </p:txBody>
      </p:sp>
    </p:spTree>
    <p:extLst>
      <p:ext uri="{BB962C8B-B14F-4D97-AF65-F5344CB8AC3E}">
        <p14:creationId xmlns:p14="http://schemas.microsoft.com/office/powerpoint/2010/main" val="94433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5CCC-8418-79C0-7192-9A6A071C6B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02DA4F-B7A4-FC58-614F-657EE0F7FE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702680-8E05-05D8-876A-7992213A8B27}"/>
              </a:ext>
            </a:extLst>
          </p:cNvPr>
          <p:cNvSpPr>
            <a:spLocks noGrp="1"/>
          </p:cNvSpPr>
          <p:nvPr>
            <p:ph type="dt" sz="half" idx="10"/>
          </p:nvPr>
        </p:nvSpPr>
        <p:spPr/>
        <p:txBody>
          <a:bodyPr/>
          <a:lstStyle/>
          <a:p>
            <a:fld id="{4E95DFD1-BC2E-4AAD-B00A-F6177B23EB32}" type="datetimeFigureOut">
              <a:rPr lang="en-US" smtClean="0"/>
              <a:t>4/9/2026</a:t>
            </a:fld>
            <a:endParaRPr lang="en-US" dirty="0"/>
          </a:p>
        </p:txBody>
      </p:sp>
      <p:sp>
        <p:nvSpPr>
          <p:cNvPr id="5" name="Footer Placeholder 4">
            <a:extLst>
              <a:ext uri="{FF2B5EF4-FFF2-40B4-BE49-F238E27FC236}">
                <a16:creationId xmlns:a16="http://schemas.microsoft.com/office/drawing/2014/main" id="{001F3A77-D3F1-B4EA-6734-D91F4CC7878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65937DC-C100-BE73-0A24-70FCA0CD92DC}"/>
              </a:ext>
            </a:extLst>
          </p:cNvPr>
          <p:cNvSpPr>
            <a:spLocks noGrp="1"/>
          </p:cNvSpPr>
          <p:nvPr>
            <p:ph type="sldNum" sz="quarter" idx="12"/>
          </p:nvPr>
        </p:nvSpPr>
        <p:spPr/>
        <p:txBody>
          <a:bodyPr/>
          <a:lstStyle/>
          <a:p>
            <a:fld id="{EA4C090F-6CE7-4D3C-8F81-01EFB179526D}" type="slidenum">
              <a:rPr lang="en-US" smtClean="0"/>
              <a:t>‹#›</a:t>
            </a:fld>
            <a:endParaRPr lang="en-US" dirty="0"/>
          </a:p>
        </p:txBody>
      </p:sp>
    </p:spTree>
    <p:extLst>
      <p:ext uri="{BB962C8B-B14F-4D97-AF65-F5344CB8AC3E}">
        <p14:creationId xmlns:p14="http://schemas.microsoft.com/office/powerpoint/2010/main" val="1254106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65A13-4336-24D4-041F-E8DBEFE1FF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9DC8FA-0816-C59D-B01C-1FE30760B1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A8183B-1E91-2FE8-3AAE-8B42274ACD67}"/>
              </a:ext>
            </a:extLst>
          </p:cNvPr>
          <p:cNvSpPr>
            <a:spLocks noGrp="1"/>
          </p:cNvSpPr>
          <p:nvPr>
            <p:ph type="dt" sz="half" idx="10"/>
          </p:nvPr>
        </p:nvSpPr>
        <p:spPr/>
        <p:txBody>
          <a:bodyPr/>
          <a:lstStyle/>
          <a:p>
            <a:fld id="{4E95DFD1-BC2E-4AAD-B00A-F6177B23EB32}" type="datetimeFigureOut">
              <a:rPr lang="en-US" smtClean="0"/>
              <a:t>4/9/2026</a:t>
            </a:fld>
            <a:endParaRPr lang="en-US" dirty="0"/>
          </a:p>
        </p:txBody>
      </p:sp>
      <p:sp>
        <p:nvSpPr>
          <p:cNvPr id="5" name="Footer Placeholder 4">
            <a:extLst>
              <a:ext uri="{FF2B5EF4-FFF2-40B4-BE49-F238E27FC236}">
                <a16:creationId xmlns:a16="http://schemas.microsoft.com/office/drawing/2014/main" id="{B03B9F85-4A16-62B4-6922-8694598D78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05FBA0F-DAB5-7264-3340-496362BB0B30}"/>
              </a:ext>
            </a:extLst>
          </p:cNvPr>
          <p:cNvSpPr>
            <a:spLocks noGrp="1"/>
          </p:cNvSpPr>
          <p:nvPr>
            <p:ph type="sldNum" sz="quarter" idx="12"/>
          </p:nvPr>
        </p:nvSpPr>
        <p:spPr/>
        <p:txBody>
          <a:bodyPr/>
          <a:lstStyle/>
          <a:p>
            <a:fld id="{EA4C090F-6CE7-4D3C-8F81-01EFB179526D}" type="slidenum">
              <a:rPr lang="en-US" smtClean="0"/>
              <a:t>‹#›</a:t>
            </a:fld>
            <a:endParaRPr lang="en-US" dirty="0"/>
          </a:p>
        </p:txBody>
      </p:sp>
    </p:spTree>
    <p:extLst>
      <p:ext uri="{BB962C8B-B14F-4D97-AF65-F5344CB8AC3E}">
        <p14:creationId xmlns:p14="http://schemas.microsoft.com/office/powerpoint/2010/main" val="4136748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81D83F-2490-A697-7301-25223E7FE7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26DCC2-C8E6-CB06-9A4A-3FA2F86BDF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6F8C94-5039-2145-276D-3FE64772CDDC}"/>
              </a:ext>
            </a:extLst>
          </p:cNvPr>
          <p:cNvSpPr>
            <a:spLocks noGrp="1"/>
          </p:cNvSpPr>
          <p:nvPr>
            <p:ph type="dt" sz="half" idx="10"/>
          </p:nvPr>
        </p:nvSpPr>
        <p:spPr/>
        <p:txBody>
          <a:bodyPr/>
          <a:lstStyle/>
          <a:p>
            <a:fld id="{4E95DFD1-BC2E-4AAD-B00A-F6177B23EB32}" type="datetimeFigureOut">
              <a:rPr lang="en-US" smtClean="0"/>
              <a:t>4/9/2026</a:t>
            </a:fld>
            <a:endParaRPr lang="en-US" dirty="0"/>
          </a:p>
        </p:txBody>
      </p:sp>
      <p:sp>
        <p:nvSpPr>
          <p:cNvPr id="5" name="Footer Placeholder 4">
            <a:extLst>
              <a:ext uri="{FF2B5EF4-FFF2-40B4-BE49-F238E27FC236}">
                <a16:creationId xmlns:a16="http://schemas.microsoft.com/office/drawing/2014/main" id="{02E02FCD-081F-F284-E62E-17B2AC3E5C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5176A9-178D-8C28-3F31-3613140CBD8B}"/>
              </a:ext>
            </a:extLst>
          </p:cNvPr>
          <p:cNvSpPr>
            <a:spLocks noGrp="1"/>
          </p:cNvSpPr>
          <p:nvPr>
            <p:ph type="sldNum" sz="quarter" idx="12"/>
          </p:nvPr>
        </p:nvSpPr>
        <p:spPr/>
        <p:txBody>
          <a:bodyPr/>
          <a:lstStyle/>
          <a:p>
            <a:fld id="{EA4C090F-6CE7-4D3C-8F81-01EFB179526D}" type="slidenum">
              <a:rPr lang="en-US" smtClean="0"/>
              <a:t>‹#›</a:t>
            </a:fld>
            <a:endParaRPr lang="en-US" dirty="0"/>
          </a:p>
        </p:txBody>
      </p:sp>
    </p:spTree>
    <p:extLst>
      <p:ext uri="{BB962C8B-B14F-4D97-AF65-F5344CB8AC3E}">
        <p14:creationId xmlns:p14="http://schemas.microsoft.com/office/powerpoint/2010/main" val="3088049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1777-CB30-849F-4707-C704620B6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FBAD17-3407-8157-5B8F-E1D1123AAD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1673A-CF99-83A1-BE74-05773E9FF0BC}"/>
              </a:ext>
            </a:extLst>
          </p:cNvPr>
          <p:cNvSpPr>
            <a:spLocks noGrp="1"/>
          </p:cNvSpPr>
          <p:nvPr>
            <p:ph type="dt" sz="half" idx="10"/>
          </p:nvPr>
        </p:nvSpPr>
        <p:spPr/>
        <p:txBody>
          <a:bodyPr/>
          <a:lstStyle/>
          <a:p>
            <a:fld id="{C128FA71-3A18-48C0-980F-4B68F7F63042}" type="datetime1">
              <a:rPr lang="en-US" smtClean="0"/>
              <a:t>4/9/2026</a:t>
            </a:fld>
            <a:endParaRPr lang="en-US" dirty="0"/>
          </a:p>
        </p:txBody>
      </p:sp>
      <p:sp>
        <p:nvSpPr>
          <p:cNvPr id="5" name="Footer Placeholder 4">
            <a:extLst>
              <a:ext uri="{FF2B5EF4-FFF2-40B4-BE49-F238E27FC236}">
                <a16:creationId xmlns:a16="http://schemas.microsoft.com/office/drawing/2014/main" id="{5BA52C40-0507-31A3-CAE4-394C65A88C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53533A9-E6A8-4BDF-4DAF-F73BF250881E}"/>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006932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AE125-9B89-6592-D407-887E1381BC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C19A6-5817-885D-CC20-1FEC2764C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AB1C0-E255-3ED5-7244-C7932108CC03}"/>
              </a:ext>
            </a:extLst>
          </p:cNvPr>
          <p:cNvSpPr>
            <a:spLocks noGrp="1"/>
          </p:cNvSpPr>
          <p:nvPr>
            <p:ph type="dt" sz="half" idx="10"/>
          </p:nvPr>
        </p:nvSpPr>
        <p:spPr/>
        <p:txBody>
          <a:bodyPr/>
          <a:lstStyle/>
          <a:p>
            <a:fld id="{51C1210E-201E-4473-82AC-2466F5386C38}" type="datetime1">
              <a:rPr lang="en-US" smtClean="0"/>
              <a:t>4/9/2026</a:t>
            </a:fld>
            <a:endParaRPr lang="en-US" dirty="0"/>
          </a:p>
        </p:txBody>
      </p:sp>
      <p:sp>
        <p:nvSpPr>
          <p:cNvPr id="5" name="Footer Placeholder 4">
            <a:extLst>
              <a:ext uri="{FF2B5EF4-FFF2-40B4-BE49-F238E27FC236}">
                <a16:creationId xmlns:a16="http://schemas.microsoft.com/office/drawing/2014/main" id="{C02E2E4F-610B-0D2F-2368-99D08FDC9A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592A66A-5BE3-1E44-539E-8FEC5F4F089C}"/>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55778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3DFB-6837-4038-9E2A-1899DDAC9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E95763-2F19-E385-96F4-7EA67F8E3F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102867-F5F4-28A9-EFF6-52A62474B6DC}"/>
              </a:ext>
            </a:extLst>
          </p:cNvPr>
          <p:cNvSpPr>
            <a:spLocks noGrp="1"/>
          </p:cNvSpPr>
          <p:nvPr>
            <p:ph type="dt" sz="half" idx="10"/>
          </p:nvPr>
        </p:nvSpPr>
        <p:spPr/>
        <p:txBody>
          <a:bodyPr/>
          <a:lstStyle/>
          <a:p>
            <a:fld id="{B01EA198-6CAB-4B8F-B93F-1F9C8C4B6CE7}" type="datetime1">
              <a:rPr lang="en-US" smtClean="0"/>
              <a:t>4/9/2026</a:t>
            </a:fld>
            <a:endParaRPr lang="en-US" dirty="0"/>
          </a:p>
        </p:txBody>
      </p:sp>
      <p:sp>
        <p:nvSpPr>
          <p:cNvPr id="5" name="Footer Placeholder 4">
            <a:extLst>
              <a:ext uri="{FF2B5EF4-FFF2-40B4-BE49-F238E27FC236}">
                <a16:creationId xmlns:a16="http://schemas.microsoft.com/office/drawing/2014/main" id="{D8AC15DD-FB7B-A36F-D4A6-4BC2C8C5E96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04F602-6D2F-7FAE-5CB2-2D21EF460034}"/>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0966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7960-94F1-0071-2AC5-24EEBBC990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AE736-2C34-5269-BF19-811753C3C2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5A5FCF-CBD7-3BA9-4CB0-791E613EFE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88A401-0E2E-B494-34B9-2468ADFE49BA}"/>
              </a:ext>
            </a:extLst>
          </p:cNvPr>
          <p:cNvSpPr>
            <a:spLocks noGrp="1"/>
          </p:cNvSpPr>
          <p:nvPr>
            <p:ph type="dt" sz="half" idx="10"/>
          </p:nvPr>
        </p:nvSpPr>
        <p:spPr/>
        <p:txBody>
          <a:bodyPr/>
          <a:lstStyle/>
          <a:p>
            <a:fld id="{CA06041F-4525-44D5-AA4F-332294BF1F56}" type="datetime1">
              <a:rPr lang="en-US" smtClean="0"/>
              <a:t>4/9/2026</a:t>
            </a:fld>
            <a:endParaRPr lang="en-US" dirty="0"/>
          </a:p>
        </p:txBody>
      </p:sp>
      <p:sp>
        <p:nvSpPr>
          <p:cNvPr id="6" name="Footer Placeholder 5">
            <a:extLst>
              <a:ext uri="{FF2B5EF4-FFF2-40B4-BE49-F238E27FC236}">
                <a16:creationId xmlns:a16="http://schemas.microsoft.com/office/drawing/2014/main" id="{8DDBEB4C-274F-404E-F704-47FEBCC8232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FA44D46-B144-9AF7-2AC1-E9729E3A70B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10715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3404-B64D-6C3E-D4D1-9F6A2A4134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564A38-C14B-EF32-7BDE-12C63AC4B3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129D2C-7C6D-6127-37B5-8A050BB93C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83F068-CB8B-41CE-2225-41AECCD27E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15359D-A324-C3B9-5228-3360B62B39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39638-90E7-0958-411D-F8C5A3829859}"/>
              </a:ext>
            </a:extLst>
          </p:cNvPr>
          <p:cNvSpPr>
            <a:spLocks noGrp="1"/>
          </p:cNvSpPr>
          <p:nvPr>
            <p:ph type="dt" sz="half" idx="10"/>
          </p:nvPr>
        </p:nvSpPr>
        <p:spPr/>
        <p:txBody>
          <a:bodyPr/>
          <a:lstStyle/>
          <a:p>
            <a:fld id="{F9557091-BBDF-4EB9-BA6B-2BB67AC4FC0F}" type="datetime1">
              <a:rPr lang="en-US" smtClean="0"/>
              <a:t>4/9/2026</a:t>
            </a:fld>
            <a:endParaRPr lang="en-US" dirty="0"/>
          </a:p>
        </p:txBody>
      </p:sp>
      <p:sp>
        <p:nvSpPr>
          <p:cNvPr id="8" name="Footer Placeholder 7">
            <a:extLst>
              <a:ext uri="{FF2B5EF4-FFF2-40B4-BE49-F238E27FC236}">
                <a16:creationId xmlns:a16="http://schemas.microsoft.com/office/drawing/2014/main" id="{3D0FCA4C-EE85-9F3A-93BD-66D14FCEBC0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CA77E8C-2F8D-6CF4-BF7F-82886125C85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25613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39077-7E03-A46B-67F2-CD3C5B87AA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3D1E10-88E7-8DEE-FE48-8426B726DD8A}"/>
              </a:ext>
            </a:extLst>
          </p:cNvPr>
          <p:cNvSpPr>
            <a:spLocks noGrp="1"/>
          </p:cNvSpPr>
          <p:nvPr>
            <p:ph type="dt" sz="half" idx="10"/>
          </p:nvPr>
        </p:nvSpPr>
        <p:spPr/>
        <p:txBody>
          <a:bodyPr/>
          <a:lstStyle/>
          <a:p>
            <a:fld id="{2D6B226B-77A6-410C-9796-083F278E0125}" type="datetime1">
              <a:rPr lang="en-US" smtClean="0"/>
              <a:t>4/9/2026</a:t>
            </a:fld>
            <a:endParaRPr lang="en-US" dirty="0"/>
          </a:p>
        </p:txBody>
      </p:sp>
      <p:sp>
        <p:nvSpPr>
          <p:cNvPr id="4" name="Footer Placeholder 3">
            <a:extLst>
              <a:ext uri="{FF2B5EF4-FFF2-40B4-BE49-F238E27FC236}">
                <a16:creationId xmlns:a16="http://schemas.microsoft.com/office/drawing/2014/main" id="{663086A1-71EC-D008-CDBF-00CD92F62F4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0031F8A-C78C-FD38-40B0-89D4B4C95797}"/>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57339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90106-56D7-8EA9-F2F2-41B333CBE140}"/>
              </a:ext>
            </a:extLst>
          </p:cNvPr>
          <p:cNvSpPr>
            <a:spLocks noGrp="1"/>
          </p:cNvSpPr>
          <p:nvPr>
            <p:ph type="dt" sz="half" idx="10"/>
          </p:nvPr>
        </p:nvSpPr>
        <p:spPr/>
        <p:txBody>
          <a:bodyPr/>
          <a:lstStyle/>
          <a:p>
            <a:fld id="{A23A578B-D289-4C40-8593-3D356C49DA58}" type="datetime1">
              <a:rPr lang="en-US" smtClean="0"/>
              <a:t>4/9/2026</a:t>
            </a:fld>
            <a:endParaRPr lang="en-US" dirty="0"/>
          </a:p>
        </p:txBody>
      </p:sp>
      <p:sp>
        <p:nvSpPr>
          <p:cNvPr id="3" name="Footer Placeholder 2">
            <a:extLst>
              <a:ext uri="{FF2B5EF4-FFF2-40B4-BE49-F238E27FC236}">
                <a16:creationId xmlns:a16="http://schemas.microsoft.com/office/drawing/2014/main" id="{AA84CDE9-8975-47AC-CA3F-7D831D33AF8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77AC193-09E7-4F57-A6C6-8B9134ECC46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575948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4B99-09BC-0A67-4E0C-9A231DAD0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EF6AB8-FFAF-FDD9-EEC8-9167137CC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32DE60-5661-5202-C76B-0446B4ACDF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11300-1BC2-EA9F-7C1E-C6D672017191}"/>
              </a:ext>
            </a:extLst>
          </p:cNvPr>
          <p:cNvSpPr>
            <a:spLocks noGrp="1"/>
          </p:cNvSpPr>
          <p:nvPr>
            <p:ph type="dt" sz="half" idx="10"/>
          </p:nvPr>
        </p:nvSpPr>
        <p:spPr/>
        <p:txBody>
          <a:bodyPr/>
          <a:lstStyle/>
          <a:p>
            <a:fld id="{713DFAE3-14DB-48A7-A80F-80DDB072CE3D}" type="datetime1">
              <a:rPr lang="en-US" smtClean="0"/>
              <a:t>4/9/2026</a:t>
            </a:fld>
            <a:endParaRPr lang="en-US" dirty="0"/>
          </a:p>
        </p:txBody>
      </p:sp>
      <p:sp>
        <p:nvSpPr>
          <p:cNvPr id="6" name="Footer Placeholder 5">
            <a:extLst>
              <a:ext uri="{FF2B5EF4-FFF2-40B4-BE49-F238E27FC236}">
                <a16:creationId xmlns:a16="http://schemas.microsoft.com/office/drawing/2014/main" id="{407BB546-A837-3D8C-F9FC-8C1C8971EF9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02AD0D1-5E98-8C92-D44A-057D6C4211B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81551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6C72B-ED0D-4A23-0E90-984A9636C2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F76D50-9600-4F1C-6F2A-35BD2F3DD2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12546A-3F06-5EF5-13D1-167818F8BA3D}"/>
              </a:ext>
            </a:extLst>
          </p:cNvPr>
          <p:cNvSpPr>
            <a:spLocks noGrp="1"/>
          </p:cNvSpPr>
          <p:nvPr>
            <p:ph type="dt" sz="half" idx="10"/>
          </p:nvPr>
        </p:nvSpPr>
        <p:spPr/>
        <p:txBody>
          <a:bodyPr/>
          <a:lstStyle/>
          <a:p>
            <a:fld id="{4E95DFD1-BC2E-4AAD-B00A-F6177B23EB32}" type="datetimeFigureOut">
              <a:rPr lang="en-US" smtClean="0"/>
              <a:t>4/9/2026</a:t>
            </a:fld>
            <a:endParaRPr lang="en-US" dirty="0"/>
          </a:p>
        </p:txBody>
      </p:sp>
      <p:sp>
        <p:nvSpPr>
          <p:cNvPr id="5" name="Footer Placeholder 4">
            <a:extLst>
              <a:ext uri="{FF2B5EF4-FFF2-40B4-BE49-F238E27FC236}">
                <a16:creationId xmlns:a16="http://schemas.microsoft.com/office/drawing/2014/main" id="{C5A4B182-D19E-21AF-FE52-75A22DD4A55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F99A407-C016-BEB1-2CFB-2A4EFB9DC0E5}"/>
              </a:ext>
            </a:extLst>
          </p:cNvPr>
          <p:cNvSpPr>
            <a:spLocks noGrp="1"/>
          </p:cNvSpPr>
          <p:nvPr>
            <p:ph type="sldNum" sz="quarter" idx="12"/>
          </p:nvPr>
        </p:nvSpPr>
        <p:spPr/>
        <p:txBody>
          <a:bodyPr/>
          <a:lstStyle/>
          <a:p>
            <a:fld id="{EA4C090F-6CE7-4D3C-8F81-01EFB179526D}" type="slidenum">
              <a:rPr lang="en-US" smtClean="0"/>
              <a:t>‹#›</a:t>
            </a:fld>
            <a:endParaRPr lang="en-US" dirty="0"/>
          </a:p>
        </p:txBody>
      </p:sp>
    </p:spTree>
    <p:extLst>
      <p:ext uri="{BB962C8B-B14F-4D97-AF65-F5344CB8AC3E}">
        <p14:creationId xmlns:p14="http://schemas.microsoft.com/office/powerpoint/2010/main" val="683423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83765-0FA7-BF80-DE5D-098033250C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53BDDB-D43F-C3D8-7476-6045BD800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48B9C35-667E-176C-1157-AF9F18DF3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17D77-614C-28D2-582E-4D5EF302C54F}"/>
              </a:ext>
            </a:extLst>
          </p:cNvPr>
          <p:cNvSpPr>
            <a:spLocks noGrp="1"/>
          </p:cNvSpPr>
          <p:nvPr>
            <p:ph type="dt" sz="half" idx="10"/>
          </p:nvPr>
        </p:nvSpPr>
        <p:spPr/>
        <p:txBody>
          <a:bodyPr/>
          <a:lstStyle/>
          <a:p>
            <a:fld id="{92C5EAEF-6478-4102-8F5D-A5FE9FC97ACB}" type="datetime1">
              <a:rPr lang="en-US" smtClean="0"/>
              <a:t>4/9/2026</a:t>
            </a:fld>
            <a:endParaRPr lang="en-US" dirty="0"/>
          </a:p>
        </p:txBody>
      </p:sp>
      <p:sp>
        <p:nvSpPr>
          <p:cNvPr id="6" name="Footer Placeholder 5">
            <a:extLst>
              <a:ext uri="{FF2B5EF4-FFF2-40B4-BE49-F238E27FC236}">
                <a16:creationId xmlns:a16="http://schemas.microsoft.com/office/drawing/2014/main" id="{6DA3BFCC-DE79-1910-B6FC-83AD67CEC1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BE099A6-90F8-9B76-97EC-3AD3363D8C98}"/>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005700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F2DB-7362-25D8-190C-50314C2B87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DE98B8-85CB-D1D2-5FD4-549B7F323F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F4199-ED8E-AF46-EE49-2DA004375A6F}"/>
              </a:ext>
            </a:extLst>
          </p:cNvPr>
          <p:cNvSpPr>
            <a:spLocks noGrp="1"/>
          </p:cNvSpPr>
          <p:nvPr>
            <p:ph type="dt" sz="half" idx="10"/>
          </p:nvPr>
        </p:nvSpPr>
        <p:spPr/>
        <p:txBody>
          <a:bodyPr/>
          <a:lstStyle/>
          <a:p>
            <a:fld id="{7104EDB3-C0E8-45F8-9E1D-1B6C8D1880C0}" type="datetime1">
              <a:rPr lang="en-US" smtClean="0"/>
              <a:t>4/9/2026</a:t>
            </a:fld>
            <a:endParaRPr lang="en-US" dirty="0"/>
          </a:p>
        </p:txBody>
      </p:sp>
      <p:sp>
        <p:nvSpPr>
          <p:cNvPr id="5" name="Footer Placeholder 4">
            <a:extLst>
              <a:ext uri="{FF2B5EF4-FFF2-40B4-BE49-F238E27FC236}">
                <a16:creationId xmlns:a16="http://schemas.microsoft.com/office/drawing/2014/main" id="{E2D15640-F991-7F4D-9569-3FC22A1DE9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099A3B-7DD1-E836-7485-26E72C53F56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83508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BBA40E-A5E3-8F40-FDE4-2F1A19A191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DC6198-3D38-BBCC-1D93-CB4A580143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A6077-CD47-96E3-84F0-9AA4C83856BE}"/>
              </a:ext>
            </a:extLst>
          </p:cNvPr>
          <p:cNvSpPr>
            <a:spLocks noGrp="1"/>
          </p:cNvSpPr>
          <p:nvPr>
            <p:ph type="dt" sz="half" idx="10"/>
          </p:nvPr>
        </p:nvSpPr>
        <p:spPr/>
        <p:txBody>
          <a:bodyPr/>
          <a:lstStyle/>
          <a:p>
            <a:fld id="{9CF0EC4B-54ED-4041-B552-9BA760FA3DBA}" type="datetime1">
              <a:rPr lang="en-US" smtClean="0"/>
              <a:t>4/9/2026</a:t>
            </a:fld>
            <a:endParaRPr lang="en-US" dirty="0"/>
          </a:p>
        </p:txBody>
      </p:sp>
      <p:sp>
        <p:nvSpPr>
          <p:cNvPr id="5" name="Footer Placeholder 4">
            <a:extLst>
              <a:ext uri="{FF2B5EF4-FFF2-40B4-BE49-F238E27FC236}">
                <a16:creationId xmlns:a16="http://schemas.microsoft.com/office/drawing/2014/main" id="{815606B5-A862-B73F-0334-47AF98CF59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19AC2C3-2E3D-A395-E22B-F4D5C10560B1}"/>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79072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73846-4EF6-5D8B-885B-C1E8A0D782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E59C51F-DB0B-E203-BDA6-64E9AE63937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728BC4-E918-DF39-997A-4E5218BA98EA}"/>
              </a:ext>
            </a:extLst>
          </p:cNvPr>
          <p:cNvSpPr>
            <a:spLocks noGrp="1"/>
          </p:cNvSpPr>
          <p:nvPr>
            <p:ph type="dt" sz="half" idx="10"/>
          </p:nvPr>
        </p:nvSpPr>
        <p:spPr/>
        <p:txBody>
          <a:bodyPr/>
          <a:lstStyle/>
          <a:p>
            <a:fld id="{4E95DFD1-BC2E-4AAD-B00A-F6177B23EB32}" type="datetimeFigureOut">
              <a:rPr lang="en-US" smtClean="0"/>
              <a:t>4/9/2026</a:t>
            </a:fld>
            <a:endParaRPr lang="en-US" dirty="0"/>
          </a:p>
        </p:txBody>
      </p:sp>
      <p:sp>
        <p:nvSpPr>
          <p:cNvPr id="5" name="Footer Placeholder 4">
            <a:extLst>
              <a:ext uri="{FF2B5EF4-FFF2-40B4-BE49-F238E27FC236}">
                <a16:creationId xmlns:a16="http://schemas.microsoft.com/office/drawing/2014/main" id="{C3F17E96-9C23-4EAA-6722-3E31D59C13D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E46403-BEC0-F9C3-084C-AEA98DB292A6}"/>
              </a:ext>
            </a:extLst>
          </p:cNvPr>
          <p:cNvSpPr>
            <a:spLocks noGrp="1"/>
          </p:cNvSpPr>
          <p:nvPr>
            <p:ph type="sldNum" sz="quarter" idx="12"/>
          </p:nvPr>
        </p:nvSpPr>
        <p:spPr/>
        <p:txBody>
          <a:bodyPr/>
          <a:lstStyle/>
          <a:p>
            <a:fld id="{EA4C090F-6CE7-4D3C-8F81-01EFB179526D}" type="slidenum">
              <a:rPr lang="en-US" smtClean="0"/>
              <a:t>‹#›</a:t>
            </a:fld>
            <a:endParaRPr lang="en-US" dirty="0"/>
          </a:p>
        </p:txBody>
      </p:sp>
    </p:spTree>
    <p:extLst>
      <p:ext uri="{BB962C8B-B14F-4D97-AF65-F5344CB8AC3E}">
        <p14:creationId xmlns:p14="http://schemas.microsoft.com/office/powerpoint/2010/main" val="76861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36FE2-9DD1-7355-7C2E-6E50CB684F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5C3939-3EB3-13E0-12A4-90FBF912FC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460F69-EED5-CEBF-44FC-76DE6FA021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362BC9-9F50-08D5-F5F0-F8CE14B5E06E}"/>
              </a:ext>
            </a:extLst>
          </p:cNvPr>
          <p:cNvSpPr>
            <a:spLocks noGrp="1"/>
          </p:cNvSpPr>
          <p:nvPr>
            <p:ph type="dt" sz="half" idx="10"/>
          </p:nvPr>
        </p:nvSpPr>
        <p:spPr/>
        <p:txBody>
          <a:bodyPr/>
          <a:lstStyle/>
          <a:p>
            <a:fld id="{4E95DFD1-BC2E-4AAD-B00A-F6177B23EB32}" type="datetimeFigureOut">
              <a:rPr lang="en-US" smtClean="0"/>
              <a:t>4/9/2026</a:t>
            </a:fld>
            <a:endParaRPr lang="en-US" dirty="0"/>
          </a:p>
        </p:txBody>
      </p:sp>
      <p:sp>
        <p:nvSpPr>
          <p:cNvPr id="6" name="Footer Placeholder 5">
            <a:extLst>
              <a:ext uri="{FF2B5EF4-FFF2-40B4-BE49-F238E27FC236}">
                <a16:creationId xmlns:a16="http://schemas.microsoft.com/office/drawing/2014/main" id="{4DFC5F67-91FF-B4A3-590F-F79BD499570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C5BF249-EA75-51A9-3D35-422E9CDF855D}"/>
              </a:ext>
            </a:extLst>
          </p:cNvPr>
          <p:cNvSpPr>
            <a:spLocks noGrp="1"/>
          </p:cNvSpPr>
          <p:nvPr>
            <p:ph type="sldNum" sz="quarter" idx="12"/>
          </p:nvPr>
        </p:nvSpPr>
        <p:spPr/>
        <p:txBody>
          <a:bodyPr/>
          <a:lstStyle/>
          <a:p>
            <a:fld id="{EA4C090F-6CE7-4D3C-8F81-01EFB179526D}" type="slidenum">
              <a:rPr lang="en-US" smtClean="0"/>
              <a:t>‹#›</a:t>
            </a:fld>
            <a:endParaRPr lang="en-US" dirty="0"/>
          </a:p>
        </p:txBody>
      </p:sp>
    </p:spTree>
    <p:extLst>
      <p:ext uri="{BB962C8B-B14F-4D97-AF65-F5344CB8AC3E}">
        <p14:creationId xmlns:p14="http://schemas.microsoft.com/office/powerpoint/2010/main" val="316178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B14A9-2141-66AA-1B5A-E37303ED31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01EB16-6B26-5AE8-0C72-BD84C7DB16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5DBC25-F6C7-9A9A-BE86-0DAD42A44F1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D2281F-788B-77A9-D23A-2E0FCD5EC3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10B829-27C9-7680-9A17-F0EEC9F5ED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8DC899-524A-AB58-55EA-F916808FB999}"/>
              </a:ext>
            </a:extLst>
          </p:cNvPr>
          <p:cNvSpPr>
            <a:spLocks noGrp="1"/>
          </p:cNvSpPr>
          <p:nvPr>
            <p:ph type="dt" sz="half" idx="10"/>
          </p:nvPr>
        </p:nvSpPr>
        <p:spPr/>
        <p:txBody>
          <a:bodyPr/>
          <a:lstStyle/>
          <a:p>
            <a:fld id="{4E95DFD1-BC2E-4AAD-B00A-F6177B23EB32}" type="datetimeFigureOut">
              <a:rPr lang="en-US" smtClean="0"/>
              <a:t>4/9/2026</a:t>
            </a:fld>
            <a:endParaRPr lang="en-US" dirty="0"/>
          </a:p>
        </p:txBody>
      </p:sp>
      <p:sp>
        <p:nvSpPr>
          <p:cNvPr id="8" name="Footer Placeholder 7">
            <a:extLst>
              <a:ext uri="{FF2B5EF4-FFF2-40B4-BE49-F238E27FC236}">
                <a16:creationId xmlns:a16="http://schemas.microsoft.com/office/drawing/2014/main" id="{2CC79127-0115-F503-E1FF-20DDF273D11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4C9AA6C-DCE1-B85B-497E-D11908A3995C}"/>
              </a:ext>
            </a:extLst>
          </p:cNvPr>
          <p:cNvSpPr>
            <a:spLocks noGrp="1"/>
          </p:cNvSpPr>
          <p:nvPr>
            <p:ph type="sldNum" sz="quarter" idx="12"/>
          </p:nvPr>
        </p:nvSpPr>
        <p:spPr/>
        <p:txBody>
          <a:bodyPr/>
          <a:lstStyle/>
          <a:p>
            <a:fld id="{EA4C090F-6CE7-4D3C-8F81-01EFB179526D}" type="slidenum">
              <a:rPr lang="en-US" smtClean="0"/>
              <a:t>‹#›</a:t>
            </a:fld>
            <a:endParaRPr lang="en-US" dirty="0"/>
          </a:p>
        </p:txBody>
      </p:sp>
    </p:spTree>
    <p:extLst>
      <p:ext uri="{BB962C8B-B14F-4D97-AF65-F5344CB8AC3E}">
        <p14:creationId xmlns:p14="http://schemas.microsoft.com/office/powerpoint/2010/main" val="1785493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73F7-81DC-9FE2-6ACC-BFEE09CD34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B37C46-8816-ED36-EAA1-D2E2B9E3DD58}"/>
              </a:ext>
            </a:extLst>
          </p:cNvPr>
          <p:cNvSpPr>
            <a:spLocks noGrp="1"/>
          </p:cNvSpPr>
          <p:nvPr>
            <p:ph type="dt" sz="half" idx="10"/>
          </p:nvPr>
        </p:nvSpPr>
        <p:spPr/>
        <p:txBody>
          <a:bodyPr/>
          <a:lstStyle/>
          <a:p>
            <a:fld id="{4E95DFD1-BC2E-4AAD-B00A-F6177B23EB32}" type="datetimeFigureOut">
              <a:rPr lang="en-US" smtClean="0"/>
              <a:t>4/9/2026</a:t>
            </a:fld>
            <a:endParaRPr lang="en-US" dirty="0"/>
          </a:p>
        </p:txBody>
      </p:sp>
      <p:sp>
        <p:nvSpPr>
          <p:cNvPr id="4" name="Footer Placeholder 3">
            <a:extLst>
              <a:ext uri="{FF2B5EF4-FFF2-40B4-BE49-F238E27FC236}">
                <a16:creationId xmlns:a16="http://schemas.microsoft.com/office/drawing/2014/main" id="{020214DA-6209-BCE3-BC12-E511924037B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10C8AEA-3305-29E9-E907-390B1432E658}"/>
              </a:ext>
            </a:extLst>
          </p:cNvPr>
          <p:cNvSpPr>
            <a:spLocks noGrp="1"/>
          </p:cNvSpPr>
          <p:nvPr>
            <p:ph type="sldNum" sz="quarter" idx="12"/>
          </p:nvPr>
        </p:nvSpPr>
        <p:spPr/>
        <p:txBody>
          <a:bodyPr/>
          <a:lstStyle/>
          <a:p>
            <a:fld id="{EA4C090F-6CE7-4D3C-8F81-01EFB179526D}" type="slidenum">
              <a:rPr lang="en-US" smtClean="0"/>
              <a:t>‹#›</a:t>
            </a:fld>
            <a:endParaRPr lang="en-US" dirty="0"/>
          </a:p>
        </p:txBody>
      </p:sp>
    </p:spTree>
    <p:extLst>
      <p:ext uri="{BB962C8B-B14F-4D97-AF65-F5344CB8AC3E}">
        <p14:creationId xmlns:p14="http://schemas.microsoft.com/office/powerpoint/2010/main" val="127964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BE8024-DBE6-0186-A824-0D2A49EC0CE9}"/>
              </a:ext>
            </a:extLst>
          </p:cNvPr>
          <p:cNvSpPr>
            <a:spLocks noGrp="1"/>
          </p:cNvSpPr>
          <p:nvPr>
            <p:ph type="dt" sz="half" idx="10"/>
          </p:nvPr>
        </p:nvSpPr>
        <p:spPr/>
        <p:txBody>
          <a:bodyPr/>
          <a:lstStyle/>
          <a:p>
            <a:fld id="{4E95DFD1-BC2E-4AAD-B00A-F6177B23EB32}" type="datetimeFigureOut">
              <a:rPr lang="en-US" smtClean="0"/>
              <a:t>4/9/2026</a:t>
            </a:fld>
            <a:endParaRPr lang="en-US" dirty="0"/>
          </a:p>
        </p:txBody>
      </p:sp>
      <p:sp>
        <p:nvSpPr>
          <p:cNvPr id="3" name="Footer Placeholder 2">
            <a:extLst>
              <a:ext uri="{FF2B5EF4-FFF2-40B4-BE49-F238E27FC236}">
                <a16:creationId xmlns:a16="http://schemas.microsoft.com/office/drawing/2014/main" id="{4750CF8C-1383-6275-4BEC-0678852354B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27003C4-BC2B-3587-A18F-57BD3894B60D}"/>
              </a:ext>
            </a:extLst>
          </p:cNvPr>
          <p:cNvSpPr>
            <a:spLocks noGrp="1"/>
          </p:cNvSpPr>
          <p:nvPr>
            <p:ph type="sldNum" sz="quarter" idx="12"/>
          </p:nvPr>
        </p:nvSpPr>
        <p:spPr/>
        <p:txBody>
          <a:bodyPr/>
          <a:lstStyle/>
          <a:p>
            <a:fld id="{EA4C090F-6CE7-4D3C-8F81-01EFB179526D}" type="slidenum">
              <a:rPr lang="en-US" smtClean="0"/>
              <a:t>‹#›</a:t>
            </a:fld>
            <a:endParaRPr lang="en-US" dirty="0"/>
          </a:p>
        </p:txBody>
      </p:sp>
    </p:spTree>
    <p:extLst>
      <p:ext uri="{BB962C8B-B14F-4D97-AF65-F5344CB8AC3E}">
        <p14:creationId xmlns:p14="http://schemas.microsoft.com/office/powerpoint/2010/main" val="2429606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8572-3EA8-A52E-34E3-F5FB3C8F4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524D82-B672-A542-BA25-59ADB2C64D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C4B530-5851-919E-829C-EFBC24EB22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613AD4-1573-7BC3-FE10-6A9FC01AFD69}"/>
              </a:ext>
            </a:extLst>
          </p:cNvPr>
          <p:cNvSpPr>
            <a:spLocks noGrp="1"/>
          </p:cNvSpPr>
          <p:nvPr>
            <p:ph type="dt" sz="half" idx="10"/>
          </p:nvPr>
        </p:nvSpPr>
        <p:spPr/>
        <p:txBody>
          <a:bodyPr/>
          <a:lstStyle/>
          <a:p>
            <a:fld id="{4E95DFD1-BC2E-4AAD-B00A-F6177B23EB32}" type="datetimeFigureOut">
              <a:rPr lang="en-US" smtClean="0"/>
              <a:t>4/9/2026</a:t>
            </a:fld>
            <a:endParaRPr lang="en-US" dirty="0"/>
          </a:p>
        </p:txBody>
      </p:sp>
      <p:sp>
        <p:nvSpPr>
          <p:cNvPr id="6" name="Footer Placeholder 5">
            <a:extLst>
              <a:ext uri="{FF2B5EF4-FFF2-40B4-BE49-F238E27FC236}">
                <a16:creationId xmlns:a16="http://schemas.microsoft.com/office/drawing/2014/main" id="{1FD14C7A-D9C7-EA91-DDF6-2BCCD1015B8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D9200DE-5488-0347-BD7C-3632977EC0EC}"/>
              </a:ext>
            </a:extLst>
          </p:cNvPr>
          <p:cNvSpPr>
            <a:spLocks noGrp="1"/>
          </p:cNvSpPr>
          <p:nvPr>
            <p:ph type="sldNum" sz="quarter" idx="12"/>
          </p:nvPr>
        </p:nvSpPr>
        <p:spPr/>
        <p:txBody>
          <a:bodyPr/>
          <a:lstStyle/>
          <a:p>
            <a:fld id="{EA4C090F-6CE7-4D3C-8F81-01EFB179526D}" type="slidenum">
              <a:rPr lang="en-US" smtClean="0"/>
              <a:t>‹#›</a:t>
            </a:fld>
            <a:endParaRPr lang="en-US" dirty="0"/>
          </a:p>
        </p:txBody>
      </p:sp>
    </p:spTree>
    <p:extLst>
      <p:ext uri="{BB962C8B-B14F-4D97-AF65-F5344CB8AC3E}">
        <p14:creationId xmlns:p14="http://schemas.microsoft.com/office/powerpoint/2010/main" val="78251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BDE06-48A3-C1FE-E2A8-463603D4E5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ED9850-BAAF-A2B8-E76A-03E62B2D18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79B2E5A-D65E-6373-7F48-20511C8500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646CE6-ADEF-F57C-4255-FE06517FF510}"/>
              </a:ext>
            </a:extLst>
          </p:cNvPr>
          <p:cNvSpPr>
            <a:spLocks noGrp="1"/>
          </p:cNvSpPr>
          <p:nvPr>
            <p:ph type="dt" sz="half" idx="10"/>
          </p:nvPr>
        </p:nvSpPr>
        <p:spPr/>
        <p:txBody>
          <a:bodyPr/>
          <a:lstStyle/>
          <a:p>
            <a:fld id="{4E95DFD1-BC2E-4AAD-B00A-F6177B23EB32}" type="datetimeFigureOut">
              <a:rPr lang="en-US" smtClean="0"/>
              <a:t>4/9/2026</a:t>
            </a:fld>
            <a:endParaRPr lang="en-US" dirty="0"/>
          </a:p>
        </p:txBody>
      </p:sp>
      <p:sp>
        <p:nvSpPr>
          <p:cNvPr id="6" name="Footer Placeholder 5">
            <a:extLst>
              <a:ext uri="{FF2B5EF4-FFF2-40B4-BE49-F238E27FC236}">
                <a16:creationId xmlns:a16="http://schemas.microsoft.com/office/drawing/2014/main" id="{295AD909-5073-8B8A-ECB8-536A6D3220D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5CB33A4-1DCE-65A6-44CF-58D632B2614C}"/>
              </a:ext>
            </a:extLst>
          </p:cNvPr>
          <p:cNvSpPr>
            <a:spLocks noGrp="1"/>
          </p:cNvSpPr>
          <p:nvPr>
            <p:ph type="sldNum" sz="quarter" idx="12"/>
          </p:nvPr>
        </p:nvSpPr>
        <p:spPr/>
        <p:txBody>
          <a:bodyPr/>
          <a:lstStyle/>
          <a:p>
            <a:fld id="{EA4C090F-6CE7-4D3C-8F81-01EFB179526D}" type="slidenum">
              <a:rPr lang="en-US" smtClean="0"/>
              <a:t>‹#›</a:t>
            </a:fld>
            <a:endParaRPr lang="en-US" dirty="0"/>
          </a:p>
        </p:txBody>
      </p:sp>
    </p:spTree>
    <p:extLst>
      <p:ext uri="{BB962C8B-B14F-4D97-AF65-F5344CB8AC3E}">
        <p14:creationId xmlns:p14="http://schemas.microsoft.com/office/powerpoint/2010/main" val="501064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A6B0E-94B7-E0CD-67BC-8B3114DFB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EB911C-149D-6B9B-DCD5-3FCC2EAC7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4E082-3B9C-0160-BCBF-AB312D4B2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E95DFD1-BC2E-4AAD-B00A-F6177B23EB32}" type="datetimeFigureOut">
              <a:rPr lang="en-US" smtClean="0"/>
              <a:t>4/9/2026</a:t>
            </a:fld>
            <a:endParaRPr lang="en-US" dirty="0"/>
          </a:p>
        </p:txBody>
      </p:sp>
      <p:sp>
        <p:nvSpPr>
          <p:cNvPr id="5" name="Footer Placeholder 4">
            <a:extLst>
              <a:ext uri="{FF2B5EF4-FFF2-40B4-BE49-F238E27FC236}">
                <a16:creationId xmlns:a16="http://schemas.microsoft.com/office/drawing/2014/main" id="{7FF959E2-F6E9-FF38-F086-DD4FB6FFD2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59E10CD-6CE2-F7FC-3346-31F76E0544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A4C090F-6CE7-4D3C-8F81-01EFB179526D}" type="slidenum">
              <a:rPr lang="en-US" smtClean="0"/>
              <a:t>‹#›</a:t>
            </a:fld>
            <a:endParaRPr lang="en-US" dirty="0"/>
          </a:p>
        </p:txBody>
      </p:sp>
    </p:spTree>
    <p:extLst>
      <p:ext uri="{BB962C8B-B14F-4D97-AF65-F5344CB8AC3E}">
        <p14:creationId xmlns:p14="http://schemas.microsoft.com/office/powerpoint/2010/main" val="8201927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D2723-C469-4596-642D-86E3566B37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E21FEB-B113-FB9F-7A46-AAF681473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D9FA3-F455-07BB-3F93-0B19316078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F45AC6-C491-4585-A584-9CE2AF7D5500}" type="datetime1">
              <a:rPr lang="en-US" smtClean="0"/>
              <a:t>4/9/2026</a:t>
            </a:fld>
            <a:endParaRPr lang="en-US" dirty="0"/>
          </a:p>
        </p:txBody>
      </p:sp>
      <p:sp>
        <p:nvSpPr>
          <p:cNvPr id="5" name="Footer Placeholder 4">
            <a:extLst>
              <a:ext uri="{FF2B5EF4-FFF2-40B4-BE49-F238E27FC236}">
                <a16:creationId xmlns:a16="http://schemas.microsoft.com/office/drawing/2014/main" id="{B4790835-AE6E-7751-42D6-5BA9F9DAB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D3261DA6-C0AA-6F56-640C-C4BA45459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057153-B650-4DEB-B370-79DDCFDCE934}" type="slidenum">
              <a:rPr lang="en-US" smtClean="0"/>
              <a:t>‹#›</a:t>
            </a:fld>
            <a:endParaRPr lang="en-US" dirty="0"/>
          </a:p>
        </p:txBody>
      </p:sp>
    </p:spTree>
    <p:extLst>
      <p:ext uri="{BB962C8B-B14F-4D97-AF65-F5344CB8AC3E}">
        <p14:creationId xmlns:p14="http://schemas.microsoft.com/office/powerpoint/2010/main" val="1553120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8" Type="http://schemas.openxmlformats.org/officeDocument/2006/relationships/hyperlink" Target="https://www.laregents.edu/wp-content/uploads/2025/03/Chew_Teaching-Students-How-to-Study.pdf" TargetMode="External"/><Relationship Id="rId13" Type="http://schemas.openxmlformats.org/officeDocument/2006/relationships/hyperlink" Target="https://extension.ucr.edu/features/teachingstudentstostudy" TargetMode="External"/><Relationship Id="rId3" Type="http://schemas.openxmlformats.org/officeDocument/2006/relationships/image" Target="../media/image46.png"/><Relationship Id="rId7" Type="http://schemas.openxmlformats.org/officeDocument/2006/relationships/hyperlink" Target="https://www.apa.org/ed/precollege/psychology-teacher-network/introductory-psychology/study-skills" TargetMode="External"/><Relationship Id="rId12" Type="http://schemas.openxmlformats.org/officeDocument/2006/relationships/hyperlink" Target="https://resources.depaul.edu/teaching-commons/teaching-guides/how-students-learn/Pages/help-students-learn-to-study.aspx" TargetMode="External"/><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hyperlink" Target="https://www.insidehighered.com/advice/2019/02/19/advice-faculty-members-how-teach-students-how-learn-opinion" TargetMode="External"/><Relationship Id="rId11" Type="http://schemas.openxmlformats.org/officeDocument/2006/relationships/hyperlink" Target="https://www.nationalacademies.org/publications/13362" TargetMode="External"/><Relationship Id="rId5" Type="http://schemas.openxmlformats.org/officeDocument/2006/relationships/hyperlink" Target="https://pubmed.ncbi.nlm.nih.gov/23020639/" TargetMode="External"/><Relationship Id="rId10" Type="http://schemas.openxmlformats.org/officeDocument/2006/relationships/hyperlink" Target="https://ctal.udel.edu/resources-2/how-to-learn/" TargetMode="External"/><Relationship Id="rId4" Type="http://schemas.openxmlformats.org/officeDocument/2006/relationships/hyperlink" Target="https://link.springer.com/article/10.1007/s10459-022-10149-z" TargetMode="External"/><Relationship Id="rId9" Type="http://schemas.openxmlformats.org/officeDocument/2006/relationships/hyperlink" Target="https://www.jstor.org/stable/27565576" TargetMode="External"/><Relationship Id="rId14" Type="http://schemas.openxmlformats.org/officeDocument/2006/relationships/hyperlink" Target="https://pmc.ncbi.nlm.nih.gov/articles/PMC293166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3" name="Rectangle 103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Multi-ethnic students sitting at college library">
            <a:extLst>
              <a:ext uri="{FF2B5EF4-FFF2-40B4-BE49-F238E27FC236}">
                <a16:creationId xmlns:a16="http://schemas.microsoft.com/office/drawing/2014/main" id="{EA71DBE2-6DBA-466F-94DF-5E6347DA0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205" y="364142"/>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370631A3-62D0-F65C-7E40-70418AB1EFD6}"/>
              </a:ext>
            </a:extLst>
          </p:cNvPr>
          <p:cNvSpPr txBox="1"/>
          <p:nvPr/>
        </p:nvSpPr>
        <p:spPr>
          <a:xfrm>
            <a:off x="5494481" y="5122112"/>
            <a:ext cx="4815312" cy="1556907"/>
          </a:xfrm>
          <a:prstGeom prst="rect">
            <a:avLst/>
          </a:prstGeom>
        </p:spPr>
        <p:txBody>
          <a:bodyPr vert="horz" lIns="91440" tIns="45720" rIns="91440" bIns="45720" rtlCol="0" anchor="ctr">
            <a:normAutofit/>
          </a:bodyPr>
          <a:lstStyle/>
          <a:p>
            <a:pPr algn="ctr">
              <a:lnSpc>
                <a:spcPct val="90000"/>
              </a:lnSpc>
              <a:spcAft>
                <a:spcPts val="600"/>
              </a:spcAft>
            </a:pPr>
            <a:r>
              <a:rPr lang="en-US" sz="2400" b="1" dirty="0">
                <a:solidFill>
                  <a:srgbClr val="002060"/>
                </a:solidFill>
              </a:rPr>
              <a:t>Studying Isn’t One-Size-Fits-All</a:t>
            </a:r>
          </a:p>
          <a:p>
            <a:pPr algn="ctr">
              <a:lnSpc>
                <a:spcPct val="90000"/>
              </a:lnSpc>
              <a:spcAft>
                <a:spcPts val="600"/>
              </a:spcAft>
            </a:pPr>
            <a:r>
              <a:rPr lang="en-US" sz="2000" b="1" dirty="0">
                <a:solidFill>
                  <a:srgbClr val="FF0000"/>
                </a:solidFill>
              </a:rPr>
              <a:t>Making Disciplinary Learning                          Visible to Students</a:t>
            </a:r>
            <a:br>
              <a:rPr lang="en-US" dirty="0"/>
            </a:br>
            <a:r>
              <a:rPr lang="en-US" sz="2000" b="1" i="1" dirty="0">
                <a:solidFill>
                  <a:srgbClr val="FF0000"/>
                </a:solidFill>
              </a:rPr>
              <a:t> </a:t>
            </a:r>
            <a:endParaRPr lang="en-US" sz="2000" b="1" dirty="0">
              <a:solidFill>
                <a:srgbClr val="FF0000"/>
              </a:solidFill>
            </a:endParaRPr>
          </a:p>
        </p:txBody>
      </p:sp>
      <p:sp>
        <p:nvSpPr>
          <p:cNvPr id="2" name="TextBox 1">
            <a:extLst>
              <a:ext uri="{FF2B5EF4-FFF2-40B4-BE49-F238E27FC236}">
                <a16:creationId xmlns:a16="http://schemas.microsoft.com/office/drawing/2014/main" id="{5C34252E-273C-E819-D850-C9C432BD3569}"/>
              </a:ext>
            </a:extLst>
          </p:cNvPr>
          <p:cNvSpPr txBox="1"/>
          <p:nvPr/>
        </p:nvSpPr>
        <p:spPr>
          <a:xfrm>
            <a:off x="959205" y="5900566"/>
            <a:ext cx="3330660" cy="581908"/>
          </a:xfrm>
          <a:prstGeom prst="rect">
            <a:avLst/>
          </a:prstGeom>
        </p:spPr>
        <p:txBody>
          <a:bodyPr vert="horz" lIns="91440" tIns="45720" rIns="91440" bIns="45720" rtlCol="0">
            <a:normAutofit/>
          </a:bodyPr>
          <a:lstStyle/>
          <a:p>
            <a:pPr>
              <a:lnSpc>
                <a:spcPct val="90000"/>
              </a:lnSpc>
              <a:spcBef>
                <a:spcPts val="1000"/>
              </a:spcBef>
            </a:pPr>
            <a:r>
              <a:rPr lang="en-US" sz="1400" b="1" dirty="0">
                <a:solidFill>
                  <a:srgbClr val="002060"/>
                </a:solidFill>
              </a:rPr>
              <a:t>Faculty Focus: </a:t>
            </a:r>
            <a:r>
              <a:rPr lang="en-US" sz="1400" b="1" dirty="0">
                <a:solidFill>
                  <a:srgbClr val="FF0000"/>
                </a:solidFill>
              </a:rPr>
              <a:t>Innovative Teaching Techniques for College Success Series </a:t>
            </a:r>
          </a:p>
        </p:txBody>
      </p:sp>
    </p:spTree>
    <p:extLst>
      <p:ext uri="{BB962C8B-B14F-4D97-AF65-F5344CB8AC3E}">
        <p14:creationId xmlns:p14="http://schemas.microsoft.com/office/powerpoint/2010/main" val="1920487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Oval 205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Three Pharmacy Tech students work in a simulated pharmacy lab.">
            <a:extLst>
              <a:ext uri="{FF2B5EF4-FFF2-40B4-BE49-F238E27FC236}">
                <a16:creationId xmlns:a16="http://schemas.microsoft.com/office/drawing/2014/main" id="{E8BF7B47-5A3B-0DCA-C25B-6BEFF1B61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
          <a:stretch>
            <a:fill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205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dirty="0"/>
          </a:p>
        </p:txBody>
      </p:sp>
      <p:sp>
        <p:nvSpPr>
          <p:cNvPr id="2061"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dirty="0"/>
          </a:p>
        </p:txBody>
      </p:sp>
      <p:sp>
        <p:nvSpPr>
          <p:cNvPr id="3" name="TextBox 2">
            <a:extLst>
              <a:ext uri="{FF2B5EF4-FFF2-40B4-BE49-F238E27FC236}">
                <a16:creationId xmlns:a16="http://schemas.microsoft.com/office/drawing/2014/main" id="{AB866EBD-A2E0-F4B4-685F-4BB629DD6FE4}"/>
              </a:ext>
            </a:extLst>
          </p:cNvPr>
          <p:cNvSpPr txBox="1"/>
          <p:nvPr/>
        </p:nvSpPr>
        <p:spPr>
          <a:xfrm>
            <a:off x="6819048" y="1968309"/>
            <a:ext cx="4195673" cy="2913872"/>
          </a:xfrm>
          <a:prstGeom prst="rect">
            <a:avLst/>
          </a:prstGeom>
        </p:spPr>
        <p:txBody>
          <a:bodyPr vert="horz" lIns="91440" tIns="45720" rIns="91440" bIns="45720" rtlCol="0" anchor="t">
            <a:noAutofit/>
          </a:bodyPr>
          <a:lstStyle/>
          <a:p>
            <a:pPr>
              <a:lnSpc>
                <a:spcPct val="90000"/>
              </a:lnSpc>
              <a:spcAft>
                <a:spcPts val="600"/>
              </a:spcAft>
            </a:pPr>
            <a:r>
              <a:rPr lang="en-US" sz="1600" b="1" dirty="0">
                <a:solidFill>
                  <a:srgbClr val="002060">
                    <a:alpha val="80000"/>
                  </a:srgbClr>
                </a:solidFill>
              </a:rPr>
              <a:t>Effective studying integrates knowledge, judgment, and decision-making.</a:t>
            </a:r>
            <a:endParaRPr lang="en-US" sz="1600" dirty="0">
              <a:solidFill>
                <a:srgbClr val="002060">
                  <a:alpha val="80000"/>
                </a:srgbClr>
              </a:solidFill>
            </a:endParaRPr>
          </a:p>
          <a:p>
            <a:pPr>
              <a:lnSpc>
                <a:spcPct val="90000"/>
              </a:lnSpc>
              <a:spcAft>
                <a:spcPts val="600"/>
              </a:spcAft>
            </a:pPr>
            <a:r>
              <a:rPr lang="en-US" sz="1600" b="1" dirty="0">
                <a:solidFill>
                  <a:srgbClr val="002060">
                    <a:alpha val="80000"/>
                  </a:srgbClr>
                </a:solidFill>
              </a:rPr>
              <a:t>Experts:</a:t>
            </a:r>
            <a:endParaRPr lang="en-US" sz="1600" dirty="0">
              <a:solidFill>
                <a:srgbClr val="002060">
                  <a:alpha val="80000"/>
                </a:srgbClr>
              </a:solidFill>
            </a:endParaRPr>
          </a:p>
          <a:p>
            <a:pPr marL="404813" indent="-228600">
              <a:lnSpc>
                <a:spcPct val="90000"/>
              </a:lnSpc>
              <a:spcAft>
                <a:spcPts val="600"/>
              </a:spcAft>
              <a:buFont typeface="Wingdings" panose="05000000000000000000" pitchFamily="2" charset="2"/>
              <a:buChar char="§"/>
            </a:pPr>
            <a:r>
              <a:rPr lang="en-US" sz="1600" dirty="0">
                <a:solidFill>
                  <a:srgbClr val="002060">
                    <a:alpha val="80000"/>
                  </a:srgbClr>
                </a:solidFill>
              </a:rPr>
              <a:t>Work through realistic case scenarios</a:t>
            </a:r>
          </a:p>
          <a:p>
            <a:pPr marL="404813" indent="-228600">
              <a:lnSpc>
                <a:spcPct val="90000"/>
              </a:lnSpc>
              <a:spcAft>
                <a:spcPts val="600"/>
              </a:spcAft>
              <a:buFont typeface="Wingdings" panose="05000000000000000000" pitchFamily="2" charset="2"/>
              <a:buChar char="§"/>
            </a:pPr>
            <a:r>
              <a:rPr lang="en-US" sz="1600" dirty="0">
                <a:solidFill>
                  <a:srgbClr val="002060">
                    <a:alpha val="80000"/>
                  </a:srgbClr>
                </a:solidFill>
              </a:rPr>
              <a:t>Prioritize information and make decisions</a:t>
            </a:r>
          </a:p>
          <a:p>
            <a:pPr marL="404813" indent="-228600">
              <a:lnSpc>
                <a:spcPct val="90000"/>
              </a:lnSpc>
              <a:spcAft>
                <a:spcPts val="600"/>
              </a:spcAft>
              <a:buFont typeface="Wingdings" panose="05000000000000000000" pitchFamily="2" charset="2"/>
              <a:buChar char="§"/>
            </a:pPr>
            <a:r>
              <a:rPr lang="en-US" sz="1600" dirty="0">
                <a:solidFill>
                  <a:srgbClr val="002060">
                    <a:alpha val="80000"/>
                  </a:srgbClr>
                </a:solidFill>
              </a:rPr>
              <a:t>Reflect on errors and adjust reasoning</a:t>
            </a:r>
          </a:p>
          <a:p>
            <a:pPr marL="404813" indent="-228600">
              <a:lnSpc>
                <a:spcPct val="90000"/>
              </a:lnSpc>
              <a:spcAft>
                <a:spcPts val="1200"/>
              </a:spcAft>
              <a:buFont typeface="Wingdings" panose="05000000000000000000" pitchFamily="2" charset="2"/>
              <a:buChar char="§"/>
            </a:pPr>
            <a:r>
              <a:rPr lang="en-US" sz="1600" dirty="0">
                <a:solidFill>
                  <a:srgbClr val="002060">
                    <a:alpha val="80000"/>
                  </a:srgbClr>
                </a:solidFill>
              </a:rPr>
              <a:t>Study consistently over time</a:t>
            </a:r>
          </a:p>
          <a:p>
            <a:pPr>
              <a:lnSpc>
                <a:spcPct val="90000"/>
              </a:lnSpc>
              <a:spcAft>
                <a:spcPts val="600"/>
              </a:spcAft>
            </a:pPr>
            <a:r>
              <a:rPr lang="en-US" sz="1600" b="1" dirty="0">
                <a:solidFill>
                  <a:srgbClr val="002060">
                    <a:alpha val="80000"/>
                  </a:srgbClr>
                </a:solidFill>
              </a:rPr>
              <a:t>Students often:</a:t>
            </a:r>
            <a:endParaRPr lang="en-US" sz="1600" dirty="0">
              <a:solidFill>
                <a:srgbClr val="002060">
                  <a:alpha val="80000"/>
                </a:srgbClr>
              </a:solidFill>
            </a:endParaRPr>
          </a:p>
          <a:p>
            <a:pPr marL="404813" indent="-228600">
              <a:lnSpc>
                <a:spcPct val="90000"/>
              </a:lnSpc>
              <a:spcAft>
                <a:spcPts val="600"/>
              </a:spcAft>
              <a:buFont typeface="Wingdings" panose="05000000000000000000" pitchFamily="2" charset="2"/>
              <a:buChar char="§"/>
            </a:pPr>
            <a:r>
              <a:rPr lang="en-US" sz="1600" dirty="0">
                <a:solidFill>
                  <a:srgbClr val="002060">
                    <a:alpha val="80000"/>
                  </a:srgbClr>
                </a:solidFill>
              </a:rPr>
              <a:t>Memorize lists or procedures</a:t>
            </a:r>
          </a:p>
          <a:p>
            <a:pPr marL="404813" indent="-228600">
              <a:lnSpc>
                <a:spcPct val="90000"/>
              </a:lnSpc>
              <a:spcAft>
                <a:spcPts val="600"/>
              </a:spcAft>
              <a:buFont typeface="Wingdings" panose="05000000000000000000" pitchFamily="2" charset="2"/>
              <a:buChar char="§"/>
            </a:pPr>
            <a:r>
              <a:rPr lang="en-US" sz="1600" dirty="0">
                <a:solidFill>
                  <a:srgbClr val="002060">
                    <a:alpha val="80000"/>
                  </a:srgbClr>
                </a:solidFill>
              </a:rPr>
              <a:t>Focus on recall instead of judgment</a:t>
            </a:r>
          </a:p>
          <a:p>
            <a:pPr marL="404813" indent="-228600">
              <a:lnSpc>
                <a:spcPct val="90000"/>
              </a:lnSpc>
              <a:spcAft>
                <a:spcPts val="1200"/>
              </a:spcAft>
              <a:buFont typeface="Wingdings" panose="05000000000000000000" pitchFamily="2" charset="2"/>
              <a:buChar char="§"/>
            </a:pPr>
            <a:r>
              <a:rPr lang="en-US" sz="1600" dirty="0">
                <a:solidFill>
                  <a:srgbClr val="002060">
                    <a:alpha val="80000"/>
                  </a:srgbClr>
                </a:solidFill>
              </a:rPr>
              <a:t>Struggle with complex scenarios</a:t>
            </a:r>
          </a:p>
          <a:p>
            <a:pPr>
              <a:lnSpc>
                <a:spcPct val="90000"/>
              </a:lnSpc>
              <a:spcAft>
                <a:spcPts val="600"/>
              </a:spcAft>
            </a:pPr>
            <a:r>
              <a:rPr lang="en-US" sz="1600" b="1" dirty="0">
                <a:solidFill>
                  <a:srgbClr val="002060">
                    <a:alpha val="80000"/>
                  </a:srgbClr>
                </a:solidFill>
              </a:rPr>
              <a:t>Key takeaway:</a:t>
            </a:r>
            <a:br>
              <a:rPr lang="en-US" sz="1600" dirty="0">
                <a:solidFill>
                  <a:srgbClr val="002060">
                    <a:alpha val="80000"/>
                  </a:srgbClr>
                </a:solidFill>
              </a:rPr>
            </a:br>
            <a:r>
              <a:rPr lang="en-US" sz="1600" dirty="0">
                <a:solidFill>
                  <a:srgbClr val="002060">
                    <a:alpha val="80000"/>
                  </a:srgbClr>
                </a:solidFill>
              </a:rPr>
              <a:t>Studying prepares students for </a:t>
            </a:r>
            <a:r>
              <a:rPr lang="en-US" sz="1600" i="1" dirty="0">
                <a:solidFill>
                  <a:srgbClr val="002060">
                    <a:alpha val="80000"/>
                  </a:srgbClr>
                </a:solidFill>
              </a:rPr>
              <a:t>professional decisions</a:t>
            </a:r>
            <a:r>
              <a:rPr lang="en-US" sz="1600" dirty="0">
                <a:solidFill>
                  <a:srgbClr val="002060">
                    <a:alpha val="80000"/>
                  </a:srgbClr>
                </a:solidFill>
              </a:rPr>
              <a:t>, not just exams.</a:t>
            </a:r>
          </a:p>
        </p:txBody>
      </p:sp>
      <p:sp>
        <p:nvSpPr>
          <p:cNvPr id="206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dirty="0"/>
          </a:p>
        </p:txBody>
      </p:sp>
      <p:cxnSp>
        <p:nvCxnSpPr>
          <p:cNvPr id="206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20952722-B837-AD64-A45E-546F9FA6FB40}"/>
              </a:ext>
            </a:extLst>
          </p:cNvPr>
          <p:cNvSpPr/>
          <p:nvPr/>
        </p:nvSpPr>
        <p:spPr>
          <a:xfrm>
            <a:off x="914400" y="554151"/>
            <a:ext cx="374073" cy="321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1F93219-E49F-9509-6F18-BB3B4778F7F0}"/>
              </a:ext>
            </a:extLst>
          </p:cNvPr>
          <p:cNvSpPr/>
          <p:nvPr/>
        </p:nvSpPr>
        <p:spPr>
          <a:xfrm>
            <a:off x="277049" y="1402174"/>
            <a:ext cx="374073" cy="321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CC8B44C-D6A0-035B-3A27-221EB2A4F952}"/>
              </a:ext>
            </a:extLst>
          </p:cNvPr>
          <p:cNvSpPr/>
          <p:nvPr/>
        </p:nvSpPr>
        <p:spPr>
          <a:xfrm>
            <a:off x="5267112" y="5726986"/>
            <a:ext cx="374073" cy="3210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F6B59C2-0E4F-3374-A430-A8D057EA53C8}"/>
              </a:ext>
            </a:extLst>
          </p:cNvPr>
          <p:cNvSpPr txBox="1"/>
          <p:nvPr/>
        </p:nvSpPr>
        <p:spPr>
          <a:xfrm>
            <a:off x="7366404" y="1025627"/>
            <a:ext cx="2761385" cy="694614"/>
          </a:xfrm>
          <a:prstGeom prst="rect">
            <a:avLst/>
          </a:prstGeom>
          <a:noFill/>
        </p:spPr>
        <p:txBody>
          <a:bodyPr wrap="square">
            <a:spAutoFit/>
          </a:bodyPr>
          <a:lstStyle/>
          <a:p>
            <a:pPr algn="ctr">
              <a:lnSpc>
                <a:spcPct val="80000"/>
              </a:lnSpc>
              <a:spcAft>
                <a:spcPts val="600"/>
              </a:spcAft>
            </a:pPr>
            <a:r>
              <a:rPr lang="en-US" sz="2400" b="1" dirty="0">
                <a:solidFill>
                  <a:srgbClr val="FF0000">
                    <a:alpha val="80000"/>
                  </a:srgbClr>
                </a:solidFill>
              </a:rPr>
              <a:t>Studying in        Health Sciences</a:t>
            </a:r>
          </a:p>
        </p:txBody>
      </p:sp>
      <p:pic>
        <p:nvPicPr>
          <p:cNvPr id="9" name="Picture 8">
            <a:extLst>
              <a:ext uri="{FF2B5EF4-FFF2-40B4-BE49-F238E27FC236}">
                <a16:creationId xmlns:a16="http://schemas.microsoft.com/office/drawing/2014/main" id="{99BAA80D-54E3-768E-BA7A-B9B980C85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663804" y="-56018"/>
            <a:ext cx="166586" cy="3557786"/>
          </a:xfrm>
          <a:prstGeom prst="rect">
            <a:avLst/>
          </a:prstGeom>
        </p:spPr>
      </p:pic>
    </p:spTree>
    <p:extLst>
      <p:ext uri="{BB962C8B-B14F-4D97-AF65-F5344CB8AC3E}">
        <p14:creationId xmlns:p14="http://schemas.microsoft.com/office/powerpoint/2010/main" val="11828449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Rectangle 308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A group of thespians at rehearsals">
            <a:extLst>
              <a:ext uri="{FF2B5EF4-FFF2-40B4-BE49-F238E27FC236}">
                <a16:creationId xmlns:a16="http://schemas.microsoft.com/office/drawing/2014/main" id="{AD48E4BE-2C57-764D-9078-02721EB088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a:fillRect/>
          </a:stretch>
        </p:blipFill>
        <p:spPr bwMode="auto">
          <a:xfrm>
            <a:off x="965966" y="22487"/>
            <a:ext cx="10335589" cy="3772114"/>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881B8A1-9ECB-F745-B39F-ABD6C646C7C4}"/>
              </a:ext>
            </a:extLst>
          </p:cNvPr>
          <p:cNvSpPr txBox="1"/>
          <p:nvPr/>
        </p:nvSpPr>
        <p:spPr>
          <a:xfrm>
            <a:off x="6631970" y="4905537"/>
            <a:ext cx="4363847" cy="1556907"/>
          </a:xfrm>
          <a:prstGeom prst="rect">
            <a:avLst/>
          </a:prstGeom>
        </p:spPr>
        <p:txBody>
          <a:bodyPr vert="horz" lIns="91440" tIns="45720" rIns="91440" bIns="45720" rtlCol="0" anchor="ctr">
            <a:noAutofit/>
          </a:bodyPr>
          <a:lstStyle/>
          <a:p>
            <a:pPr>
              <a:lnSpc>
                <a:spcPct val="90000"/>
              </a:lnSpc>
              <a:spcAft>
                <a:spcPts val="600"/>
              </a:spcAft>
            </a:pPr>
            <a:r>
              <a:rPr lang="en-US" sz="1600" b="1" dirty="0">
                <a:solidFill>
                  <a:srgbClr val="002060"/>
                </a:solidFill>
              </a:rPr>
              <a:t>Experts study by</a:t>
            </a:r>
            <a:endParaRPr lang="en-US" sz="1600" dirty="0">
              <a:solidFill>
                <a:srgbClr val="002060"/>
              </a:solidFill>
            </a:endParaRPr>
          </a:p>
          <a:p>
            <a:pPr marL="404813" indent="-228600">
              <a:lnSpc>
                <a:spcPct val="90000"/>
              </a:lnSpc>
              <a:spcAft>
                <a:spcPts val="300"/>
              </a:spcAft>
              <a:buFont typeface="Wingdings" panose="05000000000000000000" pitchFamily="2" charset="2"/>
              <a:buChar char="§"/>
            </a:pPr>
            <a:r>
              <a:rPr lang="en-US" sz="1600" dirty="0">
                <a:solidFill>
                  <a:srgbClr val="002060"/>
                </a:solidFill>
              </a:rPr>
              <a:t>Isolating problem areas</a:t>
            </a:r>
          </a:p>
          <a:p>
            <a:pPr marL="404813" indent="-228600">
              <a:lnSpc>
                <a:spcPct val="90000"/>
              </a:lnSpc>
              <a:spcAft>
                <a:spcPts val="300"/>
              </a:spcAft>
              <a:buFont typeface="Wingdings" panose="05000000000000000000" pitchFamily="2" charset="2"/>
              <a:buChar char="§"/>
            </a:pPr>
            <a:r>
              <a:rPr lang="en-US" sz="1600" dirty="0">
                <a:solidFill>
                  <a:srgbClr val="002060"/>
                </a:solidFill>
              </a:rPr>
              <a:t>Practicing slowly and deliberately</a:t>
            </a:r>
          </a:p>
          <a:p>
            <a:pPr marL="404813" indent="-228600">
              <a:lnSpc>
                <a:spcPct val="90000"/>
              </a:lnSpc>
              <a:spcAft>
                <a:spcPts val="300"/>
              </a:spcAft>
              <a:buFont typeface="Wingdings" panose="05000000000000000000" pitchFamily="2" charset="2"/>
              <a:buChar char="§"/>
            </a:pPr>
            <a:r>
              <a:rPr lang="en-US" sz="1600" dirty="0">
                <a:solidFill>
                  <a:srgbClr val="002060"/>
                </a:solidFill>
              </a:rPr>
              <a:t>Using feedback to refine performance</a:t>
            </a:r>
          </a:p>
          <a:p>
            <a:pPr>
              <a:lnSpc>
                <a:spcPct val="90000"/>
              </a:lnSpc>
              <a:spcAft>
                <a:spcPts val="600"/>
              </a:spcAft>
            </a:pPr>
            <a:endParaRPr lang="en-US" sz="800" dirty="0">
              <a:solidFill>
                <a:srgbClr val="002060"/>
              </a:solidFill>
            </a:endParaRPr>
          </a:p>
          <a:p>
            <a:pPr marL="290513" indent="-228600">
              <a:lnSpc>
                <a:spcPct val="90000"/>
              </a:lnSpc>
              <a:spcAft>
                <a:spcPts val="600"/>
              </a:spcAft>
            </a:pPr>
            <a:r>
              <a:rPr lang="en-US" sz="1600" b="1" dirty="0">
                <a:solidFill>
                  <a:srgbClr val="002060"/>
                </a:solidFill>
              </a:rPr>
              <a:t>Key takeaway:</a:t>
            </a:r>
            <a:br>
              <a:rPr lang="en-US" sz="1600" dirty="0">
                <a:solidFill>
                  <a:srgbClr val="002060"/>
                </a:solidFill>
              </a:rPr>
            </a:br>
            <a:r>
              <a:rPr lang="en-US" sz="1600" dirty="0">
                <a:solidFill>
                  <a:srgbClr val="002060"/>
                </a:solidFill>
              </a:rPr>
              <a:t>Studying in the arts is about </a:t>
            </a:r>
            <a:r>
              <a:rPr lang="en-US" sz="1600" i="1" dirty="0">
                <a:solidFill>
                  <a:srgbClr val="002060"/>
                </a:solidFill>
              </a:rPr>
              <a:t>refinement</a:t>
            </a:r>
            <a:r>
              <a:rPr lang="en-US" sz="1600" dirty="0">
                <a:solidFill>
                  <a:srgbClr val="002060"/>
                </a:solidFill>
              </a:rPr>
              <a:t>, not repetition.</a:t>
            </a:r>
          </a:p>
        </p:txBody>
      </p:sp>
      <p:sp>
        <p:nvSpPr>
          <p:cNvPr id="6" name="Rectangle 5">
            <a:extLst>
              <a:ext uri="{FF2B5EF4-FFF2-40B4-BE49-F238E27FC236}">
                <a16:creationId xmlns:a16="http://schemas.microsoft.com/office/drawing/2014/main" id="{735E693F-7969-5322-E89E-4EE5C7305FBC}"/>
              </a:ext>
            </a:extLst>
          </p:cNvPr>
          <p:cNvSpPr/>
          <p:nvPr/>
        </p:nvSpPr>
        <p:spPr>
          <a:xfrm>
            <a:off x="4603173" y="4952471"/>
            <a:ext cx="332509" cy="1463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B00EBA0-6A32-989E-A763-74C561497D66}"/>
              </a:ext>
            </a:extLst>
          </p:cNvPr>
          <p:cNvSpPr txBox="1"/>
          <p:nvPr/>
        </p:nvSpPr>
        <p:spPr>
          <a:xfrm>
            <a:off x="1344779" y="4668598"/>
            <a:ext cx="4643670" cy="2196948"/>
          </a:xfrm>
          <a:prstGeom prst="rect">
            <a:avLst/>
          </a:prstGeom>
          <a:noFill/>
        </p:spPr>
        <p:txBody>
          <a:bodyPr wrap="square">
            <a:spAutoFit/>
          </a:bodyPr>
          <a:lstStyle/>
          <a:p>
            <a:pPr>
              <a:lnSpc>
                <a:spcPct val="80000"/>
              </a:lnSpc>
              <a:spcAft>
                <a:spcPts val="600"/>
              </a:spcAft>
            </a:pPr>
            <a:r>
              <a:rPr lang="en-US" sz="1600" b="1" dirty="0">
                <a:solidFill>
                  <a:srgbClr val="002060"/>
                </a:solidFill>
              </a:rPr>
              <a:t>Effective studying emphasizes</a:t>
            </a:r>
            <a:endParaRPr lang="en-US" sz="1600" dirty="0">
              <a:solidFill>
                <a:srgbClr val="002060"/>
              </a:solidFill>
            </a:endParaRPr>
          </a:p>
          <a:p>
            <a:pPr marL="342900" indent="-166688">
              <a:lnSpc>
                <a:spcPct val="80000"/>
              </a:lnSpc>
              <a:spcAft>
                <a:spcPts val="400"/>
              </a:spcAft>
              <a:buFont typeface="Wingdings" panose="05000000000000000000" pitchFamily="2" charset="2"/>
              <a:buChar char="§"/>
            </a:pPr>
            <a:r>
              <a:rPr lang="en-US" sz="1600" dirty="0">
                <a:solidFill>
                  <a:srgbClr val="002060"/>
                </a:solidFill>
              </a:rPr>
              <a:t>Focused, intentional practice</a:t>
            </a:r>
          </a:p>
          <a:p>
            <a:pPr marL="342900" indent="-166688">
              <a:lnSpc>
                <a:spcPct val="80000"/>
              </a:lnSpc>
              <a:spcAft>
                <a:spcPts val="400"/>
              </a:spcAft>
              <a:buFont typeface="Wingdings" panose="05000000000000000000" pitchFamily="2" charset="2"/>
              <a:buChar char="§"/>
            </a:pPr>
            <a:r>
              <a:rPr lang="en-US" sz="1600" dirty="0">
                <a:solidFill>
                  <a:srgbClr val="002060"/>
                </a:solidFill>
              </a:rPr>
              <a:t>Technique, interpretation, and control</a:t>
            </a:r>
          </a:p>
          <a:p>
            <a:pPr marL="342900" indent="-166688">
              <a:lnSpc>
                <a:spcPct val="80000"/>
              </a:lnSpc>
              <a:spcAft>
                <a:spcPts val="400"/>
              </a:spcAft>
              <a:buFont typeface="Wingdings" panose="05000000000000000000" pitchFamily="2" charset="2"/>
              <a:buChar char="§"/>
            </a:pPr>
            <a:r>
              <a:rPr lang="en-US" sz="1600" dirty="0">
                <a:solidFill>
                  <a:srgbClr val="002060"/>
                </a:solidFill>
              </a:rPr>
              <a:t>Ongoing reflection and adjustment</a:t>
            </a:r>
          </a:p>
          <a:p>
            <a:pPr>
              <a:lnSpc>
                <a:spcPct val="80000"/>
              </a:lnSpc>
            </a:pPr>
            <a:endParaRPr lang="en-US" sz="900" dirty="0">
              <a:solidFill>
                <a:srgbClr val="002060"/>
              </a:solidFill>
            </a:endParaRPr>
          </a:p>
          <a:p>
            <a:pPr>
              <a:lnSpc>
                <a:spcPct val="80000"/>
              </a:lnSpc>
              <a:spcAft>
                <a:spcPts val="600"/>
              </a:spcAft>
            </a:pPr>
            <a:r>
              <a:rPr lang="en-US" sz="1600" b="1" dirty="0">
                <a:solidFill>
                  <a:srgbClr val="002060"/>
                </a:solidFill>
              </a:rPr>
              <a:t>Students often</a:t>
            </a:r>
            <a:endParaRPr lang="en-US" sz="1600" dirty="0">
              <a:solidFill>
                <a:srgbClr val="002060"/>
              </a:solidFill>
            </a:endParaRPr>
          </a:p>
          <a:p>
            <a:pPr marL="342900" indent="-166688">
              <a:lnSpc>
                <a:spcPct val="80000"/>
              </a:lnSpc>
              <a:spcAft>
                <a:spcPts val="400"/>
              </a:spcAft>
              <a:buFont typeface="Wingdings" panose="05000000000000000000" pitchFamily="2" charset="2"/>
              <a:buChar char="§"/>
            </a:pPr>
            <a:r>
              <a:rPr lang="en-US" sz="1600" dirty="0">
                <a:solidFill>
                  <a:srgbClr val="002060"/>
                </a:solidFill>
              </a:rPr>
              <a:t>Repeat entire pieces</a:t>
            </a:r>
          </a:p>
          <a:p>
            <a:pPr marL="342900" indent="-166688">
              <a:lnSpc>
                <a:spcPct val="80000"/>
              </a:lnSpc>
              <a:spcAft>
                <a:spcPts val="400"/>
              </a:spcAft>
              <a:buFont typeface="Wingdings" panose="05000000000000000000" pitchFamily="2" charset="2"/>
              <a:buChar char="§"/>
            </a:pPr>
            <a:r>
              <a:rPr lang="en-US" sz="1600" dirty="0">
                <a:solidFill>
                  <a:srgbClr val="002060"/>
                </a:solidFill>
              </a:rPr>
              <a:t>Practice what feels comfortable</a:t>
            </a:r>
          </a:p>
          <a:p>
            <a:pPr marL="342900" indent="-166688">
              <a:lnSpc>
                <a:spcPct val="80000"/>
              </a:lnSpc>
              <a:spcAft>
                <a:spcPts val="400"/>
              </a:spcAft>
              <a:buFont typeface="Wingdings" panose="05000000000000000000" pitchFamily="2" charset="2"/>
              <a:buChar char="§"/>
            </a:pPr>
            <a:r>
              <a:rPr lang="en-US" sz="1600" dirty="0">
                <a:solidFill>
                  <a:srgbClr val="002060"/>
                </a:solidFill>
              </a:rPr>
              <a:t>Mistake repetition for improvement</a:t>
            </a:r>
          </a:p>
        </p:txBody>
      </p:sp>
      <p:sp>
        <p:nvSpPr>
          <p:cNvPr id="10" name="TextBox 9">
            <a:extLst>
              <a:ext uri="{FF2B5EF4-FFF2-40B4-BE49-F238E27FC236}">
                <a16:creationId xmlns:a16="http://schemas.microsoft.com/office/drawing/2014/main" id="{AC336901-E74C-ECB2-65F0-E7E97AA3640D}"/>
              </a:ext>
            </a:extLst>
          </p:cNvPr>
          <p:cNvSpPr txBox="1"/>
          <p:nvPr/>
        </p:nvSpPr>
        <p:spPr>
          <a:xfrm>
            <a:off x="4153765" y="4027171"/>
            <a:ext cx="4363847" cy="399148"/>
          </a:xfrm>
          <a:prstGeom prst="rect">
            <a:avLst/>
          </a:prstGeom>
          <a:noFill/>
        </p:spPr>
        <p:txBody>
          <a:bodyPr wrap="square">
            <a:spAutoFit/>
          </a:bodyPr>
          <a:lstStyle/>
          <a:p>
            <a:pPr>
              <a:lnSpc>
                <a:spcPct val="80000"/>
              </a:lnSpc>
            </a:pPr>
            <a:r>
              <a:rPr lang="en-US" sz="2400" b="1" dirty="0">
                <a:solidFill>
                  <a:srgbClr val="FF0000"/>
                </a:solidFill>
              </a:rPr>
              <a:t>Fine and Performing Arts</a:t>
            </a:r>
          </a:p>
        </p:txBody>
      </p:sp>
      <p:cxnSp>
        <p:nvCxnSpPr>
          <p:cNvPr id="14" name="Straight Connector 13">
            <a:extLst>
              <a:ext uri="{FF2B5EF4-FFF2-40B4-BE49-F238E27FC236}">
                <a16:creationId xmlns:a16="http://schemas.microsoft.com/office/drawing/2014/main" id="{7138B884-2EFD-A0AF-3CA7-16755EB79704}"/>
              </a:ext>
            </a:extLst>
          </p:cNvPr>
          <p:cNvCxnSpPr/>
          <p:nvPr/>
        </p:nvCxnSpPr>
        <p:spPr>
          <a:xfrm>
            <a:off x="5988449" y="4821382"/>
            <a:ext cx="0" cy="1787236"/>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1574947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9AE1604-BB93-4F6D-94D6-F2A6021FC5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A9270323-9616-4384-857D-E86B78272E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8A3838D5-9565-4601-BAC3-D1B5BDB80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3349A4B8-3246-4579-922E-FE1155C7F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D6EED078-E69E-4441-5AD8-D4ED50024D61}"/>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9" name="Table 8">
            <a:extLst>
              <a:ext uri="{FF2B5EF4-FFF2-40B4-BE49-F238E27FC236}">
                <a16:creationId xmlns:a16="http://schemas.microsoft.com/office/drawing/2014/main" id="{AFA6CD6C-FFEF-74B9-141B-44EA68E4FE50}"/>
              </a:ext>
            </a:extLst>
          </p:cNvPr>
          <p:cNvGraphicFramePr>
            <a:graphicFrameLocks noGrp="1"/>
          </p:cNvGraphicFramePr>
          <p:nvPr>
            <p:extLst>
              <p:ext uri="{D42A27DB-BD31-4B8C-83A1-F6EECF244321}">
                <p14:modId xmlns:p14="http://schemas.microsoft.com/office/powerpoint/2010/main" val="955201350"/>
              </p:ext>
            </p:extLst>
          </p:nvPr>
        </p:nvGraphicFramePr>
        <p:xfrm>
          <a:off x="2316357" y="1118492"/>
          <a:ext cx="7634555" cy="4490520"/>
        </p:xfrm>
        <a:graphic>
          <a:graphicData uri="http://schemas.openxmlformats.org/drawingml/2006/table">
            <a:tbl>
              <a:tblPr/>
              <a:tblGrid>
                <a:gridCol w="2622111">
                  <a:extLst>
                    <a:ext uri="{9D8B030D-6E8A-4147-A177-3AD203B41FA5}">
                      <a16:colId xmlns:a16="http://schemas.microsoft.com/office/drawing/2014/main" val="384809958"/>
                    </a:ext>
                  </a:extLst>
                </a:gridCol>
                <a:gridCol w="5012444">
                  <a:extLst>
                    <a:ext uri="{9D8B030D-6E8A-4147-A177-3AD203B41FA5}">
                      <a16:colId xmlns:a16="http://schemas.microsoft.com/office/drawing/2014/main" val="2333635002"/>
                    </a:ext>
                  </a:extLst>
                </a:gridCol>
              </a:tblGrid>
              <a:tr h="540533">
                <a:tc>
                  <a:txBody>
                    <a:bodyPr/>
                    <a:lstStyle/>
                    <a:p>
                      <a:pPr algn="l">
                        <a:buNone/>
                      </a:pPr>
                      <a:r>
                        <a:rPr lang="en-US" sz="1800" b="1" dirty="0">
                          <a:solidFill>
                            <a:srgbClr val="002060"/>
                          </a:solidFill>
                        </a:rPr>
                        <a:t>Discipline</a:t>
                      </a:r>
                    </a:p>
                  </a:txBody>
                  <a:tcPr marL="98500" marR="98500" marT="49250" marB="49250">
                    <a:lnL>
                      <a:noFill/>
                    </a:lnL>
                    <a:lnR>
                      <a:noFill/>
                    </a:lnR>
                    <a:lnT>
                      <a:noFill/>
                    </a:lnT>
                    <a:lnB>
                      <a:noFill/>
                    </a:lnB>
                    <a:noFill/>
                  </a:tcPr>
                </a:tc>
                <a:tc>
                  <a:txBody>
                    <a:bodyPr/>
                    <a:lstStyle/>
                    <a:p>
                      <a:pPr algn="l">
                        <a:spcAft>
                          <a:spcPts val="1200"/>
                        </a:spcAft>
                        <a:buNone/>
                      </a:pPr>
                      <a:r>
                        <a:rPr lang="en-US" sz="1800" b="1" dirty="0">
                          <a:solidFill>
                            <a:srgbClr val="002060"/>
                          </a:solidFill>
                        </a:rPr>
                        <a:t>Studying Works Best When Students…</a:t>
                      </a:r>
                    </a:p>
                  </a:txBody>
                  <a:tcPr marL="98500" marR="98500" marT="49250" marB="49250">
                    <a:lnL>
                      <a:noFill/>
                    </a:lnL>
                    <a:lnR>
                      <a:noFill/>
                    </a:lnR>
                    <a:lnT>
                      <a:noFill/>
                    </a:lnT>
                    <a:lnB>
                      <a:noFill/>
                    </a:lnB>
                    <a:noFill/>
                  </a:tcPr>
                </a:tc>
                <a:extLst>
                  <a:ext uri="{0D108BD9-81ED-4DB2-BD59-A6C34878D82A}">
                    <a16:rowId xmlns:a16="http://schemas.microsoft.com/office/drawing/2014/main" val="3598944356"/>
                  </a:ext>
                </a:extLst>
              </a:tr>
              <a:tr h="633746">
                <a:tc>
                  <a:txBody>
                    <a:bodyPr/>
                    <a:lstStyle/>
                    <a:p>
                      <a:pPr algn="l">
                        <a:lnSpc>
                          <a:spcPct val="80000"/>
                        </a:lnSpc>
                        <a:buNone/>
                      </a:pPr>
                      <a:r>
                        <a:rPr lang="en-US" sz="1600" b="0" dirty="0">
                          <a:solidFill>
                            <a:srgbClr val="002060"/>
                          </a:solidFill>
                        </a:rPr>
                        <a:t>STEM and                                      Quantitative</a:t>
                      </a:r>
                    </a:p>
                  </a:txBody>
                  <a:tcPr marL="98500" marR="98500" marT="49250" marB="49250" anchor="ctr">
                    <a:lnL>
                      <a:noFill/>
                    </a:lnL>
                    <a:lnR>
                      <a:noFill/>
                    </a:lnR>
                    <a:lnT>
                      <a:noFill/>
                    </a:lnT>
                    <a:lnB>
                      <a:noFill/>
                    </a:lnB>
                    <a:noFill/>
                  </a:tcPr>
                </a:tc>
                <a:tc>
                  <a:txBody>
                    <a:bodyPr/>
                    <a:lstStyle/>
                    <a:p>
                      <a:pPr>
                        <a:lnSpc>
                          <a:spcPct val="80000"/>
                        </a:lnSpc>
                        <a:buNone/>
                      </a:pPr>
                      <a:r>
                        <a:rPr lang="en-US" sz="1600" dirty="0">
                          <a:solidFill>
                            <a:srgbClr val="002060"/>
                          </a:solidFill>
                        </a:rPr>
                        <a:t>Apply concepts to varied problems, analyze errors, and focus on </a:t>
                      </a:r>
                      <a:r>
                        <a:rPr lang="en-US" sz="1600" i="1" dirty="0">
                          <a:solidFill>
                            <a:srgbClr val="002060"/>
                          </a:solidFill>
                        </a:rPr>
                        <a:t>why</a:t>
                      </a:r>
                      <a:r>
                        <a:rPr lang="en-US" sz="1600" dirty="0">
                          <a:solidFill>
                            <a:srgbClr val="002060"/>
                          </a:solidFill>
                        </a:rPr>
                        <a:t> solutions work</a:t>
                      </a:r>
                    </a:p>
                  </a:txBody>
                  <a:tcPr marL="98500" marR="98500" marT="49250" marB="49250" anchor="ctr">
                    <a:lnL>
                      <a:noFill/>
                    </a:lnL>
                    <a:lnR>
                      <a:noFill/>
                    </a:lnR>
                    <a:lnT>
                      <a:noFill/>
                    </a:lnT>
                    <a:lnB>
                      <a:noFill/>
                    </a:lnB>
                    <a:noFill/>
                  </a:tcPr>
                </a:tc>
                <a:extLst>
                  <a:ext uri="{0D108BD9-81ED-4DB2-BD59-A6C34878D82A}">
                    <a16:rowId xmlns:a16="http://schemas.microsoft.com/office/drawing/2014/main" val="2277093382"/>
                  </a:ext>
                </a:extLst>
              </a:tr>
              <a:tr h="654627">
                <a:tc>
                  <a:txBody>
                    <a:bodyPr/>
                    <a:lstStyle/>
                    <a:p>
                      <a:pPr algn="l">
                        <a:lnSpc>
                          <a:spcPct val="80000"/>
                        </a:lnSpc>
                        <a:buNone/>
                      </a:pPr>
                      <a:r>
                        <a:rPr lang="en-US" sz="1600" b="0" dirty="0">
                          <a:solidFill>
                            <a:srgbClr val="002060"/>
                          </a:solidFill>
                        </a:rPr>
                        <a:t>Humanities and                       Reading-Intensive</a:t>
                      </a:r>
                    </a:p>
                  </a:txBody>
                  <a:tcPr marL="98500" marR="98500" marT="49250" marB="49250" anchor="ctr">
                    <a:lnL>
                      <a:noFill/>
                    </a:lnL>
                    <a:lnR>
                      <a:noFill/>
                    </a:lnR>
                    <a:lnT>
                      <a:noFill/>
                    </a:lnT>
                    <a:lnB>
                      <a:noFill/>
                    </a:lnB>
                    <a:noFill/>
                  </a:tcPr>
                </a:tc>
                <a:tc>
                  <a:txBody>
                    <a:bodyPr/>
                    <a:lstStyle/>
                    <a:p>
                      <a:pPr>
                        <a:lnSpc>
                          <a:spcPct val="80000"/>
                        </a:lnSpc>
                        <a:buNone/>
                      </a:pPr>
                      <a:r>
                        <a:rPr lang="en-US" sz="1600" dirty="0">
                          <a:solidFill>
                            <a:srgbClr val="002060"/>
                          </a:solidFill>
                        </a:rPr>
                        <a:t>Interpret texts, synthesize ideas, and build arguments rather than memorize content</a:t>
                      </a:r>
                    </a:p>
                  </a:txBody>
                  <a:tcPr marL="98500" marR="98500" marT="49250" marB="49250" anchor="ctr">
                    <a:lnL>
                      <a:noFill/>
                    </a:lnL>
                    <a:lnR>
                      <a:noFill/>
                    </a:lnR>
                    <a:lnT>
                      <a:noFill/>
                    </a:lnT>
                    <a:lnB>
                      <a:noFill/>
                    </a:lnB>
                    <a:noFill/>
                  </a:tcPr>
                </a:tc>
                <a:extLst>
                  <a:ext uri="{0D108BD9-81ED-4DB2-BD59-A6C34878D82A}">
                    <a16:rowId xmlns:a16="http://schemas.microsoft.com/office/drawing/2014/main" val="3459031492"/>
                  </a:ext>
                </a:extLst>
              </a:tr>
              <a:tr h="696191">
                <a:tc>
                  <a:txBody>
                    <a:bodyPr/>
                    <a:lstStyle/>
                    <a:p>
                      <a:pPr algn="l">
                        <a:lnSpc>
                          <a:spcPct val="80000"/>
                        </a:lnSpc>
                        <a:buNone/>
                      </a:pPr>
                      <a:r>
                        <a:rPr lang="en-US" sz="1600" b="0" dirty="0">
                          <a:solidFill>
                            <a:srgbClr val="002060"/>
                          </a:solidFill>
                        </a:rPr>
                        <a:t>Social Sciences</a:t>
                      </a:r>
                    </a:p>
                  </a:txBody>
                  <a:tcPr marL="98500" marR="98500" marT="49250" marB="49250" anchor="ctr">
                    <a:lnL>
                      <a:noFill/>
                    </a:lnL>
                    <a:lnR>
                      <a:noFill/>
                    </a:lnR>
                    <a:lnT>
                      <a:noFill/>
                    </a:lnT>
                    <a:lnB>
                      <a:noFill/>
                    </a:lnB>
                    <a:noFill/>
                  </a:tcPr>
                </a:tc>
                <a:tc>
                  <a:txBody>
                    <a:bodyPr/>
                    <a:lstStyle/>
                    <a:p>
                      <a:pPr>
                        <a:lnSpc>
                          <a:spcPct val="80000"/>
                        </a:lnSpc>
                        <a:buNone/>
                      </a:pPr>
                      <a:r>
                        <a:rPr lang="en-US" sz="1600" dirty="0">
                          <a:solidFill>
                            <a:srgbClr val="002060"/>
                          </a:solidFill>
                        </a:rPr>
                        <a:t>Apply theories to real-world situations, evaluate evidence, and explain reasoning</a:t>
                      </a:r>
                    </a:p>
                  </a:txBody>
                  <a:tcPr marL="98500" marR="98500" marT="49250" marB="49250" anchor="ctr">
                    <a:lnL>
                      <a:noFill/>
                    </a:lnL>
                    <a:lnR>
                      <a:noFill/>
                    </a:lnR>
                    <a:lnT>
                      <a:noFill/>
                    </a:lnT>
                    <a:lnB>
                      <a:noFill/>
                    </a:lnB>
                    <a:noFill/>
                  </a:tcPr>
                </a:tc>
                <a:extLst>
                  <a:ext uri="{0D108BD9-81ED-4DB2-BD59-A6C34878D82A}">
                    <a16:rowId xmlns:a16="http://schemas.microsoft.com/office/drawing/2014/main" val="2569466901"/>
                  </a:ext>
                </a:extLst>
              </a:tr>
              <a:tr h="602673">
                <a:tc>
                  <a:txBody>
                    <a:bodyPr/>
                    <a:lstStyle/>
                    <a:p>
                      <a:pPr algn="l">
                        <a:lnSpc>
                          <a:spcPct val="80000"/>
                        </a:lnSpc>
                        <a:buNone/>
                      </a:pPr>
                      <a:r>
                        <a:rPr lang="en-US" sz="1600" b="0" dirty="0">
                          <a:solidFill>
                            <a:srgbClr val="002060"/>
                          </a:solidFill>
                        </a:rPr>
                        <a:t>Health Sciences</a:t>
                      </a:r>
                    </a:p>
                  </a:txBody>
                  <a:tcPr marL="98500" marR="98500" marT="49250" marB="49250" anchor="ctr">
                    <a:lnL>
                      <a:noFill/>
                    </a:lnL>
                    <a:lnR>
                      <a:noFill/>
                    </a:lnR>
                    <a:lnT>
                      <a:noFill/>
                    </a:lnT>
                    <a:lnB>
                      <a:noFill/>
                    </a:lnB>
                    <a:noFill/>
                  </a:tcPr>
                </a:tc>
                <a:tc>
                  <a:txBody>
                    <a:bodyPr/>
                    <a:lstStyle/>
                    <a:p>
                      <a:pPr>
                        <a:lnSpc>
                          <a:spcPct val="80000"/>
                        </a:lnSpc>
                        <a:buNone/>
                      </a:pPr>
                      <a:r>
                        <a:rPr lang="en-US" sz="1600" dirty="0">
                          <a:solidFill>
                            <a:srgbClr val="002060"/>
                          </a:solidFill>
                        </a:rPr>
                        <a:t>Practice clinical decision-making through cases, reflection, and cumulative learning</a:t>
                      </a:r>
                    </a:p>
                  </a:txBody>
                  <a:tcPr marL="98500" marR="98500" marT="49250" marB="49250" anchor="ctr">
                    <a:lnL>
                      <a:noFill/>
                    </a:lnL>
                    <a:lnR>
                      <a:noFill/>
                    </a:lnR>
                    <a:lnT>
                      <a:noFill/>
                    </a:lnT>
                    <a:lnB>
                      <a:noFill/>
                    </a:lnB>
                    <a:noFill/>
                  </a:tcPr>
                </a:tc>
                <a:extLst>
                  <a:ext uri="{0D108BD9-81ED-4DB2-BD59-A6C34878D82A}">
                    <a16:rowId xmlns:a16="http://schemas.microsoft.com/office/drawing/2014/main" val="1228553851"/>
                  </a:ext>
                </a:extLst>
              </a:tr>
              <a:tr h="633846">
                <a:tc>
                  <a:txBody>
                    <a:bodyPr/>
                    <a:lstStyle/>
                    <a:p>
                      <a:pPr algn="l">
                        <a:lnSpc>
                          <a:spcPct val="80000"/>
                        </a:lnSpc>
                        <a:buNone/>
                      </a:pPr>
                      <a:r>
                        <a:rPr lang="en-US" sz="1600" b="0" dirty="0">
                          <a:solidFill>
                            <a:srgbClr val="002060"/>
                          </a:solidFill>
                        </a:rPr>
                        <a:t>Technical  and                                     Workforce</a:t>
                      </a:r>
                    </a:p>
                  </a:txBody>
                  <a:tcPr marL="98500" marR="98500" marT="49250" marB="49250" anchor="ctr">
                    <a:lnL>
                      <a:noFill/>
                    </a:lnL>
                    <a:lnR>
                      <a:noFill/>
                    </a:lnR>
                    <a:lnT>
                      <a:noFill/>
                    </a:lnT>
                    <a:lnB>
                      <a:noFill/>
                    </a:lnB>
                    <a:noFill/>
                  </a:tcPr>
                </a:tc>
                <a:tc>
                  <a:txBody>
                    <a:bodyPr/>
                    <a:lstStyle/>
                    <a:p>
                      <a:pPr>
                        <a:lnSpc>
                          <a:spcPct val="80000"/>
                        </a:lnSpc>
                        <a:buNone/>
                      </a:pPr>
                      <a:r>
                        <a:rPr lang="en-US" sz="1600" dirty="0">
                          <a:solidFill>
                            <a:srgbClr val="002060"/>
                          </a:solidFill>
                        </a:rPr>
                        <a:t>Master procedures through hands-on practice, precision, and reflection on process</a:t>
                      </a:r>
                    </a:p>
                  </a:txBody>
                  <a:tcPr marL="98500" marR="98500" marT="49250" marB="49250" anchor="ctr">
                    <a:lnL>
                      <a:noFill/>
                    </a:lnL>
                    <a:lnR>
                      <a:noFill/>
                    </a:lnR>
                    <a:lnT>
                      <a:noFill/>
                    </a:lnT>
                    <a:lnB>
                      <a:noFill/>
                    </a:lnB>
                    <a:noFill/>
                  </a:tcPr>
                </a:tc>
                <a:extLst>
                  <a:ext uri="{0D108BD9-81ED-4DB2-BD59-A6C34878D82A}">
                    <a16:rowId xmlns:a16="http://schemas.microsoft.com/office/drawing/2014/main" val="1982238206"/>
                  </a:ext>
                </a:extLst>
              </a:tr>
              <a:tr h="728904">
                <a:tc>
                  <a:txBody>
                    <a:bodyPr/>
                    <a:lstStyle/>
                    <a:p>
                      <a:pPr algn="l">
                        <a:lnSpc>
                          <a:spcPct val="80000"/>
                        </a:lnSpc>
                        <a:buNone/>
                      </a:pPr>
                      <a:r>
                        <a:rPr lang="en-US" sz="1600" b="0" dirty="0">
                          <a:solidFill>
                            <a:srgbClr val="002060"/>
                          </a:solidFill>
                        </a:rPr>
                        <a:t>Fine and                                                 Performing Arts</a:t>
                      </a:r>
                    </a:p>
                  </a:txBody>
                  <a:tcPr marL="98500" marR="98500" marT="49250" marB="49250" anchor="ctr">
                    <a:lnL>
                      <a:noFill/>
                    </a:lnL>
                    <a:lnR>
                      <a:noFill/>
                    </a:lnR>
                    <a:lnT>
                      <a:noFill/>
                    </a:lnT>
                    <a:lnB>
                      <a:noFill/>
                    </a:lnB>
                    <a:noFill/>
                  </a:tcPr>
                </a:tc>
                <a:tc>
                  <a:txBody>
                    <a:bodyPr/>
                    <a:lstStyle/>
                    <a:p>
                      <a:pPr>
                        <a:lnSpc>
                          <a:spcPct val="80000"/>
                        </a:lnSpc>
                        <a:buNone/>
                      </a:pPr>
                      <a:r>
                        <a:rPr lang="en-US" sz="1600" dirty="0">
                          <a:solidFill>
                            <a:srgbClr val="002060"/>
                          </a:solidFill>
                        </a:rPr>
                        <a:t>Refine technique and expression through focused practice, feedback, and reflection on performance choices</a:t>
                      </a:r>
                    </a:p>
                  </a:txBody>
                  <a:tcPr marL="98500" marR="98500" marT="49250" marB="49250" anchor="ctr">
                    <a:lnL>
                      <a:noFill/>
                    </a:lnL>
                    <a:lnR>
                      <a:noFill/>
                    </a:lnR>
                    <a:lnT>
                      <a:noFill/>
                    </a:lnT>
                    <a:lnB>
                      <a:noFill/>
                    </a:lnB>
                    <a:noFill/>
                  </a:tcPr>
                </a:tc>
                <a:extLst>
                  <a:ext uri="{0D108BD9-81ED-4DB2-BD59-A6C34878D82A}">
                    <a16:rowId xmlns:a16="http://schemas.microsoft.com/office/drawing/2014/main" val="3471089778"/>
                  </a:ext>
                </a:extLst>
              </a:tr>
            </a:tbl>
          </a:graphicData>
        </a:graphic>
      </p:graphicFrame>
    </p:spTree>
    <p:extLst>
      <p:ext uri="{BB962C8B-B14F-4D97-AF65-F5344CB8AC3E}">
        <p14:creationId xmlns:p14="http://schemas.microsoft.com/office/powerpoint/2010/main" val="2450858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F422A3-22D1-3DC7-889F-607A2A8A2466}"/>
              </a:ext>
            </a:extLst>
          </p:cNvPr>
          <p:cNvPicPr>
            <a:picLocks noChangeAspect="1"/>
          </p:cNvPicPr>
          <p:nvPr/>
        </p:nvPicPr>
        <p:blipFill>
          <a:blip r:embed="rId3">
            <a:extLst>
              <a:ext uri="{28A0092B-C50C-407E-A947-70E740481C1C}">
                <a14:useLocalDpi xmlns:a14="http://schemas.microsoft.com/office/drawing/2010/main" val="0"/>
              </a:ext>
            </a:extLst>
          </a:blip>
          <a:srcRect b="-1"/>
          <a:stretch>
            <a:fillRect/>
          </a:stretch>
        </p:blipFill>
        <p:spPr>
          <a:xfrm>
            <a:off x="-9886" y="10"/>
            <a:ext cx="7572605" cy="6857990"/>
          </a:xfrm>
          <a:prstGeom prst="rect">
            <a:avLst/>
          </a:prstGeom>
        </p:spPr>
      </p:pic>
      <p:cxnSp>
        <p:nvCxnSpPr>
          <p:cNvPr id="18" name="Straight Connector 17">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F5F0CE7-F00E-2B81-5A6A-35C9813A0956}"/>
              </a:ext>
            </a:extLst>
          </p:cNvPr>
          <p:cNvSpPr txBox="1"/>
          <p:nvPr/>
        </p:nvSpPr>
        <p:spPr>
          <a:xfrm>
            <a:off x="7814733" y="2915897"/>
            <a:ext cx="4038600" cy="3599019"/>
          </a:xfrm>
          <a:prstGeom prst="rect">
            <a:avLst/>
          </a:prstGeom>
        </p:spPr>
        <p:txBody>
          <a:bodyPr vert="horz" lIns="91440" tIns="45720" rIns="91440" bIns="45720" rtlCol="0">
            <a:normAutofit/>
          </a:bodyPr>
          <a:lstStyle/>
          <a:p>
            <a:pPr algn="ctr">
              <a:lnSpc>
                <a:spcPct val="80000"/>
              </a:lnSpc>
              <a:spcAft>
                <a:spcPts val="600"/>
              </a:spcAft>
            </a:pPr>
            <a:r>
              <a:rPr lang="en-US" sz="2400" b="1" dirty="0">
                <a:solidFill>
                  <a:srgbClr val="002060"/>
                </a:solidFill>
              </a:rPr>
              <a:t>Common Study Missteps Students Make</a:t>
            </a:r>
          </a:p>
        </p:txBody>
      </p:sp>
    </p:spTree>
    <p:extLst>
      <p:ext uri="{BB962C8B-B14F-4D97-AF65-F5344CB8AC3E}">
        <p14:creationId xmlns:p14="http://schemas.microsoft.com/office/powerpoint/2010/main" val="3531826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0206FB-6D42-7489-4CA6-9C175A774E68}"/>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FF05B69-758F-321B-9CDE-967E09B46B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5" name="Group 14">
            <a:extLst>
              <a:ext uri="{FF2B5EF4-FFF2-40B4-BE49-F238E27FC236}">
                <a16:creationId xmlns:a16="http://schemas.microsoft.com/office/drawing/2014/main" id="{DFDA1509-FD8D-E48A-8757-5B25EEA372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0EB3AF28-1465-A18E-60BE-91CA56140C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7" name="Rectangle 16">
              <a:extLst>
                <a:ext uri="{FF2B5EF4-FFF2-40B4-BE49-F238E27FC236}">
                  <a16:creationId xmlns:a16="http://schemas.microsoft.com/office/drawing/2014/main" id="{E43CFA58-8017-A60F-AF31-A4B3301629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19" name="Rectangle 18">
            <a:extLst>
              <a:ext uri="{FF2B5EF4-FFF2-40B4-BE49-F238E27FC236}">
                <a16:creationId xmlns:a16="http://schemas.microsoft.com/office/drawing/2014/main" id="{F711B637-6BAA-6737-ECE8-37FB932A4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1" name="Rectangle 20">
            <a:extLst>
              <a:ext uri="{FF2B5EF4-FFF2-40B4-BE49-F238E27FC236}">
                <a16:creationId xmlns:a16="http://schemas.microsoft.com/office/drawing/2014/main" id="{677FF302-121C-6AFC-1032-7B818EC5D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3" name="Rectangle 22">
            <a:extLst>
              <a:ext uri="{FF2B5EF4-FFF2-40B4-BE49-F238E27FC236}">
                <a16:creationId xmlns:a16="http://schemas.microsoft.com/office/drawing/2014/main" id="{D448DA84-A5F5-A22C-28FF-4B908E349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4A5E1AA3-495D-4A2B-665F-60BCF47BED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7529" y="1602943"/>
            <a:ext cx="5245927" cy="28356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8B470677-200A-A7C7-29DA-8D740640049C}"/>
              </a:ext>
            </a:extLst>
          </p:cNvPr>
          <p:cNvSpPr txBox="1"/>
          <p:nvPr/>
        </p:nvSpPr>
        <p:spPr>
          <a:xfrm>
            <a:off x="1066329" y="1337880"/>
            <a:ext cx="3553152" cy="694614"/>
          </a:xfrm>
          <a:prstGeom prst="rect">
            <a:avLst/>
          </a:prstGeom>
          <a:noFill/>
        </p:spPr>
        <p:txBody>
          <a:bodyPr wrap="square">
            <a:spAutoFit/>
          </a:bodyPr>
          <a:lstStyle/>
          <a:p>
            <a:pPr algn="ctr">
              <a:lnSpc>
                <a:spcPct val="80000"/>
              </a:lnSpc>
              <a:buNone/>
            </a:pPr>
            <a:r>
              <a:rPr lang="en-US" sz="2400" b="1" dirty="0">
                <a:solidFill>
                  <a:srgbClr val="FF0000"/>
                </a:solidFill>
              </a:rPr>
              <a:t>Rereading Without Engagement</a:t>
            </a:r>
          </a:p>
        </p:txBody>
      </p:sp>
      <p:sp>
        <p:nvSpPr>
          <p:cNvPr id="7" name="TextBox 6">
            <a:extLst>
              <a:ext uri="{FF2B5EF4-FFF2-40B4-BE49-F238E27FC236}">
                <a16:creationId xmlns:a16="http://schemas.microsoft.com/office/drawing/2014/main" id="{12314318-3851-0FA2-DA74-CC0D8B497D76}"/>
              </a:ext>
            </a:extLst>
          </p:cNvPr>
          <p:cNvSpPr txBox="1"/>
          <p:nvPr/>
        </p:nvSpPr>
        <p:spPr>
          <a:xfrm>
            <a:off x="944334" y="2503910"/>
            <a:ext cx="4312356" cy="3016210"/>
          </a:xfrm>
          <a:prstGeom prst="rect">
            <a:avLst/>
          </a:prstGeom>
          <a:noFill/>
        </p:spPr>
        <p:txBody>
          <a:bodyPr wrap="square">
            <a:spAutoFit/>
          </a:bodyPr>
          <a:lstStyle/>
          <a:p>
            <a:pPr>
              <a:spcAft>
                <a:spcPts val="1200"/>
              </a:spcAft>
              <a:buNone/>
            </a:pPr>
            <a:r>
              <a:rPr lang="en-US" sz="1600" b="1" dirty="0">
                <a:solidFill>
                  <a:srgbClr val="002060"/>
                </a:solidFill>
              </a:rPr>
              <a:t>Feels productive, but rarely builds understanding</a:t>
            </a:r>
            <a:endParaRPr lang="en-US" sz="1600" dirty="0">
              <a:solidFill>
                <a:srgbClr val="002060"/>
              </a:solidFill>
            </a:endParaRPr>
          </a:p>
          <a:p>
            <a:pPr>
              <a:buNone/>
            </a:pPr>
            <a:r>
              <a:rPr lang="en-US" sz="1600" b="1" dirty="0">
                <a:solidFill>
                  <a:srgbClr val="002060"/>
                </a:solidFill>
              </a:rPr>
              <a:t>Students often:</a:t>
            </a:r>
            <a:endParaRPr lang="en-US" sz="1600" dirty="0">
              <a:solidFill>
                <a:srgbClr val="002060"/>
              </a:solidFill>
            </a:endParaRPr>
          </a:p>
          <a:p>
            <a:pPr marL="395288" indent="-225425">
              <a:buFont typeface="Wingdings" panose="05000000000000000000" pitchFamily="2" charset="2"/>
              <a:buChar char="§"/>
            </a:pPr>
            <a:r>
              <a:rPr lang="en-US" sz="1600" dirty="0">
                <a:solidFill>
                  <a:srgbClr val="002060"/>
                </a:solidFill>
              </a:rPr>
              <a:t>Reread notes or text</a:t>
            </a:r>
          </a:p>
          <a:p>
            <a:pPr marL="395288" indent="-225425">
              <a:spcAft>
                <a:spcPts val="1200"/>
              </a:spcAft>
              <a:buFont typeface="Wingdings" panose="05000000000000000000" pitchFamily="2" charset="2"/>
              <a:buChar char="§"/>
            </a:pPr>
            <a:r>
              <a:rPr lang="en-US" sz="1600" dirty="0">
                <a:solidFill>
                  <a:srgbClr val="002060"/>
                </a:solidFill>
              </a:rPr>
              <a:t>Recognize ideas without using them</a:t>
            </a:r>
          </a:p>
          <a:p>
            <a:pPr>
              <a:buNone/>
            </a:pPr>
            <a:r>
              <a:rPr lang="en-US" sz="1600" b="1" dirty="0">
                <a:solidFill>
                  <a:srgbClr val="002060"/>
                </a:solidFill>
              </a:rPr>
              <a:t>Leads to:</a:t>
            </a:r>
            <a:endParaRPr lang="en-US" sz="1600" dirty="0">
              <a:solidFill>
                <a:srgbClr val="002060"/>
              </a:solidFill>
            </a:endParaRPr>
          </a:p>
          <a:p>
            <a:pPr marL="395288" indent="-225425">
              <a:buFont typeface="Wingdings" panose="05000000000000000000" pitchFamily="2" charset="2"/>
              <a:buChar char="§"/>
            </a:pPr>
            <a:r>
              <a:rPr lang="en-US" sz="1600" dirty="0">
                <a:solidFill>
                  <a:srgbClr val="002060"/>
                </a:solidFill>
              </a:rPr>
              <a:t>False confidence</a:t>
            </a:r>
          </a:p>
          <a:p>
            <a:pPr marL="395288" indent="-225425">
              <a:spcAft>
                <a:spcPts val="1200"/>
              </a:spcAft>
              <a:buFont typeface="Wingdings" panose="05000000000000000000" pitchFamily="2" charset="2"/>
              <a:buChar char="§"/>
            </a:pPr>
            <a:r>
              <a:rPr lang="en-US" sz="1600" dirty="0">
                <a:solidFill>
                  <a:srgbClr val="002060"/>
                </a:solidFill>
              </a:rPr>
              <a:t>Difficulty applying knowledge</a:t>
            </a:r>
          </a:p>
          <a:p>
            <a:pPr>
              <a:buNone/>
            </a:pPr>
            <a:r>
              <a:rPr lang="en-US" sz="1600" b="1" dirty="0">
                <a:solidFill>
                  <a:srgbClr val="002060"/>
                </a:solidFill>
              </a:rPr>
              <a:t>Better move:</a:t>
            </a:r>
            <a:br>
              <a:rPr lang="en-US" sz="1600" dirty="0">
                <a:solidFill>
                  <a:srgbClr val="002060"/>
                </a:solidFill>
              </a:rPr>
            </a:br>
            <a:r>
              <a:rPr lang="en-US" sz="1600" dirty="0">
                <a:solidFill>
                  <a:srgbClr val="002060"/>
                </a:solidFill>
              </a:rPr>
              <a:t>Practice explaining or using the content</a:t>
            </a:r>
            <a:r>
              <a:rPr lang="en-US" sz="1600" dirty="0"/>
              <a:t>.</a:t>
            </a:r>
          </a:p>
        </p:txBody>
      </p:sp>
    </p:spTree>
    <p:extLst>
      <p:ext uri="{BB962C8B-B14F-4D97-AF65-F5344CB8AC3E}">
        <p14:creationId xmlns:p14="http://schemas.microsoft.com/office/powerpoint/2010/main" val="3489731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FAA7883-2546-0376-42FC-5F19EC76E8CB}"/>
              </a:ext>
            </a:extLst>
          </p:cNvPr>
          <p:cNvSpPr txBox="1"/>
          <p:nvPr/>
        </p:nvSpPr>
        <p:spPr>
          <a:xfrm>
            <a:off x="645066" y="2031101"/>
            <a:ext cx="4282984" cy="3511943"/>
          </a:xfrm>
          <a:prstGeom prst="rect">
            <a:avLst/>
          </a:prstGeom>
        </p:spPr>
        <p:txBody>
          <a:bodyPr vert="horz" lIns="91440" tIns="45720" rIns="91440" bIns="45720" rtlCol="0" anchor="ctr">
            <a:normAutofit/>
          </a:bodyPr>
          <a:lstStyle/>
          <a:p>
            <a:pPr>
              <a:lnSpc>
                <a:spcPct val="90000"/>
              </a:lnSpc>
              <a:spcAft>
                <a:spcPts val="600"/>
              </a:spcAft>
            </a:pPr>
            <a:r>
              <a:rPr lang="en-US" sz="1600" b="1" dirty="0">
                <a:solidFill>
                  <a:srgbClr val="002060"/>
                </a:solidFill>
              </a:rPr>
              <a:t>Cramming:</a:t>
            </a:r>
            <a:endParaRPr lang="en-US" sz="1600" dirty="0">
              <a:solidFill>
                <a:srgbClr val="002060"/>
              </a:solidFill>
            </a:endParaRPr>
          </a:p>
          <a:p>
            <a:pPr marL="463550" indent="-180975">
              <a:lnSpc>
                <a:spcPct val="90000"/>
              </a:lnSpc>
              <a:spcAft>
                <a:spcPts val="600"/>
              </a:spcAft>
              <a:buFont typeface="Wingdings" panose="05000000000000000000" pitchFamily="2" charset="2"/>
              <a:buChar char="§"/>
            </a:pPr>
            <a:r>
              <a:rPr lang="en-US" sz="1600" dirty="0">
                <a:solidFill>
                  <a:srgbClr val="002060"/>
                </a:solidFill>
              </a:rPr>
              <a:t>Short-term focus before assessments</a:t>
            </a:r>
          </a:p>
          <a:p>
            <a:pPr marL="463550" indent="-180975">
              <a:lnSpc>
                <a:spcPct val="90000"/>
              </a:lnSpc>
              <a:spcAft>
                <a:spcPts val="600"/>
              </a:spcAft>
              <a:buFont typeface="Wingdings" panose="05000000000000000000" pitchFamily="2" charset="2"/>
              <a:buChar char="§"/>
            </a:pPr>
            <a:r>
              <a:rPr lang="en-US" sz="1600" dirty="0">
                <a:solidFill>
                  <a:srgbClr val="002060"/>
                </a:solidFill>
              </a:rPr>
              <a:t>High effort, low retention</a:t>
            </a:r>
          </a:p>
          <a:p>
            <a:pPr marL="463550" indent="-180975">
              <a:lnSpc>
                <a:spcPct val="90000"/>
              </a:lnSpc>
              <a:spcAft>
                <a:spcPts val="1200"/>
              </a:spcAft>
              <a:buFont typeface="Wingdings" panose="05000000000000000000" pitchFamily="2" charset="2"/>
              <a:buChar char="§"/>
            </a:pPr>
            <a:r>
              <a:rPr lang="en-US" sz="1600" dirty="0">
                <a:solidFill>
                  <a:srgbClr val="002060"/>
                </a:solidFill>
              </a:rPr>
              <a:t>Information fades quickly</a:t>
            </a:r>
          </a:p>
          <a:p>
            <a:pPr>
              <a:lnSpc>
                <a:spcPct val="90000"/>
              </a:lnSpc>
              <a:spcAft>
                <a:spcPts val="600"/>
              </a:spcAft>
            </a:pPr>
            <a:r>
              <a:rPr lang="en-US" sz="1600" b="1" dirty="0">
                <a:solidFill>
                  <a:srgbClr val="002060"/>
                </a:solidFill>
              </a:rPr>
              <a:t>Spacing:</a:t>
            </a:r>
            <a:endParaRPr lang="en-US" sz="1600" dirty="0">
              <a:solidFill>
                <a:srgbClr val="002060"/>
              </a:solidFill>
            </a:endParaRPr>
          </a:p>
          <a:p>
            <a:pPr marL="463550" indent="-180975">
              <a:lnSpc>
                <a:spcPct val="90000"/>
              </a:lnSpc>
              <a:spcAft>
                <a:spcPts val="600"/>
              </a:spcAft>
              <a:buFont typeface="Wingdings" panose="05000000000000000000" pitchFamily="2" charset="2"/>
              <a:buChar char="§"/>
            </a:pPr>
            <a:r>
              <a:rPr lang="en-US" sz="1600" dirty="0">
                <a:solidFill>
                  <a:srgbClr val="002060"/>
                </a:solidFill>
              </a:rPr>
              <a:t>Learning spread over time</a:t>
            </a:r>
          </a:p>
          <a:p>
            <a:pPr marL="463550" indent="-180975">
              <a:lnSpc>
                <a:spcPct val="90000"/>
              </a:lnSpc>
              <a:spcAft>
                <a:spcPts val="600"/>
              </a:spcAft>
              <a:buFont typeface="Wingdings" panose="05000000000000000000" pitchFamily="2" charset="2"/>
              <a:buChar char="§"/>
            </a:pPr>
            <a:r>
              <a:rPr lang="en-US" sz="1600" dirty="0">
                <a:solidFill>
                  <a:srgbClr val="002060"/>
                </a:solidFill>
              </a:rPr>
              <a:t>Repeated retrieval and refinement</a:t>
            </a:r>
          </a:p>
          <a:p>
            <a:pPr marL="463550" indent="-180975">
              <a:lnSpc>
                <a:spcPct val="90000"/>
              </a:lnSpc>
              <a:spcAft>
                <a:spcPts val="1200"/>
              </a:spcAft>
              <a:buFont typeface="Wingdings" panose="05000000000000000000" pitchFamily="2" charset="2"/>
              <a:buChar char="§"/>
            </a:pPr>
            <a:r>
              <a:rPr lang="en-US" sz="1600" dirty="0">
                <a:solidFill>
                  <a:srgbClr val="002060"/>
                </a:solidFill>
              </a:rPr>
              <a:t>Stronger understanding and transfer</a:t>
            </a:r>
          </a:p>
          <a:p>
            <a:pPr>
              <a:lnSpc>
                <a:spcPct val="90000"/>
              </a:lnSpc>
              <a:spcAft>
                <a:spcPts val="600"/>
              </a:spcAft>
            </a:pPr>
            <a:r>
              <a:rPr lang="en-US" sz="1600" b="1" dirty="0">
                <a:solidFill>
                  <a:srgbClr val="002060"/>
                </a:solidFill>
              </a:rPr>
              <a:t>Key takeaway:</a:t>
            </a:r>
            <a:br>
              <a:rPr lang="en-US" sz="1600" dirty="0">
                <a:solidFill>
                  <a:srgbClr val="002060"/>
                </a:solidFill>
              </a:rPr>
            </a:br>
            <a:r>
              <a:rPr lang="en-US" sz="1600" dirty="0">
                <a:solidFill>
                  <a:srgbClr val="002060"/>
                </a:solidFill>
              </a:rPr>
              <a:t>Learning sticks when practice is spaced, not rushed</a:t>
            </a:r>
            <a:r>
              <a:rPr lang="en-US" sz="1500" dirty="0"/>
              <a:t>.</a:t>
            </a:r>
          </a:p>
        </p:txBody>
      </p:sp>
      <p:sp>
        <p:nvSpPr>
          <p:cNvPr id="12" name="Rectangle 11">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erson with her head in her hands&#10;&#10;AI-generated content may be incorrect.">
            <a:extLst>
              <a:ext uri="{FF2B5EF4-FFF2-40B4-BE49-F238E27FC236}">
                <a16:creationId xmlns:a16="http://schemas.microsoft.com/office/drawing/2014/main" id="{30F0A87E-0A74-F822-D1DF-B6DE0BF53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7738" y="1743755"/>
            <a:ext cx="5628018" cy="3137620"/>
          </a:xfrm>
          <a:prstGeom prst="rect">
            <a:avLst/>
          </a:prstGeom>
        </p:spPr>
      </p:pic>
      <p:sp>
        <p:nvSpPr>
          <p:cNvPr id="5" name="TextBox 4">
            <a:extLst>
              <a:ext uri="{FF2B5EF4-FFF2-40B4-BE49-F238E27FC236}">
                <a16:creationId xmlns:a16="http://schemas.microsoft.com/office/drawing/2014/main" id="{5E0013F2-715C-82FD-AB48-56A507568DA3}"/>
              </a:ext>
            </a:extLst>
          </p:cNvPr>
          <p:cNvSpPr txBox="1"/>
          <p:nvPr/>
        </p:nvSpPr>
        <p:spPr>
          <a:xfrm>
            <a:off x="310234" y="1191543"/>
            <a:ext cx="4590983"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Cramming                                            Instead of Spacing</a:t>
            </a:r>
          </a:p>
        </p:txBody>
      </p:sp>
    </p:spTree>
    <p:extLst>
      <p:ext uri="{BB962C8B-B14F-4D97-AF65-F5344CB8AC3E}">
        <p14:creationId xmlns:p14="http://schemas.microsoft.com/office/powerpoint/2010/main" val="1111549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0B2911-4948-1C9C-BC93-0F5C783A4E9B}"/>
            </a:ext>
          </a:extLst>
        </p:cNvPr>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EB3B2B4A-C8E1-0E94-77C4-A9CB25BDA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105" name="Rectangle 4104">
            <a:extLst>
              <a:ext uri="{FF2B5EF4-FFF2-40B4-BE49-F238E27FC236}">
                <a16:creationId xmlns:a16="http://schemas.microsoft.com/office/drawing/2014/main" id="{300CAC92-8151-485F-A588-86B6E283C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107" name="Rectangle 4106">
            <a:extLst>
              <a:ext uri="{FF2B5EF4-FFF2-40B4-BE49-F238E27FC236}">
                <a16:creationId xmlns:a16="http://schemas.microsoft.com/office/drawing/2014/main" id="{A160E37E-1647-9014-373B-60D60C3EC5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109" name="Rectangle 4108">
            <a:extLst>
              <a:ext uri="{FF2B5EF4-FFF2-40B4-BE49-F238E27FC236}">
                <a16:creationId xmlns:a16="http://schemas.microsoft.com/office/drawing/2014/main" id="{1CB86018-BDE6-027A-EE21-F55B4A7E0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8C56B7AC-931E-E61D-95CF-CE688AB8B08F}"/>
              </a:ext>
            </a:extLst>
          </p:cNvPr>
          <p:cNvSpPr txBox="1"/>
          <p:nvPr/>
        </p:nvSpPr>
        <p:spPr>
          <a:xfrm>
            <a:off x="7277786" y="2111008"/>
            <a:ext cx="4282984" cy="3511943"/>
          </a:xfrm>
          <a:prstGeom prst="rect">
            <a:avLst/>
          </a:prstGeom>
        </p:spPr>
        <p:txBody>
          <a:bodyPr vert="horz" lIns="91440" tIns="45720" rIns="91440" bIns="45720" rtlCol="0" anchor="ctr">
            <a:normAutofit lnSpcReduction="10000"/>
          </a:bodyPr>
          <a:lstStyle/>
          <a:p>
            <a:pPr marR="0" lvl="0" algn="l" defTabSz="914400" rtl="0" eaLnBrk="1" fontAlgn="auto" latinLnBrk="0" hangingPunct="1">
              <a:lnSpc>
                <a:spcPct val="90000"/>
              </a:lnSpc>
              <a:spcBef>
                <a:spcPts val="0"/>
              </a:spcBef>
              <a:spcAft>
                <a:spcPts val="600"/>
              </a:spcAft>
              <a:buClrTx/>
              <a:buSzTx/>
              <a:tabLst/>
              <a:defRPr/>
            </a:pPr>
            <a:r>
              <a:rPr kumimoji="0" lang="en-US" sz="1600" b="1" i="0" u="none" strike="noStrike" kern="1200" cap="none" spc="0" normalizeH="0" baseline="0" noProof="0" dirty="0">
                <a:ln>
                  <a:noFill/>
                </a:ln>
                <a:solidFill>
                  <a:srgbClr val="002060"/>
                </a:solidFill>
                <a:effectLst/>
                <a:uLnTx/>
                <a:uFillTx/>
                <a:latin typeface="Aptos" panose="02110004020202020204"/>
                <a:ea typeface="+mn-ea"/>
                <a:cs typeface="+mn-cs"/>
              </a:rPr>
              <a:t>Students often:</a:t>
            </a:r>
          </a:p>
          <a:p>
            <a:pPr marL="463550" marR="0" lvl="0" indent="-180975"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rPr>
              <a:t>Review familiar material</a:t>
            </a:r>
          </a:p>
          <a:p>
            <a:pPr marL="463550" marR="0" lvl="0" indent="-180975"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rPr>
              <a:t>Avoid challenging concepts</a:t>
            </a:r>
          </a:p>
          <a:p>
            <a:pPr marL="463550" marR="0" lvl="0" indent="-180975"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rPr>
              <a:t>Mistake comfort for mastery</a:t>
            </a:r>
          </a:p>
          <a:p>
            <a:pPr marL="463550" marR="0" lvl="0" indent="-180975" algn="l" defTabSz="914400" rtl="0" eaLnBrk="1" fontAlgn="auto" latinLnBrk="0" hangingPunct="1">
              <a:lnSpc>
                <a:spcPct val="90000"/>
              </a:lnSpc>
              <a:spcBef>
                <a:spcPts val="0"/>
              </a:spcBef>
              <a:spcAft>
                <a:spcPts val="1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rPr>
              <a:t>Effective studying</a:t>
            </a:r>
            <a:endParaRPr kumimoji="0" lang="en-US" sz="600" b="0" i="0" u="none" strike="noStrike" kern="1200" cap="none" spc="0" normalizeH="0" baseline="0" noProof="0" dirty="0">
              <a:ln>
                <a:noFill/>
              </a:ln>
              <a:solidFill>
                <a:srgbClr val="002060"/>
              </a:solidFill>
              <a:effectLst/>
              <a:uLnTx/>
              <a:uFillTx/>
              <a:latin typeface="Aptos" panose="02110004020202020204"/>
              <a:ea typeface="+mn-ea"/>
              <a:cs typeface="+mn-cs"/>
            </a:endParaRPr>
          </a:p>
          <a:p>
            <a:pPr marL="50800" marR="0" lvl="0" algn="l" defTabSz="914400" rtl="0" eaLnBrk="1" fontAlgn="auto" latinLnBrk="0" hangingPunct="1">
              <a:lnSpc>
                <a:spcPct val="90000"/>
              </a:lnSpc>
              <a:spcBef>
                <a:spcPts val="0"/>
              </a:spcBef>
              <a:spcAft>
                <a:spcPts val="600"/>
              </a:spcAft>
              <a:buClrTx/>
              <a:buSzTx/>
              <a:tabLst/>
              <a:defRPr/>
            </a:pPr>
            <a:r>
              <a:rPr kumimoji="0" lang="en-US" sz="1600" b="1" i="0" u="none" strike="noStrike" kern="1200" cap="none" spc="0" normalizeH="0" baseline="0" noProof="0" dirty="0">
                <a:ln>
                  <a:noFill/>
                </a:ln>
                <a:solidFill>
                  <a:srgbClr val="002060"/>
                </a:solidFill>
                <a:effectLst/>
                <a:uLnTx/>
                <a:uFillTx/>
                <a:latin typeface="Aptos" panose="02110004020202020204"/>
                <a:ea typeface="+mn-ea"/>
                <a:cs typeface="+mn-cs"/>
              </a:rPr>
              <a:t>Experts:</a:t>
            </a:r>
          </a:p>
          <a:p>
            <a:pPr marL="463550" marR="0" lvl="0" indent="-182563"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600" i="0" u="none" strike="noStrike" kern="1200" cap="none" spc="0" normalizeH="0" baseline="0" noProof="0" dirty="0">
                <a:ln>
                  <a:noFill/>
                </a:ln>
                <a:solidFill>
                  <a:srgbClr val="002060"/>
                </a:solidFill>
                <a:effectLst/>
                <a:uLnTx/>
                <a:uFillTx/>
                <a:latin typeface="Aptos" panose="02110004020202020204"/>
                <a:ea typeface="+mn-ea"/>
                <a:cs typeface="+mn-cs"/>
              </a:rPr>
              <a:t>Target areas of confusion</a:t>
            </a:r>
          </a:p>
          <a:p>
            <a:pPr marL="463550" marR="0" lvl="0" indent="-182563"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rPr>
              <a:t>Use difficulty as feedback</a:t>
            </a:r>
          </a:p>
          <a:p>
            <a:pPr marL="463550" marR="0" lvl="0" indent="-182563" algn="l" defTabSz="914400" rtl="0" eaLnBrk="1" fontAlgn="auto" latinLnBrk="0" hangingPunct="1">
              <a:lnSpc>
                <a:spcPct val="90000"/>
              </a:lnSpc>
              <a:spcBef>
                <a:spcPts val="0"/>
              </a:spcBef>
              <a:spcAft>
                <a:spcPts val="12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rPr>
              <a:t>Focus effort where growth happens</a:t>
            </a:r>
          </a:p>
          <a:p>
            <a:pPr marL="280988" marR="0" lvl="0" indent="-280988" algn="l" defTabSz="914400" rtl="0" eaLnBrk="1" fontAlgn="auto" latinLnBrk="0" hangingPunct="1">
              <a:lnSpc>
                <a:spcPct val="90000"/>
              </a:lnSpc>
              <a:spcBef>
                <a:spcPts val="0"/>
              </a:spcBef>
              <a:spcAft>
                <a:spcPts val="600"/>
              </a:spcAft>
              <a:buClrTx/>
              <a:buSzTx/>
              <a:tabLst/>
              <a:defRPr/>
            </a:pPr>
            <a:r>
              <a:rPr kumimoji="0" lang="en-US" sz="1600" b="1" i="0" u="none" strike="noStrike" kern="1200" cap="none" spc="0" normalizeH="0" baseline="0" noProof="0" dirty="0">
                <a:ln>
                  <a:noFill/>
                </a:ln>
                <a:solidFill>
                  <a:srgbClr val="002060"/>
                </a:solidFill>
                <a:effectLst/>
                <a:uLnTx/>
                <a:uFillTx/>
                <a:latin typeface="Aptos" panose="02110004020202020204"/>
                <a:ea typeface="+mn-ea"/>
                <a:cs typeface="+mn-cs"/>
              </a:rPr>
              <a:t>Key takeaway:</a:t>
            </a:r>
            <a:br>
              <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rPr>
            </a:br>
            <a:r>
              <a:rPr kumimoji="0" lang="en-US" sz="1600" b="0" i="0" u="none" strike="noStrike" kern="1200" cap="none" spc="0" normalizeH="0" baseline="0" noProof="0" dirty="0">
                <a:ln>
                  <a:noFill/>
                </a:ln>
                <a:solidFill>
                  <a:srgbClr val="002060"/>
                </a:solidFill>
                <a:effectLst/>
                <a:uLnTx/>
                <a:uFillTx/>
                <a:latin typeface="Aptos" panose="02110004020202020204"/>
                <a:ea typeface="+mn-ea"/>
                <a:cs typeface="+mn-cs"/>
              </a:rPr>
              <a:t>Learning happens where the work feels hard</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
        <p:nvSpPr>
          <p:cNvPr id="4111" name="Rectangle 4110">
            <a:extLst>
              <a:ext uri="{FF2B5EF4-FFF2-40B4-BE49-F238E27FC236}">
                <a16:creationId xmlns:a16="http://schemas.microsoft.com/office/drawing/2014/main" id="{22F65D34-FE94-03B3-3036-5A3FF0ADA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97EAD379-A088-158B-40AC-34FA48F38C2C}"/>
              </a:ext>
            </a:extLst>
          </p:cNvPr>
          <p:cNvSpPr txBox="1"/>
          <p:nvPr/>
        </p:nvSpPr>
        <p:spPr>
          <a:xfrm>
            <a:off x="6984005" y="1242520"/>
            <a:ext cx="4172009" cy="69461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Studying What Feels Easy Instead of What’s Difficult</a:t>
            </a:r>
          </a:p>
        </p:txBody>
      </p:sp>
      <p:pic>
        <p:nvPicPr>
          <p:cNvPr id="2" name="Picture 2" descr="shutterstock 2122524395 1">
            <a:extLst>
              <a:ext uri="{FF2B5EF4-FFF2-40B4-BE49-F238E27FC236}">
                <a16:creationId xmlns:a16="http://schemas.microsoft.com/office/drawing/2014/main" id="{FC9C5545-FB00-D495-4144-BBDB92BB7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11" y="587829"/>
            <a:ext cx="5628018" cy="5324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761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4" name="Rectangle 13">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6DCBA64-2071-F127-35DD-6ACF4AE11D6A}"/>
              </a:ext>
            </a:extLst>
          </p:cNvPr>
          <p:cNvSpPr txBox="1"/>
          <p:nvPr/>
        </p:nvSpPr>
        <p:spPr>
          <a:xfrm>
            <a:off x="795163" y="2294082"/>
            <a:ext cx="3410712" cy="3425043"/>
          </a:xfrm>
          <a:prstGeom prst="rect">
            <a:avLst/>
          </a:prstGeom>
        </p:spPr>
        <p:txBody>
          <a:bodyPr vert="horz" lIns="91440" tIns="45720" rIns="91440" bIns="45720" rtlCol="0">
            <a:noAutofit/>
          </a:bodyPr>
          <a:lstStyle/>
          <a:p>
            <a:pPr>
              <a:lnSpc>
                <a:spcPct val="90000"/>
              </a:lnSpc>
              <a:spcAft>
                <a:spcPts val="600"/>
              </a:spcAft>
            </a:pPr>
            <a:r>
              <a:rPr lang="en-US" sz="1600" b="1" dirty="0">
                <a:solidFill>
                  <a:srgbClr val="002060"/>
                </a:solidFill>
              </a:rPr>
              <a:t>What feels like learning:</a:t>
            </a:r>
            <a:endParaRPr lang="en-US" sz="1600" dirty="0">
              <a:solidFill>
                <a:srgbClr val="002060"/>
              </a:solidFill>
            </a:endParaRPr>
          </a:p>
          <a:p>
            <a:pPr marL="341313" indent="-169863">
              <a:lnSpc>
                <a:spcPct val="90000"/>
              </a:lnSpc>
              <a:spcAft>
                <a:spcPts val="600"/>
              </a:spcAft>
              <a:buFont typeface="Wingdings" panose="05000000000000000000" pitchFamily="2" charset="2"/>
              <a:buChar char="§"/>
            </a:pPr>
            <a:r>
              <a:rPr lang="en-US" sz="1600" dirty="0">
                <a:solidFill>
                  <a:srgbClr val="002060"/>
                </a:solidFill>
              </a:rPr>
              <a:t>Recognizing terms or examples</a:t>
            </a:r>
          </a:p>
          <a:p>
            <a:pPr marL="341313" indent="-169863">
              <a:lnSpc>
                <a:spcPct val="90000"/>
              </a:lnSpc>
              <a:spcAft>
                <a:spcPts val="600"/>
              </a:spcAft>
              <a:buFont typeface="Wingdings" panose="05000000000000000000" pitchFamily="2" charset="2"/>
              <a:buChar char="§"/>
            </a:pPr>
            <a:r>
              <a:rPr lang="en-US" sz="1600" dirty="0">
                <a:solidFill>
                  <a:srgbClr val="002060"/>
                </a:solidFill>
              </a:rPr>
              <a:t>Content feels easier to review</a:t>
            </a:r>
          </a:p>
          <a:p>
            <a:pPr marL="341313" indent="-169863">
              <a:lnSpc>
                <a:spcPct val="90000"/>
              </a:lnSpc>
              <a:spcAft>
                <a:spcPts val="1200"/>
              </a:spcAft>
              <a:buFont typeface="Wingdings" panose="05000000000000000000" pitchFamily="2" charset="2"/>
              <a:buChar char="§"/>
            </a:pPr>
            <a:r>
              <a:rPr lang="en-US" sz="1600" dirty="0">
                <a:solidFill>
                  <a:srgbClr val="002060"/>
                </a:solidFill>
              </a:rPr>
              <a:t>“I know this” sensation</a:t>
            </a:r>
          </a:p>
          <a:p>
            <a:pPr>
              <a:lnSpc>
                <a:spcPct val="90000"/>
              </a:lnSpc>
              <a:spcAft>
                <a:spcPts val="600"/>
              </a:spcAft>
            </a:pPr>
            <a:r>
              <a:rPr lang="en-US" sz="1600" b="1" dirty="0">
                <a:solidFill>
                  <a:srgbClr val="002060"/>
                </a:solidFill>
              </a:rPr>
              <a:t>What understanding requires:</a:t>
            </a:r>
            <a:endParaRPr lang="en-US" sz="1600" dirty="0">
              <a:solidFill>
                <a:srgbClr val="002060"/>
              </a:solidFill>
            </a:endParaRPr>
          </a:p>
          <a:p>
            <a:pPr marL="341313" indent="-169863">
              <a:lnSpc>
                <a:spcPct val="90000"/>
              </a:lnSpc>
              <a:spcAft>
                <a:spcPts val="600"/>
              </a:spcAft>
              <a:buFont typeface="Wingdings" panose="05000000000000000000" pitchFamily="2" charset="2"/>
              <a:buChar char="§"/>
            </a:pPr>
            <a:r>
              <a:rPr lang="en-US" sz="1600" dirty="0">
                <a:solidFill>
                  <a:srgbClr val="002060"/>
                </a:solidFill>
              </a:rPr>
              <a:t>Explaining ideas without notes</a:t>
            </a:r>
          </a:p>
          <a:p>
            <a:pPr marL="341313" indent="-169863">
              <a:lnSpc>
                <a:spcPct val="90000"/>
              </a:lnSpc>
              <a:spcAft>
                <a:spcPts val="600"/>
              </a:spcAft>
              <a:buFont typeface="Wingdings" panose="05000000000000000000" pitchFamily="2" charset="2"/>
              <a:buChar char="§"/>
            </a:pPr>
            <a:r>
              <a:rPr lang="en-US" sz="1600" dirty="0">
                <a:solidFill>
                  <a:srgbClr val="002060"/>
                </a:solidFill>
              </a:rPr>
              <a:t>Applying concepts in new situations</a:t>
            </a:r>
          </a:p>
          <a:p>
            <a:pPr marL="341313" indent="-169863">
              <a:lnSpc>
                <a:spcPct val="90000"/>
              </a:lnSpc>
              <a:spcAft>
                <a:spcPts val="1200"/>
              </a:spcAft>
              <a:buFont typeface="Wingdings" panose="05000000000000000000" pitchFamily="2" charset="2"/>
              <a:buChar char="§"/>
            </a:pPr>
            <a:r>
              <a:rPr lang="en-US" sz="1600" dirty="0">
                <a:solidFill>
                  <a:srgbClr val="002060"/>
                </a:solidFill>
              </a:rPr>
              <a:t>Identifying gaps and misconceptions</a:t>
            </a:r>
          </a:p>
          <a:p>
            <a:pPr marL="171450" indent="-171450">
              <a:lnSpc>
                <a:spcPct val="90000"/>
              </a:lnSpc>
              <a:spcAft>
                <a:spcPts val="600"/>
              </a:spcAft>
            </a:pPr>
            <a:r>
              <a:rPr lang="en-US" sz="1600" b="1" dirty="0">
                <a:solidFill>
                  <a:srgbClr val="002060"/>
                </a:solidFill>
              </a:rPr>
              <a:t>Key message:</a:t>
            </a:r>
            <a:br>
              <a:rPr lang="en-US" sz="1600" dirty="0">
                <a:solidFill>
                  <a:srgbClr val="002060"/>
                </a:solidFill>
              </a:rPr>
            </a:br>
            <a:r>
              <a:rPr lang="en-US" sz="1600" dirty="0">
                <a:solidFill>
                  <a:srgbClr val="002060"/>
                </a:solidFill>
              </a:rPr>
              <a:t>This is a strategy misalignment—not a motivation problem.</a:t>
            </a:r>
          </a:p>
        </p:txBody>
      </p:sp>
      <p:pic>
        <p:nvPicPr>
          <p:cNvPr id="2" name="Picture 1" descr="A group of people looking at a white board&#10;&#10;AI-generated content may be incorrect.">
            <a:extLst>
              <a:ext uri="{FF2B5EF4-FFF2-40B4-BE49-F238E27FC236}">
                <a16:creationId xmlns:a16="http://schemas.microsoft.com/office/drawing/2014/main" id="{1E1CD359-E4CC-2EF2-06DC-620B4AD7AB80}"/>
              </a:ext>
            </a:extLst>
          </p:cNvPr>
          <p:cNvPicPr>
            <a:picLocks noChangeAspect="1"/>
          </p:cNvPicPr>
          <p:nvPr/>
        </p:nvPicPr>
        <p:blipFill>
          <a:blip r:embed="rId3">
            <a:extLst>
              <a:ext uri="{28A0092B-C50C-407E-A947-70E740481C1C}">
                <a14:useLocalDpi xmlns:a14="http://schemas.microsoft.com/office/drawing/2010/main" val="0"/>
              </a:ext>
            </a:extLst>
          </a:blip>
          <a:srcRect b="-1"/>
          <a:stretch>
            <a:fillRect/>
          </a:stretch>
        </p:blipFill>
        <p:spPr>
          <a:xfrm>
            <a:off x="5124450" y="634382"/>
            <a:ext cx="6657213" cy="5495162"/>
          </a:xfrm>
          <a:prstGeom prst="rect">
            <a:avLst/>
          </a:prstGeom>
        </p:spPr>
      </p:pic>
      <p:sp>
        <p:nvSpPr>
          <p:cNvPr id="5" name="TextBox 4">
            <a:extLst>
              <a:ext uri="{FF2B5EF4-FFF2-40B4-BE49-F238E27FC236}">
                <a16:creationId xmlns:a16="http://schemas.microsoft.com/office/drawing/2014/main" id="{CFF65794-EEE6-8261-F8F2-3870AA934A71}"/>
              </a:ext>
            </a:extLst>
          </p:cNvPr>
          <p:cNvSpPr txBox="1"/>
          <p:nvPr/>
        </p:nvSpPr>
        <p:spPr>
          <a:xfrm>
            <a:off x="795163" y="1426794"/>
            <a:ext cx="3410712"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Confusing Familiarity with Understanding</a:t>
            </a:r>
          </a:p>
        </p:txBody>
      </p:sp>
    </p:spTree>
    <p:extLst>
      <p:ext uri="{BB962C8B-B14F-4D97-AF65-F5344CB8AC3E}">
        <p14:creationId xmlns:p14="http://schemas.microsoft.com/office/powerpoint/2010/main" val="3781701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3D77CB0-6CB8-7E53-5FCB-793558599437}"/>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FDFD5F6-0F37-51DB-DC76-8722894CD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5" name="Group 24">
            <a:extLst>
              <a:ext uri="{FF2B5EF4-FFF2-40B4-BE49-F238E27FC236}">
                <a16:creationId xmlns:a16="http://schemas.microsoft.com/office/drawing/2014/main" id="{D703F980-CFB6-74E3-085B-20BD1C278F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2230F744-E354-0CCE-5320-A96A6418B7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DA4712E4-E2B6-D3AE-DEAB-B10B69832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A6F3309E-2ED9-13C7-05AB-9D26871CB5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11C0D9BE-421A-E337-0964-9F15F8A44A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CFB33BF8-EB46-7E3C-87FD-AE6EA29853DA}"/>
              </a:ext>
            </a:extLst>
          </p:cNvPr>
          <p:cNvSpPr txBox="1"/>
          <p:nvPr/>
        </p:nvSpPr>
        <p:spPr>
          <a:xfrm>
            <a:off x="1043631" y="873940"/>
            <a:ext cx="4928291" cy="1035781"/>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Display" panose="02110004020202020204"/>
                <a:ea typeface="+mn-ea"/>
                <a:cs typeface="+mn-cs"/>
              </a:rPr>
              <a:t>Ignoring Feedback                                              Once the Grade Is Earned</a:t>
            </a:r>
          </a:p>
        </p:txBody>
      </p:sp>
      <p:sp>
        <p:nvSpPr>
          <p:cNvPr id="3" name="TextBox 2">
            <a:extLst>
              <a:ext uri="{FF2B5EF4-FFF2-40B4-BE49-F238E27FC236}">
                <a16:creationId xmlns:a16="http://schemas.microsoft.com/office/drawing/2014/main" id="{07B29C09-2802-85DB-A819-44828AE30DB3}"/>
              </a:ext>
            </a:extLst>
          </p:cNvPr>
          <p:cNvSpPr txBox="1"/>
          <p:nvPr/>
        </p:nvSpPr>
        <p:spPr>
          <a:xfrm>
            <a:off x="1395158" y="2449993"/>
            <a:ext cx="3752658" cy="3677123"/>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ptos" panose="02110004020202020204"/>
                <a:ea typeface="+mn-ea"/>
                <a:cs typeface="+mn-cs"/>
              </a:rPr>
              <a:t>Students often:</a:t>
            </a:r>
          </a:p>
          <a:p>
            <a:pPr marL="401638" marR="0" lvl="0" indent="-169863"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600" i="0" u="none" strike="noStrike" kern="1200" cap="none" spc="0" normalizeH="0" baseline="0" noProof="0" dirty="0">
                <a:ln>
                  <a:noFill/>
                </a:ln>
                <a:solidFill>
                  <a:srgbClr val="002060"/>
                </a:solidFill>
                <a:effectLst/>
                <a:uLnTx/>
                <a:uFillTx/>
                <a:latin typeface="Aptos" panose="02110004020202020204"/>
                <a:ea typeface="+mn-ea"/>
                <a:cs typeface="+mn-cs"/>
              </a:rPr>
              <a:t>Check the grade and move on</a:t>
            </a:r>
          </a:p>
          <a:p>
            <a:pPr marL="401638" marR="0" lvl="0" indent="-169863"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600" i="0" u="none" strike="noStrike" kern="1200" cap="none" spc="0" normalizeH="0" baseline="0" noProof="0" dirty="0">
                <a:ln>
                  <a:noFill/>
                </a:ln>
                <a:solidFill>
                  <a:srgbClr val="002060"/>
                </a:solidFill>
                <a:effectLst/>
                <a:uLnTx/>
                <a:uFillTx/>
                <a:latin typeface="Aptos" panose="02110004020202020204"/>
                <a:ea typeface="+mn-ea"/>
                <a:cs typeface="+mn-cs"/>
              </a:rPr>
              <a:t>Skip comments or explanations</a:t>
            </a:r>
          </a:p>
          <a:p>
            <a:pPr marL="401638" marR="0" lvl="0" indent="-169863" algn="l" defTabSz="914400" rtl="0" eaLnBrk="1" fontAlgn="auto" latinLnBrk="0" hangingPunct="1">
              <a:lnSpc>
                <a:spcPct val="90000"/>
              </a:lnSpc>
              <a:spcBef>
                <a:spcPts val="0"/>
              </a:spcBef>
              <a:spcAft>
                <a:spcPts val="1200"/>
              </a:spcAft>
              <a:buClrTx/>
              <a:buSzTx/>
              <a:buFont typeface="Wingdings" panose="05000000000000000000" pitchFamily="2" charset="2"/>
              <a:buChar char="§"/>
              <a:tabLst/>
              <a:defRPr/>
            </a:pPr>
            <a:r>
              <a:rPr kumimoji="0" lang="en-US" sz="1600" i="0" u="none" strike="noStrike" kern="1200" cap="none" spc="0" normalizeH="0" baseline="0" noProof="0" dirty="0">
                <a:ln>
                  <a:noFill/>
                </a:ln>
                <a:solidFill>
                  <a:srgbClr val="002060"/>
                </a:solidFill>
                <a:effectLst/>
                <a:uLnTx/>
                <a:uFillTx/>
                <a:latin typeface="Aptos" panose="02110004020202020204"/>
                <a:ea typeface="+mn-ea"/>
                <a:cs typeface="+mn-cs"/>
              </a:rPr>
              <a:t>Repeat the same mistakes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ptos" panose="02110004020202020204"/>
                <a:ea typeface="+mn-ea"/>
                <a:cs typeface="+mn-cs"/>
              </a:rPr>
              <a:t>Why it happens:</a:t>
            </a:r>
          </a:p>
          <a:p>
            <a:pPr marL="401638" marR="0" lvl="0" indent="-169863"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600" i="0" u="none" strike="noStrike" kern="1200" cap="none" spc="0" normalizeH="0" baseline="0" noProof="0" dirty="0">
                <a:ln>
                  <a:noFill/>
                </a:ln>
                <a:solidFill>
                  <a:srgbClr val="002060"/>
                </a:solidFill>
                <a:effectLst/>
                <a:uLnTx/>
                <a:uFillTx/>
                <a:latin typeface="Aptos" panose="02110004020202020204"/>
                <a:ea typeface="+mn-ea"/>
                <a:cs typeface="+mn-cs"/>
              </a:rPr>
              <a:t>Feedback feels final or unclear</a:t>
            </a:r>
          </a:p>
          <a:p>
            <a:pPr marL="401638" marR="0" lvl="0" indent="-169863" algn="l" defTabSz="914400" rtl="0" eaLnBrk="1" fontAlgn="auto" latinLnBrk="0" hangingPunct="1">
              <a:lnSpc>
                <a:spcPct val="90000"/>
              </a:lnSpc>
              <a:spcBef>
                <a:spcPts val="0"/>
              </a:spcBef>
              <a:spcAft>
                <a:spcPts val="1200"/>
              </a:spcAft>
              <a:buClrTx/>
              <a:buSzTx/>
              <a:buFont typeface="Wingdings" panose="05000000000000000000" pitchFamily="2" charset="2"/>
              <a:buChar char="§"/>
              <a:tabLst/>
              <a:defRPr/>
            </a:pPr>
            <a:r>
              <a:rPr kumimoji="0" lang="en-US" sz="1600" i="0" u="none" strike="noStrike" kern="1200" cap="none" spc="0" normalizeH="0" baseline="0" noProof="0" dirty="0">
                <a:ln>
                  <a:noFill/>
                </a:ln>
                <a:solidFill>
                  <a:srgbClr val="002060"/>
                </a:solidFill>
                <a:effectLst/>
                <a:uLnTx/>
                <a:uFillTx/>
                <a:latin typeface="Aptos" panose="02110004020202020204"/>
                <a:ea typeface="+mn-ea"/>
                <a:cs typeface="+mn-cs"/>
              </a:rPr>
              <a:t>No obvious next step</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ptos" panose="02110004020202020204"/>
                <a:ea typeface="+mn-ea"/>
                <a:cs typeface="+mn-cs"/>
              </a:rPr>
              <a:t>Better approach:</a:t>
            </a:r>
          </a:p>
          <a:p>
            <a:pPr marL="401638" marR="0" lvl="0" indent="-169863" algn="l" defTabSz="914400" rtl="0" eaLnBrk="1" fontAlgn="auto" latinLnBrk="0" hangingPunct="1">
              <a:lnSpc>
                <a:spcPct val="90000"/>
              </a:lnSpc>
              <a:spcBef>
                <a:spcPts val="0"/>
              </a:spcBef>
              <a:spcAft>
                <a:spcPts val="600"/>
              </a:spcAft>
              <a:buClrTx/>
              <a:buSzTx/>
              <a:buFont typeface="Wingdings" panose="05000000000000000000" pitchFamily="2" charset="2"/>
              <a:buChar char="§"/>
              <a:tabLst/>
              <a:defRPr/>
            </a:pPr>
            <a:r>
              <a:rPr kumimoji="0" lang="en-US" sz="1600" i="0" u="none" strike="noStrike" kern="1200" cap="none" spc="0" normalizeH="0" baseline="0" noProof="0" dirty="0">
                <a:ln>
                  <a:noFill/>
                </a:ln>
                <a:solidFill>
                  <a:srgbClr val="002060"/>
                </a:solidFill>
                <a:effectLst/>
                <a:uLnTx/>
                <a:uFillTx/>
                <a:latin typeface="Aptos" panose="02110004020202020204"/>
                <a:ea typeface="+mn-ea"/>
                <a:cs typeface="+mn-cs"/>
              </a:rPr>
              <a:t>Use feedback to adjust strategies</a:t>
            </a:r>
          </a:p>
          <a:p>
            <a:pPr marL="401638" marR="0" lvl="0" indent="-169863" algn="l" defTabSz="914400" rtl="0" eaLnBrk="1" fontAlgn="auto" latinLnBrk="0" hangingPunct="1">
              <a:lnSpc>
                <a:spcPct val="90000"/>
              </a:lnSpc>
              <a:spcBef>
                <a:spcPts val="0"/>
              </a:spcBef>
              <a:spcAft>
                <a:spcPts val="1200"/>
              </a:spcAft>
              <a:buClrTx/>
              <a:buSzTx/>
              <a:buFont typeface="Wingdings" panose="05000000000000000000" pitchFamily="2" charset="2"/>
              <a:buChar char="§"/>
              <a:tabLst/>
              <a:defRPr/>
            </a:pPr>
            <a:r>
              <a:rPr kumimoji="0" lang="en-US" sz="1600" i="0" u="none" strike="noStrike" kern="1200" cap="none" spc="0" normalizeH="0" baseline="0" noProof="0" dirty="0">
                <a:ln>
                  <a:noFill/>
                </a:ln>
                <a:solidFill>
                  <a:srgbClr val="002060"/>
                </a:solidFill>
                <a:effectLst/>
                <a:uLnTx/>
                <a:uFillTx/>
                <a:latin typeface="Aptos" panose="02110004020202020204"/>
                <a:ea typeface="+mn-ea"/>
                <a:cs typeface="+mn-cs"/>
              </a:rPr>
              <a:t>Apply comments to future work</a:t>
            </a:r>
          </a:p>
          <a:p>
            <a:pPr marL="231775" marR="0" lvl="0" indent="-231775"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Aptos" panose="02110004020202020204"/>
                <a:ea typeface="+mn-ea"/>
                <a:cs typeface="+mn-cs"/>
              </a:rPr>
              <a:t>Key message:</a:t>
            </a:r>
            <a:br>
              <a:rPr kumimoji="0" lang="en-US" sz="1600" i="0" u="none" strike="noStrike" kern="1200" cap="none" spc="0" normalizeH="0" baseline="0" noProof="0" dirty="0">
                <a:ln>
                  <a:noFill/>
                </a:ln>
                <a:solidFill>
                  <a:srgbClr val="002060"/>
                </a:solidFill>
                <a:effectLst/>
                <a:uLnTx/>
                <a:uFillTx/>
                <a:latin typeface="Aptos" panose="02110004020202020204"/>
                <a:ea typeface="+mn-ea"/>
                <a:cs typeface="+mn-cs"/>
              </a:rPr>
            </a:br>
            <a:r>
              <a:rPr kumimoji="0" lang="en-US" sz="1600" i="0" u="none" strike="noStrike" kern="1200" cap="none" spc="0" normalizeH="0" baseline="0" noProof="0" dirty="0">
                <a:ln>
                  <a:noFill/>
                </a:ln>
                <a:solidFill>
                  <a:srgbClr val="002060"/>
                </a:solidFill>
                <a:effectLst/>
                <a:uLnTx/>
                <a:uFillTx/>
                <a:latin typeface="Aptos" panose="02110004020202020204"/>
                <a:ea typeface="+mn-ea"/>
                <a:cs typeface="+mn-cs"/>
              </a:rPr>
              <a:t>Feedback supports learning only when students use it.</a:t>
            </a:r>
          </a:p>
        </p:txBody>
      </p:sp>
      <p:cxnSp>
        <p:nvCxnSpPr>
          <p:cNvPr id="32" name="Straight Connector 31">
            <a:extLst>
              <a:ext uri="{FF2B5EF4-FFF2-40B4-BE49-F238E27FC236}">
                <a16:creationId xmlns:a16="http://schemas.microsoft.com/office/drawing/2014/main" id="{2B378B6F-540F-A2CC-C14D-41AE6BF3F89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8B66FDE-1D29-F517-A273-E350CC8A06C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542973" y="1399579"/>
            <a:ext cx="5314519" cy="43932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29499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1" name="Rectangle 10">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94E4ED8-B25C-4778-1C39-F2CE0BFE9030}"/>
              </a:ext>
            </a:extLst>
          </p:cNvPr>
          <p:cNvSpPr txBox="1"/>
          <p:nvPr/>
        </p:nvSpPr>
        <p:spPr>
          <a:xfrm>
            <a:off x="1178848" y="2372170"/>
            <a:ext cx="4709345" cy="3632493"/>
          </a:xfrm>
          <a:prstGeom prst="rect">
            <a:avLst/>
          </a:prstGeom>
        </p:spPr>
        <p:txBody>
          <a:bodyPr vert="horz" lIns="91440" tIns="45720" rIns="91440" bIns="45720" rtlCol="0" anchor="ctr">
            <a:normAutofit/>
          </a:bodyPr>
          <a:lstStyle/>
          <a:p>
            <a:pPr>
              <a:lnSpc>
                <a:spcPct val="90000"/>
              </a:lnSpc>
              <a:spcAft>
                <a:spcPts val="600"/>
              </a:spcAft>
            </a:pPr>
            <a:r>
              <a:rPr lang="en-US" sz="1600" b="1" dirty="0">
                <a:solidFill>
                  <a:srgbClr val="002060"/>
                </a:solidFill>
              </a:rPr>
              <a:t>Students often:</a:t>
            </a:r>
            <a:endParaRPr lang="en-US" sz="1600" dirty="0">
              <a:solidFill>
                <a:srgbClr val="002060"/>
              </a:solidFill>
            </a:endParaRPr>
          </a:p>
          <a:p>
            <a:pPr marL="341313" indent="-169863">
              <a:lnSpc>
                <a:spcPct val="90000"/>
              </a:lnSpc>
              <a:spcAft>
                <a:spcPts val="600"/>
              </a:spcAft>
              <a:buFont typeface="Wingdings" panose="05000000000000000000" pitchFamily="2" charset="2"/>
              <a:buChar char="§"/>
            </a:pPr>
            <a:r>
              <a:rPr lang="en-US" sz="1600" dirty="0">
                <a:solidFill>
                  <a:srgbClr val="002060"/>
                </a:solidFill>
              </a:rPr>
              <a:t>Repeat the same study approach</a:t>
            </a:r>
          </a:p>
          <a:p>
            <a:pPr marL="341313" indent="-169863">
              <a:lnSpc>
                <a:spcPct val="90000"/>
              </a:lnSpc>
              <a:spcAft>
                <a:spcPts val="600"/>
              </a:spcAft>
              <a:buFont typeface="Wingdings" panose="05000000000000000000" pitchFamily="2" charset="2"/>
              <a:buChar char="§"/>
            </a:pPr>
            <a:r>
              <a:rPr lang="en-US" sz="1600" dirty="0">
                <a:solidFill>
                  <a:srgbClr val="002060"/>
                </a:solidFill>
              </a:rPr>
              <a:t>Study longer instead of differently</a:t>
            </a:r>
          </a:p>
          <a:p>
            <a:pPr marL="341313" indent="-169863">
              <a:lnSpc>
                <a:spcPct val="90000"/>
              </a:lnSpc>
              <a:spcAft>
                <a:spcPts val="1200"/>
              </a:spcAft>
              <a:buFont typeface="Wingdings" panose="05000000000000000000" pitchFamily="2" charset="2"/>
              <a:buChar char="§"/>
            </a:pPr>
            <a:r>
              <a:rPr lang="en-US" sz="1600" dirty="0">
                <a:solidFill>
                  <a:srgbClr val="002060"/>
                </a:solidFill>
              </a:rPr>
              <a:t>Assume poor results reflect ability</a:t>
            </a:r>
          </a:p>
          <a:p>
            <a:pPr>
              <a:lnSpc>
                <a:spcPct val="90000"/>
              </a:lnSpc>
              <a:spcAft>
                <a:spcPts val="600"/>
              </a:spcAft>
            </a:pPr>
            <a:r>
              <a:rPr lang="en-US" sz="1600" b="1" dirty="0">
                <a:solidFill>
                  <a:srgbClr val="002060"/>
                </a:solidFill>
              </a:rPr>
              <a:t>Experts do:</a:t>
            </a:r>
            <a:endParaRPr lang="en-US" sz="1600" dirty="0">
              <a:solidFill>
                <a:srgbClr val="002060"/>
              </a:solidFill>
            </a:endParaRPr>
          </a:p>
          <a:p>
            <a:pPr marL="341313" indent="-169863">
              <a:lnSpc>
                <a:spcPct val="90000"/>
              </a:lnSpc>
              <a:spcAft>
                <a:spcPts val="600"/>
              </a:spcAft>
              <a:buFont typeface="Wingdings" panose="05000000000000000000" pitchFamily="2" charset="2"/>
              <a:buChar char="§"/>
            </a:pPr>
            <a:r>
              <a:rPr lang="en-US" sz="1600" dirty="0">
                <a:solidFill>
                  <a:srgbClr val="002060"/>
                </a:solidFill>
              </a:rPr>
              <a:t>Treat results as feedback</a:t>
            </a:r>
          </a:p>
          <a:p>
            <a:pPr marL="341313" indent="-169863">
              <a:lnSpc>
                <a:spcPct val="90000"/>
              </a:lnSpc>
              <a:spcAft>
                <a:spcPts val="600"/>
              </a:spcAft>
              <a:buFont typeface="Wingdings" panose="05000000000000000000" pitchFamily="2" charset="2"/>
              <a:buChar char="§"/>
            </a:pPr>
            <a:r>
              <a:rPr lang="en-US" sz="1600" dirty="0">
                <a:solidFill>
                  <a:srgbClr val="002060"/>
                </a:solidFill>
              </a:rPr>
              <a:t>Adjust strategies intentionally</a:t>
            </a:r>
          </a:p>
          <a:p>
            <a:pPr marL="341313" indent="-169863">
              <a:lnSpc>
                <a:spcPct val="90000"/>
              </a:lnSpc>
              <a:spcAft>
                <a:spcPts val="1200"/>
              </a:spcAft>
              <a:buFont typeface="Wingdings" panose="05000000000000000000" pitchFamily="2" charset="2"/>
              <a:buChar char="§"/>
            </a:pPr>
            <a:r>
              <a:rPr lang="en-US" sz="1600" dirty="0">
                <a:solidFill>
                  <a:srgbClr val="002060"/>
                </a:solidFill>
              </a:rPr>
              <a:t>Focus on what to change next</a:t>
            </a:r>
          </a:p>
          <a:p>
            <a:pPr marL="171450" indent="-171450">
              <a:lnSpc>
                <a:spcPct val="90000"/>
              </a:lnSpc>
              <a:spcAft>
                <a:spcPts val="600"/>
              </a:spcAft>
            </a:pPr>
            <a:r>
              <a:rPr lang="en-US" sz="1600" b="1" dirty="0">
                <a:solidFill>
                  <a:srgbClr val="002060"/>
                </a:solidFill>
              </a:rPr>
              <a:t>Key takeaway:</a:t>
            </a:r>
            <a:br>
              <a:rPr lang="en-US" sz="1600" dirty="0">
                <a:solidFill>
                  <a:srgbClr val="002060"/>
                </a:solidFill>
              </a:rPr>
            </a:br>
            <a:r>
              <a:rPr lang="en-US" sz="1600" dirty="0">
                <a:solidFill>
                  <a:srgbClr val="002060"/>
                </a:solidFill>
              </a:rPr>
              <a:t>Learning improves when strategies change—not just effort.</a:t>
            </a:r>
          </a:p>
        </p:txBody>
      </p:sp>
      <p:pic>
        <p:nvPicPr>
          <p:cNvPr id="2" name="Picture 1" descr="A person with her hands on her head&#10;&#10;AI-generated content may be incorrect.">
            <a:extLst>
              <a:ext uri="{FF2B5EF4-FFF2-40B4-BE49-F238E27FC236}">
                <a16:creationId xmlns:a16="http://schemas.microsoft.com/office/drawing/2014/main" id="{7E07DCAD-6E87-3F8F-8048-5C686772109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487513" y="1275110"/>
            <a:ext cx="4929098" cy="47568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A3FACDDA-5F4F-2711-DB55-9C7DF1079AB0}"/>
              </a:ext>
            </a:extLst>
          </p:cNvPr>
          <p:cNvSpPr txBox="1"/>
          <p:nvPr/>
        </p:nvSpPr>
        <p:spPr>
          <a:xfrm>
            <a:off x="1432648" y="1594278"/>
            <a:ext cx="3669792"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Not Adjusting Strategies When One Isn’t Working</a:t>
            </a:r>
          </a:p>
        </p:txBody>
      </p:sp>
    </p:spTree>
    <p:extLst>
      <p:ext uri="{BB962C8B-B14F-4D97-AF65-F5344CB8AC3E}">
        <p14:creationId xmlns:p14="http://schemas.microsoft.com/office/powerpoint/2010/main" val="818799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2" name="Rectangle 2071">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5" name="Picture 7" descr="Female professor brainstorming while reading lecture plans on a computer in the classroom.">
            <a:extLst>
              <a:ext uri="{FF2B5EF4-FFF2-40B4-BE49-F238E27FC236}">
                <a16:creationId xmlns:a16="http://schemas.microsoft.com/office/drawing/2014/main" id="{704CB970-C155-1518-C3BC-03E24358B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
          <a:stretch>
            <a:fillRect/>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A person with her hair pulled back reading a book&#10;&#10;AI-generated content may be incorrect.">
            <a:extLst>
              <a:ext uri="{FF2B5EF4-FFF2-40B4-BE49-F238E27FC236}">
                <a16:creationId xmlns:a16="http://schemas.microsoft.com/office/drawing/2014/main" id="{2A740254-1AE0-253E-0DED-570756992D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073" name="Freeform: Shape 2072">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2074" name="Freeform: Shape 2073">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75" name="Rectangle 2074">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76" name="Rectangle 2075">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38479563-D5DD-A60A-815C-B83C07D483AF}"/>
              </a:ext>
            </a:extLst>
          </p:cNvPr>
          <p:cNvSpPr>
            <a:spLocks noChangeArrowheads="1"/>
          </p:cNvSpPr>
          <p:nvPr/>
        </p:nvSpPr>
        <p:spPr bwMode="auto">
          <a:xfrm>
            <a:off x="242098" y="2377044"/>
            <a:ext cx="3074077" cy="391879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marL="285750" marR="0" lvl="0" indent="-285750" fontAlgn="base">
              <a:lnSpc>
                <a:spcPct val="80000"/>
              </a:lnSpc>
              <a:spcBef>
                <a:spcPct val="0"/>
              </a:spcBef>
              <a:spcAft>
                <a:spcPts val="12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Studying is often taught as generic—but learning is discipline-specific.</a:t>
            </a:r>
          </a:p>
          <a:p>
            <a:pPr marL="285750" marR="0" lvl="0" indent="-285750" fontAlgn="base">
              <a:lnSpc>
                <a:spcPct val="80000"/>
              </a:lnSpc>
              <a:spcBef>
                <a:spcPct val="0"/>
              </a:spcBef>
              <a:spcAft>
                <a:spcPts val="12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Students struggle when study habits don’t match disciplinary thinking.</a:t>
            </a:r>
          </a:p>
          <a:p>
            <a:pPr marL="285750" marR="0" lvl="0" indent="-285750" fontAlgn="base">
              <a:lnSpc>
                <a:spcPct val="80000"/>
              </a:lnSpc>
              <a:spcBef>
                <a:spcPct val="0"/>
              </a:spcBef>
              <a:spcAft>
                <a:spcPts val="12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Experts study differently, but those practices are rarely visible.</a:t>
            </a:r>
          </a:p>
          <a:p>
            <a:pPr marL="285750" marR="0" lvl="0" indent="-285750" fontAlgn="base">
              <a:lnSpc>
                <a:spcPct val="80000"/>
              </a:lnSpc>
              <a:spcBef>
                <a:spcPct val="0"/>
              </a:spcBef>
              <a:spcAft>
                <a:spcPts val="12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Making expectations explicit improves learning and equity.</a:t>
            </a:r>
          </a:p>
          <a:p>
            <a:pPr marL="285750" marR="0" lvl="0" indent="-285750" fontAlgn="base">
              <a:lnSpc>
                <a:spcPct val="80000"/>
              </a:lnSpc>
              <a:spcBef>
                <a:spcPct val="0"/>
              </a:spcBef>
              <a:spcAft>
                <a:spcPts val="12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Teaching students how to study </a:t>
            </a:r>
            <a:r>
              <a:rPr kumimoji="0" lang="en-US" altLang="en-US" sz="1600" b="0" i="1" u="none" strike="noStrike" cap="none" normalizeH="0" baseline="0" dirty="0">
                <a:ln>
                  <a:noFill/>
                </a:ln>
                <a:solidFill>
                  <a:srgbClr val="002060"/>
                </a:solidFill>
                <a:effectLst/>
              </a:rPr>
              <a:t>is</a:t>
            </a:r>
            <a:r>
              <a:rPr kumimoji="0" lang="en-US" altLang="en-US" sz="1600" b="0" i="0" u="none" strike="noStrike" cap="none" normalizeH="0" baseline="0" dirty="0">
                <a:ln>
                  <a:noFill/>
                </a:ln>
                <a:solidFill>
                  <a:srgbClr val="002060"/>
                </a:solidFill>
                <a:effectLst/>
              </a:rPr>
              <a:t> teaching the discipline.</a:t>
            </a:r>
          </a:p>
        </p:txBody>
      </p:sp>
      <p:sp>
        <p:nvSpPr>
          <p:cNvPr id="5" name="TextBox 4">
            <a:extLst>
              <a:ext uri="{FF2B5EF4-FFF2-40B4-BE49-F238E27FC236}">
                <a16:creationId xmlns:a16="http://schemas.microsoft.com/office/drawing/2014/main" id="{31052B54-6B2D-C59C-97DA-F15606C51E24}"/>
              </a:ext>
            </a:extLst>
          </p:cNvPr>
          <p:cNvSpPr txBox="1"/>
          <p:nvPr/>
        </p:nvSpPr>
        <p:spPr>
          <a:xfrm>
            <a:off x="102729" y="1343818"/>
            <a:ext cx="3507005" cy="703719"/>
          </a:xfrm>
          <a:prstGeom prst="rect">
            <a:avLst/>
          </a:prstGeom>
          <a:noFill/>
        </p:spPr>
        <p:txBody>
          <a:bodyPr wrap="square">
            <a:spAutoFit/>
          </a:bodyPr>
          <a:lstStyle/>
          <a:p>
            <a:pPr marR="0" lvl="0" algn="ctr" fontAlgn="base">
              <a:lnSpc>
                <a:spcPct val="90000"/>
              </a:lnSpc>
              <a:spcBef>
                <a:spcPct val="0"/>
              </a:spcBef>
              <a:spcAft>
                <a:spcPts val="600"/>
              </a:spcAft>
              <a:buClrTx/>
              <a:buSzTx/>
              <a:tabLst/>
            </a:pPr>
            <a:r>
              <a:rPr kumimoji="0" lang="en-US" altLang="en-US" sz="2200" b="1" i="0" u="none" strike="noStrike" cap="none" normalizeH="0" baseline="0" dirty="0">
                <a:ln>
                  <a:noFill/>
                </a:ln>
                <a:solidFill>
                  <a:srgbClr val="FF0000"/>
                </a:solidFill>
                <a:effectLst/>
              </a:rPr>
              <a:t>Why “Studying” Is a Discipline-Specific Skill</a:t>
            </a:r>
          </a:p>
        </p:txBody>
      </p:sp>
    </p:spTree>
    <p:extLst>
      <p:ext uri="{BB962C8B-B14F-4D97-AF65-F5344CB8AC3E}">
        <p14:creationId xmlns:p14="http://schemas.microsoft.com/office/powerpoint/2010/main" val="27036150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E122-3692-618A-35FA-AA4E5734B9D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3ACC1327-2CAF-D4AF-8908-560949290987}"/>
              </a:ext>
            </a:extLst>
          </p:cNvPr>
          <p:cNvSpPr txBox="1"/>
          <p:nvPr/>
        </p:nvSpPr>
        <p:spPr>
          <a:xfrm>
            <a:off x="3395590" y="3539925"/>
            <a:ext cx="5400819" cy="2452687"/>
          </a:xfrm>
          <a:prstGeom prst="rect">
            <a:avLst/>
          </a:prstGeom>
        </p:spPr>
        <p:txBody>
          <a:bodyPr vert="horz" lIns="91440" tIns="45720" rIns="91440" bIns="45720" rtlCol="0" anchor="ctr">
            <a:normAutofit/>
          </a:bodyPr>
          <a:lstStyle/>
          <a:p>
            <a:pPr algn="ctr">
              <a:lnSpc>
                <a:spcPct val="90000"/>
              </a:lnSpc>
              <a:spcAft>
                <a:spcPts val="600"/>
              </a:spcAft>
            </a:pPr>
            <a:r>
              <a:rPr lang="en-US" sz="2400" b="1" dirty="0">
                <a:solidFill>
                  <a:srgbClr val="002060"/>
                </a:solidFill>
              </a:rPr>
              <a:t>Teaching Students How to Study—Without Adding Work</a:t>
            </a:r>
          </a:p>
        </p:txBody>
      </p:sp>
    </p:spTree>
    <p:extLst>
      <p:ext uri="{BB962C8B-B14F-4D97-AF65-F5344CB8AC3E}">
        <p14:creationId xmlns:p14="http://schemas.microsoft.com/office/powerpoint/2010/main" val="2422742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36DE86-4421-638F-6367-7153B30F200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1" name="Rectangle 10">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13">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EE9F5AD-2058-7ECC-6361-8432DBD07A9F}"/>
              </a:ext>
            </a:extLst>
          </p:cNvPr>
          <p:cNvSpPr txBox="1"/>
          <p:nvPr/>
        </p:nvSpPr>
        <p:spPr>
          <a:xfrm>
            <a:off x="985788" y="2391904"/>
            <a:ext cx="3714234" cy="3979585"/>
          </a:xfrm>
          <a:prstGeom prst="rect">
            <a:avLst/>
          </a:prstGeom>
        </p:spPr>
        <p:txBody>
          <a:bodyPr vert="horz" lIns="91440" tIns="45720" rIns="91440" bIns="45720" rtlCol="0" anchor="ctr">
            <a:normAutofit/>
          </a:bodyPr>
          <a:lstStyle/>
          <a:p>
            <a:pPr>
              <a:lnSpc>
                <a:spcPct val="90000"/>
              </a:lnSpc>
              <a:spcAft>
                <a:spcPts val="600"/>
              </a:spcAft>
            </a:pPr>
            <a:r>
              <a:rPr lang="en-US" sz="1600" b="1" dirty="0">
                <a:solidFill>
                  <a:srgbClr val="002060"/>
                </a:solidFill>
              </a:rPr>
              <a:t>Why it matters</a:t>
            </a:r>
            <a:endParaRPr lang="en-US" sz="1600" dirty="0">
              <a:solidFill>
                <a:srgbClr val="002060"/>
              </a:solidFill>
            </a:endParaRPr>
          </a:p>
          <a:p>
            <a:pPr marL="401638" indent="-169863">
              <a:lnSpc>
                <a:spcPct val="90000"/>
              </a:lnSpc>
              <a:spcAft>
                <a:spcPts val="600"/>
              </a:spcAft>
              <a:buFont typeface="Wingdings" panose="05000000000000000000" pitchFamily="2" charset="2"/>
              <a:buChar char="§"/>
            </a:pPr>
            <a:r>
              <a:rPr lang="en-US" sz="1600" dirty="0">
                <a:solidFill>
                  <a:srgbClr val="002060"/>
                </a:solidFill>
              </a:rPr>
              <a:t>Expert thinking is often invisible                to students.</a:t>
            </a:r>
          </a:p>
          <a:p>
            <a:pPr marL="401638" indent="-169863">
              <a:lnSpc>
                <a:spcPct val="90000"/>
              </a:lnSpc>
              <a:spcAft>
                <a:spcPts val="1200"/>
              </a:spcAft>
              <a:buFont typeface="Wingdings" panose="05000000000000000000" pitchFamily="2" charset="2"/>
              <a:buChar char="§"/>
            </a:pPr>
            <a:r>
              <a:rPr lang="en-US" sz="1600" dirty="0">
                <a:solidFill>
                  <a:srgbClr val="002060"/>
                </a:solidFill>
              </a:rPr>
              <a:t>Outcomes are shown, but processes are hidden.</a:t>
            </a:r>
          </a:p>
          <a:p>
            <a:pPr>
              <a:lnSpc>
                <a:spcPct val="90000"/>
              </a:lnSpc>
              <a:spcAft>
                <a:spcPts val="600"/>
              </a:spcAft>
            </a:pPr>
            <a:r>
              <a:rPr lang="en-US" sz="1600" b="1" dirty="0">
                <a:solidFill>
                  <a:srgbClr val="002060"/>
                </a:solidFill>
              </a:rPr>
              <a:t>What to model</a:t>
            </a:r>
            <a:endParaRPr lang="en-US" sz="1600" dirty="0">
              <a:solidFill>
                <a:srgbClr val="002060"/>
              </a:solidFill>
            </a:endParaRPr>
          </a:p>
          <a:p>
            <a:pPr marL="401638" indent="-169863">
              <a:lnSpc>
                <a:spcPct val="90000"/>
              </a:lnSpc>
              <a:spcAft>
                <a:spcPts val="600"/>
              </a:spcAft>
              <a:buFont typeface="Wingdings" panose="05000000000000000000" pitchFamily="2" charset="2"/>
              <a:buChar char="§"/>
            </a:pPr>
            <a:r>
              <a:rPr lang="en-US" sz="1600" dirty="0">
                <a:solidFill>
                  <a:srgbClr val="002060"/>
                </a:solidFill>
              </a:rPr>
              <a:t>How you decide where to start</a:t>
            </a:r>
          </a:p>
          <a:p>
            <a:pPr marL="401638" indent="-169863">
              <a:lnSpc>
                <a:spcPct val="90000"/>
              </a:lnSpc>
              <a:spcAft>
                <a:spcPts val="600"/>
              </a:spcAft>
              <a:buFont typeface="Wingdings" panose="05000000000000000000" pitchFamily="2" charset="2"/>
              <a:buChar char="§"/>
            </a:pPr>
            <a:r>
              <a:rPr lang="en-US" sz="1600" dirty="0">
                <a:solidFill>
                  <a:srgbClr val="002060"/>
                </a:solidFill>
              </a:rPr>
              <a:t>What you pay attention to</a:t>
            </a:r>
          </a:p>
          <a:p>
            <a:pPr marL="401638" indent="-169863">
              <a:lnSpc>
                <a:spcPct val="90000"/>
              </a:lnSpc>
              <a:spcAft>
                <a:spcPts val="600"/>
              </a:spcAft>
              <a:buFont typeface="Wingdings" panose="05000000000000000000" pitchFamily="2" charset="2"/>
              <a:buChar char="§"/>
            </a:pPr>
            <a:r>
              <a:rPr lang="en-US" sz="1600" dirty="0">
                <a:solidFill>
                  <a:srgbClr val="002060"/>
                </a:solidFill>
              </a:rPr>
              <a:t>How you check understanding</a:t>
            </a:r>
          </a:p>
          <a:p>
            <a:pPr marL="401638" indent="-169863">
              <a:lnSpc>
                <a:spcPct val="90000"/>
              </a:lnSpc>
              <a:spcAft>
                <a:spcPts val="1200"/>
              </a:spcAft>
              <a:buFont typeface="Wingdings" panose="05000000000000000000" pitchFamily="2" charset="2"/>
              <a:buChar char="§"/>
            </a:pPr>
            <a:r>
              <a:rPr lang="en-US" sz="1600" dirty="0">
                <a:solidFill>
                  <a:srgbClr val="002060"/>
                </a:solidFill>
              </a:rPr>
              <a:t>How you respond to confusion                      or errors</a:t>
            </a:r>
          </a:p>
          <a:p>
            <a:pPr marL="231775" indent="-231775">
              <a:lnSpc>
                <a:spcPct val="90000"/>
              </a:lnSpc>
              <a:spcAft>
                <a:spcPts val="600"/>
              </a:spcAft>
            </a:pPr>
            <a:r>
              <a:rPr lang="en-US" sz="1600" b="1" dirty="0">
                <a:solidFill>
                  <a:srgbClr val="002060"/>
                </a:solidFill>
              </a:rPr>
              <a:t>Key takeaway:</a:t>
            </a:r>
            <a:br>
              <a:rPr lang="en-US" sz="1600" dirty="0">
                <a:solidFill>
                  <a:srgbClr val="002060"/>
                </a:solidFill>
              </a:rPr>
            </a:br>
            <a:r>
              <a:rPr lang="en-US" sz="1600" dirty="0">
                <a:solidFill>
                  <a:srgbClr val="002060"/>
                </a:solidFill>
              </a:rPr>
              <a:t>When students see </a:t>
            </a:r>
            <a:r>
              <a:rPr lang="en-US" sz="1600" i="1" dirty="0">
                <a:solidFill>
                  <a:srgbClr val="002060"/>
                </a:solidFill>
              </a:rPr>
              <a:t>how</a:t>
            </a:r>
            <a:r>
              <a:rPr lang="en-US" sz="1600" dirty="0">
                <a:solidFill>
                  <a:srgbClr val="002060"/>
                </a:solidFill>
              </a:rPr>
              <a:t> experts think, they learn </a:t>
            </a:r>
            <a:r>
              <a:rPr lang="en-US" sz="1600" i="1" dirty="0">
                <a:solidFill>
                  <a:srgbClr val="002060"/>
                </a:solidFill>
              </a:rPr>
              <a:t>how</a:t>
            </a:r>
            <a:r>
              <a:rPr lang="en-US" sz="1600" dirty="0">
                <a:solidFill>
                  <a:srgbClr val="002060"/>
                </a:solidFill>
              </a:rPr>
              <a:t> to study.</a:t>
            </a:r>
          </a:p>
        </p:txBody>
      </p:sp>
      <p:sp>
        <p:nvSpPr>
          <p:cNvPr id="16" name="Rectangle 1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4CD29639-EFDB-FBA6-50C8-5A94C6597B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977788" y="799352"/>
            <a:ext cx="5425410" cy="5259296"/>
          </a:xfrm>
          <a:prstGeom prst="rect">
            <a:avLst/>
          </a:prstGeom>
        </p:spPr>
      </p:pic>
      <p:sp>
        <p:nvSpPr>
          <p:cNvPr id="5" name="TextBox 4">
            <a:extLst>
              <a:ext uri="{FF2B5EF4-FFF2-40B4-BE49-F238E27FC236}">
                <a16:creationId xmlns:a16="http://schemas.microsoft.com/office/drawing/2014/main" id="{6736D8E5-6C43-14CD-0235-CB0FCC1510AF}"/>
              </a:ext>
            </a:extLst>
          </p:cNvPr>
          <p:cNvSpPr txBox="1"/>
          <p:nvPr/>
        </p:nvSpPr>
        <p:spPr>
          <a:xfrm>
            <a:off x="755923" y="1330687"/>
            <a:ext cx="4173963"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Modeling How You      Approach a Problem or Text</a:t>
            </a:r>
          </a:p>
        </p:txBody>
      </p:sp>
    </p:spTree>
    <p:extLst>
      <p:ext uri="{BB962C8B-B14F-4D97-AF65-F5344CB8AC3E}">
        <p14:creationId xmlns:p14="http://schemas.microsoft.com/office/powerpoint/2010/main" val="148284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7C44F1-959B-3B6C-6122-1145960BD9E2}"/>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AC847CB-B8C7-6863-B26D-6D9B079A8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C8A80ABC-767E-AE0F-FD59-0DFF172FC6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CD1DE5F4-D3E9-FFC6-782D-76D4AEF391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6101E688-6FFC-315E-040A-4C3E3DA3B4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94B92D1C-C5A1-12F4-98F4-C02559E2A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22A2DACF-3084-F300-BED7-60F485707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3D2DA0D2-C93F-609C-9D79-A13575B538E0}"/>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9" name="Table 8">
            <a:extLst>
              <a:ext uri="{FF2B5EF4-FFF2-40B4-BE49-F238E27FC236}">
                <a16:creationId xmlns:a16="http://schemas.microsoft.com/office/drawing/2014/main" id="{5D640182-9725-D18B-A6E6-CDEA0FBAB004}"/>
              </a:ext>
            </a:extLst>
          </p:cNvPr>
          <p:cNvGraphicFramePr>
            <a:graphicFrameLocks noGrp="1"/>
          </p:cNvGraphicFramePr>
          <p:nvPr>
            <p:extLst>
              <p:ext uri="{D42A27DB-BD31-4B8C-83A1-F6EECF244321}">
                <p14:modId xmlns:p14="http://schemas.microsoft.com/office/powerpoint/2010/main" val="2692307001"/>
              </p:ext>
            </p:extLst>
          </p:nvPr>
        </p:nvGraphicFramePr>
        <p:xfrm>
          <a:off x="1766102" y="1442344"/>
          <a:ext cx="9157023" cy="4419335"/>
        </p:xfrm>
        <a:graphic>
          <a:graphicData uri="http://schemas.openxmlformats.org/drawingml/2006/table">
            <a:tbl>
              <a:tblPr/>
              <a:tblGrid>
                <a:gridCol w="2707796">
                  <a:extLst>
                    <a:ext uri="{9D8B030D-6E8A-4147-A177-3AD203B41FA5}">
                      <a16:colId xmlns:a16="http://schemas.microsoft.com/office/drawing/2014/main" val="384809958"/>
                    </a:ext>
                  </a:extLst>
                </a:gridCol>
                <a:gridCol w="6449227">
                  <a:extLst>
                    <a:ext uri="{9D8B030D-6E8A-4147-A177-3AD203B41FA5}">
                      <a16:colId xmlns:a16="http://schemas.microsoft.com/office/drawing/2014/main" val="2333635002"/>
                    </a:ext>
                  </a:extLst>
                </a:gridCol>
              </a:tblGrid>
              <a:tr h="540533">
                <a:tc>
                  <a:txBody>
                    <a:bodyPr/>
                    <a:lstStyle/>
                    <a:p>
                      <a:pPr algn="l">
                        <a:buNone/>
                      </a:pPr>
                      <a:r>
                        <a:rPr lang="en-US" sz="1800" b="1" dirty="0">
                          <a:solidFill>
                            <a:srgbClr val="002060"/>
                          </a:solidFill>
                        </a:rPr>
                        <a:t>Discipline</a:t>
                      </a:r>
                    </a:p>
                  </a:txBody>
                  <a:tcPr marL="98500" marR="98500" marT="49250" marB="49250">
                    <a:lnL>
                      <a:noFill/>
                    </a:lnL>
                    <a:lnR>
                      <a:noFill/>
                    </a:lnR>
                    <a:lnT>
                      <a:noFill/>
                    </a:lnT>
                    <a:lnB>
                      <a:noFill/>
                    </a:lnB>
                    <a:noFill/>
                  </a:tcPr>
                </a:tc>
                <a:tc>
                  <a:txBody>
                    <a:bodyPr/>
                    <a:lstStyle/>
                    <a:p>
                      <a:pPr algn="l">
                        <a:spcAft>
                          <a:spcPts val="1200"/>
                        </a:spcAft>
                        <a:buNone/>
                      </a:pPr>
                      <a:r>
                        <a:rPr lang="en-US" sz="1800" b="1" dirty="0">
                          <a:solidFill>
                            <a:srgbClr val="002060"/>
                          </a:solidFill>
                        </a:rPr>
                        <a:t>What the Instructor Models (Think-Aloud)</a:t>
                      </a:r>
                    </a:p>
                  </a:txBody>
                  <a:tcPr marL="98500" marR="98500" marT="49250" marB="49250">
                    <a:lnL>
                      <a:noFill/>
                    </a:lnL>
                    <a:lnR>
                      <a:noFill/>
                    </a:lnR>
                    <a:lnT>
                      <a:noFill/>
                    </a:lnT>
                    <a:lnB>
                      <a:noFill/>
                    </a:lnB>
                    <a:noFill/>
                  </a:tcPr>
                </a:tc>
                <a:extLst>
                  <a:ext uri="{0D108BD9-81ED-4DB2-BD59-A6C34878D82A}">
                    <a16:rowId xmlns:a16="http://schemas.microsoft.com/office/drawing/2014/main" val="3598944356"/>
                  </a:ext>
                </a:extLst>
              </a:tr>
              <a:tr h="633746">
                <a:tc>
                  <a:txBody>
                    <a:bodyPr/>
                    <a:lstStyle/>
                    <a:p>
                      <a:pPr algn="l">
                        <a:lnSpc>
                          <a:spcPct val="80000"/>
                        </a:lnSpc>
                        <a:buNone/>
                      </a:pPr>
                      <a:r>
                        <a:rPr lang="en-US" sz="1600" b="0" dirty="0">
                          <a:solidFill>
                            <a:srgbClr val="002060"/>
                          </a:solidFill>
                        </a:rPr>
                        <a:t>Humanities and                         Reading-Intensive</a:t>
                      </a:r>
                    </a:p>
                  </a:txBody>
                  <a:tcPr marL="64945" marR="64945" marT="32473" marB="32473" anchor="ctr">
                    <a:lnL>
                      <a:noFill/>
                    </a:lnL>
                    <a:lnR>
                      <a:noFill/>
                    </a:lnR>
                    <a:lnT>
                      <a:noFill/>
                    </a:lnT>
                    <a:lnB>
                      <a:noFill/>
                    </a:lnB>
                    <a:noFill/>
                  </a:tcPr>
                </a:tc>
                <a:tc>
                  <a:txBody>
                    <a:bodyPr/>
                    <a:lstStyle/>
                    <a:p>
                      <a:pPr>
                        <a:lnSpc>
                          <a:spcPct val="80000"/>
                        </a:lnSpc>
                        <a:buNone/>
                      </a:pPr>
                      <a:r>
                        <a:rPr lang="en-US" sz="1600" dirty="0">
                          <a:solidFill>
                            <a:srgbClr val="002060"/>
                          </a:solidFill>
                        </a:rPr>
                        <a:t>“I pause here because this claim feels important. I’m tracking the main idea and how it’s supported—not trying to remember every detail.”</a:t>
                      </a:r>
                    </a:p>
                  </a:txBody>
                  <a:tcPr marL="64945" marR="64945" marT="32473" marB="32473" anchor="ctr">
                    <a:lnL>
                      <a:noFill/>
                    </a:lnL>
                    <a:lnR>
                      <a:noFill/>
                    </a:lnR>
                    <a:lnT>
                      <a:noFill/>
                    </a:lnT>
                    <a:lnB>
                      <a:noFill/>
                    </a:lnB>
                    <a:noFill/>
                  </a:tcPr>
                </a:tc>
                <a:extLst>
                  <a:ext uri="{0D108BD9-81ED-4DB2-BD59-A6C34878D82A}">
                    <a16:rowId xmlns:a16="http://schemas.microsoft.com/office/drawing/2014/main" val="2277093382"/>
                  </a:ext>
                </a:extLst>
              </a:tr>
              <a:tr h="654627">
                <a:tc>
                  <a:txBody>
                    <a:bodyPr/>
                    <a:lstStyle/>
                    <a:p>
                      <a:pPr algn="l">
                        <a:lnSpc>
                          <a:spcPct val="80000"/>
                        </a:lnSpc>
                        <a:buNone/>
                      </a:pPr>
                      <a:r>
                        <a:rPr lang="en-US" sz="1600" b="0" dirty="0">
                          <a:solidFill>
                            <a:srgbClr val="002060"/>
                          </a:solidFill>
                        </a:rPr>
                        <a:t>Social Sciences</a:t>
                      </a:r>
                    </a:p>
                  </a:txBody>
                  <a:tcPr marL="64945" marR="64945" marT="32473" marB="32473" anchor="ctr">
                    <a:lnL>
                      <a:noFill/>
                    </a:lnL>
                    <a:lnR>
                      <a:noFill/>
                    </a:lnR>
                    <a:lnT>
                      <a:noFill/>
                    </a:lnT>
                    <a:lnB>
                      <a:noFill/>
                    </a:lnB>
                    <a:noFill/>
                  </a:tcPr>
                </a:tc>
                <a:tc>
                  <a:txBody>
                    <a:bodyPr/>
                    <a:lstStyle/>
                    <a:p>
                      <a:pPr>
                        <a:lnSpc>
                          <a:spcPct val="80000"/>
                        </a:lnSpc>
                        <a:buNone/>
                      </a:pPr>
                      <a:r>
                        <a:rPr lang="en-US" sz="1600" dirty="0">
                          <a:solidFill>
                            <a:srgbClr val="002060"/>
                          </a:solidFill>
                        </a:rPr>
                        <a:t>“I choose this theory because it best explains what’s happening in this situation. A different model would lead to a different interpretation.”</a:t>
                      </a:r>
                    </a:p>
                  </a:txBody>
                  <a:tcPr marL="64945" marR="64945" marT="32473" marB="32473" anchor="ctr">
                    <a:lnL>
                      <a:noFill/>
                    </a:lnL>
                    <a:lnR>
                      <a:noFill/>
                    </a:lnR>
                    <a:lnT>
                      <a:noFill/>
                    </a:lnT>
                    <a:lnB>
                      <a:noFill/>
                    </a:lnB>
                    <a:noFill/>
                  </a:tcPr>
                </a:tc>
                <a:extLst>
                  <a:ext uri="{0D108BD9-81ED-4DB2-BD59-A6C34878D82A}">
                    <a16:rowId xmlns:a16="http://schemas.microsoft.com/office/drawing/2014/main" val="3459031492"/>
                  </a:ext>
                </a:extLst>
              </a:tr>
              <a:tr h="696191">
                <a:tc>
                  <a:txBody>
                    <a:bodyPr/>
                    <a:lstStyle/>
                    <a:p>
                      <a:pPr algn="l">
                        <a:lnSpc>
                          <a:spcPct val="80000"/>
                        </a:lnSpc>
                        <a:buNone/>
                      </a:pPr>
                      <a:r>
                        <a:rPr lang="en-US" sz="1600" b="0" dirty="0">
                          <a:solidFill>
                            <a:srgbClr val="002060"/>
                          </a:solidFill>
                        </a:rPr>
                        <a:t>Health Sciences</a:t>
                      </a:r>
                    </a:p>
                  </a:txBody>
                  <a:tcPr marL="64945" marR="64945" marT="32473" marB="32473" anchor="ctr">
                    <a:lnL>
                      <a:noFill/>
                    </a:lnL>
                    <a:lnR>
                      <a:noFill/>
                    </a:lnR>
                    <a:lnT>
                      <a:noFill/>
                    </a:lnT>
                    <a:lnB>
                      <a:noFill/>
                    </a:lnB>
                    <a:noFill/>
                  </a:tcPr>
                </a:tc>
                <a:tc>
                  <a:txBody>
                    <a:bodyPr/>
                    <a:lstStyle/>
                    <a:p>
                      <a:pPr>
                        <a:lnSpc>
                          <a:spcPct val="80000"/>
                        </a:lnSpc>
                        <a:buNone/>
                      </a:pPr>
                      <a:r>
                        <a:rPr lang="en-US" sz="1600" dirty="0">
                          <a:solidFill>
                            <a:srgbClr val="002060"/>
                          </a:solidFill>
                        </a:rPr>
                        <a:t>“I prioritize these symptoms because they signal higher risk. If I’m wrong, I want to know where my reasoning broke down.”</a:t>
                      </a:r>
                    </a:p>
                  </a:txBody>
                  <a:tcPr marL="64945" marR="64945" marT="32473" marB="32473" anchor="ctr">
                    <a:lnL>
                      <a:noFill/>
                    </a:lnL>
                    <a:lnR>
                      <a:noFill/>
                    </a:lnR>
                    <a:lnT>
                      <a:noFill/>
                    </a:lnT>
                    <a:lnB>
                      <a:noFill/>
                    </a:lnB>
                    <a:noFill/>
                  </a:tcPr>
                </a:tc>
                <a:extLst>
                  <a:ext uri="{0D108BD9-81ED-4DB2-BD59-A6C34878D82A}">
                    <a16:rowId xmlns:a16="http://schemas.microsoft.com/office/drawing/2014/main" val="2569466901"/>
                  </a:ext>
                </a:extLst>
              </a:tr>
              <a:tr h="602673">
                <a:tc>
                  <a:txBody>
                    <a:bodyPr/>
                    <a:lstStyle/>
                    <a:p>
                      <a:pPr algn="l">
                        <a:lnSpc>
                          <a:spcPct val="80000"/>
                        </a:lnSpc>
                        <a:buNone/>
                      </a:pPr>
                      <a:r>
                        <a:rPr lang="en-US" sz="1600" b="0" dirty="0">
                          <a:solidFill>
                            <a:srgbClr val="002060"/>
                          </a:solidFill>
                        </a:rPr>
                        <a:t>Technical and                         Workforce Programs</a:t>
                      </a:r>
                    </a:p>
                  </a:txBody>
                  <a:tcPr marL="64945" marR="64945" marT="32473" marB="32473" anchor="ctr">
                    <a:lnL>
                      <a:noFill/>
                    </a:lnL>
                    <a:lnR>
                      <a:noFill/>
                    </a:lnR>
                    <a:lnT>
                      <a:noFill/>
                    </a:lnT>
                    <a:lnB>
                      <a:noFill/>
                    </a:lnB>
                    <a:noFill/>
                  </a:tcPr>
                </a:tc>
                <a:tc>
                  <a:txBody>
                    <a:bodyPr/>
                    <a:lstStyle/>
                    <a:p>
                      <a:pPr>
                        <a:lnSpc>
                          <a:spcPct val="80000"/>
                        </a:lnSpc>
                        <a:buNone/>
                      </a:pPr>
                      <a:r>
                        <a:rPr lang="en-US" sz="1600" dirty="0">
                          <a:solidFill>
                            <a:srgbClr val="002060"/>
                          </a:solidFill>
                        </a:rPr>
                        <a:t>“This step matters because it affects safety later. If something goes wrong, I backtrack here to check the process—not just the outcome.”</a:t>
                      </a:r>
                    </a:p>
                  </a:txBody>
                  <a:tcPr marL="64945" marR="64945" marT="32473" marB="32473" anchor="ctr">
                    <a:lnL>
                      <a:noFill/>
                    </a:lnL>
                    <a:lnR>
                      <a:noFill/>
                    </a:lnR>
                    <a:lnT>
                      <a:noFill/>
                    </a:lnT>
                    <a:lnB>
                      <a:noFill/>
                    </a:lnB>
                    <a:noFill/>
                  </a:tcPr>
                </a:tc>
                <a:extLst>
                  <a:ext uri="{0D108BD9-81ED-4DB2-BD59-A6C34878D82A}">
                    <a16:rowId xmlns:a16="http://schemas.microsoft.com/office/drawing/2014/main" val="1228553851"/>
                  </a:ext>
                </a:extLst>
              </a:tr>
              <a:tr h="633846">
                <a:tc>
                  <a:txBody>
                    <a:bodyPr/>
                    <a:lstStyle/>
                    <a:p>
                      <a:pPr algn="l">
                        <a:lnSpc>
                          <a:spcPct val="80000"/>
                        </a:lnSpc>
                        <a:buNone/>
                      </a:pPr>
                      <a:r>
                        <a:rPr lang="en-US" sz="1600" b="0" dirty="0">
                          <a:solidFill>
                            <a:srgbClr val="002060"/>
                          </a:solidFill>
                        </a:rPr>
                        <a:t>Fine and                                   Performing Arts</a:t>
                      </a:r>
                    </a:p>
                  </a:txBody>
                  <a:tcPr marL="64945" marR="64945" marT="32473" marB="32473" anchor="ctr">
                    <a:lnL>
                      <a:noFill/>
                    </a:lnL>
                    <a:lnR>
                      <a:noFill/>
                    </a:lnR>
                    <a:lnT>
                      <a:noFill/>
                    </a:lnT>
                    <a:lnB>
                      <a:noFill/>
                    </a:lnB>
                    <a:noFill/>
                  </a:tcPr>
                </a:tc>
                <a:tc>
                  <a:txBody>
                    <a:bodyPr/>
                    <a:lstStyle/>
                    <a:p>
                      <a:pPr>
                        <a:lnSpc>
                          <a:spcPct val="80000"/>
                        </a:lnSpc>
                        <a:buNone/>
                      </a:pPr>
                      <a:r>
                        <a:rPr lang="en-US" sz="1600" dirty="0">
                          <a:solidFill>
                            <a:srgbClr val="002060"/>
                          </a:solidFill>
                        </a:rPr>
                        <a:t>“I slow this section down because control breaks here. I’m focusing on one technique at a time, not running the whole piece.”</a:t>
                      </a:r>
                    </a:p>
                  </a:txBody>
                  <a:tcPr marL="64945" marR="64945" marT="32473" marB="32473" anchor="ctr">
                    <a:lnL>
                      <a:noFill/>
                    </a:lnL>
                    <a:lnR>
                      <a:noFill/>
                    </a:lnR>
                    <a:lnT>
                      <a:noFill/>
                    </a:lnT>
                    <a:lnB>
                      <a:noFill/>
                    </a:lnB>
                    <a:noFill/>
                  </a:tcPr>
                </a:tc>
                <a:extLst>
                  <a:ext uri="{0D108BD9-81ED-4DB2-BD59-A6C34878D82A}">
                    <a16:rowId xmlns:a16="http://schemas.microsoft.com/office/drawing/2014/main" val="1982238206"/>
                  </a:ext>
                </a:extLst>
              </a:tr>
              <a:tr h="0">
                <a:tc>
                  <a:txBody>
                    <a:bodyPr/>
                    <a:lstStyle/>
                    <a:p>
                      <a:pPr algn="l">
                        <a:lnSpc>
                          <a:spcPct val="80000"/>
                        </a:lnSpc>
                        <a:buNone/>
                      </a:pPr>
                      <a:r>
                        <a:rPr lang="en-US" sz="1600" b="0" dirty="0">
                          <a:solidFill>
                            <a:srgbClr val="002060"/>
                          </a:solidFill>
                        </a:rPr>
                        <a:t>Business</a:t>
                      </a:r>
                    </a:p>
                  </a:txBody>
                  <a:tcPr marL="64945" marR="64945" marT="32473" marB="32473" anchor="ctr">
                    <a:lnL>
                      <a:noFill/>
                    </a:lnL>
                    <a:lnR>
                      <a:noFill/>
                    </a:lnR>
                    <a:lnT>
                      <a:noFill/>
                    </a:lnT>
                    <a:lnB>
                      <a:noFill/>
                    </a:lnB>
                    <a:noFill/>
                  </a:tcPr>
                </a:tc>
                <a:tc>
                  <a:txBody>
                    <a:bodyPr/>
                    <a:lstStyle/>
                    <a:p>
                      <a:pPr>
                        <a:lnSpc>
                          <a:spcPct val="80000"/>
                        </a:lnSpc>
                        <a:buNone/>
                      </a:pPr>
                      <a:r>
                        <a:rPr lang="en-US" sz="1600" dirty="0">
                          <a:solidFill>
                            <a:srgbClr val="002060"/>
                          </a:solidFill>
                        </a:rPr>
                        <a:t>“I pause here because this recommendation drives the decision. I’m identifying the core problem, evidence, and assumptions—not memorizing details.”</a:t>
                      </a:r>
                    </a:p>
                  </a:txBody>
                  <a:tcPr marL="64945" marR="64945" marT="32473" marB="32473" anchor="ctr">
                    <a:lnL>
                      <a:noFill/>
                    </a:lnL>
                    <a:lnR>
                      <a:noFill/>
                    </a:lnR>
                    <a:lnT>
                      <a:noFill/>
                    </a:lnT>
                    <a:lnB>
                      <a:noFill/>
                    </a:lnB>
                    <a:noFill/>
                  </a:tcPr>
                </a:tc>
                <a:extLst>
                  <a:ext uri="{0D108BD9-81ED-4DB2-BD59-A6C34878D82A}">
                    <a16:rowId xmlns:a16="http://schemas.microsoft.com/office/drawing/2014/main" val="3471089778"/>
                  </a:ext>
                </a:extLst>
              </a:tr>
            </a:tbl>
          </a:graphicData>
        </a:graphic>
      </p:graphicFrame>
    </p:spTree>
    <p:extLst>
      <p:ext uri="{BB962C8B-B14F-4D97-AF65-F5344CB8AC3E}">
        <p14:creationId xmlns:p14="http://schemas.microsoft.com/office/powerpoint/2010/main" val="26848402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D433D22-4092-D268-1B2B-9E2EB6B0E255}"/>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Rectangle 2056">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8599C64-F89B-1468-5936-AC84C1314547}"/>
              </a:ext>
            </a:extLst>
          </p:cNvPr>
          <p:cNvSpPr txBox="1"/>
          <p:nvPr/>
        </p:nvSpPr>
        <p:spPr>
          <a:xfrm>
            <a:off x="486720" y="2138440"/>
            <a:ext cx="4633919" cy="3511943"/>
          </a:xfrm>
          <a:prstGeom prst="rect">
            <a:avLst/>
          </a:prstGeom>
        </p:spPr>
        <p:txBody>
          <a:bodyPr vert="horz" lIns="91440" tIns="45720" rIns="91440" bIns="45720" rtlCol="0" anchor="ctr">
            <a:noAutofit/>
          </a:bodyPr>
          <a:lstStyle/>
          <a:p>
            <a:pPr>
              <a:lnSpc>
                <a:spcPct val="80000"/>
              </a:lnSpc>
              <a:spcAft>
                <a:spcPts val="300"/>
              </a:spcAft>
            </a:pPr>
            <a:r>
              <a:rPr lang="en-US" sz="1600" b="1" dirty="0">
                <a:solidFill>
                  <a:srgbClr val="002060"/>
                </a:solidFill>
              </a:rPr>
              <a:t>Why it matters</a:t>
            </a:r>
            <a:endParaRPr lang="en-US" sz="1600" dirty="0">
              <a:solidFill>
                <a:srgbClr val="002060"/>
              </a:solidFill>
            </a:endParaRPr>
          </a:p>
          <a:p>
            <a:pPr marL="341313" indent="-169863">
              <a:lnSpc>
                <a:spcPct val="80000"/>
              </a:lnSpc>
              <a:spcAft>
                <a:spcPts val="600"/>
              </a:spcAft>
              <a:buFont typeface="Wingdings" panose="05000000000000000000" pitchFamily="2" charset="2"/>
              <a:buChar char="§"/>
            </a:pPr>
            <a:r>
              <a:rPr lang="en-US" sz="1600" dirty="0">
                <a:solidFill>
                  <a:srgbClr val="002060"/>
                </a:solidFill>
              </a:rPr>
              <a:t>Students often don’t know </a:t>
            </a:r>
            <a:r>
              <a:rPr lang="en-US" sz="1600" i="1" dirty="0">
                <a:solidFill>
                  <a:srgbClr val="002060"/>
                </a:solidFill>
              </a:rPr>
              <a:t>how</a:t>
            </a:r>
            <a:r>
              <a:rPr lang="en-US" sz="1600" dirty="0">
                <a:solidFill>
                  <a:srgbClr val="002060"/>
                </a:solidFill>
              </a:rPr>
              <a:t> to study effectively</a:t>
            </a:r>
          </a:p>
          <a:p>
            <a:pPr marL="341313" indent="-169863">
              <a:lnSpc>
                <a:spcPct val="80000"/>
              </a:lnSpc>
              <a:spcAft>
                <a:spcPts val="1200"/>
              </a:spcAft>
              <a:buFont typeface="Wingdings" panose="05000000000000000000" pitchFamily="2" charset="2"/>
              <a:buChar char="§"/>
            </a:pPr>
            <a:r>
              <a:rPr lang="en-US" sz="1600" dirty="0">
                <a:solidFill>
                  <a:srgbClr val="002060"/>
                </a:solidFill>
              </a:rPr>
              <a:t>Generic habits don’t match disciplinary expectations</a:t>
            </a:r>
          </a:p>
          <a:p>
            <a:pPr>
              <a:lnSpc>
                <a:spcPct val="80000"/>
              </a:lnSpc>
              <a:spcAft>
                <a:spcPts val="300"/>
              </a:spcAft>
            </a:pPr>
            <a:r>
              <a:rPr lang="en-US" sz="1600" b="1" dirty="0">
                <a:solidFill>
                  <a:srgbClr val="002060"/>
                </a:solidFill>
              </a:rPr>
              <a:t>What to do</a:t>
            </a:r>
            <a:endParaRPr lang="en-US" sz="1600" dirty="0">
              <a:solidFill>
                <a:srgbClr val="002060"/>
              </a:solidFill>
            </a:endParaRPr>
          </a:p>
          <a:p>
            <a:pPr marL="341313" indent="-169863">
              <a:lnSpc>
                <a:spcPct val="80000"/>
              </a:lnSpc>
              <a:spcAft>
                <a:spcPts val="600"/>
              </a:spcAft>
              <a:buFont typeface="Wingdings" panose="05000000000000000000" pitchFamily="2" charset="2"/>
              <a:buChar char="§"/>
            </a:pPr>
            <a:r>
              <a:rPr lang="en-US" sz="1600" dirty="0">
                <a:solidFill>
                  <a:srgbClr val="002060"/>
                </a:solidFill>
              </a:rPr>
              <a:t>Briefly name how </a:t>
            </a:r>
            <a:r>
              <a:rPr lang="en-US" sz="1600" i="1" dirty="0">
                <a:solidFill>
                  <a:srgbClr val="002060"/>
                </a:solidFill>
              </a:rPr>
              <a:t>you</a:t>
            </a:r>
            <a:r>
              <a:rPr lang="en-US" sz="1600" dirty="0">
                <a:solidFill>
                  <a:srgbClr val="002060"/>
                </a:solidFill>
              </a:rPr>
              <a:t> would study the material</a:t>
            </a:r>
          </a:p>
          <a:p>
            <a:pPr marL="341313" indent="-169863">
              <a:lnSpc>
                <a:spcPct val="80000"/>
              </a:lnSpc>
              <a:spcAft>
                <a:spcPts val="1200"/>
              </a:spcAft>
              <a:buFont typeface="Wingdings" panose="05000000000000000000" pitchFamily="2" charset="2"/>
              <a:buChar char="§"/>
            </a:pPr>
            <a:r>
              <a:rPr lang="en-US" sz="1600" dirty="0">
                <a:solidFill>
                  <a:srgbClr val="002060"/>
                </a:solidFill>
              </a:rPr>
              <a:t>Connect strategies to upcoming tasks or assessments</a:t>
            </a:r>
          </a:p>
          <a:p>
            <a:pPr>
              <a:lnSpc>
                <a:spcPct val="80000"/>
              </a:lnSpc>
              <a:spcAft>
                <a:spcPts val="300"/>
              </a:spcAft>
            </a:pPr>
            <a:r>
              <a:rPr lang="en-US" sz="1600" b="1" dirty="0">
                <a:solidFill>
                  <a:srgbClr val="002060"/>
                </a:solidFill>
              </a:rPr>
              <a:t>Example</a:t>
            </a:r>
            <a:endParaRPr lang="en-US" sz="1600" dirty="0">
              <a:solidFill>
                <a:srgbClr val="002060"/>
              </a:solidFill>
            </a:endParaRPr>
          </a:p>
          <a:p>
            <a:pPr marL="231775" indent="-231775">
              <a:lnSpc>
                <a:spcPct val="80000"/>
              </a:lnSpc>
              <a:spcAft>
                <a:spcPts val="1200"/>
              </a:spcAft>
            </a:pPr>
            <a:r>
              <a:rPr lang="en-US" sz="1600" dirty="0">
                <a:solidFill>
                  <a:srgbClr val="002060"/>
                </a:solidFill>
              </a:rPr>
              <a:t>    “Here’s how I’d study this…”</a:t>
            </a:r>
          </a:p>
          <a:p>
            <a:pPr marL="171450" indent="-171450">
              <a:lnSpc>
                <a:spcPct val="80000"/>
              </a:lnSpc>
              <a:spcAft>
                <a:spcPts val="300"/>
              </a:spcAft>
            </a:pPr>
            <a:r>
              <a:rPr lang="en-US" sz="1600" b="1" dirty="0">
                <a:solidFill>
                  <a:srgbClr val="002060"/>
                </a:solidFill>
              </a:rPr>
              <a:t>Key takeaway:</a:t>
            </a:r>
          </a:p>
          <a:p>
            <a:pPr marL="171450">
              <a:lnSpc>
                <a:spcPct val="80000"/>
              </a:lnSpc>
              <a:spcAft>
                <a:spcPts val="300"/>
              </a:spcAft>
            </a:pPr>
            <a:r>
              <a:rPr lang="en-US" sz="1600" dirty="0">
                <a:solidFill>
                  <a:srgbClr val="002060"/>
                </a:solidFill>
              </a:rPr>
              <a:t> Small cues help students study with purpose.</a:t>
            </a:r>
          </a:p>
        </p:txBody>
      </p:sp>
      <p:sp>
        <p:nvSpPr>
          <p:cNvPr id="2059" name="Rectangle 205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1" name="Rectangle 206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3" name="Rectangle 206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How to Become a College Professor">
            <a:extLst>
              <a:ext uri="{FF2B5EF4-FFF2-40B4-BE49-F238E27FC236}">
                <a16:creationId xmlns:a16="http://schemas.microsoft.com/office/drawing/2014/main" id="{5CBF7A29-4BB0-A868-6AD8-E13A117AD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738"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1CED43-729C-115E-BDB0-9A19EF6B8A58}"/>
              </a:ext>
            </a:extLst>
          </p:cNvPr>
          <p:cNvSpPr txBox="1"/>
          <p:nvPr/>
        </p:nvSpPr>
        <p:spPr>
          <a:xfrm>
            <a:off x="980615" y="1139068"/>
            <a:ext cx="3463638"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Naming Effective Strategies During Class</a:t>
            </a:r>
          </a:p>
        </p:txBody>
      </p:sp>
    </p:spTree>
    <p:extLst>
      <p:ext uri="{BB962C8B-B14F-4D97-AF65-F5344CB8AC3E}">
        <p14:creationId xmlns:p14="http://schemas.microsoft.com/office/powerpoint/2010/main" val="1088285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6AB939-E8E9-1FF5-4EE2-6B9DA685B203}"/>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34E94E1-B5C1-40CD-514D-F5231E55D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06521EA3-5612-2249-64CC-4958C3172E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9180E69D-CCE4-B79D-D88A-322E6F6F36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DEA4030B-A7CC-F77D-5892-8C0ED073E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8B8F2393-D7B7-461D-F283-27712BC1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04C515C2-1571-FE54-C49C-51520DD813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B3ACC852-91FC-60F8-041A-8606FBA52B97}"/>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3E5629BB-2386-51BD-2E7E-ADBF9E95BB36}"/>
              </a:ext>
            </a:extLst>
          </p:cNvPr>
          <p:cNvGraphicFramePr>
            <a:graphicFrameLocks noGrp="1"/>
          </p:cNvGraphicFramePr>
          <p:nvPr>
            <p:extLst>
              <p:ext uri="{D42A27DB-BD31-4B8C-83A1-F6EECF244321}">
                <p14:modId xmlns:p14="http://schemas.microsoft.com/office/powerpoint/2010/main" val="147259768"/>
              </p:ext>
            </p:extLst>
          </p:nvPr>
        </p:nvGraphicFramePr>
        <p:xfrm>
          <a:off x="1726532" y="1144585"/>
          <a:ext cx="9090992" cy="4639500"/>
        </p:xfrm>
        <a:graphic>
          <a:graphicData uri="http://schemas.openxmlformats.org/drawingml/2006/table">
            <a:tbl>
              <a:tblPr/>
              <a:tblGrid>
                <a:gridCol w="1762539">
                  <a:extLst>
                    <a:ext uri="{9D8B030D-6E8A-4147-A177-3AD203B41FA5}">
                      <a16:colId xmlns:a16="http://schemas.microsoft.com/office/drawing/2014/main" val="1819209454"/>
                    </a:ext>
                  </a:extLst>
                </a:gridCol>
                <a:gridCol w="2133600">
                  <a:extLst>
                    <a:ext uri="{9D8B030D-6E8A-4147-A177-3AD203B41FA5}">
                      <a16:colId xmlns:a16="http://schemas.microsoft.com/office/drawing/2014/main" val="1141220014"/>
                    </a:ext>
                  </a:extLst>
                </a:gridCol>
                <a:gridCol w="5194853">
                  <a:extLst>
                    <a:ext uri="{9D8B030D-6E8A-4147-A177-3AD203B41FA5}">
                      <a16:colId xmlns:a16="http://schemas.microsoft.com/office/drawing/2014/main" val="830302440"/>
                    </a:ext>
                  </a:extLst>
                </a:gridCol>
              </a:tblGrid>
              <a:tr h="212260">
                <a:tc>
                  <a:txBody>
                    <a:bodyPr/>
                    <a:lstStyle/>
                    <a:p>
                      <a:pPr algn="l">
                        <a:buNone/>
                      </a:pPr>
                      <a:r>
                        <a:rPr lang="en-US" sz="1800" b="1" dirty="0">
                          <a:solidFill>
                            <a:srgbClr val="002060"/>
                          </a:solidFill>
                        </a:rPr>
                        <a:t>Discipline</a:t>
                      </a:r>
                    </a:p>
                  </a:txBody>
                  <a:tcPr marL="53065" marR="53065" marT="26533" marB="26533">
                    <a:lnL>
                      <a:noFill/>
                    </a:lnL>
                    <a:lnR>
                      <a:noFill/>
                    </a:lnR>
                    <a:lnT>
                      <a:noFill/>
                    </a:lnT>
                    <a:lnB>
                      <a:noFill/>
                    </a:lnB>
                    <a:noFill/>
                  </a:tcPr>
                </a:tc>
                <a:tc>
                  <a:txBody>
                    <a:bodyPr/>
                    <a:lstStyle/>
                    <a:p>
                      <a:pPr marL="231775" indent="-231775" algn="l">
                        <a:lnSpc>
                          <a:spcPct val="80000"/>
                        </a:lnSpc>
                        <a:buNone/>
                      </a:pPr>
                      <a:r>
                        <a:rPr lang="en-US" sz="1800" b="1" dirty="0">
                          <a:solidFill>
                            <a:srgbClr val="002060"/>
                          </a:solidFill>
                        </a:rPr>
                        <a:t>Named Study Strategy</a:t>
                      </a:r>
                    </a:p>
                  </a:txBody>
                  <a:tcPr marL="53065" marR="53065" marT="26533" marB="26533">
                    <a:lnL>
                      <a:noFill/>
                    </a:lnL>
                    <a:lnR>
                      <a:noFill/>
                    </a:lnR>
                    <a:lnT>
                      <a:noFill/>
                    </a:lnT>
                    <a:lnB>
                      <a:noFill/>
                    </a:lnB>
                    <a:noFill/>
                  </a:tcPr>
                </a:tc>
                <a:tc>
                  <a:txBody>
                    <a:bodyPr/>
                    <a:lstStyle/>
                    <a:p>
                      <a:pPr algn="l">
                        <a:buNone/>
                      </a:pPr>
                      <a:r>
                        <a:rPr lang="en-US" sz="1800" b="1" dirty="0">
                          <a:solidFill>
                            <a:srgbClr val="002060"/>
                          </a:solidFill>
                        </a:rPr>
                        <a:t>                          How You Say It in Class</a:t>
                      </a:r>
                    </a:p>
                  </a:txBody>
                  <a:tcPr marL="53065" marR="53065" marT="26533" marB="26533">
                    <a:lnL>
                      <a:noFill/>
                    </a:lnL>
                    <a:lnR>
                      <a:noFill/>
                    </a:lnR>
                    <a:lnT>
                      <a:noFill/>
                    </a:lnT>
                    <a:lnB>
                      <a:noFill/>
                    </a:lnB>
                    <a:noFill/>
                  </a:tcPr>
                </a:tc>
                <a:extLst>
                  <a:ext uri="{0D108BD9-81ED-4DB2-BD59-A6C34878D82A}">
                    <a16:rowId xmlns:a16="http://schemas.microsoft.com/office/drawing/2014/main" val="1381061178"/>
                  </a:ext>
                </a:extLst>
              </a:tr>
              <a:tr h="689846">
                <a:tc>
                  <a:txBody>
                    <a:bodyPr/>
                    <a:lstStyle/>
                    <a:p>
                      <a:pPr>
                        <a:lnSpc>
                          <a:spcPct val="80000"/>
                        </a:lnSpc>
                        <a:buNone/>
                      </a:pPr>
                      <a:r>
                        <a:rPr lang="en-US" sz="1600" b="0" dirty="0">
                          <a:solidFill>
                            <a:srgbClr val="002060"/>
                          </a:solidFill>
                        </a:rPr>
                        <a:t>STEM and                       Quantitative</a:t>
                      </a:r>
                    </a:p>
                  </a:txBody>
                  <a:tcPr marL="53065" marR="53065" marT="26533" marB="26533" anchor="ctr">
                    <a:lnL>
                      <a:noFill/>
                    </a:lnL>
                    <a:lnR>
                      <a:noFill/>
                    </a:lnR>
                    <a:lnT>
                      <a:noFill/>
                    </a:lnT>
                    <a:lnB>
                      <a:noFill/>
                    </a:lnB>
                    <a:noFill/>
                  </a:tcPr>
                </a:tc>
                <a:tc>
                  <a:txBody>
                    <a:bodyPr/>
                    <a:lstStyle/>
                    <a:p>
                      <a:pPr>
                        <a:lnSpc>
                          <a:spcPct val="80000"/>
                        </a:lnSpc>
                        <a:buNone/>
                      </a:pPr>
                      <a:r>
                        <a:rPr lang="en-US" sz="1600" b="0" dirty="0">
                          <a:solidFill>
                            <a:srgbClr val="002060"/>
                          </a:solidFill>
                        </a:rPr>
                        <a:t>Problem Variation</a:t>
                      </a:r>
                    </a:p>
                  </a:txBody>
                  <a:tcPr marL="53065" marR="53065" marT="26533" marB="26533" anchor="ctr">
                    <a:lnL>
                      <a:noFill/>
                    </a:lnL>
                    <a:lnR>
                      <a:noFill/>
                    </a:lnR>
                    <a:lnT>
                      <a:noFill/>
                    </a:lnT>
                    <a:lnB>
                      <a:noFill/>
                    </a:lnB>
                    <a:noFill/>
                  </a:tcPr>
                </a:tc>
                <a:tc>
                  <a:txBody>
                    <a:bodyPr/>
                    <a:lstStyle/>
                    <a:p>
                      <a:pPr>
                        <a:lnSpc>
                          <a:spcPct val="80000"/>
                        </a:lnSpc>
                        <a:buNone/>
                      </a:pPr>
                      <a:r>
                        <a:rPr lang="en-US" sz="1600" dirty="0">
                          <a:solidFill>
                            <a:srgbClr val="002060"/>
                          </a:solidFill>
                        </a:rPr>
                        <a:t>“To study this, practice the same concept with different problem types so you’re choosing the method, not memorizing steps.”</a:t>
                      </a:r>
                    </a:p>
                  </a:txBody>
                  <a:tcPr marL="53065" marR="53065" marT="26533" marB="26533" anchor="ctr">
                    <a:lnL>
                      <a:noFill/>
                    </a:lnL>
                    <a:lnR>
                      <a:noFill/>
                    </a:lnR>
                    <a:lnT>
                      <a:noFill/>
                    </a:lnT>
                    <a:lnB>
                      <a:noFill/>
                    </a:lnB>
                    <a:noFill/>
                  </a:tcPr>
                </a:tc>
                <a:extLst>
                  <a:ext uri="{0D108BD9-81ED-4DB2-BD59-A6C34878D82A}">
                    <a16:rowId xmlns:a16="http://schemas.microsoft.com/office/drawing/2014/main" val="2162410509"/>
                  </a:ext>
                </a:extLst>
              </a:tr>
              <a:tr h="689846">
                <a:tc>
                  <a:txBody>
                    <a:bodyPr/>
                    <a:lstStyle/>
                    <a:p>
                      <a:pPr>
                        <a:lnSpc>
                          <a:spcPct val="80000"/>
                        </a:lnSpc>
                        <a:buNone/>
                      </a:pPr>
                      <a:r>
                        <a:rPr lang="en-US" sz="1600" b="0" dirty="0">
                          <a:solidFill>
                            <a:srgbClr val="002060"/>
                          </a:solidFill>
                        </a:rPr>
                        <a:t>Humanities and                Reading-Intensive</a:t>
                      </a:r>
                    </a:p>
                  </a:txBody>
                  <a:tcPr marL="53065" marR="53065" marT="26533" marB="26533" anchor="ctr">
                    <a:lnL>
                      <a:noFill/>
                    </a:lnL>
                    <a:lnR>
                      <a:noFill/>
                    </a:lnR>
                    <a:lnT>
                      <a:noFill/>
                    </a:lnT>
                    <a:lnB>
                      <a:noFill/>
                    </a:lnB>
                    <a:noFill/>
                  </a:tcPr>
                </a:tc>
                <a:tc>
                  <a:txBody>
                    <a:bodyPr/>
                    <a:lstStyle/>
                    <a:p>
                      <a:pPr>
                        <a:lnSpc>
                          <a:spcPct val="80000"/>
                        </a:lnSpc>
                        <a:buNone/>
                      </a:pPr>
                      <a:r>
                        <a:rPr lang="en-US" sz="1600" b="0" dirty="0">
                          <a:solidFill>
                            <a:srgbClr val="002060"/>
                          </a:solidFill>
                        </a:rPr>
                        <a:t>Argument Tracking</a:t>
                      </a:r>
                    </a:p>
                  </a:txBody>
                  <a:tcPr marL="53065" marR="53065" marT="26533" marB="26533" anchor="ctr">
                    <a:lnL>
                      <a:noFill/>
                    </a:lnL>
                    <a:lnR>
                      <a:noFill/>
                    </a:lnR>
                    <a:lnT>
                      <a:noFill/>
                    </a:lnT>
                    <a:lnB>
                      <a:noFill/>
                    </a:lnB>
                    <a:noFill/>
                  </a:tcPr>
                </a:tc>
                <a:tc>
                  <a:txBody>
                    <a:bodyPr/>
                    <a:lstStyle/>
                    <a:p>
                      <a:pPr>
                        <a:lnSpc>
                          <a:spcPct val="80000"/>
                        </a:lnSpc>
                        <a:buNone/>
                      </a:pPr>
                      <a:r>
                        <a:rPr lang="en-US" sz="1600" dirty="0">
                          <a:solidFill>
                            <a:srgbClr val="002060"/>
                          </a:solidFill>
                        </a:rPr>
                        <a:t>“Use argument tracking—identify the main claim, then trace how each section supports or complicates it.”</a:t>
                      </a:r>
                    </a:p>
                  </a:txBody>
                  <a:tcPr marL="53065" marR="53065" marT="26533" marB="26533" anchor="ctr">
                    <a:lnL>
                      <a:noFill/>
                    </a:lnL>
                    <a:lnR>
                      <a:noFill/>
                    </a:lnR>
                    <a:lnT>
                      <a:noFill/>
                    </a:lnT>
                    <a:lnB>
                      <a:noFill/>
                    </a:lnB>
                    <a:noFill/>
                  </a:tcPr>
                </a:tc>
                <a:extLst>
                  <a:ext uri="{0D108BD9-81ED-4DB2-BD59-A6C34878D82A}">
                    <a16:rowId xmlns:a16="http://schemas.microsoft.com/office/drawing/2014/main" val="55654920"/>
                  </a:ext>
                </a:extLst>
              </a:tr>
              <a:tr h="689846">
                <a:tc>
                  <a:txBody>
                    <a:bodyPr/>
                    <a:lstStyle/>
                    <a:p>
                      <a:pPr>
                        <a:lnSpc>
                          <a:spcPct val="80000"/>
                        </a:lnSpc>
                        <a:buNone/>
                      </a:pPr>
                      <a:r>
                        <a:rPr lang="en-US" sz="1600" b="0" dirty="0">
                          <a:solidFill>
                            <a:srgbClr val="002060"/>
                          </a:solidFill>
                        </a:rPr>
                        <a:t>Social Sciences</a:t>
                      </a:r>
                    </a:p>
                  </a:txBody>
                  <a:tcPr marL="53065" marR="53065" marT="26533" marB="26533" anchor="ctr">
                    <a:lnL>
                      <a:noFill/>
                    </a:lnL>
                    <a:lnR>
                      <a:noFill/>
                    </a:lnR>
                    <a:lnT>
                      <a:noFill/>
                    </a:lnT>
                    <a:lnB>
                      <a:noFill/>
                    </a:lnB>
                    <a:noFill/>
                  </a:tcPr>
                </a:tc>
                <a:tc>
                  <a:txBody>
                    <a:bodyPr/>
                    <a:lstStyle/>
                    <a:p>
                      <a:pPr>
                        <a:lnSpc>
                          <a:spcPct val="80000"/>
                        </a:lnSpc>
                        <a:buNone/>
                      </a:pPr>
                      <a:r>
                        <a:rPr lang="en-US" sz="1600" b="0" dirty="0">
                          <a:solidFill>
                            <a:srgbClr val="002060"/>
                          </a:solidFill>
                        </a:rPr>
                        <a:t>Theory-to-                   Case Mapping</a:t>
                      </a:r>
                    </a:p>
                  </a:txBody>
                  <a:tcPr marL="53065" marR="53065" marT="26533" marB="26533" anchor="ctr">
                    <a:lnL>
                      <a:noFill/>
                    </a:lnL>
                    <a:lnR>
                      <a:noFill/>
                    </a:lnR>
                    <a:lnT>
                      <a:noFill/>
                    </a:lnT>
                    <a:lnB>
                      <a:noFill/>
                    </a:lnB>
                    <a:noFill/>
                  </a:tcPr>
                </a:tc>
                <a:tc>
                  <a:txBody>
                    <a:bodyPr/>
                    <a:lstStyle/>
                    <a:p>
                      <a:pPr>
                        <a:lnSpc>
                          <a:spcPct val="80000"/>
                        </a:lnSpc>
                        <a:buNone/>
                      </a:pPr>
                      <a:r>
                        <a:rPr lang="en-US" sz="1600" dirty="0">
                          <a:solidFill>
                            <a:srgbClr val="002060"/>
                          </a:solidFill>
                        </a:rPr>
                        <a:t>“Study by applying one theory to a real-world case and testing how well it explains what’s happening.”</a:t>
                      </a:r>
                    </a:p>
                  </a:txBody>
                  <a:tcPr marL="53065" marR="53065" marT="26533" marB="26533" anchor="ctr">
                    <a:lnL>
                      <a:noFill/>
                    </a:lnL>
                    <a:lnR>
                      <a:noFill/>
                    </a:lnR>
                    <a:lnT>
                      <a:noFill/>
                    </a:lnT>
                    <a:lnB>
                      <a:noFill/>
                    </a:lnB>
                    <a:noFill/>
                  </a:tcPr>
                </a:tc>
                <a:extLst>
                  <a:ext uri="{0D108BD9-81ED-4DB2-BD59-A6C34878D82A}">
                    <a16:rowId xmlns:a16="http://schemas.microsoft.com/office/drawing/2014/main" val="2914688785"/>
                  </a:ext>
                </a:extLst>
              </a:tr>
              <a:tr h="689846">
                <a:tc>
                  <a:txBody>
                    <a:bodyPr/>
                    <a:lstStyle/>
                    <a:p>
                      <a:pPr>
                        <a:lnSpc>
                          <a:spcPct val="80000"/>
                        </a:lnSpc>
                        <a:buNone/>
                      </a:pPr>
                      <a:r>
                        <a:rPr lang="en-US" sz="1600" b="0" dirty="0">
                          <a:solidFill>
                            <a:srgbClr val="002060"/>
                          </a:solidFill>
                        </a:rPr>
                        <a:t>Health Sciences</a:t>
                      </a:r>
                    </a:p>
                  </a:txBody>
                  <a:tcPr marL="53065" marR="53065" marT="26533" marB="26533" anchor="ctr">
                    <a:lnL>
                      <a:noFill/>
                    </a:lnL>
                    <a:lnR>
                      <a:noFill/>
                    </a:lnR>
                    <a:lnT>
                      <a:noFill/>
                    </a:lnT>
                    <a:lnB>
                      <a:noFill/>
                    </a:lnB>
                    <a:noFill/>
                  </a:tcPr>
                </a:tc>
                <a:tc>
                  <a:txBody>
                    <a:bodyPr/>
                    <a:lstStyle/>
                    <a:p>
                      <a:pPr>
                        <a:lnSpc>
                          <a:spcPct val="80000"/>
                        </a:lnSpc>
                        <a:buNone/>
                      </a:pPr>
                      <a:r>
                        <a:rPr lang="en-US" sz="1600" b="0" dirty="0">
                          <a:solidFill>
                            <a:srgbClr val="002060"/>
                          </a:solidFill>
                        </a:rPr>
                        <a:t>Case-Based Reasoning</a:t>
                      </a:r>
                    </a:p>
                  </a:txBody>
                  <a:tcPr marL="53065" marR="53065" marT="26533" marB="26533" anchor="ctr">
                    <a:lnL>
                      <a:noFill/>
                    </a:lnL>
                    <a:lnR>
                      <a:noFill/>
                    </a:lnR>
                    <a:lnT>
                      <a:noFill/>
                    </a:lnT>
                    <a:lnB>
                      <a:noFill/>
                    </a:lnB>
                    <a:noFill/>
                  </a:tcPr>
                </a:tc>
                <a:tc>
                  <a:txBody>
                    <a:bodyPr/>
                    <a:lstStyle/>
                    <a:p>
                      <a:pPr>
                        <a:lnSpc>
                          <a:spcPct val="80000"/>
                        </a:lnSpc>
                        <a:buNone/>
                      </a:pPr>
                      <a:r>
                        <a:rPr lang="en-US" sz="1600" dirty="0">
                          <a:solidFill>
                            <a:srgbClr val="002060"/>
                          </a:solidFill>
                        </a:rPr>
                        <a:t>“Prepare using case-based reasoning—practice making decisions with scenarios, not memorizing lists.”</a:t>
                      </a:r>
                    </a:p>
                  </a:txBody>
                  <a:tcPr marL="53065" marR="53065" marT="26533" marB="26533" anchor="ctr">
                    <a:lnL>
                      <a:noFill/>
                    </a:lnL>
                    <a:lnR>
                      <a:noFill/>
                    </a:lnR>
                    <a:lnT>
                      <a:noFill/>
                    </a:lnT>
                    <a:lnB>
                      <a:noFill/>
                    </a:lnB>
                    <a:noFill/>
                  </a:tcPr>
                </a:tc>
                <a:extLst>
                  <a:ext uri="{0D108BD9-81ED-4DB2-BD59-A6C34878D82A}">
                    <a16:rowId xmlns:a16="http://schemas.microsoft.com/office/drawing/2014/main" val="3374292099"/>
                  </a:ext>
                </a:extLst>
              </a:tr>
              <a:tr h="689846">
                <a:tc>
                  <a:txBody>
                    <a:bodyPr/>
                    <a:lstStyle/>
                    <a:p>
                      <a:pPr>
                        <a:lnSpc>
                          <a:spcPct val="80000"/>
                        </a:lnSpc>
                        <a:buNone/>
                      </a:pPr>
                      <a:r>
                        <a:rPr lang="en-US" sz="1600" b="0" dirty="0">
                          <a:solidFill>
                            <a:srgbClr val="002060"/>
                          </a:solidFill>
                        </a:rPr>
                        <a:t>Technical and                      Workforce</a:t>
                      </a:r>
                    </a:p>
                  </a:txBody>
                  <a:tcPr marL="53065" marR="53065" marT="26533" marB="26533" anchor="ctr">
                    <a:lnL>
                      <a:noFill/>
                    </a:lnL>
                    <a:lnR>
                      <a:noFill/>
                    </a:lnR>
                    <a:lnT>
                      <a:noFill/>
                    </a:lnT>
                    <a:lnB>
                      <a:noFill/>
                    </a:lnB>
                    <a:noFill/>
                  </a:tcPr>
                </a:tc>
                <a:tc>
                  <a:txBody>
                    <a:bodyPr/>
                    <a:lstStyle/>
                    <a:p>
                      <a:pPr>
                        <a:lnSpc>
                          <a:spcPct val="80000"/>
                        </a:lnSpc>
                        <a:buNone/>
                      </a:pPr>
                      <a:r>
                        <a:rPr lang="en-US" sz="1600" b="0" dirty="0">
                          <a:solidFill>
                            <a:srgbClr val="002060"/>
                          </a:solidFill>
                        </a:rPr>
                        <a:t>Process Rehearsal</a:t>
                      </a:r>
                    </a:p>
                  </a:txBody>
                  <a:tcPr marL="53065" marR="53065" marT="26533" marB="26533" anchor="ctr">
                    <a:lnL>
                      <a:noFill/>
                    </a:lnL>
                    <a:lnR>
                      <a:noFill/>
                    </a:lnR>
                    <a:lnT>
                      <a:noFill/>
                    </a:lnT>
                    <a:lnB>
                      <a:noFill/>
                    </a:lnB>
                    <a:noFill/>
                  </a:tcPr>
                </a:tc>
                <a:tc>
                  <a:txBody>
                    <a:bodyPr/>
                    <a:lstStyle/>
                    <a:p>
                      <a:pPr>
                        <a:lnSpc>
                          <a:spcPct val="80000"/>
                        </a:lnSpc>
                        <a:buNone/>
                      </a:pPr>
                      <a:r>
                        <a:rPr lang="en-US" sz="1600" dirty="0">
                          <a:solidFill>
                            <a:srgbClr val="002060"/>
                          </a:solidFill>
                        </a:rPr>
                        <a:t>“Use process rehearsal—practice each step deliberately and reflect on where errors occur.”</a:t>
                      </a:r>
                    </a:p>
                  </a:txBody>
                  <a:tcPr marL="53065" marR="53065" marT="26533" marB="26533" anchor="ctr">
                    <a:lnL>
                      <a:noFill/>
                    </a:lnL>
                    <a:lnR>
                      <a:noFill/>
                    </a:lnR>
                    <a:lnT>
                      <a:noFill/>
                    </a:lnT>
                    <a:lnB>
                      <a:noFill/>
                    </a:lnB>
                    <a:noFill/>
                  </a:tcPr>
                </a:tc>
                <a:extLst>
                  <a:ext uri="{0D108BD9-81ED-4DB2-BD59-A6C34878D82A}">
                    <a16:rowId xmlns:a16="http://schemas.microsoft.com/office/drawing/2014/main" val="403759659"/>
                  </a:ext>
                </a:extLst>
              </a:tr>
              <a:tr h="689846">
                <a:tc>
                  <a:txBody>
                    <a:bodyPr/>
                    <a:lstStyle/>
                    <a:p>
                      <a:pPr>
                        <a:lnSpc>
                          <a:spcPct val="80000"/>
                        </a:lnSpc>
                        <a:buNone/>
                      </a:pPr>
                      <a:r>
                        <a:rPr lang="en-US" sz="1600" b="0" dirty="0">
                          <a:solidFill>
                            <a:srgbClr val="002060"/>
                          </a:solidFill>
                        </a:rPr>
                        <a:t>Fine Arts</a:t>
                      </a:r>
                    </a:p>
                  </a:txBody>
                  <a:tcPr marL="53065" marR="53065" marT="26533" marB="26533" anchor="ctr">
                    <a:lnL>
                      <a:noFill/>
                    </a:lnL>
                    <a:lnR>
                      <a:noFill/>
                    </a:lnR>
                    <a:lnT>
                      <a:noFill/>
                    </a:lnT>
                    <a:lnB>
                      <a:noFill/>
                    </a:lnB>
                    <a:noFill/>
                  </a:tcPr>
                </a:tc>
                <a:tc>
                  <a:txBody>
                    <a:bodyPr/>
                    <a:lstStyle/>
                    <a:p>
                      <a:pPr>
                        <a:lnSpc>
                          <a:spcPct val="80000"/>
                        </a:lnSpc>
                        <a:buNone/>
                      </a:pPr>
                      <a:r>
                        <a:rPr lang="en-US" sz="1600" b="0" dirty="0">
                          <a:solidFill>
                            <a:srgbClr val="002060"/>
                          </a:solidFill>
                        </a:rPr>
                        <a:t>Focused Practice</a:t>
                      </a:r>
                    </a:p>
                  </a:txBody>
                  <a:tcPr marL="53065" marR="53065" marT="26533" marB="26533" anchor="ctr">
                    <a:lnL>
                      <a:noFill/>
                    </a:lnL>
                    <a:lnR>
                      <a:noFill/>
                    </a:lnR>
                    <a:lnT>
                      <a:noFill/>
                    </a:lnT>
                    <a:lnB>
                      <a:noFill/>
                    </a:lnB>
                    <a:noFill/>
                  </a:tcPr>
                </a:tc>
                <a:tc>
                  <a:txBody>
                    <a:bodyPr/>
                    <a:lstStyle/>
                    <a:p>
                      <a:pPr>
                        <a:lnSpc>
                          <a:spcPct val="80000"/>
                        </a:lnSpc>
                        <a:buNone/>
                      </a:pPr>
                      <a:r>
                        <a:rPr lang="en-US" sz="1600" dirty="0">
                          <a:solidFill>
                            <a:srgbClr val="002060"/>
                          </a:solidFill>
                        </a:rPr>
                        <a:t>“Study through focused practice—work on one technique or section at a time instead of repeating the whole piece.”</a:t>
                      </a:r>
                    </a:p>
                  </a:txBody>
                  <a:tcPr marL="53065" marR="53065" marT="26533" marB="26533" anchor="ctr">
                    <a:lnL>
                      <a:noFill/>
                    </a:lnL>
                    <a:lnR>
                      <a:noFill/>
                    </a:lnR>
                    <a:lnT>
                      <a:noFill/>
                    </a:lnT>
                    <a:lnB>
                      <a:noFill/>
                    </a:lnB>
                    <a:noFill/>
                  </a:tcPr>
                </a:tc>
                <a:extLst>
                  <a:ext uri="{0D108BD9-81ED-4DB2-BD59-A6C34878D82A}">
                    <a16:rowId xmlns:a16="http://schemas.microsoft.com/office/drawing/2014/main" val="2952898946"/>
                  </a:ext>
                </a:extLst>
              </a:tr>
            </a:tbl>
          </a:graphicData>
        </a:graphic>
      </p:graphicFrame>
    </p:spTree>
    <p:extLst>
      <p:ext uri="{BB962C8B-B14F-4D97-AF65-F5344CB8AC3E}">
        <p14:creationId xmlns:p14="http://schemas.microsoft.com/office/powerpoint/2010/main" val="31286656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E2C36C-BCEF-E758-942C-0CE925DF864F}"/>
            </a:ext>
          </a:extLst>
        </p:cNvPr>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5" name="Rectangle 410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7" name="Rectangle 410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An older female professor helps two students in a computer lab.">
            <a:extLst>
              <a:ext uri="{FF2B5EF4-FFF2-40B4-BE49-F238E27FC236}">
                <a16:creationId xmlns:a16="http://schemas.microsoft.com/office/drawing/2014/main" id="{AF112807-AB32-FCE3-32C7-A16A46594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128" r="18535"/>
          <a:stretch>
            <a:fillRect/>
          </a:stretch>
        </p:blipFill>
        <p:spPr bwMode="auto">
          <a:xfrm>
            <a:off x="576244"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632FFA23-451E-8AFC-0C2C-7741501156DE}"/>
              </a:ext>
            </a:extLst>
          </p:cNvPr>
          <p:cNvSpPr txBox="1"/>
          <p:nvPr/>
        </p:nvSpPr>
        <p:spPr>
          <a:xfrm>
            <a:off x="7249989" y="2111008"/>
            <a:ext cx="3555533" cy="3511943"/>
          </a:xfrm>
          <a:prstGeom prst="rect">
            <a:avLst/>
          </a:prstGeom>
        </p:spPr>
        <p:txBody>
          <a:bodyPr vert="horz" lIns="91440" tIns="45720" rIns="91440" bIns="45720" rtlCol="0" anchor="ctr">
            <a:normAutofit/>
          </a:bodyPr>
          <a:lstStyle/>
          <a:p>
            <a:pPr>
              <a:lnSpc>
                <a:spcPct val="90000"/>
              </a:lnSpc>
              <a:spcAft>
                <a:spcPts val="600"/>
              </a:spcAft>
            </a:pPr>
            <a:r>
              <a:rPr lang="en-US" sz="1600" b="1" dirty="0">
                <a:solidFill>
                  <a:srgbClr val="002060"/>
                </a:solidFill>
              </a:rPr>
              <a:t>Why it matters</a:t>
            </a:r>
            <a:endParaRPr lang="en-US" sz="1600" dirty="0">
              <a:solidFill>
                <a:srgbClr val="002060"/>
              </a:solidFill>
            </a:endParaRPr>
          </a:p>
          <a:p>
            <a:pPr marL="401638" indent="-230188">
              <a:lnSpc>
                <a:spcPct val="90000"/>
              </a:lnSpc>
              <a:spcAft>
                <a:spcPts val="600"/>
              </a:spcAft>
              <a:buFont typeface="Wingdings" panose="05000000000000000000" pitchFamily="2" charset="2"/>
              <a:buChar char="§"/>
            </a:pPr>
            <a:r>
              <a:rPr lang="en-US" sz="1600" dirty="0">
                <a:solidFill>
                  <a:srgbClr val="002060"/>
                </a:solidFill>
              </a:rPr>
              <a:t>Familiarity can hide gaps in understanding</a:t>
            </a:r>
          </a:p>
          <a:p>
            <a:pPr marL="401638" indent="-230188">
              <a:lnSpc>
                <a:spcPct val="90000"/>
              </a:lnSpc>
              <a:spcAft>
                <a:spcPts val="1200"/>
              </a:spcAft>
              <a:buFont typeface="Wingdings" panose="05000000000000000000" pitchFamily="2" charset="2"/>
              <a:buChar char="§"/>
            </a:pPr>
            <a:r>
              <a:rPr lang="en-US" sz="1600" dirty="0">
                <a:solidFill>
                  <a:srgbClr val="002060"/>
                </a:solidFill>
              </a:rPr>
              <a:t>Students often don’t know if they’re ready</a:t>
            </a:r>
          </a:p>
          <a:p>
            <a:pPr>
              <a:lnSpc>
                <a:spcPct val="90000"/>
              </a:lnSpc>
              <a:spcAft>
                <a:spcPts val="600"/>
              </a:spcAft>
            </a:pPr>
            <a:r>
              <a:rPr lang="en-US" sz="1600" b="1" dirty="0">
                <a:solidFill>
                  <a:srgbClr val="002060"/>
                </a:solidFill>
              </a:rPr>
              <a:t>What to embed</a:t>
            </a:r>
            <a:endParaRPr lang="en-US" sz="1600" dirty="0">
              <a:solidFill>
                <a:srgbClr val="002060"/>
              </a:solidFill>
            </a:endParaRPr>
          </a:p>
          <a:p>
            <a:pPr marL="401638" indent="-169863">
              <a:lnSpc>
                <a:spcPct val="90000"/>
              </a:lnSpc>
              <a:spcAft>
                <a:spcPts val="600"/>
              </a:spcAft>
              <a:buFont typeface="Wingdings" panose="05000000000000000000" pitchFamily="2" charset="2"/>
              <a:buChar char="§"/>
            </a:pPr>
            <a:r>
              <a:rPr lang="en-US" sz="1600" dirty="0">
                <a:solidFill>
                  <a:srgbClr val="002060"/>
                </a:solidFill>
              </a:rPr>
              <a:t>Short, ungraded checks</a:t>
            </a:r>
          </a:p>
          <a:p>
            <a:pPr marL="401638" indent="-169863">
              <a:lnSpc>
                <a:spcPct val="90000"/>
              </a:lnSpc>
              <a:spcAft>
                <a:spcPts val="1200"/>
              </a:spcAft>
              <a:buFont typeface="Wingdings" panose="05000000000000000000" pitchFamily="2" charset="2"/>
              <a:buChar char="§"/>
            </a:pPr>
            <a:r>
              <a:rPr lang="en-US" sz="1600" dirty="0">
                <a:solidFill>
                  <a:srgbClr val="002060"/>
                </a:solidFill>
              </a:rPr>
              <a:t>“Can I do this without notes?” moments</a:t>
            </a:r>
          </a:p>
          <a:p>
            <a:pPr>
              <a:lnSpc>
                <a:spcPct val="90000"/>
              </a:lnSpc>
              <a:spcAft>
                <a:spcPts val="600"/>
              </a:spcAft>
            </a:pPr>
            <a:r>
              <a:rPr lang="en-US" sz="1600" b="1" dirty="0">
                <a:solidFill>
                  <a:srgbClr val="002060"/>
                </a:solidFill>
              </a:rPr>
              <a:t>Key takeaway:</a:t>
            </a:r>
          </a:p>
          <a:p>
            <a:pPr>
              <a:lnSpc>
                <a:spcPct val="90000"/>
              </a:lnSpc>
              <a:spcAft>
                <a:spcPts val="300"/>
              </a:spcAft>
            </a:pPr>
            <a:r>
              <a:rPr lang="en-US" sz="1600" dirty="0">
                <a:solidFill>
                  <a:srgbClr val="002060"/>
                </a:solidFill>
              </a:rPr>
              <a:t>Self-checks help students study with evidence, not assumptions.</a:t>
            </a:r>
          </a:p>
        </p:txBody>
      </p:sp>
      <p:sp>
        <p:nvSpPr>
          <p:cNvPr id="4111" name="Rectangle 4110">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C60C5BF-F891-BF34-6066-441C022E07C9}"/>
              </a:ext>
            </a:extLst>
          </p:cNvPr>
          <p:cNvSpPr txBox="1"/>
          <p:nvPr/>
        </p:nvSpPr>
        <p:spPr>
          <a:xfrm>
            <a:off x="7503755" y="1250299"/>
            <a:ext cx="3048000"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Embedding Quick Self-Checks</a:t>
            </a:r>
          </a:p>
        </p:txBody>
      </p:sp>
    </p:spTree>
    <p:extLst>
      <p:ext uri="{BB962C8B-B14F-4D97-AF65-F5344CB8AC3E}">
        <p14:creationId xmlns:p14="http://schemas.microsoft.com/office/powerpoint/2010/main" val="413034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5AA3CB-5935-7E6C-593A-C1107342ECF6}"/>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0E529AC-9F8D-D355-4461-0E4984564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5868FEB0-29D8-F0D7-C640-DC26B94890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2BF2F635-F5A6-016A-902E-F1C6383797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BCA1EDD7-D829-AD78-BCE6-9FF97571D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22CB3A9E-57ED-851D-9EB5-EDAB448D68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3EFC09D7-ABBA-27C9-D968-A91F6C564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3C5300E-3370-681A-0F9D-28AD21B3D6F3}"/>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E4182C0E-BE6C-C41A-E41B-279D5FACA7F6}"/>
              </a:ext>
            </a:extLst>
          </p:cNvPr>
          <p:cNvGraphicFramePr>
            <a:graphicFrameLocks noGrp="1"/>
          </p:cNvGraphicFramePr>
          <p:nvPr>
            <p:extLst>
              <p:ext uri="{D42A27DB-BD31-4B8C-83A1-F6EECF244321}">
                <p14:modId xmlns:p14="http://schemas.microsoft.com/office/powerpoint/2010/main" val="2755909022"/>
              </p:ext>
            </p:extLst>
          </p:nvPr>
        </p:nvGraphicFramePr>
        <p:xfrm>
          <a:off x="1643473" y="1331978"/>
          <a:ext cx="9243983" cy="4752662"/>
        </p:xfrm>
        <a:graphic>
          <a:graphicData uri="http://schemas.openxmlformats.org/drawingml/2006/table">
            <a:tbl>
              <a:tblPr/>
              <a:tblGrid>
                <a:gridCol w="1899466">
                  <a:extLst>
                    <a:ext uri="{9D8B030D-6E8A-4147-A177-3AD203B41FA5}">
                      <a16:colId xmlns:a16="http://schemas.microsoft.com/office/drawing/2014/main" val="1819209454"/>
                    </a:ext>
                  </a:extLst>
                </a:gridCol>
                <a:gridCol w="2345797">
                  <a:extLst>
                    <a:ext uri="{9D8B030D-6E8A-4147-A177-3AD203B41FA5}">
                      <a16:colId xmlns:a16="http://schemas.microsoft.com/office/drawing/2014/main" val="1141220014"/>
                    </a:ext>
                  </a:extLst>
                </a:gridCol>
                <a:gridCol w="4998720">
                  <a:extLst>
                    <a:ext uri="{9D8B030D-6E8A-4147-A177-3AD203B41FA5}">
                      <a16:colId xmlns:a16="http://schemas.microsoft.com/office/drawing/2014/main" val="830302440"/>
                    </a:ext>
                  </a:extLst>
                </a:gridCol>
              </a:tblGrid>
              <a:tr h="212260">
                <a:tc>
                  <a:txBody>
                    <a:bodyPr/>
                    <a:lstStyle/>
                    <a:p>
                      <a:pPr algn="ctr">
                        <a:buNone/>
                      </a:pPr>
                      <a:r>
                        <a:rPr lang="en-US" sz="1800" b="1" dirty="0">
                          <a:solidFill>
                            <a:schemeClr val="tx1"/>
                          </a:solidFill>
                        </a:rPr>
                        <a:t>Discipline</a:t>
                      </a:r>
                    </a:p>
                  </a:txBody>
                  <a:tcPr marL="64945" marR="64945" marT="32473" marB="32473" anchor="ctr">
                    <a:lnL>
                      <a:noFill/>
                    </a:lnL>
                    <a:lnR>
                      <a:noFill/>
                    </a:lnR>
                    <a:lnT>
                      <a:noFill/>
                    </a:lnT>
                    <a:lnB>
                      <a:noFill/>
                    </a:lnB>
                    <a:noFill/>
                  </a:tcPr>
                </a:tc>
                <a:tc>
                  <a:txBody>
                    <a:bodyPr/>
                    <a:lstStyle/>
                    <a:p>
                      <a:pPr algn="ctr">
                        <a:buNone/>
                      </a:pPr>
                      <a:r>
                        <a:rPr lang="en-US" sz="1800" b="1" dirty="0">
                          <a:solidFill>
                            <a:schemeClr val="tx1"/>
                          </a:solidFill>
                        </a:rPr>
                        <a:t>Named Self-Check Strategy</a:t>
                      </a:r>
                    </a:p>
                  </a:txBody>
                  <a:tcPr marL="64945" marR="64945" marT="32473" marB="32473" anchor="ctr">
                    <a:lnL>
                      <a:noFill/>
                    </a:lnL>
                    <a:lnR>
                      <a:noFill/>
                    </a:lnR>
                    <a:lnT>
                      <a:noFill/>
                    </a:lnT>
                    <a:lnB>
                      <a:noFill/>
                    </a:lnB>
                    <a:noFill/>
                  </a:tcPr>
                </a:tc>
                <a:tc>
                  <a:txBody>
                    <a:bodyPr/>
                    <a:lstStyle/>
                    <a:p>
                      <a:pPr algn="ctr">
                        <a:buNone/>
                      </a:pPr>
                      <a:r>
                        <a:rPr lang="en-US" sz="1800" b="1" dirty="0">
                          <a:solidFill>
                            <a:schemeClr val="tx1"/>
                          </a:solidFill>
                        </a:rPr>
                        <a:t>How You Frame It for Students</a:t>
                      </a:r>
                    </a:p>
                  </a:txBody>
                  <a:tcPr marL="64945" marR="64945" marT="32473" marB="32473" anchor="ctr">
                    <a:lnL>
                      <a:noFill/>
                    </a:lnL>
                    <a:lnR>
                      <a:noFill/>
                    </a:lnR>
                    <a:lnT>
                      <a:noFill/>
                    </a:lnT>
                    <a:lnB>
                      <a:noFill/>
                    </a:lnB>
                    <a:noFill/>
                  </a:tcPr>
                </a:tc>
                <a:extLst>
                  <a:ext uri="{0D108BD9-81ED-4DB2-BD59-A6C34878D82A}">
                    <a16:rowId xmlns:a16="http://schemas.microsoft.com/office/drawing/2014/main" val="1381061178"/>
                  </a:ext>
                </a:extLst>
              </a:tr>
              <a:tr h="689846">
                <a:tc>
                  <a:txBody>
                    <a:bodyPr/>
                    <a:lstStyle/>
                    <a:p>
                      <a:pPr>
                        <a:lnSpc>
                          <a:spcPct val="80000"/>
                        </a:lnSpc>
                        <a:buNone/>
                      </a:pPr>
                      <a:r>
                        <a:rPr lang="en-US" sz="1600" b="0" dirty="0">
                          <a:solidFill>
                            <a:schemeClr val="tx1"/>
                          </a:solidFill>
                        </a:rPr>
                        <a:t>STEM and Quantitative</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No-Notes Problem Attempt</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“Before checking your notes, try solving one problem cold. If you get stuck, that’s where to focus your studying.”</a:t>
                      </a:r>
                    </a:p>
                  </a:txBody>
                  <a:tcPr marL="64945" marR="64945" marT="32473" marB="32473" anchor="ctr">
                    <a:lnL>
                      <a:noFill/>
                    </a:lnL>
                    <a:lnR>
                      <a:noFill/>
                    </a:lnR>
                    <a:lnT>
                      <a:noFill/>
                    </a:lnT>
                    <a:lnB>
                      <a:noFill/>
                    </a:lnB>
                    <a:noFill/>
                  </a:tcPr>
                </a:tc>
                <a:extLst>
                  <a:ext uri="{0D108BD9-81ED-4DB2-BD59-A6C34878D82A}">
                    <a16:rowId xmlns:a16="http://schemas.microsoft.com/office/drawing/2014/main" val="2162410509"/>
                  </a:ext>
                </a:extLst>
              </a:tr>
              <a:tr h="689846">
                <a:tc>
                  <a:txBody>
                    <a:bodyPr/>
                    <a:lstStyle/>
                    <a:p>
                      <a:pPr>
                        <a:lnSpc>
                          <a:spcPct val="80000"/>
                        </a:lnSpc>
                        <a:buNone/>
                      </a:pPr>
                      <a:r>
                        <a:rPr lang="en-US" sz="1600" b="0" dirty="0">
                          <a:solidFill>
                            <a:schemeClr val="tx1"/>
                          </a:solidFill>
                        </a:rPr>
                        <a:t>Humanities and Reading-Intensive</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Explain the Argument from Memory</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“Close the text and explain the author’s main claim and evidence in a few sentences.”</a:t>
                      </a:r>
                    </a:p>
                  </a:txBody>
                  <a:tcPr marL="64945" marR="64945" marT="32473" marB="32473" anchor="ctr">
                    <a:lnL>
                      <a:noFill/>
                    </a:lnL>
                    <a:lnR>
                      <a:noFill/>
                    </a:lnR>
                    <a:lnT>
                      <a:noFill/>
                    </a:lnT>
                    <a:lnB>
                      <a:noFill/>
                    </a:lnB>
                    <a:noFill/>
                  </a:tcPr>
                </a:tc>
                <a:extLst>
                  <a:ext uri="{0D108BD9-81ED-4DB2-BD59-A6C34878D82A}">
                    <a16:rowId xmlns:a16="http://schemas.microsoft.com/office/drawing/2014/main" val="55654920"/>
                  </a:ext>
                </a:extLst>
              </a:tr>
              <a:tr h="689846">
                <a:tc>
                  <a:txBody>
                    <a:bodyPr/>
                    <a:lstStyle/>
                    <a:p>
                      <a:pPr>
                        <a:lnSpc>
                          <a:spcPct val="80000"/>
                        </a:lnSpc>
                        <a:buNone/>
                      </a:pPr>
                      <a:r>
                        <a:rPr lang="en-US" sz="1600" b="0" dirty="0">
                          <a:solidFill>
                            <a:schemeClr val="tx1"/>
                          </a:solidFill>
                        </a:rPr>
                        <a:t>Social Sciences</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Concept-in-Context Check</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“Pick a real-world example and explain how this theory applies—without looking it up.”</a:t>
                      </a:r>
                    </a:p>
                  </a:txBody>
                  <a:tcPr marL="64945" marR="64945" marT="32473" marB="32473" anchor="ctr">
                    <a:lnL>
                      <a:noFill/>
                    </a:lnL>
                    <a:lnR>
                      <a:noFill/>
                    </a:lnR>
                    <a:lnT>
                      <a:noFill/>
                    </a:lnT>
                    <a:lnB>
                      <a:noFill/>
                    </a:lnB>
                    <a:noFill/>
                  </a:tcPr>
                </a:tc>
                <a:extLst>
                  <a:ext uri="{0D108BD9-81ED-4DB2-BD59-A6C34878D82A}">
                    <a16:rowId xmlns:a16="http://schemas.microsoft.com/office/drawing/2014/main" val="2914688785"/>
                  </a:ext>
                </a:extLst>
              </a:tr>
              <a:tr h="689846">
                <a:tc>
                  <a:txBody>
                    <a:bodyPr/>
                    <a:lstStyle/>
                    <a:p>
                      <a:pPr>
                        <a:lnSpc>
                          <a:spcPct val="80000"/>
                        </a:lnSpc>
                        <a:buNone/>
                      </a:pPr>
                      <a:r>
                        <a:rPr lang="en-US" sz="1600" b="0" dirty="0">
                          <a:solidFill>
                            <a:schemeClr val="tx1"/>
                          </a:solidFill>
                        </a:rPr>
                        <a:t>Health Sciences</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Case Walkthrough</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“Talk through how you’d respond to a case scenario before reviewing the answer key.”</a:t>
                      </a:r>
                    </a:p>
                  </a:txBody>
                  <a:tcPr marL="64945" marR="64945" marT="32473" marB="32473" anchor="ctr">
                    <a:lnL>
                      <a:noFill/>
                    </a:lnL>
                    <a:lnR>
                      <a:noFill/>
                    </a:lnR>
                    <a:lnT>
                      <a:noFill/>
                    </a:lnT>
                    <a:lnB>
                      <a:noFill/>
                    </a:lnB>
                    <a:noFill/>
                  </a:tcPr>
                </a:tc>
                <a:extLst>
                  <a:ext uri="{0D108BD9-81ED-4DB2-BD59-A6C34878D82A}">
                    <a16:rowId xmlns:a16="http://schemas.microsoft.com/office/drawing/2014/main" val="3374292099"/>
                  </a:ext>
                </a:extLst>
              </a:tr>
              <a:tr h="689846">
                <a:tc>
                  <a:txBody>
                    <a:bodyPr/>
                    <a:lstStyle/>
                    <a:p>
                      <a:pPr>
                        <a:lnSpc>
                          <a:spcPct val="80000"/>
                        </a:lnSpc>
                        <a:buNone/>
                      </a:pPr>
                      <a:r>
                        <a:rPr lang="en-US" sz="1600" b="0" dirty="0">
                          <a:solidFill>
                            <a:schemeClr val="tx1"/>
                          </a:solidFill>
                        </a:rPr>
                        <a:t>Technical and Workforce</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Process Recall                          Check</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“Describe each step of the procedure out loud before performing it.”</a:t>
                      </a:r>
                    </a:p>
                  </a:txBody>
                  <a:tcPr marL="64945" marR="64945" marT="32473" marB="32473" anchor="ctr">
                    <a:lnL>
                      <a:noFill/>
                    </a:lnL>
                    <a:lnR>
                      <a:noFill/>
                    </a:lnR>
                    <a:lnT>
                      <a:noFill/>
                    </a:lnT>
                    <a:lnB>
                      <a:noFill/>
                    </a:lnB>
                    <a:noFill/>
                  </a:tcPr>
                </a:tc>
                <a:extLst>
                  <a:ext uri="{0D108BD9-81ED-4DB2-BD59-A6C34878D82A}">
                    <a16:rowId xmlns:a16="http://schemas.microsoft.com/office/drawing/2014/main" val="403759659"/>
                  </a:ext>
                </a:extLst>
              </a:tr>
              <a:tr h="689846">
                <a:tc>
                  <a:txBody>
                    <a:bodyPr/>
                    <a:lstStyle/>
                    <a:p>
                      <a:pPr>
                        <a:lnSpc>
                          <a:spcPct val="80000"/>
                        </a:lnSpc>
                        <a:buNone/>
                      </a:pPr>
                      <a:r>
                        <a:rPr lang="en-US" sz="1600" b="0" dirty="0">
                          <a:solidFill>
                            <a:schemeClr val="tx1"/>
                          </a:solidFill>
                        </a:rPr>
                        <a:t>Fine and     Performing Arts</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Targeted Performance Check</a:t>
                      </a:r>
                    </a:p>
                  </a:txBody>
                  <a:tcPr marL="64945" marR="64945" marT="32473" marB="32473" anchor="ctr">
                    <a:lnL>
                      <a:noFill/>
                    </a:lnL>
                    <a:lnR>
                      <a:noFill/>
                    </a:lnR>
                    <a:lnT>
                      <a:noFill/>
                    </a:lnT>
                    <a:lnB>
                      <a:noFill/>
                    </a:lnB>
                    <a:noFill/>
                  </a:tcPr>
                </a:tc>
                <a:tc>
                  <a:txBody>
                    <a:bodyPr/>
                    <a:lstStyle/>
                    <a:p>
                      <a:pPr>
                        <a:lnSpc>
                          <a:spcPct val="80000"/>
                        </a:lnSpc>
                        <a:buNone/>
                      </a:pPr>
                      <a:r>
                        <a:rPr lang="en-US" sz="1600" b="0" dirty="0">
                          <a:solidFill>
                            <a:schemeClr val="tx1"/>
                          </a:solidFill>
                        </a:rPr>
                        <a:t>“Perform one section or technique without stopping and reflect on what breaks down.”</a:t>
                      </a:r>
                    </a:p>
                  </a:txBody>
                  <a:tcPr marL="64945" marR="64945" marT="32473" marB="32473" anchor="ctr">
                    <a:lnL>
                      <a:noFill/>
                    </a:lnL>
                    <a:lnR>
                      <a:noFill/>
                    </a:lnR>
                    <a:lnT>
                      <a:noFill/>
                    </a:lnT>
                    <a:lnB>
                      <a:noFill/>
                    </a:lnB>
                    <a:noFill/>
                  </a:tcPr>
                </a:tc>
                <a:extLst>
                  <a:ext uri="{0D108BD9-81ED-4DB2-BD59-A6C34878D82A}">
                    <a16:rowId xmlns:a16="http://schemas.microsoft.com/office/drawing/2014/main" val="2952898946"/>
                  </a:ext>
                </a:extLst>
              </a:tr>
            </a:tbl>
          </a:graphicData>
        </a:graphic>
      </p:graphicFrame>
    </p:spTree>
    <p:extLst>
      <p:ext uri="{BB962C8B-B14F-4D97-AF65-F5344CB8AC3E}">
        <p14:creationId xmlns:p14="http://schemas.microsoft.com/office/powerpoint/2010/main" val="3615606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739DD2-6C5D-7D0D-12F5-14053EAD78ED}"/>
            </a:ext>
          </a:extLst>
        </p:cNvPr>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129"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31"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133" name="Rectangle 5132">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0F6323A-3617-4D08-4EC4-B2323A3362CD}"/>
              </a:ext>
            </a:extLst>
          </p:cNvPr>
          <p:cNvSpPr txBox="1"/>
          <p:nvPr/>
        </p:nvSpPr>
        <p:spPr>
          <a:xfrm>
            <a:off x="877459" y="2417526"/>
            <a:ext cx="2865485" cy="3425043"/>
          </a:xfrm>
          <a:prstGeom prst="rect">
            <a:avLst/>
          </a:prstGeom>
        </p:spPr>
        <p:txBody>
          <a:bodyPr vert="horz" lIns="91440" tIns="45720" rIns="91440" bIns="45720" rtlCol="0">
            <a:normAutofit/>
          </a:bodyPr>
          <a:lstStyle/>
          <a:p>
            <a:pPr>
              <a:lnSpc>
                <a:spcPct val="90000"/>
              </a:lnSpc>
              <a:spcAft>
                <a:spcPts val="300"/>
              </a:spcAft>
            </a:pPr>
            <a:r>
              <a:rPr lang="en-US" sz="1600" b="1" dirty="0">
                <a:solidFill>
                  <a:srgbClr val="002060"/>
                </a:solidFill>
              </a:rPr>
              <a:t>Problem</a:t>
            </a:r>
            <a:endParaRPr lang="en-US" sz="1600" dirty="0">
              <a:solidFill>
                <a:srgbClr val="002060"/>
              </a:solidFill>
            </a:endParaRPr>
          </a:p>
          <a:p>
            <a:pPr marL="171450">
              <a:lnSpc>
                <a:spcPct val="90000"/>
              </a:lnSpc>
              <a:spcAft>
                <a:spcPts val="1200"/>
              </a:spcAft>
            </a:pPr>
            <a:r>
              <a:rPr lang="en-US" sz="1600" dirty="0">
                <a:solidFill>
                  <a:srgbClr val="002060"/>
                </a:solidFill>
              </a:rPr>
              <a:t>Students prepare—but not in the right way.</a:t>
            </a:r>
          </a:p>
          <a:p>
            <a:pPr>
              <a:lnSpc>
                <a:spcPct val="90000"/>
              </a:lnSpc>
              <a:spcAft>
                <a:spcPts val="300"/>
              </a:spcAft>
            </a:pPr>
            <a:r>
              <a:rPr lang="en-US" sz="1600" b="1" dirty="0">
                <a:solidFill>
                  <a:srgbClr val="002060"/>
                </a:solidFill>
              </a:rPr>
              <a:t>Solution</a:t>
            </a:r>
            <a:endParaRPr lang="en-US" sz="1600" dirty="0">
              <a:solidFill>
                <a:srgbClr val="002060"/>
              </a:solidFill>
            </a:endParaRPr>
          </a:p>
          <a:p>
            <a:pPr marL="171450">
              <a:lnSpc>
                <a:spcPct val="90000"/>
              </a:lnSpc>
              <a:spcAft>
                <a:spcPts val="1200"/>
              </a:spcAft>
            </a:pPr>
            <a:r>
              <a:rPr lang="en-US" sz="1600" dirty="0">
                <a:solidFill>
                  <a:srgbClr val="002060"/>
                </a:solidFill>
              </a:rPr>
              <a:t>Name what students should </a:t>
            </a:r>
            <a:r>
              <a:rPr lang="en-US" sz="1600" i="1" dirty="0">
                <a:solidFill>
                  <a:srgbClr val="002060"/>
                </a:solidFill>
              </a:rPr>
              <a:t>be able to do.</a:t>
            </a:r>
            <a:endParaRPr lang="en-US" sz="1600" dirty="0">
              <a:solidFill>
                <a:srgbClr val="002060"/>
              </a:solidFill>
            </a:endParaRPr>
          </a:p>
          <a:p>
            <a:pPr marL="171450" indent="-171450">
              <a:lnSpc>
                <a:spcPct val="90000"/>
              </a:lnSpc>
              <a:spcAft>
                <a:spcPts val="300"/>
              </a:spcAft>
            </a:pPr>
            <a:r>
              <a:rPr lang="en-US" sz="1600" b="1" dirty="0">
                <a:solidFill>
                  <a:srgbClr val="002060"/>
                </a:solidFill>
              </a:rPr>
              <a:t>Key takeaway</a:t>
            </a:r>
          </a:p>
          <a:p>
            <a:pPr marL="171450">
              <a:lnSpc>
                <a:spcPct val="90000"/>
              </a:lnSpc>
              <a:spcAft>
                <a:spcPts val="600"/>
              </a:spcAft>
            </a:pPr>
            <a:r>
              <a:rPr lang="en-US" sz="1600" dirty="0">
                <a:solidFill>
                  <a:srgbClr val="002060"/>
                </a:solidFill>
              </a:rPr>
              <a:t>Preparation improves when expectations are explicit.</a:t>
            </a:r>
          </a:p>
        </p:txBody>
      </p:sp>
      <p:pic>
        <p:nvPicPr>
          <p:cNvPr id="5122" name="Picture 2" descr="woman teaching at white board">
            <a:extLst>
              <a:ext uri="{FF2B5EF4-FFF2-40B4-BE49-F238E27FC236}">
                <a16:creationId xmlns:a16="http://schemas.microsoft.com/office/drawing/2014/main" id="{E4DA18B9-A592-26CE-1238-E10091988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634382"/>
            <a:ext cx="6657213" cy="54951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D01000-BA0C-2117-D540-3CAA6807CFD6}"/>
              </a:ext>
            </a:extLst>
          </p:cNvPr>
          <p:cNvSpPr txBox="1"/>
          <p:nvPr/>
        </p:nvSpPr>
        <p:spPr>
          <a:xfrm>
            <a:off x="571119" y="1426794"/>
            <a:ext cx="3634756"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Clarifying What “Being Prepared” Means</a:t>
            </a:r>
          </a:p>
        </p:txBody>
      </p:sp>
    </p:spTree>
    <p:extLst>
      <p:ext uri="{BB962C8B-B14F-4D97-AF65-F5344CB8AC3E}">
        <p14:creationId xmlns:p14="http://schemas.microsoft.com/office/powerpoint/2010/main" val="4189165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5432B1D-7736-7E51-F9AC-9C3A5B3A86D6}"/>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AF1A40C-3F07-74B2-74A9-72EAF4CF1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469E4519-9430-5F4B-3428-771BF2B1EB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CF30AB29-1EB1-FB57-EDBA-F723A94D7C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863DB120-2B51-15BD-0500-177065B0DA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8AE7CE18-6976-6706-33CA-DAB362615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879FB9B7-1775-B76C-F4E2-0B77EA20D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B33A955D-2B40-66F0-A7AA-2D285121AF53}"/>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9" name="Table 8">
            <a:extLst>
              <a:ext uri="{FF2B5EF4-FFF2-40B4-BE49-F238E27FC236}">
                <a16:creationId xmlns:a16="http://schemas.microsoft.com/office/drawing/2014/main" id="{92238286-D051-A255-BBE2-08918622A2B8}"/>
              </a:ext>
            </a:extLst>
          </p:cNvPr>
          <p:cNvGraphicFramePr>
            <a:graphicFrameLocks noGrp="1"/>
          </p:cNvGraphicFramePr>
          <p:nvPr>
            <p:extLst>
              <p:ext uri="{D42A27DB-BD31-4B8C-83A1-F6EECF244321}">
                <p14:modId xmlns:p14="http://schemas.microsoft.com/office/powerpoint/2010/main" val="3910249131"/>
              </p:ext>
            </p:extLst>
          </p:nvPr>
        </p:nvGraphicFramePr>
        <p:xfrm>
          <a:off x="1457739" y="1290006"/>
          <a:ext cx="9223161" cy="4382764"/>
        </p:xfrm>
        <a:graphic>
          <a:graphicData uri="http://schemas.openxmlformats.org/drawingml/2006/table">
            <a:tbl>
              <a:tblPr/>
              <a:tblGrid>
                <a:gridCol w="2769704">
                  <a:extLst>
                    <a:ext uri="{9D8B030D-6E8A-4147-A177-3AD203B41FA5}">
                      <a16:colId xmlns:a16="http://schemas.microsoft.com/office/drawing/2014/main" val="384809958"/>
                    </a:ext>
                  </a:extLst>
                </a:gridCol>
                <a:gridCol w="6453457">
                  <a:extLst>
                    <a:ext uri="{9D8B030D-6E8A-4147-A177-3AD203B41FA5}">
                      <a16:colId xmlns:a16="http://schemas.microsoft.com/office/drawing/2014/main" val="2333635002"/>
                    </a:ext>
                  </a:extLst>
                </a:gridCol>
              </a:tblGrid>
              <a:tr h="432777">
                <a:tc>
                  <a:txBody>
                    <a:bodyPr/>
                    <a:lstStyle/>
                    <a:p>
                      <a:pPr algn="ctr">
                        <a:lnSpc>
                          <a:spcPct val="80000"/>
                        </a:lnSpc>
                        <a:spcAft>
                          <a:spcPts val="0"/>
                        </a:spcAft>
                        <a:buNone/>
                      </a:pPr>
                      <a:r>
                        <a:rPr lang="en-US" sz="1800" b="1" dirty="0">
                          <a:solidFill>
                            <a:srgbClr val="002060"/>
                          </a:solidFill>
                        </a:rPr>
                        <a:t>Discipline</a:t>
                      </a:r>
                    </a:p>
                  </a:txBody>
                  <a:tcPr marL="98500" marR="98500" marT="49250" marB="49250" anchor="ctr">
                    <a:lnL>
                      <a:noFill/>
                    </a:lnL>
                    <a:lnR>
                      <a:noFill/>
                    </a:lnR>
                    <a:lnT>
                      <a:noFill/>
                    </a:lnT>
                    <a:lnB>
                      <a:noFill/>
                    </a:lnB>
                    <a:noFill/>
                  </a:tcPr>
                </a:tc>
                <a:tc>
                  <a:txBody>
                    <a:bodyPr/>
                    <a:lstStyle/>
                    <a:p>
                      <a:pPr algn="ctr">
                        <a:lnSpc>
                          <a:spcPct val="80000"/>
                        </a:lnSpc>
                        <a:spcAft>
                          <a:spcPts val="0"/>
                        </a:spcAft>
                        <a:buNone/>
                      </a:pPr>
                      <a:r>
                        <a:rPr lang="en-US" sz="2000" b="1" dirty="0">
                          <a:solidFill>
                            <a:srgbClr val="002060"/>
                          </a:solidFill>
                        </a:rPr>
                        <a:t>What “Prepared” Means</a:t>
                      </a:r>
                    </a:p>
                  </a:txBody>
                  <a:tcPr marL="98500" marR="98500" marT="49250" marB="49250" anchor="ctr">
                    <a:lnL>
                      <a:noFill/>
                    </a:lnL>
                    <a:lnR>
                      <a:noFill/>
                    </a:lnR>
                    <a:lnT>
                      <a:noFill/>
                    </a:lnT>
                    <a:lnB>
                      <a:noFill/>
                    </a:lnB>
                    <a:noFill/>
                  </a:tcPr>
                </a:tc>
                <a:extLst>
                  <a:ext uri="{0D108BD9-81ED-4DB2-BD59-A6C34878D82A}">
                    <a16:rowId xmlns:a16="http://schemas.microsoft.com/office/drawing/2014/main" val="3598944356"/>
                  </a:ext>
                </a:extLst>
              </a:tr>
              <a:tr h="633746">
                <a:tc>
                  <a:txBody>
                    <a:bodyPr/>
                    <a:lstStyle/>
                    <a:p>
                      <a:pPr>
                        <a:lnSpc>
                          <a:spcPct val="80000"/>
                        </a:lnSpc>
                        <a:spcAft>
                          <a:spcPts val="0"/>
                        </a:spcAft>
                        <a:buNone/>
                      </a:pPr>
                      <a:r>
                        <a:rPr lang="en-US" b="0" dirty="0">
                          <a:solidFill>
                            <a:srgbClr val="002060"/>
                          </a:solidFill>
                        </a:rPr>
                        <a:t>STEM and                               Quantitative</a:t>
                      </a:r>
                    </a:p>
                  </a:txBody>
                  <a:tcPr anchor="ctr">
                    <a:lnL>
                      <a:noFill/>
                    </a:lnL>
                    <a:lnR>
                      <a:noFill/>
                    </a:lnR>
                    <a:lnT>
                      <a:noFill/>
                    </a:lnT>
                    <a:lnB>
                      <a:noFill/>
                    </a:lnB>
                    <a:noFill/>
                  </a:tcPr>
                </a:tc>
                <a:tc>
                  <a:txBody>
                    <a:bodyPr/>
                    <a:lstStyle/>
                    <a:p>
                      <a:pPr>
                        <a:lnSpc>
                          <a:spcPct val="80000"/>
                        </a:lnSpc>
                        <a:spcAft>
                          <a:spcPts val="0"/>
                        </a:spcAft>
                        <a:buNone/>
                      </a:pPr>
                      <a:r>
                        <a:rPr lang="en-US" b="0" dirty="0">
                          <a:solidFill>
                            <a:srgbClr val="002060"/>
                          </a:solidFill>
                        </a:rPr>
                        <a:t>“Being prepared means you can attempt problems without notes—not that you reread the chapter.”</a:t>
                      </a:r>
                    </a:p>
                  </a:txBody>
                  <a:tcPr anchor="ctr">
                    <a:lnL>
                      <a:noFill/>
                    </a:lnL>
                    <a:lnR>
                      <a:noFill/>
                    </a:lnR>
                    <a:lnT>
                      <a:noFill/>
                    </a:lnT>
                    <a:lnB>
                      <a:noFill/>
                    </a:lnB>
                    <a:noFill/>
                  </a:tcPr>
                </a:tc>
                <a:extLst>
                  <a:ext uri="{0D108BD9-81ED-4DB2-BD59-A6C34878D82A}">
                    <a16:rowId xmlns:a16="http://schemas.microsoft.com/office/drawing/2014/main" val="2277093382"/>
                  </a:ext>
                </a:extLst>
              </a:tr>
              <a:tr h="654627">
                <a:tc>
                  <a:txBody>
                    <a:bodyPr/>
                    <a:lstStyle/>
                    <a:p>
                      <a:pPr>
                        <a:lnSpc>
                          <a:spcPct val="80000"/>
                        </a:lnSpc>
                        <a:spcAft>
                          <a:spcPts val="0"/>
                        </a:spcAft>
                        <a:buNone/>
                      </a:pPr>
                      <a:r>
                        <a:rPr lang="en-US" b="0" dirty="0">
                          <a:solidFill>
                            <a:srgbClr val="002060"/>
                          </a:solidFill>
                        </a:rPr>
                        <a:t>Humanities and                             Reading-Intensive</a:t>
                      </a:r>
                    </a:p>
                  </a:txBody>
                  <a:tcPr anchor="ctr">
                    <a:lnL>
                      <a:noFill/>
                    </a:lnL>
                    <a:lnR>
                      <a:noFill/>
                    </a:lnR>
                    <a:lnT>
                      <a:noFill/>
                    </a:lnT>
                    <a:lnB>
                      <a:noFill/>
                    </a:lnB>
                    <a:noFill/>
                  </a:tcPr>
                </a:tc>
                <a:tc>
                  <a:txBody>
                    <a:bodyPr/>
                    <a:lstStyle/>
                    <a:p>
                      <a:pPr>
                        <a:lnSpc>
                          <a:spcPct val="80000"/>
                        </a:lnSpc>
                        <a:spcAft>
                          <a:spcPts val="0"/>
                        </a:spcAft>
                        <a:buNone/>
                      </a:pPr>
                      <a:r>
                        <a:rPr lang="en-US" b="0" dirty="0">
                          <a:solidFill>
                            <a:srgbClr val="002060"/>
                          </a:solidFill>
                        </a:rPr>
                        <a:t>“Prepared means you can summarize the author’s argument and raise one question about it.”</a:t>
                      </a:r>
                    </a:p>
                  </a:txBody>
                  <a:tcPr anchor="ctr">
                    <a:lnL>
                      <a:noFill/>
                    </a:lnL>
                    <a:lnR>
                      <a:noFill/>
                    </a:lnR>
                    <a:lnT>
                      <a:noFill/>
                    </a:lnT>
                    <a:lnB>
                      <a:noFill/>
                    </a:lnB>
                    <a:noFill/>
                  </a:tcPr>
                </a:tc>
                <a:extLst>
                  <a:ext uri="{0D108BD9-81ED-4DB2-BD59-A6C34878D82A}">
                    <a16:rowId xmlns:a16="http://schemas.microsoft.com/office/drawing/2014/main" val="3459031492"/>
                  </a:ext>
                </a:extLst>
              </a:tr>
              <a:tr h="696191">
                <a:tc>
                  <a:txBody>
                    <a:bodyPr/>
                    <a:lstStyle/>
                    <a:p>
                      <a:pPr>
                        <a:lnSpc>
                          <a:spcPct val="80000"/>
                        </a:lnSpc>
                        <a:spcAft>
                          <a:spcPts val="0"/>
                        </a:spcAft>
                        <a:buNone/>
                      </a:pPr>
                      <a:r>
                        <a:rPr lang="en-US" b="0" dirty="0">
                          <a:solidFill>
                            <a:srgbClr val="002060"/>
                          </a:solidFill>
                        </a:rPr>
                        <a:t>Social Sciences</a:t>
                      </a:r>
                    </a:p>
                  </a:txBody>
                  <a:tcPr anchor="ctr">
                    <a:lnL>
                      <a:noFill/>
                    </a:lnL>
                    <a:lnR>
                      <a:noFill/>
                    </a:lnR>
                    <a:lnT>
                      <a:noFill/>
                    </a:lnT>
                    <a:lnB>
                      <a:noFill/>
                    </a:lnB>
                    <a:noFill/>
                  </a:tcPr>
                </a:tc>
                <a:tc>
                  <a:txBody>
                    <a:bodyPr/>
                    <a:lstStyle/>
                    <a:p>
                      <a:pPr>
                        <a:lnSpc>
                          <a:spcPct val="80000"/>
                        </a:lnSpc>
                        <a:spcAft>
                          <a:spcPts val="0"/>
                        </a:spcAft>
                        <a:buNone/>
                      </a:pPr>
                      <a:r>
                        <a:rPr lang="en-US" b="0" dirty="0">
                          <a:solidFill>
                            <a:srgbClr val="002060"/>
                          </a:solidFill>
                        </a:rPr>
                        <a:t>“Prepared means you can apply the theory to a real example, not just define it.”</a:t>
                      </a:r>
                    </a:p>
                  </a:txBody>
                  <a:tcPr anchor="ctr">
                    <a:lnL>
                      <a:noFill/>
                    </a:lnL>
                    <a:lnR>
                      <a:noFill/>
                    </a:lnR>
                    <a:lnT>
                      <a:noFill/>
                    </a:lnT>
                    <a:lnB>
                      <a:noFill/>
                    </a:lnB>
                    <a:noFill/>
                  </a:tcPr>
                </a:tc>
                <a:extLst>
                  <a:ext uri="{0D108BD9-81ED-4DB2-BD59-A6C34878D82A}">
                    <a16:rowId xmlns:a16="http://schemas.microsoft.com/office/drawing/2014/main" val="2569466901"/>
                  </a:ext>
                </a:extLst>
              </a:tr>
              <a:tr h="602673">
                <a:tc>
                  <a:txBody>
                    <a:bodyPr/>
                    <a:lstStyle/>
                    <a:p>
                      <a:pPr>
                        <a:lnSpc>
                          <a:spcPct val="80000"/>
                        </a:lnSpc>
                        <a:spcAft>
                          <a:spcPts val="0"/>
                        </a:spcAft>
                        <a:buNone/>
                      </a:pPr>
                      <a:r>
                        <a:rPr lang="en-US" b="0" dirty="0">
                          <a:solidFill>
                            <a:srgbClr val="002060"/>
                          </a:solidFill>
                        </a:rPr>
                        <a:t>Health Sciences</a:t>
                      </a:r>
                    </a:p>
                  </a:txBody>
                  <a:tcPr anchor="ctr">
                    <a:lnL>
                      <a:noFill/>
                    </a:lnL>
                    <a:lnR>
                      <a:noFill/>
                    </a:lnR>
                    <a:lnT>
                      <a:noFill/>
                    </a:lnT>
                    <a:lnB>
                      <a:noFill/>
                    </a:lnB>
                    <a:noFill/>
                  </a:tcPr>
                </a:tc>
                <a:tc>
                  <a:txBody>
                    <a:bodyPr/>
                    <a:lstStyle/>
                    <a:p>
                      <a:pPr>
                        <a:lnSpc>
                          <a:spcPct val="80000"/>
                        </a:lnSpc>
                        <a:spcAft>
                          <a:spcPts val="0"/>
                        </a:spcAft>
                        <a:buNone/>
                      </a:pPr>
                      <a:r>
                        <a:rPr lang="en-US" b="0" dirty="0">
                          <a:solidFill>
                            <a:srgbClr val="002060"/>
                          </a:solidFill>
                        </a:rPr>
                        <a:t>“Prepared means you can prioritize information in a case, not list symptoms.”</a:t>
                      </a:r>
                    </a:p>
                  </a:txBody>
                  <a:tcPr anchor="ctr">
                    <a:lnL>
                      <a:noFill/>
                    </a:lnL>
                    <a:lnR>
                      <a:noFill/>
                    </a:lnR>
                    <a:lnT>
                      <a:noFill/>
                    </a:lnT>
                    <a:lnB>
                      <a:noFill/>
                    </a:lnB>
                    <a:noFill/>
                  </a:tcPr>
                </a:tc>
                <a:extLst>
                  <a:ext uri="{0D108BD9-81ED-4DB2-BD59-A6C34878D82A}">
                    <a16:rowId xmlns:a16="http://schemas.microsoft.com/office/drawing/2014/main" val="1228553851"/>
                  </a:ext>
                </a:extLst>
              </a:tr>
              <a:tr h="633846">
                <a:tc>
                  <a:txBody>
                    <a:bodyPr/>
                    <a:lstStyle/>
                    <a:p>
                      <a:pPr>
                        <a:lnSpc>
                          <a:spcPct val="80000"/>
                        </a:lnSpc>
                        <a:spcAft>
                          <a:spcPts val="0"/>
                        </a:spcAft>
                        <a:buNone/>
                      </a:pPr>
                      <a:r>
                        <a:rPr lang="en-US" b="0" dirty="0">
                          <a:solidFill>
                            <a:srgbClr val="002060"/>
                          </a:solidFill>
                        </a:rPr>
                        <a:t>Technical and                          Workforce</a:t>
                      </a:r>
                    </a:p>
                  </a:txBody>
                  <a:tcPr anchor="ctr">
                    <a:lnL>
                      <a:noFill/>
                    </a:lnL>
                    <a:lnR>
                      <a:noFill/>
                    </a:lnR>
                    <a:lnT>
                      <a:noFill/>
                    </a:lnT>
                    <a:lnB>
                      <a:noFill/>
                    </a:lnB>
                    <a:noFill/>
                  </a:tcPr>
                </a:tc>
                <a:tc>
                  <a:txBody>
                    <a:bodyPr/>
                    <a:lstStyle/>
                    <a:p>
                      <a:pPr>
                        <a:lnSpc>
                          <a:spcPct val="80000"/>
                        </a:lnSpc>
                        <a:spcAft>
                          <a:spcPts val="0"/>
                        </a:spcAft>
                        <a:buNone/>
                      </a:pPr>
                      <a:r>
                        <a:rPr lang="en-US" b="0" dirty="0">
                          <a:solidFill>
                            <a:srgbClr val="002060"/>
                          </a:solidFill>
                        </a:rPr>
                        <a:t>“Prepared means you can explain the steps and safety checks before performing the task.”</a:t>
                      </a:r>
                    </a:p>
                  </a:txBody>
                  <a:tcPr anchor="ctr">
                    <a:lnL>
                      <a:noFill/>
                    </a:lnL>
                    <a:lnR>
                      <a:noFill/>
                    </a:lnR>
                    <a:lnT>
                      <a:noFill/>
                    </a:lnT>
                    <a:lnB>
                      <a:noFill/>
                    </a:lnB>
                    <a:noFill/>
                  </a:tcPr>
                </a:tc>
                <a:extLst>
                  <a:ext uri="{0D108BD9-81ED-4DB2-BD59-A6C34878D82A}">
                    <a16:rowId xmlns:a16="http://schemas.microsoft.com/office/drawing/2014/main" val="1982238206"/>
                  </a:ext>
                </a:extLst>
              </a:tr>
              <a:tr h="728904">
                <a:tc>
                  <a:txBody>
                    <a:bodyPr/>
                    <a:lstStyle/>
                    <a:p>
                      <a:pPr>
                        <a:lnSpc>
                          <a:spcPct val="80000"/>
                        </a:lnSpc>
                        <a:spcAft>
                          <a:spcPts val="0"/>
                        </a:spcAft>
                        <a:buNone/>
                      </a:pPr>
                      <a:r>
                        <a:rPr lang="en-US" b="0" dirty="0">
                          <a:solidFill>
                            <a:srgbClr val="002060"/>
                          </a:solidFill>
                        </a:rPr>
                        <a:t>Fine and Performing                            Arts</a:t>
                      </a:r>
                    </a:p>
                  </a:txBody>
                  <a:tcPr anchor="ctr">
                    <a:lnL>
                      <a:noFill/>
                    </a:lnL>
                    <a:lnR>
                      <a:noFill/>
                    </a:lnR>
                    <a:lnT>
                      <a:noFill/>
                    </a:lnT>
                    <a:lnB>
                      <a:noFill/>
                    </a:lnB>
                    <a:noFill/>
                  </a:tcPr>
                </a:tc>
                <a:tc>
                  <a:txBody>
                    <a:bodyPr/>
                    <a:lstStyle/>
                    <a:p>
                      <a:pPr>
                        <a:lnSpc>
                          <a:spcPct val="80000"/>
                        </a:lnSpc>
                        <a:spcAft>
                          <a:spcPts val="0"/>
                        </a:spcAft>
                        <a:buNone/>
                      </a:pPr>
                      <a:r>
                        <a:rPr lang="en-US" b="0" dirty="0">
                          <a:solidFill>
                            <a:srgbClr val="002060"/>
                          </a:solidFill>
                        </a:rPr>
                        <a:t>“Prepared means you’ve practiced the difficult section slowly, not just run the whole piece.”</a:t>
                      </a:r>
                    </a:p>
                  </a:txBody>
                  <a:tcPr anchor="ctr">
                    <a:lnL>
                      <a:noFill/>
                    </a:lnL>
                    <a:lnR>
                      <a:noFill/>
                    </a:lnR>
                    <a:lnT>
                      <a:noFill/>
                    </a:lnT>
                    <a:lnB>
                      <a:noFill/>
                    </a:lnB>
                    <a:noFill/>
                  </a:tcPr>
                </a:tc>
                <a:extLst>
                  <a:ext uri="{0D108BD9-81ED-4DB2-BD59-A6C34878D82A}">
                    <a16:rowId xmlns:a16="http://schemas.microsoft.com/office/drawing/2014/main" val="3471089778"/>
                  </a:ext>
                </a:extLst>
              </a:tr>
            </a:tbl>
          </a:graphicData>
        </a:graphic>
      </p:graphicFrame>
    </p:spTree>
    <p:extLst>
      <p:ext uri="{BB962C8B-B14F-4D97-AF65-F5344CB8AC3E}">
        <p14:creationId xmlns:p14="http://schemas.microsoft.com/office/powerpoint/2010/main" val="15456464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6A9A6E3-4537-46ED-7AAB-8B19C6AB3A0B}"/>
            </a:ext>
          </a:extLst>
        </p:cNvPr>
        <p:cNvGrpSpPr/>
        <p:nvPr/>
      </p:nvGrpSpPr>
      <p:grpSpPr>
        <a:xfrm>
          <a:off x="0" y="0"/>
          <a:ext cx="0" cy="0"/>
          <a:chOff x="0" y="0"/>
          <a:chExt cx="0" cy="0"/>
        </a:xfrm>
      </p:grpSpPr>
      <p:sp useBgFill="1">
        <p:nvSpPr>
          <p:cNvPr id="6167" name="Rectangle 6166">
            <a:extLst>
              <a:ext uri="{FF2B5EF4-FFF2-40B4-BE49-F238E27FC236}">
                <a16:creationId xmlns:a16="http://schemas.microsoft.com/office/drawing/2014/main" id="{5116E49A-CA4D-4983-969D-19FE3C55F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6168" name="Rectangle 6167">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146" name="Picture 2">
            <a:extLst>
              <a:ext uri="{FF2B5EF4-FFF2-40B4-BE49-F238E27FC236}">
                <a16:creationId xmlns:a16="http://schemas.microsoft.com/office/drawing/2014/main" id="{7559D44A-FF95-CB24-8837-376EDC80AC6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1480" y="1168352"/>
            <a:ext cx="6647688" cy="4420712"/>
          </a:xfrm>
          <a:prstGeom prst="rect">
            <a:avLst/>
          </a:prstGeom>
          <a:noFill/>
          <a:extLst>
            <a:ext uri="{909E8E84-426E-40DD-AFC4-6F175D3DCCD1}">
              <a14:hiddenFill xmlns:a14="http://schemas.microsoft.com/office/drawing/2010/main">
                <a:solidFill>
                  <a:srgbClr val="FFFFFF"/>
                </a:solidFill>
              </a14:hiddenFill>
            </a:ext>
          </a:extLst>
        </p:spPr>
      </p:pic>
      <p:sp>
        <p:nvSpPr>
          <p:cNvPr id="6169" name="Rectangle 6168">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8153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6170" name="Rectangle 6169">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095174"/>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3CA7858D-0829-8E77-FF69-6762B0F2D294}"/>
              </a:ext>
            </a:extLst>
          </p:cNvPr>
          <p:cNvSpPr txBox="1"/>
          <p:nvPr/>
        </p:nvSpPr>
        <p:spPr>
          <a:xfrm>
            <a:off x="7965691" y="2329279"/>
            <a:ext cx="3404594" cy="3557016"/>
          </a:xfrm>
          <a:prstGeom prst="rect">
            <a:avLst/>
          </a:prstGeom>
        </p:spPr>
        <p:txBody>
          <a:bodyPr vert="horz" lIns="91440" tIns="45720" rIns="91440" bIns="45720" rtlCol="0">
            <a:normAutofit/>
          </a:bodyPr>
          <a:lstStyle/>
          <a:p>
            <a:pPr>
              <a:spcAft>
                <a:spcPts val="300"/>
              </a:spcAft>
            </a:pPr>
            <a:r>
              <a:rPr lang="en-US" sz="1600" b="1" dirty="0">
                <a:solidFill>
                  <a:srgbClr val="002060"/>
                </a:solidFill>
              </a:rPr>
              <a:t>Purpose</a:t>
            </a:r>
            <a:endParaRPr lang="en-US" sz="1600" dirty="0">
              <a:solidFill>
                <a:srgbClr val="002060"/>
              </a:solidFill>
            </a:endParaRPr>
          </a:p>
          <a:p>
            <a:pPr marL="280988" indent="-280988">
              <a:spcAft>
                <a:spcPts val="300"/>
              </a:spcAft>
            </a:pPr>
            <a:r>
              <a:rPr lang="en-US" sz="1600" dirty="0">
                <a:solidFill>
                  <a:srgbClr val="002060"/>
                </a:solidFill>
              </a:rPr>
              <a:t>    Help students learn from results.</a:t>
            </a:r>
          </a:p>
          <a:p>
            <a:pPr>
              <a:spcAft>
                <a:spcPts val="300"/>
              </a:spcAft>
            </a:pPr>
            <a:endParaRPr lang="en-US" sz="1600" b="1" dirty="0">
              <a:solidFill>
                <a:srgbClr val="002060"/>
              </a:solidFill>
            </a:endParaRPr>
          </a:p>
          <a:p>
            <a:pPr>
              <a:spcAft>
                <a:spcPts val="300"/>
              </a:spcAft>
            </a:pPr>
            <a:r>
              <a:rPr lang="en-US" sz="1600" b="1" dirty="0">
                <a:solidFill>
                  <a:srgbClr val="002060"/>
                </a:solidFill>
              </a:rPr>
              <a:t>Ask students</a:t>
            </a:r>
            <a:endParaRPr lang="en-US" sz="1600" dirty="0">
              <a:solidFill>
                <a:srgbClr val="002060"/>
              </a:solidFill>
            </a:endParaRPr>
          </a:p>
          <a:p>
            <a:pPr marL="341313" indent="-169863">
              <a:spcAft>
                <a:spcPts val="300"/>
              </a:spcAft>
              <a:buFont typeface="Wingdings" panose="05000000000000000000" pitchFamily="2" charset="2"/>
              <a:buChar char="§"/>
              <a:tabLst>
                <a:tab pos="341313" algn="l"/>
              </a:tabLst>
            </a:pPr>
            <a:r>
              <a:rPr lang="en-US" sz="1600" dirty="0">
                <a:solidFill>
                  <a:srgbClr val="002060"/>
                </a:solidFill>
              </a:rPr>
              <a:t>How did I prepare?</a:t>
            </a:r>
          </a:p>
          <a:p>
            <a:pPr marL="341313" indent="-169863">
              <a:spcAft>
                <a:spcPts val="300"/>
              </a:spcAft>
              <a:buFont typeface="Wingdings" panose="05000000000000000000" pitchFamily="2" charset="2"/>
              <a:buChar char="§"/>
              <a:tabLst>
                <a:tab pos="341313" algn="l"/>
              </a:tabLst>
            </a:pPr>
            <a:r>
              <a:rPr lang="en-US" sz="1600" dirty="0">
                <a:solidFill>
                  <a:srgbClr val="002060"/>
                </a:solidFill>
              </a:rPr>
              <a:t>What worked? What didn’t?</a:t>
            </a:r>
          </a:p>
          <a:p>
            <a:pPr marL="341313" indent="-169863">
              <a:spcAft>
                <a:spcPts val="300"/>
              </a:spcAft>
              <a:buFont typeface="Wingdings" panose="05000000000000000000" pitchFamily="2" charset="2"/>
              <a:buChar char="§"/>
              <a:tabLst>
                <a:tab pos="341313" algn="l"/>
              </a:tabLst>
            </a:pPr>
            <a:r>
              <a:rPr lang="en-US" sz="1600" dirty="0">
                <a:solidFill>
                  <a:srgbClr val="002060"/>
                </a:solidFill>
              </a:rPr>
              <a:t>What will I change next time?</a:t>
            </a:r>
          </a:p>
          <a:p>
            <a:pPr>
              <a:spcAft>
                <a:spcPts val="300"/>
              </a:spcAft>
            </a:pPr>
            <a:endParaRPr lang="en-US" sz="1600" b="1" dirty="0">
              <a:solidFill>
                <a:srgbClr val="002060"/>
              </a:solidFill>
            </a:endParaRPr>
          </a:p>
          <a:p>
            <a:pPr marL="171450" indent="-171450">
              <a:spcAft>
                <a:spcPts val="300"/>
              </a:spcAft>
            </a:pPr>
            <a:r>
              <a:rPr lang="en-US" sz="1600" b="1" dirty="0">
                <a:solidFill>
                  <a:srgbClr val="002060"/>
                </a:solidFill>
              </a:rPr>
              <a:t>Key takeaway:</a:t>
            </a:r>
            <a:br>
              <a:rPr lang="en-US" sz="1600" dirty="0">
                <a:solidFill>
                  <a:srgbClr val="002060"/>
                </a:solidFill>
              </a:rPr>
            </a:br>
            <a:r>
              <a:rPr lang="en-US" sz="1600" dirty="0">
                <a:solidFill>
                  <a:srgbClr val="002060"/>
                </a:solidFill>
              </a:rPr>
              <a:t>Reflection turns performance into learning.</a:t>
            </a:r>
          </a:p>
        </p:txBody>
      </p:sp>
      <p:sp>
        <p:nvSpPr>
          <p:cNvPr id="4" name="TextBox 3">
            <a:extLst>
              <a:ext uri="{FF2B5EF4-FFF2-40B4-BE49-F238E27FC236}">
                <a16:creationId xmlns:a16="http://schemas.microsoft.com/office/drawing/2014/main" id="{D31B141C-51F0-1B26-0D9F-EA685B311E8B}"/>
              </a:ext>
            </a:extLst>
          </p:cNvPr>
          <p:cNvSpPr txBox="1"/>
          <p:nvPr/>
        </p:nvSpPr>
        <p:spPr>
          <a:xfrm>
            <a:off x="7708208" y="1409704"/>
            <a:ext cx="3869047"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Using Exam Wrappers and Post-Task Reflections</a:t>
            </a:r>
          </a:p>
        </p:txBody>
      </p:sp>
    </p:spTree>
    <p:extLst>
      <p:ext uri="{BB962C8B-B14F-4D97-AF65-F5344CB8AC3E}">
        <p14:creationId xmlns:p14="http://schemas.microsoft.com/office/powerpoint/2010/main" val="1355945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EFC920F-B85A-4068-BD93-41064EDE93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1C559108-BBAE-426C-8564-051D2BA6DD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42BC35EE-6650-42D2-AEFB-4B7CD1AFC9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952C743-9049-4DFB-878B-2AB07B6E4F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CBC4F608-B4B8-48C3-9572-C0F061B1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922919"/>
            <a:ext cx="11111729" cy="546125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9885" y="2372170"/>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682A567-7EBF-516F-EF01-9C0476181377}"/>
              </a:ext>
            </a:extLst>
          </p:cNvPr>
          <p:cNvSpPr>
            <a:spLocks noChangeArrowheads="1"/>
          </p:cNvSpPr>
          <p:nvPr/>
        </p:nvSpPr>
        <p:spPr bwMode="auto">
          <a:xfrm>
            <a:off x="6237556" y="1837298"/>
            <a:ext cx="3727790" cy="3632493"/>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p>
            <a:pPr marL="285750" marR="0" lvl="0" indent="-285750" fontAlgn="base">
              <a:lnSpc>
                <a:spcPct val="9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Look for patterns, relationships, and underlying principles</a:t>
            </a:r>
          </a:p>
          <a:p>
            <a:pPr marL="285750" marR="0" lvl="0" indent="-285750" fontAlgn="base">
              <a:lnSpc>
                <a:spcPct val="9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Focus on </a:t>
            </a:r>
            <a:r>
              <a:rPr kumimoji="0" lang="en-US" altLang="en-US" sz="1600" b="0" i="1" u="none" strike="noStrike" cap="none" normalizeH="0" baseline="0" dirty="0">
                <a:ln>
                  <a:noFill/>
                </a:ln>
                <a:solidFill>
                  <a:srgbClr val="002060"/>
                </a:solidFill>
                <a:effectLst/>
              </a:rPr>
              <a:t>why</a:t>
            </a:r>
            <a:r>
              <a:rPr kumimoji="0" lang="en-US" altLang="en-US" sz="1600" b="0" i="0" u="none" strike="noStrike" cap="none" normalizeH="0" baseline="0" dirty="0">
                <a:ln>
                  <a:noFill/>
                </a:ln>
                <a:solidFill>
                  <a:srgbClr val="002060"/>
                </a:solidFill>
                <a:effectLst/>
              </a:rPr>
              <a:t> something works, not just </a:t>
            </a:r>
            <a:r>
              <a:rPr kumimoji="0" lang="en-US" altLang="en-US" sz="1600" b="0" i="1" u="none" strike="noStrike" cap="none" normalizeH="0" baseline="0" dirty="0">
                <a:ln>
                  <a:noFill/>
                </a:ln>
                <a:solidFill>
                  <a:srgbClr val="002060"/>
                </a:solidFill>
                <a:effectLst/>
              </a:rPr>
              <a:t>what</a:t>
            </a:r>
            <a:r>
              <a:rPr kumimoji="0" lang="en-US" altLang="en-US" sz="1600" b="0" i="0" u="none" strike="noStrike" cap="none" normalizeH="0" baseline="0" dirty="0">
                <a:ln>
                  <a:noFill/>
                </a:ln>
                <a:solidFill>
                  <a:srgbClr val="002060"/>
                </a:solidFill>
                <a:effectLst/>
              </a:rPr>
              <a:t> it is</a:t>
            </a:r>
          </a:p>
          <a:p>
            <a:pPr marL="285750" marR="0" lvl="0" indent="-285750" fontAlgn="base">
              <a:lnSpc>
                <a:spcPct val="9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Practice applying knowledge to new problems or situations</a:t>
            </a:r>
          </a:p>
          <a:p>
            <a:pPr marL="285750" marR="0" lvl="0" indent="-285750" fontAlgn="base">
              <a:lnSpc>
                <a:spcPct val="9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Anticipate common mistakes and learn from errors</a:t>
            </a:r>
          </a:p>
          <a:p>
            <a:pPr marL="285750" marR="0" lvl="0" indent="-285750" fontAlgn="base">
              <a:lnSpc>
                <a:spcPct val="9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Check understanding by explaining, solving, or performing</a:t>
            </a:r>
          </a:p>
          <a:p>
            <a:pPr marL="285750" marR="0" lvl="0" indent="-285750" fontAlgn="base">
              <a:lnSpc>
                <a:spcPct val="90000"/>
              </a:lnSpc>
              <a:spcBef>
                <a:spcPct val="0"/>
              </a:spcBef>
              <a:spcAft>
                <a:spcPts val="6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Adjust study strategies based on task and feedback</a:t>
            </a:r>
          </a:p>
        </p:txBody>
      </p:sp>
      <p:pic>
        <p:nvPicPr>
          <p:cNvPr id="6" name="Picture 5">
            <a:extLst>
              <a:ext uri="{FF2B5EF4-FFF2-40B4-BE49-F238E27FC236}">
                <a16:creationId xmlns:a16="http://schemas.microsoft.com/office/drawing/2014/main" id="{FB850048-0D2D-FC34-C98A-9A65329F9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1671" y="2804512"/>
            <a:ext cx="3545548" cy="236485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1F00317D-D873-358E-0E5C-02DEF968F47A}"/>
              </a:ext>
            </a:extLst>
          </p:cNvPr>
          <p:cNvSpPr txBox="1"/>
          <p:nvPr/>
        </p:nvSpPr>
        <p:spPr>
          <a:xfrm>
            <a:off x="2160400" y="1626639"/>
            <a:ext cx="1745555" cy="694614"/>
          </a:xfrm>
          <a:prstGeom prst="rect">
            <a:avLst/>
          </a:prstGeom>
          <a:noFill/>
        </p:spPr>
        <p:txBody>
          <a:bodyPr wrap="square">
            <a:spAutoFit/>
          </a:bodyPr>
          <a:lstStyle/>
          <a:p>
            <a:pPr marR="0" lvl="0" algn="ctr" fontAlgn="base">
              <a:lnSpc>
                <a:spcPct val="80000"/>
              </a:lnSpc>
              <a:spcBef>
                <a:spcPct val="0"/>
              </a:spcBef>
              <a:spcAft>
                <a:spcPts val="600"/>
              </a:spcAft>
              <a:buClrTx/>
              <a:buSzTx/>
              <a:tabLst/>
            </a:pPr>
            <a:r>
              <a:rPr kumimoji="0" lang="en-US" altLang="en-US" sz="2400" b="1" i="0" u="none" strike="noStrike" cap="none" normalizeH="0" baseline="0" dirty="0">
                <a:ln>
                  <a:noFill/>
                </a:ln>
                <a:solidFill>
                  <a:srgbClr val="FF0000"/>
                </a:solidFill>
                <a:effectLst/>
              </a:rPr>
              <a:t>What Experts Do</a:t>
            </a:r>
          </a:p>
        </p:txBody>
      </p:sp>
    </p:spTree>
    <p:extLst>
      <p:ext uri="{BB962C8B-B14F-4D97-AF65-F5344CB8AC3E}">
        <p14:creationId xmlns:p14="http://schemas.microsoft.com/office/powerpoint/2010/main" val="2213726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552B42-6548-D635-E950-E0873050AED2}"/>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58719774-C3AC-6F68-5961-7F7716BAC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BB7BD360-D4C2-21C9-D735-09F470193B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7E0B65B9-0D0F-F5EE-6451-C6B623185F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253F1824-F2A9-C5AA-3893-E1D520854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F7F081B3-2179-287F-77B0-6A98AD8D31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5B1A089C-01F6-02BE-4F1C-EB542AA86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235203C2-29D8-4D65-84B7-B2C3D8095A4C}"/>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9" name="Table 8">
            <a:extLst>
              <a:ext uri="{FF2B5EF4-FFF2-40B4-BE49-F238E27FC236}">
                <a16:creationId xmlns:a16="http://schemas.microsoft.com/office/drawing/2014/main" id="{0366CF71-FE1F-56AF-2C5F-2E06A0FDD91C}"/>
              </a:ext>
            </a:extLst>
          </p:cNvPr>
          <p:cNvGraphicFramePr>
            <a:graphicFrameLocks noGrp="1"/>
          </p:cNvGraphicFramePr>
          <p:nvPr>
            <p:extLst>
              <p:ext uri="{D42A27DB-BD31-4B8C-83A1-F6EECF244321}">
                <p14:modId xmlns:p14="http://schemas.microsoft.com/office/powerpoint/2010/main" val="2250100945"/>
              </p:ext>
            </p:extLst>
          </p:nvPr>
        </p:nvGraphicFramePr>
        <p:xfrm>
          <a:off x="2373520" y="1290006"/>
          <a:ext cx="8267914" cy="3995906"/>
        </p:xfrm>
        <a:graphic>
          <a:graphicData uri="http://schemas.openxmlformats.org/drawingml/2006/table">
            <a:tbl>
              <a:tblPr/>
              <a:tblGrid>
                <a:gridCol w="3039728">
                  <a:extLst>
                    <a:ext uri="{9D8B030D-6E8A-4147-A177-3AD203B41FA5}">
                      <a16:colId xmlns:a16="http://schemas.microsoft.com/office/drawing/2014/main" val="384809958"/>
                    </a:ext>
                  </a:extLst>
                </a:gridCol>
                <a:gridCol w="5228186">
                  <a:extLst>
                    <a:ext uri="{9D8B030D-6E8A-4147-A177-3AD203B41FA5}">
                      <a16:colId xmlns:a16="http://schemas.microsoft.com/office/drawing/2014/main" val="2333635002"/>
                    </a:ext>
                  </a:extLst>
                </a:gridCol>
              </a:tblGrid>
              <a:tr h="340011">
                <a:tc>
                  <a:txBody>
                    <a:bodyPr/>
                    <a:lstStyle/>
                    <a:p>
                      <a:pPr algn="l">
                        <a:lnSpc>
                          <a:spcPct val="80000"/>
                        </a:lnSpc>
                        <a:spcAft>
                          <a:spcPts val="0"/>
                        </a:spcAft>
                        <a:buNone/>
                      </a:pPr>
                      <a:r>
                        <a:rPr lang="en-US" sz="1800" b="1" dirty="0">
                          <a:solidFill>
                            <a:srgbClr val="002060"/>
                          </a:solidFill>
                        </a:rPr>
                        <a:t>Discipline</a:t>
                      </a:r>
                    </a:p>
                  </a:txBody>
                  <a:tcPr marL="98500" marR="98500" marT="49250" marB="49250">
                    <a:lnL>
                      <a:noFill/>
                    </a:lnL>
                    <a:lnR>
                      <a:noFill/>
                    </a:lnR>
                    <a:lnT>
                      <a:noFill/>
                    </a:lnT>
                    <a:lnB>
                      <a:noFill/>
                    </a:lnB>
                    <a:noFill/>
                  </a:tcPr>
                </a:tc>
                <a:tc>
                  <a:txBody>
                    <a:bodyPr/>
                    <a:lstStyle/>
                    <a:p>
                      <a:pPr algn="ctr">
                        <a:lnSpc>
                          <a:spcPct val="80000"/>
                        </a:lnSpc>
                        <a:spcAft>
                          <a:spcPts val="0"/>
                        </a:spcAft>
                        <a:buNone/>
                      </a:pPr>
                      <a:r>
                        <a:rPr lang="en-US" sz="1800" b="1" dirty="0">
                          <a:solidFill>
                            <a:srgbClr val="002060"/>
                          </a:solidFill>
                        </a:rPr>
                        <a:t>Reflection Focus</a:t>
                      </a:r>
                    </a:p>
                  </a:txBody>
                  <a:tcPr marL="98500" marR="98500" marT="49250" marB="49250">
                    <a:lnL>
                      <a:noFill/>
                    </a:lnL>
                    <a:lnR>
                      <a:noFill/>
                    </a:lnR>
                    <a:lnT>
                      <a:noFill/>
                    </a:lnT>
                    <a:lnB>
                      <a:noFill/>
                    </a:lnB>
                    <a:noFill/>
                  </a:tcPr>
                </a:tc>
                <a:extLst>
                  <a:ext uri="{0D108BD9-81ED-4DB2-BD59-A6C34878D82A}">
                    <a16:rowId xmlns:a16="http://schemas.microsoft.com/office/drawing/2014/main" val="3598944356"/>
                  </a:ext>
                </a:extLst>
              </a:tr>
              <a:tr h="633746">
                <a:tc>
                  <a:txBody>
                    <a:bodyPr/>
                    <a:lstStyle/>
                    <a:p>
                      <a:pPr>
                        <a:lnSpc>
                          <a:spcPct val="80000"/>
                        </a:lnSpc>
                        <a:spcAft>
                          <a:spcPts val="0"/>
                        </a:spcAft>
                        <a:buNone/>
                      </a:pPr>
                      <a:r>
                        <a:rPr lang="en-US" sz="1600" b="0" dirty="0">
                          <a:solidFill>
                            <a:srgbClr val="002060"/>
                          </a:solidFill>
                        </a:rPr>
                        <a:t>STEM and                               Quantitative</a:t>
                      </a:r>
                    </a:p>
                  </a:txBody>
                  <a:tcPr anchor="ctr">
                    <a:lnL>
                      <a:noFill/>
                    </a:lnL>
                    <a:lnR>
                      <a:noFill/>
                    </a:lnR>
                    <a:lnT>
                      <a:noFill/>
                    </a:lnT>
                    <a:lnB>
                      <a:noFill/>
                    </a:lnB>
                    <a:noFill/>
                  </a:tcPr>
                </a:tc>
                <a:tc>
                  <a:txBody>
                    <a:bodyPr/>
                    <a:lstStyle/>
                    <a:p>
                      <a:pPr>
                        <a:lnSpc>
                          <a:spcPct val="80000"/>
                        </a:lnSpc>
                        <a:spcAft>
                          <a:spcPts val="0"/>
                        </a:spcAft>
                        <a:buNone/>
                      </a:pPr>
                      <a:r>
                        <a:rPr lang="en-US" sz="1600" dirty="0">
                          <a:solidFill>
                            <a:srgbClr val="002060"/>
                          </a:solidFill>
                        </a:rPr>
                        <a:t>“Which problem types did I practice—and which ones caused difficulty on the exam?”</a:t>
                      </a:r>
                    </a:p>
                  </a:txBody>
                  <a:tcPr anchor="ctr">
                    <a:lnL>
                      <a:noFill/>
                    </a:lnL>
                    <a:lnR>
                      <a:noFill/>
                    </a:lnR>
                    <a:lnT>
                      <a:noFill/>
                    </a:lnT>
                    <a:lnB>
                      <a:noFill/>
                    </a:lnB>
                    <a:noFill/>
                  </a:tcPr>
                </a:tc>
                <a:extLst>
                  <a:ext uri="{0D108BD9-81ED-4DB2-BD59-A6C34878D82A}">
                    <a16:rowId xmlns:a16="http://schemas.microsoft.com/office/drawing/2014/main" val="2277093382"/>
                  </a:ext>
                </a:extLst>
              </a:tr>
              <a:tr h="557211">
                <a:tc>
                  <a:txBody>
                    <a:bodyPr/>
                    <a:lstStyle/>
                    <a:p>
                      <a:pPr>
                        <a:lnSpc>
                          <a:spcPct val="80000"/>
                        </a:lnSpc>
                        <a:spcAft>
                          <a:spcPts val="0"/>
                        </a:spcAft>
                        <a:buNone/>
                      </a:pPr>
                      <a:r>
                        <a:rPr lang="en-US" sz="1600" b="0" dirty="0">
                          <a:solidFill>
                            <a:srgbClr val="002060"/>
                          </a:solidFill>
                        </a:rPr>
                        <a:t>Humanities and                             Reading-Intensive</a:t>
                      </a:r>
                    </a:p>
                  </a:txBody>
                  <a:tcPr anchor="ctr">
                    <a:lnL>
                      <a:noFill/>
                    </a:lnL>
                    <a:lnR>
                      <a:noFill/>
                    </a:lnR>
                    <a:lnT>
                      <a:noFill/>
                    </a:lnT>
                    <a:lnB>
                      <a:noFill/>
                    </a:lnB>
                    <a:noFill/>
                  </a:tcPr>
                </a:tc>
                <a:tc>
                  <a:txBody>
                    <a:bodyPr/>
                    <a:lstStyle/>
                    <a:p>
                      <a:pPr>
                        <a:lnSpc>
                          <a:spcPct val="80000"/>
                        </a:lnSpc>
                        <a:spcAft>
                          <a:spcPts val="0"/>
                        </a:spcAft>
                        <a:buNone/>
                      </a:pPr>
                      <a:r>
                        <a:rPr lang="en-US" sz="1600" dirty="0">
                          <a:solidFill>
                            <a:srgbClr val="002060"/>
                          </a:solidFill>
                        </a:rPr>
                        <a:t>“Which feedback comment appears most often, and how will I address it next time?”</a:t>
                      </a:r>
                    </a:p>
                  </a:txBody>
                  <a:tcPr anchor="ctr">
                    <a:lnL>
                      <a:noFill/>
                    </a:lnL>
                    <a:lnR>
                      <a:noFill/>
                    </a:lnR>
                    <a:lnT>
                      <a:noFill/>
                    </a:lnT>
                    <a:lnB>
                      <a:noFill/>
                    </a:lnB>
                    <a:noFill/>
                  </a:tcPr>
                </a:tc>
                <a:extLst>
                  <a:ext uri="{0D108BD9-81ED-4DB2-BD59-A6C34878D82A}">
                    <a16:rowId xmlns:a16="http://schemas.microsoft.com/office/drawing/2014/main" val="3459031492"/>
                  </a:ext>
                </a:extLst>
              </a:tr>
              <a:tr h="569844">
                <a:tc>
                  <a:txBody>
                    <a:bodyPr/>
                    <a:lstStyle/>
                    <a:p>
                      <a:pPr>
                        <a:lnSpc>
                          <a:spcPct val="80000"/>
                        </a:lnSpc>
                        <a:spcAft>
                          <a:spcPts val="0"/>
                        </a:spcAft>
                        <a:buNone/>
                      </a:pPr>
                      <a:r>
                        <a:rPr lang="en-US" sz="1600" b="0" dirty="0">
                          <a:solidFill>
                            <a:srgbClr val="002060"/>
                          </a:solidFill>
                        </a:rPr>
                        <a:t>Social Sciences</a:t>
                      </a:r>
                    </a:p>
                  </a:txBody>
                  <a:tcPr anchor="ctr">
                    <a:lnL>
                      <a:noFill/>
                    </a:lnL>
                    <a:lnR>
                      <a:noFill/>
                    </a:lnR>
                    <a:lnT>
                      <a:noFill/>
                    </a:lnT>
                    <a:lnB>
                      <a:noFill/>
                    </a:lnB>
                    <a:noFill/>
                  </a:tcPr>
                </a:tc>
                <a:tc>
                  <a:txBody>
                    <a:bodyPr/>
                    <a:lstStyle/>
                    <a:p>
                      <a:pPr>
                        <a:lnSpc>
                          <a:spcPct val="80000"/>
                        </a:lnSpc>
                        <a:spcAft>
                          <a:spcPts val="0"/>
                        </a:spcAft>
                        <a:buNone/>
                      </a:pPr>
                      <a:r>
                        <a:rPr lang="en-US" sz="1600" dirty="0">
                          <a:solidFill>
                            <a:srgbClr val="002060"/>
                          </a:solidFill>
                        </a:rPr>
                        <a:t>“Which theory was hardest to apply, and why?”</a:t>
                      </a:r>
                    </a:p>
                  </a:txBody>
                  <a:tcPr anchor="ctr">
                    <a:lnL>
                      <a:noFill/>
                    </a:lnL>
                    <a:lnR>
                      <a:noFill/>
                    </a:lnR>
                    <a:lnT>
                      <a:noFill/>
                    </a:lnT>
                    <a:lnB>
                      <a:noFill/>
                    </a:lnB>
                    <a:noFill/>
                  </a:tcPr>
                </a:tc>
                <a:extLst>
                  <a:ext uri="{0D108BD9-81ED-4DB2-BD59-A6C34878D82A}">
                    <a16:rowId xmlns:a16="http://schemas.microsoft.com/office/drawing/2014/main" val="2569466901"/>
                  </a:ext>
                </a:extLst>
              </a:tr>
              <a:tr h="556591">
                <a:tc>
                  <a:txBody>
                    <a:bodyPr/>
                    <a:lstStyle/>
                    <a:p>
                      <a:pPr>
                        <a:lnSpc>
                          <a:spcPct val="80000"/>
                        </a:lnSpc>
                        <a:spcAft>
                          <a:spcPts val="0"/>
                        </a:spcAft>
                        <a:buNone/>
                      </a:pPr>
                      <a:r>
                        <a:rPr lang="en-US" sz="1600" b="0" dirty="0">
                          <a:solidFill>
                            <a:srgbClr val="002060"/>
                          </a:solidFill>
                        </a:rPr>
                        <a:t>Health Sciences</a:t>
                      </a:r>
                    </a:p>
                  </a:txBody>
                  <a:tcPr anchor="ctr">
                    <a:lnL>
                      <a:noFill/>
                    </a:lnL>
                    <a:lnR>
                      <a:noFill/>
                    </a:lnR>
                    <a:lnT>
                      <a:noFill/>
                    </a:lnT>
                    <a:lnB>
                      <a:noFill/>
                    </a:lnB>
                    <a:noFill/>
                  </a:tcPr>
                </a:tc>
                <a:tc>
                  <a:txBody>
                    <a:bodyPr/>
                    <a:lstStyle/>
                    <a:p>
                      <a:pPr>
                        <a:lnSpc>
                          <a:spcPct val="80000"/>
                        </a:lnSpc>
                        <a:spcAft>
                          <a:spcPts val="0"/>
                        </a:spcAft>
                        <a:buNone/>
                      </a:pPr>
                      <a:r>
                        <a:rPr lang="en-US" sz="1600" dirty="0">
                          <a:solidFill>
                            <a:srgbClr val="002060"/>
                          </a:solidFill>
                        </a:rPr>
                        <a:t>“Where did my clinical reasoning break down in this case?”</a:t>
                      </a:r>
                    </a:p>
                  </a:txBody>
                  <a:tcPr anchor="ctr">
                    <a:lnL>
                      <a:noFill/>
                    </a:lnL>
                    <a:lnR>
                      <a:noFill/>
                    </a:lnR>
                    <a:lnT>
                      <a:noFill/>
                    </a:lnT>
                    <a:lnB>
                      <a:noFill/>
                    </a:lnB>
                    <a:noFill/>
                  </a:tcPr>
                </a:tc>
                <a:extLst>
                  <a:ext uri="{0D108BD9-81ED-4DB2-BD59-A6C34878D82A}">
                    <a16:rowId xmlns:a16="http://schemas.microsoft.com/office/drawing/2014/main" val="1228553851"/>
                  </a:ext>
                </a:extLst>
              </a:tr>
              <a:tr h="609599">
                <a:tc>
                  <a:txBody>
                    <a:bodyPr/>
                    <a:lstStyle/>
                    <a:p>
                      <a:pPr>
                        <a:lnSpc>
                          <a:spcPct val="80000"/>
                        </a:lnSpc>
                        <a:spcAft>
                          <a:spcPts val="0"/>
                        </a:spcAft>
                        <a:buNone/>
                      </a:pPr>
                      <a:r>
                        <a:rPr lang="en-US" sz="1600" b="0" dirty="0">
                          <a:solidFill>
                            <a:srgbClr val="002060"/>
                          </a:solidFill>
                        </a:rPr>
                        <a:t>Technical and                          Workforce</a:t>
                      </a:r>
                    </a:p>
                  </a:txBody>
                  <a:tcPr anchor="ctr">
                    <a:lnL>
                      <a:noFill/>
                    </a:lnL>
                    <a:lnR>
                      <a:noFill/>
                    </a:lnR>
                    <a:lnT>
                      <a:noFill/>
                    </a:lnT>
                    <a:lnB>
                      <a:noFill/>
                    </a:lnB>
                    <a:noFill/>
                  </a:tcPr>
                </a:tc>
                <a:tc>
                  <a:txBody>
                    <a:bodyPr/>
                    <a:lstStyle/>
                    <a:p>
                      <a:pPr>
                        <a:lnSpc>
                          <a:spcPct val="80000"/>
                        </a:lnSpc>
                        <a:spcAft>
                          <a:spcPts val="0"/>
                        </a:spcAft>
                        <a:buNone/>
                      </a:pPr>
                      <a:r>
                        <a:rPr lang="en-US" sz="1600" dirty="0">
                          <a:solidFill>
                            <a:srgbClr val="002060"/>
                          </a:solidFill>
                        </a:rPr>
                        <a:t>“Which step caused the most difficulty, and how will I practice it differently?”</a:t>
                      </a:r>
                    </a:p>
                  </a:txBody>
                  <a:tcPr anchor="ctr">
                    <a:lnL>
                      <a:noFill/>
                    </a:lnL>
                    <a:lnR>
                      <a:noFill/>
                    </a:lnR>
                    <a:lnT>
                      <a:noFill/>
                    </a:lnT>
                    <a:lnB>
                      <a:noFill/>
                    </a:lnB>
                    <a:noFill/>
                  </a:tcPr>
                </a:tc>
                <a:extLst>
                  <a:ext uri="{0D108BD9-81ED-4DB2-BD59-A6C34878D82A}">
                    <a16:rowId xmlns:a16="http://schemas.microsoft.com/office/drawing/2014/main" val="1982238206"/>
                  </a:ext>
                </a:extLst>
              </a:tr>
              <a:tr h="728904">
                <a:tc>
                  <a:txBody>
                    <a:bodyPr/>
                    <a:lstStyle/>
                    <a:p>
                      <a:pPr>
                        <a:lnSpc>
                          <a:spcPct val="80000"/>
                        </a:lnSpc>
                        <a:spcAft>
                          <a:spcPts val="0"/>
                        </a:spcAft>
                        <a:buNone/>
                      </a:pPr>
                      <a:r>
                        <a:rPr lang="en-US" sz="1600" b="0" dirty="0">
                          <a:solidFill>
                            <a:srgbClr val="002060"/>
                          </a:solidFill>
                        </a:rPr>
                        <a:t>Fine and Performing                            Arts</a:t>
                      </a:r>
                    </a:p>
                  </a:txBody>
                  <a:tcPr anchor="ctr">
                    <a:lnL>
                      <a:noFill/>
                    </a:lnL>
                    <a:lnR>
                      <a:noFill/>
                    </a:lnR>
                    <a:lnT>
                      <a:noFill/>
                    </a:lnT>
                    <a:lnB>
                      <a:noFill/>
                    </a:lnB>
                    <a:noFill/>
                  </a:tcPr>
                </a:tc>
                <a:tc>
                  <a:txBody>
                    <a:bodyPr/>
                    <a:lstStyle/>
                    <a:p>
                      <a:pPr>
                        <a:lnSpc>
                          <a:spcPct val="80000"/>
                        </a:lnSpc>
                        <a:spcAft>
                          <a:spcPts val="0"/>
                        </a:spcAft>
                        <a:buNone/>
                      </a:pPr>
                      <a:r>
                        <a:rPr lang="en-US" sz="1600" dirty="0">
                          <a:solidFill>
                            <a:srgbClr val="002060"/>
                          </a:solidFill>
                        </a:rPr>
                        <a:t>“Which section of the performance was least controlled, and how will I refine it?”</a:t>
                      </a:r>
                    </a:p>
                  </a:txBody>
                  <a:tcPr anchor="ctr">
                    <a:lnL>
                      <a:noFill/>
                    </a:lnL>
                    <a:lnR>
                      <a:noFill/>
                    </a:lnR>
                    <a:lnT>
                      <a:noFill/>
                    </a:lnT>
                    <a:lnB>
                      <a:noFill/>
                    </a:lnB>
                    <a:noFill/>
                  </a:tcPr>
                </a:tc>
                <a:extLst>
                  <a:ext uri="{0D108BD9-81ED-4DB2-BD59-A6C34878D82A}">
                    <a16:rowId xmlns:a16="http://schemas.microsoft.com/office/drawing/2014/main" val="3471089778"/>
                  </a:ext>
                </a:extLst>
              </a:tr>
            </a:tbl>
          </a:graphicData>
        </a:graphic>
      </p:graphicFrame>
    </p:spTree>
    <p:extLst>
      <p:ext uri="{BB962C8B-B14F-4D97-AF65-F5344CB8AC3E}">
        <p14:creationId xmlns:p14="http://schemas.microsoft.com/office/powerpoint/2010/main" val="1094252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99CF266-4A8E-8DC2-319F-88A875D795A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person writing on a notepad&#10;&#10;AI-generated content may be incorrect.">
            <a:extLst>
              <a:ext uri="{FF2B5EF4-FFF2-40B4-BE49-F238E27FC236}">
                <a16:creationId xmlns:a16="http://schemas.microsoft.com/office/drawing/2014/main" id="{6D659B91-D8F8-4992-30EB-FF45805BA2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dirty="0"/>
          </a:p>
        </p:txBody>
      </p:sp>
      <p:sp>
        <p:nvSpPr>
          <p:cNvPr id="1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dirty="0"/>
          </a:p>
        </p:txBody>
      </p:sp>
      <p:sp>
        <p:nvSpPr>
          <p:cNvPr id="3" name="TextBox 2">
            <a:extLst>
              <a:ext uri="{FF2B5EF4-FFF2-40B4-BE49-F238E27FC236}">
                <a16:creationId xmlns:a16="http://schemas.microsoft.com/office/drawing/2014/main" id="{AA964D8C-4CBF-5B80-4D63-98195C222857}"/>
              </a:ext>
            </a:extLst>
          </p:cNvPr>
          <p:cNvSpPr txBox="1"/>
          <p:nvPr/>
        </p:nvSpPr>
        <p:spPr>
          <a:xfrm>
            <a:off x="6819048" y="2429986"/>
            <a:ext cx="4195673" cy="2913872"/>
          </a:xfrm>
          <a:prstGeom prst="rect">
            <a:avLst/>
          </a:prstGeom>
        </p:spPr>
        <p:txBody>
          <a:bodyPr vert="horz" lIns="91440" tIns="45720" rIns="91440" bIns="45720" rtlCol="0" anchor="t">
            <a:noAutofit/>
          </a:bodyPr>
          <a:lstStyle/>
          <a:p>
            <a:pPr marL="285750" indent="-165100">
              <a:lnSpc>
                <a:spcPct val="90000"/>
              </a:lnSpc>
              <a:spcAft>
                <a:spcPts val="600"/>
              </a:spcAft>
              <a:buFont typeface="Wingdings" panose="05000000000000000000" pitchFamily="2" charset="2"/>
              <a:buChar char="§"/>
            </a:pPr>
            <a:r>
              <a:rPr lang="en-US" sz="1600" dirty="0">
                <a:solidFill>
                  <a:srgbClr val="002060"/>
                </a:solidFill>
              </a:rPr>
              <a:t>Students often see assignments as </a:t>
            </a:r>
            <a:r>
              <a:rPr lang="en-US" sz="1600" b="1" dirty="0">
                <a:solidFill>
                  <a:srgbClr val="002060"/>
                </a:solidFill>
              </a:rPr>
              <a:t>endpoints</a:t>
            </a:r>
            <a:r>
              <a:rPr lang="en-US" sz="1600" dirty="0">
                <a:solidFill>
                  <a:srgbClr val="002060"/>
                </a:solidFill>
              </a:rPr>
              <a:t>, not opportunities for learning.</a:t>
            </a:r>
          </a:p>
          <a:p>
            <a:pPr marL="285750" indent="-165100">
              <a:lnSpc>
                <a:spcPct val="90000"/>
              </a:lnSpc>
              <a:spcAft>
                <a:spcPts val="600"/>
              </a:spcAft>
              <a:buFont typeface="Wingdings" panose="05000000000000000000" pitchFamily="2" charset="2"/>
              <a:buChar char="§"/>
            </a:pPr>
            <a:r>
              <a:rPr lang="en-US" sz="1600" dirty="0">
                <a:solidFill>
                  <a:srgbClr val="002060"/>
                </a:solidFill>
              </a:rPr>
              <a:t>When work is treated only as a product, its value ends at submission.</a:t>
            </a:r>
          </a:p>
          <a:p>
            <a:pPr marL="285750" indent="-165100">
              <a:lnSpc>
                <a:spcPct val="90000"/>
              </a:lnSpc>
            </a:pPr>
            <a:endParaRPr lang="en-US" sz="800" dirty="0">
              <a:solidFill>
                <a:srgbClr val="002060"/>
              </a:solidFill>
            </a:endParaRPr>
          </a:p>
          <a:p>
            <a:pPr marL="285750" indent="-165100">
              <a:lnSpc>
                <a:spcPct val="90000"/>
              </a:lnSpc>
            </a:pPr>
            <a:r>
              <a:rPr lang="en-US" sz="1600" b="1" dirty="0">
                <a:solidFill>
                  <a:srgbClr val="002060"/>
                </a:solidFill>
              </a:rPr>
              <a:t>A Small Shift</a:t>
            </a:r>
            <a:endParaRPr lang="en-US" sz="1600" dirty="0">
              <a:solidFill>
                <a:srgbClr val="002060"/>
              </a:solidFill>
            </a:endParaRPr>
          </a:p>
          <a:p>
            <a:pPr marL="285750" indent="-165100">
              <a:lnSpc>
                <a:spcPct val="90000"/>
              </a:lnSpc>
              <a:spcAft>
                <a:spcPts val="600"/>
              </a:spcAft>
              <a:buFont typeface="Wingdings" panose="05000000000000000000" pitchFamily="2" charset="2"/>
              <a:buChar char="§"/>
            </a:pPr>
            <a:r>
              <a:rPr lang="en-US" sz="1600" dirty="0">
                <a:solidFill>
                  <a:srgbClr val="002060"/>
                </a:solidFill>
              </a:rPr>
              <a:t>Use assignments as </a:t>
            </a:r>
            <a:r>
              <a:rPr lang="en-US" sz="1600" b="1" dirty="0">
                <a:solidFill>
                  <a:srgbClr val="002060"/>
                </a:solidFill>
              </a:rPr>
              <a:t>preparation</a:t>
            </a:r>
            <a:r>
              <a:rPr lang="en-US" sz="1600" dirty="0">
                <a:solidFill>
                  <a:srgbClr val="002060"/>
                </a:solidFill>
              </a:rPr>
              <a:t>, not just evaluation.</a:t>
            </a:r>
          </a:p>
          <a:p>
            <a:pPr marL="285750" indent="-165100">
              <a:lnSpc>
                <a:spcPct val="90000"/>
              </a:lnSpc>
              <a:spcAft>
                <a:spcPts val="600"/>
              </a:spcAft>
              <a:buFont typeface="Wingdings" panose="05000000000000000000" pitchFamily="2" charset="2"/>
              <a:buChar char="§"/>
            </a:pPr>
            <a:r>
              <a:rPr lang="en-US" sz="1600" dirty="0">
                <a:solidFill>
                  <a:srgbClr val="002060"/>
                </a:solidFill>
              </a:rPr>
              <a:t>Ask students to </a:t>
            </a:r>
            <a:r>
              <a:rPr lang="en-US" sz="1600" b="1" dirty="0">
                <a:solidFill>
                  <a:srgbClr val="002060"/>
                </a:solidFill>
              </a:rPr>
              <a:t>revisit, revise, apply feedback, or extract key takeaways.</a:t>
            </a:r>
          </a:p>
          <a:p>
            <a:pPr marL="285750" indent="-165100">
              <a:lnSpc>
                <a:spcPct val="90000"/>
              </a:lnSpc>
            </a:pPr>
            <a:endParaRPr lang="en-US" sz="800" dirty="0">
              <a:solidFill>
                <a:srgbClr val="002060"/>
              </a:solidFill>
            </a:endParaRPr>
          </a:p>
          <a:p>
            <a:pPr marL="285750" indent="-165100">
              <a:lnSpc>
                <a:spcPct val="90000"/>
              </a:lnSpc>
            </a:pPr>
            <a:r>
              <a:rPr lang="en-US" sz="1600" b="1" dirty="0">
                <a:solidFill>
                  <a:srgbClr val="002060"/>
                </a:solidFill>
              </a:rPr>
              <a:t>Why It Works</a:t>
            </a:r>
            <a:endParaRPr lang="en-US" sz="1600" dirty="0">
              <a:solidFill>
                <a:srgbClr val="002060"/>
              </a:solidFill>
            </a:endParaRPr>
          </a:p>
          <a:p>
            <a:pPr marL="285750" indent="-165100">
              <a:lnSpc>
                <a:spcPct val="90000"/>
              </a:lnSpc>
              <a:spcAft>
                <a:spcPts val="600"/>
              </a:spcAft>
              <a:buFont typeface="Wingdings" panose="05000000000000000000" pitchFamily="2" charset="2"/>
              <a:buChar char="§"/>
            </a:pPr>
            <a:r>
              <a:rPr lang="en-US" sz="1600" dirty="0">
                <a:solidFill>
                  <a:srgbClr val="002060"/>
                </a:solidFill>
              </a:rPr>
              <a:t>Turns existing work into </a:t>
            </a:r>
            <a:r>
              <a:rPr lang="en-US" sz="1600" b="1" dirty="0">
                <a:solidFill>
                  <a:srgbClr val="002060"/>
                </a:solidFill>
              </a:rPr>
              <a:t>study material</a:t>
            </a:r>
            <a:endParaRPr lang="en-US" sz="1600" dirty="0">
              <a:solidFill>
                <a:srgbClr val="002060"/>
              </a:solidFill>
            </a:endParaRPr>
          </a:p>
          <a:p>
            <a:pPr marL="285750" indent="-165100">
              <a:lnSpc>
                <a:spcPct val="90000"/>
              </a:lnSpc>
              <a:spcAft>
                <a:spcPts val="600"/>
              </a:spcAft>
              <a:buFont typeface="Wingdings" panose="05000000000000000000" pitchFamily="2" charset="2"/>
              <a:buChar char="§"/>
            </a:pPr>
            <a:r>
              <a:rPr lang="en-US" sz="1600" dirty="0">
                <a:solidFill>
                  <a:srgbClr val="002060"/>
                </a:solidFill>
              </a:rPr>
              <a:t>Promotes </a:t>
            </a:r>
            <a:r>
              <a:rPr lang="en-US" sz="1600" b="1" dirty="0">
                <a:solidFill>
                  <a:srgbClr val="002060"/>
                </a:solidFill>
              </a:rPr>
              <a:t>disciplinary thinking</a:t>
            </a:r>
            <a:r>
              <a:rPr lang="en-US" sz="1600" dirty="0">
                <a:solidFill>
                  <a:srgbClr val="002060"/>
                </a:solidFill>
              </a:rPr>
              <a:t>, transfer, and durable learning</a:t>
            </a:r>
          </a:p>
        </p:txBody>
      </p:sp>
      <p:sp>
        <p:nvSpPr>
          <p:cNvPr id="1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dirty="0"/>
          </a:p>
        </p:txBody>
      </p:sp>
      <p:cxnSp>
        <p:nvCxnSpPr>
          <p:cNvPr id="1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43F06B8-B63D-FDAB-837B-CD029505D253}"/>
              </a:ext>
            </a:extLst>
          </p:cNvPr>
          <p:cNvSpPr/>
          <p:nvPr/>
        </p:nvSpPr>
        <p:spPr>
          <a:xfrm>
            <a:off x="830179" y="554151"/>
            <a:ext cx="613610" cy="4805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DA04DD03-8656-ABEA-0C24-BADC58EE3889}"/>
              </a:ext>
            </a:extLst>
          </p:cNvPr>
          <p:cNvSpPr/>
          <p:nvPr/>
        </p:nvSpPr>
        <p:spPr>
          <a:xfrm>
            <a:off x="273493" y="1292936"/>
            <a:ext cx="613610" cy="4805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7DE9736-A556-CE76-219D-304AEAB2240D}"/>
              </a:ext>
            </a:extLst>
          </p:cNvPr>
          <p:cNvSpPr/>
          <p:nvPr/>
        </p:nvSpPr>
        <p:spPr>
          <a:xfrm>
            <a:off x="5147344" y="5647225"/>
            <a:ext cx="613610" cy="4805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69FD420-A580-C052-2892-7610896BA395}"/>
              </a:ext>
            </a:extLst>
          </p:cNvPr>
          <p:cNvSpPr txBox="1"/>
          <p:nvPr/>
        </p:nvSpPr>
        <p:spPr>
          <a:xfrm>
            <a:off x="7143817" y="1372934"/>
            <a:ext cx="3181229" cy="694614"/>
          </a:xfrm>
          <a:prstGeom prst="rect">
            <a:avLst/>
          </a:prstGeom>
          <a:noFill/>
        </p:spPr>
        <p:txBody>
          <a:bodyPr wrap="square">
            <a:spAutoFit/>
          </a:bodyPr>
          <a:lstStyle/>
          <a:p>
            <a:pPr algn="ctr">
              <a:lnSpc>
                <a:spcPct val="80000"/>
              </a:lnSpc>
              <a:spcAft>
                <a:spcPts val="600"/>
              </a:spcAft>
            </a:pPr>
            <a:r>
              <a:rPr lang="en-US" sz="2400" b="1" dirty="0">
                <a:solidFill>
                  <a:srgbClr val="FF0000">
                    <a:alpha val="80000"/>
                  </a:srgbClr>
                </a:solidFill>
              </a:rPr>
              <a:t>Turning Assignments into Study Tools</a:t>
            </a:r>
          </a:p>
        </p:txBody>
      </p:sp>
      <p:pic>
        <p:nvPicPr>
          <p:cNvPr id="13" name="Picture 12">
            <a:extLst>
              <a:ext uri="{FF2B5EF4-FFF2-40B4-BE49-F238E27FC236}">
                <a16:creationId xmlns:a16="http://schemas.microsoft.com/office/drawing/2014/main" id="{7B842833-3D1B-C44D-D49B-63A760E95F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739668" y="210468"/>
            <a:ext cx="369479" cy="3926093"/>
          </a:xfrm>
          <a:prstGeom prst="rect">
            <a:avLst/>
          </a:prstGeom>
        </p:spPr>
      </p:pic>
    </p:spTree>
    <p:extLst>
      <p:ext uri="{BB962C8B-B14F-4D97-AF65-F5344CB8AC3E}">
        <p14:creationId xmlns:p14="http://schemas.microsoft.com/office/powerpoint/2010/main" val="35645453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D1EF96-E117-D38F-E2A6-4BE78DBCC742}"/>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EDCDCAAE-4656-26B4-7C28-446CBB742E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D21A79D8-7AD0-BE19-A8F9-6BBB8EFC4E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C9B879FA-8D95-E8CD-6875-D701EA64B6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CFE43E06-7080-5BC2-8DFE-B86F27D21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30A54E66-992F-CC47-8D55-42CAEB256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F804B372-415E-7BFA-4F70-613DF848A6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B30F58E-90A8-A2DB-B4A0-C453BB832F82}"/>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9" name="Table 8">
            <a:extLst>
              <a:ext uri="{FF2B5EF4-FFF2-40B4-BE49-F238E27FC236}">
                <a16:creationId xmlns:a16="http://schemas.microsoft.com/office/drawing/2014/main" id="{FF0C611A-CCCD-8386-0C76-FC960F7666CF}"/>
              </a:ext>
            </a:extLst>
          </p:cNvPr>
          <p:cNvGraphicFramePr>
            <a:graphicFrameLocks noGrp="1"/>
          </p:cNvGraphicFramePr>
          <p:nvPr>
            <p:extLst>
              <p:ext uri="{D42A27DB-BD31-4B8C-83A1-F6EECF244321}">
                <p14:modId xmlns:p14="http://schemas.microsoft.com/office/powerpoint/2010/main" val="3561449799"/>
              </p:ext>
            </p:extLst>
          </p:nvPr>
        </p:nvGraphicFramePr>
        <p:xfrm>
          <a:off x="2388602" y="1290006"/>
          <a:ext cx="8267914" cy="4256918"/>
        </p:xfrm>
        <a:graphic>
          <a:graphicData uri="http://schemas.openxmlformats.org/drawingml/2006/table">
            <a:tbl>
              <a:tblPr/>
              <a:tblGrid>
                <a:gridCol w="2713485">
                  <a:extLst>
                    <a:ext uri="{9D8B030D-6E8A-4147-A177-3AD203B41FA5}">
                      <a16:colId xmlns:a16="http://schemas.microsoft.com/office/drawing/2014/main" val="384809958"/>
                    </a:ext>
                  </a:extLst>
                </a:gridCol>
                <a:gridCol w="5554429">
                  <a:extLst>
                    <a:ext uri="{9D8B030D-6E8A-4147-A177-3AD203B41FA5}">
                      <a16:colId xmlns:a16="http://schemas.microsoft.com/office/drawing/2014/main" val="2333635002"/>
                    </a:ext>
                  </a:extLst>
                </a:gridCol>
              </a:tblGrid>
              <a:tr h="472533">
                <a:tc>
                  <a:txBody>
                    <a:bodyPr/>
                    <a:lstStyle/>
                    <a:p>
                      <a:pPr algn="l">
                        <a:buNone/>
                      </a:pPr>
                      <a:r>
                        <a:rPr lang="en-US" sz="1800" b="1" dirty="0">
                          <a:solidFill>
                            <a:srgbClr val="002060"/>
                          </a:solidFill>
                        </a:rPr>
                        <a:t>Discipline</a:t>
                      </a:r>
                    </a:p>
                  </a:txBody>
                  <a:tcPr marL="98500" marR="98500" marT="49250" marB="49250">
                    <a:lnL>
                      <a:noFill/>
                    </a:lnL>
                    <a:lnR>
                      <a:noFill/>
                    </a:lnR>
                    <a:lnT>
                      <a:noFill/>
                    </a:lnT>
                    <a:lnB>
                      <a:noFill/>
                    </a:lnB>
                    <a:noFill/>
                  </a:tcPr>
                </a:tc>
                <a:tc>
                  <a:txBody>
                    <a:bodyPr/>
                    <a:lstStyle/>
                    <a:p>
                      <a:pPr algn="ctr">
                        <a:lnSpc>
                          <a:spcPct val="90000"/>
                        </a:lnSpc>
                        <a:buNone/>
                      </a:pPr>
                      <a:r>
                        <a:rPr lang="en-US" b="1" dirty="0">
                          <a:solidFill>
                            <a:srgbClr val="002060"/>
                          </a:solidFill>
                        </a:rPr>
                        <a:t>How Assignments Become Study Tools</a:t>
                      </a:r>
                      <a:endParaRPr lang="en-US" dirty="0">
                        <a:solidFill>
                          <a:srgbClr val="002060"/>
                        </a:solidFill>
                      </a:endParaRPr>
                    </a:p>
                  </a:txBody>
                  <a:tcPr anchor="ctr">
                    <a:lnL>
                      <a:noFill/>
                    </a:lnL>
                    <a:lnR>
                      <a:noFill/>
                    </a:lnR>
                    <a:lnT>
                      <a:noFill/>
                    </a:lnT>
                    <a:lnB>
                      <a:noFill/>
                    </a:lnB>
                    <a:noFill/>
                  </a:tcPr>
                </a:tc>
                <a:extLst>
                  <a:ext uri="{0D108BD9-81ED-4DB2-BD59-A6C34878D82A}">
                    <a16:rowId xmlns:a16="http://schemas.microsoft.com/office/drawing/2014/main" val="3598944356"/>
                  </a:ext>
                </a:extLst>
              </a:tr>
              <a:tr h="581357">
                <a:tc>
                  <a:txBody>
                    <a:bodyPr/>
                    <a:lstStyle/>
                    <a:p>
                      <a:pPr>
                        <a:lnSpc>
                          <a:spcPct val="90000"/>
                        </a:lnSpc>
                        <a:buNone/>
                      </a:pPr>
                      <a:r>
                        <a:rPr lang="en-US" sz="1600" b="0" dirty="0">
                          <a:solidFill>
                            <a:srgbClr val="002060"/>
                          </a:solidFill>
                        </a:rPr>
                        <a:t>STEM and                               Quantitative</a:t>
                      </a:r>
                    </a:p>
                  </a:txBody>
                  <a:tcPr anchor="ctr">
                    <a:lnL>
                      <a:noFill/>
                    </a:lnL>
                    <a:lnR>
                      <a:noFill/>
                    </a:lnR>
                    <a:lnT>
                      <a:noFill/>
                    </a:lnT>
                    <a:lnB>
                      <a:noFill/>
                    </a:lnB>
                    <a:noFill/>
                  </a:tcPr>
                </a:tc>
                <a:tc>
                  <a:txBody>
                    <a:bodyPr/>
                    <a:lstStyle/>
                    <a:p>
                      <a:pPr>
                        <a:lnSpc>
                          <a:spcPct val="90000"/>
                        </a:lnSpc>
                        <a:buNone/>
                      </a:pPr>
                      <a:r>
                        <a:rPr lang="en-US" sz="1600" dirty="0">
                          <a:solidFill>
                            <a:srgbClr val="002060"/>
                          </a:solidFill>
                        </a:rPr>
                        <a:t>“Review past homework to identify recurring error patterns before the exam.”</a:t>
                      </a:r>
                    </a:p>
                  </a:txBody>
                  <a:tcPr anchor="ctr">
                    <a:lnL>
                      <a:noFill/>
                    </a:lnL>
                    <a:lnR>
                      <a:noFill/>
                    </a:lnR>
                    <a:lnT>
                      <a:noFill/>
                    </a:lnT>
                    <a:lnB>
                      <a:noFill/>
                    </a:lnB>
                    <a:noFill/>
                  </a:tcPr>
                </a:tc>
                <a:extLst>
                  <a:ext uri="{0D108BD9-81ED-4DB2-BD59-A6C34878D82A}">
                    <a16:rowId xmlns:a16="http://schemas.microsoft.com/office/drawing/2014/main" val="2277093382"/>
                  </a:ext>
                </a:extLst>
              </a:tr>
              <a:tr h="610219">
                <a:tc>
                  <a:txBody>
                    <a:bodyPr/>
                    <a:lstStyle/>
                    <a:p>
                      <a:pPr>
                        <a:lnSpc>
                          <a:spcPct val="90000"/>
                        </a:lnSpc>
                        <a:buNone/>
                      </a:pPr>
                      <a:r>
                        <a:rPr lang="en-US" sz="1600" b="0" dirty="0">
                          <a:solidFill>
                            <a:srgbClr val="002060"/>
                          </a:solidFill>
                        </a:rPr>
                        <a:t>Humanities and                             Reading-Intensive</a:t>
                      </a:r>
                    </a:p>
                  </a:txBody>
                  <a:tcPr anchor="ctr">
                    <a:lnL>
                      <a:noFill/>
                    </a:lnL>
                    <a:lnR>
                      <a:noFill/>
                    </a:lnR>
                    <a:lnT>
                      <a:noFill/>
                    </a:lnT>
                    <a:lnB>
                      <a:noFill/>
                    </a:lnB>
                    <a:noFill/>
                  </a:tcPr>
                </a:tc>
                <a:tc>
                  <a:txBody>
                    <a:bodyPr/>
                    <a:lstStyle/>
                    <a:p>
                      <a:pPr>
                        <a:lnSpc>
                          <a:spcPct val="90000"/>
                        </a:lnSpc>
                        <a:buNone/>
                      </a:pPr>
                      <a:r>
                        <a:rPr lang="en-US" sz="1600" dirty="0">
                          <a:solidFill>
                            <a:srgbClr val="002060"/>
                          </a:solidFill>
                        </a:rPr>
                        <a:t>“Use feedback from one essay to revise how you develop arguments in the next.”</a:t>
                      </a:r>
                    </a:p>
                  </a:txBody>
                  <a:tcPr anchor="ctr">
                    <a:lnL>
                      <a:noFill/>
                    </a:lnL>
                    <a:lnR>
                      <a:noFill/>
                    </a:lnR>
                    <a:lnT>
                      <a:noFill/>
                    </a:lnT>
                    <a:lnB>
                      <a:noFill/>
                    </a:lnB>
                    <a:noFill/>
                  </a:tcPr>
                </a:tc>
                <a:extLst>
                  <a:ext uri="{0D108BD9-81ED-4DB2-BD59-A6C34878D82A}">
                    <a16:rowId xmlns:a16="http://schemas.microsoft.com/office/drawing/2014/main" val="3459031492"/>
                  </a:ext>
                </a:extLst>
              </a:tr>
              <a:tr h="618201">
                <a:tc>
                  <a:txBody>
                    <a:bodyPr/>
                    <a:lstStyle/>
                    <a:p>
                      <a:pPr>
                        <a:lnSpc>
                          <a:spcPct val="90000"/>
                        </a:lnSpc>
                        <a:buNone/>
                      </a:pPr>
                      <a:r>
                        <a:rPr lang="en-US" sz="1600" b="0" dirty="0">
                          <a:solidFill>
                            <a:srgbClr val="002060"/>
                          </a:solidFill>
                        </a:rPr>
                        <a:t>Social Sciences</a:t>
                      </a:r>
                    </a:p>
                  </a:txBody>
                  <a:tcPr anchor="ctr">
                    <a:lnL>
                      <a:noFill/>
                    </a:lnL>
                    <a:lnR>
                      <a:noFill/>
                    </a:lnR>
                    <a:lnT>
                      <a:noFill/>
                    </a:lnT>
                    <a:lnB>
                      <a:noFill/>
                    </a:lnB>
                    <a:noFill/>
                  </a:tcPr>
                </a:tc>
                <a:tc>
                  <a:txBody>
                    <a:bodyPr/>
                    <a:lstStyle/>
                    <a:p>
                      <a:pPr>
                        <a:lnSpc>
                          <a:spcPct val="90000"/>
                        </a:lnSpc>
                        <a:buNone/>
                      </a:pPr>
                      <a:r>
                        <a:rPr lang="en-US" sz="1600" dirty="0">
                          <a:solidFill>
                            <a:srgbClr val="002060"/>
                          </a:solidFill>
                        </a:rPr>
                        <a:t>“Apply feedback from one case study to a new scenario.”</a:t>
                      </a:r>
                    </a:p>
                  </a:txBody>
                  <a:tcPr anchor="ctr">
                    <a:lnL>
                      <a:noFill/>
                    </a:lnL>
                    <a:lnR>
                      <a:noFill/>
                    </a:lnR>
                    <a:lnT>
                      <a:noFill/>
                    </a:lnT>
                    <a:lnB>
                      <a:noFill/>
                    </a:lnB>
                    <a:noFill/>
                  </a:tcPr>
                </a:tc>
                <a:extLst>
                  <a:ext uri="{0D108BD9-81ED-4DB2-BD59-A6C34878D82A}">
                    <a16:rowId xmlns:a16="http://schemas.microsoft.com/office/drawing/2014/main" val="2569466901"/>
                  </a:ext>
                </a:extLst>
              </a:tr>
              <a:tr h="622852">
                <a:tc>
                  <a:txBody>
                    <a:bodyPr/>
                    <a:lstStyle/>
                    <a:p>
                      <a:pPr>
                        <a:lnSpc>
                          <a:spcPct val="90000"/>
                        </a:lnSpc>
                        <a:buNone/>
                      </a:pPr>
                      <a:r>
                        <a:rPr lang="en-US" sz="1600" b="0" dirty="0">
                          <a:solidFill>
                            <a:srgbClr val="002060"/>
                          </a:solidFill>
                        </a:rPr>
                        <a:t>Health Sciences</a:t>
                      </a:r>
                    </a:p>
                  </a:txBody>
                  <a:tcPr anchor="ctr">
                    <a:lnL>
                      <a:noFill/>
                    </a:lnL>
                    <a:lnR>
                      <a:noFill/>
                    </a:lnR>
                    <a:lnT>
                      <a:noFill/>
                    </a:lnT>
                    <a:lnB>
                      <a:noFill/>
                    </a:lnB>
                    <a:noFill/>
                  </a:tcPr>
                </a:tc>
                <a:tc>
                  <a:txBody>
                    <a:bodyPr/>
                    <a:lstStyle/>
                    <a:p>
                      <a:pPr>
                        <a:lnSpc>
                          <a:spcPct val="90000"/>
                        </a:lnSpc>
                        <a:buNone/>
                      </a:pPr>
                      <a:r>
                        <a:rPr lang="en-US" sz="1600" dirty="0">
                          <a:solidFill>
                            <a:srgbClr val="002060"/>
                          </a:solidFill>
                        </a:rPr>
                        <a:t>“Compare two cases to track how your clinical reasoning has improved.”</a:t>
                      </a:r>
                    </a:p>
                  </a:txBody>
                  <a:tcPr anchor="ctr">
                    <a:lnL>
                      <a:noFill/>
                    </a:lnL>
                    <a:lnR>
                      <a:noFill/>
                    </a:lnR>
                    <a:lnT>
                      <a:noFill/>
                    </a:lnT>
                    <a:lnB>
                      <a:noFill/>
                    </a:lnB>
                    <a:noFill/>
                  </a:tcPr>
                </a:tc>
                <a:extLst>
                  <a:ext uri="{0D108BD9-81ED-4DB2-BD59-A6C34878D82A}">
                    <a16:rowId xmlns:a16="http://schemas.microsoft.com/office/drawing/2014/main" val="1228553851"/>
                  </a:ext>
                </a:extLst>
              </a:tr>
              <a:tr h="622852">
                <a:tc>
                  <a:txBody>
                    <a:bodyPr/>
                    <a:lstStyle/>
                    <a:p>
                      <a:pPr>
                        <a:lnSpc>
                          <a:spcPct val="90000"/>
                        </a:lnSpc>
                        <a:buNone/>
                      </a:pPr>
                      <a:r>
                        <a:rPr lang="en-US" sz="1600" b="0" dirty="0">
                          <a:solidFill>
                            <a:srgbClr val="002060"/>
                          </a:solidFill>
                        </a:rPr>
                        <a:t>Technical and                          Workforce</a:t>
                      </a:r>
                    </a:p>
                  </a:txBody>
                  <a:tcPr anchor="ctr">
                    <a:lnL>
                      <a:noFill/>
                    </a:lnL>
                    <a:lnR>
                      <a:noFill/>
                    </a:lnR>
                    <a:lnT>
                      <a:noFill/>
                    </a:lnT>
                    <a:lnB>
                      <a:noFill/>
                    </a:lnB>
                    <a:noFill/>
                  </a:tcPr>
                </a:tc>
                <a:tc>
                  <a:txBody>
                    <a:bodyPr/>
                    <a:lstStyle/>
                    <a:p>
                      <a:pPr>
                        <a:lnSpc>
                          <a:spcPct val="90000"/>
                        </a:lnSpc>
                        <a:buNone/>
                      </a:pPr>
                      <a:r>
                        <a:rPr lang="en-US" sz="1600" dirty="0">
                          <a:solidFill>
                            <a:srgbClr val="002060"/>
                          </a:solidFill>
                        </a:rPr>
                        <a:t>“Redo a task focusing only on the step that caused problems last time.”</a:t>
                      </a:r>
                    </a:p>
                  </a:txBody>
                  <a:tcPr anchor="ctr">
                    <a:lnL>
                      <a:noFill/>
                    </a:lnL>
                    <a:lnR>
                      <a:noFill/>
                    </a:lnR>
                    <a:lnT>
                      <a:noFill/>
                    </a:lnT>
                    <a:lnB>
                      <a:noFill/>
                    </a:lnB>
                    <a:noFill/>
                  </a:tcPr>
                </a:tc>
                <a:extLst>
                  <a:ext uri="{0D108BD9-81ED-4DB2-BD59-A6C34878D82A}">
                    <a16:rowId xmlns:a16="http://schemas.microsoft.com/office/drawing/2014/main" val="1982238206"/>
                  </a:ext>
                </a:extLst>
              </a:tr>
              <a:tr h="728904">
                <a:tc>
                  <a:txBody>
                    <a:bodyPr/>
                    <a:lstStyle/>
                    <a:p>
                      <a:pPr>
                        <a:lnSpc>
                          <a:spcPct val="90000"/>
                        </a:lnSpc>
                        <a:buNone/>
                      </a:pPr>
                      <a:r>
                        <a:rPr lang="en-US" sz="1600" b="0" dirty="0">
                          <a:solidFill>
                            <a:srgbClr val="002060"/>
                          </a:solidFill>
                        </a:rPr>
                        <a:t>Fine and Performing                            Arts</a:t>
                      </a:r>
                    </a:p>
                  </a:txBody>
                  <a:tcPr anchor="ctr">
                    <a:lnL>
                      <a:noFill/>
                    </a:lnL>
                    <a:lnR>
                      <a:noFill/>
                    </a:lnR>
                    <a:lnT>
                      <a:noFill/>
                    </a:lnT>
                    <a:lnB>
                      <a:noFill/>
                    </a:lnB>
                    <a:noFill/>
                  </a:tcPr>
                </a:tc>
                <a:tc>
                  <a:txBody>
                    <a:bodyPr/>
                    <a:lstStyle/>
                    <a:p>
                      <a:pPr>
                        <a:lnSpc>
                          <a:spcPct val="90000"/>
                        </a:lnSpc>
                        <a:buNone/>
                      </a:pPr>
                      <a:r>
                        <a:rPr lang="en-US" sz="1600" dirty="0">
                          <a:solidFill>
                            <a:srgbClr val="002060"/>
                          </a:solidFill>
                        </a:rPr>
                        <a:t>“Use critique notes from one performance to shape the next.</a:t>
                      </a:r>
                    </a:p>
                  </a:txBody>
                  <a:tcPr anchor="ctr">
                    <a:lnL>
                      <a:noFill/>
                    </a:lnL>
                    <a:lnR>
                      <a:noFill/>
                    </a:lnR>
                    <a:lnT>
                      <a:noFill/>
                    </a:lnT>
                    <a:lnB>
                      <a:noFill/>
                    </a:lnB>
                    <a:noFill/>
                  </a:tcPr>
                </a:tc>
                <a:extLst>
                  <a:ext uri="{0D108BD9-81ED-4DB2-BD59-A6C34878D82A}">
                    <a16:rowId xmlns:a16="http://schemas.microsoft.com/office/drawing/2014/main" val="3471089778"/>
                  </a:ext>
                </a:extLst>
              </a:tr>
            </a:tbl>
          </a:graphicData>
        </a:graphic>
      </p:graphicFrame>
    </p:spTree>
    <p:extLst>
      <p:ext uri="{BB962C8B-B14F-4D97-AF65-F5344CB8AC3E}">
        <p14:creationId xmlns:p14="http://schemas.microsoft.com/office/powerpoint/2010/main" val="2762394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close-up of a manual&#10;&#10;AI-generated content may be incorrect.">
            <a:extLst>
              <a:ext uri="{FF2B5EF4-FFF2-40B4-BE49-F238E27FC236}">
                <a16:creationId xmlns:a16="http://schemas.microsoft.com/office/drawing/2014/main" id="{3CFB7E7B-8AFB-4C90-DE37-C3E746BAC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2256" y="901032"/>
            <a:ext cx="3619725" cy="5116220"/>
          </a:xfrm>
          <a:prstGeom prst="rect">
            <a:avLst/>
          </a:prstGeom>
        </p:spPr>
      </p:pic>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29E849B-2171-FA91-1D30-1CEF5F5E2104}"/>
              </a:ext>
            </a:extLst>
          </p:cNvPr>
          <p:cNvSpPr txBox="1"/>
          <p:nvPr/>
        </p:nvSpPr>
        <p:spPr>
          <a:xfrm>
            <a:off x="1135077" y="1257023"/>
            <a:ext cx="4497236"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Providing Discipline-Specific Study Guides or Examples</a:t>
            </a:r>
          </a:p>
        </p:txBody>
      </p:sp>
      <p:sp>
        <p:nvSpPr>
          <p:cNvPr id="6" name="TextBox 5">
            <a:extLst>
              <a:ext uri="{FF2B5EF4-FFF2-40B4-BE49-F238E27FC236}">
                <a16:creationId xmlns:a16="http://schemas.microsoft.com/office/drawing/2014/main" id="{DC2E9F91-8EC7-D455-F72D-9C1052B87254}"/>
              </a:ext>
            </a:extLst>
          </p:cNvPr>
          <p:cNvSpPr txBox="1"/>
          <p:nvPr/>
        </p:nvSpPr>
        <p:spPr>
          <a:xfrm>
            <a:off x="1216658" y="2378137"/>
            <a:ext cx="4282984" cy="3511943"/>
          </a:xfrm>
          <a:prstGeom prst="rect">
            <a:avLst/>
          </a:prstGeom>
        </p:spPr>
        <p:txBody>
          <a:bodyPr vert="horz" lIns="91440" tIns="45720" rIns="91440" bIns="45720" rtlCol="0" anchor="ctr">
            <a:normAutofit/>
          </a:bodyPr>
          <a:lstStyle/>
          <a:p>
            <a:pPr>
              <a:lnSpc>
                <a:spcPct val="90000"/>
              </a:lnSpc>
              <a:spcAft>
                <a:spcPts val="600"/>
              </a:spcAft>
            </a:pPr>
            <a:r>
              <a:rPr lang="en-US" sz="1500" b="1" dirty="0">
                <a:solidFill>
                  <a:srgbClr val="002060"/>
                </a:solidFill>
              </a:rPr>
              <a:t>Why it matters</a:t>
            </a:r>
            <a:endParaRPr lang="en-US" sz="1500" dirty="0">
              <a:solidFill>
                <a:srgbClr val="002060"/>
              </a:solidFill>
            </a:endParaRPr>
          </a:p>
          <a:p>
            <a:pPr marL="341313" indent="-231775">
              <a:lnSpc>
                <a:spcPct val="90000"/>
              </a:lnSpc>
              <a:spcAft>
                <a:spcPts val="600"/>
              </a:spcAft>
              <a:buFont typeface="Wingdings" panose="05000000000000000000" pitchFamily="2" charset="2"/>
              <a:buChar char="§"/>
            </a:pPr>
            <a:r>
              <a:rPr lang="en-US" sz="1500" dirty="0">
                <a:solidFill>
                  <a:srgbClr val="002060"/>
                </a:solidFill>
              </a:rPr>
              <a:t>Students often don’t know what to prioritize</a:t>
            </a:r>
          </a:p>
          <a:p>
            <a:pPr marL="341313" indent="-231775">
              <a:lnSpc>
                <a:spcPct val="90000"/>
              </a:lnSpc>
              <a:spcAft>
                <a:spcPts val="1200"/>
              </a:spcAft>
              <a:buFont typeface="Wingdings" panose="05000000000000000000" pitchFamily="2" charset="2"/>
              <a:buChar char="§"/>
            </a:pPr>
            <a:r>
              <a:rPr lang="en-US" sz="1500" dirty="0">
                <a:solidFill>
                  <a:srgbClr val="002060"/>
                </a:solidFill>
              </a:rPr>
              <a:t>Generic study advice doesn’t transfer across disciplines</a:t>
            </a:r>
          </a:p>
          <a:p>
            <a:pPr>
              <a:lnSpc>
                <a:spcPct val="90000"/>
              </a:lnSpc>
              <a:spcAft>
                <a:spcPts val="600"/>
              </a:spcAft>
            </a:pPr>
            <a:r>
              <a:rPr lang="en-US" sz="1500" b="1" dirty="0">
                <a:solidFill>
                  <a:srgbClr val="002060"/>
                </a:solidFill>
              </a:rPr>
              <a:t>What to provide</a:t>
            </a:r>
            <a:endParaRPr lang="en-US" sz="1500" dirty="0">
              <a:solidFill>
                <a:srgbClr val="002060"/>
              </a:solidFill>
            </a:endParaRPr>
          </a:p>
          <a:p>
            <a:pPr marL="341313" indent="-231775">
              <a:lnSpc>
                <a:spcPct val="90000"/>
              </a:lnSpc>
              <a:spcAft>
                <a:spcPts val="600"/>
              </a:spcAft>
              <a:buFont typeface="Wingdings" panose="05000000000000000000" pitchFamily="2" charset="2"/>
              <a:buChar char="§"/>
            </a:pPr>
            <a:r>
              <a:rPr lang="en-US" sz="1500" dirty="0">
                <a:solidFill>
                  <a:srgbClr val="002060"/>
                </a:solidFill>
              </a:rPr>
              <a:t>Key questions or concepts to focus on</a:t>
            </a:r>
          </a:p>
          <a:p>
            <a:pPr marL="341313" indent="-231775">
              <a:lnSpc>
                <a:spcPct val="90000"/>
              </a:lnSpc>
              <a:spcAft>
                <a:spcPts val="600"/>
              </a:spcAft>
              <a:buFont typeface="Wingdings" panose="05000000000000000000" pitchFamily="2" charset="2"/>
              <a:buChar char="§"/>
            </a:pPr>
            <a:r>
              <a:rPr lang="en-US" sz="1500" dirty="0">
                <a:solidFill>
                  <a:srgbClr val="002060"/>
                </a:solidFill>
              </a:rPr>
              <a:t>Sample problems, cases, or excerpts</a:t>
            </a:r>
          </a:p>
          <a:p>
            <a:pPr marL="341313" indent="-231775">
              <a:lnSpc>
                <a:spcPct val="90000"/>
              </a:lnSpc>
              <a:spcAft>
                <a:spcPts val="1200"/>
              </a:spcAft>
              <a:buFont typeface="Wingdings" panose="05000000000000000000" pitchFamily="2" charset="2"/>
              <a:buChar char="§"/>
            </a:pPr>
            <a:r>
              <a:rPr lang="en-US" sz="1500" dirty="0">
                <a:solidFill>
                  <a:srgbClr val="002060"/>
                </a:solidFill>
              </a:rPr>
              <a:t>Examples of strong work or common errors</a:t>
            </a:r>
          </a:p>
          <a:p>
            <a:pPr marL="109538" indent="-109538">
              <a:lnSpc>
                <a:spcPct val="90000"/>
              </a:lnSpc>
              <a:spcAft>
                <a:spcPts val="600"/>
              </a:spcAft>
            </a:pPr>
            <a:r>
              <a:rPr lang="en-US" sz="1500" b="1" dirty="0">
                <a:solidFill>
                  <a:srgbClr val="002060"/>
                </a:solidFill>
              </a:rPr>
              <a:t>Key takeaway:</a:t>
            </a:r>
          </a:p>
          <a:p>
            <a:pPr marL="109538" indent="-109538">
              <a:lnSpc>
                <a:spcPct val="90000"/>
              </a:lnSpc>
              <a:spcAft>
                <a:spcPts val="600"/>
              </a:spcAft>
            </a:pPr>
            <a:r>
              <a:rPr lang="en-US" sz="1500" b="1" dirty="0">
                <a:solidFill>
                  <a:srgbClr val="002060"/>
                </a:solidFill>
              </a:rPr>
              <a:t>   </a:t>
            </a:r>
            <a:r>
              <a:rPr lang="en-US" sz="1500" dirty="0">
                <a:solidFill>
                  <a:srgbClr val="002060"/>
                </a:solidFill>
              </a:rPr>
              <a:t>Clear guidance helps students study with focus and purpose.</a:t>
            </a:r>
          </a:p>
        </p:txBody>
      </p:sp>
    </p:spTree>
    <p:extLst>
      <p:ext uri="{BB962C8B-B14F-4D97-AF65-F5344CB8AC3E}">
        <p14:creationId xmlns:p14="http://schemas.microsoft.com/office/powerpoint/2010/main" val="3945345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5FFECD-1DD1-91ED-8471-C411ED9D3C34}"/>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EB82534-A198-0425-905F-EF000B7FFD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69F4D672-D1A2-D5AB-7B86-9420C1CBF19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E2DDD4FB-F054-54A0-19A0-3169329054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9F8010BA-4B15-5F8E-FBBD-B0E40719A8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454B89BD-82F3-44BA-CE67-CFF6285131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8E86C304-20F7-F304-3ACA-3D7D411F0F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EE570A7-BD21-89C2-6AD8-340A5705C289}"/>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9" name="Table 8">
            <a:extLst>
              <a:ext uri="{FF2B5EF4-FFF2-40B4-BE49-F238E27FC236}">
                <a16:creationId xmlns:a16="http://schemas.microsoft.com/office/drawing/2014/main" id="{95777EED-209A-E28D-E34B-164B35F53812}"/>
              </a:ext>
            </a:extLst>
          </p:cNvPr>
          <p:cNvGraphicFramePr>
            <a:graphicFrameLocks noGrp="1"/>
          </p:cNvGraphicFramePr>
          <p:nvPr>
            <p:extLst>
              <p:ext uri="{D42A27DB-BD31-4B8C-83A1-F6EECF244321}">
                <p14:modId xmlns:p14="http://schemas.microsoft.com/office/powerpoint/2010/main" val="1635714561"/>
              </p:ext>
            </p:extLst>
          </p:nvPr>
        </p:nvGraphicFramePr>
        <p:xfrm>
          <a:off x="2388602" y="1369544"/>
          <a:ext cx="8267914" cy="4329730"/>
        </p:xfrm>
        <a:graphic>
          <a:graphicData uri="http://schemas.openxmlformats.org/drawingml/2006/table">
            <a:tbl>
              <a:tblPr/>
              <a:tblGrid>
                <a:gridCol w="3039728">
                  <a:extLst>
                    <a:ext uri="{9D8B030D-6E8A-4147-A177-3AD203B41FA5}">
                      <a16:colId xmlns:a16="http://schemas.microsoft.com/office/drawing/2014/main" val="384809958"/>
                    </a:ext>
                  </a:extLst>
                </a:gridCol>
                <a:gridCol w="5228186">
                  <a:extLst>
                    <a:ext uri="{9D8B030D-6E8A-4147-A177-3AD203B41FA5}">
                      <a16:colId xmlns:a16="http://schemas.microsoft.com/office/drawing/2014/main" val="2333635002"/>
                    </a:ext>
                  </a:extLst>
                </a:gridCol>
              </a:tblGrid>
              <a:tr h="379743">
                <a:tc>
                  <a:txBody>
                    <a:bodyPr/>
                    <a:lstStyle/>
                    <a:p>
                      <a:pPr algn="l">
                        <a:lnSpc>
                          <a:spcPct val="80000"/>
                        </a:lnSpc>
                        <a:buNone/>
                      </a:pPr>
                      <a:r>
                        <a:rPr lang="en-US" sz="1800" b="1" dirty="0">
                          <a:solidFill>
                            <a:srgbClr val="002060"/>
                          </a:solidFill>
                        </a:rPr>
                        <a:t>Discipline</a:t>
                      </a:r>
                    </a:p>
                  </a:txBody>
                  <a:tcPr marL="98500" marR="98500" marT="49250" marB="49250">
                    <a:lnL>
                      <a:noFill/>
                    </a:lnL>
                    <a:lnR>
                      <a:noFill/>
                    </a:lnR>
                    <a:lnT>
                      <a:noFill/>
                    </a:lnT>
                    <a:lnB>
                      <a:noFill/>
                    </a:lnB>
                    <a:noFill/>
                  </a:tcPr>
                </a:tc>
                <a:tc>
                  <a:txBody>
                    <a:bodyPr/>
                    <a:lstStyle/>
                    <a:p>
                      <a:pPr>
                        <a:lnSpc>
                          <a:spcPct val="80000"/>
                        </a:lnSpc>
                        <a:buNone/>
                      </a:pPr>
                      <a:r>
                        <a:rPr lang="en-US" sz="1800" b="1" dirty="0">
                          <a:solidFill>
                            <a:srgbClr val="002060"/>
                          </a:solidFill>
                        </a:rPr>
                        <a:t>What the Study Guide or Example Emphasizes</a:t>
                      </a:r>
                      <a:endParaRPr lang="en-US" sz="1800" dirty="0">
                        <a:solidFill>
                          <a:srgbClr val="002060"/>
                        </a:solidFill>
                      </a:endParaRPr>
                    </a:p>
                  </a:txBody>
                  <a:tcPr marL="83680" marR="83680" marT="41840" marB="41840" anchor="ctr">
                    <a:lnL>
                      <a:noFill/>
                    </a:lnL>
                    <a:lnR>
                      <a:noFill/>
                    </a:lnR>
                    <a:lnT>
                      <a:noFill/>
                    </a:lnT>
                    <a:lnB>
                      <a:noFill/>
                    </a:lnB>
                    <a:noFill/>
                  </a:tcPr>
                </a:tc>
                <a:extLst>
                  <a:ext uri="{0D108BD9-81ED-4DB2-BD59-A6C34878D82A}">
                    <a16:rowId xmlns:a16="http://schemas.microsoft.com/office/drawing/2014/main" val="3598944356"/>
                  </a:ext>
                </a:extLst>
              </a:tr>
              <a:tr h="633746">
                <a:tc>
                  <a:txBody>
                    <a:bodyPr/>
                    <a:lstStyle/>
                    <a:p>
                      <a:pPr>
                        <a:lnSpc>
                          <a:spcPct val="80000"/>
                        </a:lnSpc>
                        <a:buNone/>
                      </a:pPr>
                      <a:r>
                        <a:rPr lang="en-US" sz="1600" b="0" dirty="0">
                          <a:solidFill>
                            <a:srgbClr val="002060"/>
                          </a:solidFill>
                        </a:rPr>
                        <a:t>STEM and                               Quantitative</a:t>
                      </a:r>
                    </a:p>
                  </a:txBody>
                  <a:tcPr anchor="ctr">
                    <a:lnL>
                      <a:noFill/>
                    </a:lnL>
                    <a:lnR>
                      <a:noFill/>
                    </a:lnR>
                    <a:lnT>
                      <a:noFill/>
                    </a:lnT>
                    <a:lnB>
                      <a:noFill/>
                    </a:lnB>
                    <a:noFill/>
                  </a:tcPr>
                </a:tc>
                <a:tc>
                  <a:txBody>
                    <a:bodyPr/>
                    <a:lstStyle/>
                    <a:p>
                      <a:pPr>
                        <a:lnSpc>
                          <a:spcPct val="80000"/>
                        </a:lnSpc>
                        <a:buNone/>
                      </a:pPr>
                      <a:r>
                        <a:rPr lang="en-US" sz="1600" dirty="0">
                          <a:solidFill>
                            <a:srgbClr val="002060"/>
                          </a:solidFill>
                        </a:rPr>
                        <a:t>A short list of representative problem types with notes on common errors and decision points.</a:t>
                      </a:r>
                    </a:p>
                  </a:txBody>
                  <a:tcPr marL="83680" marR="83680" marT="41840" marB="41840" anchor="ctr">
                    <a:lnL>
                      <a:noFill/>
                    </a:lnL>
                    <a:lnR>
                      <a:noFill/>
                    </a:lnR>
                    <a:lnT>
                      <a:noFill/>
                    </a:lnT>
                    <a:lnB>
                      <a:noFill/>
                    </a:lnB>
                    <a:noFill/>
                  </a:tcPr>
                </a:tc>
                <a:extLst>
                  <a:ext uri="{0D108BD9-81ED-4DB2-BD59-A6C34878D82A}">
                    <a16:rowId xmlns:a16="http://schemas.microsoft.com/office/drawing/2014/main" val="2277093382"/>
                  </a:ext>
                </a:extLst>
              </a:tr>
              <a:tr h="654627">
                <a:tc>
                  <a:txBody>
                    <a:bodyPr/>
                    <a:lstStyle/>
                    <a:p>
                      <a:pPr>
                        <a:lnSpc>
                          <a:spcPct val="80000"/>
                        </a:lnSpc>
                        <a:buNone/>
                      </a:pPr>
                      <a:r>
                        <a:rPr lang="en-US" sz="1600" b="0" dirty="0">
                          <a:solidFill>
                            <a:srgbClr val="002060"/>
                          </a:solidFill>
                        </a:rPr>
                        <a:t>Humanities and                             Reading-Intensive</a:t>
                      </a:r>
                    </a:p>
                  </a:txBody>
                  <a:tcPr anchor="ctr">
                    <a:lnL>
                      <a:noFill/>
                    </a:lnL>
                    <a:lnR>
                      <a:noFill/>
                    </a:lnR>
                    <a:lnT>
                      <a:noFill/>
                    </a:lnT>
                    <a:lnB>
                      <a:noFill/>
                    </a:lnB>
                    <a:noFill/>
                  </a:tcPr>
                </a:tc>
                <a:tc>
                  <a:txBody>
                    <a:bodyPr/>
                    <a:lstStyle/>
                    <a:p>
                      <a:pPr>
                        <a:lnSpc>
                          <a:spcPct val="80000"/>
                        </a:lnSpc>
                        <a:buNone/>
                      </a:pPr>
                      <a:r>
                        <a:rPr lang="en-US" sz="1600" dirty="0">
                          <a:solidFill>
                            <a:srgbClr val="002060"/>
                          </a:solidFill>
                        </a:rPr>
                        <a:t>Guiding questions that focus on the author’s argument, use of evidence, and key themes rather than details.</a:t>
                      </a:r>
                    </a:p>
                  </a:txBody>
                  <a:tcPr marL="83680" marR="83680" marT="41840" marB="41840" anchor="ctr">
                    <a:lnL>
                      <a:noFill/>
                    </a:lnL>
                    <a:lnR>
                      <a:noFill/>
                    </a:lnR>
                    <a:lnT>
                      <a:noFill/>
                    </a:lnT>
                    <a:lnB>
                      <a:noFill/>
                    </a:lnB>
                    <a:noFill/>
                  </a:tcPr>
                </a:tc>
                <a:extLst>
                  <a:ext uri="{0D108BD9-81ED-4DB2-BD59-A6C34878D82A}">
                    <a16:rowId xmlns:a16="http://schemas.microsoft.com/office/drawing/2014/main" val="3459031492"/>
                  </a:ext>
                </a:extLst>
              </a:tr>
              <a:tr h="696191">
                <a:tc>
                  <a:txBody>
                    <a:bodyPr/>
                    <a:lstStyle/>
                    <a:p>
                      <a:pPr>
                        <a:lnSpc>
                          <a:spcPct val="80000"/>
                        </a:lnSpc>
                        <a:buNone/>
                      </a:pPr>
                      <a:r>
                        <a:rPr lang="en-US" sz="1600" b="0" dirty="0">
                          <a:solidFill>
                            <a:srgbClr val="002060"/>
                          </a:solidFill>
                        </a:rPr>
                        <a:t>Social Sciences</a:t>
                      </a:r>
                    </a:p>
                  </a:txBody>
                  <a:tcPr anchor="ctr">
                    <a:lnL>
                      <a:noFill/>
                    </a:lnL>
                    <a:lnR>
                      <a:noFill/>
                    </a:lnR>
                    <a:lnT>
                      <a:noFill/>
                    </a:lnT>
                    <a:lnB>
                      <a:noFill/>
                    </a:lnB>
                    <a:noFill/>
                  </a:tcPr>
                </a:tc>
                <a:tc>
                  <a:txBody>
                    <a:bodyPr/>
                    <a:lstStyle/>
                    <a:p>
                      <a:pPr>
                        <a:lnSpc>
                          <a:spcPct val="80000"/>
                        </a:lnSpc>
                        <a:buNone/>
                      </a:pPr>
                      <a:r>
                        <a:rPr lang="en-US" sz="1600" dirty="0">
                          <a:solidFill>
                            <a:srgbClr val="002060"/>
                          </a:solidFill>
                        </a:rPr>
                        <a:t>A brief set of prompts showing how to apply theories to real-world scenarios or case examples.</a:t>
                      </a:r>
                    </a:p>
                  </a:txBody>
                  <a:tcPr marL="83680" marR="83680" marT="41840" marB="41840" anchor="ctr">
                    <a:lnL>
                      <a:noFill/>
                    </a:lnL>
                    <a:lnR>
                      <a:noFill/>
                    </a:lnR>
                    <a:lnT>
                      <a:noFill/>
                    </a:lnT>
                    <a:lnB>
                      <a:noFill/>
                    </a:lnB>
                    <a:noFill/>
                  </a:tcPr>
                </a:tc>
                <a:extLst>
                  <a:ext uri="{0D108BD9-81ED-4DB2-BD59-A6C34878D82A}">
                    <a16:rowId xmlns:a16="http://schemas.microsoft.com/office/drawing/2014/main" val="2569466901"/>
                  </a:ext>
                </a:extLst>
              </a:tr>
              <a:tr h="602673">
                <a:tc>
                  <a:txBody>
                    <a:bodyPr/>
                    <a:lstStyle/>
                    <a:p>
                      <a:pPr>
                        <a:lnSpc>
                          <a:spcPct val="80000"/>
                        </a:lnSpc>
                        <a:buNone/>
                      </a:pPr>
                      <a:r>
                        <a:rPr lang="en-US" sz="1600" b="0" dirty="0">
                          <a:solidFill>
                            <a:srgbClr val="002060"/>
                          </a:solidFill>
                        </a:rPr>
                        <a:t>Health Sciences</a:t>
                      </a:r>
                    </a:p>
                  </a:txBody>
                  <a:tcPr anchor="ctr">
                    <a:lnL>
                      <a:noFill/>
                    </a:lnL>
                    <a:lnR>
                      <a:noFill/>
                    </a:lnR>
                    <a:lnT>
                      <a:noFill/>
                    </a:lnT>
                    <a:lnB>
                      <a:noFill/>
                    </a:lnB>
                    <a:noFill/>
                  </a:tcPr>
                </a:tc>
                <a:tc>
                  <a:txBody>
                    <a:bodyPr/>
                    <a:lstStyle/>
                    <a:p>
                      <a:pPr>
                        <a:lnSpc>
                          <a:spcPct val="80000"/>
                        </a:lnSpc>
                        <a:buNone/>
                      </a:pPr>
                      <a:r>
                        <a:rPr lang="en-US" sz="1600" dirty="0">
                          <a:solidFill>
                            <a:srgbClr val="002060"/>
                          </a:solidFill>
                        </a:rPr>
                        <a:t>Sample case questions that highlight prioritization, decision-making, and clinical reasoning.</a:t>
                      </a:r>
                    </a:p>
                  </a:txBody>
                  <a:tcPr marL="83680" marR="83680" marT="41840" marB="41840" anchor="ctr">
                    <a:lnL>
                      <a:noFill/>
                    </a:lnL>
                    <a:lnR>
                      <a:noFill/>
                    </a:lnR>
                    <a:lnT>
                      <a:noFill/>
                    </a:lnT>
                    <a:lnB>
                      <a:noFill/>
                    </a:lnB>
                    <a:noFill/>
                  </a:tcPr>
                </a:tc>
                <a:extLst>
                  <a:ext uri="{0D108BD9-81ED-4DB2-BD59-A6C34878D82A}">
                    <a16:rowId xmlns:a16="http://schemas.microsoft.com/office/drawing/2014/main" val="1228553851"/>
                  </a:ext>
                </a:extLst>
              </a:tr>
              <a:tr h="633846">
                <a:tc>
                  <a:txBody>
                    <a:bodyPr/>
                    <a:lstStyle/>
                    <a:p>
                      <a:pPr>
                        <a:lnSpc>
                          <a:spcPct val="80000"/>
                        </a:lnSpc>
                        <a:buNone/>
                      </a:pPr>
                      <a:r>
                        <a:rPr lang="en-US" sz="1600" b="0" dirty="0">
                          <a:solidFill>
                            <a:srgbClr val="002060"/>
                          </a:solidFill>
                        </a:rPr>
                        <a:t>Technical and                          Workforce</a:t>
                      </a:r>
                    </a:p>
                  </a:txBody>
                  <a:tcPr anchor="ctr">
                    <a:lnL>
                      <a:noFill/>
                    </a:lnL>
                    <a:lnR>
                      <a:noFill/>
                    </a:lnR>
                    <a:lnT>
                      <a:noFill/>
                    </a:lnT>
                    <a:lnB>
                      <a:noFill/>
                    </a:lnB>
                    <a:noFill/>
                  </a:tcPr>
                </a:tc>
                <a:tc>
                  <a:txBody>
                    <a:bodyPr/>
                    <a:lstStyle/>
                    <a:p>
                      <a:pPr>
                        <a:lnSpc>
                          <a:spcPct val="80000"/>
                        </a:lnSpc>
                        <a:buNone/>
                      </a:pPr>
                      <a:r>
                        <a:rPr lang="en-US" sz="1600" dirty="0">
                          <a:solidFill>
                            <a:srgbClr val="002060"/>
                          </a:solidFill>
                        </a:rPr>
                        <a:t>A step-by-step checklist emphasizing process accuracy, safety checks, and quality control.</a:t>
                      </a:r>
                    </a:p>
                  </a:txBody>
                  <a:tcPr marL="83680" marR="83680" marT="41840" marB="41840" anchor="ctr">
                    <a:lnL>
                      <a:noFill/>
                    </a:lnL>
                    <a:lnR>
                      <a:noFill/>
                    </a:lnR>
                    <a:lnT>
                      <a:noFill/>
                    </a:lnT>
                    <a:lnB>
                      <a:noFill/>
                    </a:lnB>
                    <a:noFill/>
                  </a:tcPr>
                </a:tc>
                <a:extLst>
                  <a:ext uri="{0D108BD9-81ED-4DB2-BD59-A6C34878D82A}">
                    <a16:rowId xmlns:a16="http://schemas.microsoft.com/office/drawing/2014/main" val="1982238206"/>
                  </a:ext>
                </a:extLst>
              </a:tr>
              <a:tr h="728904">
                <a:tc>
                  <a:txBody>
                    <a:bodyPr/>
                    <a:lstStyle/>
                    <a:p>
                      <a:pPr>
                        <a:lnSpc>
                          <a:spcPct val="80000"/>
                        </a:lnSpc>
                        <a:buNone/>
                      </a:pPr>
                      <a:r>
                        <a:rPr lang="en-US" sz="1600" b="0" dirty="0">
                          <a:solidFill>
                            <a:srgbClr val="002060"/>
                          </a:solidFill>
                        </a:rPr>
                        <a:t>Fine and Performing                            Arts</a:t>
                      </a:r>
                    </a:p>
                  </a:txBody>
                  <a:tcPr anchor="ctr">
                    <a:lnL>
                      <a:noFill/>
                    </a:lnL>
                    <a:lnR>
                      <a:noFill/>
                    </a:lnR>
                    <a:lnT>
                      <a:noFill/>
                    </a:lnT>
                    <a:lnB>
                      <a:noFill/>
                    </a:lnB>
                    <a:noFill/>
                  </a:tcPr>
                </a:tc>
                <a:tc>
                  <a:txBody>
                    <a:bodyPr/>
                    <a:lstStyle/>
                    <a:p>
                      <a:pPr>
                        <a:lnSpc>
                          <a:spcPct val="80000"/>
                        </a:lnSpc>
                        <a:buNone/>
                      </a:pPr>
                      <a:r>
                        <a:rPr lang="en-US" sz="1600" dirty="0">
                          <a:solidFill>
                            <a:srgbClr val="002060"/>
                          </a:solidFill>
                        </a:rPr>
                        <a:t>An annotated example identifying which techniques, sections, or skills deserve focused practice.</a:t>
                      </a:r>
                    </a:p>
                  </a:txBody>
                  <a:tcPr marL="83680" marR="83680" marT="41840" marB="41840" anchor="ctr">
                    <a:lnL>
                      <a:noFill/>
                    </a:lnL>
                    <a:lnR>
                      <a:noFill/>
                    </a:lnR>
                    <a:lnT>
                      <a:noFill/>
                    </a:lnT>
                    <a:lnB>
                      <a:noFill/>
                    </a:lnB>
                    <a:noFill/>
                  </a:tcPr>
                </a:tc>
                <a:extLst>
                  <a:ext uri="{0D108BD9-81ED-4DB2-BD59-A6C34878D82A}">
                    <a16:rowId xmlns:a16="http://schemas.microsoft.com/office/drawing/2014/main" val="3471089778"/>
                  </a:ext>
                </a:extLst>
              </a:tr>
            </a:tbl>
          </a:graphicData>
        </a:graphic>
      </p:graphicFrame>
    </p:spTree>
    <p:extLst>
      <p:ext uri="{BB962C8B-B14F-4D97-AF65-F5344CB8AC3E}">
        <p14:creationId xmlns:p14="http://schemas.microsoft.com/office/powerpoint/2010/main" val="31193773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38C4D6-6C3F-7D18-286E-77FAB89B08EC}"/>
            </a:ext>
          </a:extLst>
        </p:cNvPr>
        <p:cNvGrpSpPr/>
        <p:nvPr/>
      </p:nvGrpSpPr>
      <p:grpSpPr>
        <a:xfrm>
          <a:off x="0" y="0"/>
          <a:ext cx="0" cy="0"/>
          <a:chOff x="0" y="0"/>
          <a:chExt cx="0" cy="0"/>
        </a:xfrm>
      </p:grpSpPr>
      <p:sp useBgFill="1">
        <p:nvSpPr>
          <p:cNvPr id="8223" name="Rectangle 822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25" name="Group 822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8226" name="Rectangle 822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27" name="Rectangle 822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229" name="Rectangle 822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17FF952-4581-4634-3B5B-548185E575D8}"/>
              </a:ext>
            </a:extLst>
          </p:cNvPr>
          <p:cNvSpPr txBox="1"/>
          <p:nvPr/>
        </p:nvSpPr>
        <p:spPr>
          <a:xfrm>
            <a:off x="902042" y="2148528"/>
            <a:ext cx="3969089" cy="3979585"/>
          </a:xfrm>
          <a:prstGeom prst="rect">
            <a:avLst/>
          </a:prstGeom>
        </p:spPr>
        <p:txBody>
          <a:bodyPr vert="horz" lIns="91440" tIns="45720" rIns="91440" bIns="45720" rtlCol="0" anchor="ctr">
            <a:normAutofit/>
          </a:bodyPr>
          <a:lstStyle/>
          <a:p>
            <a:pPr>
              <a:lnSpc>
                <a:spcPct val="90000"/>
              </a:lnSpc>
              <a:spcAft>
                <a:spcPts val="600"/>
              </a:spcAft>
            </a:pPr>
            <a:r>
              <a:rPr lang="en-US" sz="1600" b="1" dirty="0">
                <a:solidFill>
                  <a:srgbClr val="002060"/>
                </a:solidFill>
              </a:rPr>
              <a:t>Common response</a:t>
            </a:r>
            <a:endParaRPr lang="en-US" sz="1600" dirty="0">
              <a:solidFill>
                <a:srgbClr val="002060"/>
              </a:solidFill>
            </a:endParaRPr>
          </a:p>
          <a:p>
            <a:pPr marL="231775">
              <a:lnSpc>
                <a:spcPct val="90000"/>
              </a:lnSpc>
              <a:spcAft>
                <a:spcPts val="1200"/>
              </a:spcAft>
            </a:pPr>
            <a:r>
              <a:rPr lang="en-US" sz="1600" dirty="0">
                <a:solidFill>
                  <a:srgbClr val="002060"/>
                </a:solidFill>
              </a:rPr>
              <a:t>Re-explain the content</a:t>
            </a:r>
          </a:p>
          <a:p>
            <a:pPr>
              <a:lnSpc>
                <a:spcPct val="90000"/>
              </a:lnSpc>
              <a:spcAft>
                <a:spcPts val="600"/>
              </a:spcAft>
            </a:pPr>
            <a:r>
              <a:rPr lang="en-US" sz="1600" b="1" dirty="0">
                <a:solidFill>
                  <a:srgbClr val="002060"/>
                </a:solidFill>
              </a:rPr>
              <a:t>More effective move</a:t>
            </a:r>
            <a:endParaRPr lang="en-US" sz="1600" dirty="0">
              <a:solidFill>
                <a:srgbClr val="002060"/>
              </a:solidFill>
            </a:endParaRPr>
          </a:p>
          <a:p>
            <a:pPr marL="231775">
              <a:spcAft>
                <a:spcPts val="1200"/>
              </a:spcAft>
            </a:pPr>
            <a:r>
              <a:rPr lang="en-US" sz="1600" dirty="0">
                <a:solidFill>
                  <a:srgbClr val="002060"/>
                </a:solidFill>
              </a:rPr>
              <a:t>Ask students to practice briefly</a:t>
            </a:r>
          </a:p>
          <a:p>
            <a:pPr>
              <a:lnSpc>
                <a:spcPct val="90000"/>
              </a:lnSpc>
              <a:spcAft>
                <a:spcPts val="600"/>
              </a:spcAft>
            </a:pPr>
            <a:r>
              <a:rPr lang="en-US" sz="1600" b="1" dirty="0">
                <a:solidFill>
                  <a:srgbClr val="002060"/>
                </a:solidFill>
              </a:rPr>
              <a:t>Why it works</a:t>
            </a:r>
            <a:endParaRPr lang="en-US" sz="1600" dirty="0">
              <a:solidFill>
                <a:srgbClr val="002060"/>
              </a:solidFill>
            </a:endParaRPr>
          </a:p>
          <a:p>
            <a:pPr marL="512763" indent="-280988">
              <a:lnSpc>
                <a:spcPct val="90000"/>
              </a:lnSpc>
              <a:spcAft>
                <a:spcPts val="600"/>
              </a:spcAft>
              <a:buFont typeface="Wingdings" panose="05000000000000000000" pitchFamily="2" charset="2"/>
              <a:buChar char="§"/>
            </a:pPr>
            <a:r>
              <a:rPr lang="en-US" sz="1600" dirty="0">
                <a:solidFill>
                  <a:srgbClr val="002060"/>
                </a:solidFill>
              </a:rPr>
              <a:t>Reveals gaps quickly</a:t>
            </a:r>
          </a:p>
          <a:p>
            <a:pPr marL="512763" indent="-280988">
              <a:lnSpc>
                <a:spcPct val="90000"/>
              </a:lnSpc>
              <a:spcAft>
                <a:spcPts val="1200"/>
              </a:spcAft>
              <a:buFont typeface="Wingdings" panose="05000000000000000000" pitchFamily="2" charset="2"/>
              <a:buChar char="§"/>
            </a:pPr>
            <a:r>
              <a:rPr lang="en-US" sz="1600" dirty="0">
                <a:solidFill>
                  <a:srgbClr val="002060"/>
                </a:solidFill>
              </a:rPr>
              <a:t>Targets what needs attention</a:t>
            </a:r>
          </a:p>
          <a:p>
            <a:pPr>
              <a:lnSpc>
                <a:spcPct val="90000"/>
              </a:lnSpc>
              <a:spcAft>
                <a:spcPts val="600"/>
              </a:spcAft>
            </a:pPr>
            <a:r>
              <a:rPr lang="en-US" sz="1600" b="1" dirty="0">
                <a:solidFill>
                  <a:srgbClr val="002060"/>
                </a:solidFill>
              </a:rPr>
              <a:t>Key takeaway:</a:t>
            </a:r>
          </a:p>
          <a:p>
            <a:pPr marL="231775">
              <a:lnSpc>
                <a:spcPct val="90000"/>
              </a:lnSpc>
              <a:spcAft>
                <a:spcPts val="600"/>
              </a:spcAft>
            </a:pPr>
            <a:r>
              <a:rPr lang="en-US" sz="1600" dirty="0">
                <a:solidFill>
                  <a:srgbClr val="002060"/>
                </a:solidFill>
              </a:rPr>
              <a:t>Practice exposes understanding better than repetition.</a:t>
            </a:r>
          </a:p>
        </p:txBody>
      </p:sp>
      <p:sp>
        <p:nvSpPr>
          <p:cNvPr id="8231" name="Rectangle 823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33" name="Rectangle 823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F64F4F19-61BF-7874-B9CD-9E9DBA571B3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977788" y="799352"/>
            <a:ext cx="5425410" cy="5259296"/>
          </a:xfrm>
          <a:prstGeom prst="rect">
            <a:avLst/>
          </a:prstGeom>
        </p:spPr>
      </p:pic>
      <p:sp>
        <p:nvSpPr>
          <p:cNvPr id="5" name="TextBox 4">
            <a:extLst>
              <a:ext uri="{FF2B5EF4-FFF2-40B4-BE49-F238E27FC236}">
                <a16:creationId xmlns:a16="http://schemas.microsoft.com/office/drawing/2014/main" id="{AEE3443C-F40B-0817-68E6-55809A039070}"/>
              </a:ext>
            </a:extLst>
          </p:cNvPr>
          <p:cNvSpPr txBox="1"/>
          <p:nvPr/>
        </p:nvSpPr>
        <p:spPr>
          <a:xfrm>
            <a:off x="-118213" y="1330548"/>
            <a:ext cx="6096000" cy="69461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Using Quick Practice Checks                                   Instead of Re-Teaching Content</a:t>
            </a:r>
          </a:p>
        </p:txBody>
      </p:sp>
    </p:spTree>
    <p:extLst>
      <p:ext uri="{BB962C8B-B14F-4D97-AF65-F5344CB8AC3E}">
        <p14:creationId xmlns:p14="http://schemas.microsoft.com/office/powerpoint/2010/main" val="11947381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9E6905-7D52-5929-7621-A6D4FFB7D28B}"/>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B623FE5-6BE8-4279-397E-2FE308965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002416FF-5514-047A-D0AC-13CCBDB475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CA348CD8-7393-EA7A-21B5-4D829AD70C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F101755E-08EF-8A3F-488C-73F3A8A324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393203D4-F491-120C-57E1-CBB07D5B3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02112AB6-1262-0FE2-CC79-D3391AA7C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6361151C-B3E7-D9EA-1683-80EEEB263B94}"/>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9" name="Table 8">
            <a:extLst>
              <a:ext uri="{FF2B5EF4-FFF2-40B4-BE49-F238E27FC236}">
                <a16:creationId xmlns:a16="http://schemas.microsoft.com/office/drawing/2014/main" id="{6680C194-CC3B-584D-EC9C-678811D0175F}"/>
              </a:ext>
            </a:extLst>
          </p:cNvPr>
          <p:cNvGraphicFramePr>
            <a:graphicFrameLocks noGrp="1"/>
          </p:cNvGraphicFramePr>
          <p:nvPr>
            <p:extLst>
              <p:ext uri="{D42A27DB-BD31-4B8C-83A1-F6EECF244321}">
                <p14:modId xmlns:p14="http://schemas.microsoft.com/office/powerpoint/2010/main" val="1474503607"/>
              </p:ext>
            </p:extLst>
          </p:nvPr>
        </p:nvGraphicFramePr>
        <p:xfrm>
          <a:off x="2373520" y="1183422"/>
          <a:ext cx="8267914" cy="4490520"/>
        </p:xfrm>
        <a:graphic>
          <a:graphicData uri="http://schemas.openxmlformats.org/drawingml/2006/table">
            <a:tbl>
              <a:tblPr/>
              <a:tblGrid>
                <a:gridCol w="3039728">
                  <a:extLst>
                    <a:ext uri="{9D8B030D-6E8A-4147-A177-3AD203B41FA5}">
                      <a16:colId xmlns:a16="http://schemas.microsoft.com/office/drawing/2014/main" val="384809958"/>
                    </a:ext>
                  </a:extLst>
                </a:gridCol>
                <a:gridCol w="5228186">
                  <a:extLst>
                    <a:ext uri="{9D8B030D-6E8A-4147-A177-3AD203B41FA5}">
                      <a16:colId xmlns:a16="http://schemas.microsoft.com/office/drawing/2014/main" val="2333635002"/>
                    </a:ext>
                  </a:extLst>
                </a:gridCol>
              </a:tblGrid>
              <a:tr h="540533">
                <a:tc>
                  <a:txBody>
                    <a:bodyPr/>
                    <a:lstStyle/>
                    <a:p>
                      <a:pPr algn="l">
                        <a:lnSpc>
                          <a:spcPct val="80000"/>
                        </a:lnSpc>
                        <a:buNone/>
                      </a:pPr>
                      <a:r>
                        <a:rPr lang="en-US" sz="1800" b="1" dirty="0">
                          <a:solidFill>
                            <a:schemeClr val="tx1"/>
                          </a:solidFill>
                        </a:rPr>
                        <a:t>Discipline</a:t>
                      </a:r>
                    </a:p>
                  </a:txBody>
                  <a:tcPr marL="98500" marR="98500" marT="49250" marB="49250">
                    <a:lnL>
                      <a:noFill/>
                    </a:lnL>
                    <a:lnR>
                      <a:noFill/>
                    </a:lnR>
                    <a:lnT>
                      <a:noFill/>
                    </a:lnT>
                    <a:lnB>
                      <a:noFill/>
                    </a:lnB>
                    <a:noFill/>
                  </a:tcPr>
                </a:tc>
                <a:tc>
                  <a:txBody>
                    <a:bodyPr/>
                    <a:lstStyle/>
                    <a:p>
                      <a:pPr algn="l">
                        <a:lnSpc>
                          <a:spcPct val="80000"/>
                        </a:lnSpc>
                        <a:buNone/>
                      </a:pPr>
                      <a:r>
                        <a:rPr lang="en-US" b="1" dirty="0">
                          <a:solidFill>
                            <a:schemeClr val="tx1"/>
                          </a:solidFill>
                        </a:rPr>
                        <a:t>         Quick Practice Check Example</a:t>
                      </a:r>
                      <a:endParaRPr lang="en-US" dirty="0">
                        <a:solidFill>
                          <a:schemeClr val="tx1"/>
                        </a:solidFill>
                      </a:endParaRPr>
                    </a:p>
                  </a:txBody>
                  <a:tcPr anchor="ctr">
                    <a:lnL>
                      <a:noFill/>
                    </a:lnL>
                    <a:lnR>
                      <a:noFill/>
                    </a:lnR>
                    <a:lnT>
                      <a:noFill/>
                    </a:lnT>
                    <a:lnB>
                      <a:noFill/>
                    </a:lnB>
                    <a:noFill/>
                  </a:tcPr>
                </a:tc>
                <a:extLst>
                  <a:ext uri="{0D108BD9-81ED-4DB2-BD59-A6C34878D82A}">
                    <a16:rowId xmlns:a16="http://schemas.microsoft.com/office/drawing/2014/main" val="3598944356"/>
                  </a:ext>
                </a:extLst>
              </a:tr>
              <a:tr h="633746">
                <a:tc>
                  <a:txBody>
                    <a:bodyPr/>
                    <a:lstStyle/>
                    <a:p>
                      <a:pPr>
                        <a:lnSpc>
                          <a:spcPct val="80000"/>
                        </a:lnSpc>
                        <a:buNone/>
                      </a:pPr>
                      <a:r>
                        <a:rPr lang="en-US" sz="1600" b="0" dirty="0">
                          <a:solidFill>
                            <a:schemeClr val="tx1"/>
                          </a:solidFill>
                        </a:rPr>
                        <a:t>STEM and                               Quantitative</a:t>
                      </a:r>
                    </a:p>
                  </a:txBody>
                  <a:tcPr anchor="ctr">
                    <a:lnL>
                      <a:noFill/>
                    </a:lnL>
                    <a:lnR>
                      <a:noFill/>
                    </a:lnR>
                    <a:lnT>
                      <a:noFill/>
                    </a:lnT>
                    <a:lnB>
                      <a:noFill/>
                    </a:lnB>
                    <a:noFill/>
                  </a:tcPr>
                </a:tc>
                <a:tc>
                  <a:txBody>
                    <a:bodyPr/>
                    <a:lstStyle/>
                    <a:p>
                      <a:pPr>
                        <a:lnSpc>
                          <a:spcPct val="80000"/>
                        </a:lnSpc>
                        <a:buNone/>
                      </a:pPr>
                      <a:r>
                        <a:rPr lang="en-US" sz="1600" dirty="0">
                          <a:solidFill>
                            <a:schemeClr val="tx1"/>
                          </a:solidFill>
                        </a:rPr>
                        <a:t>Ask students to solve one problem variation independently before reviewing the solution.</a:t>
                      </a:r>
                    </a:p>
                  </a:txBody>
                  <a:tcPr anchor="ctr">
                    <a:lnL>
                      <a:noFill/>
                    </a:lnL>
                    <a:lnR>
                      <a:noFill/>
                    </a:lnR>
                    <a:lnT>
                      <a:noFill/>
                    </a:lnT>
                    <a:lnB>
                      <a:noFill/>
                    </a:lnB>
                    <a:noFill/>
                  </a:tcPr>
                </a:tc>
                <a:extLst>
                  <a:ext uri="{0D108BD9-81ED-4DB2-BD59-A6C34878D82A}">
                    <a16:rowId xmlns:a16="http://schemas.microsoft.com/office/drawing/2014/main" val="2277093382"/>
                  </a:ext>
                </a:extLst>
              </a:tr>
              <a:tr h="654627">
                <a:tc>
                  <a:txBody>
                    <a:bodyPr/>
                    <a:lstStyle/>
                    <a:p>
                      <a:pPr>
                        <a:lnSpc>
                          <a:spcPct val="80000"/>
                        </a:lnSpc>
                        <a:buNone/>
                      </a:pPr>
                      <a:r>
                        <a:rPr lang="en-US" sz="1600" b="0" dirty="0">
                          <a:solidFill>
                            <a:schemeClr val="tx1"/>
                          </a:solidFill>
                        </a:rPr>
                        <a:t>Humanities and                             Reading-Intensive</a:t>
                      </a:r>
                    </a:p>
                  </a:txBody>
                  <a:tcPr anchor="ctr">
                    <a:lnL>
                      <a:noFill/>
                    </a:lnL>
                    <a:lnR>
                      <a:noFill/>
                    </a:lnR>
                    <a:lnT>
                      <a:noFill/>
                    </a:lnT>
                    <a:lnB>
                      <a:noFill/>
                    </a:lnB>
                    <a:noFill/>
                  </a:tcPr>
                </a:tc>
                <a:tc>
                  <a:txBody>
                    <a:bodyPr/>
                    <a:lstStyle/>
                    <a:p>
                      <a:pPr>
                        <a:lnSpc>
                          <a:spcPct val="80000"/>
                        </a:lnSpc>
                        <a:buNone/>
                      </a:pPr>
                      <a:r>
                        <a:rPr lang="en-US" sz="1600" dirty="0">
                          <a:solidFill>
                            <a:schemeClr val="tx1"/>
                          </a:solidFill>
                        </a:rPr>
                        <a:t>Have students write a one-sentence interpretation or claim before discussing the text again.</a:t>
                      </a:r>
                    </a:p>
                  </a:txBody>
                  <a:tcPr anchor="ctr">
                    <a:lnL>
                      <a:noFill/>
                    </a:lnL>
                    <a:lnR>
                      <a:noFill/>
                    </a:lnR>
                    <a:lnT>
                      <a:noFill/>
                    </a:lnT>
                    <a:lnB>
                      <a:noFill/>
                    </a:lnB>
                    <a:noFill/>
                  </a:tcPr>
                </a:tc>
                <a:extLst>
                  <a:ext uri="{0D108BD9-81ED-4DB2-BD59-A6C34878D82A}">
                    <a16:rowId xmlns:a16="http://schemas.microsoft.com/office/drawing/2014/main" val="3459031492"/>
                  </a:ext>
                </a:extLst>
              </a:tr>
              <a:tr h="696191">
                <a:tc>
                  <a:txBody>
                    <a:bodyPr/>
                    <a:lstStyle/>
                    <a:p>
                      <a:pPr>
                        <a:lnSpc>
                          <a:spcPct val="80000"/>
                        </a:lnSpc>
                        <a:buNone/>
                      </a:pPr>
                      <a:r>
                        <a:rPr lang="en-US" sz="1600" b="0" dirty="0">
                          <a:solidFill>
                            <a:schemeClr val="tx1"/>
                          </a:solidFill>
                        </a:rPr>
                        <a:t>Social Sciences</a:t>
                      </a:r>
                    </a:p>
                  </a:txBody>
                  <a:tcPr anchor="ctr">
                    <a:lnL>
                      <a:noFill/>
                    </a:lnL>
                    <a:lnR>
                      <a:noFill/>
                    </a:lnR>
                    <a:lnT>
                      <a:noFill/>
                    </a:lnT>
                    <a:lnB>
                      <a:noFill/>
                    </a:lnB>
                    <a:noFill/>
                  </a:tcPr>
                </a:tc>
                <a:tc>
                  <a:txBody>
                    <a:bodyPr/>
                    <a:lstStyle/>
                    <a:p>
                      <a:pPr>
                        <a:lnSpc>
                          <a:spcPct val="80000"/>
                        </a:lnSpc>
                        <a:buNone/>
                      </a:pPr>
                      <a:r>
                        <a:rPr lang="en-US" sz="1600" dirty="0">
                          <a:solidFill>
                            <a:schemeClr val="tx1"/>
                          </a:solidFill>
                        </a:rPr>
                        <a:t>Ask students to apply a theory to a new scenario in one or two sentences.</a:t>
                      </a:r>
                    </a:p>
                  </a:txBody>
                  <a:tcPr anchor="ctr">
                    <a:lnL>
                      <a:noFill/>
                    </a:lnL>
                    <a:lnR>
                      <a:noFill/>
                    </a:lnR>
                    <a:lnT>
                      <a:noFill/>
                    </a:lnT>
                    <a:lnB>
                      <a:noFill/>
                    </a:lnB>
                    <a:noFill/>
                  </a:tcPr>
                </a:tc>
                <a:extLst>
                  <a:ext uri="{0D108BD9-81ED-4DB2-BD59-A6C34878D82A}">
                    <a16:rowId xmlns:a16="http://schemas.microsoft.com/office/drawing/2014/main" val="2569466901"/>
                  </a:ext>
                </a:extLst>
              </a:tr>
              <a:tr h="602673">
                <a:tc>
                  <a:txBody>
                    <a:bodyPr/>
                    <a:lstStyle/>
                    <a:p>
                      <a:pPr>
                        <a:lnSpc>
                          <a:spcPct val="80000"/>
                        </a:lnSpc>
                        <a:buNone/>
                      </a:pPr>
                      <a:r>
                        <a:rPr lang="en-US" sz="1600" b="0" dirty="0">
                          <a:solidFill>
                            <a:schemeClr val="tx1"/>
                          </a:solidFill>
                        </a:rPr>
                        <a:t>Health Sciences</a:t>
                      </a:r>
                    </a:p>
                  </a:txBody>
                  <a:tcPr anchor="ctr">
                    <a:lnL>
                      <a:noFill/>
                    </a:lnL>
                    <a:lnR>
                      <a:noFill/>
                    </a:lnR>
                    <a:lnT>
                      <a:noFill/>
                    </a:lnT>
                    <a:lnB>
                      <a:noFill/>
                    </a:lnB>
                    <a:noFill/>
                  </a:tcPr>
                </a:tc>
                <a:tc>
                  <a:txBody>
                    <a:bodyPr/>
                    <a:lstStyle/>
                    <a:p>
                      <a:pPr>
                        <a:lnSpc>
                          <a:spcPct val="80000"/>
                        </a:lnSpc>
                        <a:buNone/>
                      </a:pPr>
                      <a:r>
                        <a:rPr lang="en-US" sz="1600" dirty="0">
                          <a:solidFill>
                            <a:schemeClr val="tx1"/>
                          </a:solidFill>
                        </a:rPr>
                        <a:t>Present a short case prompt and ask students to identify the first decision they would make.</a:t>
                      </a:r>
                    </a:p>
                  </a:txBody>
                  <a:tcPr anchor="ctr">
                    <a:lnL>
                      <a:noFill/>
                    </a:lnL>
                    <a:lnR>
                      <a:noFill/>
                    </a:lnR>
                    <a:lnT>
                      <a:noFill/>
                    </a:lnT>
                    <a:lnB>
                      <a:noFill/>
                    </a:lnB>
                    <a:noFill/>
                  </a:tcPr>
                </a:tc>
                <a:extLst>
                  <a:ext uri="{0D108BD9-81ED-4DB2-BD59-A6C34878D82A}">
                    <a16:rowId xmlns:a16="http://schemas.microsoft.com/office/drawing/2014/main" val="1228553851"/>
                  </a:ext>
                </a:extLst>
              </a:tr>
              <a:tr h="633846">
                <a:tc>
                  <a:txBody>
                    <a:bodyPr/>
                    <a:lstStyle/>
                    <a:p>
                      <a:pPr>
                        <a:lnSpc>
                          <a:spcPct val="80000"/>
                        </a:lnSpc>
                        <a:buNone/>
                      </a:pPr>
                      <a:r>
                        <a:rPr lang="en-US" sz="1600" b="0" dirty="0">
                          <a:solidFill>
                            <a:schemeClr val="tx1"/>
                          </a:solidFill>
                        </a:rPr>
                        <a:t>Technical and                          Workforce</a:t>
                      </a:r>
                    </a:p>
                  </a:txBody>
                  <a:tcPr anchor="ctr">
                    <a:lnL>
                      <a:noFill/>
                    </a:lnL>
                    <a:lnR>
                      <a:noFill/>
                    </a:lnR>
                    <a:lnT>
                      <a:noFill/>
                    </a:lnT>
                    <a:lnB>
                      <a:noFill/>
                    </a:lnB>
                    <a:noFill/>
                  </a:tcPr>
                </a:tc>
                <a:tc>
                  <a:txBody>
                    <a:bodyPr/>
                    <a:lstStyle/>
                    <a:p>
                      <a:pPr>
                        <a:lnSpc>
                          <a:spcPct val="80000"/>
                        </a:lnSpc>
                        <a:buNone/>
                      </a:pPr>
                      <a:r>
                        <a:rPr lang="en-US" sz="1600" dirty="0">
                          <a:solidFill>
                            <a:schemeClr val="tx1"/>
                          </a:solidFill>
                        </a:rPr>
                        <a:t>Ask students to demonstrate or verbally walk through one step of a procedure.</a:t>
                      </a:r>
                    </a:p>
                  </a:txBody>
                  <a:tcPr anchor="ctr">
                    <a:lnL>
                      <a:noFill/>
                    </a:lnL>
                    <a:lnR>
                      <a:noFill/>
                    </a:lnR>
                    <a:lnT>
                      <a:noFill/>
                    </a:lnT>
                    <a:lnB>
                      <a:noFill/>
                    </a:lnB>
                    <a:noFill/>
                  </a:tcPr>
                </a:tc>
                <a:extLst>
                  <a:ext uri="{0D108BD9-81ED-4DB2-BD59-A6C34878D82A}">
                    <a16:rowId xmlns:a16="http://schemas.microsoft.com/office/drawing/2014/main" val="1982238206"/>
                  </a:ext>
                </a:extLst>
              </a:tr>
              <a:tr h="728904">
                <a:tc>
                  <a:txBody>
                    <a:bodyPr/>
                    <a:lstStyle/>
                    <a:p>
                      <a:pPr>
                        <a:lnSpc>
                          <a:spcPct val="80000"/>
                        </a:lnSpc>
                        <a:buNone/>
                      </a:pPr>
                      <a:r>
                        <a:rPr lang="en-US" sz="1600" b="0" dirty="0">
                          <a:solidFill>
                            <a:schemeClr val="tx1"/>
                          </a:solidFill>
                        </a:rPr>
                        <a:t>Fine and Performing                            Arts</a:t>
                      </a:r>
                    </a:p>
                  </a:txBody>
                  <a:tcPr anchor="ctr">
                    <a:lnL>
                      <a:noFill/>
                    </a:lnL>
                    <a:lnR>
                      <a:noFill/>
                    </a:lnR>
                    <a:lnT>
                      <a:noFill/>
                    </a:lnT>
                    <a:lnB>
                      <a:noFill/>
                    </a:lnB>
                    <a:noFill/>
                  </a:tcPr>
                </a:tc>
                <a:tc>
                  <a:txBody>
                    <a:bodyPr/>
                    <a:lstStyle/>
                    <a:p>
                      <a:pPr>
                        <a:lnSpc>
                          <a:spcPct val="80000"/>
                        </a:lnSpc>
                        <a:buNone/>
                      </a:pPr>
                      <a:r>
                        <a:rPr lang="en-US" sz="1600" dirty="0">
                          <a:solidFill>
                            <a:schemeClr val="tx1"/>
                          </a:solidFill>
                        </a:rPr>
                        <a:t>Have students perform or rehearse a short section to identify where technique breaks down.</a:t>
                      </a:r>
                    </a:p>
                  </a:txBody>
                  <a:tcPr anchor="ctr">
                    <a:lnL>
                      <a:noFill/>
                    </a:lnL>
                    <a:lnR>
                      <a:noFill/>
                    </a:lnR>
                    <a:lnT>
                      <a:noFill/>
                    </a:lnT>
                    <a:lnB>
                      <a:noFill/>
                    </a:lnB>
                    <a:noFill/>
                  </a:tcPr>
                </a:tc>
                <a:extLst>
                  <a:ext uri="{0D108BD9-81ED-4DB2-BD59-A6C34878D82A}">
                    <a16:rowId xmlns:a16="http://schemas.microsoft.com/office/drawing/2014/main" val="3471089778"/>
                  </a:ext>
                </a:extLst>
              </a:tr>
            </a:tbl>
          </a:graphicData>
        </a:graphic>
      </p:graphicFrame>
    </p:spTree>
    <p:extLst>
      <p:ext uri="{BB962C8B-B14F-4D97-AF65-F5344CB8AC3E}">
        <p14:creationId xmlns:p14="http://schemas.microsoft.com/office/powerpoint/2010/main" val="33262739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49" name="Rectangle 10248">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51" name="Rectangle 1025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Spaced practice, interleaving, elaboration, concrete examples, dual coding, and retrieval practice: strategies for effective learning">
            <a:extLst>
              <a:ext uri="{FF2B5EF4-FFF2-40B4-BE49-F238E27FC236}">
                <a16:creationId xmlns:a16="http://schemas.microsoft.com/office/drawing/2014/main" id="{EF555C3D-AEC6-B068-7516-1782A10F4D4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356739">
            <a:off x="1277473" y="969975"/>
            <a:ext cx="4614899" cy="468517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253" name="Rectangle 1025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BC403879-04F7-0AD5-AD86-864D33B50948}"/>
              </a:ext>
            </a:extLst>
          </p:cNvPr>
          <p:cNvSpPr txBox="1"/>
          <p:nvPr/>
        </p:nvSpPr>
        <p:spPr>
          <a:xfrm>
            <a:off x="7202111" y="1556593"/>
            <a:ext cx="4282984" cy="3511943"/>
          </a:xfrm>
          <a:prstGeom prst="rect">
            <a:avLst/>
          </a:prstGeom>
        </p:spPr>
        <p:txBody>
          <a:bodyPr vert="horz" lIns="91440" tIns="45720" rIns="91440" bIns="45720" rtlCol="0" anchor="ctr">
            <a:normAutofit/>
          </a:bodyPr>
          <a:lstStyle/>
          <a:p>
            <a:pPr algn="ctr">
              <a:lnSpc>
                <a:spcPct val="90000"/>
              </a:lnSpc>
              <a:spcAft>
                <a:spcPts val="600"/>
              </a:spcAft>
            </a:pPr>
            <a:r>
              <a:rPr lang="en-US" sz="2400" b="1" dirty="0">
                <a:solidFill>
                  <a:srgbClr val="002060"/>
                </a:solidFill>
              </a:rPr>
              <a:t>Making Study                             Strategies Explicit</a:t>
            </a:r>
          </a:p>
        </p:txBody>
      </p:sp>
      <p:sp>
        <p:nvSpPr>
          <p:cNvPr id="10255" name="Rectangle 1025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9355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D0703F-CF9D-C0AB-AD6E-17523A07545B}"/>
            </a:ext>
          </a:extLst>
        </p:cNvPr>
        <p:cNvGrpSpPr/>
        <p:nvPr/>
      </p:nvGrpSpPr>
      <p:grpSpPr>
        <a:xfrm>
          <a:off x="0" y="0"/>
          <a:ext cx="0" cy="0"/>
          <a:chOff x="0" y="0"/>
          <a:chExt cx="0" cy="0"/>
        </a:xfrm>
      </p:grpSpPr>
      <p:sp useBgFill="1">
        <p:nvSpPr>
          <p:cNvPr id="11281" name="Rectangle 11280">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82" name="Rectangle 1128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2B03424-D4F2-255D-7528-6813A3CF192D}"/>
              </a:ext>
            </a:extLst>
          </p:cNvPr>
          <p:cNvSpPr txBox="1"/>
          <p:nvPr/>
        </p:nvSpPr>
        <p:spPr>
          <a:xfrm>
            <a:off x="616533" y="2111008"/>
            <a:ext cx="4585302" cy="3511943"/>
          </a:xfrm>
          <a:prstGeom prst="rect">
            <a:avLst/>
          </a:prstGeom>
        </p:spPr>
        <p:txBody>
          <a:bodyPr vert="horz" lIns="91440" tIns="45720" rIns="91440" bIns="45720" rtlCol="0" anchor="ctr">
            <a:noAutofit/>
          </a:bodyPr>
          <a:lstStyle/>
          <a:p>
            <a:pPr>
              <a:lnSpc>
                <a:spcPct val="80000"/>
              </a:lnSpc>
            </a:pPr>
            <a:endParaRPr lang="en-US" sz="1600" dirty="0">
              <a:solidFill>
                <a:srgbClr val="002060"/>
              </a:solidFill>
            </a:endParaRPr>
          </a:p>
        </p:txBody>
      </p:sp>
      <p:sp>
        <p:nvSpPr>
          <p:cNvPr id="11283" name="Rectangle 1128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84" name="Rectangle 1128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85" name="Rectangle 1128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266" name="Picture 2" descr="How to Get Along With Your Professors This Semester">
            <a:extLst>
              <a:ext uri="{FF2B5EF4-FFF2-40B4-BE49-F238E27FC236}">
                <a16:creationId xmlns:a16="http://schemas.microsoft.com/office/drawing/2014/main" id="{1EE6AB0D-DDBD-E516-A82E-D96FA402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7738"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003694-3ABB-BE7C-6818-7DA01F2940F2}"/>
              </a:ext>
            </a:extLst>
          </p:cNvPr>
          <p:cNvSpPr txBox="1"/>
          <p:nvPr/>
        </p:nvSpPr>
        <p:spPr>
          <a:xfrm>
            <a:off x="583041" y="1107967"/>
            <a:ext cx="4585302" cy="694614"/>
          </a:xfrm>
          <a:prstGeom prst="rect">
            <a:avLst/>
          </a:prstGeom>
          <a:noFill/>
        </p:spPr>
        <p:txBody>
          <a:bodyPr wrap="square">
            <a:spAutoFit/>
          </a:bodyPr>
          <a:lstStyle/>
          <a:p>
            <a:pPr algn="ctr">
              <a:lnSpc>
                <a:spcPct val="80000"/>
              </a:lnSpc>
            </a:pPr>
            <a:r>
              <a:rPr lang="en-US" sz="2400" b="1" dirty="0">
                <a:solidFill>
                  <a:srgbClr val="FF0000"/>
                </a:solidFill>
              </a:rPr>
              <a:t>Explain Why Certain Strategies Work in the Discipline</a:t>
            </a:r>
          </a:p>
        </p:txBody>
      </p:sp>
      <p:sp>
        <p:nvSpPr>
          <p:cNvPr id="6" name="TextBox 5">
            <a:extLst>
              <a:ext uri="{FF2B5EF4-FFF2-40B4-BE49-F238E27FC236}">
                <a16:creationId xmlns:a16="http://schemas.microsoft.com/office/drawing/2014/main" id="{661D088E-D13D-4B38-2F3F-233361A8120F}"/>
              </a:ext>
            </a:extLst>
          </p:cNvPr>
          <p:cNvSpPr txBox="1"/>
          <p:nvPr/>
        </p:nvSpPr>
        <p:spPr>
          <a:xfrm>
            <a:off x="836717" y="2400626"/>
            <a:ext cx="4023360" cy="2531399"/>
          </a:xfrm>
          <a:prstGeom prst="rect">
            <a:avLst/>
          </a:prstGeom>
          <a:noFill/>
        </p:spPr>
        <p:txBody>
          <a:bodyPr wrap="square">
            <a:spAutoFit/>
          </a:bodyPr>
          <a:lstStyle/>
          <a:p>
            <a:pPr marL="285750" indent="-285750">
              <a:lnSpc>
                <a:spcPct val="80000"/>
              </a:lnSpc>
              <a:spcAft>
                <a:spcPts val="1200"/>
              </a:spcAft>
              <a:buFont typeface="Wingdings" panose="05000000000000000000" pitchFamily="2" charset="2"/>
              <a:buChar char="§"/>
            </a:pPr>
            <a:r>
              <a:rPr lang="en-US" sz="1600" b="1" dirty="0">
                <a:solidFill>
                  <a:srgbClr val="002060"/>
                </a:solidFill>
              </a:rPr>
              <a:t>Name the strategy</a:t>
            </a:r>
            <a:r>
              <a:rPr lang="en-US" sz="1600" dirty="0">
                <a:solidFill>
                  <a:srgbClr val="002060"/>
                </a:solidFill>
              </a:rPr>
              <a:t> (e.g., retrieval practice, elaboration, interleaving)</a:t>
            </a:r>
          </a:p>
          <a:p>
            <a:pPr marL="285750" indent="-285750">
              <a:lnSpc>
                <a:spcPct val="80000"/>
              </a:lnSpc>
              <a:spcAft>
                <a:spcPts val="1200"/>
              </a:spcAft>
              <a:buFont typeface="Wingdings" panose="05000000000000000000" pitchFamily="2" charset="2"/>
              <a:buChar char="§"/>
            </a:pPr>
            <a:r>
              <a:rPr lang="en-US" sz="1600" b="1" dirty="0">
                <a:solidFill>
                  <a:srgbClr val="002060"/>
                </a:solidFill>
              </a:rPr>
              <a:t>Explain why it fits the discipline</a:t>
            </a:r>
            <a:r>
              <a:rPr lang="en-US" sz="1600" dirty="0">
                <a:solidFill>
                  <a:srgbClr val="002060"/>
                </a:solidFill>
              </a:rPr>
              <a:t> and how knowledge is used or assessed</a:t>
            </a:r>
          </a:p>
          <a:p>
            <a:pPr marL="285750" indent="-285750">
              <a:lnSpc>
                <a:spcPct val="80000"/>
              </a:lnSpc>
              <a:spcAft>
                <a:spcPts val="1200"/>
              </a:spcAft>
              <a:buFont typeface="Wingdings" panose="05000000000000000000" pitchFamily="2" charset="2"/>
              <a:buChar char="§"/>
            </a:pPr>
            <a:r>
              <a:rPr lang="en-US" sz="1600" b="1" dirty="0">
                <a:solidFill>
                  <a:srgbClr val="002060"/>
                </a:solidFill>
              </a:rPr>
              <a:t>Connect it to expert practice</a:t>
            </a:r>
            <a:r>
              <a:rPr lang="en-US" sz="1600" dirty="0">
                <a:solidFill>
                  <a:srgbClr val="002060"/>
                </a:solidFill>
              </a:rPr>
              <a:t> so studying feels purposeful, not arbitrary</a:t>
            </a:r>
          </a:p>
          <a:p>
            <a:pPr marL="285750" indent="-285750">
              <a:lnSpc>
                <a:spcPct val="80000"/>
              </a:lnSpc>
              <a:spcAft>
                <a:spcPts val="1200"/>
              </a:spcAft>
              <a:buFont typeface="Wingdings" panose="05000000000000000000" pitchFamily="2" charset="2"/>
              <a:buChar char="§"/>
            </a:pPr>
            <a:r>
              <a:rPr lang="en-US" sz="1600" b="1" dirty="0">
                <a:solidFill>
                  <a:srgbClr val="002060"/>
                </a:solidFill>
              </a:rPr>
              <a:t>Result:</a:t>
            </a:r>
            <a:r>
              <a:rPr lang="en-US" sz="1600" dirty="0">
                <a:solidFill>
                  <a:srgbClr val="002060"/>
                </a:solidFill>
              </a:rPr>
              <a:t> Students understand that effective studying is discipline-specific and aligned with how learning is demonstrated</a:t>
            </a:r>
            <a:r>
              <a:rPr lang="en-US" sz="1600" dirty="0"/>
              <a:t>.</a:t>
            </a:r>
          </a:p>
        </p:txBody>
      </p:sp>
    </p:spTree>
    <p:extLst>
      <p:ext uri="{BB962C8B-B14F-4D97-AF65-F5344CB8AC3E}">
        <p14:creationId xmlns:p14="http://schemas.microsoft.com/office/powerpoint/2010/main" val="32112537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F626CC-39E3-BD9D-4D3A-6DBFF55B6FD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D1ACB1AD-288A-4AD5-53AC-DEABB864B1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173878DA-D2C6-68B6-5C8A-CF5D0F2DA9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F396076F-C273-25D1-94C4-4D64749440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3A86A9D1-9AC1-EEC1-3200-E7A98B3D6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5FDCB9A4-4D7C-A1D0-6A76-172148401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2BC9B869-7601-6399-9A68-F32BE9D037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071A6B0-311F-4E43-B179-F557F6566BB2}"/>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F4FC1E7A-CAD8-C641-6F0D-FBBE11878D9A}"/>
              </a:ext>
            </a:extLst>
          </p:cNvPr>
          <p:cNvGraphicFramePr>
            <a:graphicFrameLocks noGrp="1"/>
          </p:cNvGraphicFramePr>
          <p:nvPr>
            <p:extLst>
              <p:ext uri="{D42A27DB-BD31-4B8C-83A1-F6EECF244321}">
                <p14:modId xmlns:p14="http://schemas.microsoft.com/office/powerpoint/2010/main" val="1162142685"/>
              </p:ext>
            </p:extLst>
          </p:nvPr>
        </p:nvGraphicFramePr>
        <p:xfrm>
          <a:off x="1746356" y="1079739"/>
          <a:ext cx="9277141" cy="4529273"/>
        </p:xfrm>
        <a:graphic>
          <a:graphicData uri="http://schemas.openxmlformats.org/drawingml/2006/table">
            <a:tbl>
              <a:tblPr/>
              <a:tblGrid>
                <a:gridCol w="2264812">
                  <a:extLst>
                    <a:ext uri="{9D8B030D-6E8A-4147-A177-3AD203B41FA5}">
                      <a16:colId xmlns:a16="http://schemas.microsoft.com/office/drawing/2014/main" val="874096911"/>
                    </a:ext>
                  </a:extLst>
                </a:gridCol>
                <a:gridCol w="7012329">
                  <a:extLst>
                    <a:ext uri="{9D8B030D-6E8A-4147-A177-3AD203B41FA5}">
                      <a16:colId xmlns:a16="http://schemas.microsoft.com/office/drawing/2014/main" val="2733551018"/>
                    </a:ext>
                  </a:extLst>
                </a:gridCol>
              </a:tblGrid>
              <a:tr h="521222">
                <a:tc>
                  <a:txBody>
                    <a:bodyPr/>
                    <a:lstStyle/>
                    <a:p>
                      <a:pPr algn="l">
                        <a:lnSpc>
                          <a:spcPct val="80000"/>
                        </a:lnSpc>
                        <a:buNone/>
                      </a:pPr>
                      <a:r>
                        <a:rPr lang="en-US" sz="1800" b="1" dirty="0">
                          <a:solidFill>
                            <a:schemeClr val="tx1"/>
                          </a:solidFill>
                        </a:rPr>
                        <a:t>Discipline</a:t>
                      </a:r>
                      <a:endParaRPr lang="en-US" sz="1800" dirty="0">
                        <a:solidFill>
                          <a:schemeClr val="tx1"/>
                        </a:solidFill>
                      </a:endParaRPr>
                    </a:p>
                  </a:txBody>
                  <a:tcPr marL="50597" marR="50597" marT="25298" marB="25298" anchor="ctr">
                    <a:lnL>
                      <a:noFill/>
                    </a:lnL>
                    <a:lnR>
                      <a:noFill/>
                    </a:lnR>
                    <a:lnT>
                      <a:noFill/>
                    </a:lnT>
                    <a:lnB>
                      <a:noFill/>
                    </a:lnB>
                    <a:noFill/>
                  </a:tcPr>
                </a:tc>
                <a:tc>
                  <a:txBody>
                    <a:bodyPr/>
                    <a:lstStyle/>
                    <a:p>
                      <a:pPr algn="ctr">
                        <a:lnSpc>
                          <a:spcPct val="80000"/>
                        </a:lnSpc>
                        <a:buNone/>
                      </a:pPr>
                      <a:r>
                        <a:rPr lang="en-US" sz="1800" b="1" dirty="0">
                          <a:solidFill>
                            <a:schemeClr val="tx1"/>
                          </a:solidFill>
                        </a:rPr>
                        <a:t>What This Looks Like</a:t>
                      </a:r>
                      <a:endParaRPr lang="en-US" sz="1800" dirty="0">
                        <a:solidFill>
                          <a:schemeClr val="tx1"/>
                        </a:solidFill>
                      </a:endParaRPr>
                    </a:p>
                  </a:txBody>
                  <a:tcPr marL="50597" marR="50597" marT="25298" marB="25298" anchor="ctr">
                    <a:lnL>
                      <a:noFill/>
                    </a:lnL>
                    <a:lnR>
                      <a:noFill/>
                    </a:lnR>
                    <a:lnT>
                      <a:noFill/>
                    </a:lnT>
                    <a:lnB>
                      <a:noFill/>
                    </a:lnB>
                    <a:noFill/>
                  </a:tcPr>
                </a:tc>
                <a:extLst>
                  <a:ext uri="{0D108BD9-81ED-4DB2-BD59-A6C34878D82A}">
                    <a16:rowId xmlns:a16="http://schemas.microsoft.com/office/drawing/2014/main" val="1226310380"/>
                  </a:ext>
                </a:extLst>
              </a:tr>
              <a:tr h="657760">
                <a:tc>
                  <a:txBody>
                    <a:bodyPr/>
                    <a:lstStyle/>
                    <a:p>
                      <a:pPr algn="l">
                        <a:lnSpc>
                          <a:spcPct val="80000"/>
                        </a:lnSpc>
                        <a:buNone/>
                      </a:pPr>
                      <a:r>
                        <a:rPr lang="en-US" sz="1600" b="0" dirty="0">
                          <a:solidFill>
                            <a:schemeClr val="tx1"/>
                          </a:solidFill>
                        </a:rPr>
                        <a:t>Humanities and </a:t>
                      </a:r>
                    </a:p>
                    <a:p>
                      <a:pPr algn="l">
                        <a:lnSpc>
                          <a:spcPct val="80000"/>
                        </a:lnSpc>
                        <a:buNone/>
                      </a:pPr>
                      <a:r>
                        <a:rPr lang="en-US" sz="1600" b="0" dirty="0">
                          <a:solidFill>
                            <a:schemeClr val="tx1"/>
                          </a:solidFill>
                        </a:rPr>
                        <a:t>Reading Intensive</a:t>
                      </a:r>
                    </a:p>
                  </a:txBody>
                  <a:tcPr marL="50597" marR="50597" marT="25298" marB="25298">
                    <a:lnL>
                      <a:noFill/>
                    </a:lnL>
                    <a:lnR>
                      <a:noFill/>
                    </a:lnR>
                    <a:lnT>
                      <a:noFill/>
                    </a:lnT>
                    <a:lnB>
                      <a:noFill/>
                    </a:lnB>
                    <a:noFill/>
                  </a:tcPr>
                </a:tc>
                <a:tc>
                  <a:txBody>
                    <a:bodyPr/>
                    <a:lstStyle/>
                    <a:p>
                      <a:pPr>
                        <a:lnSpc>
                          <a:spcPct val="80000"/>
                        </a:lnSpc>
                        <a:buNone/>
                      </a:pPr>
                      <a:r>
                        <a:rPr lang="en-US" sz="1600" b="1" dirty="0">
                          <a:solidFill>
                            <a:schemeClr val="tx1"/>
                          </a:solidFill>
                        </a:rPr>
                        <a:t>Elaboration</a:t>
                      </a:r>
                      <a:r>
                        <a:rPr lang="en-US" sz="1600" dirty="0">
                          <a:solidFill>
                            <a:schemeClr val="tx1"/>
                          </a:solidFill>
                        </a:rPr>
                        <a:t> — Studying means explaining ideas in your own words and connecting texts, because the discipline values interpretation, argument, and meaning-making.</a:t>
                      </a:r>
                    </a:p>
                  </a:txBody>
                  <a:tcPr marL="50597" marR="50597" marT="25298" marB="25298" anchor="ctr">
                    <a:lnL>
                      <a:noFill/>
                    </a:lnL>
                    <a:lnR>
                      <a:noFill/>
                    </a:lnR>
                    <a:lnT>
                      <a:noFill/>
                    </a:lnT>
                    <a:lnB>
                      <a:noFill/>
                    </a:lnB>
                    <a:noFill/>
                  </a:tcPr>
                </a:tc>
                <a:extLst>
                  <a:ext uri="{0D108BD9-81ED-4DB2-BD59-A6C34878D82A}">
                    <a16:rowId xmlns:a16="http://schemas.microsoft.com/office/drawing/2014/main" val="1095695119"/>
                  </a:ext>
                </a:extLst>
              </a:tr>
              <a:tr h="657760">
                <a:tc>
                  <a:txBody>
                    <a:bodyPr/>
                    <a:lstStyle/>
                    <a:p>
                      <a:pPr algn="l">
                        <a:lnSpc>
                          <a:spcPct val="80000"/>
                        </a:lnSpc>
                        <a:buNone/>
                      </a:pPr>
                      <a:r>
                        <a:rPr lang="en-US" sz="1600" b="0" dirty="0">
                          <a:solidFill>
                            <a:schemeClr val="tx1"/>
                          </a:solidFill>
                        </a:rPr>
                        <a:t>STEM and </a:t>
                      </a:r>
                    </a:p>
                    <a:p>
                      <a:pPr algn="l">
                        <a:lnSpc>
                          <a:spcPct val="80000"/>
                        </a:lnSpc>
                        <a:buNone/>
                      </a:pPr>
                      <a:r>
                        <a:rPr lang="en-US" sz="1600" b="0" dirty="0">
                          <a:solidFill>
                            <a:schemeClr val="tx1"/>
                          </a:solidFill>
                        </a:rPr>
                        <a:t>Quantitative</a:t>
                      </a:r>
                    </a:p>
                  </a:txBody>
                  <a:tcPr marL="50597" marR="50597" marT="25298" marB="25298">
                    <a:lnL>
                      <a:noFill/>
                    </a:lnL>
                    <a:lnR>
                      <a:noFill/>
                    </a:lnR>
                    <a:lnT>
                      <a:noFill/>
                    </a:lnT>
                    <a:lnB>
                      <a:noFill/>
                    </a:lnB>
                    <a:noFill/>
                  </a:tcPr>
                </a:tc>
                <a:tc>
                  <a:txBody>
                    <a:bodyPr/>
                    <a:lstStyle/>
                    <a:p>
                      <a:pPr>
                        <a:lnSpc>
                          <a:spcPct val="80000"/>
                        </a:lnSpc>
                        <a:buNone/>
                      </a:pPr>
                      <a:r>
                        <a:rPr lang="en-US" sz="1600" b="1" dirty="0">
                          <a:solidFill>
                            <a:schemeClr val="tx1"/>
                          </a:solidFill>
                        </a:rPr>
                        <a:t>Retrieval Practice</a:t>
                      </a:r>
                      <a:r>
                        <a:rPr lang="en-US" sz="1600" dirty="0">
                          <a:solidFill>
                            <a:schemeClr val="tx1"/>
                          </a:solidFill>
                        </a:rPr>
                        <a:t> — Effective studying involves solving problems from memory and explaining steps, reflecting how discipline assesses independent reasoning and accuracy.</a:t>
                      </a:r>
                    </a:p>
                  </a:txBody>
                  <a:tcPr marL="50597" marR="50597" marT="25298" marB="25298" anchor="ctr">
                    <a:lnL>
                      <a:noFill/>
                    </a:lnL>
                    <a:lnR>
                      <a:noFill/>
                    </a:lnR>
                    <a:lnT>
                      <a:noFill/>
                    </a:lnT>
                    <a:lnB>
                      <a:noFill/>
                    </a:lnB>
                    <a:noFill/>
                  </a:tcPr>
                </a:tc>
                <a:extLst>
                  <a:ext uri="{0D108BD9-81ED-4DB2-BD59-A6C34878D82A}">
                    <a16:rowId xmlns:a16="http://schemas.microsoft.com/office/drawing/2014/main" val="1789202374"/>
                  </a:ext>
                </a:extLst>
              </a:tr>
              <a:tr h="726327">
                <a:tc>
                  <a:txBody>
                    <a:bodyPr/>
                    <a:lstStyle/>
                    <a:p>
                      <a:pPr algn="l">
                        <a:lnSpc>
                          <a:spcPct val="80000"/>
                        </a:lnSpc>
                        <a:buNone/>
                      </a:pPr>
                      <a:r>
                        <a:rPr lang="en-US" sz="1600" b="0" dirty="0">
                          <a:solidFill>
                            <a:schemeClr val="tx1"/>
                          </a:solidFill>
                        </a:rPr>
                        <a:t>Natural Sciences</a:t>
                      </a:r>
                    </a:p>
                  </a:txBody>
                  <a:tcPr marL="50597" marR="50597" marT="25298" marB="25298">
                    <a:lnL>
                      <a:noFill/>
                    </a:lnL>
                    <a:lnR>
                      <a:noFill/>
                    </a:lnR>
                    <a:lnT>
                      <a:noFill/>
                    </a:lnT>
                    <a:lnB>
                      <a:noFill/>
                    </a:lnB>
                    <a:noFill/>
                  </a:tcPr>
                </a:tc>
                <a:tc>
                  <a:txBody>
                    <a:bodyPr/>
                    <a:lstStyle/>
                    <a:p>
                      <a:pPr>
                        <a:lnSpc>
                          <a:spcPct val="80000"/>
                        </a:lnSpc>
                        <a:buNone/>
                      </a:pPr>
                      <a:r>
                        <a:rPr lang="en-US" sz="1600" b="1" dirty="0">
                          <a:solidFill>
                            <a:schemeClr val="tx1"/>
                          </a:solidFill>
                        </a:rPr>
                        <a:t>Dual Coding</a:t>
                      </a:r>
                      <a:r>
                        <a:rPr lang="en-US" sz="1600" dirty="0">
                          <a:solidFill>
                            <a:schemeClr val="tx1"/>
                          </a:solidFill>
                        </a:rPr>
                        <a:t> — Students learn by pairing concepts with diagrams, models, and data visuals, mirroring how science uses visual representations to explain phenomena.</a:t>
                      </a:r>
                    </a:p>
                  </a:txBody>
                  <a:tcPr marL="50597" marR="50597" marT="25298" marB="25298" anchor="ctr">
                    <a:lnL>
                      <a:noFill/>
                    </a:lnL>
                    <a:lnR>
                      <a:noFill/>
                    </a:lnR>
                    <a:lnT>
                      <a:noFill/>
                    </a:lnT>
                    <a:lnB>
                      <a:noFill/>
                    </a:lnB>
                    <a:noFill/>
                  </a:tcPr>
                </a:tc>
                <a:extLst>
                  <a:ext uri="{0D108BD9-81ED-4DB2-BD59-A6C34878D82A}">
                    <a16:rowId xmlns:a16="http://schemas.microsoft.com/office/drawing/2014/main" val="188677694"/>
                  </a:ext>
                </a:extLst>
              </a:tr>
              <a:tr h="426720">
                <a:tc>
                  <a:txBody>
                    <a:bodyPr/>
                    <a:lstStyle/>
                    <a:p>
                      <a:pPr algn="l">
                        <a:lnSpc>
                          <a:spcPct val="80000"/>
                        </a:lnSpc>
                        <a:buNone/>
                      </a:pPr>
                      <a:r>
                        <a:rPr lang="en-US" sz="1600" b="0" dirty="0">
                          <a:solidFill>
                            <a:schemeClr val="tx1"/>
                          </a:solidFill>
                        </a:rPr>
                        <a:t>Health Sciences</a:t>
                      </a:r>
                    </a:p>
                  </a:txBody>
                  <a:tcPr marL="50597" marR="50597" marT="25298" marB="25298">
                    <a:lnL>
                      <a:noFill/>
                    </a:lnL>
                    <a:lnR>
                      <a:noFill/>
                    </a:lnR>
                    <a:lnT>
                      <a:noFill/>
                    </a:lnT>
                    <a:lnB>
                      <a:noFill/>
                    </a:lnB>
                    <a:noFill/>
                  </a:tcPr>
                </a:tc>
                <a:tc>
                  <a:txBody>
                    <a:bodyPr/>
                    <a:lstStyle/>
                    <a:p>
                      <a:pPr>
                        <a:lnSpc>
                          <a:spcPct val="80000"/>
                        </a:lnSpc>
                        <a:buNone/>
                      </a:pPr>
                      <a:r>
                        <a:rPr lang="en-US" sz="1600" b="1" dirty="0">
                          <a:solidFill>
                            <a:schemeClr val="tx1"/>
                          </a:solidFill>
                        </a:rPr>
                        <a:t>Interleaving</a:t>
                      </a:r>
                      <a:r>
                        <a:rPr lang="en-US" sz="1600" dirty="0">
                          <a:solidFill>
                            <a:schemeClr val="tx1"/>
                          </a:solidFill>
                        </a:rPr>
                        <a:t> — Mixing cases and conditions prepares students for clinical judgment, where distinguishing between similar scenarios is essential.</a:t>
                      </a:r>
                    </a:p>
                  </a:txBody>
                  <a:tcPr marL="50597" marR="50597" marT="25298" marB="25298" anchor="ctr">
                    <a:lnL>
                      <a:noFill/>
                    </a:lnL>
                    <a:lnR>
                      <a:noFill/>
                    </a:lnR>
                    <a:lnT>
                      <a:noFill/>
                    </a:lnT>
                    <a:lnB>
                      <a:noFill/>
                    </a:lnB>
                    <a:noFill/>
                  </a:tcPr>
                </a:tc>
                <a:extLst>
                  <a:ext uri="{0D108BD9-81ED-4DB2-BD59-A6C34878D82A}">
                    <a16:rowId xmlns:a16="http://schemas.microsoft.com/office/drawing/2014/main" val="829564255"/>
                  </a:ext>
                </a:extLst>
              </a:tr>
              <a:tr h="505969">
                <a:tc>
                  <a:txBody>
                    <a:bodyPr/>
                    <a:lstStyle/>
                    <a:p>
                      <a:pPr algn="l">
                        <a:lnSpc>
                          <a:spcPct val="80000"/>
                        </a:lnSpc>
                        <a:buNone/>
                      </a:pPr>
                      <a:r>
                        <a:rPr lang="en-US" sz="1600" b="0" dirty="0">
                          <a:solidFill>
                            <a:schemeClr val="tx1"/>
                          </a:solidFill>
                        </a:rPr>
                        <a:t>Social Sciences</a:t>
                      </a:r>
                    </a:p>
                  </a:txBody>
                  <a:tcPr marL="50597" marR="50597" marT="25298" marB="25298">
                    <a:lnL>
                      <a:noFill/>
                    </a:lnL>
                    <a:lnR>
                      <a:noFill/>
                    </a:lnR>
                    <a:lnT>
                      <a:noFill/>
                    </a:lnT>
                    <a:lnB>
                      <a:noFill/>
                    </a:lnB>
                    <a:noFill/>
                  </a:tcPr>
                </a:tc>
                <a:tc>
                  <a:txBody>
                    <a:bodyPr/>
                    <a:lstStyle/>
                    <a:p>
                      <a:pPr>
                        <a:lnSpc>
                          <a:spcPct val="80000"/>
                        </a:lnSpc>
                        <a:buNone/>
                      </a:pPr>
                      <a:r>
                        <a:rPr lang="en-US" sz="1600" b="1" dirty="0">
                          <a:solidFill>
                            <a:schemeClr val="tx1"/>
                          </a:solidFill>
                        </a:rPr>
                        <a:t>Spaced Practice</a:t>
                      </a:r>
                      <a:r>
                        <a:rPr lang="en-US" sz="1600" dirty="0">
                          <a:solidFill>
                            <a:schemeClr val="tx1"/>
                          </a:solidFill>
                        </a:rPr>
                        <a:t> — Revisiting theories over time supports analysis and comparison, aligning with how understanding deepens across contexts.</a:t>
                      </a:r>
                    </a:p>
                  </a:txBody>
                  <a:tcPr marL="50597" marR="50597" marT="25298" marB="25298" anchor="ctr">
                    <a:lnL>
                      <a:noFill/>
                    </a:lnL>
                    <a:lnR>
                      <a:noFill/>
                    </a:lnR>
                    <a:lnT>
                      <a:noFill/>
                    </a:lnT>
                    <a:lnB>
                      <a:noFill/>
                    </a:lnB>
                    <a:noFill/>
                  </a:tcPr>
                </a:tc>
                <a:extLst>
                  <a:ext uri="{0D108BD9-81ED-4DB2-BD59-A6C34878D82A}">
                    <a16:rowId xmlns:a16="http://schemas.microsoft.com/office/drawing/2014/main" val="2220174433"/>
                  </a:ext>
                </a:extLst>
              </a:tr>
              <a:tr h="505969">
                <a:tc>
                  <a:txBody>
                    <a:bodyPr/>
                    <a:lstStyle/>
                    <a:p>
                      <a:pPr algn="l">
                        <a:lnSpc>
                          <a:spcPct val="80000"/>
                        </a:lnSpc>
                        <a:buNone/>
                      </a:pPr>
                      <a:r>
                        <a:rPr lang="en-US" sz="1600" b="0" dirty="0">
                          <a:solidFill>
                            <a:schemeClr val="tx1"/>
                          </a:solidFill>
                        </a:rPr>
                        <a:t>Fine and Performing </a:t>
                      </a:r>
                    </a:p>
                    <a:p>
                      <a:pPr algn="l">
                        <a:lnSpc>
                          <a:spcPct val="80000"/>
                        </a:lnSpc>
                        <a:buNone/>
                      </a:pPr>
                      <a:r>
                        <a:rPr lang="en-US" sz="1600" b="0" dirty="0">
                          <a:solidFill>
                            <a:schemeClr val="tx1"/>
                          </a:solidFill>
                        </a:rPr>
                        <a:t>Arts</a:t>
                      </a:r>
                    </a:p>
                  </a:txBody>
                  <a:tcPr marL="50597" marR="50597" marT="25298" marB="25298">
                    <a:lnL>
                      <a:noFill/>
                    </a:lnL>
                    <a:lnR>
                      <a:noFill/>
                    </a:lnR>
                    <a:lnT>
                      <a:noFill/>
                    </a:lnT>
                    <a:lnB>
                      <a:noFill/>
                    </a:lnB>
                    <a:noFill/>
                  </a:tcPr>
                </a:tc>
                <a:tc>
                  <a:txBody>
                    <a:bodyPr/>
                    <a:lstStyle/>
                    <a:p>
                      <a:pPr>
                        <a:lnSpc>
                          <a:spcPct val="80000"/>
                        </a:lnSpc>
                        <a:buNone/>
                      </a:pPr>
                      <a:r>
                        <a:rPr lang="en-US" sz="1600" b="1" dirty="0">
                          <a:solidFill>
                            <a:schemeClr val="tx1"/>
                          </a:solidFill>
                        </a:rPr>
                        <a:t>Spaced Practice</a:t>
                      </a:r>
                      <a:r>
                        <a:rPr lang="en-US" sz="1600" dirty="0">
                          <a:solidFill>
                            <a:schemeClr val="tx1"/>
                          </a:solidFill>
                        </a:rPr>
                        <a:t> — Distributed rehearsal builds skill, precision, and expressive control, reflecting how performance expertise develops.</a:t>
                      </a:r>
                    </a:p>
                  </a:txBody>
                  <a:tcPr marL="50597" marR="50597" marT="25298" marB="25298" anchor="ctr">
                    <a:lnL>
                      <a:noFill/>
                    </a:lnL>
                    <a:lnR>
                      <a:noFill/>
                    </a:lnR>
                    <a:lnT>
                      <a:noFill/>
                    </a:lnT>
                    <a:lnB>
                      <a:noFill/>
                    </a:lnB>
                    <a:noFill/>
                  </a:tcPr>
                </a:tc>
                <a:extLst>
                  <a:ext uri="{0D108BD9-81ED-4DB2-BD59-A6C34878D82A}">
                    <a16:rowId xmlns:a16="http://schemas.microsoft.com/office/drawing/2014/main" val="1548070283"/>
                  </a:ext>
                </a:extLst>
              </a:tr>
              <a:tr h="505969">
                <a:tc>
                  <a:txBody>
                    <a:bodyPr/>
                    <a:lstStyle/>
                    <a:p>
                      <a:pPr algn="l">
                        <a:lnSpc>
                          <a:spcPct val="80000"/>
                        </a:lnSpc>
                        <a:buNone/>
                      </a:pPr>
                      <a:r>
                        <a:rPr lang="en-US" sz="1600" b="0" dirty="0">
                          <a:solidFill>
                            <a:schemeClr val="tx1"/>
                          </a:solidFill>
                        </a:rPr>
                        <a:t>Technical / Workforce Programs</a:t>
                      </a:r>
                    </a:p>
                  </a:txBody>
                  <a:tcPr marL="50597" marR="50597" marT="25298" marB="25298">
                    <a:lnL>
                      <a:noFill/>
                    </a:lnL>
                    <a:lnR>
                      <a:noFill/>
                    </a:lnR>
                    <a:lnT>
                      <a:noFill/>
                    </a:lnT>
                    <a:lnB>
                      <a:noFill/>
                    </a:lnB>
                    <a:noFill/>
                  </a:tcPr>
                </a:tc>
                <a:tc>
                  <a:txBody>
                    <a:bodyPr/>
                    <a:lstStyle/>
                    <a:p>
                      <a:pPr>
                        <a:lnSpc>
                          <a:spcPct val="80000"/>
                        </a:lnSpc>
                        <a:buNone/>
                      </a:pPr>
                      <a:r>
                        <a:rPr lang="en-US" sz="1600" b="1" dirty="0">
                          <a:solidFill>
                            <a:schemeClr val="tx1"/>
                          </a:solidFill>
                        </a:rPr>
                        <a:t>Concrete Examples</a:t>
                      </a:r>
                      <a:r>
                        <a:rPr lang="en-US" sz="1600" dirty="0">
                          <a:solidFill>
                            <a:schemeClr val="tx1"/>
                          </a:solidFill>
                        </a:rPr>
                        <a:t> — Hands-on tasks and simulations reflect fields that value procedural accuracy and real-world application.</a:t>
                      </a:r>
                    </a:p>
                  </a:txBody>
                  <a:tcPr marL="50597" marR="50597" marT="25298" marB="25298" anchor="ctr">
                    <a:lnL>
                      <a:noFill/>
                    </a:lnL>
                    <a:lnR>
                      <a:noFill/>
                    </a:lnR>
                    <a:lnT>
                      <a:noFill/>
                    </a:lnT>
                    <a:lnB>
                      <a:noFill/>
                    </a:lnB>
                    <a:noFill/>
                  </a:tcPr>
                </a:tc>
                <a:extLst>
                  <a:ext uri="{0D108BD9-81ED-4DB2-BD59-A6C34878D82A}">
                    <a16:rowId xmlns:a16="http://schemas.microsoft.com/office/drawing/2014/main" val="1256115774"/>
                  </a:ext>
                </a:extLst>
              </a:tr>
            </a:tbl>
          </a:graphicData>
        </a:graphic>
      </p:graphicFrame>
    </p:spTree>
    <p:extLst>
      <p:ext uri="{BB962C8B-B14F-4D97-AF65-F5344CB8AC3E}">
        <p14:creationId xmlns:p14="http://schemas.microsoft.com/office/powerpoint/2010/main" val="457074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5" name="Rectangle 410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7" name="Rectangle 410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A person writing on a book&#10;&#10;AI-generated content may be incorrect.">
            <a:extLst>
              <a:ext uri="{FF2B5EF4-FFF2-40B4-BE49-F238E27FC236}">
                <a16:creationId xmlns:a16="http://schemas.microsoft.com/office/drawing/2014/main" id="{665F56C5-E96A-EFD5-80D0-0C9F4B8664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244"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4109" name="Rectangle 4108">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BB45398-D746-7E3F-E222-417AF90532D9}"/>
              </a:ext>
            </a:extLst>
          </p:cNvPr>
          <p:cNvSpPr txBox="1"/>
          <p:nvPr/>
        </p:nvSpPr>
        <p:spPr>
          <a:xfrm>
            <a:off x="7166811" y="1766994"/>
            <a:ext cx="4282984" cy="351194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1500" dirty="0"/>
          </a:p>
          <a:p>
            <a:pPr marL="285750" indent="-285750">
              <a:lnSpc>
                <a:spcPct val="90000"/>
              </a:lnSpc>
              <a:spcAft>
                <a:spcPts val="600"/>
              </a:spcAft>
              <a:buFont typeface="Wingdings" panose="05000000000000000000" pitchFamily="2" charset="2"/>
              <a:buChar char="§"/>
            </a:pPr>
            <a:r>
              <a:rPr lang="en-US" sz="1600" dirty="0">
                <a:solidFill>
                  <a:srgbClr val="002060"/>
                </a:solidFill>
              </a:rPr>
              <a:t>Reread notes or slides without active engagement</a:t>
            </a:r>
          </a:p>
          <a:p>
            <a:pPr marL="285750" indent="-285750">
              <a:lnSpc>
                <a:spcPct val="90000"/>
              </a:lnSpc>
              <a:spcAft>
                <a:spcPts val="600"/>
              </a:spcAft>
              <a:buFont typeface="Wingdings" panose="05000000000000000000" pitchFamily="2" charset="2"/>
              <a:buChar char="§"/>
            </a:pPr>
            <a:r>
              <a:rPr lang="en-US" sz="1600" dirty="0">
                <a:solidFill>
                  <a:srgbClr val="002060"/>
                </a:solidFill>
              </a:rPr>
              <a:t>Highlight or review content without checking understanding</a:t>
            </a:r>
          </a:p>
          <a:p>
            <a:pPr marL="285750" indent="-285750">
              <a:lnSpc>
                <a:spcPct val="90000"/>
              </a:lnSpc>
              <a:spcAft>
                <a:spcPts val="600"/>
              </a:spcAft>
              <a:buFont typeface="Wingdings" panose="05000000000000000000" pitchFamily="2" charset="2"/>
              <a:buChar char="§"/>
            </a:pPr>
            <a:r>
              <a:rPr lang="en-US" sz="1600" dirty="0">
                <a:solidFill>
                  <a:srgbClr val="002060"/>
                </a:solidFill>
              </a:rPr>
              <a:t>Memorize information instead of applying concepts</a:t>
            </a:r>
          </a:p>
          <a:p>
            <a:pPr marL="285750" indent="-285750">
              <a:lnSpc>
                <a:spcPct val="90000"/>
              </a:lnSpc>
              <a:spcAft>
                <a:spcPts val="600"/>
              </a:spcAft>
              <a:buFont typeface="Wingdings" panose="05000000000000000000" pitchFamily="2" charset="2"/>
              <a:buChar char="§"/>
            </a:pPr>
            <a:r>
              <a:rPr lang="en-US" sz="1600" dirty="0">
                <a:solidFill>
                  <a:srgbClr val="002060"/>
                </a:solidFill>
              </a:rPr>
              <a:t>Study longer rather than differently when struggling</a:t>
            </a:r>
          </a:p>
          <a:p>
            <a:pPr marL="285750" indent="-285750">
              <a:lnSpc>
                <a:spcPct val="90000"/>
              </a:lnSpc>
              <a:spcAft>
                <a:spcPts val="600"/>
              </a:spcAft>
              <a:buFont typeface="Wingdings" panose="05000000000000000000" pitchFamily="2" charset="2"/>
              <a:buChar char="§"/>
            </a:pPr>
            <a:r>
              <a:rPr lang="en-US" sz="1600" dirty="0">
                <a:solidFill>
                  <a:srgbClr val="002060"/>
                </a:solidFill>
              </a:rPr>
              <a:t>Prepare based on effort or time spent</a:t>
            </a:r>
          </a:p>
          <a:p>
            <a:pPr marL="285750" indent="-285750">
              <a:lnSpc>
                <a:spcPct val="90000"/>
              </a:lnSpc>
              <a:spcAft>
                <a:spcPts val="600"/>
              </a:spcAft>
              <a:buFont typeface="Wingdings" panose="05000000000000000000" pitchFamily="2" charset="2"/>
              <a:buChar char="§"/>
            </a:pPr>
            <a:r>
              <a:rPr lang="en-US" sz="1600" dirty="0">
                <a:solidFill>
                  <a:srgbClr val="002060"/>
                </a:solidFill>
              </a:rPr>
              <a:t>Assume confusion means they lack ability</a:t>
            </a:r>
          </a:p>
        </p:txBody>
      </p:sp>
      <p:sp>
        <p:nvSpPr>
          <p:cNvPr id="4111" name="Rectangle 4110">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EC2D394B-0922-C636-E365-539E5AE9E8BE}"/>
              </a:ext>
            </a:extLst>
          </p:cNvPr>
          <p:cNvSpPr txBox="1"/>
          <p:nvPr/>
        </p:nvSpPr>
        <p:spPr>
          <a:xfrm>
            <a:off x="7710312" y="1242520"/>
            <a:ext cx="3160888"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What Students                    Often Do</a:t>
            </a:r>
          </a:p>
        </p:txBody>
      </p:sp>
    </p:spTree>
    <p:extLst>
      <p:ext uri="{BB962C8B-B14F-4D97-AF65-F5344CB8AC3E}">
        <p14:creationId xmlns:p14="http://schemas.microsoft.com/office/powerpoint/2010/main" val="17341622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DB6AE8-33A2-9948-EB9C-5B5094C898D8}"/>
            </a:ext>
          </a:extLst>
        </p:cNvPr>
        <p:cNvGrpSpPr/>
        <p:nvPr/>
      </p:nvGrpSpPr>
      <p:grpSpPr>
        <a:xfrm>
          <a:off x="0" y="0"/>
          <a:ext cx="0" cy="0"/>
          <a:chOff x="0" y="0"/>
          <a:chExt cx="0" cy="0"/>
        </a:xfrm>
      </p:grpSpPr>
      <p:sp useBgFill="1">
        <p:nvSpPr>
          <p:cNvPr id="13319" name="Rectangle 13318">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3321"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23"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3325" name="Rectangle 13324">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14" name="Picture 2" descr="A high school student using a 3D printer">
            <a:extLst>
              <a:ext uri="{FF2B5EF4-FFF2-40B4-BE49-F238E27FC236}">
                <a16:creationId xmlns:a16="http://schemas.microsoft.com/office/drawing/2014/main" id="{BE32A6B8-D29D-CBB2-8D0D-6CCB56DAE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 b="-1"/>
          <a:stretch>
            <a:fillRect/>
          </a:stretch>
        </p:blipFill>
        <p:spPr bwMode="auto">
          <a:xfrm>
            <a:off x="5124450" y="634382"/>
            <a:ext cx="6657213" cy="54951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4E101F-BE0C-2403-F117-742E1264C610}"/>
              </a:ext>
            </a:extLst>
          </p:cNvPr>
          <p:cNvSpPr txBox="1"/>
          <p:nvPr/>
        </p:nvSpPr>
        <p:spPr>
          <a:xfrm>
            <a:off x="175317" y="794020"/>
            <a:ext cx="4513641"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Clarifying  Exam or                                      Performance Preparation</a:t>
            </a:r>
          </a:p>
        </p:txBody>
      </p:sp>
      <p:sp>
        <p:nvSpPr>
          <p:cNvPr id="5" name="Rectangle 4">
            <a:extLst>
              <a:ext uri="{FF2B5EF4-FFF2-40B4-BE49-F238E27FC236}">
                <a16:creationId xmlns:a16="http://schemas.microsoft.com/office/drawing/2014/main" id="{2B6B96FD-4500-D93D-352A-7B87622E0823}"/>
              </a:ext>
            </a:extLst>
          </p:cNvPr>
          <p:cNvSpPr/>
          <p:nvPr/>
        </p:nvSpPr>
        <p:spPr>
          <a:xfrm>
            <a:off x="877459" y="2009274"/>
            <a:ext cx="3417815" cy="2165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9A6EF88-D260-DD97-1298-A7628DEA89B3}"/>
              </a:ext>
            </a:extLst>
          </p:cNvPr>
          <p:cNvSpPr txBox="1"/>
          <p:nvPr/>
        </p:nvSpPr>
        <p:spPr>
          <a:xfrm>
            <a:off x="599070" y="1760076"/>
            <a:ext cx="3974591" cy="3425043"/>
          </a:xfrm>
          <a:prstGeom prst="rect">
            <a:avLst/>
          </a:prstGeom>
        </p:spPr>
        <p:txBody>
          <a:bodyPr vert="horz" lIns="91440" tIns="45720" rIns="91440" bIns="45720" rtlCol="0">
            <a:noAutofit/>
          </a:bodyPr>
          <a:lstStyle/>
          <a:p>
            <a:pPr>
              <a:lnSpc>
                <a:spcPct val="80000"/>
              </a:lnSpc>
              <a:spcAft>
                <a:spcPts val="300"/>
              </a:spcAft>
            </a:pPr>
            <a:r>
              <a:rPr lang="en-US" sz="1600" b="1" dirty="0">
                <a:solidFill>
                  <a:srgbClr val="002060"/>
                </a:solidFill>
              </a:rPr>
              <a:t>Common student assumption</a:t>
            </a:r>
            <a:endParaRPr lang="en-US" sz="1600" dirty="0">
              <a:solidFill>
                <a:srgbClr val="002060"/>
              </a:solidFill>
            </a:endParaRPr>
          </a:p>
          <a:p>
            <a:pPr marL="171450" indent="-61913">
              <a:lnSpc>
                <a:spcPct val="80000"/>
              </a:lnSpc>
              <a:spcAft>
                <a:spcPts val="1200"/>
              </a:spcAft>
            </a:pPr>
            <a:r>
              <a:rPr lang="en-US" sz="1600" dirty="0">
                <a:solidFill>
                  <a:srgbClr val="002060"/>
                </a:solidFill>
              </a:rPr>
              <a:t>“Study everything” or “memorize the material”</a:t>
            </a:r>
          </a:p>
          <a:p>
            <a:pPr>
              <a:lnSpc>
                <a:spcPct val="80000"/>
              </a:lnSpc>
              <a:spcAft>
                <a:spcPts val="300"/>
              </a:spcAft>
            </a:pPr>
            <a:r>
              <a:rPr lang="en-US" sz="1600" b="1" dirty="0">
                <a:solidFill>
                  <a:srgbClr val="002060"/>
                </a:solidFill>
              </a:rPr>
              <a:t>More helpful guidance</a:t>
            </a:r>
            <a:endParaRPr lang="en-US" sz="1600" dirty="0">
              <a:solidFill>
                <a:srgbClr val="002060"/>
              </a:solidFill>
            </a:endParaRPr>
          </a:p>
          <a:p>
            <a:pPr marL="401638" indent="-230188">
              <a:lnSpc>
                <a:spcPct val="80000"/>
              </a:lnSpc>
              <a:spcAft>
                <a:spcPts val="600"/>
              </a:spcAft>
              <a:buFont typeface="Wingdings" panose="05000000000000000000" pitchFamily="2" charset="2"/>
              <a:buChar char="§"/>
            </a:pPr>
            <a:r>
              <a:rPr lang="en-US" sz="1600" dirty="0">
                <a:solidFill>
                  <a:srgbClr val="002060"/>
                </a:solidFill>
              </a:rPr>
              <a:t>Name what students must </a:t>
            </a:r>
            <a:r>
              <a:rPr lang="en-US" sz="1600" i="1" dirty="0">
                <a:solidFill>
                  <a:srgbClr val="002060"/>
                </a:solidFill>
              </a:rPr>
              <a:t>do</a:t>
            </a:r>
            <a:r>
              <a:rPr lang="en-US" sz="1600" dirty="0">
                <a:solidFill>
                  <a:srgbClr val="002060"/>
                </a:solidFill>
              </a:rPr>
              <a:t> during the exam or performance</a:t>
            </a:r>
          </a:p>
          <a:p>
            <a:pPr marL="401638" indent="-230188">
              <a:lnSpc>
                <a:spcPct val="80000"/>
              </a:lnSpc>
              <a:spcAft>
                <a:spcPts val="1200"/>
              </a:spcAft>
              <a:buFont typeface="Wingdings" panose="05000000000000000000" pitchFamily="2" charset="2"/>
              <a:buChar char="§"/>
            </a:pPr>
            <a:r>
              <a:rPr lang="en-US" sz="1600" dirty="0">
                <a:solidFill>
                  <a:srgbClr val="002060"/>
                </a:solidFill>
              </a:rPr>
              <a:t>Clarify the type of thinking or practice required</a:t>
            </a:r>
          </a:p>
          <a:p>
            <a:pPr>
              <a:lnSpc>
                <a:spcPct val="80000"/>
              </a:lnSpc>
              <a:spcAft>
                <a:spcPts val="300"/>
              </a:spcAft>
            </a:pPr>
            <a:r>
              <a:rPr lang="en-US" sz="1600" b="1" dirty="0">
                <a:solidFill>
                  <a:srgbClr val="002060"/>
                </a:solidFill>
              </a:rPr>
              <a:t>Examples</a:t>
            </a:r>
            <a:endParaRPr lang="en-US" sz="1600" dirty="0">
              <a:solidFill>
                <a:srgbClr val="002060"/>
              </a:solidFill>
            </a:endParaRPr>
          </a:p>
          <a:p>
            <a:pPr marL="401638" indent="-230188">
              <a:lnSpc>
                <a:spcPct val="80000"/>
              </a:lnSpc>
              <a:spcAft>
                <a:spcPts val="600"/>
              </a:spcAft>
              <a:buFont typeface="Wingdings" panose="05000000000000000000" pitchFamily="2" charset="2"/>
              <a:buChar char="§"/>
            </a:pPr>
            <a:r>
              <a:rPr lang="en-US" sz="1600" dirty="0">
                <a:solidFill>
                  <a:srgbClr val="002060"/>
                </a:solidFill>
              </a:rPr>
              <a:t>Apply concepts to new problems</a:t>
            </a:r>
          </a:p>
          <a:p>
            <a:pPr marL="401638" indent="-230188">
              <a:lnSpc>
                <a:spcPct val="80000"/>
              </a:lnSpc>
              <a:spcAft>
                <a:spcPts val="600"/>
              </a:spcAft>
              <a:buFont typeface="Wingdings" panose="05000000000000000000" pitchFamily="2" charset="2"/>
              <a:buChar char="§"/>
            </a:pPr>
            <a:r>
              <a:rPr lang="en-US" sz="1600" dirty="0">
                <a:solidFill>
                  <a:srgbClr val="002060"/>
                </a:solidFill>
              </a:rPr>
              <a:t>Interpret or synthesize information</a:t>
            </a:r>
          </a:p>
          <a:p>
            <a:pPr marL="401638" indent="-230188">
              <a:lnSpc>
                <a:spcPct val="80000"/>
              </a:lnSpc>
              <a:spcAft>
                <a:spcPts val="600"/>
              </a:spcAft>
              <a:buFont typeface="Wingdings" panose="05000000000000000000" pitchFamily="2" charset="2"/>
              <a:buChar char="§"/>
            </a:pPr>
            <a:r>
              <a:rPr lang="en-US" sz="1600" dirty="0">
                <a:solidFill>
                  <a:srgbClr val="002060"/>
                </a:solidFill>
              </a:rPr>
              <a:t>Make decisions in context</a:t>
            </a:r>
          </a:p>
          <a:p>
            <a:pPr marL="401638" indent="-230188">
              <a:lnSpc>
                <a:spcPct val="80000"/>
              </a:lnSpc>
              <a:spcAft>
                <a:spcPts val="1200"/>
              </a:spcAft>
              <a:buFont typeface="Wingdings" panose="05000000000000000000" pitchFamily="2" charset="2"/>
              <a:buChar char="§"/>
            </a:pPr>
            <a:r>
              <a:rPr lang="en-US" sz="1600" dirty="0">
                <a:solidFill>
                  <a:srgbClr val="002060"/>
                </a:solidFill>
              </a:rPr>
              <a:t>Perform skills accurately and consistently</a:t>
            </a:r>
          </a:p>
          <a:p>
            <a:pPr marL="171450" indent="-171450">
              <a:lnSpc>
                <a:spcPct val="80000"/>
              </a:lnSpc>
              <a:spcAft>
                <a:spcPts val="300"/>
              </a:spcAft>
            </a:pPr>
            <a:r>
              <a:rPr lang="en-US" sz="1600" b="1" dirty="0">
                <a:solidFill>
                  <a:srgbClr val="002060"/>
                </a:solidFill>
              </a:rPr>
              <a:t>Key takeaway:</a:t>
            </a:r>
          </a:p>
          <a:p>
            <a:pPr marL="171450" indent="-171450">
              <a:lnSpc>
                <a:spcPct val="80000"/>
              </a:lnSpc>
              <a:spcAft>
                <a:spcPts val="300"/>
              </a:spcAft>
            </a:pPr>
            <a:r>
              <a:rPr lang="en-US" sz="1600" b="1" dirty="0">
                <a:solidFill>
                  <a:srgbClr val="002060"/>
                </a:solidFill>
              </a:rPr>
              <a:t>    </a:t>
            </a:r>
            <a:r>
              <a:rPr lang="en-US" sz="1600" dirty="0">
                <a:solidFill>
                  <a:srgbClr val="002060"/>
                </a:solidFill>
              </a:rPr>
              <a:t>Students prepare more effectively when expectations are explicit.</a:t>
            </a:r>
          </a:p>
        </p:txBody>
      </p:sp>
      <p:cxnSp>
        <p:nvCxnSpPr>
          <p:cNvPr id="7" name="Straight Connector 6">
            <a:extLst>
              <a:ext uri="{FF2B5EF4-FFF2-40B4-BE49-F238E27FC236}">
                <a16:creationId xmlns:a16="http://schemas.microsoft.com/office/drawing/2014/main" id="{F8362BB6-E8DC-D6D4-6A67-DA18D38ECE43}"/>
              </a:ext>
            </a:extLst>
          </p:cNvPr>
          <p:cNvCxnSpPr>
            <a:cxnSpLocks/>
          </p:cNvCxnSpPr>
          <p:nvPr/>
        </p:nvCxnSpPr>
        <p:spPr>
          <a:xfrm>
            <a:off x="719328" y="1488634"/>
            <a:ext cx="3486547"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186854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3AA1F5E-0875-6BE0-C321-23589ABB2A99}"/>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E06C64C-9A2F-F19F-0F34-DC6A1A18B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72DD528A-F3A4-3332-F799-C5D738F4DE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BC25CE05-A7CC-C329-4861-01AFF5481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63DD4E96-C234-EA4E-8CCB-10406A55B8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4A07FBFD-B23C-8E77-4A7E-01467DCCD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CF08B081-5822-6482-CFE4-528E7DB0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19C37530-86F9-1573-59C3-76E84528BB83}"/>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710E46AF-CFB5-593B-00A0-67606FF1AC29}"/>
              </a:ext>
            </a:extLst>
          </p:cNvPr>
          <p:cNvGraphicFramePr>
            <a:graphicFrameLocks noGrp="1"/>
          </p:cNvGraphicFramePr>
          <p:nvPr>
            <p:extLst>
              <p:ext uri="{D42A27DB-BD31-4B8C-83A1-F6EECF244321}">
                <p14:modId xmlns:p14="http://schemas.microsoft.com/office/powerpoint/2010/main" val="1345367267"/>
              </p:ext>
            </p:extLst>
          </p:nvPr>
        </p:nvGraphicFramePr>
        <p:xfrm>
          <a:off x="1633457" y="1322956"/>
          <a:ext cx="9277141" cy="3788628"/>
        </p:xfrm>
        <a:graphic>
          <a:graphicData uri="http://schemas.openxmlformats.org/drawingml/2006/table">
            <a:tbl>
              <a:tblPr/>
              <a:tblGrid>
                <a:gridCol w="2703724">
                  <a:extLst>
                    <a:ext uri="{9D8B030D-6E8A-4147-A177-3AD203B41FA5}">
                      <a16:colId xmlns:a16="http://schemas.microsoft.com/office/drawing/2014/main" val="874096911"/>
                    </a:ext>
                  </a:extLst>
                </a:gridCol>
                <a:gridCol w="6573417">
                  <a:extLst>
                    <a:ext uri="{9D8B030D-6E8A-4147-A177-3AD203B41FA5}">
                      <a16:colId xmlns:a16="http://schemas.microsoft.com/office/drawing/2014/main" val="2733551018"/>
                    </a:ext>
                  </a:extLst>
                </a:gridCol>
              </a:tblGrid>
              <a:tr h="505844">
                <a:tc>
                  <a:txBody>
                    <a:bodyPr/>
                    <a:lstStyle/>
                    <a:p>
                      <a:pPr>
                        <a:lnSpc>
                          <a:spcPct val="80000"/>
                        </a:lnSpc>
                        <a:buNone/>
                      </a:pPr>
                      <a:r>
                        <a:rPr lang="en-US" sz="1800" b="1" dirty="0">
                          <a:solidFill>
                            <a:schemeClr val="tx1"/>
                          </a:solidFill>
                        </a:rPr>
                        <a:t>Discipline</a:t>
                      </a:r>
                      <a:endParaRPr lang="en-US" sz="1800" dirty="0">
                        <a:solidFill>
                          <a:schemeClr val="tx1"/>
                        </a:solidFill>
                      </a:endParaRPr>
                    </a:p>
                  </a:txBody>
                  <a:tcPr marL="67990" marR="67990" marT="33995" marB="33995" anchor="ctr">
                    <a:lnL>
                      <a:noFill/>
                    </a:lnL>
                    <a:lnR>
                      <a:noFill/>
                    </a:lnR>
                    <a:lnT>
                      <a:noFill/>
                    </a:lnT>
                    <a:lnB>
                      <a:noFill/>
                    </a:lnB>
                    <a:noFill/>
                  </a:tcPr>
                </a:tc>
                <a:tc>
                  <a:txBody>
                    <a:bodyPr/>
                    <a:lstStyle/>
                    <a:p>
                      <a:pPr algn="ctr">
                        <a:lnSpc>
                          <a:spcPct val="80000"/>
                        </a:lnSpc>
                        <a:buNone/>
                      </a:pPr>
                      <a:r>
                        <a:rPr lang="en-US" sz="1800" b="1" dirty="0">
                          <a:solidFill>
                            <a:schemeClr val="tx1"/>
                          </a:solidFill>
                        </a:rPr>
                        <a:t>What Preparation Actually Requires</a:t>
                      </a:r>
                      <a:endParaRPr lang="en-US" sz="1800" dirty="0">
                        <a:solidFill>
                          <a:schemeClr val="tx1"/>
                        </a:solidFill>
                      </a:endParaRPr>
                    </a:p>
                  </a:txBody>
                  <a:tcPr marL="67990" marR="67990" marT="33995" marB="33995" anchor="ctr">
                    <a:lnL>
                      <a:noFill/>
                    </a:lnL>
                    <a:lnR>
                      <a:noFill/>
                    </a:lnR>
                    <a:lnT>
                      <a:noFill/>
                    </a:lnT>
                    <a:lnB>
                      <a:noFill/>
                    </a:lnB>
                    <a:noFill/>
                  </a:tcPr>
                </a:tc>
                <a:extLst>
                  <a:ext uri="{0D108BD9-81ED-4DB2-BD59-A6C34878D82A}">
                    <a16:rowId xmlns:a16="http://schemas.microsoft.com/office/drawing/2014/main" val="1095695119"/>
                  </a:ext>
                </a:extLst>
              </a:tr>
              <a:tr h="510693">
                <a:tc>
                  <a:txBody>
                    <a:bodyPr/>
                    <a:lstStyle/>
                    <a:p>
                      <a:pPr>
                        <a:lnSpc>
                          <a:spcPct val="80000"/>
                        </a:lnSpc>
                        <a:buNone/>
                      </a:pPr>
                      <a:r>
                        <a:rPr lang="en-US" sz="1600" b="0" dirty="0">
                          <a:solidFill>
                            <a:schemeClr val="tx1"/>
                          </a:solidFill>
                        </a:rPr>
                        <a:t>STEM and</a:t>
                      </a:r>
                    </a:p>
                    <a:p>
                      <a:pPr>
                        <a:lnSpc>
                          <a:spcPct val="80000"/>
                        </a:lnSpc>
                        <a:buNone/>
                      </a:pPr>
                      <a:r>
                        <a:rPr lang="en-US" sz="1600" b="0" dirty="0">
                          <a:solidFill>
                            <a:schemeClr val="tx1"/>
                          </a:solidFill>
                        </a:rPr>
                        <a:t>Quantitative</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Preparing means practicing unfamiliar problem types and explaining </a:t>
                      </a:r>
                      <a:r>
                        <a:rPr lang="en-US" sz="1600" b="0" i="1" dirty="0">
                          <a:solidFill>
                            <a:schemeClr val="tx1"/>
                          </a:solidFill>
                        </a:rPr>
                        <a:t>why</a:t>
                      </a:r>
                      <a:r>
                        <a:rPr lang="en-US" sz="1600" b="0" dirty="0">
                          <a:solidFill>
                            <a:schemeClr val="tx1"/>
                          </a:solidFill>
                        </a:rPr>
                        <a:t> a solution works—not memorizing formulas.</a:t>
                      </a:r>
                    </a:p>
                  </a:txBody>
                  <a:tcPr marL="67990" marR="67990" marT="33995" marB="33995" anchor="ctr">
                    <a:lnL>
                      <a:noFill/>
                    </a:lnL>
                    <a:lnR>
                      <a:noFill/>
                    </a:lnR>
                    <a:lnT>
                      <a:noFill/>
                    </a:lnT>
                    <a:lnB>
                      <a:noFill/>
                    </a:lnB>
                    <a:noFill/>
                  </a:tcPr>
                </a:tc>
                <a:extLst>
                  <a:ext uri="{0D108BD9-81ED-4DB2-BD59-A6C34878D82A}">
                    <a16:rowId xmlns:a16="http://schemas.microsoft.com/office/drawing/2014/main" val="1789202374"/>
                  </a:ext>
                </a:extLst>
              </a:tr>
              <a:tr h="596348">
                <a:tc>
                  <a:txBody>
                    <a:bodyPr/>
                    <a:lstStyle/>
                    <a:p>
                      <a:pPr>
                        <a:lnSpc>
                          <a:spcPct val="80000"/>
                        </a:lnSpc>
                        <a:buNone/>
                      </a:pPr>
                      <a:r>
                        <a:rPr lang="en-US" sz="1600" b="0" dirty="0">
                          <a:solidFill>
                            <a:schemeClr val="tx1"/>
                          </a:solidFill>
                        </a:rPr>
                        <a:t>Humanities and</a:t>
                      </a:r>
                    </a:p>
                    <a:p>
                      <a:pPr>
                        <a:lnSpc>
                          <a:spcPct val="80000"/>
                        </a:lnSpc>
                        <a:buNone/>
                      </a:pPr>
                      <a:r>
                        <a:rPr lang="en-US" sz="1600" b="0" dirty="0">
                          <a:solidFill>
                            <a:schemeClr val="tx1"/>
                          </a:solidFill>
                        </a:rPr>
                        <a:t>Reading-Intensive</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Preparing means being ready to interpret texts, synthesize ideas, and construct arguments—not recall details.</a:t>
                      </a:r>
                    </a:p>
                  </a:txBody>
                  <a:tcPr marL="67990" marR="67990" marT="33995" marB="33995" anchor="ctr">
                    <a:lnL>
                      <a:noFill/>
                    </a:lnL>
                    <a:lnR>
                      <a:noFill/>
                    </a:lnR>
                    <a:lnT>
                      <a:noFill/>
                    </a:lnT>
                    <a:lnB>
                      <a:noFill/>
                    </a:lnB>
                    <a:noFill/>
                  </a:tcPr>
                </a:tc>
                <a:extLst>
                  <a:ext uri="{0D108BD9-81ED-4DB2-BD59-A6C34878D82A}">
                    <a16:rowId xmlns:a16="http://schemas.microsoft.com/office/drawing/2014/main" val="188677694"/>
                  </a:ext>
                </a:extLst>
              </a:tr>
              <a:tr h="556591">
                <a:tc>
                  <a:txBody>
                    <a:bodyPr/>
                    <a:lstStyle/>
                    <a:p>
                      <a:pPr>
                        <a:lnSpc>
                          <a:spcPct val="80000"/>
                        </a:lnSpc>
                        <a:buNone/>
                      </a:pPr>
                      <a:r>
                        <a:rPr lang="en-US" sz="1600" b="0" dirty="0">
                          <a:solidFill>
                            <a:schemeClr val="tx1"/>
                          </a:solidFill>
                        </a:rPr>
                        <a:t>Social Sciences</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Preparing means applying theories to new scenarios and explaining reasoning—not listing definitions.</a:t>
                      </a:r>
                    </a:p>
                  </a:txBody>
                  <a:tcPr marL="67990" marR="67990" marT="33995" marB="33995" anchor="ctr">
                    <a:lnL>
                      <a:noFill/>
                    </a:lnL>
                    <a:lnR>
                      <a:noFill/>
                    </a:lnR>
                    <a:lnT>
                      <a:noFill/>
                    </a:lnT>
                    <a:lnB>
                      <a:noFill/>
                    </a:lnB>
                    <a:noFill/>
                  </a:tcPr>
                </a:tc>
                <a:extLst>
                  <a:ext uri="{0D108BD9-81ED-4DB2-BD59-A6C34878D82A}">
                    <a16:rowId xmlns:a16="http://schemas.microsoft.com/office/drawing/2014/main" val="829564255"/>
                  </a:ext>
                </a:extLst>
              </a:tr>
              <a:tr h="543340">
                <a:tc>
                  <a:txBody>
                    <a:bodyPr/>
                    <a:lstStyle/>
                    <a:p>
                      <a:pPr>
                        <a:lnSpc>
                          <a:spcPct val="80000"/>
                        </a:lnSpc>
                        <a:buNone/>
                      </a:pPr>
                      <a:r>
                        <a:rPr lang="en-US" sz="1600" b="0" dirty="0">
                          <a:solidFill>
                            <a:schemeClr val="tx1"/>
                          </a:solidFill>
                        </a:rPr>
                        <a:t>Health Sciences</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Preparing means practicing clinical decision-making and prioritization—not memorizing procedures or symptoms.</a:t>
                      </a:r>
                    </a:p>
                  </a:txBody>
                  <a:tcPr marL="67990" marR="67990" marT="33995" marB="33995" anchor="ctr">
                    <a:lnL>
                      <a:noFill/>
                    </a:lnL>
                    <a:lnR>
                      <a:noFill/>
                    </a:lnR>
                    <a:lnT>
                      <a:noFill/>
                    </a:lnT>
                    <a:lnB>
                      <a:noFill/>
                    </a:lnB>
                    <a:noFill/>
                  </a:tcPr>
                </a:tc>
                <a:extLst>
                  <a:ext uri="{0D108BD9-81ED-4DB2-BD59-A6C34878D82A}">
                    <a16:rowId xmlns:a16="http://schemas.microsoft.com/office/drawing/2014/main" val="2220174433"/>
                  </a:ext>
                </a:extLst>
              </a:tr>
              <a:tr h="569843">
                <a:tc>
                  <a:txBody>
                    <a:bodyPr/>
                    <a:lstStyle/>
                    <a:p>
                      <a:pPr>
                        <a:lnSpc>
                          <a:spcPct val="80000"/>
                        </a:lnSpc>
                        <a:buNone/>
                      </a:pPr>
                      <a:r>
                        <a:rPr lang="en-US" sz="1600" b="0" dirty="0">
                          <a:solidFill>
                            <a:schemeClr val="tx1"/>
                          </a:solidFill>
                        </a:rPr>
                        <a:t>Technical and</a:t>
                      </a:r>
                    </a:p>
                    <a:p>
                      <a:pPr>
                        <a:lnSpc>
                          <a:spcPct val="80000"/>
                        </a:lnSpc>
                        <a:buNone/>
                      </a:pPr>
                      <a:r>
                        <a:rPr lang="en-US" sz="1600" b="0" dirty="0">
                          <a:solidFill>
                            <a:schemeClr val="tx1"/>
                          </a:solidFill>
                        </a:rPr>
                        <a:t>Workforce</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Preparing means performing procedures accurately and troubleshooting errors—not just knowing the steps.</a:t>
                      </a:r>
                    </a:p>
                  </a:txBody>
                  <a:tcPr marL="67990" marR="67990" marT="33995" marB="33995" anchor="ctr">
                    <a:lnL>
                      <a:noFill/>
                    </a:lnL>
                    <a:lnR>
                      <a:noFill/>
                    </a:lnR>
                    <a:lnT>
                      <a:noFill/>
                    </a:lnT>
                    <a:lnB>
                      <a:noFill/>
                    </a:lnB>
                    <a:noFill/>
                  </a:tcPr>
                </a:tc>
                <a:extLst>
                  <a:ext uri="{0D108BD9-81ED-4DB2-BD59-A6C34878D82A}">
                    <a16:rowId xmlns:a16="http://schemas.microsoft.com/office/drawing/2014/main" val="1548070283"/>
                  </a:ext>
                </a:extLst>
              </a:tr>
              <a:tr h="505969">
                <a:tc>
                  <a:txBody>
                    <a:bodyPr/>
                    <a:lstStyle/>
                    <a:p>
                      <a:pPr>
                        <a:lnSpc>
                          <a:spcPct val="80000"/>
                        </a:lnSpc>
                        <a:buNone/>
                      </a:pPr>
                      <a:r>
                        <a:rPr lang="en-US" sz="1600" b="0" dirty="0">
                          <a:solidFill>
                            <a:schemeClr val="tx1"/>
                          </a:solidFill>
                        </a:rPr>
                        <a:t>Fine and</a:t>
                      </a:r>
                    </a:p>
                    <a:p>
                      <a:pPr>
                        <a:lnSpc>
                          <a:spcPct val="80000"/>
                        </a:lnSpc>
                        <a:buNone/>
                      </a:pPr>
                      <a:r>
                        <a:rPr lang="en-US" sz="1600" b="0" dirty="0">
                          <a:solidFill>
                            <a:schemeClr val="tx1"/>
                          </a:solidFill>
                        </a:rPr>
                        <a:t>Performing Arts</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Preparing means refining specific techniques under performance conditions—not simply repeating the full piece.</a:t>
                      </a:r>
                    </a:p>
                  </a:txBody>
                  <a:tcPr marL="67990" marR="67990" marT="33995" marB="33995" anchor="ctr">
                    <a:lnL>
                      <a:noFill/>
                    </a:lnL>
                    <a:lnR>
                      <a:noFill/>
                    </a:lnR>
                    <a:lnT>
                      <a:noFill/>
                    </a:lnT>
                    <a:lnB>
                      <a:noFill/>
                    </a:lnB>
                    <a:noFill/>
                  </a:tcPr>
                </a:tc>
                <a:extLst>
                  <a:ext uri="{0D108BD9-81ED-4DB2-BD59-A6C34878D82A}">
                    <a16:rowId xmlns:a16="http://schemas.microsoft.com/office/drawing/2014/main" val="1256115774"/>
                  </a:ext>
                </a:extLst>
              </a:tr>
            </a:tbl>
          </a:graphicData>
        </a:graphic>
      </p:graphicFrame>
    </p:spTree>
    <p:extLst>
      <p:ext uri="{BB962C8B-B14F-4D97-AF65-F5344CB8AC3E}">
        <p14:creationId xmlns:p14="http://schemas.microsoft.com/office/powerpoint/2010/main" val="7038660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8A745B-C435-98BF-F5AA-D791E25D813A}"/>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erson standing in front of a projector screen&#10;&#10;AI-generated content may be incorrect.">
            <a:extLst>
              <a:ext uri="{FF2B5EF4-FFF2-40B4-BE49-F238E27FC236}">
                <a16:creationId xmlns:a16="http://schemas.microsoft.com/office/drawing/2014/main" id="{5AE85697-CDEA-5173-EEAE-089980B6D914}"/>
              </a:ext>
            </a:extLst>
          </p:cNvPr>
          <p:cNvPicPr>
            <a:picLocks noChangeAspect="1"/>
          </p:cNvPicPr>
          <p:nvPr/>
        </p:nvPicPr>
        <p:blipFill>
          <a:blip r:embed="rId3">
            <a:extLst>
              <a:ext uri="{28A0092B-C50C-407E-A947-70E740481C1C}">
                <a14:useLocalDpi xmlns:a14="http://schemas.microsoft.com/office/drawing/2010/main" val="0"/>
              </a:ext>
            </a:extLst>
          </a:blip>
          <a:srcRect b="-2"/>
          <a:stretch>
            <a:fillRect/>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16" name="Freeform: Shape 15">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2" name="Rectangle 2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0322BBFD-86BC-9B1A-46EE-72CA765676D6}"/>
              </a:ext>
            </a:extLst>
          </p:cNvPr>
          <p:cNvSpPr txBox="1"/>
          <p:nvPr/>
        </p:nvSpPr>
        <p:spPr>
          <a:xfrm>
            <a:off x="358555" y="2595280"/>
            <a:ext cx="3438906" cy="3488528"/>
          </a:xfrm>
          <a:prstGeom prst="rect">
            <a:avLst/>
          </a:prstGeom>
        </p:spPr>
        <p:txBody>
          <a:bodyPr vert="horz" lIns="91440" tIns="45720" rIns="91440" bIns="45720" rtlCol="0" anchor="t">
            <a:noAutofit/>
          </a:bodyPr>
          <a:lstStyle/>
          <a:p>
            <a:pPr>
              <a:lnSpc>
                <a:spcPct val="80000"/>
              </a:lnSpc>
              <a:spcAft>
                <a:spcPts val="300"/>
              </a:spcAft>
            </a:pPr>
            <a:r>
              <a:rPr lang="en-US" sz="1600" b="1" dirty="0">
                <a:solidFill>
                  <a:srgbClr val="002060"/>
                </a:solidFill>
              </a:rPr>
              <a:t>Why this matters</a:t>
            </a:r>
            <a:endParaRPr lang="en-US" sz="1600" dirty="0">
              <a:solidFill>
                <a:srgbClr val="002060"/>
              </a:solidFill>
            </a:endParaRPr>
          </a:p>
          <a:p>
            <a:pPr marL="341313" indent="-169863">
              <a:lnSpc>
                <a:spcPct val="80000"/>
              </a:lnSpc>
              <a:spcAft>
                <a:spcPts val="300"/>
              </a:spcAft>
              <a:buFont typeface="Wingdings" panose="05000000000000000000" pitchFamily="2" charset="2"/>
              <a:buChar char="§"/>
            </a:pPr>
            <a:r>
              <a:rPr lang="en-US" sz="1600" dirty="0">
                <a:solidFill>
                  <a:srgbClr val="002060"/>
                </a:solidFill>
              </a:rPr>
              <a:t>Students often see assignments as academic tasks only</a:t>
            </a:r>
          </a:p>
          <a:p>
            <a:pPr marL="341313" indent="-169863">
              <a:lnSpc>
                <a:spcPct val="80000"/>
              </a:lnSpc>
              <a:spcAft>
                <a:spcPts val="300"/>
              </a:spcAft>
              <a:buFont typeface="Wingdings" panose="05000000000000000000" pitchFamily="2" charset="2"/>
              <a:buChar char="§"/>
            </a:pPr>
            <a:r>
              <a:rPr lang="en-US" sz="1600" dirty="0">
                <a:solidFill>
                  <a:srgbClr val="002060"/>
                </a:solidFill>
              </a:rPr>
              <a:t>Relevance increases engagement and effort</a:t>
            </a:r>
          </a:p>
          <a:p>
            <a:pPr>
              <a:lnSpc>
                <a:spcPct val="80000"/>
              </a:lnSpc>
            </a:pPr>
            <a:endParaRPr lang="en-US" sz="1600" b="1" dirty="0">
              <a:solidFill>
                <a:srgbClr val="002060"/>
              </a:solidFill>
            </a:endParaRPr>
          </a:p>
          <a:p>
            <a:pPr>
              <a:lnSpc>
                <a:spcPct val="80000"/>
              </a:lnSpc>
              <a:spcAft>
                <a:spcPts val="300"/>
              </a:spcAft>
            </a:pPr>
            <a:r>
              <a:rPr lang="en-US" sz="1600" b="1" dirty="0">
                <a:solidFill>
                  <a:srgbClr val="002060"/>
                </a:solidFill>
              </a:rPr>
              <a:t>What to make explicit</a:t>
            </a:r>
            <a:endParaRPr lang="en-US" sz="1600" dirty="0">
              <a:solidFill>
                <a:srgbClr val="002060"/>
              </a:solidFill>
            </a:endParaRPr>
          </a:p>
          <a:p>
            <a:pPr marL="341313" indent="-169863">
              <a:lnSpc>
                <a:spcPct val="80000"/>
              </a:lnSpc>
              <a:spcAft>
                <a:spcPts val="300"/>
              </a:spcAft>
              <a:buFont typeface="Wingdings" panose="05000000000000000000" pitchFamily="2" charset="2"/>
              <a:buChar char="§"/>
            </a:pPr>
            <a:r>
              <a:rPr lang="en-US" sz="1600" dirty="0">
                <a:solidFill>
                  <a:srgbClr val="002060"/>
                </a:solidFill>
              </a:rPr>
              <a:t>How the assignment mirrors professional thinking</a:t>
            </a:r>
          </a:p>
          <a:p>
            <a:pPr marL="341313" indent="-169863">
              <a:lnSpc>
                <a:spcPct val="80000"/>
              </a:lnSpc>
              <a:spcAft>
                <a:spcPts val="300"/>
              </a:spcAft>
              <a:buFont typeface="Wingdings" panose="05000000000000000000" pitchFamily="2" charset="2"/>
              <a:buChar char="§"/>
            </a:pPr>
            <a:r>
              <a:rPr lang="en-US" sz="1600" dirty="0">
                <a:solidFill>
                  <a:srgbClr val="002060"/>
                </a:solidFill>
              </a:rPr>
              <a:t>What skills or decisions professionals use</a:t>
            </a:r>
          </a:p>
          <a:p>
            <a:pPr marL="341313" indent="-169863">
              <a:lnSpc>
                <a:spcPct val="80000"/>
              </a:lnSpc>
              <a:spcAft>
                <a:spcPts val="300"/>
              </a:spcAft>
              <a:buFont typeface="Wingdings" panose="05000000000000000000" pitchFamily="2" charset="2"/>
              <a:buChar char="§"/>
            </a:pPr>
            <a:r>
              <a:rPr lang="en-US" sz="1600" dirty="0">
                <a:solidFill>
                  <a:srgbClr val="002060"/>
                </a:solidFill>
              </a:rPr>
              <a:t>Why this kind of work matters beyond class</a:t>
            </a:r>
          </a:p>
          <a:p>
            <a:pPr>
              <a:lnSpc>
                <a:spcPct val="80000"/>
              </a:lnSpc>
            </a:pPr>
            <a:endParaRPr lang="en-US" sz="1600" b="1" dirty="0">
              <a:solidFill>
                <a:srgbClr val="002060"/>
              </a:solidFill>
            </a:endParaRPr>
          </a:p>
          <a:p>
            <a:pPr marL="171450" indent="-171450">
              <a:lnSpc>
                <a:spcPct val="80000"/>
              </a:lnSpc>
              <a:spcAft>
                <a:spcPts val="300"/>
              </a:spcAft>
            </a:pPr>
            <a:r>
              <a:rPr lang="en-US" sz="1600" b="1" dirty="0">
                <a:solidFill>
                  <a:srgbClr val="002060"/>
                </a:solidFill>
              </a:rPr>
              <a:t>Key takeaway</a:t>
            </a:r>
          </a:p>
          <a:p>
            <a:pPr marL="171450" indent="-171450">
              <a:lnSpc>
                <a:spcPct val="80000"/>
              </a:lnSpc>
              <a:spcAft>
                <a:spcPts val="300"/>
              </a:spcAft>
            </a:pPr>
            <a:r>
              <a:rPr lang="en-US" sz="1600" b="1" dirty="0">
                <a:solidFill>
                  <a:srgbClr val="002060"/>
                </a:solidFill>
              </a:rPr>
              <a:t>    </a:t>
            </a:r>
            <a:r>
              <a:rPr lang="en-US" sz="1600" dirty="0">
                <a:solidFill>
                  <a:srgbClr val="002060"/>
                </a:solidFill>
              </a:rPr>
              <a:t>Assignments feel more meaningful when students see their professional purpose.</a:t>
            </a:r>
          </a:p>
        </p:txBody>
      </p:sp>
      <p:sp>
        <p:nvSpPr>
          <p:cNvPr id="7" name="TextBox 6">
            <a:extLst>
              <a:ext uri="{FF2B5EF4-FFF2-40B4-BE49-F238E27FC236}">
                <a16:creationId xmlns:a16="http://schemas.microsoft.com/office/drawing/2014/main" id="{6393A158-3F46-FFD1-2D04-620C15B6ADFA}"/>
              </a:ext>
            </a:extLst>
          </p:cNvPr>
          <p:cNvSpPr txBox="1"/>
          <p:nvPr/>
        </p:nvSpPr>
        <p:spPr>
          <a:xfrm>
            <a:off x="269297" y="1615354"/>
            <a:ext cx="3907934" cy="694614"/>
          </a:xfrm>
          <a:prstGeom prst="rect">
            <a:avLst/>
          </a:prstGeom>
          <a:noFill/>
        </p:spPr>
        <p:txBody>
          <a:bodyPr wrap="square">
            <a:spAutoFit/>
          </a:bodyPr>
          <a:lstStyle/>
          <a:p>
            <a:pPr>
              <a:lnSpc>
                <a:spcPct val="80000"/>
              </a:lnSpc>
            </a:pPr>
            <a:r>
              <a:rPr lang="en-US" sz="2400" b="1" dirty="0">
                <a:solidFill>
                  <a:srgbClr val="FF0000"/>
                </a:solidFill>
              </a:rPr>
              <a:t>Connecting Assignments                         to Professional Thinking</a:t>
            </a:r>
          </a:p>
        </p:txBody>
      </p:sp>
    </p:spTree>
    <p:extLst>
      <p:ext uri="{BB962C8B-B14F-4D97-AF65-F5344CB8AC3E}">
        <p14:creationId xmlns:p14="http://schemas.microsoft.com/office/powerpoint/2010/main" val="19393120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71B633-662C-F502-E384-F59195C6187A}"/>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17D3AFD-6187-ED4D-4FD3-FCF18AEB62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F1D407EE-DE77-29B2-B07F-590D0B70B6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4306E7A0-C81A-35CC-AAFB-1D57C5940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4A187332-D2B0-499F-9872-6E4147633A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D8365591-4089-303D-86C7-87AB64158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78C5AB12-63B5-0CCF-8F71-E8383B629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7714E22-CEA9-17E3-50D7-7BB4798DB117}"/>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BAFFB408-8AFD-0AC6-FD9C-21040E746031}"/>
              </a:ext>
            </a:extLst>
          </p:cNvPr>
          <p:cNvGraphicFramePr>
            <a:graphicFrameLocks noGrp="1"/>
          </p:cNvGraphicFramePr>
          <p:nvPr>
            <p:extLst>
              <p:ext uri="{D42A27DB-BD31-4B8C-83A1-F6EECF244321}">
                <p14:modId xmlns:p14="http://schemas.microsoft.com/office/powerpoint/2010/main" val="3525425997"/>
              </p:ext>
            </p:extLst>
          </p:nvPr>
        </p:nvGraphicFramePr>
        <p:xfrm>
          <a:off x="2107096" y="1366173"/>
          <a:ext cx="8044069" cy="3338528"/>
        </p:xfrm>
        <a:graphic>
          <a:graphicData uri="http://schemas.openxmlformats.org/drawingml/2006/table">
            <a:tbl>
              <a:tblPr/>
              <a:tblGrid>
                <a:gridCol w="2114712">
                  <a:extLst>
                    <a:ext uri="{9D8B030D-6E8A-4147-A177-3AD203B41FA5}">
                      <a16:colId xmlns:a16="http://schemas.microsoft.com/office/drawing/2014/main" val="874096911"/>
                    </a:ext>
                  </a:extLst>
                </a:gridCol>
                <a:gridCol w="5929357">
                  <a:extLst>
                    <a:ext uri="{9D8B030D-6E8A-4147-A177-3AD203B41FA5}">
                      <a16:colId xmlns:a16="http://schemas.microsoft.com/office/drawing/2014/main" val="2733551018"/>
                    </a:ext>
                  </a:extLst>
                </a:gridCol>
              </a:tblGrid>
              <a:tr h="0">
                <a:tc>
                  <a:txBody>
                    <a:bodyPr/>
                    <a:lstStyle/>
                    <a:p>
                      <a:pPr>
                        <a:lnSpc>
                          <a:spcPct val="80000"/>
                        </a:lnSpc>
                        <a:buNone/>
                      </a:pPr>
                      <a:r>
                        <a:rPr lang="en-US" sz="1800" b="1" dirty="0">
                          <a:solidFill>
                            <a:schemeClr val="tx1"/>
                          </a:solidFill>
                        </a:rPr>
                        <a:t>Discipline</a:t>
                      </a:r>
                    </a:p>
                  </a:txBody>
                  <a:tcPr marL="88803" marR="88803" marT="44401" marB="44401" anchor="ctr">
                    <a:lnL>
                      <a:noFill/>
                    </a:lnL>
                    <a:lnR>
                      <a:noFill/>
                    </a:lnR>
                    <a:lnT>
                      <a:noFill/>
                    </a:lnT>
                    <a:lnB>
                      <a:noFill/>
                    </a:lnB>
                    <a:noFill/>
                  </a:tcPr>
                </a:tc>
                <a:tc>
                  <a:txBody>
                    <a:bodyPr/>
                    <a:lstStyle/>
                    <a:p>
                      <a:pPr algn="ctr">
                        <a:lnSpc>
                          <a:spcPct val="80000"/>
                        </a:lnSpc>
                        <a:buNone/>
                      </a:pPr>
                      <a:r>
                        <a:rPr lang="en-US" sz="1800" b="1" dirty="0">
                          <a:solidFill>
                            <a:schemeClr val="tx1"/>
                          </a:solidFill>
                        </a:rPr>
                        <a:t>How the Assignment Reflects Professional Practice</a:t>
                      </a:r>
                    </a:p>
                  </a:txBody>
                  <a:tcPr marL="88803" marR="88803" marT="44401" marB="44401" anchor="ctr">
                    <a:lnL>
                      <a:noFill/>
                    </a:lnL>
                    <a:lnR>
                      <a:noFill/>
                    </a:lnR>
                    <a:lnT>
                      <a:noFill/>
                    </a:lnT>
                    <a:lnB>
                      <a:noFill/>
                    </a:lnB>
                    <a:noFill/>
                  </a:tcPr>
                </a:tc>
                <a:extLst>
                  <a:ext uri="{0D108BD9-81ED-4DB2-BD59-A6C34878D82A}">
                    <a16:rowId xmlns:a16="http://schemas.microsoft.com/office/drawing/2014/main" val="1095695119"/>
                  </a:ext>
                </a:extLst>
              </a:tr>
              <a:tr h="569843">
                <a:tc>
                  <a:txBody>
                    <a:bodyPr/>
                    <a:lstStyle/>
                    <a:p>
                      <a:pPr>
                        <a:lnSpc>
                          <a:spcPct val="80000"/>
                        </a:lnSpc>
                        <a:buNone/>
                      </a:pPr>
                      <a:r>
                        <a:rPr lang="en-US" sz="1600" b="0" dirty="0">
                          <a:solidFill>
                            <a:schemeClr val="tx1"/>
                          </a:solidFill>
                        </a:rPr>
                        <a:t>STEM and</a:t>
                      </a:r>
                    </a:p>
                    <a:p>
                      <a:pPr>
                        <a:lnSpc>
                          <a:spcPct val="80000"/>
                        </a:lnSpc>
                        <a:buNone/>
                      </a:pPr>
                      <a:r>
                        <a:rPr lang="en-US" sz="1600" b="0" dirty="0">
                          <a:solidFill>
                            <a:schemeClr val="tx1"/>
                          </a:solidFill>
                        </a:rPr>
                        <a:t>Quantitative</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Problem sets mirror how professionals select methods, test assumptions, and analyze results.</a:t>
                      </a:r>
                    </a:p>
                  </a:txBody>
                  <a:tcPr marL="88803" marR="88803" marT="44401" marB="44401" anchor="ctr">
                    <a:lnL>
                      <a:noFill/>
                    </a:lnL>
                    <a:lnR>
                      <a:noFill/>
                    </a:lnR>
                    <a:lnT>
                      <a:noFill/>
                    </a:lnT>
                    <a:lnB>
                      <a:noFill/>
                    </a:lnB>
                    <a:noFill/>
                  </a:tcPr>
                </a:tc>
                <a:extLst>
                  <a:ext uri="{0D108BD9-81ED-4DB2-BD59-A6C34878D82A}">
                    <a16:rowId xmlns:a16="http://schemas.microsoft.com/office/drawing/2014/main" val="1789202374"/>
                  </a:ext>
                </a:extLst>
              </a:tr>
              <a:tr h="397565">
                <a:tc>
                  <a:txBody>
                    <a:bodyPr/>
                    <a:lstStyle/>
                    <a:p>
                      <a:pPr>
                        <a:lnSpc>
                          <a:spcPct val="80000"/>
                        </a:lnSpc>
                        <a:buNone/>
                      </a:pPr>
                      <a:r>
                        <a:rPr lang="en-US" sz="1600" b="0" dirty="0">
                          <a:solidFill>
                            <a:schemeClr val="tx1"/>
                          </a:solidFill>
                        </a:rPr>
                        <a:t>Humanities and</a:t>
                      </a:r>
                    </a:p>
                    <a:p>
                      <a:pPr>
                        <a:lnSpc>
                          <a:spcPct val="80000"/>
                        </a:lnSpc>
                        <a:buNone/>
                      </a:pPr>
                      <a:r>
                        <a:rPr lang="en-US" sz="1600" b="0" dirty="0">
                          <a:solidFill>
                            <a:schemeClr val="tx1"/>
                          </a:solidFill>
                        </a:rPr>
                        <a:t>Reading-Intensive</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Essays reflect how professionals build arguments, interpret sources, and communicate ideas clearly.</a:t>
                      </a:r>
                    </a:p>
                  </a:txBody>
                  <a:tcPr marL="88803" marR="88803" marT="44401" marB="44401" anchor="ctr">
                    <a:lnL>
                      <a:noFill/>
                    </a:lnL>
                    <a:lnR>
                      <a:noFill/>
                    </a:lnR>
                    <a:lnT>
                      <a:noFill/>
                    </a:lnT>
                    <a:lnB>
                      <a:noFill/>
                    </a:lnB>
                    <a:noFill/>
                  </a:tcPr>
                </a:tc>
                <a:extLst>
                  <a:ext uri="{0D108BD9-81ED-4DB2-BD59-A6C34878D82A}">
                    <a16:rowId xmlns:a16="http://schemas.microsoft.com/office/drawing/2014/main" val="188677694"/>
                  </a:ext>
                </a:extLst>
              </a:tr>
              <a:tr h="454401">
                <a:tc>
                  <a:txBody>
                    <a:bodyPr/>
                    <a:lstStyle/>
                    <a:p>
                      <a:pPr>
                        <a:lnSpc>
                          <a:spcPct val="80000"/>
                        </a:lnSpc>
                        <a:buNone/>
                      </a:pPr>
                      <a:r>
                        <a:rPr lang="en-US" sz="1600" b="0" dirty="0">
                          <a:solidFill>
                            <a:schemeClr val="tx1"/>
                          </a:solidFill>
                        </a:rPr>
                        <a:t>Social Sciences</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Case studies mirror how analysts apply theories to explain real-world behavior and outcomes.</a:t>
                      </a:r>
                    </a:p>
                  </a:txBody>
                  <a:tcPr marL="88803" marR="88803" marT="44401" marB="44401" anchor="ctr">
                    <a:lnL>
                      <a:noFill/>
                    </a:lnL>
                    <a:lnR>
                      <a:noFill/>
                    </a:lnR>
                    <a:lnT>
                      <a:noFill/>
                    </a:lnT>
                    <a:lnB>
                      <a:noFill/>
                    </a:lnB>
                    <a:noFill/>
                  </a:tcPr>
                </a:tc>
                <a:extLst>
                  <a:ext uri="{0D108BD9-81ED-4DB2-BD59-A6C34878D82A}">
                    <a16:rowId xmlns:a16="http://schemas.microsoft.com/office/drawing/2014/main" val="829564255"/>
                  </a:ext>
                </a:extLst>
              </a:tr>
              <a:tr h="348672">
                <a:tc>
                  <a:txBody>
                    <a:bodyPr/>
                    <a:lstStyle/>
                    <a:p>
                      <a:pPr>
                        <a:lnSpc>
                          <a:spcPct val="80000"/>
                        </a:lnSpc>
                        <a:buNone/>
                      </a:pPr>
                      <a:r>
                        <a:rPr lang="en-US" sz="1600" b="0" dirty="0">
                          <a:solidFill>
                            <a:schemeClr val="tx1"/>
                          </a:solidFill>
                        </a:rPr>
                        <a:t>Health Sciences</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Case analyses reflect how practitioners make decisions, prioritize information, and ensure safety.</a:t>
                      </a:r>
                    </a:p>
                  </a:txBody>
                  <a:tcPr marL="88803" marR="88803" marT="44401" marB="44401" anchor="ctr">
                    <a:lnL>
                      <a:noFill/>
                    </a:lnL>
                    <a:lnR>
                      <a:noFill/>
                    </a:lnR>
                    <a:lnT>
                      <a:noFill/>
                    </a:lnT>
                    <a:lnB>
                      <a:noFill/>
                    </a:lnB>
                    <a:noFill/>
                  </a:tcPr>
                </a:tc>
                <a:extLst>
                  <a:ext uri="{0D108BD9-81ED-4DB2-BD59-A6C34878D82A}">
                    <a16:rowId xmlns:a16="http://schemas.microsoft.com/office/drawing/2014/main" val="2220174433"/>
                  </a:ext>
                </a:extLst>
              </a:tr>
              <a:tr h="344844">
                <a:tc>
                  <a:txBody>
                    <a:bodyPr/>
                    <a:lstStyle/>
                    <a:p>
                      <a:pPr>
                        <a:lnSpc>
                          <a:spcPct val="80000"/>
                        </a:lnSpc>
                        <a:buNone/>
                      </a:pPr>
                      <a:r>
                        <a:rPr lang="en-US" sz="1600" b="0" dirty="0">
                          <a:solidFill>
                            <a:schemeClr val="tx1"/>
                          </a:solidFill>
                        </a:rPr>
                        <a:t>Technical and</a:t>
                      </a:r>
                    </a:p>
                    <a:p>
                      <a:pPr>
                        <a:lnSpc>
                          <a:spcPct val="80000"/>
                        </a:lnSpc>
                        <a:buNone/>
                      </a:pPr>
                      <a:r>
                        <a:rPr lang="en-US" sz="1600" b="0" dirty="0">
                          <a:solidFill>
                            <a:schemeClr val="tx1"/>
                          </a:solidFill>
                        </a:rPr>
                        <a:t>Workforce</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Skills tasks mirror workplace procedures, quality standards, and troubleshooting processes.</a:t>
                      </a:r>
                    </a:p>
                  </a:txBody>
                  <a:tcPr marL="88803" marR="88803" marT="44401" marB="44401" anchor="ctr">
                    <a:lnL>
                      <a:noFill/>
                    </a:lnL>
                    <a:lnR>
                      <a:noFill/>
                    </a:lnR>
                    <a:lnT>
                      <a:noFill/>
                    </a:lnT>
                    <a:lnB>
                      <a:noFill/>
                    </a:lnB>
                    <a:noFill/>
                  </a:tcPr>
                </a:tc>
                <a:extLst>
                  <a:ext uri="{0D108BD9-81ED-4DB2-BD59-A6C34878D82A}">
                    <a16:rowId xmlns:a16="http://schemas.microsoft.com/office/drawing/2014/main" val="1548070283"/>
                  </a:ext>
                </a:extLst>
              </a:tr>
              <a:tr h="505969">
                <a:tc>
                  <a:txBody>
                    <a:bodyPr/>
                    <a:lstStyle/>
                    <a:p>
                      <a:pPr>
                        <a:lnSpc>
                          <a:spcPct val="80000"/>
                        </a:lnSpc>
                        <a:buNone/>
                      </a:pPr>
                      <a:r>
                        <a:rPr lang="en-US" sz="1600" b="0" dirty="0">
                          <a:solidFill>
                            <a:schemeClr val="tx1"/>
                          </a:solidFill>
                        </a:rPr>
                        <a:t>Fine and</a:t>
                      </a:r>
                    </a:p>
                    <a:p>
                      <a:pPr>
                        <a:lnSpc>
                          <a:spcPct val="80000"/>
                        </a:lnSpc>
                        <a:buNone/>
                      </a:pPr>
                      <a:r>
                        <a:rPr lang="en-US" sz="1600" b="0" dirty="0">
                          <a:solidFill>
                            <a:schemeClr val="tx1"/>
                          </a:solidFill>
                        </a:rPr>
                        <a:t>Performing Arts</a:t>
                      </a:r>
                    </a:p>
                  </a:txBody>
                  <a:tcPr marL="67990" marR="67990" marT="33995" marB="33995" anchor="ctr">
                    <a:lnL>
                      <a:noFill/>
                    </a:lnL>
                    <a:lnR>
                      <a:noFill/>
                    </a:lnR>
                    <a:lnT>
                      <a:noFill/>
                    </a:lnT>
                    <a:lnB>
                      <a:noFill/>
                    </a:lnB>
                    <a:noFill/>
                  </a:tcPr>
                </a:tc>
                <a:tc>
                  <a:txBody>
                    <a:bodyPr/>
                    <a:lstStyle/>
                    <a:p>
                      <a:pPr>
                        <a:lnSpc>
                          <a:spcPct val="80000"/>
                        </a:lnSpc>
                        <a:buNone/>
                      </a:pPr>
                      <a:r>
                        <a:rPr lang="en-US" sz="1600" b="0" dirty="0">
                          <a:solidFill>
                            <a:schemeClr val="tx1"/>
                          </a:solidFill>
                        </a:rPr>
                        <a:t>Performances and critiques reflect professional rehearsal, refinement, and feedback cycles.</a:t>
                      </a:r>
                    </a:p>
                  </a:txBody>
                  <a:tcPr marL="88803" marR="88803" marT="44401" marB="44401" anchor="ctr">
                    <a:lnL>
                      <a:noFill/>
                    </a:lnL>
                    <a:lnR>
                      <a:noFill/>
                    </a:lnR>
                    <a:lnT>
                      <a:noFill/>
                    </a:lnT>
                    <a:lnB>
                      <a:noFill/>
                    </a:lnB>
                    <a:noFill/>
                  </a:tcPr>
                </a:tc>
                <a:extLst>
                  <a:ext uri="{0D108BD9-81ED-4DB2-BD59-A6C34878D82A}">
                    <a16:rowId xmlns:a16="http://schemas.microsoft.com/office/drawing/2014/main" val="1256115774"/>
                  </a:ext>
                </a:extLst>
              </a:tr>
            </a:tbl>
          </a:graphicData>
        </a:graphic>
      </p:graphicFrame>
    </p:spTree>
    <p:extLst>
      <p:ext uri="{BB962C8B-B14F-4D97-AF65-F5344CB8AC3E}">
        <p14:creationId xmlns:p14="http://schemas.microsoft.com/office/powerpoint/2010/main" val="2655131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965D43-1C1B-C789-7D23-69F45BE548BC}"/>
            </a:ext>
          </a:extLst>
        </p:cNvPr>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A254D376-7060-4491-9779-FC35E62F3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ADA8088-DAB1-0701-ED68-D5AD29991B20}"/>
              </a:ext>
            </a:extLst>
          </p:cNvPr>
          <p:cNvSpPr txBox="1"/>
          <p:nvPr/>
        </p:nvSpPr>
        <p:spPr>
          <a:xfrm>
            <a:off x="4044695" y="5283959"/>
            <a:ext cx="4099560" cy="1114382"/>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b="1" dirty="0">
                <a:solidFill>
                  <a:srgbClr val="002060"/>
                </a:solidFill>
                <a:latin typeface="+mj-lt"/>
                <a:ea typeface="+mj-ea"/>
                <a:cs typeface="+mj-cs"/>
              </a:rPr>
              <a:t>Helping Students Monitor Their Own Learning</a:t>
            </a:r>
          </a:p>
        </p:txBody>
      </p:sp>
      <p:pic>
        <p:nvPicPr>
          <p:cNvPr id="14338" name="Picture 2" descr="student with hand raised while professor hands her a paper">
            <a:extLst>
              <a:ext uri="{FF2B5EF4-FFF2-40B4-BE49-F238E27FC236}">
                <a16:creationId xmlns:a16="http://schemas.microsoft.com/office/drawing/2014/main" id="{176CB0EB-8584-2DCF-94C9-FC9547C4BB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
          <a:stretch>
            <a:fillRect/>
          </a:stretch>
        </p:blipFill>
        <p:spPr bwMode="auto">
          <a:xfrm>
            <a:off x="20" y="10"/>
            <a:ext cx="12191980" cy="5014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055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7" name="Oval 1741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410" name="Picture 2" descr="A university tutor gives students feedback">
            <a:extLst>
              <a:ext uri="{FF2B5EF4-FFF2-40B4-BE49-F238E27FC236}">
                <a16:creationId xmlns:a16="http://schemas.microsoft.com/office/drawing/2014/main" id="{FAF0CBAA-6296-3688-DEC5-E05FF753F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
          <a:stretch>
            <a:fill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1741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dirty="0"/>
          </a:p>
        </p:txBody>
      </p:sp>
      <p:sp>
        <p:nvSpPr>
          <p:cNvPr id="17421"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dirty="0"/>
          </a:p>
        </p:txBody>
      </p:sp>
      <p:sp>
        <p:nvSpPr>
          <p:cNvPr id="1742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dirty="0"/>
          </a:p>
        </p:txBody>
      </p:sp>
      <p:cxnSp>
        <p:nvCxnSpPr>
          <p:cNvPr id="1742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3C430CF-5CBF-D497-666D-9C9EFF25E5EE}"/>
              </a:ext>
            </a:extLst>
          </p:cNvPr>
          <p:cNvSpPr txBox="1"/>
          <p:nvPr/>
        </p:nvSpPr>
        <p:spPr>
          <a:xfrm>
            <a:off x="6753025" y="1184850"/>
            <a:ext cx="4413504" cy="694614"/>
          </a:xfrm>
          <a:prstGeom prst="rect">
            <a:avLst/>
          </a:prstGeom>
          <a:noFill/>
        </p:spPr>
        <p:txBody>
          <a:bodyPr wrap="square">
            <a:spAutoFit/>
          </a:bodyPr>
          <a:lstStyle/>
          <a:p>
            <a:pPr algn="ctr">
              <a:lnSpc>
                <a:spcPct val="80000"/>
              </a:lnSpc>
            </a:pPr>
            <a:r>
              <a:rPr lang="en-US" sz="2400" b="1" dirty="0">
                <a:solidFill>
                  <a:srgbClr val="FF0000"/>
                </a:solidFill>
              </a:rPr>
              <a:t>“What Type of Thinking                      Does This Require?”</a:t>
            </a:r>
          </a:p>
        </p:txBody>
      </p:sp>
      <p:sp>
        <p:nvSpPr>
          <p:cNvPr id="4" name="TextBox 3">
            <a:extLst>
              <a:ext uri="{FF2B5EF4-FFF2-40B4-BE49-F238E27FC236}">
                <a16:creationId xmlns:a16="http://schemas.microsoft.com/office/drawing/2014/main" id="{67D28048-02ED-F78E-A0AE-0EDC98B09E55}"/>
              </a:ext>
            </a:extLst>
          </p:cNvPr>
          <p:cNvSpPr txBox="1"/>
          <p:nvPr/>
        </p:nvSpPr>
        <p:spPr>
          <a:xfrm>
            <a:off x="7256345" y="2204873"/>
            <a:ext cx="3562010" cy="3570208"/>
          </a:xfrm>
          <a:prstGeom prst="rect">
            <a:avLst/>
          </a:prstGeom>
          <a:noFill/>
        </p:spPr>
        <p:txBody>
          <a:bodyPr wrap="square">
            <a:spAutoFit/>
          </a:bodyPr>
          <a:lstStyle/>
          <a:p>
            <a:r>
              <a:rPr lang="en-US" sz="1600" b="1" dirty="0">
                <a:solidFill>
                  <a:srgbClr val="002060"/>
                </a:solidFill>
              </a:rPr>
              <a:t>Common student move</a:t>
            </a:r>
            <a:endParaRPr lang="en-US" sz="1600" dirty="0">
              <a:solidFill>
                <a:srgbClr val="002060"/>
              </a:solidFill>
            </a:endParaRPr>
          </a:p>
          <a:p>
            <a:pPr marL="231775" indent="-231775"/>
            <a:r>
              <a:rPr lang="en-US" sz="1600" dirty="0">
                <a:solidFill>
                  <a:srgbClr val="002060"/>
                </a:solidFill>
              </a:rPr>
              <a:t>    Study everything the same way</a:t>
            </a:r>
          </a:p>
          <a:p>
            <a:endParaRPr lang="en-US" sz="600" dirty="0">
              <a:solidFill>
                <a:srgbClr val="002060"/>
              </a:solidFill>
            </a:endParaRPr>
          </a:p>
          <a:p>
            <a:r>
              <a:rPr lang="en-US" sz="1600" b="1" dirty="0">
                <a:solidFill>
                  <a:srgbClr val="002060"/>
                </a:solidFill>
              </a:rPr>
              <a:t>More effective move</a:t>
            </a:r>
            <a:endParaRPr lang="en-US" sz="1600" dirty="0">
              <a:solidFill>
                <a:srgbClr val="002060"/>
              </a:solidFill>
            </a:endParaRPr>
          </a:p>
          <a:p>
            <a:r>
              <a:rPr lang="en-US" sz="1600" dirty="0">
                <a:solidFill>
                  <a:srgbClr val="002060"/>
                </a:solidFill>
              </a:rPr>
              <a:t>     Identify the type of thinking first</a:t>
            </a:r>
          </a:p>
          <a:p>
            <a:endParaRPr lang="en-US" sz="600" dirty="0">
              <a:solidFill>
                <a:srgbClr val="002060"/>
              </a:solidFill>
            </a:endParaRPr>
          </a:p>
          <a:p>
            <a:r>
              <a:rPr lang="en-US" sz="1600" b="1" dirty="0">
                <a:solidFill>
                  <a:srgbClr val="002060"/>
                </a:solidFill>
              </a:rPr>
              <a:t>Types of thinking may include</a:t>
            </a:r>
            <a:endParaRPr lang="en-US" sz="1600" dirty="0">
              <a:solidFill>
                <a:srgbClr val="002060"/>
              </a:solidFill>
            </a:endParaRPr>
          </a:p>
          <a:p>
            <a:pPr marL="341313" indent="-169863">
              <a:buFont typeface="Wingdings" panose="05000000000000000000" pitchFamily="2" charset="2"/>
              <a:buChar char="§"/>
            </a:pPr>
            <a:r>
              <a:rPr lang="en-US" sz="1600" dirty="0">
                <a:solidFill>
                  <a:srgbClr val="002060"/>
                </a:solidFill>
              </a:rPr>
              <a:t>Applying concepts</a:t>
            </a:r>
          </a:p>
          <a:p>
            <a:pPr marL="341313" indent="-169863">
              <a:buFont typeface="Wingdings" panose="05000000000000000000" pitchFamily="2" charset="2"/>
              <a:buChar char="§"/>
            </a:pPr>
            <a:r>
              <a:rPr lang="en-US" sz="1600" dirty="0">
                <a:solidFill>
                  <a:srgbClr val="002060"/>
                </a:solidFill>
              </a:rPr>
              <a:t>Interpreting or synthesizing ideas</a:t>
            </a:r>
          </a:p>
          <a:p>
            <a:pPr marL="341313" indent="-169863">
              <a:buFont typeface="Wingdings" panose="05000000000000000000" pitchFamily="2" charset="2"/>
              <a:buChar char="§"/>
            </a:pPr>
            <a:r>
              <a:rPr lang="en-US" sz="1600" dirty="0">
                <a:solidFill>
                  <a:srgbClr val="002060"/>
                </a:solidFill>
              </a:rPr>
              <a:t>Analyzing evidence</a:t>
            </a:r>
          </a:p>
          <a:p>
            <a:pPr marL="341313" indent="-169863">
              <a:buFont typeface="Wingdings" panose="05000000000000000000" pitchFamily="2" charset="2"/>
              <a:buChar char="§"/>
            </a:pPr>
            <a:r>
              <a:rPr lang="en-US" sz="1600" dirty="0">
                <a:solidFill>
                  <a:srgbClr val="002060"/>
                </a:solidFill>
              </a:rPr>
              <a:t>Making decisions or judgments</a:t>
            </a:r>
          </a:p>
          <a:p>
            <a:pPr marL="341313" indent="-169863">
              <a:buFont typeface="Wingdings" panose="05000000000000000000" pitchFamily="2" charset="2"/>
              <a:buChar char="§"/>
            </a:pPr>
            <a:r>
              <a:rPr lang="en-US" sz="1600" dirty="0">
                <a:solidFill>
                  <a:srgbClr val="002060"/>
                </a:solidFill>
              </a:rPr>
              <a:t>Performing or creating</a:t>
            </a:r>
          </a:p>
          <a:p>
            <a:endParaRPr lang="en-US" sz="600" dirty="0">
              <a:solidFill>
                <a:srgbClr val="002060"/>
              </a:solidFill>
            </a:endParaRPr>
          </a:p>
          <a:p>
            <a:pPr marL="171450" indent="-171450"/>
            <a:r>
              <a:rPr lang="en-US" sz="1600" b="1" dirty="0">
                <a:solidFill>
                  <a:srgbClr val="002060"/>
                </a:solidFill>
              </a:rPr>
              <a:t>Key takeaway:</a:t>
            </a:r>
            <a:br>
              <a:rPr lang="en-US" sz="1600" dirty="0">
                <a:solidFill>
                  <a:srgbClr val="002060"/>
                </a:solidFill>
              </a:rPr>
            </a:br>
            <a:r>
              <a:rPr lang="en-US" sz="1600" dirty="0">
                <a:solidFill>
                  <a:srgbClr val="002060"/>
                </a:solidFill>
              </a:rPr>
              <a:t>Study strategies work best when they match the thinking required.</a:t>
            </a:r>
          </a:p>
        </p:txBody>
      </p:sp>
      <p:sp>
        <p:nvSpPr>
          <p:cNvPr id="5" name="Rectangle 4">
            <a:extLst>
              <a:ext uri="{FF2B5EF4-FFF2-40B4-BE49-F238E27FC236}">
                <a16:creationId xmlns:a16="http://schemas.microsoft.com/office/drawing/2014/main" id="{C023E035-E2D0-2F2D-40A7-BB590623D7A1}"/>
              </a:ext>
            </a:extLst>
          </p:cNvPr>
          <p:cNvSpPr/>
          <p:nvPr/>
        </p:nvSpPr>
        <p:spPr>
          <a:xfrm>
            <a:off x="830179" y="554151"/>
            <a:ext cx="517358" cy="408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DEF3728-3FAA-0D8B-CC10-793C61E20BE6}"/>
              </a:ext>
            </a:extLst>
          </p:cNvPr>
          <p:cNvSpPr/>
          <p:nvPr/>
        </p:nvSpPr>
        <p:spPr>
          <a:xfrm>
            <a:off x="164074" y="1358508"/>
            <a:ext cx="517358" cy="408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F3F17CD-6535-B6A5-1A57-A4CF27D48F06}"/>
              </a:ext>
            </a:extLst>
          </p:cNvPr>
          <p:cNvSpPr/>
          <p:nvPr/>
        </p:nvSpPr>
        <p:spPr>
          <a:xfrm>
            <a:off x="5361132" y="5570894"/>
            <a:ext cx="517358" cy="4083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6D71046F-55BB-28E1-AEFE-C6658D783373}"/>
              </a:ext>
            </a:extLst>
          </p:cNvPr>
          <p:cNvPicPr>
            <a:picLocks noChangeAspect="1"/>
          </p:cNvPicPr>
          <p:nvPr/>
        </p:nvPicPr>
        <p:blipFill>
          <a:blip r:embed="rId4">
            <a:extLst>
              <a:ext uri="{28A0092B-C50C-407E-A947-70E740481C1C}">
                <a14:useLocalDpi xmlns:a14="http://schemas.microsoft.com/office/drawing/2010/main" val="0"/>
              </a:ext>
            </a:extLst>
          </a:blip>
          <a:srcRect l="27195" t="2378" r="-1"/>
          <a:stretch>
            <a:fillRect/>
          </a:stretch>
        </p:blipFill>
        <p:spPr>
          <a:xfrm rot="5400000">
            <a:off x="8703264" y="319964"/>
            <a:ext cx="352702" cy="3246540"/>
          </a:xfrm>
          <a:prstGeom prst="rect">
            <a:avLst/>
          </a:prstGeom>
        </p:spPr>
      </p:pic>
    </p:spTree>
    <p:extLst>
      <p:ext uri="{BB962C8B-B14F-4D97-AF65-F5344CB8AC3E}">
        <p14:creationId xmlns:p14="http://schemas.microsoft.com/office/powerpoint/2010/main" val="1307994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C9A8FFF-5995-D023-761C-286FD4B1F4D7}"/>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23EB689A-B995-0F95-F563-3B0F6A70D2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331894A6-6873-9978-7210-F957B2F1E6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24B7C4FB-40D6-E18F-47DF-88C466204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11B7F6D0-72C6-6C28-9ADE-AAAD8CDC97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FD86F8E0-6482-1519-160B-A3EFF6FF06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13972D6D-5A42-52AF-C304-86359E339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A7B52F9-06BD-4B8B-9514-AF8E5DB00D87}"/>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40B1AF5C-3F4C-B09A-DB47-99CA1CC44ED6}"/>
              </a:ext>
            </a:extLst>
          </p:cNvPr>
          <p:cNvGraphicFramePr>
            <a:graphicFrameLocks noGrp="1"/>
          </p:cNvGraphicFramePr>
          <p:nvPr>
            <p:extLst>
              <p:ext uri="{D42A27DB-BD31-4B8C-83A1-F6EECF244321}">
                <p14:modId xmlns:p14="http://schemas.microsoft.com/office/powerpoint/2010/main" val="2971711166"/>
              </p:ext>
            </p:extLst>
          </p:nvPr>
        </p:nvGraphicFramePr>
        <p:xfrm>
          <a:off x="1874125" y="1387360"/>
          <a:ext cx="8786732" cy="4189461"/>
        </p:xfrm>
        <a:graphic>
          <a:graphicData uri="http://schemas.openxmlformats.org/drawingml/2006/table">
            <a:tbl>
              <a:tblPr/>
              <a:tblGrid>
                <a:gridCol w="2560800">
                  <a:extLst>
                    <a:ext uri="{9D8B030D-6E8A-4147-A177-3AD203B41FA5}">
                      <a16:colId xmlns:a16="http://schemas.microsoft.com/office/drawing/2014/main" val="874096911"/>
                    </a:ext>
                  </a:extLst>
                </a:gridCol>
                <a:gridCol w="6225932">
                  <a:extLst>
                    <a:ext uri="{9D8B030D-6E8A-4147-A177-3AD203B41FA5}">
                      <a16:colId xmlns:a16="http://schemas.microsoft.com/office/drawing/2014/main" val="2733551018"/>
                    </a:ext>
                  </a:extLst>
                </a:gridCol>
              </a:tblGrid>
              <a:tr h="426926">
                <a:tc>
                  <a:txBody>
                    <a:bodyPr/>
                    <a:lstStyle/>
                    <a:p>
                      <a:pPr>
                        <a:buNone/>
                      </a:pPr>
                      <a:r>
                        <a:rPr lang="en-US" sz="1800" b="1" dirty="0">
                          <a:solidFill>
                            <a:schemeClr val="tx1"/>
                          </a:solidFill>
                        </a:rPr>
                        <a:t>Discipline</a:t>
                      </a:r>
                    </a:p>
                  </a:txBody>
                  <a:tcPr marL="88803" marR="88803" marT="44401" marB="44401" anchor="ctr">
                    <a:lnL>
                      <a:noFill/>
                    </a:lnL>
                    <a:lnR>
                      <a:noFill/>
                    </a:lnR>
                    <a:lnT>
                      <a:noFill/>
                    </a:lnT>
                    <a:lnB>
                      <a:noFill/>
                    </a:lnB>
                    <a:noFill/>
                  </a:tcPr>
                </a:tc>
                <a:tc>
                  <a:txBody>
                    <a:bodyPr/>
                    <a:lstStyle/>
                    <a:p>
                      <a:pPr algn="ctr">
                        <a:buNone/>
                      </a:pPr>
                      <a:r>
                        <a:rPr lang="en-US" sz="1800" b="1" dirty="0">
                          <a:solidFill>
                            <a:schemeClr val="tx1"/>
                          </a:solidFill>
                        </a:rPr>
                        <a:t>How the Question Guides Studying</a:t>
                      </a:r>
                      <a:endParaRPr lang="en-US" sz="1800" dirty="0">
                        <a:solidFill>
                          <a:schemeClr val="tx1"/>
                        </a:solidFill>
                      </a:endParaRPr>
                    </a:p>
                  </a:txBody>
                  <a:tcPr marL="67990" marR="67990" marT="33995" marB="33995" anchor="ctr">
                    <a:lnL>
                      <a:noFill/>
                    </a:lnL>
                    <a:lnR>
                      <a:noFill/>
                    </a:lnR>
                    <a:lnT>
                      <a:noFill/>
                    </a:lnT>
                    <a:lnB>
                      <a:noFill/>
                    </a:lnB>
                    <a:noFill/>
                  </a:tcPr>
                </a:tc>
                <a:extLst>
                  <a:ext uri="{0D108BD9-81ED-4DB2-BD59-A6C34878D82A}">
                    <a16:rowId xmlns:a16="http://schemas.microsoft.com/office/drawing/2014/main" val="1095695119"/>
                  </a:ext>
                </a:extLst>
              </a:tr>
              <a:tr h="383114">
                <a:tc>
                  <a:txBody>
                    <a:bodyPr/>
                    <a:lstStyle/>
                    <a:p>
                      <a:pPr>
                        <a:lnSpc>
                          <a:spcPct val="80000"/>
                        </a:lnSpc>
                        <a:buNone/>
                      </a:pPr>
                      <a:r>
                        <a:rPr lang="en-US" sz="1600" b="0" dirty="0">
                          <a:solidFill>
                            <a:schemeClr val="tx1"/>
                          </a:solidFill>
                        </a:rPr>
                        <a:t>STEM and</a:t>
                      </a:r>
                    </a:p>
                    <a:p>
                      <a:pPr>
                        <a:lnSpc>
                          <a:spcPct val="80000"/>
                        </a:lnSpc>
                        <a:buNone/>
                      </a:pPr>
                      <a:r>
                        <a:rPr lang="en-US" sz="1600" b="0" dirty="0">
                          <a:solidFill>
                            <a:schemeClr val="tx1"/>
                          </a:solidFill>
                        </a:rPr>
                        <a:t>Quantitative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identify that the task requires applying concepts to new problems, so they practice problem-solving rather than memorization.</a:t>
                      </a:r>
                    </a:p>
                  </a:txBody>
                  <a:tcPr marL="67990" marR="67990" marT="33995" marB="33995" anchor="ctr">
                    <a:lnL>
                      <a:noFill/>
                    </a:lnL>
                    <a:lnR>
                      <a:noFill/>
                    </a:lnR>
                    <a:lnT>
                      <a:noFill/>
                    </a:lnT>
                    <a:lnB>
                      <a:noFill/>
                    </a:lnB>
                    <a:noFill/>
                  </a:tcPr>
                </a:tc>
                <a:extLst>
                  <a:ext uri="{0D108BD9-81ED-4DB2-BD59-A6C34878D82A}">
                    <a16:rowId xmlns:a16="http://schemas.microsoft.com/office/drawing/2014/main" val="1789202374"/>
                  </a:ext>
                </a:extLst>
              </a:tr>
              <a:tr h="726327">
                <a:tc>
                  <a:txBody>
                    <a:bodyPr/>
                    <a:lstStyle/>
                    <a:p>
                      <a:pPr>
                        <a:lnSpc>
                          <a:spcPct val="80000"/>
                        </a:lnSpc>
                        <a:buNone/>
                      </a:pPr>
                      <a:r>
                        <a:rPr lang="en-US" sz="1600" b="0" dirty="0">
                          <a:solidFill>
                            <a:schemeClr val="tx1"/>
                          </a:solidFill>
                        </a:rPr>
                        <a:t>Humanities and</a:t>
                      </a:r>
                    </a:p>
                    <a:p>
                      <a:pPr>
                        <a:lnSpc>
                          <a:spcPct val="80000"/>
                        </a:lnSpc>
                        <a:buNone/>
                      </a:pPr>
                      <a:r>
                        <a:rPr lang="en-US" sz="1600" b="0" dirty="0">
                          <a:solidFill>
                            <a:schemeClr val="tx1"/>
                          </a:solidFill>
                        </a:rPr>
                        <a:t>Reading-Intensive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recognize the task requires interpretation and argument, so they focus on synthesizing ideas instead of recalling details.</a:t>
                      </a:r>
                    </a:p>
                  </a:txBody>
                  <a:tcPr marL="67990" marR="67990" marT="33995" marB="33995" anchor="ctr">
                    <a:lnL>
                      <a:noFill/>
                    </a:lnL>
                    <a:lnR>
                      <a:noFill/>
                    </a:lnR>
                    <a:lnT>
                      <a:noFill/>
                    </a:lnT>
                    <a:lnB>
                      <a:noFill/>
                    </a:lnB>
                    <a:noFill/>
                  </a:tcPr>
                </a:tc>
                <a:extLst>
                  <a:ext uri="{0D108BD9-81ED-4DB2-BD59-A6C34878D82A}">
                    <a16:rowId xmlns:a16="http://schemas.microsoft.com/office/drawing/2014/main" val="188677694"/>
                  </a:ext>
                </a:extLst>
              </a:tr>
              <a:tr h="590623">
                <a:tc>
                  <a:txBody>
                    <a:bodyPr/>
                    <a:lstStyle/>
                    <a:p>
                      <a:pPr>
                        <a:lnSpc>
                          <a:spcPct val="80000"/>
                        </a:lnSpc>
                        <a:buNone/>
                      </a:pPr>
                      <a:r>
                        <a:rPr lang="en-US" sz="1600" b="0" dirty="0">
                          <a:solidFill>
                            <a:schemeClr val="tx1"/>
                          </a:solidFill>
                        </a:rPr>
                        <a:t>Social Sciences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see that the task requires applying theories to contexts, so they practice using concepts in real-world scenarios.</a:t>
                      </a:r>
                    </a:p>
                  </a:txBody>
                  <a:tcPr marL="67990" marR="67990" marT="33995" marB="33995" anchor="ctr">
                    <a:lnL>
                      <a:noFill/>
                    </a:lnL>
                    <a:lnR>
                      <a:noFill/>
                    </a:lnR>
                    <a:lnT>
                      <a:noFill/>
                    </a:lnT>
                    <a:lnB>
                      <a:noFill/>
                    </a:lnB>
                    <a:noFill/>
                  </a:tcPr>
                </a:tc>
                <a:extLst>
                  <a:ext uri="{0D108BD9-81ED-4DB2-BD59-A6C34878D82A}">
                    <a16:rowId xmlns:a16="http://schemas.microsoft.com/office/drawing/2014/main" val="829564255"/>
                  </a:ext>
                </a:extLst>
              </a:tr>
              <a:tr h="611995">
                <a:tc>
                  <a:txBody>
                    <a:bodyPr/>
                    <a:lstStyle/>
                    <a:p>
                      <a:pPr>
                        <a:lnSpc>
                          <a:spcPct val="80000"/>
                        </a:lnSpc>
                        <a:buNone/>
                      </a:pPr>
                      <a:r>
                        <a:rPr lang="en-US" sz="1600" b="0" dirty="0">
                          <a:solidFill>
                            <a:schemeClr val="tx1"/>
                          </a:solidFill>
                        </a:rPr>
                        <a:t>Health Sciences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identify that the task requires clinical judgment, so they prepare through case-based decision-making.</a:t>
                      </a:r>
                    </a:p>
                  </a:txBody>
                  <a:tcPr marL="67990" marR="67990" marT="33995" marB="33995" anchor="ctr">
                    <a:lnL>
                      <a:noFill/>
                    </a:lnL>
                    <a:lnR>
                      <a:noFill/>
                    </a:lnR>
                    <a:lnT>
                      <a:noFill/>
                    </a:lnT>
                    <a:lnB>
                      <a:noFill/>
                    </a:lnB>
                    <a:noFill/>
                  </a:tcPr>
                </a:tc>
                <a:extLst>
                  <a:ext uri="{0D108BD9-81ED-4DB2-BD59-A6C34878D82A}">
                    <a16:rowId xmlns:a16="http://schemas.microsoft.com/office/drawing/2014/main" val="2220174433"/>
                  </a:ext>
                </a:extLst>
              </a:tr>
              <a:tr h="707136">
                <a:tc>
                  <a:txBody>
                    <a:bodyPr/>
                    <a:lstStyle/>
                    <a:p>
                      <a:pPr>
                        <a:lnSpc>
                          <a:spcPct val="80000"/>
                        </a:lnSpc>
                        <a:buNone/>
                      </a:pPr>
                      <a:r>
                        <a:rPr lang="en-US" sz="1600" b="0" dirty="0">
                          <a:solidFill>
                            <a:schemeClr val="tx1"/>
                          </a:solidFill>
                        </a:rPr>
                        <a:t>Technical and</a:t>
                      </a:r>
                    </a:p>
                    <a:p>
                      <a:pPr>
                        <a:lnSpc>
                          <a:spcPct val="80000"/>
                        </a:lnSpc>
                        <a:buNone/>
                      </a:pPr>
                      <a:r>
                        <a:rPr lang="en-US" sz="1600" b="0" dirty="0">
                          <a:solidFill>
                            <a:schemeClr val="tx1"/>
                          </a:solidFill>
                        </a:rPr>
                        <a:t>Workforce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recognize the task requires procedural accuracy, so they practice steps and troubleshooting rather than reviewing notes.</a:t>
                      </a:r>
                    </a:p>
                  </a:txBody>
                  <a:tcPr marL="67990" marR="67990" marT="33995" marB="33995" anchor="ctr">
                    <a:lnL>
                      <a:noFill/>
                    </a:lnL>
                    <a:lnR>
                      <a:noFill/>
                    </a:lnR>
                    <a:lnT>
                      <a:noFill/>
                    </a:lnT>
                    <a:lnB>
                      <a:noFill/>
                    </a:lnB>
                    <a:noFill/>
                  </a:tcPr>
                </a:tc>
                <a:extLst>
                  <a:ext uri="{0D108BD9-81ED-4DB2-BD59-A6C34878D82A}">
                    <a16:rowId xmlns:a16="http://schemas.microsoft.com/office/drawing/2014/main" val="1548070283"/>
                  </a:ext>
                </a:extLst>
              </a:tr>
              <a:tr h="0">
                <a:tc>
                  <a:txBody>
                    <a:bodyPr/>
                    <a:lstStyle/>
                    <a:p>
                      <a:pPr>
                        <a:lnSpc>
                          <a:spcPct val="80000"/>
                        </a:lnSpc>
                        <a:buNone/>
                      </a:pPr>
                      <a:r>
                        <a:rPr lang="en-US" sz="1600" b="0" dirty="0">
                          <a:solidFill>
                            <a:schemeClr val="tx1"/>
                          </a:solidFill>
                        </a:rPr>
                        <a:t>Fine and</a:t>
                      </a:r>
                    </a:p>
                    <a:p>
                      <a:pPr>
                        <a:lnSpc>
                          <a:spcPct val="80000"/>
                        </a:lnSpc>
                        <a:buNone/>
                      </a:pPr>
                      <a:r>
                        <a:rPr lang="en-US" sz="1600" b="0" dirty="0">
                          <a:solidFill>
                            <a:schemeClr val="tx1"/>
                          </a:solidFill>
                        </a:rPr>
                        <a:t>Performing Arts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see that the task requires performance refinement, so they focus on targeted practice instead of repetition.</a:t>
                      </a:r>
                    </a:p>
                  </a:txBody>
                  <a:tcPr marL="67990" marR="67990" marT="33995" marB="33995" anchor="ctr">
                    <a:lnL>
                      <a:noFill/>
                    </a:lnL>
                    <a:lnR>
                      <a:noFill/>
                    </a:lnR>
                    <a:lnT>
                      <a:noFill/>
                    </a:lnT>
                    <a:lnB>
                      <a:noFill/>
                    </a:lnB>
                    <a:noFill/>
                  </a:tcPr>
                </a:tc>
                <a:extLst>
                  <a:ext uri="{0D108BD9-81ED-4DB2-BD59-A6C34878D82A}">
                    <a16:rowId xmlns:a16="http://schemas.microsoft.com/office/drawing/2014/main" val="1256115774"/>
                  </a:ext>
                </a:extLst>
              </a:tr>
            </a:tbl>
          </a:graphicData>
        </a:graphic>
      </p:graphicFrame>
    </p:spTree>
    <p:extLst>
      <p:ext uri="{BB962C8B-B14F-4D97-AF65-F5344CB8AC3E}">
        <p14:creationId xmlns:p14="http://schemas.microsoft.com/office/powerpoint/2010/main" val="1274926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B8FE85-B49D-6A37-3A7B-A079208D8141}"/>
            </a:ext>
          </a:extLst>
        </p:cNvPr>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441" name="Group 18440">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8442" name="Rectangle 1844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43" name="Rectangle 1844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445" name="Rectangle 1844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B4971F8-21B1-AA94-5B65-498FE47EC6CE}"/>
              </a:ext>
            </a:extLst>
          </p:cNvPr>
          <p:cNvSpPr txBox="1"/>
          <p:nvPr/>
        </p:nvSpPr>
        <p:spPr>
          <a:xfrm>
            <a:off x="793938" y="2165993"/>
            <a:ext cx="4039974" cy="3979585"/>
          </a:xfrm>
          <a:prstGeom prst="rect">
            <a:avLst/>
          </a:prstGeom>
        </p:spPr>
        <p:txBody>
          <a:bodyPr vert="horz" lIns="91440" tIns="45720" rIns="91440" bIns="45720" rtlCol="0" anchor="ctr">
            <a:normAutofit/>
          </a:bodyPr>
          <a:lstStyle/>
          <a:p>
            <a:pPr>
              <a:lnSpc>
                <a:spcPct val="80000"/>
              </a:lnSpc>
              <a:spcAft>
                <a:spcPts val="300"/>
              </a:spcAft>
            </a:pPr>
            <a:r>
              <a:rPr lang="en-US" sz="1600" b="1" dirty="0">
                <a:solidFill>
                  <a:srgbClr val="002060"/>
                </a:solidFill>
              </a:rPr>
              <a:t>Common student response</a:t>
            </a:r>
            <a:endParaRPr lang="en-US" sz="1600" dirty="0">
              <a:solidFill>
                <a:srgbClr val="002060"/>
              </a:solidFill>
            </a:endParaRPr>
          </a:p>
          <a:p>
            <a:pPr marL="341313" indent="-231775">
              <a:lnSpc>
                <a:spcPct val="80000"/>
              </a:lnSpc>
              <a:spcAft>
                <a:spcPts val="600"/>
              </a:spcAft>
              <a:buFont typeface="Wingdings" panose="05000000000000000000" pitchFamily="2" charset="2"/>
              <a:buChar char="§"/>
            </a:pPr>
            <a:r>
              <a:rPr lang="en-US" sz="1600" dirty="0">
                <a:solidFill>
                  <a:srgbClr val="002060"/>
                </a:solidFill>
              </a:rPr>
              <a:t>Focus on the grade</a:t>
            </a:r>
          </a:p>
          <a:p>
            <a:pPr marL="341313" indent="-231775">
              <a:lnSpc>
                <a:spcPct val="80000"/>
              </a:lnSpc>
              <a:spcAft>
                <a:spcPts val="600"/>
              </a:spcAft>
              <a:buFont typeface="Wingdings" panose="05000000000000000000" pitchFamily="2" charset="2"/>
              <a:buChar char="§"/>
            </a:pPr>
            <a:r>
              <a:rPr lang="en-US" sz="1600" dirty="0">
                <a:solidFill>
                  <a:srgbClr val="002060"/>
                </a:solidFill>
              </a:rPr>
              <a:t>Move on quickly</a:t>
            </a:r>
          </a:p>
          <a:p>
            <a:pPr>
              <a:lnSpc>
                <a:spcPct val="80000"/>
              </a:lnSpc>
            </a:pPr>
            <a:endParaRPr lang="en-US" sz="1600" b="1" dirty="0">
              <a:solidFill>
                <a:srgbClr val="002060"/>
              </a:solidFill>
            </a:endParaRPr>
          </a:p>
          <a:p>
            <a:pPr>
              <a:lnSpc>
                <a:spcPct val="80000"/>
              </a:lnSpc>
              <a:spcAft>
                <a:spcPts val="300"/>
              </a:spcAft>
            </a:pPr>
            <a:r>
              <a:rPr lang="en-US" sz="1600" b="1" dirty="0">
                <a:solidFill>
                  <a:srgbClr val="002060"/>
                </a:solidFill>
              </a:rPr>
              <a:t>More effective move</a:t>
            </a:r>
            <a:endParaRPr lang="en-US" sz="1600" dirty="0">
              <a:solidFill>
                <a:srgbClr val="002060"/>
              </a:solidFill>
            </a:endParaRPr>
          </a:p>
          <a:p>
            <a:pPr marL="109538">
              <a:lnSpc>
                <a:spcPct val="80000"/>
              </a:lnSpc>
            </a:pPr>
            <a:r>
              <a:rPr lang="en-US" sz="1600" dirty="0">
                <a:solidFill>
                  <a:srgbClr val="002060"/>
                </a:solidFill>
              </a:rPr>
              <a:t>Look for patterns in errors</a:t>
            </a:r>
          </a:p>
          <a:p>
            <a:pPr>
              <a:lnSpc>
                <a:spcPct val="80000"/>
              </a:lnSpc>
            </a:pPr>
            <a:endParaRPr lang="en-US" sz="1600" b="1" dirty="0">
              <a:solidFill>
                <a:srgbClr val="002060"/>
              </a:solidFill>
            </a:endParaRPr>
          </a:p>
          <a:p>
            <a:pPr>
              <a:lnSpc>
                <a:spcPct val="80000"/>
              </a:lnSpc>
              <a:spcAft>
                <a:spcPts val="300"/>
              </a:spcAft>
            </a:pPr>
            <a:r>
              <a:rPr lang="en-US" sz="1600" b="1" dirty="0">
                <a:solidFill>
                  <a:srgbClr val="002060"/>
                </a:solidFill>
              </a:rPr>
              <a:t>Ask yourself</a:t>
            </a:r>
            <a:endParaRPr lang="en-US" sz="1600" dirty="0">
              <a:solidFill>
                <a:srgbClr val="002060"/>
              </a:solidFill>
            </a:endParaRPr>
          </a:p>
          <a:p>
            <a:pPr marL="341313" indent="-231775">
              <a:lnSpc>
                <a:spcPct val="80000"/>
              </a:lnSpc>
              <a:spcAft>
                <a:spcPts val="600"/>
              </a:spcAft>
              <a:buFont typeface="Wingdings" panose="05000000000000000000" pitchFamily="2" charset="2"/>
              <a:buChar char="§"/>
            </a:pPr>
            <a:r>
              <a:rPr lang="en-US" sz="1600" dirty="0">
                <a:solidFill>
                  <a:srgbClr val="002060"/>
                </a:solidFill>
              </a:rPr>
              <a:t>What keeps showing up?</a:t>
            </a:r>
          </a:p>
          <a:p>
            <a:pPr marL="341313" indent="-231775">
              <a:lnSpc>
                <a:spcPct val="80000"/>
              </a:lnSpc>
              <a:spcAft>
                <a:spcPts val="600"/>
              </a:spcAft>
              <a:buFont typeface="Wingdings" panose="05000000000000000000" pitchFamily="2" charset="2"/>
              <a:buChar char="§"/>
            </a:pPr>
            <a:r>
              <a:rPr lang="en-US" sz="1600" dirty="0">
                <a:solidFill>
                  <a:srgbClr val="002060"/>
                </a:solidFill>
              </a:rPr>
              <a:t>Where do I lose points or control?</a:t>
            </a:r>
          </a:p>
          <a:p>
            <a:pPr marL="341313" indent="-231775">
              <a:lnSpc>
                <a:spcPct val="80000"/>
              </a:lnSpc>
              <a:spcAft>
                <a:spcPts val="600"/>
              </a:spcAft>
              <a:buFont typeface="Wingdings" panose="05000000000000000000" pitchFamily="2" charset="2"/>
              <a:buChar char="§"/>
            </a:pPr>
            <a:r>
              <a:rPr lang="en-US" sz="1600" dirty="0">
                <a:solidFill>
                  <a:srgbClr val="002060"/>
                </a:solidFill>
              </a:rPr>
              <a:t>What strategy needs to change?</a:t>
            </a:r>
          </a:p>
          <a:p>
            <a:pPr>
              <a:lnSpc>
                <a:spcPct val="80000"/>
              </a:lnSpc>
            </a:pPr>
            <a:endParaRPr lang="en-US" sz="1600" b="1" dirty="0">
              <a:solidFill>
                <a:srgbClr val="002060"/>
              </a:solidFill>
            </a:endParaRPr>
          </a:p>
          <a:p>
            <a:pPr marL="109538">
              <a:lnSpc>
                <a:spcPct val="80000"/>
              </a:lnSpc>
              <a:spcAft>
                <a:spcPts val="300"/>
              </a:spcAft>
            </a:pPr>
            <a:r>
              <a:rPr lang="en-US" sz="1600" b="1" dirty="0">
                <a:solidFill>
                  <a:srgbClr val="002060"/>
                </a:solidFill>
              </a:rPr>
              <a:t>Key takeaway:</a:t>
            </a:r>
          </a:p>
          <a:p>
            <a:pPr marL="109538">
              <a:lnSpc>
                <a:spcPct val="80000"/>
              </a:lnSpc>
              <a:spcAft>
                <a:spcPts val="300"/>
              </a:spcAft>
            </a:pPr>
            <a:r>
              <a:rPr lang="en-US" sz="1600" dirty="0">
                <a:solidFill>
                  <a:srgbClr val="002060"/>
                </a:solidFill>
              </a:rPr>
              <a:t>Improvement starts by noticing patterns—not single mistakes.</a:t>
            </a:r>
          </a:p>
        </p:txBody>
      </p:sp>
      <p:sp>
        <p:nvSpPr>
          <p:cNvPr id="18447" name="Rectangle 18446">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49" name="Rectangle 18448">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4" name="Picture 2" descr="Getting Feedback from Your Trainer: How to Learn from Mistakes">
            <a:extLst>
              <a:ext uri="{FF2B5EF4-FFF2-40B4-BE49-F238E27FC236}">
                <a16:creationId xmlns:a16="http://schemas.microsoft.com/office/drawing/2014/main" id="{6E543F54-A144-A95D-9216-65ADB0BE6A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79175D-BAD5-18C9-74C5-852CCC0CAA03}"/>
              </a:ext>
            </a:extLst>
          </p:cNvPr>
          <p:cNvSpPr txBox="1"/>
          <p:nvPr/>
        </p:nvSpPr>
        <p:spPr>
          <a:xfrm>
            <a:off x="890862" y="1289703"/>
            <a:ext cx="3527166" cy="694614"/>
          </a:xfrm>
          <a:prstGeom prst="rect">
            <a:avLst/>
          </a:prstGeom>
          <a:noFill/>
        </p:spPr>
        <p:txBody>
          <a:bodyPr wrap="square">
            <a:spAutoFit/>
          </a:bodyPr>
          <a:lstStyle/>
          <a:p>
            <a:pPr algn="ctr">
              <a:lnSpc>
                <a:spcPct val="80000"/>
              </a:lnSpc>
            </a:pPr>
            <a:r>
              <a:rPr lang="en-US" sz="1800" b="1" dirty="0">
                <a:solidFill>
                  <a:srgbClr val="FF0000"/>
                </a:solidFill>
              </a:rPr>
              <a:t>“</a:t>
            </a:r>
            <a:r>
              <a:rPr lang="en-US" sz="2400" b="1" dirty="0">
                <a:solidFill>
                  <a:srgbClr val="FF0000"/>
                </a:solidFill>
              </a:rPr>
              <a:t>What Mistakes                            Am I Repeating?”</a:t>
            </a:r>
          </a:p>
        </p:txBody>
      </p:sp>
    </p:spTree>
    <p:extLst>
      <p:ext uri="{BB962C8B-B14F-4D97-AF65-F5344CB8AC3E}">
        <p14:creationId xmlns:p14="http://schemas.microsoft.com/office/powerpoint/2010/main" val="4291560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74A20A-AE70-18B2-E95A-8A5CF567B31C}"/>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F250A48-2EC2-03F7-D2F3-19D84691D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ABA0C88D-52D8-9858-40B4-AE0DFD3FF0B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D10A1196-7703-5D67-8189-495E355A69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E70D6526-9AF0-0581-B84E-78630EA857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5AE8BC85-FD3B-8B8A-ECBA-E103372B1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2CE74460-B633-619A-D64B-FCEAE8C285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B3EB06FF-E5CF-5A71-BAD1-1E3938BC1E4E}"/>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39B3C1F6-9C27-6D2B-0C72-2BFFEB455A55}"/>
              </a:ext>
            </a:extLst>
          </p:cNvPr>
          <p:cNvGraphicFramePr>
            <a:graphicFrameLocks noGrp="1"/>
          </p:cNvGraphicFramePr>
          <p:nvPr>
            <p:extLst>
              <p:ext uri="{D42A27DB-BD31-4B8C-83A1-F6EECF244321}">
                <p14:modId xmlns:p14="http://schemas.microsoft.com/office/powerpoint/2010/main" val="1241321381"/>
              </p:ext>
            </p:extLst>
          </p:nvPr>
        </p:nvGraphicFramePr>
        <p:xfrm>
          <a:off x="1874125" y="1387360"/>
          <a:ext cx="8786732" cy="4288758"/>
        </p:xfrm>
        <a:graphic>
          <a:graphicData uri="http://schemas.openxmlformats.org/drawingml/2006/table">
            <a:tbl>
              <a:tblPr/>
              <a:tblGrid>
                <a:gridCol w="2560800">
                  <a:extLst>
                    <a:ext uri="{9D8B030D-6E8A-4147-A177-3AD203B41FA5}">
                      <a16:colId xmlns:a16="http://schemas.microsoft.com/office/drawing/2014/main" val="874096911"/>
                    </a:ext>
                  </a:extLst>
                </a:gridCol>
                <a:gridCol w="6225932">
                  <a:extLst>
                    <a:ext uri="{9D8B030D-6E8A-4147-A177-3AD203B41FA5}">
                      <a16:colId xmlns:a16="http://schemas.microsoft.com/office/drawing/2014/main" val="2733551018"/>
                    </a:ext>
                  </a:extLst>
                </a:gridCol>
              </a:tblGrid>
              <a:tr h="669891">
                <a:tc>
                  <a:txBody>
                    <a:bodyPr/>
                    <a:lstStyle/>
                    <a:p>
                      <a:pPr>
                        <a:buNone/>
                      </a:pPr>
                      <a:r>
                        <a:rPr lang="en-US" sz="1800" b="1" dirty="0">
                          <a:solidFill>
                            <a:schemeClr val="tx1"/>
                          </a:solidFill>
                        </a:rPr>
                        <a:t>Discipline</a:t>
                      </a:r>
                    </a:p>
                  </a:txBody>
                  <a:tcPr marL="88803" marR="88803" marT="44401" marB="44401" anchor="ctr">
                    <a:lnL>
                      <a:noFill/>
                    </a:lnL>
                    <a:lnR>
                      <a:noFill/>
                    </a:lnR>
                    <a:lnT>
                      <a:noFill/>
                    </a:lnT>
                    <a:lnB>
                      <a:noFill/>
                    </a:lnB>
                    <a:noFill/>
                  </a:tcPr>
                </a:tc>
                <a:tc>
                  <a:txBody>
                    <a:bodyPr/>
                    <a:lstStyle/>
                    <a:p>
                      <a:pPr algn="ctr">
                        <a:buNone/>
                      </a:pPr>
                      <a:r>
                        <a:rPr lang="en-US" sz="1800" b="1" dirty="0">
                          <a:solidFill>
                            <a:schemeClr val="tx1"/>
                          </a:solidFill>
                        </a:rPr>
                        <a:t>How the Question Guides Learning</a:t>
                      </a:r>
                      <a:endParaRPr lang="en-US" sz="1800" dirty="0">
                        <a:solidFill>
                          <a:schemeClr val="tx1"/>
                        </a:solidFill>
                      </a:endParaRPr>
                    </a:p>
                  </a:txBody>
                  <a:tcPr marL="79115" marR="79115" marT="39558" marB="39558" anchor="ctr">
                    <a:lnL>
                      <a:noFill/>
                    </a:lnL>
                    <a:lnR>
                      <a:noFill/>
                    </a:lnR>
                    <a:lnT>
                      <a:noFill/>
                    </a:lnT>
                    <a:lnB>
                      <a:noFill/>
                    </a:lnB>
                    <a:noFill/>
                  </a:tcPr>
                </a:tc>
                <a:extLst>
                  <a:ext uri="{0D108BD9-81ED-4DB2-BD59-A6C34878D82A}">
                    <a16:rowId xmlns:a16="http://schemas.microsoft.com/office/drawing/2014/main" val="1095695119"/>
                  </a:ext>
                </a:extLst>
              </a:tr>
              <a:tr h="383114">
                <a:tc>
                  <a:txBody>
                    <a:bodyPr/>
                    <a:lstStyle/>
                    <a:p>
                      <a:pPr>
                        <a:lnSpc>
                          <a:spcPct val="80000"/>
                        </a:lnSpc>
                        <a:buNone/>
                      </a:pPr>
                      <a:r>
                        <a:rPr lang="en-US" sz="1600" b="0" dirty="0">
                          <a:solidFill>
                            <a:schemeClr val="tx1"/>
                          </a:solidFill>
                        </a:rPr>
                        <a:t>STEM and</a:t>
                      </a:r>
                    </a:p>
                    <a:p>
                      <a:pPr>
                        <a:lnSpc>
                          <a:spcPct val="80000"/>
                        </a:lnSpc>
                        <a:buNone/>
                      </a:pPr>
                      <a:r>
                        <a:rPr lang="en-US" sz="1600" b="0" dirty="0">
                          <a:solidFill>
                            <a:schemeClr val="tx1"/>
                          </a:solidFill>
                        </a:rPr>
                        <a:t>Quantitative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notice repeated setup or reasoning errors and adjust how they analyze problems before calculating.</a:t>
                      </a:r>
                    </a:p>
                  </a:txBody>
                  <a:tcPr marL="79115" marR="79115" marT="39558" marB="39558" anchor="ctr">
                    <a:lnL>
                      <a:noFill/>
                    </a:lnL>
                    <a:lnR>
                      <a:noFill/>
                    </a:lnR>
                    <a:lnT>
                      <a:noFill/>
                    </a:lnT>
                    <a:lnB>
                      <a:noFill/>
                    </a:lnB>
                    <a:noFill/>
                  </a:tcPr>
                </a:tc>
                <a:extLst>
                  <a:ext uri="{0D108BD9-81ED-4DB2-BD59-A6C34878D82A}">
                    <a16:rowId xmlns:a16="http://schemas.microsoft.com/office/drawing/2014/main" val="1789202374"/>
                  </a:ext>
                </a:extLst>
              </a:tr>
              <a:tr h="726327">
                <a:tc>
                  <a:txBody>
                    <a:bodyPr/>
                    <a:lstStyle/>
                    <a:p>
                      <a:pPr>
                        <a:lnSpc>
                          <a:spcPct val="80000"/>
                        </a:lnSpc>
                        <a:buNone/>
                      </a:pPr>
                      <a:r>
                        <a:rPr lang="en-US" sz="1600" b="0" dirty="0">
                          <a:solidFill>
                            <a:schemeClr val="tx1"/>
                          </a:solidFill>
                        </a:rPr>
                        <a:t>Humanities and</a:t>
                      </a:r>
                    </a:p>
                    <a:p>
                      <a:pPr>
                        <a:lnSpc>
                          <a:spcPct val="80000"/>
                        </a:lnSpc>
                        <a:buNone/>
                      </a:pPr>
                      <a:r>
                        <a:rPr lang="en-US" sz="1600" b="0" dirty="0">
                          <a:solidFill>
                            <a:schemeClr val="tx1"/>
                          </a:solidFill>
                        </a:rPr>
                        <a:t>Reading-Intensive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identify recurring feedback on thesis clarity or evidence use and revise how they plan arguments.</a:t>
                      </a:r>
                    </a:p>
                  </a:txBody>
                  <a:tcPr marL="79115" marR="79115" marT="39558" marB="39558" anchor="ctr">
                    <a:lnL>
                      <a:noFill/>
                    </a:lnL>
                    <a:lnR>
                      <a:noFill/>
                    </a:lnR>
                    <a:lnT>
                      <a:noFill/>
                    </a:lnT>
                    <a:lnB>
                      <a:noFill/>
                    </a:lnB>
                    <a:noFill/>
                  </a:tcPr>
                </a:tc>
                <a:extLst>
                  <a:ext uri="{0D108BD9-81ED-4DB2-BD59-A6C34878D82A}">
                    <a16:rowId xmlns:a16="http://schemas.microsoft.com/office/drawing/2014/main" val="188677694"/>
                  </a:ext>
                </a:extLst>
              </a:tr>
              <a:tr h="590623">
                <a:tc>
                  <a:txBody>
                    <a:bodyPr/>
                    <a:lstStyle/>
                    <a:p>
                      <a:pPr>
                        <a:lnSpc>
                          <a:spcPct val="80000"/>
                        </a:lnSpc>
                        <a:buNone/>
                      </a:pPr>
                      <a:r>
                        <a:rPr lang="en-US" sz="1600" b="0" dirty="0">
                          <a:solidFill>
                            <a:schemeClr val="tx1"/>
                          </a:solidFill>
                        </a:rPr>
                        <a:t>Social Sciences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recognize repeated difficulty applying theories and practice connecting concepts to cases.</a:t>
                      </a:r>
                    </a:p>
                  </a:txBody>
                  <a:tcPr marL="79115" marR="79115" marT="39558" marB="39558" anchor="ctr">
                    <a:lnL>
                      <a:noFill/>
                    </a:lnL>
                    <a:lnR>
                      <a:noFill/>
                    </a:lnR>
                    <a:lnT>
                      <a:noFill/>
                    </a:lnT>
                    <a:lnB>
                      <a:noFill/>
                    </a:lnB>
                    <a:noFill/>
                  </a:tcPr>
                </a:tc>
                <a:extLst>
                  <a:ext uri="{0D108BD9-81ED-4DB2-BD59-A6C34878D82A}">
                    <a16:rowId xmlns:a16="http://schemas.microsoft.com/office/drawing/2014/main" val="829564255"/>
                  </a:ext>
                </a:extLst>
              </a:tr>
              <a:tr h="611995">
                <a:tc>
                  <a:txBody>
                    <a:bodyPr/>
                    <a:lstStyle/>
                    <a:p>
                      <a:pPr>
                        <a:lnSpc>
                          <a:spcPct val="80000"/>
                        </a:lnSpc>
                        <a:buNone/>
                      </a:pPr>
                      <a:r>
                        <a:rPr lang="en-US" sz="1600" b="0" dirty="0">
                          <a:solidFill>
                            <a:schemeClr val="tx1"/>
                          </a:solidFill>
                        </a:rPr>
                        <a:t>Health Sciences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notice recurring decision-making gaps and focus on prioritization during case practice.</a:t>
                      </a:r>
                    </a:p>
                  </a:txBody>
                  <a:tcPr marL="79115" marR="79115" marT="39558" marB="39558" anchor="ctr">
                    <a:lnL>
                      <a:noFill/>
                    </a:lnL>
                    <a:lnR>
                      <a:noFill/>
                    </a:lnR>
                    <a:lnT>
                      <a:noFill/>
                    </a:lnT>
                    <a:lnB>
                      <a:noFill/>
                    </a:lnB>
                    <a:noFill/>
                  </a:tcPr>
                </a:tc>
                <a:extLst>
                  <a:ext uri="{0D108BD9-81ED-4DB2-BD59-A6C34878D82A}">
                    <a16:rowId xmlns:a16="http://schemas.microsoft.com/office/drawing/2014/main" val="2220174433"/>
                  </a:ext>
                </a:extLst>
              </a:tr>
              <a:tr h="707136">
                <a:tc>
                  <a:txBody>
                    <a:bodyPr/>
                    <a:lstStyle/>
                    <a:p>
                      <a:pPr>
                        <a:lnSpc>
                          <a:spcPct val="80000"/>
                        </a:lnSpc>
                        <a:buNone/>
                      </a:pPr>
                      <a:r>
                        <a:rPr lang="en-US" sz="1600" b="0" dirty="0">
                          <a:solidFill>
                            <a:schemeClr val="tx1"/>
                          </a:solidFill>
                        </a:rPr>
                        <a:t>Technical and</a:t>
                      </a:r>
                    </a:p>
                    <a:p>
                      <a:pPr>
                        <a:lnSpc>
                          <a:spcPct val="80000"/>
                        </a:lnSpc>
                        <a:buNone/>
                      </a:pPr>
                      <a:r>
                        <a:rPr lang="en-US" sz="1600" b="0" dirty="0">
                          <a:solidFill>
                            <a:schemeClr val="tx1"/>
                          </a:solidFill>
                        </a:rPr>
                        <a:t>Workforce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identify repeated process or safety errors and rehearse specific steps more deliberately.</a:t>
                      </a:r>
                    </a:p>
                  </a:txBody>
                  <a:tcPr marL="79115" marR="79115" marT="39558" marB="39558" anchor="ctr">
                    <a:lnL>
                      <a:noFill/>
                    </a:lnL>
                    <a:lnR>
                      <a:noFill/>
                    </a:lnR>
                    <a:lnT>
                      <a:noFill/>
                    </a:lnT>
                    <a:lnB>
                      <a:noFill/>
                    </a:lnB>
                    <a:noFill/>
                  </a:tcPr>
                </a:tc>
                <a:extLst>
                  <a:ext uri="{0D108BD9-81ED-4DB2-BD59-A6C34878D82A}">
                    <a16:rowId xmlns:a16="http://schemas.microsoft.com/office/drawing/2014/main" val="1548070283"/>
                  </a:ext>
                </a:extLst>
              </a:tr>
              <a:tr h="505969">
                <a:tc>
                  <a:txBody>
                    <a:bodyPr/>
                    <a:lstStyle/>
                    <a:p>
                      <a:pPr>
                        <a:lnSpc>
                          <a:spcPct val="80000"/>
                        </a:lnSpc>
                        <a:buNone/>
                      </a:pPr>
                      <a:r>
                        <a:rPr lang="en-US" sz="1600" b="0" dirty="0">
                          <a:solidFill>
                            <a:schemeClr val="tx1"/>
                          </a:solidFill>
                        </a:rPr>
                        <a:t>Fine and</a:t>
                      </a:r>
                    </a:p>
                    <a:p>
                      <a:pPr>
                        <a:lnSpc>
                          <a:spcPct val="80000"/>
                        </a:lnSpc>
                        <a:buNone/>
                      </a:pPr>
                      <a:r>
                        <a:rPr lang="en-US" sz="1600" b="0" dirty="0">
                          <a:solidFill>
                            <a:schemeClr val="tx1"/>
                          </a:solidFill>
                        </a:rPr>
                        <a:t>Performing Arts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recognize repeated technical breakdowns and target those areas in focused practice.</a:t>
                      </a:r>
                    </a:p>
                  </a:txBody>
                  <a:tcPr marL="79115" marR="79115" marT="39558" marB="39558" anchor="ctr">
                    <a:lnL>
                      <a:noFill/>
                    </a:lnL>
                    <a:lnR>
                      <a:noFill/>
                    </a:lnR>
                    <a:lnT>
                      <a:noFill/>
                    </a:lnT>
                    <a:lnB>
                      <a:noFill/>
                    </a:lnB>
                    <a:noFill/>
                  </a:tcPr>
                </a:tc>
                <a:extLst>
                  <a:ext uri="{0D108BD9-81ED-4DB2-BD59-A6C34878D82A}">
                    <a16:rowId xmlns:a16="http://schemas.microsoft.com/office/drawing/2014/main" val="1256115774"/>
                  </a:ext>
                </a:extLst>
              </a:tr>
            </a:tbl>
          </a:graphicData>
        </a:graphic>
      </p:graphicFrame>
    </p:spTree>
    <p:extLst>
      <p:ext uri="{BB962C8B-B14F-4D97-AF65-F5344CB8AC3E}">
        <p14:creationId xmlns:p14="http://schemas.microsoft.com/office/powerpoint/2010/main" val="2292182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4E0920-881A-236E-057E-FB210A077ACA}"/>
            </a:ext>
          </a:extLst>
        </p:cNvPr>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390B57F1-F584-A75F-5C03-65AB44A2E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249" name="Rectangle 10248">
            <a:extLst>
              <a:ext uri="{FF2B5EF4-FFF2-40B4-BE49-F238E27FC236}">
                <a16:creationId xmlns:a16="http://schemas.microsoft.com/office/drawing/2014/main" id="{5338FEFC-699D-65D8-3E3D-5921AC7DFA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251" name="Rectangle 10250">
            <a:extLst>
              <a:ext uri="{FF2B5EF4-FFF2-40B4-BE49-F238E27FC236}">
                <a16:creationId xmlns:a16="http://schemas.microsoft.com/office/drawing/2014/main" id="{3A7C7EC3-1F03-B1E0-4E9B-056F4A86A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253" name="Rectangle 10252">
            <a:extLst>
              <a:ext uri="{FF2B5EF4-FFF2-40B4-BE49-F238E27FC236}">
                <a16:creationId xmlns:a16="http://schemas.microsoft.com/office/drawing/2014/main" id="{F7AE41B8-6104-60B0-CD28-D41AA50366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0255" name="Rectangle 10254">
            <a:extLst>
              <a:ext uri="{FF2B5EF4-FFF2-40B4-BE49-F238E27FC236}">
                <a16:creationId xmlns:a16="http://schemas.microsoft.com/office/drawing/2014/main" id="{22B56F72-4950-B0B2-2901-6D4387F751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2" name="Picture 1">
            <a:extLst>
              <a:ext uri="{FF2B5EF4-FFF2-40B4-BE49-F238E27FC236}">
                <a16:creationId xmlns:a16="http://schemas.microsoft.com/office/drawing/2014/main" id="{F4317EBF-7582-33AD-DF78-5C2B94DF0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5533">
            <a:off x="1047398" y="1682581"/>
            <a:ext cx="4753005" cy="32029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a:extLst>
              <a:ext uri="{FF2B5EF4-FFF2-40B4-BE49-F238E27FC236}">
                <a16:creationId xmlns:a16="http://schemas.microsoft.com/office/drawing/2014/main" id="{71145FDD-3E5E-ED36-B0E8-E25B7350055F}"/>
              </a:ext>
            </a:extLst>
          </p:cNvPr>
          <p:cNvSpPr txBox="1"/>
          <p:nvPr/>
        </p:nvSpPr>
        <p:spPr>
          <a:xfrm>
            <a:off x="7102361" y="2182704"/>
            <a:ext cx="4344143" cy="3368551"/>
          </a:xfrm>
          <a:prstGeom prst="rect">
            <a:avLst/>
          </a:prstGeom>
          <a:noFill/>
        </p:spPr>
        <p:txBody>
          <a:bodyPr wrap="square">
            <a:spAutoFit/>
          </a:bodyPr>
          <a:lstStyle/>
          <a:p>
            <a:r>
              <a:rPr lang="en-US" sz="1600" b="1" dirty="0">
                <a:solidFill>
                  <a:srgbClr val="002060"/>
                </a:solidFill>
              </a:rPr>
              <a:t>Common student focus</a:t>
            </a:r>
            <a:endParaRPr lang="en-US" sz="1600" dirty="0">
              <a:solidFill>
                <a:srgbClr val="002060"/>
              </a:solidFill>
            </a:endParaRPr>
          </a:p>
          <a:p>
            <a:pPr marL="231775">
              <a:spcAft>
                <a:spcPts val="1200"/>
              </a:spcAft>
            </a:pPr>
            <a:r>
              <a:rPr lang="en-US" sz="1600" dirty="0">
                <a:solidFill>
                  <a:srgbClr val="002060"/>
                </a:solidFill>
              </a:rPr>
              <a:t>Did I do well or not?</a:t>
            </a:r>
          </a:p>
          <a:p>
            <a:r>
              <a:rPr lang="en-US" sz="1600" b="1" dirty="0">
                <a:solidFill>
                  <a:srgbClr val="002060"/>
                </a:solidFill>
              </a:rPr>
              <a:t>More effective reflection</a:t>
            </a:r>
            <a:endParaRPr lang="en-US" sz="1600" dirty="0">
              <a:solidFill>
                <a:srgbClr val="002060"/>
              </a:solidFill>
            </a:endParaRPr>
          </a:p>
          <a:p>
            <a:pPr marL="231775">
              <a:spcAft>
                <a:spcPts val="1200"/>
              </a:spcAft>
            </a:pPr>
            <a:r>
              <a:rPr lang="en-US" sz="1600" dirty="0">
                <a:solidFill>
                  <a:srgbClr val="002060"/>
                </a:solidFill>
              </a:rPr>
              <a:t>What actually helped me learn?</a:t>
            </a:r>
          </a:p>
          <a:p>
            <a:r>
              <a:rPr lang="en-US" sz="1600" b="1" dirty="0">
                <a:solidFill>
                  <a:srgbClr val="002060"/>
                </a:solidFill>
              </a:rPr>
              <a:t>Ask yourself</a:t>
            </a:r>
            <a:endParaRPr lang="en-US" sz="1600" dirty="0">
              <a:solidFill>
                <a:srgbClr val="002060"/>
              </a:solidFill>
            </a:endParaRPr>
          </a:p>
          <a:p>
            <a:pPr marL="463550" indent="-231775">
              <a:buFont typeface="Wingdings" panose="05000000000000000000" pitchFamily="2" charset="2"/>
              <a:buChar char="§"/>
            </a:pPr>
            <a:r>
              <a:rPr lang="en-US" sz="1600" dirty="0">
                <a:solidFill>
                  <a:srgbClr val="002060"/>
                </a:solidFill>
              </a:rPr>
              <a:t>Which strategy made the biggest difference?</a:t>
            </a:r>
          </a:p>
          <a:p>
            <a:pPr marL="463550" indent="-231775">
              <a:buFont typeface="Wingdings" panose="05000000000000000000" pitchFamily="2" charset="2"/>
              <a:buChar char="§"/>
            </a:pPr>
            <a:r>
              <a:rPr lang="en-US" sz="1600" dirty="0">
                <a:solidFill>
                  <a:srgbClr val="002060"/>
                </a:solidFill>
              </a:rPr>
              <a:t>When did learning feel clearer?</a:t>
            </a:r>
          </a:p>
          <a:p>
            <a:pPr marL="463550" indent="-231775">
              <a:spcAft>
                <a:spcPts val="1200"/>
              </a:spcAft>
              <a:buFont typeface="Wingdings" panose="05000000000000000000" pitchFamily="2" charset="2"/>
              <a:buChar char="§"/>
            </a:pPr>
            <a:r>
              <a:rPr lang="en-US" sz="1600" dirty="0">
                <a:solidFill>
                  <a:srgbClr val="002060"/>
                </a:solidFill>
              </a:rPr>
              <a:t>What should I keep doing next week?</a:t>
            </a:r>
          </a:p>
          <a:p>
            <a:pPr marL="231775" indent="-231775">
              <a:lnSpc>
                <a:spcPct val="80000"/>
              </a:lnSpc>
            </a:pPr>
            <a:r>
              <a:rPr lang="en-US" sz="1600" b="1" dirty="0">
                <a:solidFill>
                  <a:srgbClr val="002060"/>
                </a:solidFill>
              </a:rPr>
              <a:t>Key takeaway</a:t>
            </a:r>
            <a:br>
              <a:rPr lang="en-US" sz="1600" dirty="0">
                <a:solidFill>
                  <a:srgbClr val="002060"/>
                </a:solidFill>
              </a:rPr>
            </a:br>
            <a:r>
              <a:rPr lang="en-US" sz="1600" dirty="0">
                <a:solidFill>
                  <a:srgbClr val="002060"/>
                </a:solidFill>
              </a:rPr>
              <a:t>Improvement comes from repeating what works—not guessing.</a:t>
            </a:r>
          </a:p>
        </p:txBody>
      </p:sp>
      <p:sp>
        <p:nvSpPr>
          <p:cNvPr id="6" name="TextBox 5">
            <a:extLst>
              <a:ext uri="{FF2B5EF4-FFF2-40B4-BE49-F238E27FC236}">
                <a16:creationId xmlns:a16="http://schemas.microsoft.com/office/drawing/2014/main" id="{71FC1E0B-81FB-62C3-0F64-59C8DD1059B8}"/>
              </a:ext>
            </a:extLst>
          </p:cNvPr>
          <p:cNvSpPr txBox="1"/>
          <p:nvPr/>
        </p:nvSpPr>
        <p:spPr>
          <a:xfrm>
            <a:off x="7102361" y="1242520"/>
            <a:ext cx="4023360" cy="694614"/>
          </a:xfrm>
          <a:prstGeom prst="rect">
            <a:avLst/>
          </a:prstGeom>
          <a:noFill/>
        </p:spPr>
        <p:txBody>
          <a:bodyPr wrap="square">
            <a:spAutoFit/>
          </a:bodyPr>
          <a:lstStyle/>
          <a:p>
            <a:pPr algn="ctr">
              <a:lnSpc>
                <a:spcPct val="80000"/>
              </a:lnSpc>
              <a:buNone/>
            </a:pPr>
            <a:r>
              <a:rPr lang="en-US" sz="2400" b="1" dirty="0">
                <a:solidFill>
                  <a:srgbClr val="FF0000"/>
                </a:solidFill>
              </a:rPr>
              <a:t>“What Strategy Helped Most This Week?”</a:t>
            </a:r>
          </a:p>
        </p:txBody>
      </p:sp>
    </p:spTree>
    <p:extLst>
      <p:ext uri="{BB962C8B-B14F-4D97-AF65-F5344CB8AC3E}">
        <p14:creationId xmlns:p14="http://schemas.microsoft.com/office/powerpoint/2010/main" val="3003784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75F77B2-C2FB-8A14-CB38-9F9471836E13}"/>
              </a:ext>
            </a:extLst>
          </p:cNvPr>
          <p:cNvSpPr txBox="1"/>
          <p:nvPr/>
        </p:nvSpPr>
        <p:spPr>
          <a:xfrm>
            <a:off x="606874" y="1756944"/>
            <a:ext cx="4559425" cy="3979585"/>
          </a:xfrm>
          <a:prstGeom prst="rect">
            <a:avLst/>
          </a:prstGeom>
        </p:spPr>
        <p:txBody>
          <a:bodyPr vert="horz" lIns="91440" tIns="45720" rIns="91440" bIns="45720" rtlCol="0" anchor="ctr">
            <a:normAutofit/>
          </a:bodyPr>
          <a:lstStyle/>
          <a:p>
            <a:pPr algn="ctr">
              <a:lnSpc>
                <a:spcPct val="80000"/>
              </a:lnSpc>
              <a:spcAft>
                <a:spcPts val="600"/>
              </a:spcAft>
            </a:pPr>
            <a:r>
              <a:rPr lang="en-US" sz="2400" b="1" dirty="0">
                <a:solidFill>
                  <a:srgbClr val="002060"/>
                </a:solidFill>
              </a:rPr>
              <a:t>What “Studying” Looks Like Across Disciplines</a:t>
            </a:r>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452444F5-07A4-6AFB-EE95-F1C68C2F84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5977788" y="799352"/>
            <a:ext cx="5425410" cy="5259296"/>
          </a:xfrm>
          <a:prstGeom prst="rect">
            <a:avLst/>
          </a:prstGeom>
        </p:spPr>
      </p:pic>
    </p:spTree>
    <p:extLst>
      <p:ext uri="{BB962C8B-B14F-4D97-AF65-F5344CB8AC3E}">
        <p14:creationId xmlns:p14="http://schemas.microsoft.com/office/powerpoint/2010/main" val="3267038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05C209-45C8-7836-CA06-286D6AEFA6FC}"/>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8EDBBAB-0A5B-540E-98FD-FC1C8FFBC5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74F511FC-028E-A511-E7CA-276E205BAF1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8042A614-D736-EE5F-D059-EE40C2CF0F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9B867564-25BC-2BF0-1AC3-DA2F3B9C86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99CC4BA8-948E-B448-2B67-FE07C9405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B79FC304-B765-68CD-CA91-34F966BC80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BEB77B6C-2146-7FAF-4D89-230478CBFF80}"/>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2C0C6B55-622F-AA9F-5473-C03208B13404}"/>
              </a:ext>
            </a:extLst>
          </p:cNvPr>
          <p:cNvGraphicFramePr>
            <a:graphicFrameLocks noGrp="1"/>
          </p:cNvGraphicFramePr>
          <p:nvPr>
            <p:extLst>
              <p:ext uri="{D42A27DB-BD31-4B8C-83A1-F6EECF244321}">
                <p14:modId xmlns:p14="http://schemas.microsoft.com/office/powerpoint/2010/main" val="4007312081"/>
              </p:ext>
            </p:extLst>
          </p:nvPr>
        </p:nvGraphicFramePr>
        <p:xfrm>
          <a:off x="1874125" y="1387360"/>
          <a:ext cx="8786732" cy="4301082"/>
        </p:xfrm>
        <a:graphic>
          <a:graphicData uri="http://schemas.openxmlformats.org/drawingml/2006/table">
            <a:tbl>
              <a:tblPr/>
              <a:tblGrid>
                <a:gridCol w="2560800">
                  <a:extLst>
                    <a:ext uri="{9D8B030D-6E8A-4147-A177-3AD203B41FA5}">
                      <a16:colId xmlns:a16="http://schemas.microsoft.com/office/drawing/2014/main" val="874096911"/>
                    </a:ext>
                  </a:extLst>
                </a:gridCol>
                <a:gridCol w="6225932">
                  <a:extLst>
                    <a:ext uri="{9D8B030D-6E8A-4147-A177-3AD203B41FA5}">
                      <a16:colId xmlns:a16="http://schemas.microsoft.com/office/drawing/2014/main" val="2733551018"/>
                    </a:ext>
                  </a:extLst>
                </a:gridCol>
              </a:tblGrid>
              <a:tr h="669891">
                <a:tc>
                  <a:txBody>
                    <a:bodyPr/>
                    <a:lstStyle/>
                    <a:p>
                      <a:pPr>
                        <a:buNone/>
                      </a:pPr>
                      <a:r>
                        <a:rPr lang="en-US" sz="1800" b="1" dirty="0">
                          <a:solidFill>
                            <a:schemeClr val="tx1"/>
                          </a:solidFill>
                        </a:rPr>
                        <a:t>Discipline</a:t>
                      </a:r>
                    </a:p>
                  </a:txBody>
                  <a:tcPr marL="88803" marR="88803" marT="44401" marB="44401" anchor="ctr">
                    <a:lnL>
                      <a:noFill/>
                    </a:lnL>
                    <a:lnR>
                      <a:noFill/>
                    </a:lnR>
                    <a:lnT>
                      <a:noFill/>
                    </a:lnT>
                    <a:lnB>
                      <a:noFill/>
                    </a:lnB>
                    <a:noFill/>
                  </a:tcPr>
                </a:tc>
                <a:tc>
                  <a:txBody>
                    <a:bodyPr/>
                    <a:lstStyle/>
                    <a:p>
                      <a:pPr algn="ctr">
                        <a:buNone/>
                      </a:pPr>
                      <a:r>
                        <a:rPr lang="en-US" b="1" dirty="0">
                          <a:solidFill>
                            <a:schemeClr val="tx1"/>
                          </a:solidFill>
                        </a:rPr>
                        <a:t>How the Question Builds Learning</a:t>
                      </a:r>
                      <a:endParaRPr lang="en-US" dirty="0">
                        <a:solidFill>
                          <a:schemeClr val="tx1"/>
                        </a:solidFill>
                      </a:endParaRPr>
                    </a:p>
                  </a:txBody>
                  <a:tcPr anchor="ctr">
                    <a:lnL>
                      <a:noFill/>
                    </a:lnL>
                    <a:lnR>
                      <a:noFill/>
                    </a:lnR>
                    <a:lnT>
                      <a:noFill/>
                    </a:lnT>
                    <a:lnB>
                      <a:noFill/>
                    </a:lnB>
                    <a:noFill/>
                  </a:tcPr>
                </a:tc>
                <a:extLst>
                  <a:ext uri="{0D108BD9-81ED-4DB2-BD59-A6C34878D82A}">
                    <a16:rowId xmlns:a16="http://schemas.microsoft.com/office/drawing/2014/main" val="1095695119"/>
                  </a:ext>
                </a:extLst>
              </a:tr>
              <a:tr h="383114">
                <a:tc>
                  <a:txBody>
                    <a:bodyPr/>
                    <a:lstStyle/>
                    <a:p>
                      <a:pPr>
                        <a:lnSpc>
                          <a:spcPct val="80000"/>
                        </a:lnSpc>
                        <a:buNone/>
                      </a:pPr>
                      <a:r>
                        <a:rPr lang="en-US" sz="1600" b="0" dirty="0">
                          <a:solidFill>
                            <a:schemeClr val="tx1"/>
                          </a:solidFill>
                        </a:rPr>
                        <a:t>STEM and</a:t>
                      </a:r>
                    </a:p>
                    <a:p>
                      <a:pPr>
                        <a:lnSpc>
                          <a:spcPct val="80000"/>
                        </a:lnSpc>
                        <a:buNone/>
                      </a:pPr>
                      <a:r>
                        <a:rPr lang="en-US" sz="1600" b="0" dirty="0">
                          <a:solidFill>
                            <a:schemeClr val="tx1"/>
                          </a:solidFill>
                        </a:rPr>
                        <a:t>Quantitative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recognize that practicing varied problems clarified concepts more than rereading notes.</a:t>
                      </a:r>
                    </a:p>
                  </a:txBody>
                  <a:tcPr anchor="ctr">
                    <a:lnL>
                      <a:noFill/>
                    </a:lnL>
                    <a:lnR>
                      <a:noFill/>
                    </a:lnR>
                    <a:lnT>
                      <a:noFill/>
                    </a:lnT>
                    <a:lnB>
                      <a:noFill/>
                    </a:lnB>
                    <a:noFill/>
                  </a:tcPr>
                </a:tc>
                <a:extLst>
                  <a:ext uri="{0D108BD9-81ED-4DB2-BD59-A6C34878D82A}">
                    <a16:rowId xmlns:a16="http://schemas.microsoft.com/office/drawing/2014/main" val="1789202374"/>
                  </a:ext>
                </a:extLst>
              </a:tr>
              <a:tr h="726327">
                <a:tc>
                  <a:txBody>
                    <a:bodyPr/>
                    <a:lstStyle/>
                    <a:p>
                      <a:pPr>
                        <a:lnSpc>
                          <a:spcPct val="80000"/>
                        </a:lnSpc>
                        <a:buNone/>
                      </a:pPr>
                      <a:r>
                        <a:rPr lang="en-US" sz="1600" b="0" dirty="0">
                          <a:solidFill>
                            <a:schemeClr val="tx1"/>
                          </a:solidFill>
                        </a:rPr>
                        <a:t>Humanities and</a:t>
                      </a:r>
                    </a:p>
                    <a:p>
                      <a:pPr>
                        <a:lnSpc>
                          <a:spcPct val="80000"/>
                        </a:lnSpc>
                        <a:buNone/>
                      </a:pPr>
                      <a:r>
                        <a:rPr lang="en-US" sz="1600" b="0" dirty="0">
                          <a:solidFill>
                            <a:schemeClr val="tx1"/>
                          </a:solidFill>
                        </a:rPr>
                        <a:t>Reading-Intensive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identify that summarizing arguments in their own words improved understanding.</a:t>
                      </a:r>
                    </a:p>
                  </a:txBody>
                  <a:tcPr anchor="ctr">
                    <a:lnL>
                      <a:noFill/>
                    </a:lnL>
                    <a:lnR>
                      <a:noFill/>
                    </a:lnR>
                    <a:lnT>
                      <a:noFill/>
                    </a:lnT>
                    <a:lnB>
                      <a:noFill/>
                    </a:lnB>
                    <a:noFill/>
                  </a:tcPr>
                </a:tc>
                <a:extLst>
                  <a:ext uri="{0D108BD9-81ED-4DB2-BD59-A6C34878D82A}">
                    <a16:rowId xmlns:a16="http://schemas.microsoft.com/office/drawing/2014/main" val="188677694"/>
                  </a:ext>
                </a:extLst>
              </a:tr>
              <a:tr h="590623">
                <a:tc>
                  <a:txBody>
                    <a:bodyPr/>
                    <a:lstStyle/>
                    <a:p>
                      <a:pPr>
                        <a:lnSpc>
                          <a:spcPct val="80000"/>
                        </a:lnSpc>
                        <a:buNone/>
                      </a:pPr>
                      <a:r>
                        <a:rPr lang="en-US" sz="1600" b="0" dirty="0">
                          <a:solidFill>
                            <a:schemeClr val="tx1"/>
                          </a:solidFill>
                        </a:rPr>
                        <a:t>Social Sciences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note that applying theories to real-world examples made concepts stick.</a:t>
                      </a:r>
                    </a:p>
                  </a:txBody>
                  <a:tcPr anchor="ctr">
                    <a:lnL>
                      <a:noFill/>
                    </a:lnL>
                    <a:lnR>
                      <a:noFill/>
                    </a:lnR>
                    <a:lnT>
                      <a:noFill/>
                    </a:lnT>
                    <a:lnB>
                      <a:noFill/>
                    </a:lnB>
                    <a:noFill/>
                  </a:tcPr>
                </a:tc>
                <a:extLst>
                  <a:ext uri="{0D108BD9-81ED-4DB2-BD59-A6C34878D82A}">
                    <a16:rowId xmlns:a16="http://schemas.microsoft.com/office/drawing/2014/main" val="829564255"/>
                  </a:ext>
                </a:extLst>
              </a:tr>
              <a:tr h="611995">
                <a:tc>
                  <a:txBody>
                    <a:bodyPr/>
                    <a:lstStyle/>
                    <a:p>
                      <a:pPr>
                        <a:lnSpc>
                          <a:spcPct val="80000"/>
                        </a:lnSpc>
                        <a:buNone/>
                      </a:pPr>
                      <a:r>
                        <a:rPr lang="en-US" sz="1600" b="0" dirty="0">
                          <a:solidFill>
                            <a:schemeClr val="tx1"/>
                          </a:solidFill>
                        </a:rPr>
                        <a:t>Health Sciences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realize that working through case scenarios improved decision-making.</a:t>
                      </a:r>
                    </a:p>
                  </a:txBody>
                  <a:tcPr anchor="ctr">
                    <a:lnL>
                      <a:noFill/>
                    </a:lnL>
                    <a:lnR>
                      <a:noFill/>
                    </a:lnR>
                    <a:lnT>
                      <a:noFill/>
                    </a:lnT>
                    <a:lnB>
                      <a:noFill/>
                    </a:lnB>
                    <a:noFill/>
                  </a:tcPr>
                </a:tc>
                <a:extLst>
                  <a:ext uri="{0D108BD9-81ED-4DB2-BD59-A6C34878D82A}">
                    <a16:rowId xmlns:a16="http://schemas.microsoft.com/office/drawing/2014/main" val="2220174433"/>
                  </a:ext>
                </a:extLst>
              </a:tr>
              <a:tr h="707136">
                <a:tc>
                  <a:txBody>
                    <a:bodyPr/>
                    <a:lstStyle/>
                    <a:p>
                      <a:pPr>
                        <a:lnSpc>
                          <a:spcPct val="80000"/>
                        </a:lnSpc>
                        <a:buNone/>
                      </a:pPr>
                      <a:r>
                        <a:rPr lang="en-US" sz="1600" b="0" dirty="0">
                          <a:solidFill>
                            <a:schemeClr val="tx1"/>
                          </a:solidFill>
                        </a:rPr>
                        <a:t>Technical and</a:t>
                      </a:r>
                    </a:p>
                    <a:p>
                      <a:pPr>
                        <a:lnSpc>
                          <a:spcPct val="80000"/>
                        </a:lnSpc>
                        <a:buNone/>
                      </a:pPr>
                      <a:r>
                        <a:rPr lang="en-US" sz="1600" b="0" dirty="0">
                          <a:solidFill>
                            <a:schemeClr val="tx1"/>
                          </a:solidFill>
                        </a:rPr>
                        <a:t>Workforce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see that repeated hands-on practice strengthened accuracy and confidence.</a:t>
                      </a:r>
                    </a:p>
                  </a:txBody>
                  <a:tcPr anchor="ctr">
                    <a:lnL>
                      <a:noFill/>
                    </a:lnL>
                    <a:lnR>
                      <a:noFill/>
                    </a:lnR>
                    <a:lnT>
                      <a:noFill/>
                    </a:lnT>
                    <a:lnB>
                      <a:noFill/>
                    </a:lnB>
                    <a:noFill/>
                  </a:tcPr>
                </a:tc>
                <a:extLst>
                  <a:ext uri="{0D108BD9-81ED-4DB2-BD59-A6C34878D82A}">
                    <a16:rowId xmlns:a16="http://schemas.microsoft.com/office/drawing/2014/main" val="1548070283"/>
                  </a:ext>
                </a:extLst>
              </a:tr>
              <a:tr h="505969">
                <a:tc>
                  <a:txBody>
                    <a:bodyPr/>
                    <a:lstStyle/>
                    <a:p>
                      <a:pPr>
                        <a:lnSpc>
                          <a:spcPct val="80000"/>
                        </a:lnSpc>
                        <a:buNone/>
                      </a:pPr>
                      <a:r>
                        <a:rPr lang="en-US" sz="1600" b="0" dirty="0">
                          <a:solidFill>
                            <a:schemeClr val="tx1"/>
                          </a:solidFill>
                        </a:rPr>
                        <a:t>Fine and</a:t>
                      </a:r>
                    </a:p>
                    <a:p>
                      <a:pPr>
                        <a:lnSpc>
                          <a:spcPct val="80000"/>
                        </a:lnSpc>
                        <a:buNone/>
                      </a:pPr>
                      <a:r>
                        <a:rPr lang="en-US" sz="1600" b="0" dirty="0">
                          <a:solidFill>
                            <a:schemeClr val="tx1"/>
                          </a:solidFill>
                        </a:rPr>
                        <a:t>Performing Arts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Students recognize that focused practice on weak sections led to noticeable improvement.</a:t>
                      </a:r>
                    </a:p>
                  </a:txBody>
                  <a:tcPr anchor="ctr">
                    <a:lnL>
                      <a:noFill/>
                    </a:lnL>
                    <a:lnR>
                      <a:noFill/>
                    </a:lnR>
                    <a:lnT>
                      <a:noFill/>
                    </a:lnT>
                    <a:lnB>
                      <a:noFill/>
                    </a:lnB>
                    <a:noFill/>
                  </a:tcPr>
                </a:tc>
                <a:extLst>
                  <a:ext uri="{0D108BD9-81ED-4DB2-BD59-A6C34878D82A}">
                    <a16:rowId xmlns:a16="http://schemas.microsoft.com/office/drawing/2014/main" val="1256115774"/>
                  </a:ext>
                </a:extLst>
              </a:tr>
            </a:tbl>
          </a:graphicData>
        </a:graphic>
      </p:graphicFrame>
    </p:spTree>
    <p:extLst>
      <p:ext uri="{BB962C8B-B14F-4D97-AF65-F5344CB8AC3E}">
        <p14:creationId xmlns:p14="http://schemas.microsoft.com/office/powerpoint/2010/main" val="30343145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A2F519-481A-15D7-1AF0-56FA8F81D24A}"/>
            </a:ext>
          </a:extLst>
        </p:cNvPr>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College Teaching Certificate | Ohio University">
            <a:extLst>
              <a:ext uri="{FF2B5EF4-FFF2-40B4-BE49-F238E27FC236}">
                <a16:creationId xmlns:a16="http://schemas.microsoft.com/office/drawing/2014/main" id="{E2A2A3E7-70D9-26BF-3F79-FBB962B6D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
          <a:stretch>
            <a:fillRect/>
          </a:stretch>
        </p:blipFill>
        <p:spPr bwMode="auto">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3" name="Freeform: Shape 1032">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35" name="Freeform: Shape 1034">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37" name="Rectangle 1036">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039" name="Rectangle 103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4F3EED0C-AD8B-1C3D-6CF8-7A0AD46D0224}"/>
              </a:ext>
            </a:extLst>
          </p:cNvPr>
          <p:cNvSpPr txBox="1"/>
          <p:nvPr/>
        </p:nvSpPr>
        <p:spPr>
          <a:xfrm>
            <a:off x="278573" y="3428999"/>
            <a:ext cx="3654496" cy="769155"/>
          </a:xfrm>
          <a:prstGeom prst="rect">
            <a:avLst/>
          </a:prstGeom>
        </p:spPr>
        <p:txBody>
          <a:bodyPr vert="horz" lIns="91440" tIns="45720" rIns="91440" bIns="45720" rtlCol="0" anchor="t">
            <a:normAutofit/>
          </a:bodyPr>
          <a:lstStyle/>
          <a:p>
            <a:pPr algn="ctr">
              <a:lnSpc>
                <a:spcPct val="80000"/>
              </a:lnSpc>
              <a:spcAft>
                <a:spcPts val="600"/>
              </a:spcAft>
            </a:pPr>
            <a:r>
              <a:rPr lang="en-US" sz="2400" b="1" dirty="0">
                <a:solidFill>
                  <a:srgbClr val="002060"/>
                </a:solidFill>
              </a:rPr>
              <a:t>Start Small—One Discipline-Specific Shift</a:t>
            </a:r>
          </a:p>
        </p:txBody>
      </p:sp>
    </p:spTree>
    <p:extLst>
      <p:ext uri="{BB962C8B-B14F-4D97-AF65-F5344CB8AC3E}">
        <p14:creationId xmlns:p14="http://schemas.microsoft.com/office/powerpoint/2010/main" val="3272749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21B23F-1CFD-1217-A5FC-13EFB8DBCA70}"/>
            </a:ext>
          </a:extLst>
        </p:cNvPr>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057"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59"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061" name="Rectangle 2060">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637C4DD-C956-C1CE-C0BA-24055F4549C2}"/>
              </a:ext>
            </a:extLst>
          </p:cNvPr>
          <p:cNvSpPr txBox="1"/>
          <p:nvPr/>
        </p:nvSpPr>
        <p:spPr>
          <a:xfrm>
            <a:off x="841246" y="2359152"/>
            <a:ext cx="3563485" cy="3425043"/>
          </a:xfrm>
          <a:prstGeom prst="rect">
            <a:avLst/>
          </a:prstGeom>
        </p:spPr>
        <p:txBody>
          <a:bodyPr vert="horz" lIns="91440" tIns="45720" rIns="91440" bIns="45720" rtlCol="0">
            <a:noAutofit/>
          </a:bodyPr>
          <a:lstStyle/>
          <a:p>
            <a:pPr>
              <a:lnSpc>
                <a:spcPct val="80000"/>
              </a:lnSpc>
              <a:spcAft>
                <a:spcPts val="300"/>
              </a:spcAft>
            </a:pPr>
            <a:r>
              <a:rPr lang="en-US" sz="1600" b="1" dirty="0">
                <a:solidFill>
                  <a:srgbClr val="002060"/>
                </a:solidFill>
              </a:rPr>
              <a:t>Start small</a:t>
            </a:r>
            <a:endParaRPr lang="en-US" sz="1600" dirty="0">
              <a:solidFill>
                <a:srgbClr val="002060"/>
              </a:solidFill>
            </a:endParaRPr>
          </a:p>
          <a:p>
            <a:pPr marL="166688">
              <a:lnSpc>
                <a:spcPct val="80000"/>
              </a:lnSpc>
              <a:spcAft>
                <a:spcPts val="1200"/>
              </a:spcAft>
            </a:pPr>
            <a:r>
              <a:rPr lang="en-US" sz="1600" dirty="0">
                <a:solidFill>
                  <a:srgbClr val="002060"/>
                </a:solidFill>
              </a:rPr>
              <a:t>Choose one key concept</a:t>
            </a:r>
          </a:p>
          <a:p>
            <a:pPr>
              <a:lnSpc>
                <a:spcPct val="80000"/>
              </a:lnSpc>
              <a:spcAft>
                <a:spcPts val="300"/>
              </a:spcAft>
            </a:pPr>
            <a:r>
              <a:rPr lang="en-US" sz="1600" b="1" dirty="0">
                <a:solidFill>
                  <a:srgbClr val="002060"/>
                </a:solidFill>
              </a:rPr>
              <a:t>Make thinking visible</a:t>
            </a:r>
            <a:endParaRPr lang="en-US" sz="1600" dirty="0">
              <a:solidFill>
                <a:srgbClr val="002060"/>
              </a:solidFill>
            </a:endParaRPr>
          </a:p>
          <a:p>
            <a:pPr marL="285750" indent="-174625">
              <a:lnSpc>
                <a:spcPct val="80000"/>
              </a:lnSpc>
              <a:spcAft>
                <a:spcPts val="300"/>
              </a:spcAft>
              <a:buFont typeface="Wingdings" panose="05000000000000000000" pitchFamily="2" charset="2"/>
              <a:buChar char="§"/>
            </a:pPr>
            <a:r>
              <a:rPr lang="en-US" sz="1600" dirty="0">
                <a:solidFill>
                  <a:srgbClr val="002060"/>
                </a:solidFill>
              </a:rPr>
              <a:t>What you focus on</a:t>
            </a:r>
          </a:p>
          <a:p>
            <a:pPr marL="285750" indent="-174625">
              <a:lnSpc>
                <a:spcPct val="80000"/>
              </a:lnSpc>
              <a:spcAft>
                <a:spcPts val="300"/>
              </a:spcAft>
              <a:buFont typeface="Wingdings" panose="05000000000000000000" pitchFamily="2" charset="2"/>
              <a:buChar char="§"/>
            </a:pPr>
            <a:r>
              <a:rPr lang="en-US" sz="1600" dirty="0">
                <a:solidFill>
                  <a:srgbClr val="002060"/>
                </a:solidFill>
              </a:rPr>
              <a:t>How you practice or apply</a:t>
            </a:r>
          </a:p>
          <a:p>
            <a:pPr marL="285750" indent="-174625">
              <a:lnSpc>
                <a:spcPct val="80000"/>
              </a:lnSpc>
              <a:spcAft>
                <a:spcPts val="1200"/>
              </a:spcAft>
              <a:buFont typeface="Wingdings" panose="05000000000000000000" pitchFamily="2" charset="2"/>
              <a:buChar char="§"/>
            </a:pPr>
            <a:r>
              <a:rPr lang="en-US" sz="1600" dirty="0">
                <a:solidFill>
                  <a:srgbClr val="002060"/>
                </a:solidFill>
              </a:rPr>
              <a:t>How you check understanding</a:t>
            </a:r>
          </a:p>
          <a:p>
            <a:pPr>
              <a:lnSpc>
                <a:spcPct val="80000"/>
              </a:lnSpc>
              <a:spcAft>
                <a:spcPts val="300"/>
              </a:spcAft>
            </a:pPr>
            <a:r>
              <a:rPr lang="en-US" sz="1600" b="1" dirty="0">
                <a:solidFill>
                  <a:srgbClr val="002060"/>
                </a:solidFill>
              </a:rPr>
              <a:t>Why it works</a:t>
            </a:r>
            <a:endParaRPr lang="en-US" sz="1600" dirty="0">
              <a:solidFill>
                <a:srgbClr val="002060"/>
              </a:solidFill>
            </a:endParaRPr>
          </a:p>
          <a:p>
            <a:pPr marL="285750" indent="-174625">
              <a:lnSpc>
                <a:spcPct val="80000"/>
              </a:lnSpc>
              <a:spcAft>
                <a:spcPts val="300"/>
              </a:spcAft>
              <a:buFont typeface="Wingdings" panose="05000000000000000000" pitchFamily="2" charset="2"/>
              <a:buChar char="§"/>
            </a:pPr>
            <a:r>
              <a:rPr lang="en-US" sz="1600" dirty="0">
                <a:solidFill>
                  <a:srgbClr val="002060"/>
                </a:solidFill>
              </a:rPr>
              <a:t>Gives students a concrete example</a:t>
            </a:r>
          </a:p>
          <a:p>
            <a:pPr marL="285750" indent="-174625">
              <a:lnSpc>
                <a:spcPct val="80000"/>
              </a:lnSpc>
              <a:spcAft>
                <a:spcPts val="1200"/>
              </a:spcAft>
              <a:buFont typeface="Wingdings" panose="05000000000000000000" pitchFamily="2" charset="2"/>
              <a:buChar char="§"/>
            </a:pPr>
            <a:r>
              <a:rPr lang="en-US" sz="1600" dirty="0">
                <a:solidFill>
                  <a:srgbClr val="002060"/>
                </a:solidFill>
              </a:rPr>
              <a:t>Creates a study template they can reuse</a:t>
            </a:r>
          </a:p>
          <a:p>
            <a:pPr marL="111125" indent="-111125">
              <a:lnSpc>
                <a:spcPct val="80000"/>
              </a:lnSpc>
              <a:spcAft>
                <a:spcPts val="300"/>
              </a:spcAft>
            </a:pPr>
            <a:r>
              <a:rPr lang="en-US" sz="1600" b="1" dirty="0">
                <a:solidFill>
                  <a:srgbClr val="002060"/>
                </a:solidFill>
              </a:rPr>
              <a:t>Key takeaway</a:t>
            </a:r>
          </a:p>
          <a:p>
            <a:pPr marL="111125" indent="-111125">
              <a:lnSpc>
                <a:spcPct val="80000"/>
              </a:lnSpc>
              <a:spcAft>
                <a:spcPts val="300"/>
              </a:spcAft>
            </a:pPr>
            <a:r>
              <a:rPr lang="en-US" sz="1600" b="1" dirty="0">
                <a:solidFill>
                  <a:srgbClr val="002060"/>
                </a:solidFill>
              </a:rPr>
              <a:t>  </a:t>
            </a:r>
            <a:r>
              <a:rPr lang="en-US" sz="1600" dirty="0">
                <a:solidFill>
                  <a:srgbClr val="002060"/>
                </a:solidFill>
              </a:rPr>
              <a:t>One well-modeled example can change how students study all semester.</a:t>
            </a:r>
          </a:p>
        </p:txBody>
      </p:sp>
      <p:pic>
        <p:nvPicPr>
          <p:cNvPr id="2050" name="Picture 2" descr="Principles of Effective College Teaching">
            <a:extLst>
              <a:ext uri="{FF2B5EF4-FFF2-40B4-BE49-F238E27FC236}">
                <a16:creationId xmlns:a16="http://schemas.microsoft.com/office/drawing/2014/main" id="{0AEDE43F-C5D6-55A8-0931-85252214C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4450" y="634382"/>
            <a:ext cx="6657213" cy="549516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800DC4-C7BF-F063-45E4-FE6724E40E99}"/>
              </a:ext>
            </a:extLst>
          </p:cNvPr>
          <p:cNvSpPr txBox="1"/>
          <p:nvPr/>
        </p:nvSpPr>
        <p:spPr>
          <a:xfrm>
            <a:off x="1000136" y="1347729"/>
            <a:ext cx="3083062" cy="694614"/>
          </a:xfrm>
          <a:prstGeom prst="rect">
            <a:avLst/>
          </a:prstGeom>
          <a:noFill/>
        </p:spPr>
        <p:txBody>
          <a:bodyPr wrap="square">
            <a:spAutoFit/>
          </a:bodyPr>
          <a:lstStyle/>
          <a:p>
            <a:pPr marR="0" lvl="0" algn="ctr" defTabSz="914400" rtl="0" eaLnBrk="1" fontAlgn="auto" latinLnBrk="0" hangingPunct="1">
              <a:lnSpc>
                <a:spcPct val="80000"/>
              </a:lnSpc>
              <a:spcBef>
                <a:spcPts val="0"/>
              </a:spcBef>
              <a:buClrTx/>
              <a:buSzTx/>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One Concept to Model How to Study</a:t>
            </a:r>
          </a:p>
        </p:txBody>
      </p:sp>
    </p:spTree>
    <p:extLst>
      <p:ext uri="{BB962C8B-B14F-4D97-AF65-F5344CB8AC3E}">
        <p14:creationId xmlns:p14="http://schemas.microsoft.com/office/powerpoint/2010/main" val="40190890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1E6B2A0-D079-E44D-DFCE-F992E1E5E90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FB3126F-B2BF-BB75-8C42-CB800F18EB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799CAD00-CE12-0082-7A1E-685A5BA2A9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7B269BC4-9075-5444-7AD4-5D462FF348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7EF2B1C6-6EC1-7AE4-E886-780D2C3DBD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B5D68C0A-4CB1-4586-84A5-0B1A78ED2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AFB63D99-8BA3-7126-07BA-4CBCF8A9F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78B9BB2-D75D-2F14-A687-A27AA0A96224}"/>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DA4DCE03-E46A-A84F-10EA-EC85D51AD854}"/>
              </a:ext>
            </a:extLst>
          </p:cNvPr>
          <p:cNvGraphicFramePr>
            <a:graphicFrameLocks noGrp="1"/>
          </p:cNvGraphicFramePr>
          <p:nvPr>
            <p:extLst>
              <p:ext uri="{D42A27DB-BD31-4B8C-83A1-F6EECF244321}">
                <p14:modId xmlns:p14="http://schemas.microsoft.com/office/powerpoint/2010/main" val="1363145863"/>
              </p:ext>
            </p:extLst>
          </p:nvPr>
        </p:nvGraphicFramePr>
        <p:xfrm>
          <a:off x="1951247" y="997068"/>
          <a:ext cx="8786732" cy="4293322"/>
        </p:xfrm>
        <a:graphic>
          <a:graphicData uri="http://schemas.openxmlformats.org/drawingml/2006/table">
            <a:tbl>
              <a:tblPr/>
              <a:tblGrid>
                <a:gridCol w="2560800">
                  <a:extLst>
                    <a:ext uri="{9D8B030D-6E8A-4147-A177-3AD203B41FA5}">
                      <a16:colId xmlns:a16="http://schemas.microsoft.com/office/drawing/2014/main" val="874096911"/>
                    </a:ext>
                  </a:extLst>
                </a:gridCol>
                <a:gridCol w="6225932">
                  <a:extLst>
                    <a:ext uri="{9D8B030D-6E8A-4147-A177-3AD203B41FA5}">
                      <a16:colId xmlns:a16="http://schemas.microsoft.com/office/drawing/2014/main" val="2733551018"/>
                    </a:ext>
                  </a:extLst>
                </a:gridCol>
              </a:tblGrid>
              <a:tr h="669891">
                <a:tc>
                  <a:txBody>
                    <a:bodyPr/>
                    <a:lstStyle/>
                    <a:p>
                      <a:pPr>
                        <a:buNone/>
                      </a:pPr>
                      <a:r>
                        <a:rPr lang="en-US" sz="1800" b="1" dirty="0">
                          <a:solidFill>
                            <a:srgbClr val="002060"/>
                          </a:solidFill>
                        </a:rPr>
                        <a:t>Discipline</a:t>
                      </a:r>
                    </a:p>
                  </a:txBody>
                  <a:tcPr marL="88803" marR="88803" marT="44401" marB="44401" anchor="ctr">
                    <a:lnL>
                      <a:noFill/>
                    </a:lnL>
                    <a:lnR>
                      <a:noFill/>
                    </a:lnR>
                    <a:lnT>
                      <a:noFill/>
                    </a:lnT>
                    <a:lnB>
                      <a:noFill/>
                    </a:lnB>
                    <a:noFill/>
                  </a:tcPr>
                </a:tc>
                <a:tc>
                  <a:txBody>
                    <a:bodyPr/>
                    <a:lstStyle/>
                    <a:p>
                      <a:pPr algn="ctr">
                        <a:lnSpc>
                          <a:spcPct val="80000"/>
                        </a:lnSpc>
                        <a:buNone/>
                      </a:pPr>
                      <a:r>
                        <a:rPr lang="en-US" sz="1800" b="1" dirty="0">
                          <a:solidFill>
                            <a:srgbClr val="002060"/>
                          </a:solidFill>
                        </a:rPr>
                        <a:t>What You Model</a:t>
                      </a:r>
                      <a:endParaRPr lang="en-US" sz="1800" dirty="0">
                        <a:solidFill>
                          <a:srgbClr val="002060"/>
                        </a:solidFill>
                      </a:endParaRPr>
                    </a:p>
                  </a:txBody>
                  <a:tcPr marL="83680" marR="83680" marT="41840" marB="41840" anchor="ctr">
                    <a:lnL>
                      <a:noFill/>
                    </a:lnL>
                    <a:lnR>
                      <a:noFill/>
                    </a:lnR>
                    <a:lnT>
                      <a:noFill/>
                    </a:lnT>
                    <a:lnB>
                      <a:noFill/>
                    </a:lnB>
                    <a:noFill/>
                  </a:tcPr>
                </a:tc>
                <a:extLst>
                  <a:ext uri="{0D108BD9-81ED-4DB2-BD59-A6C34878D82A}">
                    <a16:rowId xmlns:a16="http://schemas.microsoft.com/office/drawing/2014/main" val="1095695119"/>
                  </a:ext>
                </a:extLst>
              </a:tr>
              <a:tr h="383114">
                <a:tc>
                  <a:txBody>
                    <a:bodyPr/>
                    <a:lstStyle/>
                    <a:p>
                      <a:pPr>
                        <a:lnSpc>
                          <a:spcPct val="80000"/>
                        </a:lnSpc>
                        <a:buNone/>
                      </a:pPr>
                      <a:r>
                        <a:rPr lang="en-US" sz="1600" b="0" dirty="0">
                          <a:solidFill>
                            <a:srgbClr val="002060"/>
                          </a:solidFill>
                        </a:rPr>
                        <a:t>STEM and</a:t>
                      </a:r>
                    </a:p>
                    <a:p>
                      <a:pPr>
                        <a:lnSpc>
                          <a:spcPct val="80000"/>
                        </a:lnSpc>
                        <a:buNone/>
                      </a:pPr>
                      <a:r>
                        <a:rPr lang="en-US" sz="1600" b="0" dirty="0">
                          <a:solidFill>
                            <a:srgbClr val="002060"/>
                          </a:solidFill>
                        </a:rPr>
                        <a:t>Quantitative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rgbClr val="002060"/>
                          </a:solidFill>
                        </a:rPr>
                        <a:t>How to choose an approach, set up a problem, check assumptions, and analyze errors—not just calculate.</a:t>
                      </a:r>
                    </a:p>
                  </a:txBody>
                  <a:tcPr marL="83680" marR="83680" marT="41840" marB="41840" anchor="ctr">
                    <a:lnL>
                      <a:noFill/>
                    </a:lnL>
                    <a:lnR>
                      <a:noFill/>
                    </a:lnR>
                    <a:lnT>
                      <a:noFill/>
                    </a:lnT>
                    <a:lnB>
                      <a:noFill/>
                    </a:lnB>
                    <a:noFill/>
                  </a:tcPr>
                </a:tc>
                <a:extLst>
                  <a:ext uri="{0D108BD9-81ED-4DB2-BD59-A6C34878D82A}">
                    <a16:rowId xmlns:a16="http://schemas.microsoft.com/office/drawing/2014/main" val="1789202374"/>
                  </a:ext>
                </a:extLst>
              </a:tr>
              <a:tr h="726327">
                <a:tc>
                  <a:txBody>
                    <a:bodyPr/>
                    <a:lstStyle/>
                    <a:p>
                      <a:pPr>
                        <a:lnSpc>
                          <a:spcPct val="80000"/>
                        </a:lnSpc>
                        <a:buNone/>
                      </a:pPr>
                      <a:r>
                        <a:rPr lang="en-US" sz="1600" b="0" dirty="0">
                          <a:solidFill>
                            <a:srgbClr val="002060"/>
                          </a:solidFill>
                        </a:rPr>
                        <a:t>Humanities and</a:t>
                      </a:r>
                    </a:p>
                    <a:p>
                      <a:pPr>
                        <a:lnSpc>
                          <a:spcPct val="80000"/>
                        </a:lnSpc>
                        <a:buNone/>
                      </a:pPr>
                      <a:r>
                        <a:rPr lang="en-US" sz="1600" b="0" dirty="0">
                          <a:solidFill>
                            <a:srgbClr val="002060"/>
                          </a:solidFill>
                        </a:rPr>
                        <a:t>Reading-Intensive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rgbClr val="002060"/>
                          </a:solidFill>
                        </a:rPr>
                        <a:t>How to identify a central claim, track evidence, and interpret meaning rather than highlight details.</a:t>
                      </a:r>
                    </a:p>
                  </a:txBody>
                  <a:tcPr marL="83680" marR="83680" marT="41840" marB="41840" anchor="ctr">
                    <a:lnL>
                      <a:noFill/>
                    </a:lnL>
                    <a:lnR>
                      <a:noFill/>
                    </a:lnR>
                    <a:lnT>
                      <a:noFill/>
                    </a:lnT>
                    <a:lnB>
                      <a:noFill/>
                    </a:lnB>
                    <a:noFill/>
                  </a:tcPr>
                </a:tc>
                <a:extLst>
                  <a:ext uri="{0D108BD9-81ED-4DB2-BD59-A6C34878D82A}">
                    <a16:rowId xmlns:a16="http://schemas.microsoft.com/office/drawing/2014/main" val="188677694"/>
                  </a:ext>
                </a:extLst>
              </a:tr>
              <a:tr h="590623">
                <a:tc>
                  <a:txBody>
                    <a:bodyPr/>
                    <a:lstStyle/>
                    <a:p>
                      <a:pPr>
                        <a:lnSpc>
                          <a:spcPct val="80000"/>
                        </a:lnSpc>
                        <a:buNone/>
                      </a:pPr>
                      <a:r>
                        <a:rPr lang="en-US" sz="1600" b="0" dirty="0">
                          <a:solidFill>
                            <a:srgbClr val="002060"/>
                          </a:solidFill>
                        </a:rPr>
                        <a:t>Social Sciences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rgbClr val="002060"/>
                          </a:solidFill>
                        </a:rPr>
                        <a:t>How to apply one theory to a real-world case and evaluate whether it explains the situation.</a:t>
                      </a:r>
                    </a:p>
                  </a:txBody>
                  <a:tcPr marL="83680" marR="83680" marT="41840" marB="41840" anchor="ctr">
                    <a:lnL>
                      <a:noFill/>
                    </a:lnL>
                    <a:lnR>
                      <a:noFill/>
                    </a:lnR>
                    <a:lnT>
                      <a:noFill/>
                    </a:lnT>
                    <a:lnB>
                      <a:noFill/>
                    </a:lnB>
                    <a:noFill/>
                  </a:tcPr>
                </a:tc>
                <a:extLst>
                  <a:ext uri="{0D108BD9-81ED-4DB2-BD59-A6C34878D82A}">
                    <a16:rowId xmlns:a16="http://schemas.microsoft.com/office/drawing/2014/main" val="829564255"/>
                  </a:ext>
                </a:extLst>
              </a:tr>
              <a:tr h="611995">
                <a:tc>
                  <a:txBody>
                    <a:bodyPr/>
                    <a:lstStyle/>
                    <a:p>
                      <a:pPr>
                        <a:lnSpc>
                          <a:spcPct val="80000"/>
                        </a:lnSpc>
                        <a:buNone/>
                      </a:pPr>
                      <a:r>
                        <a:rPr lang="en-US" sz="1600" b="0" dirty="0">
                          <a:solidFill>
                            <a:srgbClr val="002060"/>
                          </a:solidFill>
                        </a:rPr>
                        <a:t>Health Sciences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rgbClr val="002060"/>
                          </a:solidFill>
                        </a:rPr>
                        <a:t>How to prioritize information and make decisions while working through a case scenario.</a:t>
                      </a:r>
                    </a:p>
                  </a:txBody>
                  <a:tcPr marL="83680" marR="83680" marT="41840" marB="41840" anchor="ctr">
                    <a:lnL>
                      <a:noFill/>
                    </a:lnL>
                    <a:lnR>
                      <a:noFill/>
                    </a:lnR>
                    <a:lnT>
                      <a:noFill/>
                    </a:lnT>
                    <a:lnB>
                      <a:noFill/>
                    </a:lnB>
                    <a:noFill/>
                  </a:tcPr>
                </a:tc>
                <a:extLst>
                  <a:ext uri="{0D108BD9-81ED-4DB2-BD59-A6C34878D82A}">
                    <a16:rowId xmlns:a16="http://schemas.microsoft.com/office/drawing/2014/main" val="2220174433"/>
                  </a:ext>
                </a:extLst>
              </a:tr>
              <a:tr h="707136">
                <a:tc>
                  <a:txBody>
                    <a:bodyPr/>
                    <a:lstStyle/>
                    <a:p>
                      <a:pPr>
                        <a:lnSpc>
                          <a:spcPct val="80000"/>
                        </a:lnSpc>
                        <a:buNone/>
                      </a:pPr>
                      <a:r>
                        <a:rPr lang="en-US" sz="1600" b="0" dirty="0">
                          <a:solidFill>
                            <a:srgbClr val="002060"/>
                          </a:solidFill>
                        </a:rPr>
                        <a:t>Technical and</a:t>
                      </a:r>
                    </a:p>
                    <a:p>
                      <a:pPr>
                        <a:lnSpc>
                          <a:spcPct val="80000"/>
                        </a:lnSpc>
                        <a:buNone/>
                      </a:pPr>
                      <a:r>
                        <a:rPr lang="en-US" sz="1600" b="0" dirty="0">
                          <a:solidFill>
                            <a:srgbClr val="002060"/>
                          </a:solidFill>
                        </a:rPr>
                        <a:t>Workforce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rgbClr val="002060"/>
                          </a:solidFill>
                        </a:rPr>
                        <a:t>How to follow a procedure with accuracy, note where errors occur, and check quality and safety.</a:t>
                      </a:r>
                    </a:p>
                  </a:txBody>
                  <a:tcPr marL="83680" marR="83680" marT="41840" marB="41840" anchor="ctr">
                    <a:lnL>
                      <a:noFill/>
                    </a:lnL>
                    <a:lnR>
                      <a:noFill/>
                    </a:lnR>
                    <a:lnT>
                      <a:noFill/>
                    </a:lnT>
                    <a:lnB>
                      <a:noFill/>
                    </a:lnB>
                    <a:noFill/>
                  </a:tcPr>
                </a:tc>
                <a:extLst>
                  <a:ext uri="{0D108BD9-81ED-4DB2-BD59-A6C34878D82A}">
                    <a16:rowId xmlns:a16="http://schemas.microsoft.com/office/drawing/2014/main" val="1548070283"/>
                  </a:ext>
                </a:extLst>
              </a:tr>
              <a:tr h="505969">
                <a:tc>
                  <a:txBody>
                    <a:bodyPr/>
                    <a:lstStyle/>
                    <a:p>
                      <a:pPr>
                        <a:lnSpc>
                          <a:spcPct val="80000"/>
                        </a:lnSpc>
                        <a:buNone/>
                      </a:pPr>
                      <a:r>
                        <a:rPr lang="en-US" sz="1600" b="0" dirty="0">
                          <a:solidFill>
                            <a:srgbClr val="002060"/>
                          </a:solidFill>
                        </a:rPr>
                        <a:t>Fine and</a:t>
                      </a:r>
                    </a:p>
                    <a:p>
                      <a:pPr>
                        <a:lnSpc>
                          <a:spcPct val="80000"/>
                        </a:lnSpc>
                        <a:buNone/>
                      </a:pPr>
                      <a:r>
                        <a:rPr lang="en-US" sz="1600" b="0" dirty="0">
                          <a:solidFill>
                            <a:srgbClr val="002060"/>
                          </a:solidFill>
                        </a:rPr>
                        <a:t>Performing Arts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rgbClr val="002060"/>
                          </a:solidFill>
                        </a:rPr>
                        <a:t>How to isolate a problem area and practice one technique intentionally rather than repeat the whole piece.</a:t>
                      </a:r>
                    </a:p>
                  </a:txBody>
                  <a:tcPr marL="83680" marR="83680" marT="41840" marB="41840" anchor="ctr">
                    <a:lnL>
                      <a:noFill/>
                    </a:lnL>
                    <a:lnR>
                      <a:noFill/>
                    </a:lnR>
                    <a:lnT>
                      <a:noFill/>
                    </a:lnT>
                    <a:lnB>
                      <a:noFill/>
                    </a:lnB>
                    <a:noFill/>
                  </a:tcPr>
                </a:tc>
                <a:extLst>
                  <a:ext uri="{0D108BD9-81ED-4DB2-BD59-A6C34878D82A}">
                    <a16:rowId xmlns:a16="http://schemas.microsoft.com/office/drawing/2014/main" val="1256115774"/>
                  </a:ext>
                </a:extLst>
              </a:tr>
            </a:tbl>
          </a:graphicData>
        </a:graphic>
      </p:graphicFrame>
    </p:spTree>
    <p:extLst>
      <p:ext uri="{BB962C8B-B14F-4D97-AF65-F5344CB8AC3E}">
        <p14:creationId xmlns:p14="http://schemas.microsoft.com/office/powerpoint/2010/main" val="1677881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21F1808-EE84-3844-370C-0C5FE32135EB}"/>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611E780-7CAC-1AFF-7565-ABB89B5939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75" y="690054"/>
            <a:ext cx="5474323" cy="5474323"/>
          </a:xfrm>
          <a:prstGeom prst="rect">
            <a:avLst/>
          </a:prstGeom>
        </p:spPr>
      </p:pic>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86A5A31-B10A-4793-84D4-D785959AE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201" y="623275"/>
            <a:ext cx="5141626"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D4B9F82-93A3-941F-7058-CB5D1F82FBE9}"/>
              </a:ext>
            </a:extLst>
          </p:cNvPr>
          <p:cNvSpPr txBox="1"/>
          <p:nvPr/>
        </p:nvSpPr>
        <p:spPr>
          <a:xfrm>
            <a:off x="6995783" y="1611981"/>
            <a:ext cx="3161873" cy="3966489"/>
          </a:xfrm>
          <a:prstGeom prst="rect">
            <a:avLst/>
          </a:prstGeom>
        </p:spPr>
        <p:txBody>
          <a:bodyPr vert="horz" lIns="91440" tIns="45720" rIns="91440" bIns="45720" rtlCol="0" anchor="t">
            <a:normAutofit/>
          </a:bodyPr>
          <a:lstStyle/>
          <a:p>
            <a:pPr>
              <a:lnSpc>
                <a:spcPct val="90000"/>
              </a:lnSpc>
              <a:spcAft>
                <a:spcPts val="600"/>
              </a:spcAft>
            </a:pPr>
            <a:r>
              <a:rPr lang="en-US" sz="1600" b="1" dirty="0">
                <a:solidFill>
                  <a:srgbClr val="002060"/>
                </a:solidFill>
              </a:rPr>
              <a:t>Start small</a:t>
            </a:r>
            <a:endParaRPr lang="en-US" sz="1600" dirty="0">
              <a:solidFill>
                <a:srgbClr val="002060"/>
              </a:solidFill>
            </a:endParaRPr>
          </a:p>
          <a:p>
            <a:pPr marL="111125">
              <a:lnSpc>
                <a:spcPct val="90000"/>
              </a:lnSpc>
              <a:spcAft>
                <a:spcPts val="1200"/>
              </a:spcAft>
            </a:pPr>
            <a:r>
              <a:rPr lang="en-US" sz="1600" dirty="0">
                <a:solidFill>
                  <a:srgbClr val="002060"/>
                </a:solidFill>
              </a:rPr>
              <a:t>Choose one existing assignment</a:t>
            </a:r>
          </a:p>
          <a:p>
            <a:pPr>
              <a:lnSpc>
                <a:spcPct val="90000"/>
              </a:lnSpc>
              <a:spcAft>
                <a:spcPts val="600"/>
              </a:spcAft>
            </a:pPr>
            <a:r>
              <a:rPr lang="en-US" sz="1600" b="1" dirty="0">
                <a:solidFill>
                  <a:srgbClr val="002060"/>
                </a:solidFill>
              </a:rPr>
              <a:t>Add a brief reflection</a:t>
            </a:r>
            <a:endParaRPr lang="en-US" sz="1600" dirty="0">
              <a:solidFill>
                <a:srgbClr val="002060"/>
              </a:solidFill>
            </a:endParaRPr>
          </a:p>
          <a:p>
            <a:pPr marL="285750" indent="-174625">
              <a:lnSpc>
                <a:spcPct val="90000"/>
              </a:lnSpc>
              <a:spcAft>
                <a:spcPts val="300"/>
              </a:spcAft>
              <a:buFont typeface="Wingdings" panose="05000000000000000000" pitchFamily="2" charset="2"/>
              <a:buChar char="§"/>
            </a:pPr>
            <a:r>
              <a:rPr lang="en-US" sz="1600" dirty="0">
                <a:solidFill>
                  <a:srgbClr val="002060"/>
                </a:solidFill>
              </a:rPr>
              <a:t>How did I prepare?</a:t>
            </a:r>
          </a:p>
          <a:p>
            <a:pPr marL="285750" indent="-174625">
              <a:lnSpc>
                <a:spcPct val="90000"/>
              </a:lnSpc>
              <a:spcAft>
                <a:spcPts val="300"/>
              </a:spcAft>
              <a:buFont typeface="Wingdings" panose="05000000000000000000" pitchFamily="2" charset="2"/>
              <a:buChar char="§"/>
            </a:pPr>
            <a:r>
              <a:rPr lang="en-US" sz="1600" dirty="0">
                <a:solidFill>
                  <a:srgbClr val="002060"/>
                </a:solidFill>
              </a:rPr>
              <a:t>What worked? What didn’t?</a:t>
            </a:r>
          </a:p>
          <a:p>
            <a:pPr marL="285750" indent="-174625">
              <a:lnSpc>
                <a:spcPct val="90000"/>
              </a:lnSpc>
              <a:spcAft>
                <a:spcPts val="1200"/>
              </a:spcAft>
              <a:buFont typeface="Wingdings" panose="05000000000000000000" pitchFamily="2" charset="2"/>
              <a:buChar char="§"/>
            </a:pPr>
            <a:r>
              <a:rPr lang="en-US" sz="1600" dirty="0">
                <a:solidFill>
                  <a:srgbClr val="002060"/>
                </a:solidFill>
              </a:rPr>
              <a:t>What will I change next time?</a:t>
            </a:r>
          </a:p>
          <a:p>
            <a:pPr>
              <a:lnSpc>
                <a:spcPct val="90000"/>
              </a:lnSpc>
              <a:spcAft>
                <a:spcPts val="600"/>
              </a:spcAft>
            </a:pPr>
            <a:r>
              <a:rPr lang="en-US" sz="1600" b="1" dirty="0">
                <a:solidFill>
                  <a:srgbClr val="002060"/>
                </a:solidFill>
              </a:rPr>
              <a:t>Why it works</a:t>
            </a:r>
            <a:endParaRPr lang="en-US" sz="1600" dirty="0">
              <a:solidFill>
                <a:srgbClr val="002060"/>
              </a:solidFill>
            </a:endParaRPr>
          </a:p>
          <a:p>
            <a:pPr marL="285750" indent="-174625">
              <a:lnSpc>
                <a:spcPct val="90000"/>
              </a:lnSpc>
              <a:buFont typeface="Wingdings" panose="05000000000000000000" pitchFamily="2" charset="2"/>
              <a:buChar char="§"/>
            </a:pPr>
            <a:r>
              <a:rPr lang="en-US" sz="1600" dirty="0">
                <a:solidFill>
                  <a:srgbClr val="002060"/>
                </a:solidFill>
              </a:rPr>
              <a:t>Turns completion into learning</a:t>
            </a:r>
          </a:p>
          <a:p>
            <a:pPr marL="285750" indent="-174625">
              <a:lnSpc>
                <a:spcPct val="90000"/>
              </a:lnSpc>
              <a:spcAft>
                <a:spcPts val="1200"/>
              </a:spcAft>
              <a:buFont typeface="Wingdings" panose="05000000000000000000" pitchFamily="2" charset="2"/>
              <a:buChar char="§"/>
            </a:pPr>
            <a:r>
              <a:rPr lang="en-US" sz="1600" dirty="0">
                <a:solidFill>
                  <a:srgbClr val="002060"/>
                </a:solidFill>
              </a:rPr>
              <a:t>Helps students adjust strategies</a:t>
            </a:r>
          </a:p>
          <a:p>
            <a:pPr marL="111125">
              <a:lnSpc>
                <a:spcPct val="90000"/>
              </a:lnSpc>
              <a:spcAft>
                <a:spcPts val="600"/>
              </a:spcAft>
            </a:pPr>
            <a:r>
              <a:rPr lang="en-US" sz="1600" b="1" dirty="0">
                <a:solidFill>
                  <a:srgbClr val="002060"/>
                </a:solidFill>
              </a:rPr>
              <a:t>Key takeaway:</a:t>
            </a:r>
            <a:br>
              <a:rPr lang="en-US" sz="1600" dirty="0">
                <a:solidFill>
                  <a:srgbClr val="002060"/>
                </a:solidFill>
              </a:rPr>
            </a:br>
            <a:r>
              <a:rPr lang="en-US" sz="1600" dirty="0">
                <a:solidFill>
                  <a:srgbClr val="002060"/>
                </a:solidFill>
              </a:rPr>
              <a:t>One reflection can improve learning across the course</a:t>
            </a:r>
            <a:r>
              <a:rPr lang="en-US" sz="500" dirty="0">
                <a:solidFill>
                  <a:srgbClr val="002060"/>
                </a:solidFill>
              </a:rPr>
              <a:t>.</a:t>
            </a:r>
          </a:p>
        </p:txBody>
      </p:sp>
      <p:sp>
        <p:nvSpPr>
          <p:cNvPr id="5" name="TextBox 4">
            <a:extLst>
              <a:ext uri="{FF2B5EF4-FFF2-40B4-BE49-F238E27FC236}">
                <a16:creationId xmlns:a16="http://schemas.microsoft.com/office/drawing/2014/main" id="{FE511A1B-73B2-53F4-3BBE-5ECA8C4764E6}"/>
              </a:ext>
            </a:extLst>
          </p:cNvPr>
          <p:cNvSpPr txBox="1"/>
          <p:nvPr/>
        </p:nvSpPr>
        <p:spPr>
          <a:xfrm>
            <a:off x="7257090" y="770321"/>
            <a:ext cx="3047070" cy="694614"/>
          </a:xfrm>
          <a:prstGeom prst="rect">
            <a:avLst/>
          </a:prstGeom>
          <a:noFill/>
        </p:spPr>
        <p:txBody>
          <a:bodyPr wrap="square">
            <a:spAutoFit/>
          </a:bodyPr>
          <a:lstStyle/>
          <a:p>
            <a:pPr algn="ctr">
              <a:lnSpc>
                <a:spcPct val="80000"/>
              </a:lnSpc>
            </a:pPr>
            <a:r>
              <a:rPr lang="en-US" sz="2400" b="1" dirty="0">
                <a:solidFill>
                  <a:srgbClr val="FF0000"/>
                </a:solidFill>
              </a:rPr>
              <a:t>One Assignment to Add Reflection</a:t>
            </a:r>
          </a:p>
        </p:txBody>
      </p:sp>
    </p:spTree>
    <p:extLst>
      <p:ext uri="{BB962C8B-B14F-4D97-AF65-F5344CB8AC3E}">
        <p14:creationId xmlns:p14="http://schemas.microsoft.com/office/powerpoint/2010/main" val="1123309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1EC5E3A-1644-31D4-CF21-067FC9974BB1}"/>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9BBD0B1-CBFC-9CD0-663C-78DD7856BA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E07DAAEA-F2E6-11BF-B269-04DF5C496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02A06495-D42A-6EA1-C9AA-966209658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883B16F8-5098-2B46-FC83-3409764FF5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291AD1EA-65CB-AFA5-430A-87DD6AAE9F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398B3B49-5F19-B60C-74E3-9F38B7C56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8F862B0F-C340-059B-D009-89C3BA74B264}"/>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F0FA7F2E-36E6-DE13-CF43-06AADB2ADFA2}"/>
              </a:ext>
            </a:extLst>
          </p:cNvPr>
          <p:cNvGraphicFramePr>
            <a:graphicFrameLocks noGrp="1"/>
          </p:cNvGraphicFramePr>
          <p:nvPr>
            <p:extLst>
              <p:ext uri="{D42A27DB-BD31-4B8C-83A1-F6EECF244321}">
                <p14:modId xmlns:p14="http://schemas.microsoft.com/office/powerpoint/2010/main" val="2335515853"/>
              </p:ext>
            </p:extLst>
          </p:nvPr>
        </p:nvGraphicFramePr>
        <p:xfrm>
          <a:off x="2524847" y="919010"/>
          <a:ext cx="7995424" cy="4391061"/>
        </p:xfrm>
        <a:graphic>
          <a:graphicData uri="http://schemas.openxmlformats.org/drawingml/2006/table">
            <a:tbl>
              <a:tblPr/>
              <a:tblGrid>
                <a:gridCol w="2415029">
                  <a:extLst>
                    <a:ext uri="{9D8B030D-6E8A-4147-A177-3AD203B41FA5}">
                      <a16:colId xmlns:a16="http://schemas.microsoft.com/office/drawing/2014/main" val="874096911"/>
                    </a:ext>
                  </a:extLst>
                </a:gridCol>
                <a:gridCol w="5580395">
                  <a:extLst>
                    <a:ext uri="{9D8B030D-6E8A-4147-A177-3AD203B41FA5}">
                      <a16:colId xmlns:a16="http://schemas.microsoft.com/office/drawing/2014/main" val="2733551018"/>
                    </a:ext>
                  </a:extLst>
                </a:gridCol>
              </a:tblGrid>
              <a:tr h="669891">
                <a:tc>
                  <a:txBody>
                    <a:bodyPr/>
                    <a:lstStyle/>
                    <a:p>
                      <a:pPr>
                        <a:buNone/>
                      </a:pPr>
                      <a:r>
                        <a:rPr lang="en-US" sz="1800" b="1" dirty="0">
                          <a:solidFill>
                            <a:schemeClr val="tx1"/>
                          </a:solidFill>
                        </a:rPr>
                        <a:t>Discipline</a:t>
                      </a:r>
                    </a:p>
                  </a:txBody>
                  <a:tcPr marL="88803" marR="88803" marT="44401" marB="44401" anchor="ctr">
                    <a:lnL>
                      <a:noFill/>
                    </a:lnL>
                    <a:lnR>
                      <a:noFill/>
                    </a:lnR>
                    <a:lnT>
                      <a:noFill/>
                    </a:lnT>
                    <a:lnB>
                      <a:noFill/>
                    </a:lnB>
                    <a:noFill/>
                  </a:tcPr>
                </a:tc>
                <a:tc>
                  <a:txBody>
                    <a:bodyPr/>
                    <a:lstStyle/>
                    <a:p>
                      <a:pPr algn="ctr">
                        <a:buNone/>
                      </a:pPr>
                      <a:r>
                        <a:rPr lang="en-US" b="1" dirty="0">
                          <a:solidFill>
                            <a:schemeClr val="tx1"/>
                          </a:solidFill>
                        </a:rPr>
                        <a:t>What Reflection Focuses On</a:t>
                      </a:r>
                      <a:endParaRPr lang="en-US" dirty="0">
                        <a:solidFill>
                          <a:schemeClr val="tx1"/>
                        </a:solidFill>
                      </a:endParaRPr>
                    </a:p>
                  </a:txBody>
                  <a:tcPr anchor="ctr">
                    <a:lnL>
                      <a:noFill/>
                    </a:lnL>
                    <a:lnR>
                      <a:noFill/>
                    </a:lnR>
                    <a:lnT>
                      <a:noFill/>
                    </a:lnT>
                    <a:lnB>
                      <a:noFill/>
                    </a:lnB>
                    <a:noFill/>
                  </a:tcPr>
                </a:tc>
                <a:extLst>
                  <a:ext uri="{0D108BD9-81ED-4DB2-BD59-A6C34878D82A}">
                    <a16:rowId xmlns:a16="http://schemas.microsoft.com/office/drawing/2014/main" val="1095695119"/>
                  </a:ext>
                </a:extLst>
              </a:tr>
              <a:tr h="383114">
                <a:tc>
                  <a:txBody>
                    <a:bodyPr/>
                    <a:lstStyle/>
                    <a:p>
                      <a:pPr>
                        <a:lnSpc>
                          <a:spcPct val="80000"/>
                        </a:lnSpc>
                        <a:buNone/>
                      </a:pPr>
                      <a:r>
                        <a:rPr lang="en-US" sz="1600" b="0" dirty="0">
                          <a:solidFill>
                            <a:schemeClr val="tx1"/>
                          </a:solidFill>
                        </a:rPr>
                        <a:t>STEM and</a:t>
                      </a:r>
                    </a:p>
                    <a:p>
                      <a:pPr>
                        <a:lnSpc>
                          <a:spcPct val="80000"/>
                        </a:lnSpc>
                        <a:buNone/>
                      </a:pPr>
                      <a:r>
                        <a:rPr lang="en-US" sz="1600" b="0" dirty="0">
                          <a:solidFill>
                            <a:schemeClr val="tx1"/>
                          </a:solidFill>
                        </a:rPr>
                        <a:t>Quantitative</a:t>
                      </a:r>
                    </a:p>
                  </a:txBody>
                  <a:tcPr marL="67990" marR="67990" marT="33995" marB="33995" anchor="ctr">
                    <a:lnL>
                      <a:noFill/>
                    </a:lnL>
                    <a:lnR>
                      <a:noFill/>
                    </a:lnR>
                    <a:lnT>
                      <a:noFill/>
                    </a:lnT>
                    <a:lnB>
                      <a:noFill/>
                    </a:lnB>
                    <a:noFill/>
                  </a:tcPr>
                </a:tc>
                <a:tc>
                  <a:txBody>
                    <a:bodyPr/>
                    <a:lstStyle/>
                    <a:p>
                      <a:pPr>
                        <a:buNone/>
                      </a:pPr>
                      <a:r>
                        <a:rPr lang="en-US" sz="1600" dirty="0">
                          <a:solidFill>
                            <a:schemeClr val="tx1"/>
                          </a:solidFill>
                        </a:rPr>
                        <a:t>Which problem types were hardest and what strategy would help next time.</a:t>
                      </a:r>
                    </a:p>
                  </a:txBody>
                  <a:tcPr anchor="ctr">
                    <a:lnL>
                      <a:noFill/>
                    </a:lnL>
                    <a:lnR>
                      <a:noFill/>
                    </a:lnR>
                    <a:lnT>
                      <a:noFill/>
                    </a:lnT>
                    <a:lnB>
                      <a:noFill/>
                    </a:lnB>
                    <a:noFill/>
                  </a:tcPr>
                </a:tc>
                <a:extLst>
                  <a:ext uri="{0D108BD9-81ED-4DB2-BD59-A6C34878D82A}">
                    <a16:rowId xmlns:a16="http://schemas.microsoft.com/office/drawing/2014/main" val="1789202374"/>
                  </a:ext>
                </a:extLst>
              </a:tr>
              <a:tr h="726327">
                <a:tc>
                  <a:txBody>
                    <a:bodyPr/>
                    <a:lstStyle/>
                    <a:p>
                      <a:pPr>
                        <a:lnSpc>
                          <a:spcPct val="80000"/>
                        </a:lnSpc>
                        <a:buNone/>
                      </a:pPr>
                      <a:r>
                        <a:rPr lang="en-US" sz="1600" b="0" dirty="0">
                          <a:solidFill>
                            <a:schemeClr val="tx1"/>
                          </a:solidFill>
                        </a:rPr>
                        <a:t>Humanities and</a:t>
                      </a:r>
                    </a:p>
                    <a:p>
                      <a:pPr>
                        <a:lnSpc>
                          <a:spcPct val="80000"/>
                        </a:lnSpc>
                        <a:buNone/>
                      </a:pPr>
                      <a:r>
                        <a:rPr lang="en-US" sz="1600" b="0" dirty="0">
                          <a:solidFill>
                            <a:schemeClr val="tx1"/>
                          </a:solidFill>
                        </a:rPr>
                        <a:t>Reading-Intensive</a:t>
                      </a:r>
                    </a:p>
                  </a:txBody>
                  <a:tcPr marL="67990" marR="67990" marT="33995" marB="33995" anchor="ctr">
                    <a:lnL>
                      <a:noFill/>
                    </a:lnL>
                    <a:lnR>
                      <a:noFill/>
                    </a:lnR>
                    <a:lnT>
                      <a:noFill/>
                    </a:lnT>
                    <a:lnB>
                      <a:noFill/>
                    </a:lnB>
                    <a:noFill/>
                  </a:tcPr>
                </a:tc>
                <a:tc>
                  <a:txBody>
                    <a:bodyPr/>
                    <a:lstStyle/>
                    <a:p>
                      <a:pPr>
                        <a:buNone/>
                      </a:pPr>
                      <a:r>
                        <a:rPr lang="en-US" sz="1600" dirty="0">
                          <a:solidFill>
                            <a:schemeClr val="tx1"/>
                          </a:solidFill>
                        </a:rPr>
                        <a:t>How feedback on argument or evidence will shape the next paper.</a:t>
                      </a:r>
                    </a:p>
                  </a:txBody>
                  <a:tcPr anchor="ctr">
                    <a:lnL>
                      <a:noFill/>
                    </a:lnL>
                    <a:lnR>
                      <a:noFill/>
                    </a:lnR>
                    <a:lnT>
                      <a:noFill/>
                    </a:lnT>
                    <a:lnB>
                      <a:noFill/>
                    </a:lnB>
                    <a:noFill/>
                  </a:tcPr>
                </a:tc>
                <a:extLst>
                  <a:ext uri="{0D108BD9-81ED-4DB2-BD59-A6C34878D82A}">
                    <a16:rowId xmlns:a16="http://schemas.microsoft.com/office/drawing/2014/main" val="188677694"/>
                  </a:ext>
                </a:extLst>
              </a:tr>
              <a:tr h="590623">
                <a:tc>
                  <a:txBody>
                    <a:bodyPr/>
                    <a:lstStyle/>
                    <a:p>
                      <a:pPr>
                        <a:lnSpc>
                          <a:spcPct val="80000"/>
                        </a:lnSpc>
                        <a:buNone/>
                      </a:pPr>
                      <a:r>
                        <a:rPr lang="en-US" sz="1600" b="0" dirty="0">
                          <a:solidFill>
                            <a:schemeClr val="tx1"/>
                          </a:solidFill>
                        </a:rPr>
                        <a:t>Social Sciences</a:t>
                      </a:r>
                    </a:p>
                  </a:txBody>
                  <a:tcPr marL="67990" marR="67990" marT="33995" marB="33995" anchor="ctr">
                    <a:lnL>
                      <a:noFill/>
                    </a:lnL>
                    <a:lnR>
                      <a:noFill/>
                    </a:lnR>
                    <a:lnT>
                      <a:noFill/>
                    </a:lnT>
                    <a:lnB>
                      <a:noFill/>
                    </a:lnB>
                    <a:noFill/>
                  </a:tcPr>
                </a:tc>
                <a:tc>
                  <a:txBody>
                    <a:bodyPr/>
                    <a:lstStyle/>
                    <a:p>
                      <a:pPr>
                        <a:buNone/>
                      </a:pPr>
                      <a:r>
                        <a:rPr lang="en-US" sz="1600" dirty="0">
                          <a:solidFill>
                            <a:schemeClr val="tx1"/>
                          </a:solidFill>
                        </a:rPr>
                        <a:t>Which theory was most difficult to apply and why.</a:t>
                      </a:r>
                    </a:p>
                  </a:txBody>
                  <a:tcPr anchor="ctr">
                    <a:lnL>
                      <a:noFill/>
                    </a:lnL>
                    <a:lnR>
                      <a:noFill/>
                    </a:lnR>
                    <a:lnT>
                      <a:noFill/>
                    </a:lnT>
                    <a:lnB>
                      <a:noFill/>
                    </a:lnB>
                    <a:noFill/>
                  </a:tcPr>
                </a:tc>
                <a:extLst>
                  <a:ext uri="{0D108BD9-81ED-4DB2-BD59-A6C34878D82A}">
                    <a16:rowId xmlns:a16="http://schemas.microsoft.com/office/drawing/2014/main" val="829564255"/>
                  </a:ext>
                </a:extLst>
              </a:tr>
              <a:tr h="611995">
                <a:tc>
                  <a:txBody>
                    <a:bodyPr/>
                    <a:lstStyle/>
                    <a:p>
                      <a:pPr>
                        <a:lnSpc>
                          <a:spcPct val="80000"/>
                        </a:lnSpc>
                        <a:buNone/>
                      </a:pPr>
                      <a:r>
                        <a:rPr lang="en-US" sz="1600" b="0" dirty="0">
                          <a:solidFill>
                            <a:schemeClr val="tx1"/>
                          </a:solidFill>
                        </a:rPr>
                        <a:t>Health Sciences</a:t>
                      </a:r>
                    </a:p>
                  </a:txBody>
                  <a:tcPr marL="67990" marR="67990" marT="33995" marB="33995" anchor="ctr">
                    <a:lnL>
                      <a:noFill/>
                    </a:lnL>
                    <a:lnR>
                      <a:noFill/>
                    </a:lnR>
                    <a:lnT>
                      <a:noFill/>
                    </a:lnT>
                    <a:lnB>
                      <a:noFill/>
                    </a:lnB>
                    <a:noFill/>
                  </a:tcPr>
                </a:tc>
                <a:tc>
                  <a:txBody>
                    <a:bodyPr/>
                    <a:lstStyle/>
                    <a:p>
                      <a:pPr>
                        <a:buNone/>
                      </a:pPr>
                      <a:r>
                        <a:rPr lang="en-US" sz="1600" dirty="0">
                          <a:solidFill>
                            <a:schemeClr val="tx1"/>
                          </a:solidFill>
                        </a:rPr>
                        <a:t>Where decision-making broke down during a case or simulation.</a:t>
                      </a:r>
                    </a:p>
                  </a:txBody>
                  <a:tcPr anchor="ctr">
                    <a:lnL>
                      <a:noFill/>
                    </a:lnL>
                    <a:lnR>
                      <a:noFill/>
                    </a:lnR>
                    <a:lnT>
                      <a:noFill/>
                    </a:lnT>
                    <a:lnB>
                      <a:noFill/>
                    </a:lnB>
                    <a:noFill/>
                  </a:tcPr>
                </a:tc>
                <a:extLst>
                  <a:ext uri="{0D108BD9-81ED-4DB2-BD59-A6C34878D82A}">
                    <a16:rowId xmlns:a16="http://schemas.microsoft.com/office/drawing/2014/main" val="2220174433"/>
                  </a:ext>
                </a:extLst>
              </a:tr>
              <a:tr h="707136">
                <a:tc>
                  <a:txBody>
                    <a:bodyPr/>
                    <a:lstStyle/>
                    <a:p>
                      <a:pPr>
                        <a:lnSpc>
                          <a:spcPct val="80000"/>
                        </a:lnSpc>
                        <a:buNone/>
                      </a:pPr>
                      <a:r>
                        <a:rPr lang="en-US" sz="1600" b="0" dirty="0">
                          <a:solidFill>
                            <a:schemeClr val="tx1"/>
                          </a:solidFill>
                        </a:rPr>
                        <a:t>Technical and</a:t>
                      </a:r>
                    </a:p>
                    <a:p>
                      <a:pPr>
                        <a:lnSpc>
                          <a:spcPct val="80000"/>
                        </a:lnSpc>
                        <a:buNone/>
                      </a:pPr>
                      <a:r>
                        <a:rPr lang="en-US" sz="1600" b="0" dirty="0">
                          <a:solidFill>
                            <a:schemeClr val="tx1"/>
                          </a:solidFill>
                        </a:rPr>
                        <a:t>Workforce</a:t>
                      </a:r>
                    </a:p>
                  </a:txBody>
                  <a:tcPr marL="67990" marR="67990" marT="33995" marB="33995" anchor="ctr">
                    <a:lnL>
                      <a:noFill/>
                    </a:lnL>
                    <a:lnR>
                      <a:noFill/>
                    </a:lnR>
                    <a:lnT>
                      <a:noFill/>
                    </a:lnT>
                    <a:lnB>
                      <a:noFill/>
                    </a:lnB>
                    <a:noFill/>
                  </a:tcPr>
                </a:tc>
                <a:tc>
                  <a:txBody>
                    <a:bodyPr/>
                    <a:lstStyle/>
                    <a:p>
                      <a:pPr>
                        <a:buNone/>
                      </a:pPr>
                      <a:r>
                        <a:rPr lang="en-US" sz="1600" dirty="0">
                          <a:solidFill>
                            <a:schemeClr val="tx1"/>
                          </a:solidFill>
                        </a:rPr>
                        <a:t>Which step caused errors and how practice will change.</a:t>
                      </a:r>
                    </a:p>
                  </a:txBody>
                  <a:tcPr anchor="ctr">
                    <a:lnL>
                      <a:noFill/>
                    </a:lnL>
                    <a:lnR>
                      <a:noFill/>
                    </a:lnR>
                    <a:lnT>
                      <a:noFill/>
                    </a:lnT>
                    <a:lnB>
                      <a:noFill/>
                    </a:lnB>
                    <a:noFill/>
                  </a:tcPr>
                </a:tc>
                <a:extLst>
                  <a:ext uri="{0D108BD9-81ED-4DB2-BD59-A6C34878D82A}">
                    <a16:rowId xmlns:a16="http://schemas.microsoft.com/office/drawing/2014/main" val="1548070283"/>
                  </a:ext>
                </a:extLst>
              </a:tr>
              <a:tr h="505969">
                <a:tc>
                  <a:txBody>
                    <a:bodyPr/>
                    <a:lstStyle/>
                    <a:p>
                      <a:pPr>
                        <a:lnSpc>
                          <a:spcPct val="80000"/>
                        </a:lnSpc>
                        <a:buNone/>
                      </a:pPr>
                      <a:r>
                        <a:rPr lang="en-US" sz="1600" b="0" dirty="0">
                          <a:solidFill>
                            <a:schemeClr val="tx1"/>
                          </a:solidFill>
                        </a:rPr>
                        <a:t>Fine and</a:t>
                      </a:r>
                    </a:p>
                    <a:p>
                      <a:pPr>
                        <a:lnSpc>
                          <a:spcPct val="80000"/>
                        </a:lnSpc>
                        <a:buNone/>
                      </a:pPr>
                      <a:r>
                        <a:rPr lang="en-US" sz="1600" b="0" dirty="0">
                          <a:solidFill>
                            <a:schemeClr val="tx1"/>
                          </a:solidFill>
                        </a:rPr>
                        <a:t>Performing Arts</a:t>
                      </a:r>
                    </a:p>
                  </a:txBody>
                  <a:tcPr marL="67990" marR="67990" marT="33995" marB="33995" anchor="ctr">
                    <a:lnL>
                      <a:noFill/>
                    </a:lnL>
                    <a:lnR>
                      <a:noFill/>
                    </a:lnR>
                    <a:lnT>
                      <a:noFill/>
                    </a:lnT>
                    <a:lnB>
                      <a:noFill/>
                    </a:lnB>
                    <a:noFill/>
                  </a:tcPr>
                </a:tc>
                <a:tc>
                  <a:txBody>
                    <a:bodyPr/>
                    <a:lstStyle/>
                    <a:p>
                      <a:pPr>
                        <a:buNone/>
                      </a:pPr>
                      <a:r>
                        <a:rPr lang="en-US" sz="1600" dirty="0">
                          <a:solidFill>
                            <a:schemeClr val="tx1"/>
                          </a:solidFill>
                        </a:rPr>
                        <a:t>Which section or technique needs more focused rehearsal.</a:t>
                      </a:r>
                    </a:p>
                  </a:txBody>
                  <a:tcPr anchor="ctr">
                    <a:lnL>
                      <a:noFill/>
                    </a:lnL>
                    <a:lnR>
                      <a:noFill/>
                    </a:lnR>
                    <a:lnT>
                      <a:noFill/>
                    </a:lnT>
                    <a:lnB>
                      <a:noFill/>
                    </a:lnB>
                    <a:noFill/>
                  </a:tcPr>
                </a:tc>
                <a:extLst>
                  <a:ext uri="{0D108BD9-81ED-4DB2-BD59-A6C34878D82A}">
                    <a16:rowId xmlns:a16="http://schemas.microsoft.com/office/drawing/2014/main" val="1256115774"/>
                  </a:ext>
                </a:extLst>
              </a:tr>
            </a:tbl>
          </a:graphicData>
        </a:graphic>
      </p:graphicFrame>
    </p:spTree>
    <p:extLst>
      <p:ext uri="{BB962C8B-B14F-4D97-AF65-F5344CB8AC3E}">
        <p14:creationId xmlns:p14="http://schemas.microsoft.com/office/powerpoint/2010/main" val="860868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4C79688-C2F2-6692-2CC0-927F20421BB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DF6F4B4-FE9B-23C2-6BDF-8997625192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886" y="10"/>
            <a:ext cx="7572605" cy="6857990"/>
          </a:xfrm>
          <a:prstGeom prst="rect">
            <a:avLst/>
          </a:prstGeom>
        </p:spPr>
      </p:pic>
      <p:cxnSp>
        <p:nvCxnSpPr>
          <p:cNvPr id="8" name="Straight Connector 7">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C83D154-EFA2-8BFF-DF05-D32FC389147F}"/>
              </a:ext>
            </a:extLst>
          </p:cNvPr>
          <p:cNvSpPr txBox="1"/>
          <p:nvPr/>
        </p:nvSpPr>
        <p:spPr>
          <a:xfrm>
            <a:off x="8322054" y="2069441"/>
            <a:ext cx="3434180" cy="3599019"/>
          </a:xfrm>
          <a:prstGeom prst="rect">
            <a:avLst/>
          </a:prstGeom>
        </p:spPr>
        <p:txBody>
          <a:bodyPr vert="horz" lIns="91440" tIns="45720" rIns="91440" bIns="45720" rtlCol="0">
            <a:noAutofit/>
          </a:bodyPr>
          <a:lstStyle/>
          <a:p>
            <a:pPr>
              <a:lnSpc>
                <a:spcPct val="90000"/>
              </a:lnSpc>
              <a:spcAft>
                <a:spcPts val="600"/>
              </a:spcAft>
            </a:pPr>
            <a:r>
              <a:rPr lang="en-US" sz="1600" b="1" dirty="0">
                <a:solidFill>
                  <a:srgbClr val="002060"/>
                </a:solidFill>
              </a:rPr>
              <a:t>Start small</a:t>
            </a:r>
            <a:endParaRPr lang="en-US" sz="1600" dirty="0">
              <a:solidFill>
                <a:srgbClr val="002060"/>
              </a:solidFill>
            </a:endParaRPr>
          </a:p>
          <a:p>
            <a:pPr marL="166688">
              <a:lnSpc>
                <a:spcPct val="90000"/>
              </a:lnSpc>
              <a:spcAft>
                <a:spcPts val="1200"/>
              </a:spcAft>
            </a:pPr>
            <a:r>
              <a:rPr lang="en-US" sz="1600" dirty="0">
                <a:solidFill>
                  <a:srgbClr val="002060"/>
                </a:solidFill>
              </a:rPr>
              <a:t>Choose one exam, quiz, or performance</a:t>
            </a:r>
          </a:p>
          <a:p>
            <a:pPr>
              <a:lnSpc>
                <a:spcPct val="90000"/>
              </a:lnSpc>
              <a:spcAft>
                <a:spcPts val="600"/>
              </a:spcAft>
            </a:pPr>
            <a:r>
              <a:rPr lang="en-US" sz="1600" b="1" dirty="0">
                <a:solidFill>
                  <a:srgbClr val="002060"/>
                </a:solidFill>
              </a:rPr>
              <a:t>Add a short prompt</a:t>
            </a:r>
            <a:endParaRPr lang="en-US" sz="1600" dirty="0">
              <a:solidFill>
                <a:srgbClr val="002060"/>
              </a:solidFill>
            </a:endParaRPr>
          </a:p>
          <a:p>
            <a:pPr marL="346075" indent="-179388">
              <a:lnSpc>
                <a:spcPct val="90000"/>
              </a:lnSpc>
              <a:spcAft>
                <a:spcPts val="600"/>
              </a:spcAft>
              <a:buFont typeface="Wingdings" panose="05000000000000000000" pitchFamily="2" charset="2"/>
              <a:buChar char="§"/>
            </a:pPr>
            <a:r>
              <a:rPr lang="en-US" sz="1600" dirty="0">
                <a:solidFill>
                  <a:srgbClr val="002060"/>
                </a:solidFill>
              </a:rPr>
              <a:t>How did I prepare?</a:t>
            </a:r>
          </a:p>
          <a:p>
            <a:pPr marL="346075" indent="-179388">
              <a:lnSpc>
                <a:spcPct val="90000"/>
              </a:lnSpc>
              <a:spcAft>
                <a:spcPts val="600"/>
              </a:spcAft>
              <a:buFont typeface="Wingdings" panose="05000000000000000000" pitchFamily="2" charset="2"/>
              <a:buChar char="§"/>
            </a:pPr>
            <a:r>
              <a:rPr lang="en-US" sz="1600" dirty="0">
                <a:solidFill>
                  <a:srgbClr val="002060"/>
                </a:solidFill>
              </a:rPr>
              <a:t>What worked? What didn’t?</a:t>
            </a:r>
          </a:p>
          <a:p>
            <a:pPr marL="346075" indent="-179388">
              <a:lnSpc>
                <a:spcPct val="90000"/>
              </a:lnSpc>
              <a:spcAft>
                <a:spcPts val="1200"/>
              </a:spcAft>
              <a:buFont typeface="Wingdings" panose="05000000000000000000" pitchFamily="2" charset="2"/>
              <a:buChar char="§"/>
            </a:pPr>
            <a:r>
              <a:rPr lang="en-US" sz="1600" dirty="0">
                <a:solidFill>
                  <a:srgbClr val="002060"/>
                </a:solidFill>
              </a:rPr>
              <a:t>What will I change next time?</a:t>
            </a:r>
          </a:p>
          <a:p>
            <a:pPr>
              <a:lnSpc>
                <a:spcPct val="90000"/>
              </a:lnSpc>
              <a:spcAft>
                <a:spcPts val="600"/>
              </a:spcAft>
            </a:pPr>
            <a:r>
              <a:rPr lang="en-US" sz="1600" b="1" dirty="0">
                <a:solidFill>
                  <a:srgbClr val="002060"/>
                </a:solidFill>
              </a:rPr>
              <a:t>Why it works</a:t>
            </a:r>
            <a:endParaRPr lang="en-US" sz="1600" dirty="0">
              <a:solidFill>
                <a:srgbClr val="002060"/>
              </a:solidFill>
            </a:endParaRPr>
          </a:p>
          <a:p>
            <a:pPr marL="346075" indent="-179388">
              <a:lnSpc>
                <a:spcPct val="90000"/>
              </a:lnSpc>
              <a:spcAft>
                <a:spcPts val="600"/>
              </a:spcAft>
              <a:buFont typeface="Wingdings" panose="05000000000000000000" pitchFamily="2" charset="2"/>
              <a:buChar char="§"/>
            </a:pPr>
            <a:r>
              <a:rPr lang="en-US" sz="1600" dirty="0">
                <a:solidFill>
                  <a:srgbClr val="002060"/>
                </a:solidFill>
              </a:rPr>
              <a:t>Turns results into feedback</a:t>
            </a:r>
          </a:p>
          <a:p>
            <a:pPr marL="346075" indent="-179388">
              <a:lnSpc>
                <a:spcPct val="90000"/>
              </a:lnSpc>
              <a:spcAft>
                <a:spcPts val="1200"/>
              </a:spcAft>
              <a:buFont typeface="Wingdings" panose="05000000000000000000" pitchFamily="2" charset="2"/>
              <a:buChar char="§"/>
            </a:pPr>
            <a:r>
              <a:rPr lang="en-US" sz="1600" dirty="0">
                <a:solidFill>
                  <a:srgbClr val="002060"/>
                </a:solidFill>
              </a:rPr>
              <a:t>Helps students adjust strategies</a:t>
            </a:r>
          </a:p>
          <a:p>
            <a:pPr marL="166688" indent="-166688">
              <a:lnSpc>
                <a:spcPct val="90000"/>
              </a:lnSpc>
              <a:spcAft>
                <a:spcPts val="600"/>
              </a:spcAft>
            </a:pPr>
            <a:r>
              <a:rPr lang="en-US" sz="1600" b="1" dirty="0">
                <a:solidFill>
                  <a:srgbClr val="002060"/>
                </a:solidFill>
              </a:rPr>
              <a:t>Key takeaway:</a:t>
            </a:r>
            <a:br>
              <a:rPr lang="en-US" sz="1600" dirty="0">
                <a:solidFill>
                  <a:srgbClr val="002060"/>
                </a:solidFill>
              </a:rPr>
            </a:br>
            <a:r>
              <a:rPr lang="en-US" sz="1600" dirty="0">
                <a:solidFill>
                  <a:srgbClr val="002060"/>
                </a:solidFill>
              </a:rPr>
              <a:t>One well-timed prompt can improve future performance.</a:t>
            </a:r>
          </a:p>
        </p:txBody>
      </p:sp>
      <p:sp>
        <p:nvSpPr>
          <p:cNvPr id="5" name="TextBox 4">
            <a:extLst>
              <a:ext uri="{FF2B5EF4-FFF2-40B4-BE49-F238E27FC236}">
                <a16:creationId xmlns:a16="http://schemas.microsoft.com/office/drawing/2014/main" id="{0AE6E6D9-C546-28D4-748E-D63CE53AC951}"/>
              </a:ext>
            </a:extLst>
          </p:cNvPr>
          <p:cNvSpPr txBox="1"/>
          <p:nvPr/>
        </p:nvSpPr>
        <p:spPr>
          <a:xfrm>
            <a:off x="7562719" y="1189540"/>
            <a:ext cx="4335966" cy="69461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One Exam Wrapper                                   or Practice Prompt</a:t>
            </a:r>
          </a:p>
        </p:txBody>
      </p:sp>
    </p:spTree>
    <p:extLst>
      <p:ext uri="{BB962C8B-B14F-4D97-AF65-F5344CB8AC3E}">
        <p14:creationId xmlns:p14="http://schemas.microsoft.com/office/powerpoint/2010/main" val="12393339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35A5D46-CEEC-269F-525B-890363D985F5}"/>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953F4D1-8DBF-297A-CDBD-D140757F1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28" name="Group 27">
            <a:extLst>
              <a:ext uri="{FF2B5EF4-FFF2-40B4-BE49-F238E27FC236}">
                <a16:creationId xmlns:a16="http://schemas.microsoft.com/office/drawing/2014/main" id="{F6A4BA7A-76DE-36C7-43AB-244CE85661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12" name="Rectangle 11">
              <a:extLst>
                <a:ext uri="{FF2B5EF4-FFF2-40B4-BE49-F238E27FC236}">
                  <a16:creationId xmlns:a16="http://schemas.microsoft.com/office/drawing/2014/main" id="{9396F2C7-CC3A-7E7C-EEFE-DE82AE281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9" name="Rectangle 28">
              <a:extLst>
                <a:ext uri="{FF2B5EF4-FFF2-40B4-BE49-F238E27FC236}">
                  <a16:creationId xmlns:a16="http://schemas.microsoft.com/office/drawing/2014/main" id="{3B0778D7-8E95-C4A9-3DB0-F6AC803F7E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sp>
        <p:nvSpPr>
          <p:cNvPr id="30" name="Rectangle 29">
            <a:extLst>
              <a:ext uri="{FF2B5EF4-FFF2-40B4-BE49-F238E27FC236}">
                <a16:creationId xmlns:a16="http://schemas.microsoft.com/office/drawing/2014/main" id="{D40BA73A-2BCB-4076-6619-8EAC730C5B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31" name="Rectangle 30">
            <a:extLst>
              <a:ext uri="{FF2B5EF4-FFF2-40B4-BE49-F238E27FC236}">
                <a16:creationId xmlns:a16="http://schemas.microsoft.com/office/drawing/2014/main" id="{03E89EF8-20A2-6033-5D83-22291F8848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34377" y="2188548"/>
            <a:ext cx="438912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3C852D09-9871-7E2C-6EAD-09E3B207EBFF}"/>
              </a:ext>
            </a:extLst>
          </p:cNvPr>
          <p:cNvSpPr/>
          <p:nvPr/>
        </p:nvSpPr>
        <p:spPr>
          <a:xfrm>
            <a:off x="6634377" y="2078182"/>
            <a:ext cx="4389120" cy="249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aphicFrame>
        <p:nvGraphicFramePr>
          <p:cNvPr id="2" name="Table 1">
            <a:extLst>
              <a:ext uri="{FF2B5EF4-FFF2-40B4-BE49-F238E27FC236}">
                <a16:creationId xmlns:a16="http://schemas.microsoft.com/office/drawing/2014/main" id="{9813CD51-25F9-8C70-6B57-349B3F3C2763}"/>
              </a:ext>
            </a:extLst>
          </p:cNvPr>
          <p:cNvGraphicFramePr>
            <a:graphicFrameLocks noGrp="1"/>
          </p:cNvGraphicFramePr>
          <p:nvPr>
            <p:extLst>
              <p:ext uri="{D42A27DB-BD31-4B8C-83A1-F6EECF244321}">
                <p14:modId xmlns:p14="http://schemas.microsoft.com/office/powerpoint/2010/main" val="1388031750"/>
              </p:ext>
            </p:extLst>
          </p:nvPr>
        </p:nvGraphicFramePr>
        <p:xfrm>
          <a:off x="2524847" y="919010"/>
          <a:ext cx="7995424" cy="4301082"/>
        </p:xfrm>
        <a:graphic>
          <a:graphicData uri="http://schemas.openxmlformats.org/drawingml/2006/table">
            <a:tbl>
              <a:tblPr/>
              <a:tblGrid>
                <a:gridCol w="2415029">
                  <a:extLst>
                    <a:ext uri="{9D8B030D-6E8A-4147-A177-3AD203B41FA5}">
                      <a16:colId xmlns:a16="http://schemas.microsoft.com/office/drawing/2014/main" val="874096911"/>
                    </a:ext>
                  </a:extLst>
                </a:gridCol>
                <a:gridCol w="5580395">
                  <a:extLst>
                    <a:ext uri="{9D8B030D-6E8A-4147-A177-3AD203B41FA5}">
                      <a16:colId xmlns:a16="http://schemas.microsoft.com/office/drawing/2014/main" val="2733551018"/>
                    </a:ext>
                  </a:extLst>
                </a:gridCol>
              </a:tblGrid>
              <a:tr h="669891">
                <a:tc>
                  <a:txBody>
                    <a:bodyPr/>
                    <a:lstStyle/>
                    <a:p>
                      <a:pPr>
                        <a:buNone/>
                      </a:pPr>
                      <a:r>
                        <a:rPr lang="en-US" sz="1800" b="1" dirty="0">
                          <a:solidFill>
                            <a:schemeClr val="tx1"/>
                          </a:solidFill>
                        </a:rPr>
                        <a:t>Discipline</a:t>
                      </a:r>
                    </a:p>
                  </a:txBody>
                  <a:tcPr marL="88803" marR="88803" marT="44401" marB="44401" anchor="ctr">
                    <a:lnL>
                      <a:noFill/>
                    </a:lnL>
                    <a:lnR>
                      <a:noFill/>
                    </a:lnR>
                    <a:lnT>
                      <a:noFill/>
                    </a:lnT>
                    <a:lnB>
                      <a:noFill/>
                    </a:lnB>
                    <a:noFill/>
                  </a:tcPr>
                </a:tc>
                <a:tc>
                  <a:txBody>
                    <a:bodyPr/>
                    <a:lstStyle/>
                    <a:p>
                      <a:pPr algn="ctr">
                        <a:lnSpc>
                          <a:spcPct val="80000"/>
                        </a:lnSpc>
                        <a:buNone/>
                      </a:pPr>
                      <a:r>
                        <a:rPr lang="en-US" b="1" dirty="0">
                          <a:solidFill>
                            <a:schemeClr val="tx1"/>
                          </a:solidFill>
                        </a:rPr>
                        <a:t>What the Prompt Focuses On</a:t>
                      </a:r>
                      <a:endParaRPr lang="en-US" dirty="0">
                        <a:solidFill>
                          <a:schemeClr val="tx1"/>
                        </a:solidFill>
                      </a:endParaRPr>
                    </a:p>
                  </a:txBody>
                  <a:tcPr anchor="ctr">
                    <a:lnL>
                      <a:noFill/>
                    </a:lnL>
                    <a:lnR>
                      <a:noFill/>
                    </a:lnR>
                    <a:lnT>
                      <a:noFill/>
                    </a:lnT>
                    <a:lnB>
                      <a:noFill/>
                    </a:lnB>
                    <a:noFill/>
                  </a:tcPr>
                </a:tc>
                <a:extLst>
                  <a:ext uri="{0D108BD9-81ED-4DB2-BD59-A6C34878D82A}">
                    <a16:rowId xmlns:a16="http://schemas.microsoft.com/office/drawing/2014/main" val="1095695119"/>
                  </a:ext>
                </a:extLst>
              </a:tr>
              <a:tr h="383114">
                <a:tc>
                  <a:txBody>
                    <a:bodyPr/>
                    <a:lstStyle/>
                    <a:p>
                      <a:pPr>
                        <a:lnSpc>
                          <a:spcPct val="80000"/>
                        </a:lnSpc>
                        <a:buNone/>
                      </a:pPr>
                      <a:r>
                        <a:rPr lang="en-US" sz="1600" b="0" dirty="0">
                          <a:solidFill>
                            <a:schemeClr val="tx1"/>
                          </a:solidFill>
                        </a:rPr>
                        <a:t>STEM and</a:t>
                      </a:r>
                    </a:p>
                    <a:p>
                      <a:pPr>
                        <a:lnSpc>
                          <a:spcPct val="80000"/>
                        </a:lnSpc>
                        <a:buNone/>
                      </a:pPr>
                      <a:r>
                        <a:rPr lang="en-US" sz="1600" b="0" dirty="0">
                          <a:solidFill>
                            <a:schemeClr val="tx1"/>
                          </a:solidFill>
                        </a:rPr>
                        <a:t>Quantitative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Which problem types caused difficulty, and which practice strategies would help next time.</a:t>
                      </a:r>
                    </a:p>
                  </a:txBody>
                  <a:tcPr anchor="ctr">
                    <a:lnL>
                      <a:noFill/>
                    </a:lnL>
                    <a:lnR>
                      <a:noFill/>
                    </a:lnR>
                    <a:lnT>
                      <a:noFill/>
                    </a:lnT>
                    <a:lnB>
                      <a:noFill/>
                    </a:lnB>
                    <a:noFill/>
                  </a:tcPr>
                </a:tc>
                <a:extLst>
                  <a:ext uri="{0D108BD9-81ED-4DB2-BD59-A6C34878D82A}">
                    <a16:rowId xmlns:a16="http://schemas.microsoft.com/office/drawing/2014/main" val="1789202374"/>
                  </a:ext>
                </a:extLst>
              </a:tr>
              <a:tr h="726327">
                <a:tc>
                  <a:txBody>
                    <a:bodyPr/>
                    <a:lstStyle/>
                    <a:p>
                      <a:pPr>
                        <a:lnSpc>
                          <a:spcPct val="80000"/>
                        </a:lnSpc>
                        <a:buNone/>
                      </a:pPr>
                      <a:r>
                        <a:rPr lang="en-US" sz="1600" b="0" dirty="0">
                          <a:solidFill>
                            <a:schemeClr val="tx1"/>
                          </a:solidFill>
                        </a:rPr>
                        <a:t>Humanities and</a:t>
                      </a:r>
                    </a:p>
                    <a:p>
                      <a:pPr>
                        <a:lnSpc>
                          <a:spcPct val="80000"/>
                        </a:lnSpc>
                        <a:buNone/>
                      </a:pPr>
                      <a:r>
                        <a:rPr lang="en-US" sz="1600" b="0" dirty="0">
                          <a:solidFill>
                            <a:schemeClr val="tx1"/>
                          </a:solidFill>
                        </a:rPr>
                        <a:t>Reading-Intensive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How preparation supported interpretation and argument quality on the exam or essay.</a:t>
                      </a:r>
                    </a:p>
                  </a:txBody>
                  <a:tcPr anchor="ctr">
                    <a:lnL>
                      <a:noFill/>
                    </a:lnL>
                    <a:lnR>
                      <a:noFill/>
                    </a:lnR>
                    <a:lnT>
                      <a:noFill/>
                    </a:lnT>
                    <a:lnB>
                      <a:noFill/>
                    </a:lnB>
                    <a:noFill/>
                  </a:tcPr>
                </a:tc>
                <a:extLst>
                  <a:ext uri="{0D108BD9-81ED-4DB2-BD59-A6C34878D82A}">
                    <a16:rowId xmlns:a16="http://schemas.microsoft.com/office/drawing/2014/main" val="188677694"/>
                  </a:ext>
                </a:extLst>
              </a:tr>
              <a:tr h="590623">
                <a:tc>
                  <a:txBody>
                    <a:bodyPr/>
                    <a:lstStyle/>
                    <a:p>
                      <a:pPr>
                        <a:lnSpc>
                          <a:spcPct val="80000"/>
                        </a:lnSpc>
                        <a:buNone/>
                      </a:pPr>
                      <a:r>
                        <a:rPr lang="en-US" sz="1600" b="0" dirty="0">
                          <a:solidFill>
                            <a:schemeClr val="tx1"/>
                          </a:solidFill>
                        </a:rPr>
                        <a:t>Social Sciences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Which theories were hardest to apply and how studying could better support transfer.</a:t>
                      </a:r>
                    </a:p>
                  </a:txBody>
                  <a:tcPr anchor="ctr">
                    <a:lnL>
                      <a:noFill/>
                    </a:lnL>
                    <a:lnR>
                      <a:noFill/>
                    </a:lnR>
                    <a:lnT>
                      <a:noFill/>
                    </a:lnT>
                    <a:lnB>
                      <a:noFill/>
                    </a:lnB>
                    <a:noFill/>
                  </a:tcPr>
                </a:tc>
                <a:extLst>
                  <a:ext uri="{0D108BD9-81ED-4DB2-BD59-A6C34878D82A}">
                    <a16:rowId xmlns:a16="http://schemas.microsoft.com/office/drawing/2014/main" val="829564255"/>
                  </a:ext>
                </a:extLst>
              </a:tr>
              <a:tr h="611995">
                <a:tc>
                  <a:txBody>
                    <a:bodyPr/>
                    <a:lstStyle/>
                    <a:p>
                      <a:pPr>
                        <a:lnSpc>
                          <a:spcPct val="80000"/>
                        </a:lnSpc>
                        <a:buNone/>
                      </a:pPr>
                      <a:r>
                        <a:rPr lang="en-US" sz="1600" b="0" dirty="0">
                          <a:solidFill>
                            <a:schemeClr val="tx1"/>
                          </a:solidFill>
                        </a:rPr>
                        <a:t>Health Sciences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Where clinical reasoning or prioritization broke down during the exam or simulation.</a:t>
                      </a:r>
                    </a:p>
                  </a:txBody>
                  <a:tcPr anchor="ctr">
                    <a:lnL>
                      <a:noFill/>
                    </a:lnL>
                    <a:lnR>
                      <a:noFill/>
                    </a:lnR>
                    <a:lnT>
                      <a:noFill/>
                    </a:lnT>
                    <a:lnB>
                      <a:noFill/>
                    </a:lnB>
                    <a:noFill/>
                  </a:tcPr>
                </a:tc>
                <a:extLst>
                  <a:ext uri="{0D108BD9-81ED-4DB2-BD59-A6C34878D82A}">
                    <a16:rowId xmlns:a16="http://schemas.microsoft.com/office/drawing/2014/main" val="2220174433"/>
                  </a:ext>
                </a:extLst>
              </a:tr>
              <a:tr h="707136">
                <a:tc>
                  <a:txBody>
                    <a:bodyPr/>
                    <a:lstStyle/>
                    <a:p>
                      <a:pPr>
                        <a:lnSpc>
                          <a:spcPct val="80000"/>
                        </a:lnSpc>
                        <a:buNone/>
                      </a:pPr>
                      <a:r>
                        <a:rPr lang="en-US" sz="1600" b="0" dirty="0">
                          <a:solidFill>
                            <a:schemeClr val="tx1"/>
                          </a:solidFill>
                        </a:rPr>
                        <a:t>Technical and</a:t>
                      </a:r>
                    </a:p>
                    <a:p>
                      <a:pPr>
                        <a:lnSpc>
                          <a:spcPct val="80000"/>
                        </a:lnSpc>
                        <a:buNone/>
                      </a:pPr>
                      <a:r>
                        <a:rPr lang="en-US" sz="1600" b="0" dirty="0">
                          <a:solidFill>
                            <a:schemeClr val="tx1"/>
                          </a:solidFill>
                        </a:rPr>
                        <a:t>Workforce</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Which steps or procedures caused errors and how practice will change.</a:t>
                      </a:r>
                    </a:p>
                  </a:txBody>
                  <a:tcPr anchor="ctr">
                    <a:lnL>
                      <a:noFill/>
                    </a:lnL>
                    <a:lnR>
                      <a:noFill/>
                    </a:lnR>
                    <a:lnT>
                      <a:noFill/>
                    </a:lnT>
                    <a:lnB>
                      <a:noFill/>
                    </a:lnB>
                    <a:noFill/>
                  </a:tcPr>
                </a:tc>
                <a:extLst>
                  <a:ext uri="{0D108BD9-81ED-4DB2-BD59-A6C34878D82A}">
                    <a16:rowId xmlns:a16="http://schemas.microsoft.com/office/drawing/2014/main" val="1548070283"/>
                  </a:ext>
                </a:extLst>
              </a:tr>
              <a:tr h="505969">
                <a:tc>
                  <a:txBody>
                    <a:bodyPr/>
                    <a:lstStyle/>
                    <a:p>
                      <a:pPr>
                        <a:lnSpc>
                          <a:spcPct val="80000"/>
                        </a:lnSpc>
                        <a:buNone/>
                      </a:pPr>
                      <a:r>
                        <a:rPr lang="en-US" sz="1600" b="0" dirty="0">
                          <a:solidFill>
                            <a:schemeClr val="tx1"/>
                          </a:solidFill>
                        </a:rPr>
                        <a:t>Fine and</a:t>
                      </a:r>
                    </a:p>
                    <a:p>
                      <a:pPr>
                        <a:lnSpc>
                          <a:spcPct val="80000"/>
                        </a:lnSpc>
                        <a:buNone/>
                      </a:pPr>
                      <a:r>
                        <a:rPr lang="en-US" sz="1600" b="0" dirty="0">
                          <a:solidFill>
                            <a:schemeClr val="tx1"/>
                          </a:solidFill>
                        </a:rPr>
                        <a:t>Performing Arts</a:t>
                      </a:r>
                    </a:p>
                  </a:txBody>
                  <a:tcPr marL="67990" marR="67990" marT="33995" marB="33995" anchor="ctr">
                    <a:lnL>
                      <a:noFill/>
                    </a:lnL>
                    <a:lnR>
                      <a:noFill/>
                    </a:lnR>
                    <a:lnT>
                      <a:noFill/>
                    </a:lnT>
                    <a:lnB>
                      <a:noFill/>
                    </a:lnB>
                    <a:noFill/>
                  </a:tcPr>
                </a:tc>
                <a:tc>
                  <a:txBody>
                    <a:bodyPr/>
                    <a:lstStyle/>
                    <a:p>
                      <a:pPr>
                        <a:lnSpc>
                          <a:spcPct val="80000"/>
                        </a:lnSpc>
                        <a:buNone/>
                      </a:pPr>
                      <a:r>
                        <a:rPr lang="en-US" sz="1600" dirty="0">
                          <a:solidFill>
                            <a:schemeClr val="tx1"/>
                          </a:solidFill>
                        </a:rPr>
                        <a:t>Which performance elements were least controlled and how rehearsal strategies will adjust.</a:t>
                      </a:r>
                    </a:p>
                  </a:txBody>
                  <a:tcPr anchor="ctr">
                    <a:lnL>
                      <a:noFill/>
                    </a:lnL>
                    <a:lnR>
                      <a:noFill/>
                    </a:lnR>
                    <a:lnT>
                      <a:noFill/>
                    </a:lnT>
                    <a:lnB>
                      <a:noFill/>
                    </a:lnB>
                    <a:noFill/>
                  </a:tcPr>
                </a:tc>
                <a:extLst>
                  <a:ext uri="{0D108BD9-81ED-4DB2-BD59-A6C34878D82A}">
                    <a16:rowId xmlns:a16="http://schemas.microsoft.com/office/drawing/2014/main" val="1256115774"/>
                  </a:ext>
                </a:extLst>
              </a:tr>
            </a:tbl>
          </a:graphicData>
        </a:graphic>
      </p:graphicFrame>
    </p:spTree>
    <p:extLst>
      <p:ext uri="{BB962C8B-B14F-4D97-AF65-F5344CB8AC3E}">
        <p14:creationId xmlns:p14="http://schemas.microsoft.com/office/powerpoint/2010/main" val="12672873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1196D9-3C6B-0D28-EFFC-D0CF33237C55}"/>
            </a:ext>
          </a:extLst>
        </p:cNvPr>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Oval 308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4" name="Picture 2" descr="a professor standing at the front of a class of students">
            <a:extLst>
              <a:ext uri="{FF2B5EF4-FFF2-40B4-BE49-F238E27FC236}">
                <a16:creationId xmlns:a16="http://schemas.microsoft.com/office/drawing/2014/main" id="{F112A037-2384-306F-F4D6-C8E5788DC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308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dirty="0"/>
          </a:p>
        </p:txBody>
      </p:sp>
      <p:sp>
        <p:nvSpPr>
          <p:cNvPr id="308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dirty="0"/>
          </a:p>
        </p:txBody>
      </p:sp>
      <p:sp>
        <p:nvSpPr>
          <p:cNvPr id="3" name="TextBox 2">
            <a:extLst>
              <a:ext uri="{FF2B5EF4-FFF2-40B4-BE49-F238E27FC236}">
                <a16:creationId xmlns:a16="http://schemas.microsoft.com/office/drawing/2014/main" id="{3A5D79BF-B1BF-72A4-F14B-70F067AE454E}"/>
              </a:ext>
            </a:extLst>
          </p:cNvPr>
          <p:cNvSpPr txBox="1"/>
          <p:nvPr/>
        </p:nvSpPr>
        <p:spPr>
          <a:xfrm>
            <a:off x="6939514" y="1706343"/>
            <a:ext cx="4195673" cy="2913872"/>
          </a:xfrm>
          <a:prstGeom prst="rect">
            <a:avLst/>
          </a:prstGeom>
        </p:spPr>
        <p:txBody>
          <a:bodyPr vert="horz" lIns="91440" tIns="45720" rIns="91440" bIns="45720" rtlCol="0" anchor="t">
            <a:noAutofit/>
          </a:bodyPr>
          <a:lstStyle/>
          <a:p>
            <a:pPr>
              <a:lnSpc>
                <a:spcPct val="90000"/>
              </a:lnSpc>
              <a:spcAft>
                <a:spcPts val="600"/>
              </a:spcAft>
            </a:pPr>
            <a:r>
              <a:rPr lang="en-US" sz="1600" b="1" dirty="0">
                <a:solidFill>
                  <a:srgbClr val="002060">
                    <a:alpha val="80000"/>
                  </a:srgbClr>
                </a:solidFill>
              </a:rPr>
              <a:t>What students need</a:t>
            </a:r>
            <a:endParaRPr lang="en-US" sz="1600" dirty="0">
              <a:solidFill>
                <a:srgbClr val="002060">
                  <a:alpha val="80000"/>
                </a:srgbClr>
              </a:solidFill>
            </a:endParaRPr>
          </a:p>
          <a:p>
            <a:pPr marL="339725" indent="-222250">
              <a:lnSpc>
                <a:spcPct val="90000"/>
              </a:lnSpc>
              <a:spcAft>
                <a:spcPts val="600"/>
              </a:spcAft>
              <a:buFont typeface="Wingdings" panose="05000000000000000000" pitchFamily="2" charset="2"/>
              <a:buChar char="§"/>
            </a:pPr>
            <a:r>
              <a:rPr lang="en-US" sz="1600" dirty="0">
                <a:solidFill>
                  <a:srgbClr val="002060">
                    <a:alpha val="80000"/>
                  </a:srgbClr>
                </a:solidFill>
              </a:rPr>
              <a:t>Clear signals about </a:t>
            </a:r>
            <a:r>
              <a:rPr lang="en-US" sz="1600" i="1" dirty="0">
                <a:solidFill>
                  <a:srgbClr val="002060">
                    <a:alpha val="80000"/>
                  </a:srgbClr>
                </a:solidFill>
              </a:rPr>
              <a:t>how</a:t>
            </a:r>
            <a:r>
              <a:rPr lang="en-US" sz="1600" dirty="0">
                <a:solidFill>
                  <a:srgbClr val="002060">
                    <a:alpha val="80000"/>
                  </a:srgbClr>
                </a:solidFill>
              </a:rPr>
              <a:t> to study</a:t>
            </a:r>
          </a:p>
          <a:p>
            <a:pPr marL="339725" indent="-222250">
              <a:lnSpc>
                <a:spcPct val="90000"/>
              </a:lnSpc>
              <a:spcAft>
                <a:spcPts val="600"/>
              </a:spcAft>
              <a:buFont typeface="Wingdings" panose="05000000000000000000" pitchFamily="2" charset="2"/>
              <a:buChar char="§"/>
            </a:pPr>
            <a:r>
              <a:rPr lang="en-US" sz="1600" dirty="0">
                <a:solidFill>
                  <a:srgbClr val="002060">
                    <a:alpha val="80000"/>
                  </a:srgbClr>
                </a:solidFill>
              </a:rPr>
              <a:t>Strategies that match the discipline</a:t>
            </a:r>
          </a:p>
          <a:p>
            <a:pPr marL="339725" indent="-222250">
              <a:lnSpc>
                <a:spcPct val="90000"/>
              </a:lnSpc>
              <a:spcAft>
                <a:spcPts val="1200"/>
              </a:spcAft>
              <a:buFont typeface="Wingdings" panose="05000000000000000000" pitchFamily="2" charset="2"/>
              <a:buChar char="§"/>
            </a:pPr>
            <a:r>
              <a:rPr lang="en-US" sz="1600" dirty="0">
                <a:solidFill>
                  <a:srgbClr val="002060">
                    <a:alpha val="80000"/>
                  </a:srgbClr>
                </a:solidFill>
              </a:rPr>
              <a:t>Tools to monitor and adjust learning</a:t>
            </a:r>
          </a:p>
          <a:p>
            <a:pPr>
              <a:lnSpc>
                <a:spcPct val="90000"/>
              </a:lnSpc>
              <a:spcAft>
                <a:spcPts val="600"/>
              </a:spcAft>
            </a:pPr>
            <a:r>
              <a:rPr lang="en-US" sz="1600" b="1" dirty="0">
                <a:solidFill>
                  <a:srgbClr val="002060">
                    <a:alpha val="80000"/>
                  </a:srgbClr>
                </a:solidFill>
              </a:rPr>
              <a:t>What faculty can do</a:t>
            </a:r>
            <a:endParaRPr lang="en-US" sz="1600" dirty="0">
              <a:solidFill>
                <a:srgbClr val="002060">
                  <a:alpha val="80000"/>
                </a:srgbClr>
              </a:solidFill>
            </a:endParaRPr>
          </a:p>
          <a:p>
            <a:pPr marL="339725" indent="-222250">
              <a:lnSpc>
                <a:spcPct val="90000"/>
              </a:lnSpc>
              <a:spcAft>
                <a:spcPts val="600"/>
              </a:spcAft>
              <a:buFont typeface="Wingdings" panose="05000000000000000000" pitchFamily="2" charset="2"/>
              <a:buChar char="§"/>
            </a:pPr>
            <a:r>
              <a:rPr lang="en-US" sz="1600" dirty="0">
                <a:solidFill>
                  <a:srgbClr val="002060">
                    <a:alpha val="80000"/>
                  </a:srgbClr>
                </a:solidFill>
              </a:rPr>
              <a:t>Make expert thinking visible</a:t>
            </a:r>
          </a:p>
          <a:p>
            <a:pPr marL="339725" indent="-222250">
              <a:lnSpc>
                <a:spcPct val="90000"/>
              </a:lnSpc>
              <a:spcAft>
                <a:spcPts val="600"/>
              </a:spcAft>
              <a:buFont typeface="Wingdings" panose="05000000000000000000" pitchFamily="2" charset="2"/>
              <a:buChar char="§"/>
            </a:pPr>
            <a:r>
              <a:rPr lang="en-US" sz="1600" dirty="0">
                <a:solidFill>
                  <a:srgbClr val="002060">
                    <a:alpha val="80000"/>
                  </a:srgbClr>
                </a:solidFill>
              </a:rPr>
              <a:t>Name and explain effective strategies</a:t>
            </a:r>
          </a:p>
          <a:p>
            <a:pPr marL="339725" indent="-222250">
              <a:lnSpc>
                <a:spcPct val="90000"/>
              </a:lnSpc>
              <a:spcAft>
                <a:spcPts val="1200"/>
              </a:spcAft>
              <a:buFont typeface="Wingdings" panose="05000000000000000000" pitchFamily="2" charset="2"/>
              <a:buChar char="§"/>
            </a:pPr>
            <a:r>
              <a:rPr lang="en-US" sz="1600" dirty="0">
                <a:solidFill>
                  <a:srgbClr val="002060">
                    <a:alpha val="80000"/>
                  </a:srgbClr>
                </a:solidFill>
              </a:rPr>
              <a:t>Start small with one intentional shift</a:t>
            </a:r>
          </a:p>
          <a:p>
            <a:pPr>
              <a:lnSpc>
                <a:spcPct val="90000"/>
              </a:lnSpc>
              <a:spcAft>
                <a:spcPts val="600"/>
              </a:spcAft>
            </a:pPr>
            <a:r>
              <a:rPr lang="en-US" sz="1600" b="1" dirty="0">
                <a:solidFill>
                  <a:srgbClr val="002060">
                    <a:alpha val="80000"/>
                  </a:srgbClr>
                </a:solidFill>
              </a:rPr>
              <a:t>The result</a:t>
            </a:r>
            <a:endParaRPr lang="en-US" sz="1600" dirty="0">
              <a:solidFill>
                <a:srgbClr val="002060">
                  <a:alpha val="80000"/>
                </a:srgbClr>
              </a:solidFill>
            </a:endParaRPr>
          </a:p>
          <a:p>
            <a:pPr marL="339725" indent="-222250">
              <a:lnSpc>
                <a:spcPct val="90000"/>
              </a:lnSpc>
              <a:spcAft>
                <a:spcPts val="600"/>
              </a:spcAft>
              <a:buFont typeface="Wingdings" panose="05000000000000000000" pitchFamily="2" charset="2"/>
              <a:buChar char="§"/>
            </a:pPr>
            <a:r>
              <a:rPr lang="en-US" sz="1600" dirty="0">
                <a:solidFill>
                  <a:srgbClr val="002060">
                    <a:alpha val="80000"/>
                  </a:srgbClr>
                </a:solidFill>
              </a:rPr>
              <a:t>Better preparation</a:t>
            </a:r>
          </a:p>
          <a:p>
            <a:pPr marL="339725" indent="-222250">
              <a:lnSpc>
                <a:spcPct val="90000"/>
              </a:lnSpc>
              <a:spcAft>
                <a:spcPts val="600"/>
              </a:spcAft>
              <a:buFont typeface="Wingdings" panose="05000000000000000000" pitchFamily="2" charset="2"/>
              <a:buChar char="§"/>
            </a:pPr>
            <a:r>
              <a:rPr lang="en-US" sz="1600" dirty="0">
                <a:solidFill>
                  <a:srgbClr val="002060">
                    <a:alpha val="80000"/>
                  </a:srgbClr>
                </a:solidFill>
              </a:rPr>
              <a:t>Stronger learning</a:t>
            </a:r>
          </a:p>
          <a:p>
            <a:pPr marL="339725" indent="-222250">
              <a:lnSpc>
                <a:spcPct val="90000"/>
              </a:lnSpc>
              <a:spcAft>
                <a:spcPts val="1200"/>
              </a:spcAft>
              <a:buFont typeface="Wingdings" panose="05000000000000000000" pitchFamily="2" charset="2"/>
              <a:buChar char="§"/>
            </a:pPr>
            <a:r>
              <a:rPr lang="en-US" sz="1600" dirty="0">
                <a:solidFill>
                  <a:srgbClr val="002060">
                    <a:alpha val="80000"/>
                  </a:srgbClr>
                </a:solidFill>
              </a:rPr>
              <a:t>Less frustration for everyone</a:t>
            </a:r>
          </a:p>
          <a:p>
            <a:pPr>
              <a:lnSpc>
                <a:spcPct val="90000"/>
              </a:lnSpc>
              <a:spcAft>
                <a:spcPts val="600"/>
              </a:spcAft>
            </a:pPr>
            <a:r>
              <a:rPr lang="en-US" sz="1600" b="1" dirty="0">
                <a:solidFill>
                  <a:srgbClr val="002060">
                    <a:alpha val="80000"/>
                  </a:srgbClr>
                </a:solidFill>
              </a:rPr>
              <a:t>Final message</a:t>
            </a:r>
          </a:p>
          <a:p>
            <a:pPr>
              <a:lnSpc>
                <a:spcPct val="90000"/>
              </a:lnSpc>
              <a:spcAft>
                <a:spcPts val="600"/>
              </a:spcAft>
            </a:pPr>
            <a:r>
              <a:rPr lang="en-US" sz="1600" dirty="0">
                <a:solidFill>
                  <a:srgbClr val="002060">
                    <a:alpha val="80000"/>
                  </a:srgbClr>
                </a:solidFill>
              </a:rPr>
              <a:t>When study strategies are explicit, students learn how to learn.</a:t>
            </a:r>
          </a:p>
        </p:txBody>
      </p:sp>
      <p:sp>
        <p:nvSpPr>
          <p:cNvPr id="308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dirty="0"/>
          </a:p>
        </p:txBody>
      </p:sp>
      <p:cxnSp>
        <p:nvCxnSpPr>
          <p:cNvPr id="308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32DCD5B6-9135-89C7-FDDA-48B0DF2751DF}"/>
              </a:ext>
            </a:extLst>
          </p:cNvPr>
          <p:cNvSpPr/>
          <p:nvPr/>
        </p:nvSpPr>
        <p:spPr>
          <a:xfrm>
            <a:off x="982728" y="663141"/>
            <a:ext cx="193743" cy="34401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501FFC2-DBFC-10E6-CF25-23410F503AEA}"/>
              </a:ext>
            </a:extLst>
          </p:cNvPr>
          <p:cNvSpPr/>
          <p:nvPr/>
        </p:nvSpPr>
        <p:spPr>
          <a:xfrm>
            <a:off x="322966" y="1562696"/>
            <a:ext cx="249372" cy="2872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7F9C624-A42B-5B41-CEC0-1F619AC775AC}"/>
              </a:ext>
            </a:extLst>
          </p:cNvPr>
          <p:cNvSpPr/>
          <p:nvPr/>
        </p:nvSpPr>
        <p:spPr>
          <a:xfrm>
            <a:off x="5303520" y="5753609"/>
            <a:ext cx="445507" cy="3467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80706A9-157E-B814-7763-7177BFAB5EF5}"/>
              </a:ext>
            </a:extLst>
          </p:cNvPr>
          <p:cNvSpPr txBox="1"/>
          <p:nvPr/>
        </p:nvSpPr>
        <p:spPr>
          <a:xfrm>
            <a:off x="6816201" y="703679"/>
            <a:ext cx="3751494" cy="694614"/>
          </a:xfrm>
          <a:prstGeom prst="rect">
            <a:avLst/>
          </a:prstGeom>
          <a:noFill/>
        </p:spPr>
        <p:txBody>
          <a:bodyPr wrap="square">
            <a:spAutoFit/>
          </a:bodyPr>
          <a:lstStyle/>
          <a:p>
            <a:pPr algn="ctr">
              <a:lnSpc>
                <a:spcPct val="80000"/>
              </a:lnSpc>
            </a:pPr>
            <a:r>
              <a:rPr lang="en-US" sz="2400" b="1" dirty="0">
                <a:solidFill>
                  <a:srgbClr val="FF0000">
                    <a:alpha val="80000"/>
                  </a:srgbClr>
                </a:solidFill>
              </a:rPr>
              <a:t>Teaching Students How to Study—Key Takeaways</a:t>
            </a:r>
          </a:p>
        </p:txBody>
      </p:sp>
      <p:pic>
        <p:nvPicPr>
          <p:cNvPr id="9" name="Picture 8">
            <a:extLst>
              <a:ext uri="{FF2B5EF4-FFF2-40B4-BE49-F238E27FC236}">
                <a16:creationId xmlns:a16="http://schemas.microsoft.com/office/drawing/2014/main" id="{3A6B4C24-F98E-338D-9798-584E50265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722704" y="-468465"/>
            <a:ext cx="196731" cy="3885447"/>
          </a:xfrm>
          <a:prstGeom prst="rect">
            <a:avLst/>
          </a:prstGeom>
        </p:spPr>
      </p:pic>
    </p:spTree>
    <p:extLst>
      <p:ext uri="{BB962C8B-B14F-4D97-AF65-F5344CB8AC3E}">
        <p14:creationId xmlns:p14="http://schemas.microsoft.com/office/powerpoint/2010/main" val="2250980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5"/>
            <a:ext cx="12188824" cy="6855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1200" y="4414991"/>
            <a:ext cx="11979212" cy="2087251"/>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957" y="588569"/>
            <a:ext cx="6503606" cy="568086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77313F5C-24EB-30C0-E224-808F79CB5122}"/>
              </a:ext>
            </a:extLst>
          </p:cNvPr>
          <p:cNvSpPr txBox="1"/>
          <p:nvPr/>
        </p:nvSpPr>
        <p:spPr>
          <a:xfrm>
            <a:off x="699127" y="4884302"/>
            <a:ext cx="3737290" cy="588919"/>
          </a:xfrm>
          <a:prstGeom prst="rect">
            <a:avLst/>
          </a:prstGeom>
          <a:noFill/>
        </p:spPr>
        <p:txBody>
          <a:bodyPr wrap="square">
            <a:spAutoFit/>
          </a:bodyPr>
          <a:lstStyle/>
          <a:p>
            <a:pPr marL="0" marR="0" lvl="0" indent="0" algn="ctr" defTabSz="914126" rtl="0" eaLnBrk="1" fontAlgn="auto" latinLnBrk="0" hangingPunct="1">
              <a:lnSpc>
                <a:spcPct val="150000"/>
              </a:lnSpc>
              <a:spcBef>
                <a:spcPts val="0"/>
              </a:spcBef>
              <a:spcAft>
                <a:spcPts val="300"/>
              </a:spcAft>
              <a:buClrTx/>
              <a:buSzTx/>
              <a:buFontTx/>
              <a:buNone/>
              <a:tabLst/>
              <a:defRPr/>
            </a:pPr>
            <a:r>
              <a:rPr kumimoji="0" lang="en-US" sz="2399"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References</a:t>
            </a:r>
            <a:endParaRPr kumimoji="0" lang="en-US" sz="2399"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Welcome to MyBib">
            <a:extLst>
              <a:ext uri="{FF2B5EF4-FFF2-40B4-BE49-F238E27FC236}">
                <a16:creationId xmlns:a16="http://schemas.microsoft.com/office/drawing/2014/main" id="{684F0853-FA5F-6F7C-4D90-0EFEF41BB358}"/>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6082" y="1273984"/>
            <a:ext cx="4618895" cy="2455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316536-77B8-5C4A-04E5-D6DABED29A42}"/>
              </a:ext>
            </a:extLst>
          </p:cNvPr>
          <p:cNvSpPr txBox="1"/>
          <p:nvPr/>
        </p:nvSpPr>
        <p:spPr>
          <a:xfrm>
            <a:off x="5622517" y="588569"/>
            <a:ext cx="5251268" cy="5339923"/>
          </a:xfrm>
          <a:prstGeom prst="rect">
            <a:avLst/>
          </a:prstGeom>
          <a:noFill/>
        </p:spPr>
        <p:txBody>
          <a:bodyPr wrap="square" rtlCol="0">
            <a:spAutoFit/>
          </a:bodyPr>
          <a:lstStyle/>
          <a:p>
            <a:pPr marL="228600" indent="-228600">
              <a:spcAft>
                <a:spcPts val="600"/>
              </a:spcAft>
              <a:buFont typeface="+mj-lt"/>
              <a:buAutoNum type="arabicPeriod"/>
            </a:pPr>
            <a:r>
              <a:rPr lang="en-US" sz="1100" dirty="0"/>
              <a:t>Biwer, F., Egbrink, M. G. A. o., Aalten, P., &amp; de Bruin, A. B. H. (2020). </a:t>
            </a:r>
            <a:r>
              <a:rPr lang="en-US" sz="1100" dirty="0">
                <a:hlinkClick r:id="rId4"/>
              </a:rPr>
              <a:t>Fostering effective learning strategies in higher education</a:t>
            </a:r>
            <a:r>
              <a:rPr lang="en-US" sz="1100" dirty="0"/>
              <a:t>.  Journal of Applied Research in Memory and Cognition, 9(2), 186-203.</a:t>
            </a:r>
          </a:p>
          <a:p>
            <a:pPr marL="228600" indent="-228600">
              <a:spcAft>
                <a:spcPts val="600"/>
              </a:spcAft>
              <a:buFont typeface="+mj-lt"/>
              <a:buAutoNum type="arabicPeriod"/>
            </a:pPr>
            <a:r>
              <a:rPr lang="en-US" sz="1100" dirty="0"/>
              <a:t>Bjork, R. A., Dunlosky, J., &amp; Kornell, N. (2013). </a:t>
            </a:r>
            <a:r>
              <a:rPr lang="en-US" sz="1100" dirty="0">
                <a:hlinkClick r:id="rId5"/>
              </a:rPr>
              <a:t>Self-regulated learning: Beliefs, techniques, and illusions.</a:t>
            </a:r>
            <a:r>
              <a:rPr lang="en-US" sz="1100" dirty="0"/>
              <a:t> Annual Review of Psychology, 64, 417–444.</a:t>
            </a:r>
          </a:p>
          <a:p>
            <a:pPr marL="228600" indent="-228600">
              <a:spcAft>
                <a:spcPts val="600"/>
              </a:spcAft>
              <a:buFont typeface="+mj-lt"/>
              <a:buAutoNum type="arabicPeriod"/>
            </a:pPr>
            <a:r>
              <a:rPr lang="en-US" sz="1100" dirty="0"/>
              <a:t>Boser, U. </a:t>
            </a:r>
            <a:r>
              <a:rPr lang="en-US" sz="1100" dirty="0">
                <a:hlinkClick r:id="rId6"/>
              </a:rPr>
              <a:t>Teaching the Skill of Learning to Learn</a:t>
            </a:r>
            <a:r>
              <a:rPr lang="en-US" sz="1100" dirty="0"/>
              <a:t>. Inside Higher Ed.</a:t>
            </a:r>
          </a:p>
          <a:p>
            <a:pPr marL="228600" indent="-228600">
              <a:spcAft>
                <a:spcPts val="600"/>
              </a:spcAft>
              <a:buFont typeface="+mj-lt"/>
              <a:buAutoNum type="arabicPeriod"/>
            </a:pPr>
            <a:r>
              <a:rPr lang="en-US" sz="1100" dirty="0"/>
              <a:t>Chew, S. </a:t>
            </a:r>
            <a:r>
              <a:rPr lang="en-US" sz="1100" dirty="0">
                <a:hlinkClick r:id="rId7"/>
              </a:rPr>
              <a:t>Teaching study skills (not just study tips) in introductory psychology</a:t>
            </a:r>
            <a:r>
              <a:rPr lang="en-US" sz="1100" dirty="0"/>
              <a:t>. American Psychological Association.</a:t>
            </a:r>
          </a:p>
          <a:p>
            <a:pPr marL="228600" indent="-228600">
              <a:spcAft>
                <a:spcPts val="600"/>
              </a:spcAft>
              <a:buFont typeface="+mj-lt"/>
              <a:buAutoNum type="arabicPeriod"/>
            </a:pPr>
            <a:r>
              <a:rPr lang="en-US" sz="1100" dirty="0"/>
              <a:t>Chew, S. </a:t>
            </a:r>
            <a:r>
              <a:rPr lang="en-US" sz="1100" dirty="0">
                <a:hlinkClick r:id="rId8"/>
              </a:rPr>
              <a:t>Teaching Students How to Study</a:t>
            </a:r>
            <a:r>
              <a:rPr lang="en-US" sz="1100" dirty="0"/>
              <a:t>. The Teaching Professor. </a:t>
            </a:r>
          </a:p>
          <a:p>
            <a:pPr marL="228600" indent="-228600">
              <a:spcAft>
                <a:spcPts val="600"/>
              </a:spcAft>
              <a:buFont typeface="+mj-lt"/>
              <a:buAutoNum type="arabicPeriod"/>
            </a:pPr>
            <a:r>
              <a:rPr lang="en-US" sz="1100" dirty="0"/>
              <a:t>Davies, L. J. </a:t>
            </a:r>
            <a:r>
              <a:rPr lang="en-US" sz="1100" dirty="0">
                <a:hlinkClick r:id="rId9"/>
              </a:rPr>
              <a:t>Teaching University Students How to Learn. </a:t>
            </a:r>
            <a:r>
              <a:rPr lang="en-US" sz="1100" dirty="0"/>
              <a:t>Improving College and University Teaching Vol. 31, No. 4 (Fall, 1983), pp. 160-165 (6 pages). Published By: Taylor &amp; Francis, Ltd.</a:t>
            </a:r>
          </a:p>
          <a:p>
            <a:pPr marL="228600" indent="-228600">
              <a:spcAft>
                <a:spcPts val="600"/>
              </a:spcAft>
              <a:buFont typeface="+mj-lt"/>
              <a:buAutoNum type="arabicPeriod"/>
            </a:pPr>
            <a:r>
              <a:rPr lang="en-US" sz="1100" dirty="0"/>
              <a:t>Del Tufo, S. and Mouza, C. </a:t>
            </a:r>
            <a:r>
              <a:rPr lang="en-US" sz="1100" dirty="0">
                <a:hlinkClick r:id="rId10"/>
              </a:rPr>
              <a:t>Helping Instructors Teach Students “How to Learn”. </a:t>
            </a:r>
            <a:r>
              <a:rPr lang="en-US" sz="1100" dirty="0"/>
              <a:t>Center for Teaching and Learning, University of Delaware.</a:t>
            </a:r>
          </a:p>
          <a:p>
            <a:pPr marL="228600" indent="-228600">
              <a:spcAft>
                <a:spcPts val="600"/>
              </a:spcAft>
              <a:buFont typeface="+mj-lt"/>
              <a:buAutoNum type="arabicPeriod"/>
            </a:pPr>
            <a:r>
              <a:rPr lang="en-US" sz="1100" dirty="0">
                <a:hlinkClick r:id="rId11"/>
              </a:rPr>
              <a:t>Discipline-Based Education Research : Understanding and Improving Learning in Undergraduate Science and Engineering</a:t>
            </a:r>
            <a:r>
              <a:rPr lang="en-US" sz="1100" dirty="0"/>
              <a:t>. The National Academies Press. 10.17226/6548.</a:t>
            </a:r>
          </a:p>
          <a:p>
            <a:pPr marL="228600" indent="-228600">
              <a:spcAft>
                <a:spcPts val="600"/>
              </a:spcAft>
              <a:buFont typeface="+mj-lt"/>
              <a:buAutoNum type="arabicPeriod"/>
            </a:pPr>
            <a:r>
              <a:rPr lang="en-US" sz="1100" dirty="0">
                <a:hlinkClick r:id="rId12"/>
              </a:rPr>
              <a:t>Help Students Learn How to Learn</a:t>
            </a:r>
            <a:r>
              <a:rPr lang="en-US" sz="1100" dirty="0"/>
              <a:t>. Center for Teaching and Assessment of Learning, DePaul University.</a:t>
            </a:r>
          </a:p>
          <a:p>
            <a:pPr marL="228600" indent="-228600">
              <a:spcAft>
                <a:spcPts val="600"/>
              </a:spcAft>
              <a:buFont typeface="+mj-lt"/>
              <a:buAutoNum type="arabicPeriod"/>
            </a:pPr>
            <a:r>
              <a:rPr lang="en-US" sz="1100" dirty="0"/>
              <a:t>McGuire, S. Teach Students How to Learn: Strategies You Can Incorporate Into Any Course to Improve Student Metacognition, Study Skills, and Motivation. Sylus Publishing.</a:t>
            </a:r>
          </a:p>
          <a:p>
            <a:pPr marL="228600" indent="-228600">
              <a:spcAft>
                <a:spcPts val="600"/>
              </a:spcAft>
              <a:buFont typeface="+mj-lt"/>
              <a:buAutoNum type="arabicPeriod"/>
            </a:pPr>
            <a:r>
              <a:rPr lang="en-US" sz="1100" dirty="0"/>
              <a:t>Perrodin, L. </a:t>
            </a:r>
            <a:r>
              <a:rPr lang="en-US" sz="1100" dirty="0">
                <a:hlinkClick r:id="rId13"/>
              </a:rPr>
              <a:t>Teaching Your Students to Study</a:t>
            </a:r>
            <a:r>
              <a:rPr lang="en-US" sz="1100" dirty="0"/>
              <a:t>. University of California Riverside, Extension.</a:t>
            </a:r>
          </a:p>
          <a:p>
            <a:pPr marL="228600" indent="-228600">
              <a:spcAft>
                <a:spcPts val="600"/>
              </a:spcAft>
              <a:buFont typeface="+mj-lt"/>
              <a:buAutoNum type="arabicPeriod"/>
            </a:pPr>
            <a:r>
              <a:rPr lang="en-US" sz="1100" dirty="0"/>
              <a:t>Tanner, K. </a:t>
            </a:r>
            <a:r>
              <a:rPr lang="en-US" sz="1100" dirty="0">
                <a:hlinkClick r:id="rId14"/>
              </a:rPr>
              <a:t>Order Matters: Using the 5E Model to Align Teaching with How People Learn</a:t>
            </a:r>
            <a:r>
              <a:rPr lang="en-US" sz="1100" dirty="0"/>
              <a:t>. National Library of Medicine.</a:t>
            </a:r>
          </a:p>
        </p:txBody>
      </p:sp>
    </p:spTree>
    <p:extLst>
      <p:ext uri="{BB962C8B-B14F-4D97-AF65-F5344CB8AC3E}">
        <p14:creationId xmlns:p14="http://schemas.microsoft.com/office/powerpoint/2010/main" val="1395207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9EEB34A-BB87-84CB-42E8-0448893C1582}"/>
              </a:ext>
            </a:extLst>
          </p:cNvPr>
          <p:cNvSpPr txBox="1"/>
          <p:nvPr/>
        </p:nvSpPr>
        <p:spPr>
          <a:xfrm>
            <a:off x="645066" y="2031101"/>
            <a:ext cx="4282984" cy="3511943"/>
          </a:xfrm>
          <a:prstGeom prst="rect">
            <a:avLst/>
          </a:prstGeom>
        </p:spPr>
        <p:txBody>
          <a:bodyPr vert="horz" lIns="91440" tIns="45720" rIns="91440" bIns="45720" rtlCol="0" anchor="ctr">
            <a:normAutofit lnSpcReduction="10000"/>
          </a:bodyPr>
          <a:lstStyle/>
          <a:p>
            <a:pPr>
              <a:lnSpc>
                <a:spcPct val="90000"/>
              </a:lnSpc>
              <a:spcAft>
                <a:spcPts val="600"/>
              </a:spcAft>
            </a:pPr>
            <a:r>
              <a:rPr lang="en-US" sz="1600" b="1" dirty="0">
                <a:solidFill>
                  <a:srgbClr val="002060"/>
                </a:solidFill>
              </a:rPr>
              <a:t>Effective studying focuses on application—not memorization.</a:t>
            </a:r>
            <a:endParaRPr lang="en-US" sz="1600" dirty="0">
              <a:solidFill>
                <a:srgbClr val="002060"/>
              </a:solidFill>
            </a:endParaRPr>
          </a:p>
          <a:p>
            <a:pPr>
              <a:lnSpc>
                <a:spcPct val="90000"/>
              </a:lnSpc>
              <a:spcAft>
                <a:spcPts val="600"/>
              </a:spcAft>
            </a:pPr>
            <a:r>
              <a:rPr lang="en-US" sz="1600" b="1" dirty="0">
                <a:solidFill>
                  <a:srgbClr val="002060"/>
                </a:solidFill>
              </a:rPr>
              <a:t>Experts:</a:t>
            </a:r>
            <a:endParaRPr lang="en-US" sz="1600" dirty="0">
              <a:solidFill>
                <a:srgbClr val="002060"/>
              </a:solidFill>
            </a:endParaRPr>
          </a:p>
          <a:p>
            <a:pPr marL="285750" indent="-173038">
              <a:lnSpc>
                <a:spcPct val="90000"/>
              </a:lnSpc>
              <a:spcAft>
                <a:spcPts val="600"/>
              </a:spcAft>
              <a:buFont typeface="Wingdings" panose="05000000000000000000" pitchFamily="2" charset="2"/>
              <a:buChar char="§"/>
            </a:pPr>
            <a:r>
              <a:rPr lang="en-US" sz="1600" dirty="0">
                <a:solidFill>
                  <a:srgbClr val="002060"/>
                </a:solidFill>
              </a:rPr>
              <a:t>Apply concepts across problem types</a:t>
            </a:r>
          </a:p>
          <a:p>
            <a:pPr marL="285750" indent="-173038">
              <a:lnSpc>
                <a:spcPct val="90000"/>
              </a:lnSpc>
              <a:spcAft>
                <a:spcPts val="600"/>
              </a:spcAft>
              <a:buFont typeface="Wingdings" panose="05000000000000000000" pitchFamily="2" charset="2"/>
              <a:buChar char="§"/>
            </a:pPr>
            <a:r>
              <a:rPr lang="en-US" sz="1600" dirty="0">
                <a:solidFill>
                  <a:srgbClr val="002060"/>
                </a:solidFill>
              </a:rPr>
              <a:t>Focus on </a:t>
            </a:r>
            <a:r>
              <a:rPr lang="en-US" sz="1600" i="1" dirty="0">
                <a:solidFill>
                  <a:srgbClr val="002060"/>
                </a:solidFill>
              </a:rPr>
              <a:t>why</a:t>
            </a:r>
            <a:r>
              <a:rPr lang="en-US" sz="1600" dirty="0">
                <a:solidFill>
                  <a:srgbClr val="002060"/>
                </a:solidFill>
              </a:rPr>
              <a:t> solutions work</a:t>
            </a:r>
          </a:p>
          <a:p>
            <a:pPr marL="285750" indent="-173038">
              <a:lnSpc>
                <a:spcPct val="90000"/>
              </a:lnSpc>
              <a:spcAft>
                <a:spcPts val="1200"/>
              </a:spcAft>
              <a:buFont typeface="Wingdings" panose="05000000000000000000" pitchFamily="2" charset="2"/>
              <a:buChar char="§"/>
            </a:pPr>
            <a:r>
              <a:rPr lang="en-US" sz="1600" dirty="0">
                <a:solidFill>
                  <a:srgbClr val="002060"/>
                </a:solidFill>
              </a:rPr>
              <a:t>Learn from errors</a:t>
            </a:r>
          </a:p>
          <a:p>
            <a:pPr>
              <a:lnSpc>
                <a:spcPct val="90000"/>
              </a:lnSpc>
              <a:spcAft>
                <a:spcPts val="600"/>
              </a:spcAft>
            </a:pPr>
            <a:r>
              <a:rPr lang="en-US" sz="1600" b="1" dirty="0">
                <a:solidFill>
                  <a:srgbClr val="002060"/>
                </a:solidFill>
              </a:rPr>
              <a:t>Students often:</a:t>
            </a:r>
            <a:endParaRPr lang="en-US" sz="1600" dirty="0">
              <a:solidFill>
                <a:srgbClr val="002060"/>
              </a:solidFill>
            </a:endParaRPr>
          </a:p>
          <a:p>
            <a:pPr marL="285750" indent="-173038">
              <a:lnSpc>
                <a:spcPct val="90000"/>
              </a:lnSpc>
              <a:spcAft>
                <a:spcPts val="600"/>
              </a:spcAft>
              <a:buFont typeface="Wingdings" panose="05000000000000000000" pitchFamily="2" charset="2"/>
              <a:buChar char="§"/>
            </a:pPr>
            <a:r>
              <a:rPr lang="en-US" sz="1600" dirty="0">
                <a:solidFill>
                  <a:srgbClr val="002060"/>
                </a:solidFill>
              </a:rPr>
              <a:t>Reread notes or examples</a:t>
            </a:r>
          </a:p>
          <a:p>
            <a:pPr marL="285750" indent="-173038">
              <a:lnSpc>
                <a:spcPct val="90000"/>
              </a:lnSpc>
              <a:spcAft>
                <a:spcPts val="600"/>
              </a:spcAft>
              <a:buFont typeface="Wingdings" panose="05000000000000000000" pitchFamily="2" charset="2"/>
              <a:buChar char="§"/>
            </a:pPr>
            <a:r>
              <a:rPr lang="en-US" sz="1600" dirty="0">
                <a:solidFill>
                  <a:srgbClr val="002060"/>
                </a:solidFill>
              </a:rPr>
              <a:t>Memorize steps</a:t>
            </a:r>
          </a:p>
          <a:p>
            <a:pPr marL="285750" indent="-173038">
              <a:lnSpc>
                <a:spcPct val="90000"/>
              </a:lnSpc>
              <a:spcAft>
                <a:spcPts val="1200"/>
              </a:spcAft>
              <a:buFont typeface="Wingdings" panose="05000000000000000000" pitchFamily="2" charset="2"/>
              <a:buChar char="§"/>
            </a:pPr>
            <a:r>
              <a:rPr lang="en-US" sz="1600" dirty="0">
                <a:solidFill>
                  <a:srgbClr val="002060"/>
                </a:solidFill>
              </a:rPr>
              <a:t>Avoid unfamiliar problems</a:t>
            </a:r>
          </a:p>
          <a:p>
            <a:pPr>
              <a:lnSpc>
                <a:spcPct val="90000"/>
              </a:lnSpc>
              <a:spcAft>
                <a:spcPts val="600"/>
              </a:spcAft>
            </a:pPr>
            <a:r>
              <a:rPr lang="en-US" sz="1600" b="1" dirty="0">
                <a:solidFill>
                  <a:srgbClr val="002060"/>
                </a:solidFill>
              </a:rPr>
              <a:t>Key takeaway:</a:t>
            </a:r>
            <a:br>
              <a:rPr lang="en-US" sz="1600" dirty="0">
                <a:solidFill>
                  <a:srgbClr val="002060"/>
                </a:solidFill>
              </a:rPr>
            </a:br>
            <a:r>
              <a:rPr lang="en-US" sz="1600" dirty="0">
                <a:solidFill>
                  <a:srgbClr val="002060"/>
                </a:solidFill>
              </a:rPr>
              <a:t>Practice thinking, not just remembering.</a:t>
            </a:r>
          </a:p>
        </p:txBody>
      </p:sp>
      <p:sp>
        <p:nvSpPr>
          <p:cNvPr id="14" name="Rectangle 1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diagram of stem education&#10;&#10;AI-generated content may be incorrect.">
            <a:extLst>
              <a:ext uri="{FF2B5EF4-FFF2-40B4-BE49-F238E27FC236}">
                <a16:creationId xmlns:a16="http://schemas.microsoft.com/office/drawing/2014/main" id="{9C711CF9-4080-504F-F253-CEE8369287F0}"/>
              </a:ext>
            </a:extLst>
          </p:cNvPr>
          <p:cNvPicPr>
            <a:picLocks noChangeAspect="1"/>
          </p:cNvPicPr>
          <p:nvPr/>
        </p:nvPicPr>
        <p:blipFill>
          <a:blip r:embed="rId3">
            <a:clrChange>
              <a:clrFrom>
                <a:srgbClr val="FFFDE9"/>
              </a:clrFrom>
              <a:clrTo>
                <a:srgbClr val="FFFDE9">
                  <a:alpha val="0"/>
                </a:srgbClr>
              </a:clrTo>
            </a:clrChange>
            <a:extLst>
              <a:ext uri="{28A0092B-C50C-407E-A947-70E740481C1C}">
                <a14:useLocalDpi xmlns:a14="http://schemas.microsoft.com/office/drawing/2010/main" val="0"/>
              </a:ext>
            </a:extLst>
          </a:blip>
          <a:stretch>
            <a:fillRect/>
          </a:stretch>
        </p:blipFill>
        <p:spPr>
          <a:xfrm>
            <a:off x="5987738" y="1525669"/>
            <a:ext cx="5628018" cy="3573791"/>
          </a:xfrm>
          <a:prstGeom prst="rect">
            <a:avLst/>
          </a:prstGeom>
        </p:spPr>
      </p:pic>
      <p:sp>
        <p:nvSpPr>
          <p:cNvPr id="7" name="TextBox 6">
            <a:extLst>
              <a:ext uri="{FF2B5EF4-FFF2-40B4-BE49-F238E27FC236}">
                <a16:creationId xmlns:a16="http://schemas.microsoft.com/office/drawing/2014/main" id="{55CF8DA8-20D0-EE82-7E0B-728AC0C6AC16}"/>
              </a:ext>
            </a:extLst>
          </p:cNvPr>
          <p:cNvSpPr txBox="1"/>
          <p:nvPr/>
        </p:nvSpPr>
        <p:spPr>
          <a:xfrm>
            <a:off x="616534" y="1264015"/>
            <a:ext cx="4023359"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STEM and Quantitative Disciplines</a:t>
            </a:r>
          </a:p>
        </p:txBody>
      </p:sp>
    </p:spTree>
    <p:extLst>
      <p:ext uri="{BB962C8B-B14F-4D97-AF65-F5344CB8AC3E}">
        <p14:creationId xmlns:p14="http://schemas.microsoft.com/office/powerpoint/2010/main" val="3456877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0B8DCBA-FEED-46EF-A140-35B904015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6" name="Rectangle 2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 name="Rectangle 29">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89022BFF-D627-90EE-3AAB-290BF3030647}"/>
              </a:ext>
            </a:extLst>
          </p:cNvPr>
          <p:cNvSpPr txBox="1"/>
          <p:nvPr/>
        </p:nvSpPr>
        <p:spPr>
          <a:xfrm>
            <a:off x="1043631" y="873940"/>
            <a:ext cx="4928291" cy="1035781"/>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2400" b="1" dirty="0">
                <a:solidFill>
                  <a:srgbClr val="FF0000"/>
                </a:solidFill>
                <a:latin typeface="+mj-lt"/>
                <a:ea typeface="+mj-ea"/>
                <a:cs typeface="+mj-cs"/>
              </a:rPr>
              <a:t>Humanities and                                     Reading-Intensive Disciplines</a:t>
            </a:r>
          </a:p>
        </p:txBody>
      </p:sp>
      <p:sp>
        <p:nvSpPr>
          <p:cNvPr id="3" name="TextBox 2">
            <a:extLst>
              <a:ext uri="{FF2B5EF4-FFF2-40B4-BE49-F238E27FC236}">
                <a16:creationId xmlns:a16="http://schemas.microsoft.com/office/drawing/2014/main" id="{167388E7-1750-372D-76EB-01A4EB9BD346}"/>
              </a:ext>
            </a:extLst>
          </p:cNvPr>
          <p:cNvSpPr txBox="1"/>
          <p:nvPr/>
        </p:nvSpPr>
        <p:spPr>
          <a:xfrm>
            <a:off x="1082551" y="2449993"/>
            <a:ext cx="4991629" cy="3677123"/>
          </a:xfrm>
          <a:prstGeom prst="rect">
            <a:avLst/>
          </a:prstGeom>
        </p:spPr>
        <p:txBody>
          <a:bodyPr vert="horz" lIns="91440" tIns="45720" rIns="91440" bIns="45720" rtlCol="0" anchor="ctr">
            <a:noAutofit/>
          </a:bodyPr>
          <a:lstStyle/>
          <a:p>
            <a:pPr>
              <a:lnSpc>
                <a:spcPct val="90000"/>
              </a:lnSpc>
              <a:spcAft>
                <a:spcPts val="600"/>
              </a:spcAft>
            </a:pPr>
            <a:r>
              <a:rPr lang="en-US" sz="1600" b="1" dirty="0">
                <a:solidFill>
                  <a:srgbClr val="002060"/>
                </a:solidFill>
              </a:rPr>
              <a:t>Effective studying focuses on interpretation, synthesis, and argument.</a:t>
            </a:r>
            <a:endParaRPr lang="en-US" sz="1600" dirty="0">
              <a:solidFill>
                <a:srgbClr val="002060"/>
              </a:solidFill>
            </a:endParaRPr>
          </a:p>
          <a:p>
            <a:pPr>
              <a:lnSpc>
                <a:spcPct val="90000"/>
              </a:lnSpc>
              <a:spcAft>
                <a:spcPts val="600"/>
              </a:spcAft>
            </a:pPr>
            <a:r>
              <a:rPr lang="en-US" sz="1600" b="1" dirty="0">
                <a:solidFill>
                  <a:srgbClr val="002060"/>
                </a:solidFill>
              </a:rPr>
              <a:t>Experts:</a:t>
            </a:r>
            <a:endParaRPr lang="en-US" sz="1600" dirty="0">
              <a:solidFill>
                <a:srgbClr val="002060"/>
              </a:solidFill>
            </a:endParaRPr>
          </a:p>
          <a:p>
            <a:pPr marL="342900" indent="-173038">
              <a:lnSpc>
                <a:spcPct val="90000"/>
              </a:lnSpc>
              <a:spcAft>
                <a:spcPts val="600"/>
              </a:spcAft>
              <a:buFont typeface="Wingdings" panose="05000000000000000000" pitchFamily="2" charset="2"/>
              <a:buChar char="§"/>
            </a:pPr>
            <a:r>
              <a:rPr lang="en-US" sz="1600" dirty="0">
                <a:solidFill>
                  <a:srgbClr val="002060"/>
                </a:solidFill>
              </a:rPr>
              <a:t>Read actively and question ideas</a:t>
            </a:r>
          </a:p>
          <a:p>
            <a:pPr marL="342900" indent="-173038">
              <a:lnSpc>
                <a:spcPct val="90000"/>
              </a:lnSpc>
              <a:spcAft>
                <a:spcPts val="600"/>
              </a:spcAft>
              <a:buFont typeface="Wingdings" panose="05000000000000000000" pitchFamily="2" charset="2"/>
              <a:buChar char="§"/>
            </a:pPr>
            <a:r>
              <a:rPr lang="en-US" sz="1600" dirty="0">
                <a:solidFill>
                  <a:srgbClr val="002060"/>
                </a:solidFill>
              </a:rPr>
              <a:t>Identify themes, claims, and evidence</a:t>
            </a:r>
          </a:p>
          <a:p>
            <a:pPr marL="342900" indent="-173038">
              <a:lnSpc>
                <a:spcPct val="90000"/>
              </a:lnSpc>
              <a:spcAft>
                <a:spcPts val="600"/>
              </a:spcAft>
              <a:buFont typeface="Wingdings" panose="05000000000000000000" pitchFamily="2" charset="2"/>
              <a:buChar char="§"/>
            </a:pPr>
            <a:r>
              <a:rPr lang="en-US" sz="1600" dirty="0">
                <a:solidFill>
                  <a:srgbClr val="002060"/>
                </a:solidFill>
              </a:rPr>
              <a:t>Connect texts and perspectives</a:t>
            </a:r>
          </a:p>
          <a:p>
            <a:pPr marL="342900" indent="-173038">
              <a:lnSpc>
                <a:spcPct val="90000"/>
              </a:lnSpc>
              <a:spcAft>
                <a:spcPts val="1200"/>
              </a:spcAft>
              <a:buFont typeface="Wingdings" panose="05000000000000000000" pitchFamily="2" charset="2"/>
              <a:buChar char="§"/>
            </a:pPr>
            <a:r>
              <a:rPr lang="en-US" sz="1600" dirty="0">
                <a:solidFill>
                  <a:srgbClr val="002060"/>
                </a:solidFill>
              </a:rPr>
              <a:t>Write to test and refine thinking</a:t>
            </a:r>
          </a:p>
          <a:p>
            <a:pPr>
              <a:lnSpc>
                <a:spcPct val="90000"/>
              </a:lnSpc>
              <a:spcAft>
                <a:spcPts val="600"/>
              </a:spcAft>
            </a:pPr>
            <a:r>
              <a:rPr lang="en-US" sz="1600" b="1" dirty="0">
                <a:solidFill>
                  <a:srgbClr val="002060"/>
                </a:solidFill>
              </a:rPr>
              <a:t>Students often:</a:t>
            </a:r>
            <a:endParaRPr lang="en-US" sz="1600" dirty="0">
              <a:solidFill>
                <a:srgbClr val="002060"/>
              </a:solidFill>
            </a:endParaRPr>
          </a:p>
          <a:p>
            <a:pPr marL="342900" indent="-173038">
              <a:lnSpc>
                <a:spcPct val="90000"/>
              </a:lnSpc>
              <a:spcAft>
                <a:spcPts val="600"/>
              </a:spcAft>
              <a:buFont typeface="Wingdings" panose="05000000000000000000" pitchFamily="2" charset="2"/>
              <a:buChar char="§"/>
            </a:pPr>
            <a:r>
              <a:rPr lang="en-US" sz="1600" dirty="0">
                <a:solidFill>
                  <a:srgbClr val="002060"/>
                </a:solidFill>
              </a:rPr>
              <a:t>Reread or highlight passively</a:t>
            </a:r>
          </a:p>
          <a:p>
            <a:pPr marL="342900" indent="-173038">
              <a:lnSpc>
                <a:spcPct val="90000"/>
              </a:lnSpc>
              <a:spcAft>
                <a:spcPts val="600"/>
              </a:spcAft>
              <a:buFont typeface="Wingdings" panose="05000000000000000000" pitchFamily="2" charset="2"/>
              <a:buChar char="§"/>
            </a:pPr>
            <a:r>
              <a:rPr lang="en-US" sz="1600" dirty="0">
                <a:solidFill>
                  <a:srgbClr val="002060"/>
                </a:solidFill>
              </a:rPr>
              <a:t>Focus on details instead of meaning</a:t>
            </a:r>
          </a:p>
          <a:p>
            <a:pPr marL="342900" indent="-173038">
              <a:lnSpc>
                <a:spcPct val="90000"/>
              </a:lnSpc>
              <a:spcAft>
                <a:spcPts val="1200"/>
              </a:spcAft>
              <a:buFont typeface="Wingdings" panose="05000000000000000000" pitchFamily="2" charset="2"/>
              <a:buChar char="§"/>
            </a:pPr>
            <a:r>
              <a:rPr lang="en-US" sz="1600" dirty="0">
                <a:solidFill>
                  <a:srgbClr val="002060"/>
                </a:solidFill>
              </a:rPr>
              <a:t>Memorize rather than interpret</a:t>
            </a:r>
          </a:p>
          <a:p>
            <a:pPr>
              <a:lnSpc>
                <a:spcPct val="90000"/>
              </a:lnSpc>
              <a:spcAft>
                <a:spcPts val="600"/>
              </a:spcAft>
            </a:pPr>
            <a:r>
              <a:rPr lang="en-US" sz="1600" b="1" dirty="0">
                <a:solidFill>
                  <a:srgbClr val="002060"/>
                </a:solidFill>
              </a:rPr>
              <a:t>Key takeaway:</a:t>
            </a:r>
            <a:br>
              <a:rPr lang="en-US" sz="1600" dirty="0">
                <a:solidFill>
                  <a:srgbClr val="002060"/>
                </a:solidFill>
              </a:rPr>
            </a:br>
            <a:r>
              <a:rPr lang="en-US" sz="1600" dirty="0">
                <a:solidFill>
                  <a:srgbClr val="002060"/>
                </a:solidFill>
              </a:rPr>
              <a:t>Studying means </a:t>
            </a:r>
            <a:r>
              <a:rPr lang="en-US" sz="1600" i="1" dirty="0">
                <a:solidFill>
                  <a:srgbClr val="002060"/>
                </a:solidFill>
              </a:rPr>
              <a:t>making meaning</a:t>
            </a:r>
            <a:r>
              <a:rPr lang="en-US" sz="1600" dirty="0">
                <a:solidFill>
                  <a:srgbClr val="002060"/>
                </a:solidFill>
              </a:rPr>
              <a:t>, not memorizing content.</a:t>
            </a:r>
          </a:p>
        </p:txBody>
      </p:sp>
      <p:pic>
        <p:nvPicPr>
          <p:cNvPr id="17" name="Picture 16">
            <a:extLst>
              <a:ext uri="{FF2B5EF4-FFF2-40B4-BE49-F238E27FC236}">
                <a16:creationId xmlns:a16="http://schemas.microsoft.com/office/drawing/2014/main" id="{21F56344-7E90-4FDD-F336-870A3416DCE4}"/>
              </a:ext>
            </a:extLst>
          </p:cNvPr>
          <p:cNvPicPr>
            <a:picLocks noChangeAspect="1"/>
          </p:cNvPicPr>
          <p:nvPr/>
        </p:nvPicPr>
        <p:blipFill>
          <a:blip r:embed="rId3">
            <a:extLst>
              <a:ext uri="{28A0092B-C50C-407E-A947-70E740481C1C}">
                <a14:useLocalDpi xmlns:a14="http://schemas.microsoft.com/office/drawing/2010/main" val="0"/>
              </a:ext>
            </a:extLst>
          </a:blip>
          <a:srcRect b="-1"/>
          <a:stretch>
            <a:fillRect/>
          </a:stretch>
        </p:blipFill>
        <p:spPr>
          <a:xfrm>
            <a:off x="6788383" y="613147"/>
            <a:ext cx="4565417" cy="5593443"/>
          </a:xfrm>
          <a:prstGeom prst="rect">
            <a:avLst/>
          </a:prstGeom>
        </p:spPr>
      </p:pic>
      <p:cxnSp>
        <p:nvCxnSpPr>
          <p:cNvPr id="32" name="Straight Connector 3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3717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6">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19" name="Rectangle 18">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 name="TextBox 2">
            <a:extLst>
              <a:ext uri="{FF2B5EF4-FFF2-40B4-BE49-F238E27FC236}">
                <a16:creationId xmlns:a16="http://schemas.microsoft.com/office/drawing/2014/main" id="{9D915BAA-3949-62AF-E0D9-56B001C06EF1}"/>
              </a:ext>
            </a:extLst>
          </p:cNvPr>
          <p:cNvSpPr txBox="1"/>
          <p:nvPr/>
        </p:nvSpPr>
        <p:spPr>
          <a:xfrm>
            <a:off x="470509" y="2189147"/>
            <a:ext cx="3943447" cy="3560251"/>
          </a:xfrm>
          <a:prstGeom prst="rect">
            <a:avLst/>
          </a:prstGeom>
        </p:spPr>
        <p:txBody>
          <a:bodyPr vert="horz" lIns="91440" tIns="45720" rIns="91440" bIns="45720" rtlCol="0">
            <a:noAutofit/>
          </a:bodyPr>
          <a:lstStyle/>
          <a:p>
            <a:pPr>
              <a:lnSpc>
                <a:spcPct val="80000"/>
              </a:lnSpc>
              <a:spcAft>
                <a:spcPts val="600"/>
              </a:spcAft>
            </a:pPr>
            <a:r>
              <a:rPr lang="en-US" sz="1600" b="1" dirty="0">
                <a:solidFill>
                  <a:srgbClr val="002060"/>
                </a:solidFill>
              </a:rPr>
              <a:t>Effective studying focuses on applying theories to explain real-world behavior.</a:t>
            </a:r>
            <a:endParaRPr lang="en-US" sz="1600" dirty="0">
              <a:solidFill>
                <a:srgbClr val="002060"/>
              </a:solidFill>
            </a:endParaRPr>
          </a:p>
          <a:p>
            <a:pPr>
              <a:lnSpc>
                <a:spcPct val="80000"/>
              </a:lnSpc>
              <a:spcAft>
                <a:spcPts val="600"/>
              </a:spcAft>
            </a:pPr>
            <a:r>
              <a:rPr lang="en-US" sz="1600" b="1" dirty="0">
                <a:solidFill>
                  <a:srgbClr val="002060"/>
                </a:solidFill>
              </a:rPr>
              <a:t>Experts:</a:t>
            </a:r>
            <a:endParaRPr lang="en-US" sz="1600" dirty="0">
              <a:solidFill>
                <a:srgbClr val="002060"/>
              </a:solidFill>
            </a:endParaRPr>
          </a:p>
          <a:p>
            <a:pPr marL="285750" indent="-173038">
              <a:lnSpc>
                <a:spcPct val="80000"/>
              </a:lnSpc>
              <a:spcAft>
                <a:spcPts val="600"/>
              </a:spcAft>
              <a:buFont typeface="Wingdings" panose="05000000000000000000" pitchFamily="2" charset="2"/>
              <a:buChar char="§"/>
            </a:pPr>
            <a:r>
              <a:rPr lang="en-US" sz="1600" dirty="0">
                <a:solidFill>
                  <a:srgbClr val="002060"/>
                </a:solidFill>
              </a:rPr>
              <a:t>Apply theories to cases and scenarios</a:t>
            </a:r>
          </a:p>
          <a:p>
            <a:pPr marL="285750" indent="-173038">
              <a:lnSpc>
                <a:spcPct val="80000"/>
              </a:lnSpc>
              <a:spcAft>
                <a:spcPts val="600"/>
              </a:spcAft>
              <a:buFont typeface="Wingdings" panose="05000000000000000000" pitchFamily="2" charset="2"/>
              <a:buChar char="§"/>
            </a:pPr>
            <a:r>
              <a:rPr lang="en-US" sz="1600" dirty="0">
                <a:solidFill>
                  <a:srgbClr val="002060"/>
                </a:solidFill>
              </a:rPr>
              <a:t>Compare models and perspectives</a:t>
            </a:r>
          </a:p>
          <a:p>
            <a:pPr marL="285750" indent="-173038">
              <a:lnSpc>
                <a:spcPct val="80000"/>
              </a:lnSpc>
              <a:spcAft>
                <a:spcPts val="600"/>
              </a:spcAft>
              <a:buFont typeface="Wingdings" panose="05000000000000000000" pitchFamily="2" charset="2"/>
              <a:buChar char="§"/>
            </a:pPr>
            <a:r>
              <a:rPr lang="en-US" sz="1600" dirty="0">
                <a:solidFill>
                  <a:srgbClr val="002060"/>
                </a:solidFill>
              </a:rPr>
              <a:t>Evaluate evidence and claims</a:t>
            </a:r>
          </a:p>
          <a:p>
            <a:pPr marL="285750" indent="-173038">
              <a:lnSpc>
                <a:spcPct val="80000"/>
              </a:lnSpc>
              <a:spcAft>
                <a:spcPts val="1200"/>
              </a:spcAft>
              <a:buFont typeface="Wingdings" panose="05000000000000000000" pitchFamily="2" charset="2"/>
              <a:buChar char="§"/>
            </a:pPr>
            <a:r>
              <a:rPr lang="en-US" sz="1600" dirty="0">
                <a:solidFill>
                  <a:srgbClr val="002060"/>
                </a:solidFill>
              </a:rPr>
              <a:t>Explain </a:t>
            </a:r>
            <a:r>
              <a:rPr lang="en-US" sz="1600" i="1" dirty="0">
                <a:solidFill>
                  <a:srgbClr val="002060"/>
                </a:solidFill>
              </a:rPr>
              <a:t>why</a:t>
            </a:r>
            <a:r>
              <a:rPr lang="en-US" sz="1600" dirty="0">
                <a:solidFill>
                  <a:srgbClr val="002060"/>
                </a:solidFill>
              </a:rPr>
              <a:t> a concept fits a situation</a:t>
            </a:r>
          </a:p>
          <a:p>
            <a:pPr>
              <a:lnSpc>
                <a:spcPct val="80000"/>
              </a:lnSpc>
              <a:spcAft>
                <a:spcPts val="600"/>
              </a:spcAft>
            </a:pPr>
            <a:r>
              <a:rPr lang="en-US" sz="1600" b="1" dirty="0">
                <a:solidFill>
                  <a:srgbClr val="002060"/>
                </a:solidFill>
              </a:rPr>
              <a:t>Students often:</a:t>
            </a:r>
            <a:endParaRPr lang="en-US" sz="1600" dirty="0">
              <a:solidFill>
                <a:srgbClr val="002060"/>
              </a:solidFill>
            </a:endParaRPr>
          </a:p>
          <a:p>
            <a:pPr marL="285750" indent="-173038">
              <a:lnSpc>
                <a:spcPct val="80000"/>
              </a:lnSpc>
              <a:spcAft>
                <a:spcPts val="600"/>
              </a:spcAft>
              <a:buFont typeface="Wingdings" panose="05000000000000000000" pitchFamily="2" charset="2"/>
              <a:buChar char="§"/>
            </a:pPr>
            <a:r>
              <a:rPr lang="en-US" sz="1600" dirty="0">
                <a:solidFill>
                  <a:srgbClr val="002060"/>
                </a:solidFill>
              </a:rPr>
              <a:t>Memorize terms and definitions</a:t>
            </a:r>
          </a:p>
          <a:p>
            <a:pPr marL="285750" indent="-173038">
              <a:lnSpc>
                <a:spcPct val="80000"/>
              </a:lnSpc>
              <a:spcAft>
                <a:spcPts val="600"/>
              </a:spcAft>
              <a:buFont typeface="Wingdings" panose="05000000000000000000" pitchFamily="2" charset="2"/>
              <a:buChar char="§"/>
            </a:pPr>
            <a:r>
              <a:rPr lang="en-US" sz="1600" dirty="0">
                <a:solidFill>
                  <a:srgbClr val="002060"/>
                </a:solidFill>
              </a:rPr>
              <a:t>Study theories in isolation</a:t>
            </a:r>
          </a:p>
          <a:p>
            <a:pPr marL="285750" indent="-173038">
              <a:lnSpc>
                <a:spcPct val="80000"/>
              </a:lnSpc>
              <a:spcAft>
                <a:spcPts val="1200"/>
              </a:spcAft>
              <a:buFont typeface="Wingdings" panose="05000000000000000000" pitchFamily="2" charset="2"/>
              <a:buChar char="§"/>
            </a:pPr>
            <a:r>
              <a:rPr lang="en-US" sz="1600" dirty="0">
                <a:solidFill>
                  <a:srgbClr val="002060"/>
                </a:solidFill>
              </a:rPr>
              <a:t>Struggle to apply concepts to examples</a:t>
            </a:r>
          </a:p>
          <a:p>
            <a:pPr>
              <a:lnSpc>
                <a:spcPct val="80000"/>
              </a:lnSpc>
              <a:spcAft>
                <a:spcPts val="600"/>
              </a:spcAft>
            </a:pPr>
            <a:r>
              <a:rPr lang="en-US" sz="1600" b="1" dirty="0">
                <a:solidFill>
                  <a:srgbClr val="002060"/>
                </a:solidFill>
              </a:rPr>
              <a:t>Key takeaway:</a:t>
            </a:r>
            <a:br>
              <a:rPr lang="en-US" sz="1600" dirty="0">
                <a:solidFill>
                  <a:srgbClr val="002060"/>
                </a:solidFill>
              </a:rPr>
            </a:br>
            <a:r>
              <a:rPr lang="en-US" sz="1600" dirty="0">
                <a:solidFill>
                  <a:srgbClr val="002060"/>
                </a:solidFill>
              </a:rPr>
              <a:t>Studying succeeds when theories are used as tools, not memorized facts.</a:t>
            </a:r>
          </a:p>
        </p:txBody>
      </p:sp>
      <p:pic>
        <p:nvPicPr>
          <p:cNvPr id="4" name="Picture 3">
            <a:extLst>
              <a:ext uri="{FF2B5EF4-FFF2-40B4-BE49-F238E27FC236}">
                <a16:creationId xmlns:a16="http://schemas.microsoft.com/office/drawing/2014/main" id="{B483128B-CF28-5C1D-7B4B-176784FB3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0" y="1639611"/>
            <a:ext cx="6656832" cy="3478194"/>
          </a:xfrm>
          <a:prstGeom prst="rect">
            <a:avLst/>
          </a:prstGeom>
        </p:spPr>
      </p:pic>
      <p:sp>
        <p:nvSpPr>
          <p:cNvPr id="7" name="TextBox 6">
            <a:extLst>
              <a:ext uri="{FF2B5EF4-FFF2-40B4-BE49-F238E27FC236}">
                <a16:creationId xmlns:a16="http://schemas.microsoft.com/office/drawing/2014/main" id="{80255291-3038-DBCC-1C18-B5669D73B420}"/>
              </a:ext>
            </a:extLst>
          </p:cNvPr>
          <p:cNvSpPr txBox="1"/>
          <p:nvPr/>
        </p:nvSpPr>
        <p:spPr>
          <a:xfrm>
            <a:off x="768131" y="1313335"/>
            <a:ext cx="3348202" cy="694614"/>
          </a:xfrm>
          <a:prstGeom prst="rect">
            <a:avLst/>
          </a:prstGeom>
          <a:noFill/>
        </p:spPr>
        <p:txBody>
          <a:bodyPr wrap="square">
            <a:spAutoFit/>
          </a:bodyPr>
          <a:lstStyle/>
          <a:p>
            <a:pPr algn="ctr">
              <a:lnSpc>
                <a:spcPct val="80000"/>
              </a:lnSpc>
              <a:spcAft>
                <a:spcPts val="600"/>
              </a:spcAft>
            </a:pPr>
            <a:r>
              <a:rPr lang="en-US" sz="2400" b="1" dirty="0">
                <a:solidFill>
                  <a:srgbClr val="FF0000"/>
                </a:solidFill>
              </a:rPr>
              <a:t>Social                               Sciences</a:t>
            </a:r>
          </a:p>
        </p:txBody>
      </p:sp>
    </p:spTree>
    <p:extLst>
      <p:ext uri="{BB962C8B-B14F-4D97-AF65-F5344CB8AC3E}">
        <p14:creationId xmlns:p14="http://schemas.microsoft.com/office/powerpoint/2010/main" val="992567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Five adult HVAC-R students stand over refrigeration equipment. Two students are working with tools while the other 3 observe.">
            <a:extLst>
              <a:ext uri="{FF2B5EF4-FFF2-40B4-BE49-F238E27FC236}">
                <a16:creationId xmlns:a16="http://schemas.microsoft.com/office/drawing/2014/main" id="{1F517F18-BF8A-ACE2-4A3E-0688A7A3D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86" y="10"/>
            <a:ext cx="7572605" cy="6857990"/>
          </a:xfrm>
          <a:prstGeom prst="rect">
            <a:avLst/>
          </a:prstGeom>
          <a:noFill/>
          <a:extLst>
            <a:ext uri="{909E8E84-426E-40DD-AFC4-6F175D3DCCD1}">
              <a14:hiddenFill xmlns:a14="http://schemas.microsoft.com/office/drawing/2010/main">
                <a:solidFill>
                  <a:srgbClr val="FFFFFF"/>
                </a:solidFill>
              </a14:hiddenFill>
            </a:ext>
          </a:extLst>
        </p:spPr>
      </p:pic>
      <p:cxnSp>
        <p:nvCxnSpPr>
          <p:cNvPr id="1031" name="Straight Connector 1030">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A633645-17B9-3D4A-FEE1-658E21E26A7E}"/>
              </a:ext>
            </a:extLst>
          </p:cNvPr>
          <p:cNvSpPr txBox="1"/>
          <p:nvPr/>
        </p:nvSpPr>
        <p:spPr>
          <a:xfrm>
            <a:off x="7960399" y="1785660"/>
            <a:ext cx="3689542" cy="3599019"/>
          </a:xfrm>
          <a:prstGeom prst="rect">
            <a:avLst/>
          </a:prstGeom>
        </p:spPr>
        <p:txBody>
          <a:bodyPr vert="horz" lIns="91440" tIns="45720" rIns="91440" bIns="45720" rtlCol="0">
            <a:noAutofit/>
          </a:bodyPr>
          <a:lstStyle/>
          <a:p>
            <a:pPr>
              <a:lnSpc>
                <a:spcPct val="90000"/>
              </a:lnSpc>
              <a:spcAft>
                <a:spcPts val="600"/>
              </a:spcAft>
            </a:pPr>
            <a:r>
              <a:rPr lang="en-US" sz="1600" b="1" dirty="0">
                <a:solidFill>
                  <a:srgbClr val="002060"/>
                </a:solidFill>
              </a:rPr>
              <a:t>Effective studying focuses on process, precision, and performance.</a:t>
            </a:r>
            <a:endParaRPr lang="en-US" sz="1600" dirty="0">
              <a:solidFill>
                <a:srgbClr val="002060"/>
              </a:solidFill>
            </a:endParaRPr>
          </a:p>
          <a:p>
            <a:pPr>
              <a:lnSpc>
                <a:spcPct val="90000"/>
              </a:lnSpc>
              <a:spcAft>
                <a:spcPts val="600"/>
              </a:spcAft>
            </a:pPr>
            <a:r>
              <a:rPr lang="en-US" sz="1600" b="1" dirty="0">
                <a:solidFill>
                  <a:srgbClr val="002060"/>
                </a:solidFill>
              </a:rPr>
              <a:t>Experts:</a:t>
            </a:r>
            <a:endParaRPr lang="en-US" sz="1600" dirty="0">
              <a:solidFill>
                <a:srgbClr val="002060"/>
              </a:solidFill>
            </a:endParaRPr>
          </a:p>
          <a:p>
            <a:pPr marL="457200" indent="-228600">
              <a:lnSpc>
                <a:spcPct val="90000"/>
              </a:lnSpc>
              <a:spcAft>
                <a:spcPts val="600"/>
              </a:spcAft>
              <a:buFont typeface="Wingdings" panose="05000000000000000000" pitchFamily="2" charset="2"/>
              <a:buChar char="§"/>
            </a:pPr>
            <a:r>
              <a:rPr lang="en-US" sz="1600" dirty="0">
                <a:solidFill>
                  <a:srgbClr val="002060"/>
                </a:solidFill>
              </a:rPr>
              <a:t>Practice skills repeatedly</a:t>
            </a:r>
          </a:p>
          <a:p>
            <a:pPr marL="457200" indent="-228600">
              <a:lnSpc>
                <a:spcPct val="90000"/>
              </a:lnSpc>
              <a:spcAft>
                <a:spcPts val="600"/>
              </a:spcAft>
              <a:buFont typeface="Wingdings" panose="05000000000000000000" pitchFamily="2" charset="2"/>
              <a:buChar char="§"/>
            </a:pPr>
            <a:r>
              <a:rPr lang="en-US" sz="1600" dirty="0">
                <a:solidFill>
                  <a:srgbClr val="002060"/>
                </a:solidFill>
              </a:rPr>
              <a:t>Refine techniques and procedures</a:t>
            </a:r>
          </a:p>
          <a:p>
            <a:pPr marL="457200" indent="-228600">
              <a:lnSpc>
                <a:spcPct val="90000"/>
              </a:lnSpc>
              <a:spcAft>
                <a:spcPts val="600"/>
              </a:spcAft>
              <a:buFont typeface="Wingdings" panose="05000000000000000000" pitchFamily="2" charset="2"/>
              <a:buChar char="§"/>
            </a:pPr>
            <a:r>
              <a:rPr lang="en-US" sz="1600" dirty="0">
                <a:solidFill>
                  <a:srgbClr val="002060"/>
                </a:solidFill>
              </a:rPr>
              <a:t>Understand </a:t>
            </a:r>
            <a:r>
              <a:rPr lang="en-US" sz="1600" i="1" dirty="0">
                <a:solidFill>
                  <a:srgbClr val="002060"/>
                </a:solidFill>
              </a:rPr>
              <a:t>why</a:t>
            </a:r>
            <a:r>
              <a:rPr lang="en-US" sz="1600" dirty="0">
                <a:solidFill>
                  <a:srgbClr val="002060"/>
                </a:solidFill>
              </a:rPr>
              <a:t> each step matters</a:t>
            </a:r>
          </a:p>
          <a:p>
            <a:pPr marL="457200" indent="-228600">
              <a:lnSpc>
                <a:spcPct val="90000"/>
              </a:lnSpc>
              <a:spcAft>
                <a:spcPts val="1200"/>
              </a:spcAft>
              <a:buFont typeface="Wingdings" panose="05000000000000000000" pitchFamily="2" charset="2"/>
              <a:buChar char="§"/>
            </a:pPr>
            <a:r>
              <a:rPr lang="en-US" sz="1600" dirty="0">
                <a:solidFill>
                  <a:srgbClr val="002060"/>
                </a:solidFill>
              </a:rPr>
              <a:t>Reflect on errors to improve performance</a:t>
            </a:r>
          </a:p>
          <a:p>
            <a:pPr>
              <a:lnSpc>
                <a:spcPct val="90000"/>
              </a:lnSpc>
              <a:spcAft>
                <a:spcPts val="600"/>
              </a:spcAft>
            </a:pPr>
            <a:r>
              <a:rPr lang="en-US" sz="1600" b="1" dirty="0">
                <a:solidFill>
                  <a:srgbClr val="002060"/>
                </a:solidFill>
              </a:rPr>
              <a:t>Students often:</a:t>
            </a:r>
            <a:endParaRPr lang="en-US" sz="1600" dirty="0">
              <a:solidFill>
                <a:srgbClr val="002060"/>
              </a:solidFill>
            </a:endParaRPr>
          </a:p>
          <a:p>
            <a:pPr marL="742950" indent="-285750">
              <a:lnSpc>
                <a:spcPct val="90000"/>
              </a:lnSpc>
              <a:spcAft>
                <a:spcPts val="600"/>
              </a:spcAft>
              <a:buFont typeface="Wingdings" panose="05000000000000000000" pitchFamily="2" charset="2"/>
              <a:buChar char="§"/>
            </a:pPr>
            <a:r>
              <a:rPr lang="en-US" sz="1600" dirty="0">
                <a:solidFill>
                  <a:srgbClr val="002060"/>
                </a:solidFill>
              </a:rPr>
              <a:t>Focus on task completion</a:t>
            </a:r>
          </a:p>
          <a:p>
            <a:pPr marL="742950" indent="-285750">
              <a:lnSpc>
                <a:spcPct val="90000"/>
              </a:lnSpc>
              <a:spcAft>
                <a:spcPts val="600"/>
              </a:spcAft>
              <a:buFont typeface="Wingdings" panose="05000000000000000000" pitchFamily="2" charset="2"/>
              <a:buChar char="§"/>
            </a:pPr>
            <a:r>
              <a:rPr lang="en-US" sz="1600" dirty="0">
                <a:solidFill>
                  <a:srgbClr val="002060"/>
                </a:solidFill>
              </a:rPr>
              <a:t>Skip reflection on process</a:t>
            </a:r>
          </a:p>
          <a:p>
            <a:pPr marL="742950" indent="-285750">
              <a:lnSpc>
                <a:spcPct val="90000"/>
              </a:lnSpc>
              <a:spcAft>
                <a:spcPts val="1200"/>
              </a:spcAft>
              <a:buFont typeface="Wingdings" panose="05000000000000000000" pitchFamily="2" charset="2"/>
              <a:buChar char="§"/>
            </a:pPr>
            <a:r>
              <a:rPr lang="en-US" sz="1600" dirty="0">
                <a:solidFill>
                  <a:srgbClr val="002060"/>
                </a:solidFill>
              </a:rPr>
              <a:t>Miss opportunities to transfer skills</a:t>
            </a:r>
          </a:p>
          <a:p>
            <a:pPr>
              <a:lnSpc>
                <a:spcPct val="90000"/>
              </a:lnSpc>
              <a:spcAft>
                <a:spcPts val="600"/>
              </a:spcAft>
            </a:pPr>
            <a:r>
              <a:rPr lang="en-US" sz="1600" b="1" dirty="0">
                <a:solidFill>
                  <a:srgbClr val="002060"/>
                </a:solidFill>
              </a:rPr>
              <a:t>Key takeaway:</a:t>
            </a:r>
            <a:br>
              <a:rPr lang="en-US" sz="1600" dirty="0">
                <a:solidFill>
                  <a:srgbClr val="002060"/>
                </a:solidFill>
              </a:rPr>
            </a:br>
            <a:r>
              <a:rPr lang="en-US" sz="1600" dirty="0">
                <a:solidFill>
                  <a:srgbClr val="002060"/>
                </a:solidFill>
              </a:rPr>
              <a:t>Studying means </a:t>
            </a:r>
            <a:r>
              <a:rPr lang="en-US" sz="1600" i="1" dirty="0">
                <a:solidFill>
                  <a:srgbClr val="002060"/>
                </a:solidFill>
              </a:rPr>
              <a:t>mastering the process</a:t>
            </a:r>
            <a:r>
              <a:rPr lang="en-US" sz="1600" dirty="0">
                <a:solidFill>
                  <a:srgbClr val="002060"/>
                </a:solidFill>
              </a:rPr>
              <a:t>, not just finishing the task.</a:t>
            </a:r>
          </a:p>
        </p:txBody>
      </p:sp>
      <p:sp>
        <p:nvSpPr>
          <p:cNvPr id="5" name="Rectangle 4">
            <a:extLst>
              <a:ext uri="{FF2B5EF4-FFF2-40B4-BE49-F238E27FC236}">
                <a16:creationId xmlns:a16="http://schemas.microsoft.com/office/drawing/2014/main" id="{2AAE2C77-C07C-7616-91B1-77C160FEC588}"/>
              </a:ext>
            </a:extLst>
          </p:cNvPr>
          <p:cNvSpPr/>
          <p:nvPr/>
        </p:nvSpPr>
        <p:spPr>
          <a:xfrm>
            <a:off x="8125691" y="768927"/>
            <a:ext cx="810638" cy="2182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7012418-9748-36C9-8B7F-A8A4E2DE3A99}"/>
              </a:ext>
            </a:extLst>
          </p:cNvPr>
          <p:cNvSpPr txBox="1"/>
          <p:nvPr/>
        </p:nvSpPr>
        <p:spPr>
          <a:xfrm>
            <a:off x="7914409" y="829069"/>
            <a:ext cx="3735532" cy="694614"/>
          </a:xfrm>
          <a:prstGeom prst="rect">
            <a:avLst/>
          </a:prstGeom>
          <a:noFill/>
        </p:spPr>
        <p:txBody>
          <a:bodyPr wrap="square">
            <a:spAutoFit/>
          </a:bodyPr>
          <a:lstStyle/>
          <a:p>
            <a:pPr marL="0" marR="0" lvl="0" indent="0" algn="ctr" defTabSz="914400" rtl="0" eaLnBrk="1" fontAlgn="auto" latinLnBrk="0" hangingPunct="1">
              <a:lnSpc>
                <a:spcPct val="8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Technical and                    Workforce Programs</a:t>
            </a:r>
          </a:p>
        </p:txBody>
      </p:sp>
      <p:cxnSp>
        <p:nvCxnSpPr>
          <p:cNvPr id="7" name="Straight Connector 6">
            <a:extLst>
              <a:ext uri="{FF2B5EF4-FFF2-40B4-BE49-F238E27FC236}">
                <a16:creationId xmlns:a16="http://schemas.microsoft.com/office/drawing/2014/main" id="{D981AADF-A820-CA84-190C-9C7B3F7EE471}"/>
              </a:ext>
            </a:extLst>
          </p:cNvPr>
          <p:cNvCxnSpPr/>
          <p:nvPr/>
        </p:nvCxnSpPr>
        <p:spPr>
          <a:xfrm>
            <a:off x="8051223" y="1523683"/>
            <a:ext cx="3598718" cy="0"/>
          </a:xfrm>
          <a:prstGeom prst="line">
            <a:avLst/>
          </a:prstGeom>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34524921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1687</TotalTime>
  <Words>12246</Words>
  <Application>Microsoft Office PowerPoint</Application>
  <PresentationFormat>Widescreen</PresentationFormat>
  <Paragraphs>943</Paragraphs>
  <Slides>59</Slides>
  <Notes>59</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59</vt:i4>
      </vt:variant>
    </vt:vector>
  </HeadingPairs>
  <TitlesOfParts>
    <vt:vector size="66" baseType="lpstr">
      <vt:lpstr>Aptos</vt:lpstr>
      <vt:lpstr>Aptos Display</vt:lpstr>
      <vt:lpstr>Arial</vt:lpstr>
      <vt:lpstr>Calibri</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Lone Star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Albarelli, Anne T</dc:creator>
  <cp:lastModifiedBy>Luce, Darlene C</cp:lastModifiedBy>
  <cp:revision>4</cp:revision>
  <dcterms:created xsi:type="dcterms:W3CDTF">2026-02-02T21:24:42Z</dcterms:created>
  <dcterms:modified xsi:type="dcterms:W3CDTF">2026-04-09T12:50:53Z</dcterms:modified>
</cp:coreProperties>
</file>