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8"/>
  </p:notesMasterIdLst>
  <p:sldIdLst>
    <p:sldId id="257" r:id="rId3"/>
    <p:sldId id="286" r:id="rId4"/>
    <p:sldId id="258" r:id="rId5"/>
    <p:sldId id="260" r:id="rId6"/>
    <p:sldId id="261" r:id="rId7"/>
    <p:sldId id="405" r:id="rId8"/>
    <p:sldId id="272" r:id="rId9"/>
    <p:sldId id="408" r:id="rId10"/>
    <p:sldId id="266" r:id="rId11"/>
    <p:sldId id="401" r:id="rId12"/>
    <p:sldId id="406" r:id="rId13"/>
    <p:sldId id="399" r:id="rId14"/>
    <p:sldId id="267" r:id="rId15"/>
    <p:sldId id="268" r:id="rId16"/>
    <p:sldId id="2639" r:id="rId17"/>
    <p:sldId id="2640" r:id="rId18"/>
    <p:sldId id="402" r:id="rId19"/>
    <p:sldId id="403" r:id="rId20"/>
    <p:sldId id="2644" r:id="rId21"/>
    <p:sldId id="2642" r:id="rId22"/>
    <p:sldId id="2643" r:id="rId23"/>
    <p:sldId id="2645" r:id="rId24"/>
    <p:sldId id="404" r:id="rId25"/>
    <p:sldId id="283" r:id="rId26"/>
    <p:sldId id="41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AC151D-DA83-48CC-8D63-89158DAA5DF0}" v="3" dt="2026-05-05T13:22:47.0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85351" autoAdjust="0"/>
  </p:normalViewPr>
  <p:slideViewPr>
    <p:cSldViewPr snapToGrid="0">
      <p:cViewPr varScale="1">
        <p:scale>
          <a:sx n="94" d="100"/>
          <a:sy n="94" d="100"/>
        </p:scale>
        <p:origin x="52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98A808-A461-486D-BB9C-816FE295CA24}" type="datetimeFigureOut">
              <a:rPr lang="en-US" smtClean="0"/>
              <a:t>5/5/2026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A8E94C-0E61-4ADE-8EAC-A5592027C023}" type="slidenum">
              <a:rPr lang="en-US" smtClean="0"/>
              <a:t>‹#›</a:t>
            </a:fld>
            <a:endParaRPr lang="en-US" dirty="0"/>
          </a:p>
        </p:txBody>
      </p:sp>
    </p:spTree>
    <p:extLst>
      <p:ext uri="{BB962C8B-B14F-4D97-AF65-F5344CB8AC3E}">
        <p14:creationId xmlns:p14="http://schemas.microsoft.com/office/powerpoint/2010/main" val="617784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end of the semester often feels like a finish line, but it is also a critical transition point. The insights you have right now—what worked, what didn’t, and how students responded—are at their most accurate and actionable. If they are not captured, they are often lost or become difficult to recall with clarity. Taking a small amount of time now allows you to turn these experiences into intentional improvements. Rather than starting over next semester, you begin with a stronger foundation built on what you already know.</a:t>
            </a:r>
          </a:p>
        </p:txBody>
      </p:sp>
      <p:sp>
        <p:nvSpPr>
          <p:cNvPr id="4" name="Slide Number Placeholder 3"/>
          <p:cNvSpPr>
            <a:spLocks noGrp="1"/>
          </p:cNvSpPr>
          <p:nvPr>
            <p:ph type="sldNum" sz="quarter" idx="5"/>
          </p:nvPr>
        </p:nvSpPr>
        <p:spPr/>
        <p:txBody>
          <a:bodyPr/>
          <a:lstStyle/>
          <a:p>
            <a:fld id="{79A8E94C-0E61-4ADE-8EAC-A5592027C023}" type="slidenum">
              <a:rPr lang="en-US" smtClean="0"/>
              <a:t>1</a:t>
            </a:fld>
            <a:endParaRPr lang="en-US" dirty="0"/>
          </a:p>
        </p:txBody>
      </p:sp>
    </p:spTree>
    <p:extLst>
      <p:ext uri="{BB962C8B-B14F-4D97-AF65-F5344CB8AC3E}">
        <p14:creationId xmlns:p14="http://schemas.microsoft.com/office/powerpoint/2010/main" val="32632521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Refinement is the step where insights turn into action. Based on what you observed and reflected on, you make targeted adjustments to your course. This may involve clarifying assignment instructions, adjusting pacing, improving alignment between activities and learning outcomes, or modifying how content is delivered.</a:t>
            </a:r>
          </a:p>
          <a:p>
            <a:pPr>
              <a:buNone/>
            </a:pPr>
            <a:endParaRPr lang="en-US" dirty="0"/>
          </a:p>
          <a:p>
            <a:pPr>
              <a:buNone/>
            </a:pPr>
            <a:r>
              <a:rPr lang="en-US" dirty="0"/>
              <a:t>The key is to focus on specific, high-impact changes rather than attempting a full course redesign. Refinement is about strengthening what already exists, not replacing it. By making small, intentional improvements, you enhance clarity, reduce confusion, and create a more effective learning experience. </a:t>
            </a:r>
          </a:p>
        </p:txBody>
      </p:sp>
      <p:sp>
        <p:nvSpPr>
          <p:cNvPr id="4" name="Slide Number Placeholder 3"/>
          <p:cNvSpPr>
            <a:spLocks noGrp="1"/>
          </p:cNvSpPr>
          <p:nvPr>
            <p:ph type="sldNum" sz="quarter" idx="5"/>
          </p:nvPr>
        </p:nvSpPr>
        <p:spPr/>
        <p:txBody>
          <a:bodyPr/>
          <a:lstStyle/>
          <a:p>
            <a:fld id="{79A8E94C-0E61-4ADE-8EAC-A5592027C023}" type="slidenum">
              <a:rPr lang="en-US" smtClean="0"/>
              <a:t>10</a:t>
            </a:fld>
            <a:endParaRPr lang="en-US" dirty="0"/>
          </a:p>
        </p:txBody>
      </p:sp>
    </p:spTree>
    <p:extLst>
      <p:ext uri="{BB962C8B-B14F-4D97-AF65-F5344CB8AC3E}">
        <p14:creationId xmlns:p14="http://schemas.microsoft.com/office/powerpoint/2010/main" val="13005193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2E3F5-0551-304C-BEA6-14DC617AE5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A370D5-112A-89B0-7EAE-CE3F0CA8DA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110324-4395-DC05-2C19-C249D0F02693}"/>
              </a:ext>
            </a:extLst>
          </p:cNvPr>
          <p:cNvSpPr>
            <a:spLocks noGrp="1"/>
          </p:cNvSpPr>
          <p:nvPr>
            <p:ph type="body" idx="1"/>
          </p:nvPr>
        </p:nvSpPr>
        <p:spPr/>
        <p:txBody>
          <a:bodyPr/>
          <a:lstStyle/>
          <a:p>
            <a:pPr>
              <a:buNone/>
            </a:pPr>
            <a:r>
              <a:rPr lang="en-US" dirty="0"/>
              <a:t>The syllabus is one of your most important communication tools. It sets the tone for the course, establishes expectations, and provides a roadmap for students. Small updates based on real experience—such as clarifying language, adjusting timelines, or refining policies—can make a significant difference in how students navigate the course.</a:t>
            </a:r>
          </a:p>
          <a:p>
            <a:pPr>
              <a:buNone/>
            </a:pPr>
            <a:endParaRPr lang="en-US" dirty="0"/>
          </a:p>
          <a:p>
            <a:pPr>
              <a:buNone/>
            </a:pPr>
            <a:r>
              <a:rPr lang="en-US" dirty="0"/>
              <a:t>When expectations are clear, students are less likely to experience confusion or frustration. This reduces misunderstandings and allows them to focus more on learning. Refining your syllabus creates a stronger foundation for the next semester.</a:t>
            </a:r>
          </a:p>
        </p:txBody>
      </p:sp>
      <p:sp>
        <p:nvSpPr>
          <p:cNvPr id="4" name="Slide Number Placeholder 3">
            <a:extLst>
              <a:ext uri="{FF2B5EF4-FFF2-40B4-BE49-F238E27FC236}">
                <a16:creationId xmlns:a16="http://schemas.microsoft.com/office/drawing/2014/main" id="{647A54B1-AB99-F066-3629-30B08B738A0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A8E94C-0E61-4ADE-8EAC-A5592027C02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2800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Assignments should clearly reflect what students are expected to learn. When tasks are aligned to course outcomes, they become purposeful rather than procedural. Refining assignments may involve clarifying instructions, adjusting scope, or rethinking how learning is measured. Clear expectations and appropriate workload increase engagement and improve the quality of student work. Well-designed assignments reduce confusion and make your course more effective.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6FFD55-4E2B-4DCF-8BF1-369DC852E8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71717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Examples provide clarity for future students by making expectations concrete and visible. When students can see what strong work looks like, they better understand how to approach assignments and what is required for success. This reduces uncertainty and helps them focus their efforts more effectively. Saving high-quality examples—whether from assignments, discussions, or projects—creates a valuable teaching resource. These models allow you to demonstrate key elements such as organization, depth of analysis, and clarity of communication. By using examples intentionally, you set clearer expectations, improve the quality of student work, and make your course more transparent and accessible.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A8E94C-0E61-4ADE-8EAC-A5592027C02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61156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Efficiency is critical to sustaining effective teaching. When too much time is spent on repetitive or low-impact tasks, it limits your ability to focus on what truly improves student learning. Streamlining your workflow allows you to reduce unnecessary workload while maintaining—or even enhancing—the quality of your instruction.</a:t>
            </a:r>
          </a:p>
          <a:p>
            <a:pPr>
              <a:buNone/>
            </a:pPr>
            <a:endParaRPr lang="en-US" dirty="0"/>
          </a:p>
          <a:p>
            <a:pPr>
              <a:buNone/>
            </a:pPr>
            <a:r>
              <a:rPr lang="en-US" dirty="0"/>
              <a:t>This may involve simplifying grading processes, using templates, or leveraging digital tools more effectively. The goal is to eliminate inefficiencies so your time and energy are directed toward high-impact teaching practices such as feedback, engagement, and course design. By working more efficiently, you create a more manageable and sustainable approach to teaching that benefits both you and your students.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A8E94C-0E61-4ADE-8EAC-A5592027C02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705855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EDC3B-8507-F653-F66A-47D2341EB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C14046-0EDE-FD94-64BC-42B19EE061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61E4E4-A87A-DE7D-6FE7-F9DAA90AFD97}"/>
              </a:ext>
            </a:extLst>
          </p:cNvPr>
          <p:cNvSpPr>
            <a:spLocks noGrp="1"/>
          </p:cNvSpPr>
          <p:nvPr>
            <p:ph type="body" idx="1"/>
          </p:nvPr>
        </p:nvSpPr>
        <p:spPr/>
        <p:txBody>
          <a:bodyPr/>
          <a:lstStyle/>
          <a:p>
            <a:pPr>
              <a:buNone/>
            </a:pPr>
            <a:r>
              <a:rPr lang="en-US" dirty="0"/>
              <a:t>Reusing and updating course content is one of the most effective ways to save time. Instead of starting from scratch, you can build on what you’ve already created. Tools like D2L allow you to clone your course, while platforms like Canva make it easy to update templates and materials.</a:t>
            </a:r>
          </a:p>
          <a:p>
            <a:pPr>
              <a:buNone/>
            </a:pPr>
            <a:endParaRPr lang="en-US" dirty="0"/>
          </a:p>
          <a:p>
            <a:pPr>
              <a:buNone/>
            </a:pPr>
            <a:r>
              <a:rPr lang="en-US" dirty="0"/>
              <a:t>You can also revise recorded content rather than recreating it. By refining existing resources, you reduce preparation time while continuing to improve your course each semester.</a:t>
            </a:r>
          </a:p>
          <a:p>
            <a:endParaRPr lang="en-US" dirty="0"/>
          </a:p>
        </p:txBody>
      </p:sp>
      <p:sp>
        <p:nvSpPr>
          <p:cNvPr id="4" name="Slide Number Placeholder 3">
            <a:extLst>
              <a:ext uri="{FF2B5EF4-FFF2-40B4-BE49-F238E27FC236}">
                <a16:creationId xmlns:a16="http://schemas.microsoft.com/office/drawing/2014/main" id="{9DC46CF4-3766-5F9D-227B-C372B84D91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F93D7C-8744-4E97-A034-59454903F8F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715432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EDC3B-8507-F653-F66A-47D2341EB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C14046-0EDE-FD94-64BC-42B19EE061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61E4E4-A87A-DE7D-6FE7-F9DAA90AFD97}"/>
              </a:ext>
            </a:extLst>
          </p:cNvPr>
          <p:cNvSpPr>
            <a:spLocks noGrp="1"/>
          </p:cNvSpPr>
          <p:nvPr>
            <p:ph type="body" idx="1"/>
          </p:nvPr>
        </p:nvSpPr>
        <p:spPr/>
        <p:txBody>
          <a:bodyPr/>
          <a:lstStyle/>
          <a:p>
            <a:pPr>
              <a:buNone/>
            </a:pPr>
            <a:r>
              <a:rPr lang="en-US" dirty="0"/>
              <a:t>After refining your materials and strategies, the next step is to organize them in a way that supports efficiency and ease of use. Organizing student materials for easy access ensures that both you and your students can quickly find and use course resources when needed.</a:t>
            </a:r>
          </a:p>
          <a:p>
            <a:pPr>
              <a:buNone/>
            </a:pPr>
            <a:endParaRPr lang="en-US" dirty="0"/>
          </a:p>
          <a:p>
            <a:pPr>
              <a:buNone/>
            </a:pPr>
            <a:r>
              <a:rPr lang="en-US" dirty="0"/>
              <a:t>Tools like Google Drive or Dropbox allow you to create shared folders for submissions, presentations, and course materials. By labeling folders clearly and organizing them by assignment, module, or student, you create a streamlined system that reduces time spent searching for files. Uploading materials to your course platform also ensures students can easily access important resources, even after the course ends. This structure minimizes confusion, reduces follow-up requests, and supports a smoother flow of information throughout the course.</a:t>
            </a:r>
          </a:p>
          <a:p>
            <a:endParaRPr lang="en-US" dirty="0"/>
          </a:p>
        </p:txBody>
      </p:sp>
      <p:sp>
        <p:nvSpPr>
          <p:cNvPr id="4" name="Slide Number Placeholder 3">
            <a:extLst>
              <a:ext uri="{FF2B5EF4-FFF2-40B4-BE49-F238E27FC236}">
                <a16:creationId xmlns:a16="http://schemas.microsoft.com/office/drawing/2014/main" id="{9DC46CF4-3766-5F9D-227B-C372B84D91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F93D7C-8744-4E97-A034-59454903F8F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253142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Organization is not just about neatness—it directly impacts your efficiency and effectiveness as an instructor. When course materials are disorganized, inconsistently labeled, or scattered across multiple locations, even simple tasks can become time-consuming. Time that could be spent preparing lessons, providing feedback, or engaging with students is instead spent searching for files, recreating materials, or troubleshooting avoidable issues.</a:t>
            </a:r>
          </a:p>
          <a:p>
            <a:endParaRPr lang="en-US" dirty="0"/>
          </a:p>
          <a:p>
            <a:r>
              <a:rPr lang="en-US" dirty="0"/>
              <a:t>This inefficiency compounds over time. Small moments of disorganization—such as unclear file names or duplicate documents—add up, creating unnecessary workload and frustration. It can also affect consistency in your course, as using outdated or incorrect materials becomes more likely when organization is lacking.</a:t>
            </a:r>
          </a:p>
          <a:p>
            <a:endParaRPr lang="en-US" dirty="0"/>
          </a:p>
          <a:p>
            <a:r>
              <a:rPr lang="en-US" dirty="0"/>
              <a:t>By recognizing the cost of disorganization, this step becomes more than a housekeeping task—it becomes a strategic move to improve how you manage your course. When materials are easy to find and use, you are able to focus your time and energy on what matters most: supporting student learning.</a:t>
            </a:r>
          </a:p>
          <a:p>
            <a:endParaRPr lang="en-US" dirty="0"/>
          </a:p>
        </p:txBody>
      </p:sp>
      <p:sp>
        <p:nvSpPr>
          <p:cNvPr id="4" name="Slide Number Placeholder 3"/>
          <p:cNvSpPr>
            <a:spLocks noGrp="1"/>
          </p:cNvSpPr>
          <p:nvPr>
            <p:ph type="sldNum" sz="quarter" idx="5"/>
          </p:nvPr>
        </p:nvSpPr>
        <p:spPr/>
        <p:txBody>
          <a:bodyPr/>
          <a:lstStyle/>
          <a:p>
            <a:fld id="{79A8E94C-0E61-4ADE-8EAC-A5592027C023}" type="slidenum">
              <a:rPr lang="en-US" smtClean="0"/>
              <a:t>17</a:t>
            </a:fld>
            <a:endParaRPr lang="en-US" dirty="0"/>
          </a:p>
        </p:txBody>
      </p:sp>
    </p:spTree>
    <p:extLst>
      <p:ext uri="{BB962C8B-B14F-4D97-AF65-F5344CB8AC3E}">
        <p14:creationId xmlns:p14="http://schemas.microsoft.com/office/powerpoint/2010/main" val="15923396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The final step is preparation—positioning yourself for a strong and confident start to the next semester. With your materials captured, reflected on, refined, and organized, you now focus on how you will begin. This includes planning early engagement, finalizing key course components, and identifying one priority area for continued improvement.</a:t>
            </a:r>
          </a:p>
          <a:p>
            <a:pPr>
              <a:buNone/>
            </a:pPr>
            <a:endParaRPr lang="en-US" dirty="0"/>
          </a:p>
          <a:p>
            <a:pPr>
              <a:buNone/>
            </a:pPr>
            <a:r>
              <a:rPr lang="en-US" dirty="0"/>
              <a:t>Preparation ensures that you are proactive rather than reactive. Instead of scrambling to get ready at the start of the semester, you begin with clarity, structure, and purpose already in place. This not only reduces stress but also allows you to focus immediately on supporting student learning. A strong start sets the tone for the entire course, and this step ensures that you are ready to create that momentum from day one.</a:t>
            </a:r>
          </a:p>
          <a:p>
            <a:endParaRPr lang="en-US" dirty="0"/>
          </a:p>
        </p:txBody>
      </p:sp>
      <p:sp>
        <p:nvSpPr>
          <p:cNvPr id="4" name="Slide Number Placeholder 3"/>
          <p:cNvSpPr>
            <a:spLocks noGrp="1"/>
          </p:cNvSpPr>
          <p:nvPr>
            <p:ph type="sldNum" sz="quarter" idx="5"/>
          </p:nvPr>
        </p:nvSpPr>
        <p:spPr/>
        <p:txBody>
          <a:bodyPr/>
          <a:lstStyle/>
          <a:p>
            <a:fld id="{79A8E94C-0E61-4ADE-8EAC-A5592027C023}" type="slidenum">
              <a:rPr lang="en-US" smtClean="0"/>
              <a:t>18</a:t>
            </a:fld>
            <a:endParaRPr lang="en-US" dirty="0"/>
          </a:p>
        </p:txBody>
      </p:sp>
    </p:spTree>
    <p:extLst>
      <p:ext uri="{BB962C8B-B14F-4D97-AF65-F5344CB8AC3E}">
        <p14:creationId xmlns:p14="http://schemas.microsoft.com/office/powerpoint/2010/main" val="16160082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The start of the semester sets the tone for everything that follows. Early experiences shape how students perceive the course, their level of engagement, and their confidence in succeeding. Planning for early engagement ensures that students are actively involved from the beginning rather than trying to catch up later.</a:t>
            </a:r>
          </a:p>
          <a:p>
            <a:pPr>
              <a:buNone/>
            </a:pPr>
            <a:endParaRPr lang="en-US" dirty="0"/>
          </a:p>
          <a:p>
            <a:pPr>
              <a:buNone/>
            </a:pPr>
            <a:r>
              <a:rPr lang="en-US" dirty="0"/>
              <a:t>This includes designing purposeful first-week activities, clearly communicating expectations, and providing early opportunities for success. When students understand what to do and feel capable of doing it, they are more likely to stay engaged and persist. By being intentional at the start, you build momentum that carries through the entire semester and supports stronger retention and overall student success.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6FFD55-4E2B-4DCF-8BF1-369DC852E86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4225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A pit stop is designed for precision, not overhaul. The goal is to make targeted adjustments that improve performance without taking the system apart. This same principle applies to your teaching at the end of the semester. Rather than redesigning your entire course, you focus on identifying a few key areas where small changes will have the greatest impact—clarifying an assignment, adjusting pacing, reorganizing materials, or refining instructions.</a:t>
            </a:r>
          </a:p>
          <a:p>
            <a:pPr>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A8E94C-0E61-4ADE-8EAC-A5592027C02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62849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EDC3B-8507-F653-F66A-47D2341EB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C14046-0EDE-FD94-64BC-42B19EE061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61E4E4-A87A-DE7D-6FE7-F9DAA90AFD97}"/>
              </a:ext>
            </a:extLst>
          </p:cNvPr>
          <p:cNvSpPr>
            <a:spLocks noGrp="1"/>
          </p:cNvSpPr>
          <p:nvPr>
            <p:ph type="body" idx="1"/>
          </p:nvPr>
        </p:nvSpPr>
        <p:spPr/>
        <p:txBody>
          <a:bodyPr/>
          <a:lstStyle/>
          <a:p>
            <a:pPr>
              <a:buNone/>
            </a:pPr>
            <a:r>
              <a:rPr lang="en-US" dirty="0"/>
              <a:t>Setting up course communication in advance ensures smooth, consistent engagement with your students. Create clear channels for announcements, assignments, and questions so students know where to go for information. You can also automate introductory messages to outline key expectations, deadlines, and policies. Scheduling reminders for assignments and exams helps keep students on track without requiring constant manual communication. By organizing communication ahead of time, you create a more structured and proactive learning environment.</a:t>
            </a:r>
          </a:p>
          <a:p>
            <a:endParaRPr lang="en-US" dirty="0"/>
          </a:p>
        </p:txBody>
      </p:sp>
      <p:sp>
        <p:nvSpPr>
          <p:cNvPr id="4" name="Slide Number Placeholder 3">
            <a:extLst>
              <a:ext uri="{FF2B5EF4-FFF2-40B4-BE49-F238E27FC236}">
                <a16:creationId xmlns:a16="http://schemas.microsoft.com/office/drawing/2014/main" id="{9DC46CF4-3766-5F9D-227B-C372B84D91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F93D7C-8744-4E97-A034-59454903F8F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253142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FA377-7616-6E6A-D4F2-8123700D64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7A8AB3-4720-8414-8FFD-035D9C4AE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42ACEA-5093-EB77-A055-FBD314EF1C08}"/>
              </a:ext>
            </a:extLst>
          </p:cNvPr>
          <p:cNvSpPr>
            <a:spLocks noGrp="1"/>
          </p:cNvSpPr>
          <p:nvPr>
            <p:ph type="body" idx="1"/>
          </p:nvPr>
        </p:nvSpPr>
        <p:spPr/>
        <p:txBody>
          <a:bodyPr/>
          <a:lstStyle/>
          <a:p>
            <a:pPr>
              <a:buNone/>
            </a:pPr>
            <a:r>
              <a:rPr lang="en-US" dirty="0"/>
              <a:t>Planning ahead helps you stay organized and reduces last-minute stress. Tools like Google Calendar allow you to set reminders for key tasks such as updating materials, preparing syllabi, and scheduling meetings. Using a planning tool like Trello can also help you map out your course timeline and organize tasks such as updating resources, scheduling office hours, and preparing assignments. Breaking work into manageable steps creates a clear roadmap and ensures a more efficient and organized start to the semester.</a:t>
            </a:r>
          </a:p>
          <a:p>
            <a:endParaRPr lang="en-US" dirty="0"/>
          </a:p>
        </p:txBody>
      </p:sp>
      <p:sp>
        <p:nvSpPr>
          <p:cNvPr id="4" name="Slide Number Placeholder 3">
            <a:extLst>
              <a:ext uri="{FF2B5EF4-FFF2-40B4-BE49-F238E27FC236}">
                <a16:creationId xmlns:a16="http://schemas.microsoft.com/office/drawing/2014/main" id="{EA2B9169-95BD-335A-9BC8-49CFA84B145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F93D7C-8744-4E97-A034-59454903F8F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10931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EBC04-82C2-3DB5-0780-82454DB0B3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A85B33-1AFE-2D4F-939E-B0A8176B7F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6D293B-5AB0-8D74-93D8-863B1AE2FF0C}"/>
              </a:ext>
            </a:extLst>
          </p:cNvPr>
          <p:cNvSpPr>
            <a:spLocks noGrp="1"/>
          </p:cNvSpPr>
          <p:nvPr>
            <p:ph type="body" idx="1"/>
          </p:nvPr>
        </p:nvSpPr>
        <p:spPr/>
        <p:txBody>
          <a:bodyPr/>
          <a:lstStyle/>
          <a:p>
            <a:pPr>
              <a:buNone/>
            </a:pPr>
            <a:r>
              <a:rPr lang="en-US" dirty="0"/>
              <a:t>The ultimate goal of a teaching toolbox tune-up is to improve outcomes for students. When your course is clear, organized, and intentionally designed, students are better able to focus on learning rather than navigating confusion. Clear expectations, well-structured materials, and purposeful assignments create an environment where students can engage more fully and perform at a higher level. These improvements also influence persistence. When students feel supported, understand what is expected, and experience early success, they are more likely to stay engaged and complete the course. By making small, targeted changes to your teaching now, you create a more effective learning experience that leads to stronger performance, increased confidence, and better overall student success.</a:t>
            </a:r>
          </a:p>
          <a:p>
            <a:endParaRPr lang="en-US" dirty="0"/>
          </a:p>
        </p:txBody>
      </p:sp>
      <p:sp>
        <p:nvSpPr>
          <p:cNvPr id="4" name="Slide Number Placeholder 3">
            <a:extLst>
              <a:ext uri="{FF2B5EF4-FFF2-40B4-BE49-F238E27FC236}">
                <a16:creationId xmlns:a16="http://schemas.microsoft.com/office/drawing/2014/main" id="{027FAAD8-80C7-1B5E-278F-44E3EF73B17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A8E94C-0E61-4ADE-8EAC-A5592027C02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735750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Together, these five steps—capture, reflect, refine, organize, and prepare—create a continuous cycle of improvement. Each step builds on the previous one, turning experience into action and action into impact. This process is not about doing more; it is about being intentional with what you already know. By following this framework, each semester becomes an opportunity to strengthen your teaching and improve student outcomes in a focused, manageable way.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A8E94C-0E61-4ADE-8EAC-A5592027C02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113507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In conclusion, a teaching toolbox tune-up is a simple but powerful way to turn one semester into a foundation for the next. By taking time to capture what worked, reflect on what can be improved, and make targeted adjustments, you move from reacting to planning with purpose. This process ensures that your teaching continues to evolve—becoming more efficient, intentional, and effective over time.</a:t>
            </a:r>
          </a:p>
          <a:p>
            <a:pPr>
              <a:buNone/>
            </a:pPr>
            <a:endParaRPr lang="en-US" dirty="0"/>
          </a:p>
          <a:p>
            <a:pPr>
              <a:buNone/>
            </a:pPr>
            <a:r>
              <a:rPr lang="en-US" dirty="0"/>
              <a:t>The key is not to do everything, but to focus on what matters most. Small, focused actions—organizing materials, refining assignments, and clarifying expectations—lead to meaningful improvements without adding unnecessary workload. These adjustments reduce stress, streamline preparation, and position you to begin the next semester with clarity and confidence.</a:t>
            </a:r>
          </a:p>
          <a:p>
            <a:pPr>
              <a:buNone/>
            </a:pPr>
            <a:endParaRPr lang="en-US" dirty="0"/>
          </a:p>
          <a:p>
            <a:pPr>
              <a:buNone/>
            </a:pPr>
            <a:r>
              <a:rPr lang="en-US" dirty="0"/>
              <a:t>Ultimately, this work is about impact. When your course is well-structured and intentionally designed, students are better able to engage, understand, and succeed. A small investment of time now creates a stronger learning experience later—ensuring that each semester builds on the last in a continuous cycle of improvement.  </a:t>
            </a:r>
          </a:p>
          <a:p>
            <a:pPr>
              <a:buNone/>
            </a:pPr>
            <a:endParaRPr lang="en-US" dirty="0"/>
          </a:p>
          <a:p>
            <a:pPr>
              <a:buNone/>
            </a:pPr>
            <a:r>
              <a:rPr lang="en-US" dirty="0"/>
              <a:t>Take 30–60 minutes now to complete this tune-up—you’ll start your next semester more prepared, more confident, and more effective. Use the Teaching Toolbox Tune-Up Guide at the end of the PDF to walk through each step—capture, reflect, refine, organize, and prepare—and focus on one or two high-impact actions. This simple process will help you turn your insights into clear, intentional improvements for the next term.</a:t>
            </a:r>
          </a:p>
          <a:p>
            <a:pPr>
              <a:buNone/>
            </a:pPr>
            <a:endParaRPr lang="en-US" dirty="0"/>
          </a:p>
        </p:txBody>
      </p:sp>
      <p:sp>
        <p:nvSpPr>
          <p:cNvPr id="4" name="Slide Number Placeholder 3"/>
          <p:cNvSpPr>
            <a:spLocks noGrp="1"/>
          </p:cNvSpPr>
          <p:nvPr>
            <p:ph type="sldNum" sz="quarter" idx="5"/>
          </p:nvPr>
        </p:nvSpPr>
        <p:spPr/>
        <p:txBody>
          <a:bodyPr/>
          <a:lstStyle/>
          <a:p>
            <a:fld id="{79A8E94C-0E61-4ADE-8EAC-A5592027C023}" type="slidenum">
              <a:rPr lang="en-US" smtClean="0"/>
              <a:t>24</a:t>
            </a:fld>
            <a:endParaRPr lang="en-US" dirty="0"/>
          </a:p>
        </p:txBody>
      </p:sp>
    </p:spTree>
    <p:extLst>
      <p:ext uri="{BB962C8B-B14F-4D97-AF65-F5344CB8AC3E}">
        <p14:creationId xmlns:p14="http://schemas.microsoft.com/office/powerpoint/2010/main" val="1153814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01C77559-FE55-47F6-BBEB-E49F508A646D}"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92001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Without this intentional effort, it is easy to fall into a cycle of repetition. The same challenges—unclear assignments, disorganized materials, or student confusion—tend to carry over from one semester to the next. Over time, this increases workload and limits progress. </a:t>
            </a:r>
          </a:p>
          <a:p>
            <a:pPr>
              <a:buNone/>
            </a:pPr>
            <a:endParaRPr lang="en-US" dirty="0"/>
          </a:p>
          <a:p>
            <a:pPr>
              <a:buNone/>
            </a:pPr>
            <a:r>
              <a:rPr lang="en-US" dirty="0"/>
              <a:t>A short, focused investment at the end of the semester interrupts this cycle. By capturing insights and making targeted adjustments now, you shift from recreating to refining. This approach not only saves time but also leads to stronger course design, smoother delivery, and improved student outcomes.</a:t>
            </a:r>
          </a:p>
          <a:p>
            <a:endParaRPr lang="en-US" dirty="0"/>
          </a:p>
        </p:txBody>
      </p:sp>
      <p:sp>
        <p:nvSpPr>
          <p:cNvPr id="4" name="Slide Number Placeholder 3"/>
          <p:cNvSpPr>
            <a:spLocks noGrp="1"/>
          </p:cNvSpPr>
          <p:nvPr>
            <p:ph type="sldNum" sz="quarter" idx="5"/>
          </p:nvPr>
        </p:nvSpPr>
        <p:spPr/>
        <p:txBody>
          <a:bodyPr/>
          <a:lstStyle/>
          <a:p>
            <a:fld id="{79A8E94C-0E61-4ADE-8EAC-A5592027C023}" type="slidenum">
              <a:rPr lang="en-US" smtClean="0"/>
              <a:t>3</a:t>
            </a:fld>
            <a:endParaRPr lang="en-US" dirty="0"/>
          </a:p>
        </p:txBody>
      </p:sp>
    </p:spTree>
    <p:extLst>
      <p:ext uri="{BB962C8B-B14F-4D97-AF65-F5344CB8AC3E}">
        <p14:creationId xmlns:p14="http://schemas.microsoft.com/office/powerpoint/2010/main" val="3921916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Teaching Toolbox Tune-Up provides a structured approach to improving your course without overwhelming your time or effort. By breaking the process into five steps—capture, reflect, refine, organize, and prepare—you create a clear pathway from experience to action. Each step builds on the previous one, ensuring that your improvements are intentional and aligned to student learning. This framework keeps the process focused and manageable while supporting continuous growth in your teaching practice.</a:t>
            </a:r>
          </a:p>
        </p:txBody>
      </p:sp>
      <p:sp>
        <p:nvSpPr>
          <p:cNvPr id="4" name="Slide Number Placeholder 3"/>
          <p:cNvSpPr>
            <a:spLocks noGrp="1"/>
          </p:cNvSpPr>
          <p:nvPr>
            <p:ph type="sldNum" sz="quarter" idx="5"/>
          </p:nvPr>
        </p:nvSpPr>
        <p:spPr/>
        <p:txBody>
          <a:bodyPr/>
          <a:lstStyle/>
          <a:p>
            <a:fld id="{79A8E94C-0E61-4ADE-8EAC-A5592027C023}" type="slidenum">
              <a:rPr lang="en-US" smtClean="0"/>
              <a:t>4</a:t>
            </a:fld>
            <a:endParaRPr lang="en-US" dirty="0"/>
          </a:p>
        </p:txBody>
      </p:sp>
    </p:spTree>
    <p:extLst>
      <p:ext uri="{BB962C8B-B14F-4D97-AF65-F5344CB8AC3E}">
        <p14:creationId xmlns:p14="http://schemas.microsoft.com/office/powerpoint/2010/main" val="1833990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The first step in the Teaching Toolbox Tune-Up is to capture what stood out during the semester while it is still fresh in your mind. This includes both what worked well and what did not go as expected. Think about the moments when students were most engaged, the assignments that produced strong results, and the strategies that helped clarify difficult concepts. </a:t>
            </a:r>
          </a:p>
          <a:p>
            <a:pPr>
              <a:buNone/>
            </a:pPr>
            <a:endParaRPr lang="en-US" dirty="0"/>
          </a:p>
        </p:txBody>
      </p:sp>
      <p:sp>
        <p:nvSpPr>
          <p:cNvPr id="4" name="Slide Number Placeholder 3"/>
          <p:cNvSpPr>
            <a:spLocks noGrp="1"/>
          </p:cNvSpPr>
          <p:nvPr>
            <p:ph type="sldNum" sz="quarter" idx="5"/>
          </p:nvPr>
        </p:nvSpPr>
        <p:spPr/>
        <p:txBody>
          <a:bodyPr/>
          <a:lstStyle/>
          <a:p>
            <a:fld id="{79A8E94C-0E61-4ADE-8EAC-A5592027C023}" type="slidenum">
              <a:rPr lang="en-US" smtClean="0"/>
              <a:t>5</a:t>
            </a:fld>
            <a:endParaRPr lang="en-US" dirty="0"/>
          </a:p>
        </p:txBody>
      </p:sp>
    </p:spTree>
    <p:extLst>
      <p:ext uri="{BB962C8B-B14F-4D97-AF65-F5344CB8AC3E}">
        <p14:creationId xmlns:p14="http://schemas.microsoft.com/office/powerpoint/2010/main" val="21346808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19314-FF2E-E9BE-17C4-01609A779D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A7CDA6-5683-0274-CBCF-66935C1A78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B2C442-F4ED-1A78-D763-138E86DC2F27}"/>
              </a:ext>
            </a:extLst>
          </p:cNvPr>
          <p:cNvSpPr>
            <a:spLocks noGrp="1"/>
          </p:cNvSpPr>
          <p:nvPr>
            <p:ph type="body" idx="1"/>
          </p:nvPr>
        </p:nvSpPr>
        <p:spPr/>
        <p:txBody>
          <a:bodyPr/>
          <a:lstStyle/>
          <a:p>
            <a:pPr>
              <a:buNone/>
            </a:pPr>
            <a:r>
              <a:rPr lang="en-US" dirty="0"/>
              <a:t>Equally important is identifying what did not work as expected. This is not about criticism—it is about improvement. Every course provides insight into where students struggled, where instructions may have been unclear, or where engagement dropped. These moments are valuable because they point directly to opportunities for refinement.</a:t>
            </a:r>
          </a:p>
          <a:p>
            <a:pPr>
              <a:buNone/>
            </a:pPr>
            <a:endParaRPr lang="en-US" dirty="0"/>
          </a:p>
          <a:p>
            <a:endParaRPr lang="en-US" dirty="0"/>
          </a:p>
        </p:txBody>
      </p:sp>
      <p:sp>
        <p:nvSpPr>
          <p:cNvPr id="4" name="Slide Number Placeholder 3">
            <a:extLst>
              <a:ext uri="{FF2B5EF4-FFF2-40B4-BE49-F238E27FC236}">
                <a16:creationId xmlns:a16="http://schemas.microsoft.com/office/drawing/2014/main" id="{D1E72D8C-AD43-451D-3432-7D78A05B6E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A8E94C-0E61-4ADE-8EAC-A5592027C02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7997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This step is not about analysis—it is about preservation. You are collecting raw observations that will later guide improvement. Without capturing these insights now, even your most valuable experiences can fade or become difficult to recall accurately.</a:t>
            </a:r>
          </a:p>
          <a:p>
            <a:pPr>
              <a:buNone/>
            </a:pPr>
            <a:endParaRPr lang="en-US" dirty="0"/>
          </a:p>
          <a:p>
            <a:pPr>
              <a:buNone/>
            </a:pPr>
            <a:r>
              <a:rPr lang="en-US" dirty="0"/>
              <a:t>The process does not need to be complex. A simple list, quick notes, or brief reflections are enough. The goal is to document your experience so it can be used intentionally rather than relying on memory later. These notes become the foundation for the next steps in the process, helping you move forward with clarity and focus.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A8E94C-0E61-4ADE-8EAC-A5592027C02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8539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captured your observations, the next step is to reflect on them to identify patterns and meaning. Reflection moves you beyond individual moments and helps you understand how students experienced your course as a whole. Instead of focusing on isolated successes or challenges, you begin to see trends—where students consistently performed well, where they struggled, and what may have influenced those outcomes.</a:t>
            </a:r>
          </a:p>
          <a:p>
            <a:endParaRPr lang="en-US" dirty="0"/>
          </a:p>
          <a:p>
            <a:r>
              <a:rPr lang="en-US" dirty="0"/>
              <a:t>This is where you ask deeper questions. Were challenges related to unclear instructions, pacing, or prior knowledge gaps? Did certain strategies consistently improve engagement or understanding? Reflection allows you to connect your teaching practices to student outcomes in a more intentional way, helping you determine what had the greatest impact on learning.</a:t>
            </a:r>
          </a:p>
          <a:p>
            <a:endParaRPr lang="en-US" dirty="0"/>
          </a:p>
        </p:txBody>
      </p:sp>
      <p:sp>
        <p:nvSpPr>
          <p:cNvPr id="4" name="Slide Number Placeholder 3"/>
          <p:cNvSpPr>
            <a:spLocks noGrp="1"/>
          </p:cNvSpPr>
          <p:nvPr>
            <p:ph type="sldNum" sz="quarter" idx="5"/>
          </p:nvPr>
        </p:nvSpPr>
        <p:spPr/>
        <p:txBody>
          <a:bodyPr/>
          <a:lstStyle/>
          <a:p>
            <a:fld id="{79A8E94C-0E61-4ADE-8EAC-A5592027C023}" type="slidenum">
              <a:rPr lang="en-US" smtClean="0"/>
              <a:t>8</a:t>
            </a:fld>
            <a:endParaRPr lang="en-US" dirty="0"/>
          </a:p>
        </p:txBody>
      </p:sp>
    </p:spTree>
    <p:extLst>
      <p:ext uri="{BB962C8B-B14F-4D97-AF65-F5344CB8AC3E}">
        <p14:creationId xmlns:p14="http://schemas.microsoft.com/office/powerpoint/2010/main" val="2021488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Using feedback and data strengthens this process. Reviewing performance trends, common errors, and student feedback provides a clearer picture of how your course functioned. Rather than relying on perception alone, you are using evidence to guide your understanding.</a:t>
            </a:r>
          </a:p>
          <a:p>
            <a:pPr>
              <a:buNone/>
            </a:pPr>
            <a:endParaRPr lang="en-US" dirty="0"/>
          </a:p>
          <a:p>
            <a:pPr>
              <a:buNone/>
            </a:pPr>
            <a:r>
              <a:rPr lang="en-US" dirty="0"/>
              <a:t>When multiple students encounter the same difficulty, it often signals an opportunity for improvement. These patterns help you identify what to reinforce and what may need to change. By reflecting in this way, you move from observation to insight, creating a clear direction for the next step in the process.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A8E94C-0E61-4ADE-8EAC-A5592027C02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52339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566B7-BB19-11B8-3802-79416F1D631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FE8E8B-C12C-DE96-6E4D-232C4ECDA6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F32C9E6-D579-20E0-26CA-7151A2A9FB44}"/>
              </a:ext>
            </a:extLst>
          </p:cNvPr>
          <p:cNvSpPr>
            <a:spLocks noGrp="1"/>
          </p:cNvSpPr>
          <p:nvPr>
            <p:ph type="dt" sz="half" idx="10"/>
          </p:nvPr>
        </p:nvSpPr>
        <p:spPr/>
        <p:txBody>
          <a:bodyPr/>
          <a:lstStyle/>
          <a:p>
            <a:fld id="{9CF5FCC9-95D8-46AD-AE2F-580D9CAFB922}" type="datetimeFigureOut">
              <a:rPr lang="en-US" smtClean="0"/>
              <a:t>5/5/2026</a:t>
            </a:fld>
            <a:endParaRPr lang="en-US" dirty="0"/>
          </a:p>
        </p:txBody>
      </p:sp>
      <p:sp>
        <p:nvSpPr>
          <p:cNvPr id="5" name="Footer Placeholder 4">
            <a:extLst>
              <a:ext uri="{FF2B5EF4-FFF2-40B4-BE49-F238E27FC236}">
                <a16:creationId xmlns:a16="http://schemas.microsoft.com/office/drawing/2014/main" id="{89C7B563-82F8-3A79-0BA5-859D3927691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7A759F9-83A9-441F-98F7-12E3ECD46CAE}"/>
              </a:ext>
            </a:extLst>
          </p:cNvPr>
          <p:cNvSpPr>
            <a:spLocks noGrp="1"/>
          </p:cNvSpPr>
          <p:nvPr>
            <p:ph type="sldNum" sz="quarter" idx="12"/>
          </p:nvPr>
        </p:nvSpPr>
        <p:spPr/>
        <p:txBody>
          <a:bodyPr/>
          <a:lstStyle/>
          <a:p>
            <a:fld id="{81CFE440-3EE9-4D8B-B2CF-BD296E9A1987}" type="slidenum">
              <a:rPr lang="en-US" smtClean="0"/>
              <a:t>‹#›</a:t>
            </a:fld>
            <a:endParaRPr lang="en-US" dirty="0"/>
          </a:p>
        </p:txBody>
      </p:sp>
    </p:spTree>
    <p:extLst>
      <p:ext uri="{BB962C8B-B14F-4D97-AF65-F5344CB8AC3E}">
        <p14:creationId xmlns:p14="http://schemas.microsoft.com/office/powerpoint/2010/main" val="1620339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62A02-A29D-69E5-30BD-0F1CA0BB6DC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A22B65-3FAE-F1EF-8432-46B23C0A122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92944D-AFAB-1C46-B817-00A4E844DD1F}"/>
              </a:ext>
            </a:extLst>
          </p:cNvPr>
          <p:cNvSpPr>
            <a:spLocks noGrp="1"/>
          </p:cNvSpPr>
          <p:nvPr>
            <p:ph type="dt" sz="half" idx="10"/>
          </p:nvPr>
        </p:nvSpPr>
        <p:spPr/>
        <p:txBody>
          <a:bodyPr/>
          <a:lstStyle/>
          <a:p>
            <a:fld id="{9CF5FCC9-95D8-46AD-AE2F-580D9CAFB922}" type="datetimeFigureOut">
              <a:rPr lang="en-US" smtClean="0"/>
              <a:t>5/5/2026</a:t>
            </a:fld>
            <a:endParaRPr lang="en-US" dirty="0"/>
          </a:p>
        </p:txBody>
      </p:sp>
      <p:sp>
        <p:nvSpPr>
          <p:cNvPr id="5" name="Footer Placeholder 4">
            <a:extLst>
              <a:ext uri="{FF2B5EF4-FFF2-40B4-BE49-F238E27FC236}">
                <a16:creationId xmlns:a16="http://schemas.microsoft.com/office/drawing/2014/main" id="{5D18A671-BB28-3FED-662C-79A4CBE401C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7585898-2346-B9FF-6D03-91B375411E9B}"/>
              </a:ext>
            </a:extLst>
          </p:cNvPr>
          <p:cNvSpPr>
            <a:spLocks noGrp="1"/>
          </p:cNvSpPr>
          <p:nvPr>
            <p:ph type="sldNum" sz="quarter" idx="12"/>
          </p:nvPr>
        </p:nvSpPr>
        <p:spPr/>
        <p:txBody>
          <a:bodyPr/>
          <a:lstStyle/>
          <a:p>
            <a:fld id="{81CFE440-3EE9-4D8B-B2CF-BD296E9A1987}" type="slidenum">
              <a:rPr lang="en-US" smtClean="0"/>
              <a:t>‹#›</a:t>
            </a:fld>
            <a:endParaRPr lang="en-US" dirty="0"/>
          </a:p>
        </p:txBody>
      </p:sp>
    </p:spTree>
    <p:extLst>
      <p:ext uri="{BB962C8B-B14F-4D97-AF65-F5344CB8AC3E}">
        <p14:creationId xmlns:p14="http://schemas.microsoft.com/office/powerpoint/2010/main" val="2371991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54C9F7-DBB1-66C9-0D77-5C1272640BA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35D727-1F50-6A91-7C7B-39EEB6EF379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1FA3EE-DCDF-9C58-EE78-869F152BDE35}"/>
              </a:ext>
            </a:extLst>
          </p:cNvPr>
          <p:cNvSpPr>
            <a:spLocks noGrp="1"/>
          </p:cNvSpPr>
          <p:nvPr>
            <p:ph type="dt" sz="half" idx="10"/>
          </p:nvPr>
        </p:nvSpPr>
        <p:spPr/>
        <p:txBody>
          <a:bodyPr/>
          <a:lstStyle/>
          <a:p>
            <a:fld id="{9CF5FCC9-95D8-46AD-AE2F-580D9CAFB922}" type="datetimeFigureOut">
              <a:rPr lang="en-US" smtClean="0"/>
              <a:t>5/5/2026</a:t>
            </a:fld>
            <a:endParaRPr lang="en-US" dirty="0"/>
          </a:p>
        </p:txBody>
      </p:sp>
      <p:sp>
        <p:nvSpPr>
          <p:cNvPr id="5" name="Footer Placeholder 4">
            <a:extLst>
              <a:ext uri="{FF2B5EF4-FFF2-40B4-BE49-F238E27FC236}">
                <a16:creationId xmlns:a16="http://schemas.microsoft.com/office/drawing/2014/main" id="{641B37C9-1A1D-BEDF-3C5D-3F0E4DB48C9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6615D90-73A0-C396-8B80-0022AE78FD42}"/>
              </a:ext>
            </a:extLst>
          </p:cNvPr>
          <p:cNvSpPr>
            <a:spLocks noGrp="1"/>
          </p:cNvSpPr>
          <p:nvPr>
            <p:ph type="sldNum" sz="quarter" idx="12"/>
          </p:nvPr>
        </p:nvSpPr>
        <p:spPr/>
        <p:txBody>
          <a:bodyPr/>
          <a:lstStyle/>
          <a:p>
            <a:fld id="{81CFE440-3EE9-4D8B-B2CF-BD296E9A1987}" type="slidenum">
              <a:rPr lang="en-US" smtClean="0"/>
              <a:t>‹#›</a:t>
            </a:fld>
            <a:endParaRPr lang="en-US" dirty="0"/>
          </a:p>
        </p:txBody>
      </p:sp>
    </p:spTree>
    <p:extLst>
      <p:ext uri="{BB962C8B-B14F-4D97-AF65-F5344CB8AC3E}">
        <p14:creationId xmlns:p14="http://schemas.microsoft.com/office/powerpoint/2010/main" val="21172052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27D73-8182-3C3B-D685-A238471EEBE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11500AC-DA8F-5E08-1CD3-5DA30E0CEC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BADA8B0-B60B-0FD5-C743-30495EF0AB9F}"/>
              </a:ext>
            </a:extLst>
          </p:cNvPr>
          <p:cNvSpPr>
            <a:spLocks noGrp="1"/>
          </p:cNvSpPr>
          <p:nvPr>
            <p:ph type="dt" sz="half" idx="10"/>
          </p:nvPr>
        </p:nvSpPr>
        <p:spPr/>
        <p:txBody>
          <a:bodyPr/>
          <a:lstStyle/>
          <a:p>
            <a:fld id="{DAB4D1A3-0CE8-4811-B005-DEE4B9F195AF}" type="datetimeFigureOut">
              <a:rPr lang="en-US" smtClean="0"/>
              <a:t>5/5/2026</a:t>
            </a:fld>
            <a:endParaRPr lang="en-US" dirty="0"/>
          </a:p>
        </p:txBody>
      </p:sp>
      <p:sp>
        <p:nvSpPr>
          <p:cNvPr id="5" name="Footer Placeholder 4">
            <a:extLst>
              <a:ext uri="{FF2B5EF4-FFF2-40B4-BE49-F238E27FC236}">
                <a16:creationId xmlns:a16="http://schemas.microsoft.com/office/drawing/2014/main" id="{3C52B3C0-F5FB-19EB-D976-CBEC88ECFDB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8957F2A-6CBC-9517-4912-80B003644E6A}"/>
              </a:ext>
            </a:extLst>
          </p:cNvPr>
          <p:cNvSpPr>
            <a:spLocks noGrp="1"/>
          </p:cNvSpPr>
          <p:nvPr>
            <p:ph type="sldNum" sz="quarter" idx="12"/>
          </p:nvPr>
        </p:nvSpPr>
        <p:spPr/>
        <p:txBody>
          <a:bodyPr/>
          <a:lstStyle/>
          <a:p>
            <a:fld id="{02CBC627-62E6-46FD-A81F-00901EBCBA3E}" type="slidenum">
              <a:rPr lang="en-US" smtClean="0"/>
              <a:t>‹#›</a:t>
            </a:fld>
            <a:endParaRPr lang="en-US" dirty="0"/>
          </a:p>
        </p:txBody>
      </p:sp>
    </p:spTree>
    <p:extLst>
      <p:ext uri="{BB962C8B-B14F-4D97-AF65-F5344CB8AC3E}">
        <p14:creationId xmlns:p14="http://schemas.microsoft.com/office/powerpoint/2010/main" val="24863406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6B451-B94F-52EF-BD30-42B2564F49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B62772-CED4-B828-DE1A-65814758D0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4531AE-8E07-E331-5C29-61D198BEE306}"/>
              </a:ext>
            </a:extLst>
          </p:cNvPr>
          <p:cNvSpPr>
            <a:spLocks noGrp="1"/>
          </p:cNvSpPr>
          <p:nvPr>
            <p:ph type="dt" sz="half" idx="10"/>
          </p:nvPr>
        </p:nvSpPr>
        <p:spPr/>
        <p:txBody>
          <a:bodyPr/>
          <a:lstStyle/>
          <a:p>
            <a:fld id="{DAB4D1A3-0CE8-4811-B005-DEE4B9F195AF}" type="datetimeFigureOut">
              <a:rPr lang="en-US" smtClean="0"/>
              <a:t>5/5/2026</a:t>
            </a:fld>
            <a:endParaRPr lang="en-US" dirty="0"/>
          </a:p>
        </p:txBody>
      </p:sp>
      <p:sp>
        <p:nvSpPr>
          <p:cNvPr id="5" name="Footer Placeholder 4">
            <a:extLst>
              <a:ext uri="{FF2B5EF4-FFF2-40B4-BE49-F238E27FC236}">
                <a16:creationId xmlns:a16="http://schemas.microsoft.com/office/drawing/2014/main" id="{266584D0-F65E-75BB-7D10-44439D6BB7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DD69D46-F31A-3B01-893B-F0BEA74B742D}"/>
              </a:ext>
            </a:extLst>
          </p:cNvPr>
          <p:cNvSpPr>
            <a:spLocks noGrp="1"/>
          </p:cNvSpPr>
          <p:nvPr>
            <p:ph type="sldNum" sz="quarter" idx="12"/>
          </p:nvPr>
        </p:nvSpPr>
        <p:spPr/>
        <p:txBody>
          <a:bodyPr/>
          <a:lstStyle/>
          <a:p>
            <a:fld id="{02CBC627-62E6-46FD-A81F-00901EBCBA3E}" type="slidenum">
              <a:rPr lang="en-US" smtClean="0"/>
              <a:t>‹#›</a:t>
            </a:fld>
            <a:endParaRPr lang="en-US" dirty="0"/>
          </a:p>
        </p:txBody>
      </p:sp>
    </p:spTree>
    <p:extLst>
      <p:ext uri="{BB962C8B-B14F-4D97-AF65-F5344CB8AC3E}">
        <p14:creationId xmlns:p14="http://schemas.microsoft.com/office/powerpoint/2010/main" val="10070347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4B662-C83D-2073-088A-82E7C894744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7C6F642-7663-FE6F-08EC-767C8FA044B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C97B05-545F-DC77-1511-10B1701D3A60}"/>
              </a:ext>
            </a:extLst>
          </p:cNvPr>
          <p:cNvSpPr>
            <a:spLocks noGrp="1"/>
          </p:cNvSpPr>
          <p:nvPr>
            <p:ph type="dt" sz="half" idx="10"/>
          </p:nvPr>
        </p:nvSpPr>
        <p:spPr/>
        <p:txBody>
          <a:bodyPr/>
          <a:lstStyle/>
          <a:p>
            <a:fld id="{DAB4D1A3-0CE8-4811-B005-DEE4B9F195AF}" type="datetimeFigureOut">
              <a:rPr lang="en-US" smtClean="0"/>
              <a:t>5/5/2026</a:t>
            </a:fld>
            <a:endParaRPr lang="en-US" dirty="0"/>
          </a:p>
        </p:txBody>
      </p:sp>
      <p:sp>
        <p:nvSpPr>
          <p:cNvPr id="5" name="Footer Placeholder 4">
            <a:extLst>
              <a:ext uri="{FF2B5EF4-FFF2-40B4-BE49-F238E27FC236}">
                <a16:creationId xmlns:a16="http://schemas.microsoft.com/office/drawing/2014/main" id="{15C053E4-3595-8E23-9CF2-15B4A63B77D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E2EC954-02FB-9F7B-4704-62CE92431186}"/>
              </a:ext>
            </a:extLst>
          </p:cNvPr>
          <p:cNvSpPr>
            <a:spLocks noGrp="1"/>
          </p:cNvSpPr>
          <p:nvPr>
            <p:ph type="sldNum" sz="quarter" idx="12"/>
          </p:nvPr>
        </p:nvSpPr>
        <p:spPr/>
        <p:txBody>
          <a:bodyPr/>
          <a:lstStyle/>
          <a:p>
            <a:fld id="{02CBC627-62E6-46FD-A81F-00901EBCBA3E}" type="slidenum">
              <a:rPr lang="en-US" smtClean="0"/>
              <a:t>‹#›</a:t>
            </a:fld>
            <a:endParaRPr lang="en-US" dirty="0"/>
          </a:p>
        </p:txBody>
      </p:sp>
    </p:spTree>
    <p:extLst>
      <p:ext uri="{BB962C8B-B14F-4D97-AF65-F5344CB8AC3E}">
        <p14:creationId xmlns:p14="http://schemas.microsoft.com/office/powerpoint/2010/main" val="2067850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A8871-2019-CA49-AF66-40AF7467F1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237646-C3A3-5B64-B38D-702276206ED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E8E6A51-282E-CE84-74A6-0B2E2763E5C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A1B0945-13FA-7C66-BC83-AAE62A2A9448}"/>
              </a:ext>
            </a:extLst>
          </p:cNvPr>
          <p:cNvSpPr>
            <a:spLocks noGrp="1"/>
          </p:cNvSpPr>
          <p:nvPr>
            <p:ph type="dt" sz="half" idx="10"/>
          </p:nvPr>
        </p:nvSpPr>
        <p:spPr/>
        <p:txBody>
          <a:bodyPr/>
          <a:lstStyle/>
          <a:p>
            <a:fld id="{DAB4D1A3-0CE8-4811-B005-DEE4B9F195AF}" type="datetimeFigureOut">
              <a:rPr lang="en-US" smtClean="0"/>
              <a:t>5/5/2026</a:t>
            </a:fld>
            <a:endParaRPr lang="en-US" dirty="0"/>
          </a:p>
        </p:txBody>
      </p:sp>
      <p:sp>
        <p:nvSpPr>
          <p:cNvPr id="6" name="Footer Placeholder 5">
            <a:extLst>
              <a:ext uri="{FF2B5EF4-FFF2-40B4-BE49-F238E27FC236}">
                <a16:creationId xmlns:a16="http://schemas.microsoft.com/office/drawing/2014/main" id="{D85D2BB2-C34C-0C94-613E-9C10EFF96C7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0EB8169-B33D-1AAF-1CAA-F42B68CEFFF7}"/>
              </a:ext>
            </a:extLst>
          </p:cNvPr>
          <p:cNvSpPr>
            <a:spLocks noGrp="1"/>
          </p:cNvSpPr>
          <p:nvPr>
            <p:ph type="sldNum" sz="quarter" idx="12"/>
          </p:nvPr>
        </p:nvSpPr>
        <p:spPr/>
        <p:txBody>
          <a:bodyPr/>
          <a:lstStyle/>
          <a:p>
            <a:fld id="{02CBC627-62E6-46FD-A81F-00901EBCBA3E}" type="slidenum">
              <a:rPr lang="en-US" smtClean="0"/>
              <a:t>‹#›</a:t>
            </a:fld>
            <a:endParaRPr lang="en-US" dirty="0"/>
          </a:p>
        </p:txBody>
      </p:sp>
    </p:spTree>
    <p:extLst>
      <p:ext uri="{BB962C8B-B14F-4D97-AF65-F5344CB8AC3E}">
        <p14:creationId xmlns:p14="http://schemas.microsoft.com/office/powerpoint/2010/main" val="24132417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FCE39-B8E1-C288-92B1-B4B7116FAFF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774F5B-BE64-84CB-0B3B-2656FFE81B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1A5E18-09EC-B323-99A0-EFDDD916374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408C85-3628-4F11-4FE1-B77FBF6762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E0EF795-C363-CE1A-7193-50D3F81CA50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3838AB5-EAED-F291-9BDD-0B19CDC0DC5C}"/>
              </a:ext>
            </a:extLst>
          </p:cNvPr>
          <p:cNvSpPr>
            <a:spLocks noGrp="1"/>
          </p:cNvSpPr>
          <p:nvPr>
            <p:ph type="dt" sz="half" idx="10"/>
          </p:nvPr>
        </p:nvSpPr>
        <p:spPr/>
        <p:txBody>
          <a:bodyPr/>
          <a:lstStyle/>
          <a:p>
            <a:fld id="{DAB4D1A3-0CE8-4811-B005-DEE4B9F195AF}" type="datetimeFigureOut">
              <a:rPr lang="en-US" smtClean="0"/>
              <a:t>5/5/2026</a:t>
            </a:fld>
            <a:endParaRPr lang="en-US" dirty="0"/>
          </a:p>
        </p:txBody>
      </p:sp>
      <p:sp>
        <p:nvSpPr>
          <p:cNvPr id="8" name="Footer Placeholder 7">
            <a:extLst>
              <a:ext uri="{FF2B5EF4-FFF2-40B4-BE49-F238E27FC236}">
                <a16:creationId xmlns:a16="http://schemas.microsoft.com/office/drawing/2014/main" id="{A634FFF9-86F5-7418-1E02-941B73C39E7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73C8589-0626-C7F1-2F21-D694AF37CD57}"/>
              </a:ext>
            </a:extLst>
          </p:cNvPr>
          <p:cNvSpPr>
            <a:spLocks noGrp="1"/>
          </p:cNvSpPr>
          <p:nvPr>
            <p:ph type="sldNum" sz="quarter" idx="12"/>
          </p:nvPr>
        </p:nvSpPr>
        <p:spPr/>
        <p:txBody>
          <a:bodyPr/>
          <a:lstStyle/>
          <a:p>
            <a:fld id="{02CBC627-62E6-46FD-A81F-00901EBCBA3E}" type="slidenum">
              <a:rPr lang="en-US" smtClean="0"/>
              <a:t>‹#›</a:t>
            </a:fld>
            <a:endParaRPr lang="en-US" dirty="0"/>
          </a:p>
        </p:txBody>
      </p:sp>
    </p:spTree>
    <p:extLst>
      <p:ext uri="{BB962C8B-B14F-4D97-AF65-F5344CB8AC3E}">
        <p14:creationId xmlns:p14="http://schemas.microsoft.com/office/powerpoint/2010/main" val="24855079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23004-F4A3-B657-F91D-4211AD1BF23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301147F-9F89-2C5C-BA3B-A08672D7C0B7}"/>
              </a:ext>
            </a:extLst>
          </p:cNvPr>
          <p:cNvSpPr>
            <a:spLocks noGrp="1"/>
          </p:cNvSpPr>
          <p:nvPr>
            <p:ph type="dt" sz="half" idx="10"/>
          </p:nvPr>
        </p:nvSpPr>
        <p:spPr/>
        <p:txBody>
          <a:bodyPr/>
          <a:lstStyle/>
          <a:p>
            <a:fld id="{DAB4D1A3-0CE8-4811-B005-DEE4B9F195AF}" type="datetimeFigureOut">
              <a:rPr lang="en-US" smtClean="0"/>
              <a:t>5/5/2026</a:t>
            </a:fld>
            <a:endParaRPr lang="en-US" dirty="0"/>
          </a:p>
        </p:txBody>
      </p:sp>
      <p:sp>
        <p:nvSpPr>
          <p:cNvPr id="4" name="Footer Placeholder 3">
            <a:extLst>
              <a:ext uri="{FF2B5EF4-FFF2-40B4-BE49-F238E27FC236}">
                <a16:creationId xmlns:a16="http://schemas.microsoft.com/office/drawing/2014/main" id="{2EBEDCF5-9FA5-22EA-308A-713219DA5C8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AB46D8C-564E-B02F-9DE9-6E4A1F48744A}"/>
              </a:ext>
            </a:extLst>
          </p:cNvPr>
          <p:cNvSpPr>
            <a:spLocks noGrp="1"/>
          </p:cNvSpPr>
          <p:nvPr>
            <p:ph type="sldNum" sz="quarter" idx="12"/>
          </p:nvPr>
        </p:nvSpPr>
        <p:spPr/>
        <p:txBody>
          <a:bodyPr/>
          <a:lstStyle/>
          <a:p>
            <a:fld id="{02CBC627-62E6-46FD-A81F-00901EBCBA3E}" type="slidenum">
              <a:rPr lang="en-US" smtClean="0"/>
              <a:t>‹#›</a:t>
            </a:fld>
            <a:endParaRPr lang="en-US" dirty="0"/>
          </a:p>
        </p:txBody>
      </p:sp>
    </p:spTree>
    <p:extLst>
      <p:ext uri="{BB962C8B-B14F-4D97-AF65-F5344CB8AC3E}">
        <p14:creationId xmlns:p14="http://schemas.microsoft.com/office/powerpoint/2010/main" val="27370934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FB32E9-D419-F314-7EEB-5A12B1147149}"/>
              </a:ext>
            </a:extLst>
          </p:cNvPr>
          <p:cNvSpPr>
            <a:spLocks noGrp="1"/>
          </p:cNvSpPr>
          <p:nvPr>
            <p:ph type="dt" sz="half" idx="10"/>
          </p:nvPr>
        </p:nvSpPr>
        <p:spPr/>
        <p:txBody>
          <a:bodyPr/>
          <a:lstStyle/>
          <a:p>
            <a:fld id="{DAB4D1A3-0CE8-4811-B005-DEE4B9F195AF}" type="datetimeFigureOut">
              <a:rPr lang="en-US" smtClean="0"/>
              <a:t>5/5/2026</a:t>
            </a:fld>
            <a:endParaRPr lang="en-US" dirty="0"/>
          </a:p>
        </p:txBody>
      </p:sp>
      <p:sp>
        <p:nvSpPr>
          <p:cNvPr id="3" name="Footer Placeholder 2">
            <a:extLst>
              <a:ext uri="{FF2B5EF4-FFF2-40B4-BE49-F238E27FC236}">
                <a16:creationId xmlns:a16="http://schemas.microsoft.com/office/drawing/2014/main" id="{BA57AED7-4E76-B81F-6A81-DF9AC7A1942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99B5F69-42D8-6E97-38C3-A077475BA9FE}"/>
              </a:ext>
            </a:extLst>
          </p:cNvPr>
          <p:cNvSpPr>
            <a:spLocks noGrp="1"/>
          </p:cNvSpPr>
          <p:nvPr>
            <p:ph type="sldNum" sz="quarter" idx="12"/>
          </p:nvPr>
        </p:nvSpPr>
        <p:spPr/>
        <p:txBody>
          <a:bodyPr/>
          <a:lstStyle/>
          <a:p>
            <a:fld id="{02CBC627-62E6-46FD-A81F-00901EBCBA3E}" type="slidenum">
              <a:rPr lang="en-US" smtClean="0"/>
              <a:t>‹#›</a:t>
            </a:fld>
            <a:endParaRPr lang="en-US" dirty="0"/>
          </a:p>
        </p:txBody>
      </p:sp>
    </p:spTree>
    <p:extLst>
      <p:ext uri="{BB962C8B-B14F-4D97-AF65-F5344CB8AC3E}">
        <p14:creationId xmlns:p14="http://schemas.microsoft.com/office/powerpoint/2010/main" val="27138647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046C8-ABDA-29AD-334E-A0A5C935D8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353C1A2-B509-9DD1-3248-A602B6BD1B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2B7C816-0B2B-2A31-3B0F-BC9C6EE78C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908AD2-CB47-B00F-0EE2-DF663AFB2B1D}"/>
              </a:ext>
            </a:extLst>
          </p:cNvPr>
          <p:cNvSpPr>
            <a:spLocks noGrp="1"/>
          </p:cNvSpPr>
          <p:nvPr>
            <p:ph type="dt" sz="half" idx="10"/>
          </p:nvPr>
        </p:nvSpPr>
        <p:spPr/>
        <p:txBody>
          <a:bodyPr/>
          <a:lstStyle/>
          <a:p>
            <a:fld id="{DAB4D1A3-0CE8-4811-B005-DEE4B9F195AF}" type="datetimeFigureOut">
              <a:rPr lang="en-US" smtClean="0"/>
              <a:t>5/5/2026</a:t>
            </a:fld>
            <a:endParaRPr lang="en-US" dirty="0"/>
          </a:p>
        </p:txBody>
      </p:sp>
      <p:sp>
        <p:nvSpPr>
          <p:cNvPr id="6" name="Footer Placeholder 5">
            <a:extLst>
              <a:ext uri="{FF2B5EF4-FFF2-40B4-BE49-F238E27FC236}">
                <a16:creationId xmlns:a16="http://schemas.microsoft.com/office/drawing/2014/main" id="{E79DF63F-1E51-95A2-4BC4-FFF958AF080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E9BBDD4-3B2A-5F0E-283F-EBB8FD033B3C}"/>
              </a:ext>
            </a:extLst>
          </p:cNvPr>
          <p:cNvSpPr>
            <a:spLocks noGrp="1"/>
          </p:cNvSpPr>
          <p:nvPr>
            <p:ph type="sldNum" sz="quarter" idx="12"/>
          </p:nvPr>
        </p:nvSpPr>
        <p:spPr/>
        <p:txBody>
          <a:bodyPr/>
          <a:lstStyle/>
          <a:p>
            <a:fld id="{02CBC627-62E6-46FD-A81F-00901EBCBA3E}" type="slidenum">
              <a:rPr lang="en-US" smtClean="0"/>
              <a:t>‹#›</a:t>
            </a:fld>
            <a:endParaRPr lang="en-US" dirty="0"/>
          </a:p>
        </p:txBody>
      </p:sp>
    </p:spTree>
    <p:extLst>
      <p:ext uri="{BB962C8B-B14F-4D97-AF65-F5344CB8AC3E}">
        <p14:creationId xmlns:p14="http://schemas.microsoft.com/office/powerpoint/2010/main" val="1881810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1DAB1-35C6-2AA7-F570-E150A52B0C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89613B-3938-6D49-2919-1219D07B6D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D2DA16-C6C4-138E-3AD2-B893E705C584}"/>
              </a:ext>
            </a:extLst>
          </p:cNvPr>
          <p:cNvSpPr>
            <a:spLocks noGrp="1"/>
          </p:cNvSpPr>
          <p:nvPr>
            <p:ph type="dt" sz="half" idx="10"/>
          </p:nvPr>
        </p:nvSpPr>
        <p:spPr/>
        <p:txBody>
          <a:bodyPr/>
          <a:lstStyle/>
          <a:p>
            <a:fld id="{9CF5FCC9-95D8-46AD-AE2F-580D9CAFB922}" type="datetimeFigureOut">
              <a:rPr lang="en-US" smtClean="0"/>
              <a:t>5/5/2026</a:t>
            </a:fld>
            <a:endParaRPr lang="en-US" dirty="0"/>
          </a:p>
        </p:txBody>
      </p:sp>
      <p:sp>
        <p:nvSpPr>
          <p:cNvPr id="5" name="Footer Placeholder 4">
            <a:extLst>
              <a:ext uri="{FF2B5EF4-FFF2-40B4-BE49-F238E27FC236}">
                <a16:creationId xmlns:a16="http://schemas.microsoft.com/office/drawing/2014/main" id="{FBFE5AB8-1E41-65C0-AFD2-B908B2DF376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9C82CD6-0A2C-53C0-2B63-A4B875088F4E}"/>
              </a:ext>
            </a:extLst>
          </p:cNvPr>
          <p:cNvSpPr>
            <a:spLocks noGrp="1"/>
          </p:cNvSpPr>
          <p:nvPr>
            <p:ph type="sldNum" sz="quarter" idx="12"/>
          </p:nvPr>
        </p:nvSpPr>
        <p:spPr/>
        <p:txBody>
          <a:bodyPr/>
          <a:lstStyle/>
          <a:p>
            <a:fld id="{81CFE440-3EE9-4D8B-B2CF-BD296E9A1987}" type="slidenum">
              <a:rPr lang="en-US" smtClean="0"/>
              <a:t>‹#›</a:t>
            </a:fld>
            <a:endParaRPr lang="en-US" dirty="0"/>
          </a:p>
        </p:txBody>
      </p:sp>
    </p:spTree>
    <p:extLst>
      <p:ext uri="{BB962C8B-B14F-4D97-AF65-F5344CB8AC3E}">
        <p14:creationId xmlns:p14="http://schemas.microsoft.com/office/powerpoint/2010/main" val="18432894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2A951-7DEF-9ABA-435D-AA7C179270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287B1F3-CA7D-6C09-1929-95C8BB5668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397DF00-D886-1785-9EAE-1FB57DF3B0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99666D-AC1D-B5C1-46B2-0B28CA79DAC5}"/>
              </a:ext>
            </a:extLst>
          </p:cNvPr>
          <p:cNvSpPr>
            <a:spLocks noGrp="1"/>
          </p:cNvSpPr>
          <p:nvPr>
            <p:ph type="dt" sz="half" idx="10"/>
          </p:nvPr>
        </p:nvSpPr>
        <p:spPr/>
        <p:txBody>
          <a:bodyPr/>
          <a:lstStyle/>
          <a:p>
            <a:fld id="{DAB4D1A3-0CE8-4811-B005-DEE4B9F195AF}" type="datetimeFigureOut">
              <a:rPr lang="en-US" smtClean="0"/>
              <a:t>5/5/2026</a:t>
            </a:fld>
            <a:endParaRPr lang="en-US" dirty="0"/>
          </a:p>
        </p:txBody>
      </p:sp>
      <p:sp>
        <p:nvSpPr>
          <p:cNvPr id="6" name="Footer Placeholder 5">
            <a:extLst>
              <a:ext uri="{FF2B5EF4-FFF2-40B4-BE49-F238E27FC236}">
                <a16:creationId xmlns:a16="http://schemas.microsoft.com/office/drawing/2014/main" id="{5C6F806D-E383-8F73-10F6-E545A1D8CC1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0979607-DFC8-CD96-8723-B74F392BA980}"/>
              </a:ext>
            </a:extLst>
          </p:cNvPr>
          <p:cNvSpPr>
            <a:spLocks noGrp="1"/>
          </p:cNvSpPr>
          <p:nvPr>
            <p:ph type="sldNum" sz="quarter" idx="12"/>
          </p:nvPr>
        </p:nvSpPr>
        <p:spPr/>
        <p:txBody>
          <a:bodyPr/>
          <a:lstStyle/>
          <a:p>
            <a:fld id="{02CBC627-62E6-46FD-A81F-00901EBCBA3E}" type="slidenum">
              <a:rPr lang="en-US" smtClean="0"/>
              <a:t>‹#›</a:t>
            </a:fld>
            <a:endParaRPr lang="en-US" dirty="0"/>
          </a:p>
        </p:txBody>
      </p:sp>
    </p:spTree>
    <p:extLst>
      <p:ext uri="{BB962C8B-B14F-4D97-AF65-F5344CB8AC3E}">
        <p14:creationId xmlns:p14="http://schemas.microsoft.com/office/powerpoint/2010/main" val="6056071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51C3B-4AA1-D587-FE77-A3FBA284D6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FEF950-5249-BEEB-D4E2-B900C0E335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5FA035-2CD4-A1F8-920F-C1C1DC0E1845}"/>
              </a:ext>
            </a:extLst>
          </p:cNvPr>
          <p:cNvSpPr>
            <a:spLocks noGrp="1"/>
          </p:cNvSpPr>
          <p:nvPr>
            <p:ph type="dt" sz="half" idx="10"/>
          </p:nvPr>
        </p:nvSpPr>
        <p:spPr/>
        <p:txBody>
          <a:bodyPr/>
          <a:lstStyle/>
          <a:p>
            <a:fld id="{DAB4D1A3-0CE8-4811-B005-DEE4B9F195AF}" type="datetimeFigureOut">
              <a:rPr lang="en-US" smtClean="0"/>
              <a:t>5/5/2026</a:t>
            </a:fld>
            <a:endParaRPr lang="en-US" dirty="0"/>
          </a:p>
        </p:txBody>
      </p:sp>
      <p:sp>
        <p:nvSpPr>
          <p:cNvPr id="5" name="Footer Placeholder 4">
            <a:extLst>
              <a:ext uri="{FF2B5EF4-FFF2-40B4-BE49-F238E27FC236}">
                <a16:creationId xmlns:a16="http://schemas.microsoft.com/office/drawing/2014/main" id="{437720B4-57F5-B06F-95F2-355DA4C9127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82D8DCD-671D-20ED-CBA0-24783F666A25}"/>
              </a:ext>
            </a:extLst>
          </p:cNvPr>
          <p:cNvSpPr>
            <a:spLocks noGrp="1"/>
          </p:cNvSpPr>
          <p:nvPr>
            <p:ph type="sldNum" sz="quarter" idx="12"/>
          </p:nvPr>
        </p:nvSpPr>
        <p:spPr/>
        <p:txBody>
          <a:bodyPr/>
          <a:lstStyle/>
          <a:p>
            <a:fld id="{02CBC627-62E6-46FD-A81F-00901EBCBA3E}" type="slidenum">
              <a:rPr lang="en-US" smtClean="0"/>
              <a:t>‹#›</a:t>
            </a:fld>
            <a:endParaRPr lang="en-US" dirty="0"/>
          </a:p>
        </p:txBody>
      </p:sp>
    </p:spTree>
    <p:extLst>
      <p:ext uri="{BB962C8B-B14F-4D97-AF65-F5344CB8AC3E}">
        <p14:creationId xmlns:p14="http://schemas.microsoft.com/office/powerpoint/2010/main" val="19444250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B7D278-95FB-2689-1D59-CADAFAE2250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7D6F9D-6B75-E6FC-E885-12263D4E41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BD8ABF-D473-23F8-C59D-13A2859D7F9B}"/>
              </a:ext>
            </a:extLst>
          </p:cNvPr>
          <p:cNvSpPr>
            <a:spLocks noGrp="1"/>
          </p:cNvSpPr>
          <p:nvPr>
            <p:ph type="dt" sz="half" idx="10"/>
          </p:nvPr>
        </p:nvSpPr>
        <p:spPr/>
        <p:txBody>
          <a:bodyPr/>
          <a:lstStyle/>
          <a:p>
            <a:fld id="{DAB4D1A3-0CE8-4811-B005-DEE4B9F195AF}" type="datetimeFigureOut">
              <a:rPr lang="en-US" smtClean="0"/>
              <a:t>5/5/2026</a:t>
            </a:fld>
            <a:endParaRPr lang="en-US" dirty="0"/>
          </a:p>
        </p:txBody>
      </p:sp>
      <p:sp>
        <p:nvSpPr>
          <p:cNvPr id="5" name="Footer Placeholder 4">
            <a:extLst>
              <a:ext uri="{FF2B5EF4-FFF2-40B4-BE49-F238E27FC236}">
                <a16:creationId xmlns:a16="http://schemas.microsoft.com/office/drawing/2014/main" id="{528F5547-CC78-39CE-2C2B-BAF7908B0AF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0A1BE51-A993-1846-A994-6A43DBC02BFC}"/>
              </a:ext>
            </a:extLst>
          </p:cNvPr>
          <p:cNvSpPr>
            <a:spLocks noGrp="1"/>
          </p:cNvSpPr>
          <p:nvPr>
            <p:ph type="sldNum" sz="quarter" idx="12"/>
          </p:nvPr>
        </p:nvSpPr>
        <p:spPr/>
        <p:txBody>
          <a:bodyPr/>
          <a:lstStyle/>
          <a:p>
            <a:fld id="{02CBC627-62E6-46FD-A81F-00901EBCBA3E}" type="slidenum">
              <a:rPr lang="en-US" smtClean="0"/>
              <a:t>‹#›</a:t>
            </a:fld>
            <a:endParaRPr lang="en-US" dirty="0"/>
          </a:p>
        </p:txBody>
      </p:sp>
    </p:spTree>
    <p:extLst>
      <p:ext uri="{BB962C8B-B14F-4D97-AF65-F5344CB8AC3E}">
        <p14:creationId xmlns:p14="http://schemas.microsoft.com/office/powerpoint/2010/main" val="3788179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38511-BE5D-8A76-E157-B72190A062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8B3BDA1-2770-6695-6DB5-B455501CE4D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099843-20B2-3204-C33E-E2C05C082441}"/>
              </a:ext>
            </a:extLst>
          </p:cNvPr>
          <p:cNvSpPr>
            <a:spLocks noGrp="1"/>
          </p:cNvSpPr>
          <p:nvPr>
            <p:ph type="dt" sz="half" idx="10"/>
          </p:nvPr>
        </p:nvSpPr>
        <p:spPr/>
        <p:txBody>
          <a:bodyPr/>
          <a:lstStyle/>
          <a:p>
            <a:fld id="{9CF5FCC9-95D8-46AD-AE2F-580D9CAFB922}" type="datetimeFigureOut">
              <a:rPr lang="en-US" smtClean="0"/>
              <a:t>5/5/2026</a:t>
            </a:fld>
            <a:endParaRPr lang="en-US" dirty="0"/>
          </a:p>
        </p:txBody>
      </p:sp>
      <p:sp>
        <p:nvSpPr>
          <p:cNvPr id="5" name="Footer Placeholder 4">
            <a:extLst>
              <a:ext uri="{FF2B5EF4-FFF2-40B4-BE49-F238E27FC236}">
                <a16:creationId xmlns:a16="http://schemas.microsoft.com/office/drawing/2014/main" id="{A9A8BB93-74E3-AF28-CB41-6EC0E2D59EB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53A314A-22FC-B0CA-FF42-ECF74200E384}"/>
              </a:ext>
            </a:extLst>
          </p:cNvPr>
          <p:cNvSpPr>
            <a:spLocks noGrp="1"/>
          </p:cNvSpPr>
          <p:nvPr>
            <p:ph type="sldNum" sz="quarter" idx="12"/>
          </p:nvPr>
        </p:nvSpPr>
        <p:spPr/>
        <p:txBody>
          <a:bodyPr/>
          <a:lstStyle/>
          <a:p>
            <a:fld id="{81CFE440-3EE9-4D8B-B2CF-BD296E9A1987}" type="slidenum">
              <a:rPr lang="en-US" smtClean="0"/>
              <a:t>‹#›</a:t>
            </a:fld>
            <a:endParaRPr lang="en-US" dirty="0"/>
          </a:p>
        </p:txBody>
      </p:sp>
    </p:spTree>
    <p:extLst>
      <p:ext uri="{BB962C8B-B14F-4D97-AF65-F5344CB8AC3E}">
        <p14:creationId xmlns:p14="http://schemas.microsoft.com/office/powerpoint/2010/main" val="4032392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CB3EE-E314-F0CE-E564-1BCEB73861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CA1DDC-AFC0-4813-DAE8-6C29A37ACBA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9E74438-B235-EE7E-BC41-065AE53588A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CC85A9-4BEC-346F-D4E1-09FF7CFFE7A2}"/>
              </a:ext>
            </a:extLst>
          </p:cNvPr>
          <p:cNvSpPr>
            <a:spLocks noGrp="1"/>
          </p:cNvSpPr>
          <p:nvPr>
            <p:ph type="dt" sz="half" idx="10"/>
          </p:nvPr>
        </p:nvSpPr>
        <p:spPr/>
        <p:txBody>
          <a:bodyPr/>
          <a:lstStyle/>
          <a:p>
            <a:fld id="{9CF5FCC9-95D8-46AD-AE2F-580D9CAFB922}" type="datetimeFigureOut">
              <a:rPr lang="en-US" smtClean="0"/>
              <a:t>5/5/2026</a:t>
            </a:fld>
            <a:endParaRPr lang="en-US" dirty="0"/>
          </a:p>
        </p:txBody>
      </p:sp>
      <p:sp>
        <p:nvSpPr>
          <p:cNvPr id="6" name="Footer Placeholder 5">
            <a:extLst>
              <a:ext uri="{FF2B5EF4-FFF2-40B4-BE49-F238E27FC236}">
                <a16:creationId xmlns:a16="http://schemas.microsoft.com/office/drawing/2014/main" id="{3F953D02-4CDE-7B81-213A-5EBA32D030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FE4C2E8-7724-051B-22C6-8C8C452C27FD}"/>
              </a:ext>
            </a:extLst>
          </p:cNvPr>
          <p:cNvSpPr>
            <a:spLocks noGrp="1"/>
          </p:cNvSpPr>
          <p:nvPr>
            <p:ph type="sldNum" sz="quarter" idx="12"/>
          </p:nvPr>
        </p:nvSpPr>
        <p:spPr/>
        <p:txBody>
          <a:bodyPr/>
          <a:lstStyle/>
          <a:p>
            <a:fld id="{81CFE440-3EE9-4D8B-B2CF-BD296E9A1987}" type="slidenum">
              <a:rPr lang="en-US" smtClean="0"/>
              <a:t>‹#›</a:t>
            </a:fld>
            <a:endParaRPr lang="en-US" dirty="0"/>
          </a:p>
        </p:txBody>
      </p:sp>
    </p:spTree>
    <p:extLst>
      <p:ext uri="{BB962C8B-B14F-4D97-AF65-F5344CB8AC3E}">
        <p14:creationId xmlns:p14="http://schemas.microsoft.com/office/powerpoint/2010/main" val="1363679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C5502-A749-F4BC-4959-E91DE35F6A5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6017D1E-AFCD-9496-448E-D05F608C97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09C3983-CE9C-D02A-9CD8-68718DF41CF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63C9CC7-61FA-77EA-9D41-8E6D9FDA3D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365D82B-6537-676B-8250-D98E10DCAE5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ACAF78-10E7-3FE0-C2B9-501996508000}"/>
              </a:ext>
            </a:extLst>
          </p:cNvPr>
          <p:cNvSpPr>
            <a:spLocks noGrp="1"/>
          </p:cNvSpPr>
          <p:nvPr>
            <p:ph type="dt" sz="half" idx="10"/>
          </p:nvPr>
        </p:nvSpPr>
        <p:spPr/>
        <p:txBody>
          <a:bodyPr/>
          <a:lstStyle/>
          <a:p>
            <a:fld id="{9CF5FCC9-95D8-46AD-AE2F-580D9CAFB922}" type="datetimeFigureOut">
              <a:rPr lang="en-US" smtClean="0"/>
              <a:t>5/5/2026</a:t>
            </a:fld>
            <a:endParaRPr lang="en-US" dirty="0"/>
          </a:p>
        </p:txBody>
      </p:sp>
      <p:sp>
        <p:nvSpPr>
          <p:cNvPr id="8" name="Footer Placeholder 7">
            <a:extLst>
              <a:ext uri="{FF2B5EF4-FFF2-40B4-BE49-F238E27FC236}">
                <a16:creationId xmlns:a16="http://schemas.microsoft.com/office/drawing/2014/main" id="{6DFC8182-97AB-634B-EA7F-BEEB0602F16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FDDF349E-93CC-30AA-E52F-E5B9D0843AC0}"/>
              </a:ext>
            </a:extLst>
          </p:cNvPr>
          <p:cNvSpPr>
            <a:spLocks noGrp="1"/>
          </p:cNvSpPr>
          <p:nvPr>
            <p:ph type="sldNum" sz="quarter" idx="12"/>
          </p:nvPr>
        </p:nvSpPr>
        <p:spPr/>
        <p:txBody>
          <a:bodyPr/>
          <a:lstStyle/>
          <a:p>
            <a:fld id="{81CFE440-3EE9-4D8B-B2CF-BD296E9A1987}" type="slidenum">
              <a:rPr lang="en-US" smtClean="0"/>
              <a:t>‹#›</a:t>
            </a:fld>
            <a:endParaRPr lang="en-US" dirty="0"/>
          </a:p>
        </p:txBody>
      </p:sp>
    </p:spTree>
    <p:extLst>
      <p:ext uri="{BB962C8B-B14F-4D97-AF65-F5344CB8AC3E}">
        <p14:creationId xmlns:p14="http://schemas.microsoft.com/office/powerpoint/2010/main" val="3414599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8E83C-694F-1942-F65F-2217E67FEA3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ED8A9AC-ADD7-D664-3D73-A5976D6A30E2}"/>
              </a:ext>
            </a:extLst>
          </p:cNvPr>
          <p:cNvSpPr>
            <a:spLocks noGrp="1"/>
          </p:cNvSpPr>
          <p:nvPr>
            <p:ph type="dt" sz="half" idx="10"/>
          </p:nvPr>
        </p:nvSpPr>
        <p:spPr/>
        <p:txBody>
          <a:bodyPr/>
          <a:lstStyle/>
          <a:p>
            <a:fld id="{9CF5FCC9-95D8-46AD-AE2F-580D9CAFB922}" type="datetimeFigureOut">
              <a:rPr lang="en-US" smtClean="0"/>
              <a:t>5/5/2026</a:t>
            </a:fld>
            <a:endParaRPr lang="en-US" dirty="0"/>
          </a:p>
        </p:txBody>
      </p:sp>
      <p:sp>
        <p:nvSpPr>
          <p:cNvPr id="4" name="Footer Placeholder 3">
            <a:extLst>
              <a:ext uri="{FF2B5EF4-FFF2-40B4-BE49-F238E27FC236}">
                <a16:creationId xmlns:a16="http://schemas.microsoft.com/office/drawing/2014/main" id="{E6A65E8A-BE57-899B-B652-701EAB60B80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4226D1A-B06D-73EF-CAB0-DED269862676}"/>
              </a:ext>
            </a:extLst>
          </p:cNvPr>
          <p:cNvSpPr>
            <a:spLocks noGrp="1"/>
          </p:cNvSpPr>
          <p:nvPr>
            <p:ph type="sldNum" sz="quarter" idx="12"/>
          </p:nvPr>
        </p:nvSpPr>
        <p:spPr/>
        <p:txBody>
          <a:bodyPr/>
          <a:lstStyle/>
          <a:p>
            <a:fld id="{81CFE440-3EE9-4D8B-B2CF-BD296E9A1987}" type="slidenum">
              <a:rPr lang="en-US" smtClean="0"/>
              <a:t>‹#›</a:t>
            </a:fld>
            <a:endParaRPr lang="en-US" dirty="0"/>
          </a:p>
        </p:txBody>
      </p:sp>
    </p:spTree>
    <p:extLst>
      <p:ext uri="{BB962C8B-B14F-4D97-AF65-F5344CB8AC3E}">
        <p14:creationId xmlns:p14="http://schemas.microsoft.com/office/powerpoint/2010/main" val="2935389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98C19F-DC02-D381-9F5A-BFB76D7563E7}"/>
              </a:ext>
            </a:extLst>
          </p:cNvPr>
          <p:cNvSpPr>
            <a:spLocks noGrp="1"/>
          </p:cNvSpPr>
          <p:nvPr>
            <p:ph type="dt" sz="half" idx="10"/>
          </p:nvPr>
        </p:nvSpPr>
        <p:spPr/>
        <p:txBody>
          <a:bodyPr/>
          <a:lstStyle/>
          <a:p>
            <a:fld id="{9CF5FCC9-95D8-46AD-AE2F-580D9CAFB922}" type="datetimeFigureOut">
              <a:rPr lang="en-US" smtClean="0"/>
              <a:t>5/5/2026</a:t>
            </a:fld>
            <a:endParaRPr lang="en-US" dirty="0"/>
          </a:p>
        </p:txBody>
      </p:sp>
      <p:sp>
        <p:nvSpPr>
          <p:cNvPr id="3" name="Footer Placeholder 2">
            <a:extLst>
              <a:ext uri="{FF2B5EF4-FFF2-40B4-BE49-F238E27FC236}">
                <a16:creationId xmlns:a16="http://schemas.microsoft.com/office/drawing/2014/main" id="{C9DF21AF-C65E-6026-EE26-EAAE7F3043F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D9BC717-51ED-8830-D636-4004E8CA68D2}"/>
              </a:ext>
            </a:extLst>
          </p:cNvPr>
          <p:cNvSpPr>
            <a:spLocks noGrp="1"/>
          </p:cNvSpPr>
          <p:nvPr>
            <p:ph type="sldNum" sz="quarter" idx="12"/>
          </p:nvPr>
        </p:nvSpPr>
        <p:spPr/>
        <p:txBody>
          <a:bodyPr/>
          <a:lstStyle/>
          <a:p>
            <a:fld id="{81CFE440-3EE9-4D8B-B2CF-BD296E9A1987}" type="slidenum">
              <a:rPr lang="en-US" smtClean="0"/>
              <a:t>‹#›</a:t>
            </a:fld>
            <a:endParaRPr lang="en-US" dirty="0"/>
          </a:p>
        </p:txBody>
      </p:sp>
    </p:spTree>
    <p:extLst>
      <p:ext uri="{BB962C8B-B14F-4D97-AF65-F5344CB8AC3E}">
        <p14:creationId xmlns:p14="http://schemas.microsoft.com/office/powerpoint/2010/main" val="3483439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182C-7BF9-0493-CF3B-FD3A8B96A8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CB6CCC4-F4F2-2531-32FB-893B543D8C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9FFC01D-D68C-2EED-CF68-5AF25D660D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3DACAB-8690-53E1-0B67-8A2A014198F9}"/>
              </a:ext>
            </a:extLst>
          </p:cNvPr>
          <p:cNvSpPr>
            <a:spLocks noGrp="1"/>
          </p:cNvSpPr>
          <p:nvPr>
            <p:ph type="dt" sz="half" idx="10"/>
          </p:nvPr>
        </p:nvSpPr>
        <p:spPr/>
        <p:txBody>
          <a:bodyPr/>
          <a:lstStyle/>
          <a:p>
            <a:fld id="{9CF5FCC9-95D8-46AD-AE2F-580D9CAFB922}" type="datetimeFigureOut">
              <a:rPr lang="en-US" smtClean="0"/>
              <a:t>5/5/2026</a:t>
            </a:fld>
            <a:endParaRPr lang="en-US" dirty="0"/>
          </a:p>
        </p:txBody>
      </p:sp>
      <p:sp>
        <p:nvSpPr>
          <p:cNvPr id="6" name="Footer Placeholder 5">
            <a:extLst>
              <a:ext uri="{FF2B5EF4-FFF2-40B4-BE49-F238E27FC236}">
                <a16:creationId xmlns:a16="http://schemas.microsoft.com/office/drawing/2014/main" id="{39FBFC68-C32B-EDA0-F76D-1DEE3334E9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21E5FF1-94AE-0689-2DCE-9DD7B4298F8B}"/>
              </a:ext>
            </a:extLst>
          </p:cNvPr>
          <p:cNvSpPr>
            <a:spLocks noGrp="1"/>
          </p:cNvSpPr>
          <p:nvPr>
            <p:ph type="sldNum" sz="quarter" idx="12"/>
          </p:nvPr>
        </p:nvSpPr>
        <p:spPr/>
        <p:txBody>
          <a:bodyPr/>
          <a:lstStyle/>
          <a:p>
            <a:fld id="{81CFE440-3EE9-4D8B-B2CF-BD296E9A1987}" type="slidenum">
              <a:rPr lang="en-US" smtClean="0"/>
              <a:t>‹#›</a:t>
            </a:fld>
            <a:endParaRPr lang="en-US" dirty="0"/>
          </a:p>
        </p:txBody>
      </p:sp>
    </p:spTree>
    <p:extLst>
      <p:ext uri="{BB962C8B-B14F-4D97-AF65-F5344CB8AC3E}">
        <p14:creationId xmlns:p14="http://schemas.microsoft.com/office/powerpoint/2010/main" val="983955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C59F9-4093-B90C-CDBD-34A42606D4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0EC0237-5CD1-F48A-2CC9-281C6827F6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BD30C77E-C3A9-3B4F-E26F-CAE35A4CCE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678636-F038-72A8-B750-02C9AAF13801}"/>
              </a:ext>
            </a:extLst>
          </p:cNvPr>
          <p:cNvSpPr>
            <a:spLocks noGrp="1"/>
          </p:cNvSpPr>
          <p:nvPr>
            <p:ph type="dt" sz="half" idx="10"/>
          </p:nvPr>
        </p:nvSpPr>
        <p:spPr/>
        <p:txBody>
          <a:bodyPr/>
          <a:lstStyle/>
          <a:p>
            <a:fld id="{9CF5FCC9-95D8-46AD-AE2F-580D9CAFB922}" type="datetimeFigureOut">
              <a:rPr lang="en-US" smtClean="0"/>
              <a:t>5/5/2026</a:t>
            </a:fld>
            <a:endParaRPr lang="en-US" dirty="0"/>
          </a:p>
        </p:txBody>
      </p:sp>
      <p:sp>
        <p:nvSpPr>
          <p:cNvPr id="6" name="Footer Placeholder 5">
            <a:extLst>
              <a:ext uri="{FF2B5EF4-FFF2-40B4-BE49-F238E27FC236}">
                <a16:creationId xmlns:a16="http://schemas.microsoft.com/office/drawing/2014/main" id="{494A4C40-A4CA-6AD6-BF3D-7D9799F7D07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D80D4C5-8E63-F3E1-1C3E-80BCB8DB7DB6}"/>
              </a:ext>
            </a:extLst>
          </p:cNvPr>
          <p:cNvSpPr>
            <a:spLocks noGrp="1"/>
          </p:cNvSpPr>
          <p:nvPr>
            <p:ph type="sldNum" sz="quarter" idx="12"/>
          </p:nvPr>
        </p:nvSpPr>
        <p:spPr/>
        <p:txBody>
          <a:bodyPr/>
          <a:lstStyle/>
          <a:p>
            <a:fld id="{81CFE440-3EE9-4D8B-B2CF-BD296E9A1987}" type="slidenum">
              <a:rPr lang="en-US" smtClean="0"/>
              <a:t>‹#›</a:t>
            </a:fld>
            <a:endParaRPr lang="en-US" dirty="0"/>
          </a:p>
        </p:txBody>
      </p:sp>
    </p:spTree>
    <p:extLst>
      <p:ext uri="{BB962C8B-B14F-4D97-AF65-F5344CB8AC3E}">
        <p14:creationId xmlns:p14="http://schemas.microsoft.com/office/powerpoint/2010/main" val="943524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218682-7185-E410-E5DA-345B1EC2BA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D65FA60-1779-EA75-0F02-EEC848F992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9F78AC-EEE5-A3F1-685D-CB58DBA066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CF5FCC9-95D8-46AD-AE2F-580D9CAFB922}" type="datetimeFigureOut">
              <a:rPr lang="en-US" smtClean="0"/>
              <a:t>5/5/2026</a:t>
            </a:fld>
            <a:endParaRPr lang="en-US" dirty="0"/>
          </a:p>
        </p:txBody>
      </p:sp>
      <p:sp>
        <p:nvSpPr>
          <p:cNvPr id="5" name="Footer Placeholder 4">
            <a:extLst>
              <a:ext uri="{FF2B5EF4-FFF2-40B4-BE49-F238E27FC236}">
                <a16:creationId xmlns:a16="http://schemas.microsoft.com/office/drawing/2014/main" id="{79E15329-DDD1-CBB6-A772-E6BB2B5144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D6AD922D-0609-22BE-AE76-744E1671C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1CFE440-3EE9-4D8B-B2CF-BD296E9A1987}" type="slidenum">
              <a:rPr lang="en-US" smtClean="0"/>
              <a:t>‹#›</a:t>
            </a:fld>
            <a:endParaRPr lang="en-US" dirty="0"/>
          </a:p>
        </p:txBody>
      </p:sp>
    </p:spTree>
    <p:extLst>
      <p:ext uri="{BB962C8B-B14F-4D97-AF65-F5344CB8AC3E}">
        <p14:creationId xmlns:p14="http://schemas.microsoft.com/office/powerpoint/2010/main" val="11031606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61AF60-020D-AFE0-0C70-AEDDC2BEB4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1C0D12-D677-7F9C-0653-C1363923C7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52F2F1-A438-9AE8-6D6F-3688311DA0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AB4D1A3-0CE8-4811-B005-DEE4B9F195AF}" type="datetimeFigureOut">
              <a:rPr lang="en-US" smtClean="0"/>
              <a:t>5/5/2026</a:t>
            </a:fld>
            <a:endParaRPr lang="en-US" dirty="0"/>
          </a:p>
        </p:txBody>
      </p:sp>
      <p:sp>
        <p:nvSpPr>
          <p:cNvPr id="5" name="Footer Placeholder 4">
            <a:extLst>
              <a:ext uri="{FF2B5EF4-FFF2-40B4-BE49-F238E27FC236}">
                <a16:creationId xmlns:a16="http://schemas.microsoft.com/office/drawing/2014/main" id="{92BB5BEF-9577-1E6A-A82F-F19555E38B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C862C228-A856-38B1-13EB-0E3BBF40B1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2CBC627-62E6-46FD-A81F-00901EBCBA3E}" type="slidenum">
              <a:rPr lang="en-US" smtClean="0"/>
              <a:t>‹#›</a:t>
            </a:fld>
            <a:endParaRPr lang="en-US" dirty="0"/>
          </a:p>
        </p:txBody>
      </p:sp>
    </p:spTree>
    <p:extLst>
      <p:ext uri="{BB962C8B-B14F-4D97-AF65-F5344CB8AC3E}">
        <p14:creationId xmlns:p14="http://schemas.microsoft.com/office/powerpoint/2010/main" val="2677900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hyperlink" Target="https://teaching.byu.edu/activities-for-the-last-day-of-class" TargetMode="External"/><Relationship Id="rId13" Type="http://schemas.openxmlformats.org/officeDocument/2006/relationships/hyperlink" Target="https://teachonline.asu.edu/2014/05/5-things-successful-instructors-do-when-the-semester-is-over/" TargetMode="External"/><Relationship Id="rId3" Type="http://schemas.openxmlformats.org/officeDocument/2006/relationships/image" Target="../media/image26.png"/><Relationship Id="rId7" Type="http://schemas.openxmlformats.org/officeDocument/2006/relationships/hyperlink" Target="https://news.vanderbilt.edu/2021/05/03/end-of-the-year-reflection-tools-for-validation-celebration-gratitude-and-planning-ahead/" TargetMode="External"/><Relationship Id="rId12" Type="http://schemas.openxmlformats.org/officeDocument/2006/relationships/hyperlink" Target="https://citl.news.niu.edu/2021/11/23/looking-back-moving-forward-and-saying-good-bye-strategies-for-ending-the-semester/"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hyperlink" Target="https://ctl.wustl.edu/how-to-end-a-course-teaching-tips/" TargetMode="External"/><Relationship Id="rId11" Type="http://schemas.openxmlformats.org/officeDocument/2006/relationships/hyperlink" Target="https://teaching.cornell.edu/teaching-resources/preparing-teach/preparing-end-semester" TargetMode="External"/><Relationship Id="rId5" Type="http://schemas.openxmlformats.org/officeDocument/2006/relationships/hyperlink" Target="https://cndls.georgetown.edu/resources/ending-the-semester/" TargetMode="External"/><Relationship Id="rId10" Type="http://schemas.openxmlformats.org/officeDocument/2006/relationships/hyperlink" Target="https://teaching.berkeley.edu/last-day-class" TargetMode="External"/><Relationship Id="rId4" Type="http://schemas.openxmlformats.org/officeDocument/2006/relationships/hyperlink" Target="https://www.psychologicalscience.org/observer/parting-ways-ending-your-course" TargetMode="External"/><Relationship Id="rId9" Type="http://schemas.openxmlformats.org/officeDocument/2006/relationships/hyperlink" Target="https://digitallearning.cahs.wvu.edu/updates/2024/12/16/closing-the-semester-strong-essential-tips-for-online-instructor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9A724DBA-D2D9-471E-8ED7-2015DDD95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0" name="Rectangle 1039">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641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1" name="Rectangle 1040">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0234"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teacher toolkit">
            <a:extLst>
              <a:ext uri="{FF2B5EF4-FFF2-40B4-BE49-F238E27FC236}">
                <a16:creationId xmlns:a16="http://schemas.microsoft.com/office/drawing/2014/main" id="{2C9B44FD-BFB8-F824-0583-45A08CBAC8F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90854" y="1522612"/>
            <a:ext cx="4751980" cy="36748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037" name="Rectangle 1036">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474F6058-6623-A90A-2FF0-84F6E1FC9393}"/>
              </a:ext>
            </a:extLst>
          </p:cNvPr>
          <p:cNvSpPr txBox="1"/>
          <p:nvPr/>
        </p:nvSpPr>
        <p:spPr>
          <a:xfrm>
            <a:off x="7091336" y="1894585"/>
            <a:ext cx="4282984" cy="3511943"/>
          </a:xfrm>
          <a:prstGeom prst="rect">
            <a:avLst/>
          </a:prstGeom>
        </p:spPr>
        <p:txBody>
          <a:bodyPr vert="horz" lIns="91440" tIns="45720" rIns="91440" bIns="45720" rtlCol="0" anchor="ctr">
            <a:normAutofit/>
          </a:bodyPr>
          <a:lstStyle/>
          <a:p>
            <a:pPr algn="ctr">
              <a:lnSpc>
                <a:spcPct val="90000"/>
              </a:lnSpc>
              <a:spcAft>
                <a:spcPts val="600"/>
              </a:spcAft>
            </a:pPr>
            <a:r>
              <a:rPr lang="en-US" sz="2000" b="1" i="1" dirty="0">
                <a:solidFill>
                  <a:srgbClr val="FF0000"/>
                </a:solidFill>
              </a:rPr>
              <a:t>Prepare Now for a Stronger                          Start Next Semester</a:t>
            </a:r>
            <a:endParaRPr lang="en-US" sz="2000" b="1" dirty="0">
              <a:solidFill>
                <a:srgbClr val="FF0000"/>
              </a:solidFill>
            </a:endParaRPr>
          </a:p>
        </p:txBody>
      </p:sp>
      <p:sp>
        <p:nvSpPr>
          <p:cNvPr id="1039" name="Rectangle 1038">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E2C2833A-4422-959B-CA3B-17B6EDD0FA4E}"/>
              </a:ext>
            </a:extLst>
          </p:cNvPr>
          <p:cNvSpPr txBox="1"/>
          <p:nvPr/>
        </p:nvSpPr>
        <p:spPr>
          <a:xfrm>
            <a:off x="7674909" y="1237754"/>
            <a:ext cx="2894479" cy="694614"/>
          </a:xfrm>
          <a:prstGeom prst="rect">
            <a:avLst/>
          </a:prstGeom>
          <a:noFill/>
        </p:spPr>
        <p:txBody>
          <a:bodyPr wrap="square">
            <a:spAutoFit/>
          </a:bodyPr>
          <a:lstStyle/>
          <a:p>
            <a:pPr algn="ctr">
              <a:lnSpc>
                <a:spcPct val="80000"/>
              </a:lnSpc>
              <a:spcAft>
                <a:spcPts val="600"/>
              </a:spcAft>
            </a:pPr>
            <a:r>
              <a:rPr lang="en-US" sz="2400" b="1" dirty="0">
                <a:solidFill>
                  <a:srgbClr val="002060"/>
                </a:solidFill>
              </a:rPr>
              <a:t>Teaching Toolbox Tune-Up</a:t>
            </a:r>
          </a:p>
        </p:txBody>
      </p:sp>
      <p:sp>
        <p:nvSpPr>
          <p:cNvPr id="7" name="TextBox 6">
            <a:extLst>
              <a:ext uri="{FF2B5EF4-FFF2-40B4-BE49-F238E27FC236}">
                <a16:creationId xmlns:a16="http://schemas.microsoft.com/office/drawing/2014/main" id="{66B1A29B-04DB-C43E-3C3C-CE6DC2051020}"/>
              </a:ext>
            </a:extLst>
          </p:cNvPr>
          <p:cNvSpPr txBox="1"/>
          <p:nvPr/>
        </p:nvSpPr>
        <p:spPr>
          <a:xfrm>
            <a:off x="7674909" y="5841503"/>
            <a:ext cx="3674964" cy="443711"/>
          </a:xfrm>
          <a:prstGeom prst="rect">
            <a:avLst/>
          </a:prstGeom>
          <a:noFill/>
        </p:spPr>
        <p:txBody>
          <a:bodyPr wrap="square">
            <a:spAutoFit/>
          </a:bodyPr>
          <a:lstStyle/>
          <a:p>
            <a:pPr marL="0" indent="0">
              <a:lnSpc>
                <a:spcPct val="80000"/>
              </a:lnSpc>
              <a:buNone/>
            </a:pPr>
            <a:r>
              <a:rPr lang="en-US" sz="1400" b="1" dirty="0">
                <a:solidFill>
                  <a:schemeClr val="accent2">
                    <a:lumMod val="60000"/>
                    <a:lumOff val="40000"/>
                  </a:schemeClr>
                </a:solidFill>
                <a:latin typeface="Aptos" panose="020B0004020202020204" pitchFamily="34" charset="0"/>
              </a:rPr>
              <a:t>Faculty Focus: </a:t>
            </a:r>
            <a:r>
              <a:rPr lang="en-US" sz="1400" dirty="0">
                <a:solidFill>
                  <a:schemeClr val="bg1"/>
                </a:solidFill>
                <a:latin typeface="Aptos" panose="020B0004020202020204" pitchFamily="34" charset="0"/>
              </a:rPr>
              <a:t>Innovative Teaching Techniques for College Success Series</a:t>
            </a:r>
          </a:p>
        </p:txBody>
      </p:sp>
    </p:spTree>
    <p:extLst>
      <p:ext uri="{BB962C8B-B14F-4D97-AF65-F5344CB8AC3E}">
        <p14:creationId xmlns:p14="http://schemas.microsoft.com/office/powerpoint/2010/main" val="3560934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6EFC920F-B85A-4068-BD93-41064EDE9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201" name="Group 8200">
            <a:extLst>
              <a:ext uri="{FF2B5EF4-FFF2-40B4-BE49-F238E27FC236}">
                <a16:creationId xmlns:a16="http://schemas.microsoft.com/office/drawing/2014/main" id="{1C559108-BBAE-426C-8564-051D2BA6DDC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8202" name="Rectangle 8201">
              <a:extLst>
                <a:ext uri="{FF2B5EF4-FFF2-40B4-BE49-F238E27FC236}">
                  <a16:creationId xmlns:a16="http://schemas.microsoft.com/office/drawing/2014/main" id="{42BC35EE-6650-42D2-AEFB-4B7CD1AFC9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03" name="Rectangle 8202">
              <a:extLst>
                <a:ext uri="{FF2B5EF4-FFF2-40B4-BE49-F238E27FC236}">
                  <a16:creationId xmlns:a16="http://schemas.microsoft.com/office/drawing/2014/main" id="{0952C743-9049-4DFB-878B-2AB07B6E4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205" name="Rectangle 8204">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07" name="Rectangle 8206">
            <a:extLst>
              <a:ext uri="{FF2B5EF4-FFF2-40B4-BE49-F238E27FC236}">
                <a16:creationId xmlns:a16="http://schemas.microsoft.com/office/drawing/2014/main" id="{1382A32C-5B0C-4B1C-A074-76C6DBCC9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39885" y="2372170"/>
            <a:ext cx="438912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497C6BA7-0D5D-0193-AB43-CB9582D43B9E}"/>
              </a:ext>
            </a:extLst>
          </p:cNvPr>
          <p:cNvSpPr txBox="1"/>
          <p:nvPr/>
        </p:nvSpPr>
        <p:spPr>
          <a:xfrm>
            <a:off x="1432647" y="2227571"/>
            <a:ext cx="3991968" cy="3632493"/>
          </a:xfrm>
          <a:prstGeom prst="rect">
            <a:avLst/>
          </a:prstGeom>
        </p:spPr>
        <p:txBody>
          <a:bodyPr vert="horz" lIns="91440" tIns="45720" rIns="91440" bIns="45720" rtlCol="0" anchor="ctr">
            <a:normAutofit/>
          </a:bodyPr>
          <a:lstStyle/>
          <a:p>
            <a:pPr>
              <a:lnSpc>
                <a:spcPct val="90000"/>
              </a:lnSpc>
              <a:spcAft>
                <a:spcPts val="1800"/>
              </a:spcAft>
            </a:pPr>
            <a:r>
              <a:rPr lang="en-US" sz="1600" b="1" dirty="0">
                <a:solidFill>
                  <a:srgbClr val="FF0000"/>
                </a:solidFill>
              </a:rPr>
              <a:t>Make Targeted Improvements:</a:t>
            </a:r>
            <a:endParaRPr lang="en-US" sz="1600" dirty="0">
              <a:solidFill>
                <a:srgbClr val="FF0000"/>
              </a:solidFill>
            </a:endParaRPr>
          </a:p>
          <a:p>
            <a:pPr marL="457200" indent="-222250">
              <a:lnSpc>
                <a:spcPct val="90000"/>
              </a:lnSpc>
              <a:spcAft>
                <a:spcPts val="1800"/>
              </a:spcAft>
              <a:buFont typeface="Wingdings" panose="05000000000000000000" pitchFamily="2" charset="2"/>
              <a:buChar char="§"/>
            </a:pPr>
            <a:r>
              <a:rPr lang="en-US" sz="1600" dirty="0">
                <a:solidFill>
                  <a:srgbClr val="002060"/>
                </a:solidFill>
              </a:rPr>
              <a:t>Clarify assignments. </a:t>
            </a:r>
          </a:p>
          <a:p>
            <a:pPr marL="457200" indent="-222250">
              <a:lnSpc>
                <a:spcPct val="90000"/>
              </a:lnSpc>
              <a:spcAft>
                <a:spcPts val="1800"/>
              </a:spcAft>
              <a:buFont typeface="Wingdings" panose="05000000000000000000" pitchFamily="2" charset="2"/>
              <a:buChar char="§"/>
            </a:pPr>
            <a:r>
              <a:rPr lang="en-US" sz="1600" dirty="0">
                <a:solidFill>
                  <a:srgbClr val="002060"/>
                </a:solidFill>
              </a:rPr>
              <a:t>Adjust pacing or structure. </a:t>
            </a:r>
          </a:p>
          <a:p>
            <a:pPr marL="457200" indent="-222250">
              <a:lnSpc>
                <a:spcPct val="90000"/>
              </a:lnSpc>
              <a:spcAft>
                <a:spcPts val="1800"/>
              </a:spcAft>
              <a:buFont typeface="Wingdings" panose="05000000000000000000" pitchFamily="2" charset="2"/>
              <a:buChar char="§"/>
            </a:pPr>
            <a:r>
              <a:rPr lang="en-US" sz="1600" dirty="0">
                <a:solidFill>
                  <a:srgbClr val="002060"/>
                </a:solidFill>
              </a:rPr>
              <a:t>Strengthen alignment.</a:t>
            </a:r>
          </a:p>
          <a:p>
            <a:pPr marL="457200" indent="-222250">
              <a:lnSpc>
                <a:spcPct val="90000"/>
              </a:lnSpc>
              <a:spcAft>
                <a:spcPts val="1800"/>
              </a:spcAft>
              <a:buFont typeface="Wingdings" panose="05000000000000000000" pitchFamily="2" charset="2"/>
              <a:buChar char="§"/>
            </a:pPr>
            <a:r>
              <a:rPr lang="en-US" sz="1600" dirty="0">
                <a:solidFill>
                  <a:srgbClr val="002060"/>
                </a:solidFill>
              </a:rPr>
              <a:t>Focus on specific, high-impact changes.</a:t>
            </a:r>
          </a:p>
          <a:p>
            <a:pPr marL="457200" indent="-222250">
              <a:lnSpc>
                <a:spcPct val="90000"/>
              </a:lnSpc>
              <a:spcAft>
                <a:spcPts val="1800"/>
              </a:spcAft>
              <a:buFont typeface="Wingdings" panose="05000000000000000000" pitchFamily="2" charset="2"/>
              <a:buChar char="§"/>
            </a:pPr>
            <a:endParaRPr lang="en-US" sz="1600" dirty="0">
              <a:solidFill>
                <a:srgbClr val="002060"/>
              </a:solidFill>
            </a:endParaRPr>
          </a:p>
        </p:txBody>
      </p:sp>
      <p:pic>
        <p:nvPicPr>
          <p:cNvPr id="8194" name="Picture 2" descr="A person holding a computer&#10;&#10;AI-generated content may be incorrect.">
            <a:extLst>
              <a:ext uri="{FF2B5EF4-FFF2-40B4-BE49-F238E27FC236}">
                <a16:creationId xmlns:a16="http://schemas.microsoft.com/office/drawing/2014/main" id="{042CC736-885D-6660-DB08-94FBD07468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8366" y="1383738"/>
            <a:ext cx="4929098" cy="475687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5E929B7-5963-9766-CECE-9EA19B3C12C0}"/>
              </a:ext>
            </a:extLst>
          </p:cNvPr>
          <p:cNvSpPr txBox="1"/>
          <p:nvPr/>
        </p:nvSpPr>
        <p:spPr>
          <a:xfrm>
            <a:off x="1432647" y="5415520"/>
            <a:ext cx="1781607" cy="315407"/>
          </a:xfrm>
          <a:prstGeom prst="rect">
            <a:avLst/>
          </a:prstGeom>
          <a:noFill/>
        </p:spPr>
        <p:txBody>
          <a:bodyPr wrap="square">
            <a:spAutoFit/>
          </a:bodyPr>
          <a:lstStyle/>
          <a:p>
            <a:pPr>
              <a:lnSpc>
                <a:spcPct val="90000"/>
              </a:lnSpc>
              <a:spcAft>
                <a:spcPts val="600"/>
              </a:spcAft>
            </a:pPr>
            <a:r>
              <a:rPr lang="en-US" sz="1600" b="1" dirty="0">
                <a:solidFill>
                  <a:srgbClr val="002060"/>
                </a:solidFill>
              </a:rPr>
              <a:t>Step 3: </a:t>
            </a:r>
            <a:r>
              <a:rPr lang="en-US" sz="1600" b="1" dirty="0">
                <a:solidFill>
                  <a:srgbClr val="FF0000"/>
                </a:solidFill>
              </a:rPr>
              <a:t>Refine</a:t>
            </a:r>
          </a:p>
        </p:txBody>
      </p:sp>
      <p:sp>
        <p:nvSpPr>
          <p:cNvPr id="11" name="TextBox 10">
            <a:extLst>
              <a:ext uri="{FF2B5EF4-FFF2-40B4-BE49-F238E27FC236}">
                <a16:creationId xmlns:a16="http://schemas.microsoft.com/office/drawing/2014/main" id="{866EC5FF-921C-F8F0-E7A7-878C19805CD3}"/>
              </a:ext>
            </a:extLst>
          </p:cNvPr>
          <p:cNvSpPr txBox="1"/>
          <p:nvPr/>
        </p:nvSpPr>
        <p:spPr>
          <a:xfrm>
            <a:off x="1589851" y="1670389"/>
            <a:ext cx="3248805" cy="694614"/>
          </a:xfrm>
          <a:prstGeom prst="rect">
            <a:avLst/>
          </a:prstGeom>
          <a:noFill/>
        </p:spPr>
        <p:txBody>
          <a:bodyPr wrap="square">
            <a:spAutoFit/>
          </a:bodyPr>
          <a:lstStyle/>
          <a:p>
            <a:pPr algn="ctr">
              <a:lnSpc>
                <a:spcPct val="80000"/>
              </a:lnSpc>
            </a:pPr>
            <a:r>
              <a:rPr lang="en-US" sz="2400" b="1" dirty="0">
                <a:solidFill>
                  <a:srgbClr val="002060"/>
                </a:solidFill>
              </a:rPr>
              <a:t>Strengthen What                    You Built</a:t>
            </a:r>
          </a:p>
        </p:txBody>
      </p:sp>
    </p:spTree>
    <p:extLst>
      <p:ext uri="{BB962C8B-B14F-4D97-AF65-F5344CB8AC3E}">
        <p14:creationId xmlns:p14="http://schemas.microsoft.com/office/powerpoint/2010/main" val="3484733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ED1C9E7-A996-4C81-1DA5-39D00F852B41}"/>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8A1754D3-95D9-FFDC-D2E6-37CFED38A8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sketch line">
            <a:extLst>
              <a:ext uri="{FF2B5EF4-FFF2-40B4-BE49-F238E27FC236}">
                <a16:creationId xmlns:a16="http://schemas.microsoft.com/office/drawing/2014/main" id="{85988BB3-C388-0D94-8208-9BEC7D844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7BFFDAB0-1E5E-0AEF-9C9B-9B1065315BA3}"/>
              </a:ext>
            </a:extLst>
          </p:cNvPr>
          <p:cNvSpPr txBox="1"/>
          <p:nvPr/>
        </p:nvSpPr>
        <p:spPr>
          <a:xfrm>
            <a:off x="402017" y="2829163"/>
            <a:ext cx="3496356" cy="3410712"/>
          </a:xfrm>
          <a:prstGeom prst="rect">
            <a:avLst/>
          </a:prstGeom>
        </p:spPr>
        <p:txBody>
          <a:bodyPr vert="horz" lIns="91440" tIns="45720" rIns="91440" bIns="45720" rtlCol="0" anchor="t">
            <a:normAutofit/>
          </a:bodyPr>
          <a:lstStyle/>
          <a:p>
            <a:pPr marL="0" marR="0" lvl="0" indent="0" algn="ctr" defTabSz="914400" rtl="0" eaLnBrk="1" fontAlgn="auto" latinLnBrk="0" hangingPunct="1">
              <a:lnSpc>
                <a:spcPct val="90000"/>
              </a:lnSpc>
              <a:spcBef>
                <a:spcPts val="0"/>
              </a:spcBef>
              <a:spcAft>
                <a:spcPts val="1200"/>
              </a:spcAft>
              <a:buClrTx/>
              <a:buSzTx/>
              <a:buFontTx/>
              <a:buNone/>
              <a:tabLst/>
              <a:defRPr/>
            </a:pPr>
            <a:r>
              <a:rPr kumimoji="0" lang="en-US" sz="1600" b="1" i="0" u="none" strike="noStrike" kern="1200" cap="none" spc="0" normalizeH="0" baseline="0" noProof="0" dirty="0">
                <a:ln>
                  <a:noFill/>
                </a:ln>
                <a:solidFill>
                  <a:srgbClr val="FF0000"/>
                </a:solidFill>
                <a:effectLst/>
                <a:uLnTx/>
                <a:uFillTx/>
                <a:latin typeface="Aptos" panose="02110004020202020204"/>
                <a:ea typeface="+mn-ea"/>
                <a:cs typeface="+mn-cs"/>
              </a:rPr>
              <a:t>Strengthen Clarity and Expectations:</a:t>
            </a:r>
            <a:endParaRPr kumimoji="0" lang="en-US" sz="1600" b="0" i="0" u="none" strike="noStrike" kern="1200" cap="none" spc="0" normalizeH="0" baseline="0" noProof="0" dirty="0">
              <a:ln>
                <a:noFill/>
              </a:ln>
              <a:solidFill>
                <a:srgbClr val="FF0000"/>
              </a:solidFill>
              <a:effectLst/>
              <a:uLnTx/>
              <a:uFillTx/>
              <a:latin typeface="Aptos" panose="02110004020202020204"/>
              <a:ea typeface="+mn-ea"/>
              <a:cs typeface="+mn-cs"/>
            </a:endParaRPr>
          </a:p>
          <a:p>
            <a:pPr marL="398463" marR="0" lvl="0" indent="-168275" algn="l" defTabSz="914400" rtl="0" eaLnBrk="1" fontAlgn="auto" latinLnBrk="0" hangingPunct="1">
              <a:lnSpc>
                <a:spcPct val="80000"/>
              </a:lnSpc>
              <a:spcBef>
                <a:spcPts val="0"/>
              </a:spcBef>
              <a:spcAft>
                <a:spcPts val="12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Clarify expectations and policies. </a:t>
            </a:r>
          </a:p>
          <a:p>
            <a:pPr marL="398463" marR="0" lvl="0" indent="-168275" algn="l" defTabSz="914400" rtl="0" eaLnBrk="1" fontAlgn="auto" latinLnBrk="0" hangingPunct="1">
              <a:lnSpc>
                <a:spcPct val="80000"/>
              </a:lnSpc>
              <a:spcBef>
                <a:spcPts val="0"/>
              </a:spcBef>
              <a:spcAft>
                <a:spcPts val="12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Adjust timelines based on experience. </a:t>
            </a:r>
          </a:p>
          <a:p>
            <a:pPr marL="398463" marR="0" lvl="0" indent="-168275" algn="l" defTabSz="914400" rtl="0" eaLnBrk="1" fontAlgn="auto" latinLnBrk="0" hangingPunct="1">
              <a:lnSpc>
                <a:spcPct val="80000"/>
              </a:lnSpc>
              <a:spcBef>
                <a:spcPts val="0"/>
              </a:spcBef>
              <a:spcAft>
                <a:spcPts val="12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Simplify language for better understanding. </a:t>
            </a:r>
          </a:p>
          <a:p>
            <a:pPr marL="398463" marR="0" lvl="0" indent="-168275" algn="l" defTabSz="914400" rtl="0" eaLnBrk="1" fontAlgn="auto" latinLnBrk="0" hangingPunct="1">
              <a:lnSpc>
                <a:spcPct val="80000"/>
              </a:lnSpc>
              <a:spcBef>
                <a:spcPts val="0"/>
              </a:spcBef>
              <a:spcAft>
                <a:spcPts val="12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Address common questions upfront.</a:t>
            </a:r>
          </a:p>
        </p:txBody>
      </p:sp>
      <p:pic>
        <p:nvPicPr>
          <p:cNvPr id="4" name="Picture 2" descr="How Can I Write a Course Syllabus That's Worth Reading?">
            <a:extLst>
              <a:ext uri="{FF2B5EF4-FFF2-40B4-BE49-F238E27FC236}">
                <a16:creationId xmlns:a16="http://schemas.microsoft.com/office/drawing/2014/main" id="{44F81307-9F59-E2ED-7C1B-81265B10FE3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654296" y="1073106"/>
            <a:ext cx="6903720" cy="47117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2A00F398-1C98-6759-82AC-352BEB080B67}"/>
              </a:ext>
            </a:extLst>
          </p:cNvPr>
          <p:cNvSpPr txBox="1"/>
          <p:nvPr/>
        </p:nvSpPr>
        <p:spPr>
          <a:xfrm>
            <a:off x="744865" y="1859186"/>
            <a:ext cx="2842396" cy="694614"/>
          </a:xfrm>
          <a:prstGeom prst="rect">
            <a:avLst/>
          </a:prstGeom>
          <a:noFill/>
        </p:spPr>
        <p:txBody>
          <a:bodyPr wrap="square">
            <a:spAutoFit/>
          </a:bodyPr>
          <a:lstStyle/>
          <a:p>
            <a:pPr marL="0" marR="0" lvl="0" indent="0" algn="ctr" defTabSz="914400" rtl="0" eaLnBrk="1" fontAlgn="auto" latinLnBrk="0" hangingPunct="1">
              <a:lnSpc>
                <a:spcPct val="8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ptos" panose="02110004020202020204"/>
                <a:ea typeface="+mn-ea"/>
                <a:cs typeface="+mn-cs"/>
              </a:rPr>
              <a:t>Update Your Syllabus</a:t>
            </a:r>
          </a:p>
        </p:txBody>
      </p:sp>
      <p:sp>
        <p:nvSpPr>
          <p:cNvPr id="2" name="TextBox 1">
            <a:extLst>
              <a:ext uri="{FF2B5EF4-FFF2-40B4-BE49-F238E27FC236}">
                <a16:creationId xmlns:a16="http://schemas.microsoft.com/office/drawing/2014/main" id="{A941399B-C732-3D4F-A887-C0B7602C6C30}"/>
              </a:ext>
            </a:extLst>
          </p:cNvPr>
          <p:cNvSpPr txBox="1"/>
          <p:nvPr/>
        </p:nvSpPr>
        <p:spPr>
          <a:xfrm>
            <a:off x="744865" y="5784894"/>
            <a:ext cx="1781607" cy="315407"/>
          </a:xfrm>
          <a:prstGeom prst="rect">
            <a:avLst/>
          </a:prstGeom>
          <a:noFill/>
        </p:spPr>
        <p:txBody>
          <a:bodyPr wrap="square">
            <a:spAutoFit/>
          </a:bodyPr>
          <a:lstStyle/>
          <a:p>
            <a:pPr>
              <a:lnSpc>
                <a:spcPct val="90000"/>
              </a:lnSpc>
              <a:spcAft>
                <a:spcPts val="600"/>
              </a:spcAft>
            </a:pPr>
            <a:r>
              <a:rPr lang="en-US" sz="1600" b="1" dirty="0">
                <a:solidFill>
                  <a:srgbClr val="002060"/>
                </a:solidFill>
              </a:rPr>
              <a:t>Step 3: </a:t>
            </a:r>
            <a:r>
              <a:rPr lang="en-US" sz="1600" b="1" dirty="0">
                <a:solidFill>
                  <a:srgbClr val="FF0000"/>
                </a:solidFill>
              </a:rPr>
              <a:t>Refine</a:t>
            </a:r>
          </a:p>
        </p:txBody>
      </p:sp>
    </p:spTree>
    <p:extLst>
      <p:ext uri="{BB962C8B-B14F-4D97-AF65-F5344CB8AC3E}">
        <p14:creationId xmlns:p14="http://schemas.microsoft.com/office/powerpoint/2010/main" val="3481042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26E3E9-D78C-C1C6-BD70-A29D7696E71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8D31E1B-0407-4223-9642-0B642CBF5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67266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70E96339-907C-46C3-99AC-31179B6F0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16299" y="608401"/>
            <a:ext cx="4637502" cy="559344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cxnSp>
        <p:nvCxnSpPr>
          <p:cNvPr id="20" name="Straight Connector 19">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76ABFF98-7D4D-5BC7-A994-346E043FCFEA}"/>
              </a:ext>
            </a:extLst>
          </p:cNvPr>
          <p:cNvSpPr txBox="1"/>
          <p:nvPr/>
        </p:nvSpPr>
        <p:spPr>
          <a:xfrm>
            <a:off x="7150946" y="1215748"/>
            <a:ext cx="3484091" cy="3979585"/>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ts val="0"/>
              </a:spcBef>
              <a:spcAft>
                <a:spcPts val="1800"/>
              </a:spcAft>
              <a:buClrTx/>
              <a:buSzTx/>
              <a:buFontTx/>
              <a:buNone/>
              <a:tabLst/>
              <a:defRPr/>
            </a:pPr>
            <a:r>
              <a:rPr kumimoji="0" lang="en-US" sz="1600" b="1" i="0" u="none" strike="noStrike" kern="1200" cap="none" spc="0" normalizeH="0" baseline="0" noProof="0" dirty="0">
                <a:ln>
                  <a:noFill/>
                </a:ln>
                <a:solidFill>
                  <a:srgbClr val="FF0000"/>
                </a:solidFill>
                <a:effectLst/>
                <a:uLnTx/>
                <a:uFillTx/>
                <a:latin typeface="Aptos" panose="02110004020202020204"/>
                <a:ea typeface="+mn-ea"/>
                <a:cs typeface="+mn-cs"/>
              </a:rPr>
              <a:t>Align Work to Learning:</a:t>
            </a:r>
          </a:p>
          <a:p>
            <a:pPr marL="339725" marR="0" lvl="0" indent="-222250" algn="l" defTabSz="914400" rtl="0" eaLnBrk="1" fontAlgn="auto" latinLnBrk="0" hangingPunct="1">
              <a:lnSpc>
                <a:spcPct val="90000"/>
              </a:lnSpc>
              <a:spcBef>
                <a:spcPts val="0"/>
              </a:spcBef>
              <a:spcAft>
                <a:spcPts val="18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Ensure alignment to learning outcomes. </a:t>
            </a:r>
          </a:p>
          <a:p>
            <a:pPr marL="339725" marR="0" lvl="0" indent="-222250" algn="l" defTabSz="914400" rtl="0" eaLnBrk="1" fontAlgn="auto" latinLnBrk="0" hangingPunct="1">
              <a:lnSpc>
                <a:spcPct val="90000"/>
              </a:lnSpc>
              <a:spcBef>
                <a:spcPts val="0"/>
              </a:spcBef>
              <a:spcAft>
                <a:spcPts val="18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Clarify instructions and expectations. </a:t>
            </a:r>
          </a:p>
          <a:p>
            <a:pPr marL="339725" marR="0" lvl="0" indent="-222250" algn="l" defTabSz="914400" rtl="0" eaLnBrk="1" fontAlgn="auto" latinLnBrk="0" hangingPunct="1">
              <a:lnSpc>
                <a:spcPct val="90000"/>
              </a:lnSpc>
              <a:spcBef>
                <a:spcPts val="0"/>
              </a:spcBef>
              <a:spcAft>
                <a:spcPts val="18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Adjust scope and workload. </a:t>
            </a:r>
          </a:p>
          <a:p>
            <a:pPr marL="339725" marR="0" lvl="0" indent="-222250" algn="l" defTabSz="914400" rtl="0" eaLnBrk="1" fontAlgn="auto" latinLnBrk="0" hangingPunct="1">
              <a:lnSpc>
                <a:spcPct val="90000"/>
              </a:lnSpc>
              <a:spcBef>
                <a:spcPts val="0"/>
              </a:spcBef>
              <a:spcAft>
                <a:spcPts val="18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Focus on meaningful learning.</a:t>
            </a:r>
          </a:p>
        </p:txBody>
      </p:sp>
      <p:pic>
        <p:nvPicPr>
          <p:cNvPr id="4" name="Picture 3">
            <a:extLst>
              <a:ext uri="{FF2B5EF4-FFF2-40B4-BE49-F238E27FC236}">
                <a16:creationId xmlns:a16="http://schemas.microsoft.com/office/drawing/2014/main" id="{F0B63221-B517-8BE9-7E4C-E22C894EA1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297" y="2525077"/>
            <a:ext cx="4923804" cy="3009900"/>
          </a:xfrm>
          <a:prstGeom prst="rect">
            <a:avLst/>
          </a:prstGeom>
        </p:spPr>
      </p:pic>
      <p:sp>
        <p:nvSpPr>
          <p:cNvPr id="6" name="TextBox 5">
            <a:extLst>
              <a:ext uri="{FF2B5EF4-FFF2-40B4-BE49-F238E27FC236}">
                <a16:creationId xmlns:a16="http://schemas.microsoft.com/office/drawing/2014/main" id="{2C354906-4492-FA68-254E-A6495D4CA141}"/>
              </a:ext>
            </a:extLst>
          </p:cNvPr>
          <p:cNvSpPr txBox="1"/>
          <p:nvPr/>
        </p:nvSpPr>
        <p:spPr>
          <a:xfrm>
            <a:off x="1821274" y="1004525"/>
            <a:ext cx="2957653" cy="694614"/>
          </a:xfrm>
          <a:prstGeom prst="rect">
            <a:avLst/>
          </a:prstGeom>
          <a:noFill/>
        </p:spPr>
        <p:txBody>
          <a:bodyPr wrap="square">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ptos" panose="02110004020202020204"/>
                <a:ea typeface="+mn-ea"/>
                <a:cs typeface="+mn-cs"/>
              </a:rPr>
              <a:t>Refine</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ptos" panose="02110004020202020204"/>
                <a:ea typeface="+mn-ea"/>
                <a:cs typeface="+mn-cs"/>
              </a:rPr>
              <a:t> Assignments</a:t>
            </a:r>
          </a:p>
        </p:txBody>
      </p:sp>
      <p:sp>
        <p:nvSpPr>
          <p:cNvPr id="3" name="TextBox 2">
            <a:extLst>
              <a:ext uri="{FF2B5EF4-FFF2-40B4-BE49-F238E27FC236}">
                <a16:creationId xmlns:a16="http://schemas.microsoft.com/office/drawing/2014/main" id="{3337162E-9B87-83B5-27DB-E65AA7FF4AC2}"/>
              </a:ext>
            </a:extLst>
          </p:cNvPr>
          <p:cNvSpPr txBox="1"/>
          <p:nvPr/>
        </p:nvSpPr>
        <p:spPr>
          <a:xfrm>
            <a:off x="954297" y="6030226"/>
            <a:ext cx="1781607" cy="315407"/>
          </a:xfrm>
          <a:prstGeom prst="rect">
            <a:avLst/>
          </a:prstGeom>
          <a:noFill/>
        </p:spPr>
        <p:txBody>
          <a:bodyPr wrap="square">
            <a:spAutoFit/>
          </a:bodyPr>
          <a:lstStyle/>
          <a:p>
            <a:pPr>
              <a:lnSpc>
                <a:spcPct val="90000"/>
              </a:lnSpc>
              <a:spcAft>
                <a:spcPts val="600"/>
              </a:spcAft>
            </a:pPr>
            <a:r>
              <a:rPr lang="en-US" sz="1600" b="1" dirty="0">
                <a:solidFill>
                  <a:srgbClr val="002060"/>
                </a:solidFill>
              </a:rPr>
              <a:t>Step 3: </a:t>
            </a:r>
            <a:r>
              <a:rPr lang="en-US" sz="1600" b="1" dirty="0">
                <a:solidFill>
                  <a:srgbClr val="FF0000"/>
                </a:solidFill>
              </a:rPr>
              <a:t>Refine</a:t>
            </a:r>
          </a:p>
        </p:txBody>
      </p:sp>
    </p:spTree>
    <p:extLst>
      <p:ext uri="{BB962C8B-B14F-4D97-AF65-F5344CB8AC3E}">
        <p14:creationId xmlns:p14="http://schemas.microsoft.com/office/powerpoint/2010/main" val="2494196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979D4D-9FFC-EAD5-C6E3-4F9BDB50DC12}"/>
            </a:ext>
          </a:extLst>
        </p:cNvPr>
        <p:cNvGrpSpPr/>
        <p:nvPr/>
      </p:nvGrpSpPr>
      <p:grpSpPr>
        <a:xfrm>
          <a:off x="0" y="0"/>
          <a:ext cx="0" cy="0"/>
          <a:chOff x="0" y="0"/>
          <a:chExt cx="0" cy="0"/>
        </a:xfrm>
      </p:grpSpPr>
      <p:sp useBgFill="1">
        <p:nvSpPr>
          <p:cNvPr id="9223" name="Rectangle 9222">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225" name="Group 9224">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9226" name="Rectangle 922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27" name="Rectangle 9226">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229" name="Rectangle 9228">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125028A0-1132-D91B-1CE1-9C2A76C3B42A}"/>
              </a:ext>
            </a:extLst>
          </p:cNvPr>
          <p:cNvSpPr txBox="1"/>
          <p:nvPr/>
        </p:nvSpPr>
        <p:spPr>
          <a:xfrm>
            <a:off x="695318" y="1783230"/>
            <a:ext cx="4559425" cy="3979585"/>
          </a:xfrm>
          <a:prstGeom prst="rect">
            <a:avLst/>
          </a:prstGeom>
        </p:spPr>
        <p:txBody>
          <a:bodyPr vert="horz" lIns="91440" tIns="45720" rIns="91440" bIns="45720" rtlCol="0" anchor="ctr">
            <a:normAutofit/>
          </a:bodyPr>
          <a:lstStyle/>
          <a:p>
            <a:pPr marR="0" lvl="0" fontAlgn="auto">
              <a:lnSpc>
                <a:spcPct val="90000"/>
              </a:lnSpc>
              <a:spcBef>
                <a:spcPts val="0"/>
              </a:spcBef>
              <a:spcAft>
                <a:spcPts val="1800"/>
              </a:spcAft>
              <a:buClrTx/>
              <a:buSzTx/>
              <a:tabLst/>
              <a:defRPr/>
            </a:pPr>
            <a:r>
              <a:rPr kumimoji="0" lang="en-US" sz="1600" b="1" i="0" u="none" strike="noStrike" cap="none" spc="0" normalizeH="0" baseline="0" noProof="0" dirty="0">
                <a:ln>
                  <a:noFill/>
                </a:ln>
                <a:solidFill>
                  <a:srgbClr val="FF0000"/>
                </a:solidFill>
                <a:effectLst/>
                <a:uLnTx/>
                <a:uFillTx/>
              </a:rPr>
              <a:t>              Make Expectations Visible</a:t>
            </a:r>
            <a:endParaRPr kumimoji="0" lang="en-US" sz="1600" b="0" i="0" u="none" strike="noStrike" cap="none" spc="0" normalizeH="0" baseline="0" noProof="0" dirty="0">
              <a:ln>
                <a:noFill/>
              </a:ln>
              <a:solidFill>
                <a:srgbClr val="FF0000"/>
              </a:solidFill>
              <a:effectLst/>
              <a:uLnTx/>
              <a:uFillTx/>
            </a:endParaRPr>
          </a:p>
          <a:p>
            <a:pPr marL="401638" marR="0" lvl="0" indent="-234950" fontAlgn="auto">
              <a:lnSpc>
                <a:spcPct val="90000"/>
              </a:lnSpc>
              <a:spcBef>
                <a:spcPts val="0"/>
              </a:spcBef>
              <a:spcAft>
                <a:spcPts val="18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Collect high-quality student work. </a:t>
            </a:r>
          </a:p>
          <a:p>
            <a:pPr marL="401638" marR="0" lvl="0" indent="-234950" fontAlgn="auto">
              <a:lnSpc>
                <a:spcPct val="90000"/>
              </a:lnSpc>
              <a:spcBef>
                <a:spcPts val="0"/>
              </a:spcBef>
              <a:spcAft>
                <a:spcPts val="18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Use examples to model success. </a:t>
            </a:r>
          </a:p>
          <a:p>
            <a:pPr marL="401638" marR="0" lvl="0" indent="-234950" fontAlgn="auto">
              <a:lnSpc>
                <a:spcPct val="90000"/>
              </a:lnSpc>
              <a:spcBef>
                <a:spcPts val="0"/>
              </a:spcBef>
              <a:spcAft>
                <a:spcPts val="18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Highlight what strong work looks like. </a:t>
            </a:r>
          </a:p>
          <a:p>
            <a:pPr marL="401638" marR="0" lvl="0" indent="-234950" fontAlgn="auto">
              <a:lnSpc>
                <a:spcPct val="90000"/>
              </a:lnSpc>
              <a:spcBef>
                <a:spcPts val="0"/>
              </a:spcBef>
              <a:spcAft>
                <a:spcPts val="18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Reduce ambiguity for future students. </a:t>
            </a:r>
          </a:p>
        </p:txBody>
      </p:sp>
      <p:sp>
        <p:nvSpPr>
          <p:cNvPr id="9231" name="Rectangle 9230">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33" name="Rectangle 923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218" name="Picture 2">
            <a:extLst>
              <a:ext uri="{FF2B5EF4-FFF2-40B4-BE49-F238E27FC236}">
                <a16:creationId xmlns:a16="http://schemas.microsoft.com/office/drawing/2014/main" id="{3D7AD974-3F78-EFF5-50EC-C8C8FC8D7D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7788" y="799352"/>
            <a:ext cx="5425410" cy="525929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F53F60E-1E9A-53D9-5B96-46F9C3C9CA36}"/>
              </a:ext>
            </a:extLst>
          </p:cNvPr>
          <p:cNvSpPr txBox="1"/>
          <p:nvPr/>
        </p:nvSpPr>
        <p:spPr>
          <a:xfrm>
            <a:off x="1317634" y="1435923"/>
            <a:ext cx="2992581" cy="694614"/>
          </a:xfrm>
          <a:prstGeom prst="rect">
            <a:avLst/>
          </a:prstGeom>
          <a:noFill/>
        </p:spPr>
        <p:txBody>
          <a:bodyPr wrap="square">
            <a:spAutoFit/>
          </a:bodyPr>
          <a:lstStyle/>
          <a:p>
            <a:pPr marR="0" lvl="0" algn="ctr" fontAlgn="auto">
              <a:lnSpc>
                <a:spcPct val="80000"/>
              </a:lnSpc>
              <a:spcBef>
                <a:spcPts val="0"/>
              </a:spcBef>
              <a:spcAft>
                <a:spcPts val="600"/>
              </a:spcAft>
              <a:buClrTx/>
              <a:buSzTx/>
              <a:tabLst/>
              <a:defRPr/>
            </a:pPr>
            <a:r>
              <a:rPr kumimoji="0" lang="en-US" sz="2400" b="1" i="0" u="none" strike="noStrike" cap="none" spc="0" normalizeH="0" baseline="0" noProof="0" dirty="0">
                <a:ln>
                  <a:noFill/>
                </a:ln>
                <a:solidFill>
                  <a:srgbClr val="002060"/>
                </a:solidFill>
                <a:effectLst/>
                <a:uLnTx/>
                <a:uFillTx/>
              </a:rPr>
              <a:t>Save Strong Examples</a:t>
            </a:r>
          </a:p>
        </p:txBody>
      </p:sp>
      <p:sp>
        <p:nvSpPr>
          <p:cNvPr id="5" name="TextBox 4">
            <a:extLst>
              <a:ext uri="{FF2B5EF4-FFF2-40B4-BE49-F238E27FC236}">
                <a16:creationId xmlns:a16="http://schemas.microsoft.com/office/drawing/2014/main" id="{ED4813D6-64D2-6E94-212A-13883ECFF419}"/>
              </a:ext>
            </a:extLst>
          </p:cNvPr>
          <p:cNvSpPr txBox="1"/>
          <p:nvPr/>
        </p:nvSpPr>
        <p:spPr>
          <a:xfrm>
            <a:off x="945437" y="5743241"/>
            <a:ext cx="1781607" cy="315407"/>
          </a:xfrm>
          <a:prstGeom prst="rect">
            <a:avLst/>
          </a:prstGeom>
          <a:noFill/>
        </p:spPr>
        <p:txBody>
          <a:bodyPr wrap="square">
            <a:spAutoFit/>
          </a:bodyPr>
          <a:lstStyle/>
          <a:p>
            <a:pPr>
              <a:lnSpc>
                <a:spcPct val="90000"/>
              </a:lnSpc>
              <a:spcAft>
                <a:spcPts val="600"/>
              </a:spcAft>
            </a:pPr>
            <a:r>
              <a:rPr lang="en-US" sz="1600" b="1" dirty="0">
                <a:solidFill>
                  <a:srgbClr val="002060"/>
                </a:solidFill>
              </a:rPr>
              <a:t>Step 3: </a:t>
            </a:r>
            <a:r>
              <a:rPr lang="en-US" sz="1600" b="1" dirty="0">
                <a:solidFill>
                  <a:srgbClr val="FF0000"/>
                </a:solidFill>
              </a:rPr>
              <a:t>Refine</a:t>
            </a:r>
          </a:p>
        </p:txBody>
      </p:sp>
    </p:spTree>
    <p:extLst>
      <p:ext uri="{BB962C8B-B14F-4D97-AF65-F5344CB8AC3E}">
        <p14:creationId xmlns:p14="http://schemas.microsoft.com/office/powerpoint/2010/main" val="216509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55C282-CEA9-AFBD-F256-C47969EB8E17}"/>
            </a:ext>
          </a:extLst>
        </p:cNvPr>
        <p:cNvGrpSpPr/>
        <p:nvPr/>
      </p:nvGrpSpPr>
      <p:grpSpPr>
        <a:xfrm>
          <a:off x="0" y="0"/>
          <a:ext cx="0" cy="0"/>
          <a:chOff x="0" y="0"/>
          <a:chExt cx="0" cy="0"/>
        </a:xfrm>
      </p:grpSpPr>
      <p:sp useBgFill="1">
        <p:nvSpPr>
          <p:cNvPr id="11281" name="Rectangle 11280">
            <a:extLst>
              <a:ext uri="{FF2B5EF4-FFF2-40B4-BE49-F238E27FC236}">
                <a16:creationId xmlns:a16="http://schemas.microsoft.com/office/drawing/2014/main" id="{9A724DBA-D2D9-471E-8ED7-2015DDD95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82" name="Rectangle 11281">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641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83" name="Rectangle 11282">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0234"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266" name="Picture 2">
            <a:extLst>
              <a:ext uri="{FF2B5EF4-FFF2-40B4-BE49-F238E27FC236}">
                <a16:creationId xmlns:a16="http://schemas.microsoft.com/office/drawing/2014/main" id="{C4A19844-FAE2-B8CC-B33E-3EE3A88CD8A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30036" y="1105158"/>
            <a:ext cx="3895571" cy="37592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1284" name="Rectangle 11283">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A3F99318-4183-E983-FB28-3873F7BEDED1}"/>
              </a:ext>
            </a:extLst>
          </p:cNvPr>
          <p:cNvSpPr txBox="1"/>
          <p:nvPr/>
        </p:nvSpPr>
        <p:spPr>
          <a:xfrm>
            <a:off x="7147974" y="1801056"/>
            <a:ext cx="4282984" cy="3511943"/>
          </a:xfrm>
          <a:prstGeom prst="rect">
            <a:avLst/>
          </a:prstGeom>
        </p:spPr>
        <p:txBody>
          <a:bodyPr vert="horz" lIns="91440" tIns="45720" rIns="91440" bIns="45720" rtlCol="0" anchor="ctr">
            <a:normAutofit/>
          </a:bodyPr>
          <a:lstStyle/>
          <a:p>
            <a:pPr marR="0" lvl="0" fontAlgn="auto">
              <a:lnSpc>
                <a:spcPct val="90000"/>
              </a:lnSpc>
              <a:spcBef>
                <a:spcPts val="0"/>
              </a:spcBef>
              <a:spcAft>
                <a:spcPts val="1800"/>
              </a:spcAft>
              <a:buClrTx/>
              <a:buSzTx/>
              <a:tabLst/>
              <a:defRPr/>
            </a:pPr>
            <a:r>
              <a:rPr lang="en-US" sz="1600" b="1" dirty="0">
                <a:solidFill>
                  <a:srgbClr val="FF0000"/>
                </a:solidFill>
              </a:rPr>
              <a:t>           </a:t>
            </a:r>
            <a:r>
              <a:rPr kumimoji="0" lang="en-US" sz="1600" b="1" i="0" u="none" strike="noStrike" cap="none" spc="0" normalizeH="0" baseline="0" noProof="0" dirty="0">
                <a:ln>
                  <a:noFill/>
                </a:ln>
                <a:solidFill>
                  <a:srgbClr val="FF0000"/>
                </a:solidFill>
                <a:effectLst/>
                <a:uLnTx/>
                <a:uFillTx/>
              </a:rPr>
              <a:t>Work Smarter, Not Harder:</a:t>
            </a:r>
            <a:endParaRPr kumimoji="0" lang="en-US" sz="1600" b="0" i="0" u="none" strike="noStrike" cap="none" spc="0" normalizeH="0" baseline="0" noProof="0" dirty="0">
              <a:ln>
                <a:noFill/>
              </a:ln>
              <a:solidFill>
                <a:srgbClr val="FF0000"/>
              </a:solidFill>
              <a:effectLst/>
              <a:uLnTx/>
              <a:uFillTx/>
            </a:endParaRPr>
          </a:p>
          <a:p>
            <a:pPr marL="401638" marR="0" lvl="0" indent="-166688" fontAlgn="auto">
              <a:lnSpc>
                <a:spcPct val="90000"/>
              </a:lnSpc>
              <a:spcBef>
                <a:spcPts val="0"/>
              </a:spcBef>
              <a:spcAft>
                <a:spcPts val="18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Identify time-consuming tasks. </a:t>
            </a:r>
          </a:p>
          <a:p>
            <a:pPr marL="401638" marR="0" lvl="0" indent="-166688" fontAlgn="auto">
              <a:lnSpc>
                <a:spcPct val="90000"/>
              </a:lnSpc>
              <a:spcBef>
                <a:spcPts val="0"/>
              </a:spcBef>
              <a:spcAft>
                <a:spcPts val="18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Simplify grading and processes. </a:t>
            </a:r>
          </a:p>
          <a:p>
            <a:pPr marL="401638" marR="0" lvl="0" indent="-166688" fontAlgn="auto">
              <a:lnSpc>
                <a:spcPct val="90000"/>
              </a:lnSpc>
              <a:spcBef>
                <a:spcPts val="0"/>
              </a:spcBef>
              <a:spcAft>
                <a:spcPts val="18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Use tools to increase efficiency.</a:t>
            </a:r>
          </a:p>
          <a:p>
            <a:pPr marL="401638" marR="0" lvl="0" indent="-166688" fontAlgn="auto">
              <a:lnSpc>
                <a:spcPct val="90000"/>
              </a:lnSpc>
              <a:spcBef>
                <a:spcPts val="0"/>
              </a:spcBef>
              <a:spcAft>
                <a:spcPts val="18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Focus on high-impact practices.</a:t>
            </a:r>
          </a:p>
        </p:txBody>
      </p:sp>
      <p:sp>
        <p:nvSpPr>
          <p:cNvPr id="11285" name="Rectangle 11284">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32EB822F-ACFF-6AE8-7F06-FFE180079951}"/>
              </a:ext>
            </a:extLst>
          </p:cNvPr>
          <p:cNvSpPr txBox="1"/>
          <p:nvPr/>
        </p:nvSpPr>
        <p:spPr>
          <a:xfrm>
            <a:off x="7523018" y="1243776"/>
            <a:ext cx="2784764" cy="694614"/>
          </a:xfrm>
          <a:prstGeom prst="rect">
            <a:avLst/>
          </a:prstGeom>
          <a:noFill/>
        </p:spPr>
        <p:txBody>
          <a:bodyPr wrap="square">
            <a:spAutoFit/>
          </a:bodyPr>
          <a:lstStyle/>
          <a:p>
            <a:pPr marR="0" lvl="0" algn="ctr" fontAlgn="auto">
              <a:lnSpc>
                <a:spcPct val="80000"/>
              </a:lnSpc>
              <a:spcBef>
                <a:spcPts val="0"/>
              </a:spcBef>
              <a:spcAft>
                <a:spcPts val="600"/>
              </a:spcAft>
              <a:buClrTx/>
              <a:buSzTx/>
              <a:tabLst/>
              <a:defRPr/>
            </a:pPr>
            <a:r>
              <a:rPr kumimoji="0" lang="en-US" sz="2400" b="1" i="0" u="none" strike="noStrike" cap="none" spc="0" normalizeH="0" baseline="0" noProof="0" dirty="0">
                <a:ln>
                  <a:noFill/>
                </a:ln>
                <a:solidFill>
                  <a:srgbClr val="002060"/>
                </a:solidFill>
                <a:effectLst/>
                <a:uLnTx/>
                <a:uFillTx/>
              </a:rPr>
              <a:t>Streamline Your Workflow</a:t>
            </a:r>
          </a:p>
        </p:txBody>
      </p:sp>
      <p:sp>
        <p:nvSpPr>
          <p:cNvPr id="6" name="TextBox 5">
            <a:extLst>
              <a:ext uri="{FF2B5EF4-FFF2-40B4-BE49-F238E27FC236}">
                <a16:creationId xmlns:a16="http://schemas.microsoft.com/office/drawing/2014/main" id="{0335008D-551E-82CC-ECE4-7513986A6FE1}"/>
              </a:ext>
            </a:extLst>
          </p:cNvPr>
          <p:cNvSpPr txBox="1"/>
          <p:nvPr/>
        </p:nvSpPr>
        <p:spPr>
          <a:xfrm>
            <a:off x="692559" y="5371802"/>
            <a:ext cx="1781607" cy="315407"/>
          </a:xfrm>
          <a:prstGeom prst="rect">
            <a:avLst/>
          </a:prstGeom>
          <a:noFill/>
        </p:spPr>
        <p:txBody>
          <a:bodyPr wrap="square">
            <a:spAutoFit/>
          </a:bodyPr>
          <a:lstStyle/>
          <a:p>
            <a:pPr>
              <a:lnSpc>
                <a:spcPct val="90000"/>
              </a:lnSpc>
              <a:spcAft>
                <a:spcPts val="600"/>
              </a:spcAft>
            </a:pPr>
            <a:r>
              <a:rPr lang="en-US" sz="1600" b="1" dirty="0">
                <a:solidFill>
                  <a:srgbClr val="002060"/>
                </a:solidFill>
              </a:rPr>
              <a:t>Step 3: </a:t>
            </a:r>
            <a:r>
              <a:rPr lang="en-US" sz="1600" b="1" dirty="0">
                <a:solidFill>
                  <a:srgbClr val="FF0000"/>
                </a:solidFill>
              </a:rPr>
              <a:t>Refine</a:t>
            </a:r>
          </a:p>
        </p:txBody>
      </p:sp>
    </p:spTree>
    <p:extLst>
      <p:ext uri="{BB962C8B-B14F-4D97-AF65-F5344CB8AC3E}">
        <p14:creationId xmlns:p14="http://schemas.microsoft.com/office/powerpoint/2010/main" val="3556491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163C7E-0F61-4792-5A4D-D4C01680F57B}"/>
            </a:ext>
          </a:extLst>
        </p:cNvPr>
        <p:cNvGrpSpPr/>
        <p:nvPr/>
      </p:nvGrpSpPr>
      <p:grpSpPr>
        <a:xfrm>
          <a:off x="0" y="0"/>
          <a:ext cx="0" cy="0"/>
          <a:chOff x="0" y="0"/>
          <a:chExt cx="0" cy="0"/>
        </a:xfrm>
      </p:grpSpPr>
      <p:sp useBgFill="1">
        <p:nvSpPr>
          <p:cNvPr id="47184" name="Rectangle 47183">
            <a:extLst>
              <a:ext uri="{FF2B5EF4-FFF2-40B4-BE49-F238E27FC236}">
                <a16:creationId xmlns:a16="http://schemas.microsoft.com/office/drawing/2014/main" id="{3756B343-807D-456E-AA26-80E96B75D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20436034-01FA-5397-3D7D-261B3713EB29}"/>
              </a:ext>
            </a:extLst>
          </p:cNvPr>
          <p:cNvSpPr txBox="1"/>
          <p:nvPr/>
        </p:nvSpPr>
        <p:spPr>
          <a:xfrm>
            <a:off x="7480749" y="2023010"/>
            <a:ext cx="3417924" cy="645341"/>
          </a:xfrm>
          <a:prstGeom prst="rect">
            <a:avLst/>
          </a:prstGeom>
        </p:spPr>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1600" b="1" i="0" u="none" strike="noStrike" kern="1200" cap="none" spc="0" normalizeH="0" baseline="0" noProof="0" dirty="0">
                <a:ln>
                  <a:noFill/>
                </a:ln>
                <a:solidFill>
                  <a:srgbClr val="FF0000"/>
                </a:solidFill>
                <a:effectLst/>
                <a:uLnTx/>
                <a:uFillTx/>
                <a:latin typeface="Aptos Display" panose="02110004020202020204"/>
                <a:ea typeface="+mn-ea"/>
                <a:cs typeface="+mn-cs"/>
              </a:rPr>
              <a:t>Build, Don’t Rebuild</a:t>
            </a:r>
          </a:p>
        </p:txBody>
      </p:sp>
      <p:sp>
        <p:nvSpPr>
          <p:cNvPr id="47185" name="Rectangle 47184">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641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7186" name="Rectangle 47185">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0234"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7" name="Picture 6">
            <a:extLst>
              <a:ext uri="{FF2B5EF4-FFF2-40B4-BE49-F238E27FC236}">
                <a16:creationId xmlns:a16="http://schemas.microsoft.com/office/drawing/2014/main" id="{EBC154FF-E926-AB87-59AC-B949F716DD5C}"/>
              </a:ext>
            </a:extLst>
          </p:cNvPr>
          <p:cNvPicPr>
            <a:picLocks noChangeAspect="1"/>
          </p:cNvPicPr>
          <p:nvPr/>
        </p:nvPicPr>
        <p:blipFill>
          <a:blip r:embed="rId3">
            <a:extLst>
              <a:ext uri="{28A0092B-C50C-407E-A947-70E740481C1C}">
                <a14:useLocalDpi xmlns:a14="http://schemas.microsoft.com/office/drawing/2010/main" val="0"/>
              </a:ext>
            </a:extLst>
          </a:blip>
          <a:srcRect b="-2"/>
          <a:stretch/>
        </p:blipFill>
        <p:spPr>
          <a:xfrm>
            <a:off x="576244" y="650494"/>
            <a:ext cx="5628018" cy="5324142"/>
          </a:xfrm>
          <a:prstGeom prst="rect">
            <a:avLst/>
          </a:prstGeom>
          <a:ln>
            <a:noFill/>
          </a:ln>
          <a:effectLst>
            <a:outerShdw blurRad="292100" dist="139700" dir="2700000" algn="tl" rotWithShape="0">
              <a:srgbClr val="333333">
                <a:alpha val="65000"/>
              </a:srgbClr>
            </a:outerShdw>
          </a:effectLst>
        </p:spPr>
      </p:pic>
      <p:sp>
        <p:nvSpPr>
          <p:cNvPr id="47170" name="Rectangle 47169">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E1641117-0782-54E8-1E55-7EA9AC94B71D}"/>
              </a:ext>
            </a:extLst>
          </p:cNvPr>
          <p:cNvSpPr txBox="1"/>
          <p:nvPr/>
        </p:nvSpPr>
        <p:spPr>
          <a:xfrm>
            <a:off x="7277785" y="2031342"/>
            <a:ext cx="4023360" cy="3511943"/>
          </a:xfrm>
          <a:prstGeom prst="rect">
            <a:avLst/>
          </a:prstGeom>
        </p:spPr>
        <p:txBody>
          <a:bodyPr vert="horz" lIns="91440" tIns="45720" rIns="91440" bIns="45720" rtlCol="0" anchor="ctr">
            <a:normAutofit/>
          </a:bodyPr>
          <a:lstStyle/>
          <a:p>
            <a:pPr marL="400050" marR="0" lvl="0" indent="-287338" algn="l" defTabSz="914400" rtl="0" eaLnBrk="1" fontAlgn="auto" latinLnBrk="0" hangingPunct="1">
              <a:lnSpc>
                <a:spcPct val="80000"/>
              </a:lnSpc>
              <a:spcBef>
                <a:spcPts val="0"/>
              </a:spcBef>
              <a:spcAft>
                <a:spcPts val="1200"/>
              </a:spcAft>
              <a:buClr>
                <a:srgbClr val="002060"/>
              </a:buClr>
              <a:buSzTx/>
              <a:buFont typeface="Wingdings" panose="05000000000000000000" pitchFamily="2" charset="2"/>
              <a:buChar char="§"/>
              <a:tabLst/>
              <a:defRPr/>
            </a:pP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D2L: </a:t>
            </a:r>
            <a:r>
              <a:rPr kumimoji="0" lang="en-US" sz="1400" i="0" u="none" strike="noStrike" kern="1200" cap="none" spc="0" normalizeH="0" baseline="0" noProof="0" dirty="0">
                <a:ln>
                  <a:noFill/>
                </a:ln>
                <a:solidFill>
                  <a:srgbClr val="002060"/>
                </a:solidFill>
                <a:effectLst/>
                <a:uLnTx/>
                <a:uFillTx/>
                <a:latin typeface="Aptos" panose="02110004020202020204"/>
                <a:ea typeface="+mn-ea"/>
                <a:cs typeface="+mn-cs"/>
              </a:rPr>
              <a:t>Clone and update your course.</a:t>
            </a:r>
          </a:p>
          <a:p>
            <a:pPr marL="400050" marR="0" lvl="0" indent="-287338" algn="l" defTabSz="914400" rtl="0" eaLnBrk="1" fontAlgn="auto" latinLnBrk="0" hangingPunct="1">
              <a:lnSpc>
                <a:spcPct val="80000"/>
              </a:lnSpc>
              <a:spcBef>
                <a:spcPts val="0"/>
              </a:spcBef>
              <a:spcAft>
                <a:spcPts val="1200"/>
              </a:spcAft>
              <a:buClr>
                <a:srgbClr val="002060"/>
              </a:buClr>
              <a:buSzTx/>
              <a:buFont typeface="Wingdings" panose="05000000000000000000" pitchFamily="2" charset="2"/>
              <a:buChar char="§"/>
              <a:tabLst/>
              <a:defRPr/>
            </a:pPr>
            <a:r>
              <a:rPr kumimoji="0" lang="en-US" sz="1400" b="1" i="0" u="none" strike="noStrike" kern="1200" cap="none" spc="0" normalizeH="0" baseline="0" noProof="0" dirty="0">
                <a:ln>
                  <a:noFill/>
                </a:ln>
                <a:solidFill>
                  <a:srgbClr val="002060"/>
                </a:solidFill>
                <a:effectLst/>
                <a:uLnTx/>
                <a:uFillTx/>
                <a:latin typeface="Aptos" panose="02110004020202020204"/>
                <a:ea typeface="+mn-ea"/>
                <a:cs typeface="+mn-cs"/>
              </a:rPr>
              <a:t>Canva: </a:t>
            </a:r>
            <a:r>
              <a:rPr kumimoji="0" lang="en-US" sz="1400" i="0" u="none" strike="noStrike" kern="1200" cap="none" spc="0" normalizeH="0" baseline="0" noProof="0" dirty="0">
                <a:ln>
                  <a:noFill/>
                </a:ln>
                <a:solidFill>
                  <a:srgbClr val="002060"/>
                </a:solidFill>
                <a:effectLst/>
                <a:uLnTx/>
                <a:uFillTx/>
                <a:latin typeface="Aptos" panose="02110004020202020204"/>
                <a:ea typeface="+mn-ea"/>
                <a:cs typeface="+mn-cs"/>
              </a:rPr>
              <a:t>Refresh templates and slides.</a:t>
            </a:r>
          </a:p>
          <a:p>
            <a:pPr marL="400050" marR="0" lvl="0" indent="-287338" algn="l" defTabSz="914400" rtl="0" eaLnBrk="1" fontAlgn="auto" latinLnBrk="0" hangingPunct="1">
              <a:lnSpc>
                <a:spcPct val="80000"/>
              </a:lnSpc>
              <a:spcBef>
                <a:spcPts val="0"/>
              </a:spcBef>
              <a:spcAft>
                <a:spcPts val="1200"/>
              </a:spcAft>
              <a:buClr>
                <a:srgbClr val="002060"/>
              </a:buClr>
              <a:buSzTx/>
              <a:buFont typeface="Wingdings" panose="05000000000000000000" pitchFamily="2" charset="2"/>
              <a:buChar char="§"/>
              <a:tabLst/>
              <a:defRPr/>
            </a:pPr>
            <a:r>
              <a:rPr kumimoji="0" lang="en-US" sz="1400" i="0" u="none" strike="noStrike" kern="1200" cap="none" spc="0" normalizeH="0" baseline="0" noProof="0" dirty="0">
                <a:ln>
                  <a:noFill/>
                </a:ln>
                <a:solidFill>
                  <a:srgbClr val="002060"/>
                </a:solidFill>
                <a:effectLst/>
                <a:uLnTx/>
                <a:uFillTx/>
                <a:latin typeface="Aptos" panose="02110004020202020204"/>
                <a:ea typeface="+mn-ea"/>
                <a:cs typeface="+mn-cs"/>
              </a:rPr>
              <a:t>Revise recorded videos as needed.</a:t>
            </a:r>
          </a:p>
          <a:p>
            <a:pPr marL="400050" marR="0" lvl="0" indent="-287338" algn="l" defTabSz="914400" rtl="0" eaLnBrk="1" fontAlgn="auto" latinLnBrk="0" hangingPunct="1">
              <a:lnSpc>
                <a:spcPct val="80000"/>
              </a:lnSpc>
              <a:spcBef>
                <a:spcPts val="0"/>
              </a:spcBef>
              <a:spcAft>
                <a:spcPts val="1200"/>
              </a:spcAft>
              <a:buClr>
                <a:srgbClr val="002060"/>
              </a:buClr>
              <a:buSzTx/>
              <a:buFont typeface="Wingdings" panose="05000000000000000000" pitchFamily="2" charset="2"/>
              <a:buChar char="§"/>
              <a:tabLst/>
              <a:defRPr/>
            </a:pPr>
            <a:r>
              <a:rPr kumimoji="0" lang="en-US" sz="1400" i="0" u="none" strike="noStrike" kern="1200" cap="none" spc="0" normalizeH="0" baseline="0" noProof="0" dirty="0">
                <a:ln>
                  <a:noFill/>
                </a:ln>
                <a:solidFill>
                  <a:srgbClr val="002060"/>
                </a:solidFill>
                <a:effectLst/>
                <a:uLnTx/>
                <a:uFillTx/>
                <a:latin typeface="Aptos" panose="02110004020202020204"/>
                <a:ea typeface="+mn-ea"/>
                <a:cs typeface="+mn-cs"/>
              </a:rPr>
              <a:t>Reuse and refine existing materials.</a:t>
            </a:r>
          </a:p>
          <a:p>
            <a:pPr marL="400050" marR="0" lvl="0" indent="-287338" algn="l" defTabSz="914400" rtl="0" eaLnBrk="1" fontAlgn="auto" latinLnBrk="0" hangingPunct="1">
              <a:lnSpc>
                <a:spcPct val="80000"/>
              </a:lnSpc>
              <a:spcBef>
                <a:spcPts val="0"/>
              </a:spcBef>
              <a:spcAft>
                <a:spcPts val="1200"/>
              </a:spcAft>
              <a:buClr>
                <a:srgbClr val="002060"/>
              </a:buClr>
              <a:buSzTx/>
              <a:buFont typeface="Wingdings" panose="05000000000000000000" pitchFamily="2" charset="2"/>
              <a:buChar char="§"/>
              <a:tabLst/>
              <a:defRPr/>
            </a:pPr>
            <a:r>
              <a:rPr kumimoji="0" lang="en-US" sz="1400" i="0" u="none" strike="noStrike" kern="1200" cap="none" spc="0" normalizeH="0" baseline="0" noProof="0" dirty="0">
                <a:ln>
                  <a:noFill/>
                </a:ln>
                <a:solidFill>
                  <a:srgbClr val="002060"/>
                </a:solidFill>
                <a:effectLst/>
                <a:uLnTx/>
                <a:uFillTx/>
                <a:latin typeface="Aptos" panose="02110004020202020204"/>
                <a:ea typeface="+mn-ea"/>
                <a:cs typeface="+mn-cs"/>
              </a:rPr>
              <a:t>Build on past content to save time and improve each term.</a:t>
            </a:r>
          </a:p>
        </p:txBody>
      </p:sp>
      <p:sp>
        <p:nvSpPr>
          <p:cNvPr id="47187" name="Rectangle 47186">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4F008144-1D9D-6865-9A52-415FCD283BED}"/>
              </a:ext>
            </a:extLst>
          </p:cNvPr>
          <p:cNvSpPr txBox="1"/>
          <p:nvPr/>
        </p:nvSpPr>
        <p:spPr>
          <a:xfrm>
            <a:off x="7277785" y="4885656"/>
            <a:ext cx="1781607" cy="315407"/>
          </a:xfrm>
          <a:prstGeom prst="rect">
            <a:avLst/>
          </a:prstGeom>
          <a:noFill/>
        </p:spPr>
        <p:txBody>
          <a:bodyPr wrap="square">
            <a:spAutoFit/>
          </a:bodyPr>
          <a:lstStyle/>
          <a:p>
            <a:pPr>
              <a:lnSpc>
                <a:spcPct val="90000"/>
              </a:lnSpc>
              <a:spcAft>
                <a:spcPts val="600"/>
              </a:spcAft>
            </a:pPr>
            <a:r>
              <a:rPr lang="en-US" sz="1600" b="1" dirty="0">
                <a:solidFill>
                  <a:srgbClr val="002060"/>
                </a:solidFill>
              </a:rPr>
              <a:t>Step 3:  </a:t>
            </a:r>
            <a:r>
              <a:rPr lang="en-US" sz="1600" b="1" dirty="0">
                <a:solidFill>
                  <a:srgbClr val="FF0000"/>
                </a:solidFill>
              </a:rPr>
              <a:t>Refine</a:t>
            </a:r>
          </a:p>
        </p:txBody>
      </p:sp>
      <p:sp>
        <p:nvSpPr>
          <p:cNvPr id="6" name="TextBox 5">
            <a:extLst>
              <a:ext uri="{FF2B5EF4-FFF2-40B4-BE49-F238E27FC236}">
                <a16:creationId xmlns:a16="http://schemas.microsoft.com/office/drawing/2014/main" id="{A168D097-AEAB-A1D1-5ECF-4C8A92BEF7E3}"/>
              </a:ext>
            </a:extLst>
          </p:cNvPr>
          <p:cNvSpPr txBox="1"/>
          <p:nvPr/>
        </p:nvSpPr>
        <p:spPr>
          <a:xfrm>
            <a:off x="7529443" y="1215785"/>
            <a:ext cx="3369230" cy="694614"/>
          </a:xfrm>
          <a:prstGeom prst="rect">
            <a:avLst/>
          </a:prstGeom>
          <a:noFill/>
        </p:spPr>
        <p:txBody>
          <a:bodyPr wrap="square">
            <a:spAutoFit/>
          </a:bodyPr>
          <a:lstStyle/>
          <a:p>
            <a:pPr algn="ctr">
              <a:lnSpc>
                <a:spcPct val="80000"/>
              </a:lnSpc>
            </a:pPr>
            <a:r>
              <a:rPr kumimoji="0" lang="en-US" sz="2400" b="1" i="0" u="none" strike="noStrike" kern="1200" cap="none" spc="0" normalizeH="0" baseline="0" noProof="0" dirty="0">
                <a:ln>
                  <a:noFill/>
                </a:ln>
                <a:solidFill>
                  <a:srgbClr val="002060"/>
                </a:solidFill>
                <a:effectLst/>
                <a:uLnTx/>
                <a:uFillTx/>
                <a:latin typeface="Aptos" panose="02110004020202020204"/>
                <a:ea typeface="+mn-ea"/>
                <a:cs typeface="+mn-cs"/>
              </a:rPr>
              <a:t>Reuse and                           Update Content</a:t>
            </a:r>
            <a:endParaRPr lang="en-US" sz="2400" b="1" dirty="0">
              <a:solidFill>
                <a:srgbClr val="002060"/>
              </a:solidFill>
            </a:endParaRPr>
          </a:p>
        </p:txBody>
      </p:sp>
    </p:spTree>
    <p:extLst>
      <p:ext uri="{BB962C8B-B14F-4D97-AF65-F5344CB8AC3E}">
        <p14:creationId xmlns:p14="http://schemas.microsoft.com/office/powerpoint/2010/main" val="2789824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163C7E-0F61-4792-5A4D-D4C01680F57B}"/>
            </a:ext>
          </a:extLst>
        </p:cNvPr>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2F687420-BEB4-45CD-8226-339BE553B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20436034-01FA-5397-3D7D-261B3713EB29}"/>
              </a:ext>
            </a:extLst>
          </p:cNvPr>
          <p:cNvSpPr txBox="1"/>
          <p:nvPr/>
        </p:nvSpPr>
        <p:spPr>
          <a:xfrm>
            <a:off x="1403940" y="719677"/>
            <a:ext cx="2888911" cy="1200361"/>
          </a:xfrm>
          <a:prstGeom prst="rect">
            <a:avLst/>
          </a:prstGeom>
        </p:spPr>
        <p:txBody>
          <a:bodyPr vert="horz" lIns="91440" tIns="45720" rIns="91440" bIns="45720" rtlCol="0" anchor="b">
            <a:normAutofit/>
          </a:bodyPr>
          <a:lstStyle/>
          <a:p>
            <a:pPr marL="0" marR="0" lvl="0" indent="0" algn="ctr" fontAlgn="auto">
              <a:lnSpc>
                <a:spcPct val="80000"/>
              </a:lnSpc>
              <a:spcBef>
                <a:spcPct val="0"/>
              </a:spcBef>
              <a:buClrTx/>
              <a:buSzTx/>
              <a:tabLst/>
              <a:defRPr/>
            </a:pPr>
            <a:r>
              <a:rPr kumimoji="0" lang="en-US" sz="2400" b="1" i="0" u="none" strike="noStrike" cap="none" spc="0" normalizeH="0" baseline="0" noProof="0" dirty="0">
                <a:ln>
                  <a:noFill/>
                </a:ln>
                <a:solidFill>
                  <a:srgbClr val="002060"/>
                </a:solidFill>
                <a:effectLst/>
                <a:uLnTx/>
                <a:uFillTx/>
                <a:latin typeface="+mj-lt"/>
                <a:ea typeface="+mj-ea"/>
                <a:cs typeface="+mj-cs"/>
              </a:rPr>
              <a:t>Organize </a:t>
            </a:r>
          </a:p>
          <a:p>
            <a:pPr marL="0" marR="0" lvl="0" indent="0" algn="ctr" fontAlgn="auto">
              <a:lnSpc>
                <a:spcPct val="80000"/>
              </a:lnSpc>
              <a:spcBef>
                <a:spcPct val="0"/>
              </a:spcBef>
              <a:buClrTx/>
              <a:buSzTx/>
              <a:tabLst/>
              <a:defRPr/>
            </a:pPr>
            <a:r>
              <a:rPr kumimoji="0" lang="en-US" sz="2400" b="1" i="0" u="none" strike="noStrike" cap="none" spc="0" normalizeH="0" baseline="0" noProof="0" dirty="0">
                <a:ln>
                  <a:noFill/>
                </a:ln>
                <a:solidFill>
                  <a:srgbClr val="002060"/>
                </a:solidFill>
                <a:effectLst/>
                <a:uLnTx/>
                <a:uFillTx/>
                <a:latin typeface="+mj-lt"/>
                <a:ea typeface="+mj-ea"/>
                <a:cs typeface="+mj-cs"/>
              </a:rPr>
              <a:t>Materials</a:t>
            </a:r>
          </a:p>
        </p:txBody>
      </p:sp>
      <p:sp>
        <p:nvSpPr>
          <p:cNvPr id="1033" name="Rectangle 1032">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C837A004-0396-5B34-6408-37CAD41AD537}"/>
              </a:ext>
            </a:extLst>
          </p:cNvPr>
          <p:cNvSpPr txBox="1"/>
          <p:nvPr/>
        </p:nvSpPr>
        <p:spPr>
          <a:xfrm>
            <a:off x="455538" y="1894585"/>
            <a:ext cx="4785717" cy="3511943"/>
          </a:xfrm>
          <a:prstGeom prst="rect">
            <a:avLst/>
          </a:prstGeom>
        </p:spPr>
        <p:txBody>
          <a:bodyPr vert="horz" lIns="91440" tIns="45720" rIns="91440" bIns="45720" rtlCol="0" anchor="ctr">
            <a:noAutofit/>
          </a:bodyPr>
          <a:lstStyle/>
          <a:p>
            <a:pPr marL="457200" marR="0" lvl="0" indent="-285750" fontAlgn="auto">
              <a:lnSpc>
                <a:spcPct val="80000"/>
              </a:lnSpc>
              <a:spcBef>
                <a:spcPts val="0"/>
              </a:spcBef>
              <a:spcAft>
                <a:spcPts val="1200"/>
              </a:spcAft>
              <a:buClr>
                <a:srgbClr val="002060"/>
              </a:buClr>
              <a:buSzTx/>
              <a:buFont typeface="Wingdings" panose="05000000000000000000" pitchFamily="2" charset="2"/>
              <a:buChar char="§"/>
              <a:tabLst/>
              <a:defRPr/>
            </a:pPr>
            <a:endParaRPr kumimoji="0" lang="en-US" sz="1600" b="0" i="0" u="none" strike="noStrike" cap="none" spc="0" normalizeH="0" baseline="0" noProof="0" dirty="0">
              <a:ln>
                <a:noFill/>
              </a:ln>
              <a:solidFill>
                <a:srgbClr val="002060"/>
              </a:solidFill>
              <a:effectLst/>
              <a:uLnTx/>
              <a:uFillTx/>
            </a:endParaRPr>
          </a:p>
        </p:txBody>
      </p:sp>
      <p:sp>
        <p:nvSpPr>
          <p:cNvPr id="1035" name="Rectangle 1034">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7" name="Rectangle 1036">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9" name="Rectangle 1038">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lap with bubbles floating above containing graphics like a book, graduation cap, search icon and others">
            <a:extLst>
              <a:ext uri="{FF2B5EF4-FFF2-40B4-BE49-F238E27FC236}">
                <a16:creationId xmlns:a16="http://schemas.microsoft.com/office/drawing/2014/main" id="{06B80F00-2FA3-1358-4F57-170FB3C085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7738" y="650494"/>
            <a:ext cx="5628018" cy="532414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72277AB-FE3C-1054-D86F-4632C14D3CA2}"/>
              </a:ext>
            </a:extLst>
          </p:cNvPr>
          <p:cNvSpPr txBox="1"/>
          <p:nvPr/>
        </p:nvSpPr>
        <p:spPr>
          <a:xfrm>
            <a:off x="706905" y="5354365"/>
            <a:ext cx="1781607" cy="315407"/>
          </a:xfrm>
          <a:prstGeom prst="rect">
            <a:avLst/>
          </a:prstGeom>
          <a:noFill/>
        </p:spPr>
        <p:txBody>
          <a:bodyPr wrap="square">
            <a:spAutoFit/>
          </a:bodyPr>
          <a:lstStyle/>
          <a:p>
            <a:pPr>
              <a:lnSpc>
                <a:spcPct val="90000"/>
              </a:lnSpc>
              <a:spcAft>
                <a:spcPts val="600"/>
              </a:spcAft>
            </a:pPr>
            <a:r>
              <a:rPr lang="en-US" sz="1600" b="1" dirty="0">
                <a:solidFill>
                  <a:srgbClr val="002060"/>
                </a:solidFill>
              </a:rPr>
              <a:t>Step 4: </a:t>
            </a:r>
            <a:r>
              <a:rPr lang="en-US" sz="1600" b="1" dirty="0">
                <a:solidFill>
                  <a:srgbClr val="FF0000"/>
                </a:solidFill>
              </a:rPr>
              <a:t>Organize</a:t>
            </a:r>
          </a:p>
        </p:txBody>
      </p:sp>
      <p:sp>
        <p:nvSpPr>
          <p:cNvPr id="8" name="TextBox 7">
            <a:extLst>
              <a:ext uri="{FF2B5EF4-FFF2-40B4-BE49-F238E27FC236}">
                <a16:creationId xmlns:a16="http://schemas.microsoft.com/office/drawing/2014/main" id="{7D5F5BC5-39E0-5F30-B8E9-B04F43E6A511}"/>
              </a:ext>
            </a:extLst>
          </p:cNvPr>
          <p:cNvSpPr txBox="1"/>
          <p:nvPr/>
        </p:nvSpPr>
        <p:spPr>
          <a:xfrm>
            <a:off x="746350" y="2183282"/>
            <a:ext cx="4236179" cy="3079241"/>
          </a:xfrm>
          <a:prstGeom prst="rect">
            <a:avLst/>
          </a:prstGeom>
          <a:noFill/>
        </p:spPr>
        <p:txBody>
          <a:bodyPr wrap="square">
            <a:spAutoFit/>
          </a:bodyPr>
          <a:lstStyle/>
          <a:p>
            <a:pPr algn="ctr">
              <a:lnSpc>
                <a:spcPct val="90000"/>
              </a:lnSpc>
              <a:spcAft>
                <a:spcPts val="1200"/>
              </a:spcAft>
            </a:pPr>
            <a:r>
              <a:rPr lang="en-US" sz="1600" b="1" dirty="0">
                <a:solidFill>
                  <a:srgbClr val="FF0000"/>
                </a:solidFill>
              </a:rPr>
              <a:t>Create a System That Works:</a:t>
            </a:r>
          </a:p>
          <a:p>
            <a:pPr marL="285750" indent="-285750">
              <a:lnSpc>
                <a:spcPct val="90000"/>
              </a:lnSpc>
              <a:spcAft>
                <a:spcPts val="1200"/>
              </a:spcAft>
              <a:buFont typeface="Wingdings" panose="05000000000000000000" pitchFamily="2" charset="2"/>
              <a:buChar char="§"/>
            </a:pPr>
            <a:r>
              <a:rPr lang="en-US" sz="1600" dirty="0">
                <a:solidFill>
                  <a:srgbClr val="002060"/>
                </a:solidFill>
              </a:rPr>
              <a:t>Use shared folders (Google Drive/Dropbox) for submissions and materials. </a:t>
            </a:r>
          </a:p>
          <a:p>
            <a:pPr marL="285750" indent="-285750">
              <a:lnSpc>
                <a:spcPct val="90000"/>
              </a:lnSpc>
              <a:spcAft>
                <a:spcPts val="1200"/>
              </a:spcAft>
              <a:buFont typeface="Wingdings" panose="05000000000000000000" pitchFamily="2" charset="2"/>
              <a:buChar char="§"/>
            </a:pPr>
            <a:r>
              <a:rPr lang="en-US" sz="1600" dirty="0">
                <a:solidFill>
                  <a:srgbClr val="002060"/>
                </a:solidFill>
              </a:rPr>
              <a:t>Label and organize by assignment, module, or student. </a:t>
            </a:r>
          </a:p>
          <a:p>
            <a:pPr marL="285750" indent="-285750">
              <a:lnSpc>
                <a:spcPct val="90000"/>
              </a:lnSpc>
              <a:spcAft>
                <a:spcPts val="1200"/>
              </a:spcAft>
              <a:buFont typeface="Wingdings" panose="05000000000000000000" pitchFamily="2" charset="2"/>
              <a:buChar char="§"/>
            </a:pPr>
            <a:r>
              <a:rPr lang="en-US" sz="1600" dirty="0">
                <a:solidFill>
                  <a:srgbClr val="002060"/>
                </a:solidFill>
              </a:rPr>
              <a:t>Upload materials to D2L for easy access. </a:t>
            </a:r>
          </a:p>
          <a:p>
            <a:pPr marL="285750" indent="-285750">
              <a:lnSpc>
                <a:spcPct val="90000"/>
              </a:lnSpc>
              <a:spcAft>
                <a:spcPts val="1200"/>
              </a:spcAft>
              <a:buFont typeface="Wingdings" panose="05000000000000000000" pitchFamily="2" charset="2"/>
              <a:buChar char="§"/>
            </a:pPr>
            <a:r>
              <a:rPr lang="en-US" sz="1600" dirty="0">
                <a:solidFill>
                  <a:srgbClr val="002060"/>
                </a:solidFill>
              </a:rPr>
              <a:t>Ensure students can quickly find what they need. </a:t>
            </a:r>
          </a:p>
          <a:p>
            <a:pPr marL="285750" indent="-285750">
              <a:lnSpc>
                <a:spcPct val="90000"/>
              </a:lnSpc>
              <a:spcAft>
                <a:spcPts val="1200"/>
              </a:spcAft>
              <a:buFont typeface="Wingdings" panose="05000000000000000000" pitchFamily="2" charset="2"/>
              <a:buChar char="§"/>
            </a:pPr>
            <a:r>
              <a:rPr lang="en-US" sz="1600" dirty="0">
                <a:solidFill>
                  <a:srgbClr val="002060"/>
                </a:solidFill>
              </a:rPr>
              <a:t>Streamline access to save time and stay organized.</a:t>
            </a:r>
          </a:p>
        </p:txBody>
      </p:sp>
    </p:spTree>
    <p:extLst>
      <p:ext uri="{BB962C8B-B14F-4D97-AF65-F5344CB8AC3E}">
        <p14:creationId xmlns:p14="http://schemas.microsoft.com/office/powerpoint/2010/main" val="4189959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erson sitting at a desk with lots of papers&#10;&#10;AI-generated content may be incorrect.">
            <a:extLst>
              <a:ext uri="{FF2B5EF4-FFF2-40B4-BE49-F238E27FC236}">
                <a16:creationId xmlns:a16="http://schemas.microsoft.com/office/drawing/2014/main" id="{4D41B1A0-C232-879F-207C-BCBA0BBBEAE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505418"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13"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dirty="0"/>
          </a:p>
        </p:txBody>
      </p:sp>
      <p:sp>
        <p:nvSpPr>
          <p:cNvPr id="15"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dirty="0"/>
          </a:p>
        </p:txBody>
      </p:sp>
      <p:sp>
        <p:nvSpPr>
          <p:cNvPr id="3" name="TextBox 2">
            <a:extLst>
              <a:ext uri="{FF2B5EF4-FFF2-40B4-BE49-F238E27FC236}">
                <a16:creationId xmlns:a16="http://schemas.microsoft.com/office/drawing/2014/main" id="{CFAF800F-727E-FEAD-C446-B18DD73AD62F}"/>
              </a:ext>
            </a:extLst>
          </p:cNvPr>
          <p:cNvSpPr txBox="1"/>
          <p:nvPr/>
        </p:nvSpPr>
        <p:spPr>
          <a:xfrm>
            <a:off x="6822457" y="2532689"/>
            <a:ext cx="4195673" cy="2913872"/>
          </a:xfrm>
          <a:prstGeom prst="rect">
            <a:avLst/>
          </a:prstGeom>
        </p:spPr>
        <p:txBody>
          <a:bodyPr vert="horz" lIns="91440" tIns="45720" rIns="91440" bIns="45720" rtlCol="0" anchor="t">
            <a:normAutofit/>
          </a:bodyPr>
          <a:lstStyle/>
          <a:p>
            <a:pPr>
              <a:lnSpc>
                <a:spcPct val="90000"/>
              </a:lnSpc>
              <a:spcAft>
                <a:spcPts val="1800"/>
              </a:spcAft>
            </a:pPr>
            <a:r>
              <a:rPr lang="en-US" sz="1600" b="1" dirty="0">
                <a:solidFill>
                  <a:srgbClr val="FF0000">
                    <a:alpha val="80000"/>
                  </a:srgbClr>
                </a:solidFill>
              </a:rPr>
              <a:t>               Eliminate Inefficiency:</a:t>
            </a:r>
            <a:endParaRPr lang="en-US" sz="1600" dirty="0">
              <a:solidFill>
                <a:srgbClr val="FF0000">
                  <a:alpha val="80000"/>
                </a:srgbClr>
              </a:solidFill>
            </a:endParaRPr>
          </a:p>
          <a:p>
            <a:pPr marL="401638" indent="-234950">
              <a:lnSpc>
                <a:spcPct val="90000"/>
              </a:lnSpc>
              <a:spcAft>
                <a:spcPts val="1800"/>
              </a:spcAft>
              <a:buFont typeface="Wingdings" panose="05000000000000000000" pitchFamily="2" charset="2"/>
              <a:buChar char="§"/>
            </a:pPr>
            <a:r>
              <a:rPr lang="en-US" sz="1600" dirty="0">
                <a:solidFill>
                  <a:srgbClr val="002060">
                    <a:alpha val="80000"/>
                  </a:srgbClr>
                </a:solidFill>
              </a:rPr>
              <a:t>Disorganization wastes time</a:t>
            </a:r>
          </a:p>
          <a:p>
            <a:pPr marL="401638" indent="-234950">
              <a:lnSpc>
                <a:spcPct val="90000"/>
              </a:lnSpc>
              <a:spcAft>
                <a:spcPts val="1800"/>
              </a:spcAft>
              <a:buFont typeface="Wingdings" panose="05000000000000000000" pitchFamily="2" charset="2"/>
              <a:buChar char="§"/>
            </a:pPr>
            <a:r>
              <a:rPr lang="en-US" sz="1600" dirty="0">
                <a:solidFill>
                  <a:srgbClr val="002060">
                    <a:alpha val="80000"/>
                  </a:srgbClr>
                </a:solidFill>
              </a:rPr>
              <a:t>Materials become hard to locate </a:t>
            </a:r>
          </a:p>
          <a:p>
            <a:pPr marL="401638" indent="-234950">
              <a:lnSpc>
                <a:spcPct val="90000"/>
              </a:lnSpc>
              <a:spcAft>
                <a:spcPts val="1800"/>
              </a:spcAft>
              <a:buFont typeface="Wingdings" panose="05000000000000000000" pitchFamily="2" charset="2"/>
              <a:buChar char="§"/>
            </a:pPr>
            <a:r>
              <a:rPr lang="en-US" sz="1600" dirty="0">
                <a:solidFill>
                  <a:srgbClr val="002060">
                    <a:alpha val="80000"/>
                  </a:srgbClr>
                </a:solidFill>
              </a:rPr>
              <a:t>Increases frustration and workload </a:t>
            </a:r>
          </a:p>
          <a:p>
            <a:pPr marL="401638" indent="-234950">
              <a:lnSpc>
                <a:spcPct val="90000"/>
              </a:lnSpc>
              <a:spcAft>
                <a:spcPts val="1800"/>
              </a:spcAft>
              <a:buFont typeface="Wingdings" panose="05000000000000000000" pitchFamily="2" charset="2"/>
              <a:buChar char="§"/>
            </a:pPr>
            <a:r>
              <a:rPr lang="en-US" sz="1600" dirty="0">
                <a:solidFill>
                  <a:srgbClr val="002060">
                    <a:alpha val="80000"/>
                  </a:srgbClr>
                </a:solidFill>
              </a:rPr>
              <a:t>Takes time away from teaching</a:t>
            </a:r>
          </a:p>
        </p:txBody>
      </p:sp>
      <p:sp>
        <p:nvSpPr>
          <p:cNvPr id="17"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dirty="0"/>
          </a:p>
        </p:txBody>
      </p:sp>
      <p:cxnSp>
        <p:nvCxnSpPr>
          <p:cNvPr id="19"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7E89C169-9F7E-A9BC-F190-963CDFFF2E66}"/>
              </a:ext>
            </a:extLst>
          </p:cNvPr>
          <p:cNvSpPr/>
          <p:nvPr/>
        </p:nvSpPr>
        <p:spPr>
          <a:xfrm>
            <a:off x="831273" y="554151"/>
            <a:ext cx="471054" cy="4710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7AAB3904-643D-854A-C0FF-850FC99DB2AE}"/>
              </a:ext>
            </a:extLst>
          </p:cNvPr>
          <p:cNvSpPr/>
          <p:nvPr/>
        </p:nvSpPr>
        <p:spPr>
          <a:xfrm>
            <a:off x="322965" y="1405925"/>
            <a:ext cx="471054" cy="4710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2434D16C-1785-A6F2-4773-3300859D5419}"/>
              </a:ext>
            </a:extLst>
          </p:cNvPr>
          <p:cNvSpPr/>
          <p:nvPr/>
        </p:nvSpPr>
        <p:spPr>
          <a:xfrm>
            <a:off x="5331048" y="5775082"/>
            <a:ext cx="471054" cy="4710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0D1B2183-9C2C-6139-48ED-CC46791D77CD}"/>
              </a:ext>
            </a:extLst>
          </p:cNvPr>
          <p:cNvSpPr txBox="1"/>
          <p:nvPr/>
        </p:nvSpPr>
        <p:spPr>
          <a:xfrm>
            <a:off x="6753025" y="5436897"/>
            <a:ext cx="1781607" cy="315407"/>
          </a:xfrm>
          <a:prstGeom prst="rect">
            <a:avLst/>
          </a:prstGeom>
          <a:noFill/>
        </p:spPr>
        <p:txBody>
          <a:bodyPr wrap="square">
            <a:spAutoFit/>
          </a:bodyPr>
          <a:lstStyle/>
          <a:p>
            <a:pPr>
              <a:lnSpc>
                <a:spcPct val="90000"/>
              </a:lnSpc>
              <a:spcAft>
                <a:spcPts val="600"/>
              </a:spcAft>
            </a:pPr>
            <a:r>
              <a:rPr lang="en-US" sz="1600" b="1" dirty="0">
                <a:solidFill>
                  <a:srgbClr val="002060"/>
                </a:solidFill>
              </a:rPr>
              <a:t>Step 4: </a:t>
            </a:r>
            <a:r>
              <a:rPr lang="en-US" sz="1600" b="1" dirty="0">
                <a:solidFill>
                  <a:srgbClr val="FF0000"/>
                </a:solidFill>
              </a:rPr>
              <a:t>Organize</a:t>
            </a:r>
          </a:p>
        </p:txBody>
      </p:sp>
      <p:sp>
        <p:nvSpPr>
          <p:cNvPr id="20" name="TextBox 19">
            <a:extLst>
              <a:ext uri="{FF2B5EF4-FFF2-40B4-BE49-F238E27FC236}">
                <a16:creationId xmlns:a16="http://schemas.microsoft.com/office/drawing/2014/main" id="{78D3F1EC-C914-A1E4-9283-56C801ACD420}"/>
              </a:ext>
            </a:extLst>
          </p:cNvPr>
          <p:cNvSpPr txBox="1"/>
          <p:nvPr/>
        </p:nvSpPr>
        <p:spPr>
          <a:xfrm>
            <a:off x="6753025" y="1263399"/>
            <a:ext cx="3804139" cy="694614"/>
          </a:xfrm>
          <a:prstGeom prst="rect">
            <a:avLst/>
          </a:prstGeom>
          <a:noFill/>
        </p:spPr>
        <p:txBody>
          <a:bodyPr wrap="square">
            <a:spAutoFit/>
          </a:bodyPr>
          <a:lstStyle/>
          <a:p>
            <a:pPr algn="ctr">
              <a:lnSpc>
                <a:spcPct val="80000"/>
              </a:lnSpc>
            </a:pPr>
            <a:r>
              <a:rPr lang="en-US" sz="2400" b="1" dirty="0">
                <a:solidFill>
                  <a:srgbClr val="002060"/>
                </a:solidFill>
              </a:rPr>
              <a:t>Impact to Efficiency                  and Effectiveness</a:t>
            </a:r>
          </a:p>
        </p:txBody>
      </p:sp>
      <p:pic>
        <p:nvPicPr>
          <p:cNvPr id="22" name="Picture 21">
            <a:extLst>
              <a:ext uri="{FF2B5EF4-FFF2-40B4-BE49-F238E27FC236}">
                <a16:creationId xmlns:a16="http://schemas.microsoft.com/office/drawing/2014/main" id="{8069175D-5DFB-13DC-4460-A97D0DEFF0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8695182" y="131244"/>
            <a:ext cx="171996" cy="3663529"/>
          </a:xfrm>
          <a:prstGeom prst="rect">
            <a:avLst/>
          </a:prstGeom>
        </p:spPr>
      </p:pic>
    </p:spTree>
    <p:extLst>
      <p:ext uri="{BB962C8B-B14F-4D97-AF65-F5344CB8AC3E}">
        <p14:creationId xmlns:p14="http://schemas.microsoft.com/office/powerpoint/2010/main" val="8591677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305" name="Rectangle 12304">
            <a:extLst>
              <a:ext uri="{FF2B5EF4-FFF2-40B4-BE49-F238E27FC236}">
                <a16:creationId xmlns:a16="http://schemas.microsoft.com/office/drawing/2014/main" id="{0B9EE3F3-89B7-43C3-8651-C4C968309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06" name="Rectangle 12305">
            <a:extLst>
              <a:ext uri="{FF2B5EF4-FFF2-40B4-BE49-F238E27FC236}">
                <a16:creationId xmlns:a16="http://schemas.microsoft.com/office/drawing/2014/main" id="{33AE4636-AEEC-45D6-84D4-7AC2DA48E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2307" name="Rectangle 12306">
            <a:extLst>
              <a:ext uri="{FF2B5EF4-FFF2-40B4-BE49-F238E27FC236}">
                <a16:creationId xmlns:a16="http://schemas.microsoft.com/office/drawing/2014/main" id="{8D9CE0F4-2EB2-4F1F-8AAC-DB3571D9F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5541"/>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3" name="TextBox 2">
            <a:extLst>
              <a:ext uri="{FF2B5EF4-FFF2-40B4-BE49-F238E27FC236}">
                <a16:creationId xmlns:a16="http://schemas.microsoft.com/office/drawing/2014/main" id="{9B13907A-56BE-7AD7-D758-47C971C2AC3D}"/>
              </a:ext>
            </a:extLst>
          </p:cNvPr>
          <p:cNvSpPr txBox="1"/>
          <p:nvPr/>
        </p:nvSpPr>
        <p:spPr>
          <a:xfrm>
            <a:off x="1005146" y="2593312"/>
            <a:ext cx="4443154" cy="3492868"/>
          </a:xfrm>
          <a:prstGeom prst="rect">
            <a:avLst/>
          </a:prstGeom>
        </p:spPr>
        <p:txBody>
          <a:bodyPr vert="horz" lIns="91440" tIns="45720" rIns="91440" bIns="45720" rtlCol="0">
            <a:normAutofit/>
          </a:bodyPr>
          <a:lstStyle/>
          <a:p>
            <a:pPr>
              <a:lnSpc>
                <a:spcPct val="90000"/>
              </a:lnSpc>
              <a:spcAft>
                <a:spcPts val="1800"/>
              </a:spcAft>
            </a:pPr>
            <a:r>
              <a:rPr lang="en-US" sz="1600" b="1" dirty="0">
                <a:solidFill>
                  <a:srgbClr val="FF0000"/>
                </a:solidFill>
              </a:rPr>
              <a:t>      Start with Clarity and Purpose:</a:t>
            </a:r>
          </a:p>
          <a:p>
            <a:pPr marL="285750" indent="-285750">
              <a:lnSpc>
                <a:spcPct val="90000"/>
              </a:lnSpc>
              <a:spcAft>
                <a:spcPts val="1800"/>
              </a:spcAft>
              <a:buFont typeface="Wingdings" panose="05000000000000000000" pitchFamily="2" charset="2"/>
              <a:buChar char="§"/>
            </a:pPr>
            <a:r>
              <a:rPr lang="en-US" sz="1600" dirty="0">
                <a:solidFill>
                  <a:srgbClr val="002060"/>
                </a:solidFill>
              </a:rPr>
              <a:t>Plan early engagement.</a:t>
            </a:r>
          </a:p>
          <a:p>
            <a:pPr marL="285750" indent="-285750">
              <a:lnSpc>
                <a:spcPct val="90000"/>
              </a:lnSpc>
              <a:spcAft>
                <a:spcPts val="1800"/>
              </a:spcAft>
              <a:buFont typeface="Wingdings" panose="05000000000000000000" pitchFamily="2" charset="2"/>
              <a:buChar char="§"/>
            </a:pPr>
            <a:r>
              <a:rPr lang="en-US" sz="1600" dirty="0">
                <a:solidFill>
                  <a:srgbClr val="002060"/>
                </a:solidFill>
              </a:rPr>
              <a:t>Finalize key materials. </a:t>
            </a:r>
          </a:p>
          <a:p>
            <a:pPr marL="285750" indent="-285750">
              <a:lnSpc>
                <a:spcPct val="90000"/>
              </a:lnSpc>
              <a:spcAft>
                <a:spcPts val="1800"/>
              </a:spcAft>
              <a:buFont typeface="Wingdings" panose="05000000000000000000" pitchFamily="2" charset="2"/>
              <a:buChar char="§"/>
            </a:pPr>
            <a:r>
              <a:rPr lang="en-US" sz="1600" dirty="0">
                <a:solidFill>
                  <a:srgbClr val="002060"/>
                </a:solidFill>
              </a:rPr>
              <a:t>Set one improvement goal.</a:t>
            </a:r>
          </a:p>
        </p:txBody>
      </p:sp>
      <p:pic>
        <p:nvPicPr>
          <p:cNvPr id="12290" name="Picture 2" descr="A red pen with check marks on a white paper&#10;&#10;AI-generated content may be incorrect.">
            <a:extLst>
              <a:ext uri="{FF2B5EF4-FFF2-40B4-BE49-F238E27FC236}">
                <a16:creationId xmlns:a16="http://schemas.microsoft.com/office/drawing/2014/main" id="{48344BF6-B8EE-2E7A-2C80-DB350F2384E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6000" y="1387709"/>
            <a:ext cx="4082581" cy="4082581"/>
          </a:xfrm>
          <a:prstGeom prst="roundRect">
            <a:avLst>
              <a:gd name="adj" fmla="val 4167"/>
            </a:avLst>
          </a:prstGeom>
          <a:solidFill>
            <a:srgbClr val="FFFFFF"/>
          </a:solidFill>
          <a:ln w="28575" cap="sq">
            <a:solidFill>
              <a:srgbClr val="00206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9" name="TextBox 8">
            <a:extLst>
              <a:ext uri="{FF2B5EF4-FFF2-40B4-BE49-F238E27FC236}">
                <a16:creationId xmlns:a16="http://schemas.microsoft.com/office/drawing/2014/main" id="{8BD9F28F-704D-EC7F-6936-1F8CF914D963}"/>
              </a:ext>
            </a:extLst>
          </p:cNvPr>
          <p:cNvSpPr txBox="1"/>
          <p:nvPr/>
        </p:nvSpPr>
        <p:spPr>
          <a:xfrm>
            <a:off x="1376281" y="1583154"/>
            <a:ext cx="2528454" cy="694614"/>
          </a:xfrm>
          <a:prstGeom prst="rect">
            <a:avLst/>
          </a:prstGeom>
          <a:noFill/>
        </p:spPr>
        <p:txBody>
          <a:bodyPr wrap="square">
            <a:spAutoFit/>
          </a:bodyPr>
          <a:lstStyle/>
          <a:p>
            <a:pPr algn="ctr">
              <a:lnSpc>
                <a:spcPct val="80000"/>
              </a:lnSpc>
            </a:pPr>
            <a:r>
              <a:rPr lang="en-US" sz="2400" b="1" dirty="0">
                <a:solidFill>
                  <a:srgbClr val="002060"/>
                </a:solidFill>
              </a:rPr>
              <a:t>Prepare for Next Semester</a:t>
            </a:r>
            <a:endParaRPr lang="en-US" sz="2400" dirty="0">
              <a:solidFill>
                <a:srgbClr val="002060"/>
              </a:solidFill>
            </a:endParaRPr>
          </a:p>
        </p:txBody>
      </p:sp>
      <p:sp>
        <p:nvSpPr>
          <p:cNvPr id="12" name="TextBox 11">
            <a:extLst>
              <a:ext uri="{FF2B5EF4-FFF2-40B4-BE49-F238E27FC236}">
                <a16:creationId xmlns:a16="http://schemas.microsoft.com/office/drawing/2014/main" id="{953A31D6-1A58-8206-03A9-4579F2431C19}"/>
              </a:ext>
            </a:extLst>
          </p:cNvPr>
          <p:cNvSpPr txBox="1"/>
          <p:nvPr/>
        </p:nvSpPr>
        <p:spPr>
          <a:xfrm>
            <a:off x="1005146" y="5154883"/>
            <a:ext cx="1781607" cy="315407"/>
          </a:xfrm>
          <a:prstGeom prst="rect">
            <a:avLst/>
          </a:prstGeom>
          <a:noFill/>
        </p:spPr>
        <p:txBody>
          <a:bodyPr wrap="square">
            <a:spAutoFit/>
          </a:bodyPr>
          <a:lstStyle/>
          <a:p>
            <a:pPr>
              <a:lnSpc>
                <a:spcPct val="90000"/>
              </a:lnSpc>
              <a:spcAft>
                <a:spcPts val="600"/>
              </a:spcAft>
            </a:pPr>
            <a:r>
              <a:rPr lang="en-US" sz="1600" b="1" dirty="0">
                <a:solidFill>
                  <a:srgbClr val="002060"/>
                </a:solidFill>
              </a:rPr>
              <a:t>Step 5: </a:t>
            </a:r>
            <a:r>
              <a:rPr lang="en-US" sz="1600" b="1" dirty="0">
                <a:solidFill>
                  <a:srgbClr val="FF0000"/>
                </a:solidFill>
              </a:rPr>
              <a:t>Prepare</a:t>
            </a:r>
          </a:p>
        </p:txBody>
      </p:sp>
    </p:spTree>
    <p:extLst>
      <p:ext uri="{BB962C8B-B14F-4D97-AF65-F5344CB8AC3E}">
        <p14:creationId xmlns:p14="http://schemas.microsoft.com/office/powerpoint/2010/main" val="3438113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26E3E9-D78C-C1C6-BD70-A29D7696E71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8D31E1B-0407-4223-9642-0B642CBF5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67266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70E96339-907C-46C3-99AC-31179B6F0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16299" y="608401"/>
            <a:ext cx="4637502" cy="559344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cxnSp>
        <p:nvCxnSpPr>
          <p:cNvPr id="20" name="Straight Connector 19">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BDCA30EA-C252-3844-D9F6-754DF3D1492E}"/>
              </a:ext>
            </a:extLst>
          </p:cNvPr>
          <p:cNvSpPr txBox="1"/>
          <p:nvPr/>
        </p:nvSpPr>
        <p:spPr>
          <a:xfrm>
            <a:off x="2132938" y="1111876"/>
            <a:ext cx="2242729" cy="1011111"/>
          </a:xfrm>
          <a:prstGeom prst="rect">
            <a:avLst/>
          </a:prstGeom>
          <a:noFill/>
        </p:spPr>
        <p:txBody>
          <a:bodyPr wrap="square">
            <a:spAutoFit/>
          </a:bodyPr>
          <a:lstStyle/>
          <a:p>
            <a:pPr marL="0" marR="0" lvl="0" indent="0" algn="ctr" defTabSz="914400" rtl="0" eaLnBrk="1" fontAlgn="auto" latinLnBrk="0" hangingPunct="1">
              <a:lnSpc>
                <a:spcPct val="8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ptos" panose="02110004020202020204"/>
                <a:ea typeface="+mn-ea"/>
                <a:cs typeface="+mn-cs"/>
              </a:rPr>
              <a:t>Plan Early Engagement</a:t>
            </a:r>
          </a:p>
          <a:p>
            <a:pPr marL="0" marR="0" lvl="0" indent="0" algn="ctr" defTabSz="914400" rtl="0" eaLnBrk="1" fontAlgn="auto" latinLnBrk="0" hangingPunct="1">
              <a:lnSpc>
                <a:spcPct val="90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76ABFF98-7D4D-5BC7-A994-346E043FCFEA}"/>
              </a:ext>
            </a:extLst>
          </p:cNvPr>
          <p:cNvSpPr txBox="1"/>
          <p:nvPr/>
        </p:nvSpPr>
        <p:spPr>
          <a:xfrm>
            <a:off x="1273641" y="1877375"/>
            <a:ext cx="4202061" cy="3979585"/>
          </a:xfrm>
          <a:prstGeom prst="rect">
            <a:avLst/>
          </a:prstGeom>
        </p:spPr>
        <p:txBody>
          <a:bodyPr vert="horz" lIns="91440" tIns="45720" rIns="91440" bIns="45720" rtlCol="0" anchor="ctr">
            <a:normAutofit/>
          </a:bodyPr>
          <a:lstStyle/>
          <a:p>
            <a:pPr marR="0" lvl="0" defTabSz="914400" rtl="0" eaLnBrk="1" fontAlgn="auto" latinLnBrk="0" hangingPunct="1">
              <a:lnSpc>
                <a:spcPct val="90000"/>
              </a:lnSpc>
              <a:spcBef>
                <a:spcPts val="0"/>
              </a:spcBef>
              <a:spcAft>
                <a:spcPts val="1800"/>
              </a:spcAft>
              <a:buClrTx/>
              <a:buSzTx/>
              <a:tabLst/>
              <a:defRPr/>
            </a:pPr>
            <a:r>
              <a:rPr kumimoji="0" lang="en-US" sz="1600" b="1" i="0" u="none" strike="noStrike" kern="1200" cap="none" spc="0" normalizeH="0" baseline="0" noProof="0" dirty="0">
                <a:ln>
                  <a:noFill/>
                </a:ln>
                <a:solidFill>
                  <a:srgbClr val="FF0000"/>
                </a:solidFill>
                <a:effectLst/>
                <a:uLnTx/>
                <a:uFillTx/>
                <a:latin typeface="Aptos" panose="02110004020202020204"/>
                <a:ea typeface="+mn-ea"/>
                <a:cs typeface="+mn-cs"/>
              </a:rPr>
              <a:t>              Set the Tone from Day One:</a:t>
            </a:r>
          </a:p>
          <a:p>
            <a:pPr marL="346075" marR="0" lvl="0" indent="-234950" algn="l" defTabSz="914400" rtl="0" eaLnBrk="1" fontAlgn="auto" latinLnBrk="0" hangingPunct="1">
              <a:lnSpc>
                <a:spcPct val="90000"/>
              </a:lnSpc>
              <a:spcBef>
                <a:spcPts val="0"/>
              </a:spcBef>
              <a:spcAft>
                <a:spcPts val="18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Design strong first-week activities. </a:t>
            </a:r>
          </a:p>
          <a:p>
            <a:pPr marL="346075" marR="0" lvl="0" indent="-234950" algn="l" defTabSz="914400" rtl="0" eaLnBrk="1" fontAlgn="auto" latinLnBrk="0" hangingPunct="1">
              <a:lnSpc>
                <a:spcPct val="90000"/>
              </a:lnSpc>
              <a:spcBef>
                <a:spcPts val="0"/>
              </a:spcBef>
              <a:spcAft>
                <a:spcPts val="18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Establish clear expectations early. </a:t>
            </a:r>
          </a:p>
          <a:p>
            <a:pPr marL="346075" marR="0" lvl="0" indent="-234950" algn="l" defTabSz="914400" rtl="0" eaLnBrk="1" fontAlgn="auto" latinLnBrk="0" hangingPunct="1">
              <a:lnSpc>
                <a:spcPct val="90000"/>
              </a:lnSpc>
              <a:spcBef>
                <a:spcPts val="0"/>
              </a:spcBef>
              <a:spcAft>
                <a:spcPts val="18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Create early opportunities for success. </a:t>
            </a:r>
          </a:p>
          <a:p>
            <a:pPr marL="346075" marR="0" lvl="0" indent="-234950" algn="l" defTabSz="914400" rtl="0" eaLnBrk="1" fontAlgn="auto" latinLnBrk="0" hangingPunct="1">
              <a:lnSpc>
                <a:spcPct val="90000"/>
              </a:lnSpc>
              <a:spcBef>
                <a:spcPts val="0"/>
              </a:spcBef>
              <a:spcAft>
                <a:spcPts val="18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Build connection and momentum.</a:t>
            </a:r>
          </a:p>
          <a:p>
            <a:pPr marR="0" lvl="0" algn="l" defTabSz="914400" rtl="0" eaLnBrk="1" fontAlgn="auto" latinLnBrk="0" hangingPunct="1">
              <a:lnSpc>
                <a:spcPct val="90000"/>
              </a:lnSpc>
              <a:spcBef>
                <a:spcPts val="0"/>
              </a:spcBef>
              <a:spcAft>
                <a:spcPts val="1800"/>
              </a:spcAft>
              <a:buClrTx/>
              <a:buSzTx/>
              <a:tabLst/>
              <a:defRPr/>
            </a:pPr>
            <a:endPar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endParaRPr>
          </a:p>
        </p:txBody>
      </p:sp>
      <p:pic>
        <p:nvPicPr>
          <p:cNvPr id="3" name="Picture 2">
            <a:extLst>
              <a:ext uri="{FF2B5EF4-FFF2-40B4-BE49-F238E27FC236}">
                <a16:creationId xmlns:a16="http://schemas.microsoft.com/office/drawing/2014/main" id="{607CFD21-9394-21A4-C41E-5FB59A290180}"/>
              </a:ext>
            </a:extLst>
          </p:cNvPr>
          <p:cNvPicPr>
            <a:picLocks noChangeAspect="1"/>
          </p:cNvPicPr>
          <p:nvPr/>
        </p:nvPicPr>
        <p:blipFill>
          <a:blip r:embed="rId3">
            <a:extLst>
              <a:ext uri="{28A0092B-C50C-407E-A947-70E740481C1C}">
                <a14:useLocalDpi xmlns:a14="http://schemas.microsoft.com/office/drawing/2010/main" val="0"/>
              </a:ext>
            </a:extLst>
          </a:blip>
          <a:srcRect b="-2"/>
          <a:stretch>
            <a:fillRect/>
          </a:stretch>
        </p:blipFill>
        <p:spPr>
          <a:xfrm rot="343817">
            <a:off x="7306509" y="1605931"/>
            <a:ext cx="3453357" cy="334757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TextBox 3">
            <a:extLst>
              <a:ext uri="{FF2B5EF4-FFF2-40B4-BE49-F238E27FC236}">
                <a16:creationId xmlns:a16="http://schemas.microsoft.com/office/drawing/2014/main" id="{5D013505-6386-6106-2481-5D223AACD64E}"/>
              </a:ext>
            </a:extLst>
          </p:cNvPr>
          <p:cNvSpPr txBox="1"/>
          <p:nvPr/>
        </p:nvSpPr>
        <p:spPr>
          <a:xfrm>
            <a:off x="1472695" y="5430717"/>
            <a:ext cx="1781607" cy="315407"/>
          </a:xfrm>
          <a:prstGeom prst="rect">
            <a:avLst/>
          </a:prstGeom>
          <a:noFill/>
        </p:spPr>
        <p:txBody>
          <a:bodyPr wrap="square">
            <a:spAutoFit/>
          </a:bodyPr>
          <a:lstStyle/>
          <a:p>
            <a:pPr>
              <a:lnSpc>
                <a:spcPct val="90000"/>
              </a:lnSpc>
              <a:spcAft>
                <a:spcPts val="600"/>
              </a:spcAft>
            </a:pPr>
            <a:r>
              <a:rPr lang="en-US" sz="1600" b="1" dirty="0">
                <a:solidFill>
                  <a:srgbClr val="002060"/>
                </a:solidFill>
              </a:rPr>
              <a:t>Step 5: </a:t>
            </a:r>
            <a:r>
              <a:rPr lang="en-US" sz="1600" b="1" dirty="0">
                <a:solidFill>
                  <a:srgbClr val="FF0000"/>
                </a:solidFill>
              </a:rPr>
              <a:t>Prepare</a:t>
            </a:r>
          </a:p>
        </p:txBody>
      </p:sp>
    </p:spTree>
    <p:extLst>
      <p:ext uri="{BB962C8B-B14F-4D97-AF65-F5344CB8AC3E}">
        <p14:creationId xmlns:p14="http://schemas.microsoft.com/office/powerpoint/2010/main" val="3434432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20DAA2-C409-AF7E-0F95-F480D1B6208A}"/>
            </a:ext>
          </a:extLst>
        </p:cNvPr>
        <p:cNvGrpSpPr/>
        <p:nvPr/>
      </p:nvGrpSpPr>
      <p:grpSpPr>
        <a:xfrm>
          <a:off x="0" y="0"/>
          <a:ext cx="0" cy="0"/>
          <a:chOff x="0" y="0"/>
          <a:chExt cx="0" cy="0"/>
        </a:xfrm>
      </p:grpSpPr>
      <p:sp useBgFill="1">
        <p:nvSpPr>
          <p:cNvPr id="2067" name="Rectangle 2066">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0" name="Picture 2" descr="pit crew replacing tires on a race car">
            <a:extLst>
              <a:ext uri="{FF2B5EF4-FFF2-40B4-BE49-F238E27FC236}">
                <a16:creationId xmlns:a16="http://schemas.microsoft.com/office/drawing/2014/main" id="{7F89A273-0148-2301-BD84-718A397C09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a:noFill/>
          <a:extLst>
            <a:ext uri="{909E8E84-426E-40DD-AFC4-6F175D3DCCD1}">
              <a14:hiddenFill xmlns:a14="http://schemas.microsoft.com/office/drawing/2010/main">
                <a:solidFill>
                  <a:srgbClr val="FFFFFF"/>
                </a:solidFill>
              </a14:hiddenFill>
            </a:ext>
          </a:extLst>
        </p:spPr>
      </p:pic>
      <p:sp>
        <p:nvSpPr>
          <p:cNvPr id="2068"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onnsiteX0" fmla="*/ 0 w 1371600"/>
              <a:gd name="connsiteY0" fmla="*/ 0 h 18288"/>
              <a:gd name="connsiteX1" fmla="*/ 685800 w 1371600"/>
              <a:gd name="connsiteY1" fmla="*/ 0 h 18288"/>
              <a:gd name="connsiteX2" fmla="*/ 1371600 w 1371600"/>
              <a:gd name="connsiteY2" fmla="*/ 0 h 18288"/>
              <a:gd name="connsiteX3" fmla="*/ 1371600 w 1371600"/>
              <a:gd name="connsiteY3" fmla="*/ 18288 h 18288"/>
              <a:gd name="connsiteX4" fmla="*/ 713232 w 1371600"/>
              <a:gd name="connsiteY4" fmla="*/ 18288 h 18288"/>
              <a:gd name="connsiteX5" fmla="*/ 0 w 1371600"/>
              <a:gd name="connsiteY5" fmla="*/ 18288 h 18288"/>
              <a:gd name="connsiteX6" fmla="*/ 0 w 1371600"/>
              <a:gd name="connsiteY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91AB8694-FC2A-F456-0904-E3B4483AA924}"/>
              </a:ext>
            </a:extLst>
          </p:cNvPr>
          <p:cNvSpPr txBox="1"/>
          <p:nvPr/>
        </p:nvSpPr>
        <p:spPr>
          <a:xfrm>
            <a:off x="5665527" y="5008603"/>
            <a:ext cx="3324261" cy="1399223"/>
          </a:xfrm>
          <a:prstGeom prst="rect">
            <a:avLst/>
          </a:prstGeom>
        </p:spPr>
        <p:txBody>
          <a:bodyPr vert="horz" lIns="91440" tIns="45720" rIns="91440" bIns="45720" rtlCol="0" anchor="ctr">
            <a:noAutofit/>
          </a:bodyPr>
          <a:lstStyle/>
          <a:p>
            <a:pPr marR="0" lvl="0" algn="ctr" fontAlgn="auto">
              <a:lnSpc>
                <a:spcPct val="90000"/>
              </a:lnSpc>
              <a:spcBef>
                <a:spcPts val="0"/>
              </a:spcBef>
              <a:spcAft>
                <a:spcPts val="600"/>
              </a:spcAft>
              <a:buClrTx/>
              <a:buSzTx/>
              <a:tabLst/>
              <a:defRPr/>
            </a:pPr>
            <a:r>
              <a:rPr kumimoji="0" lang="en-US" sz="1600" b="1" i="0" u="none" strike="noStrike" cap="none" spc="0" normalizeH="0" baseline="0" noProof="0" dirty="0">
                <a:ln>
                  <a:noFill/>
                </a:ln>
                <a:solidFill>
                  <a:srgbClr val="FF0000"/>
                </a:solidFill>
                <a:effectLst/>
                <a:uLnTx/>
                <a:uFillTx/>
              </a:rPr>
              <a:t>Make Targeted Adjustments:</a:t>
            </a:r>
            <a:endParaRPr kumimoji="0" lang="en-US" sz="1600" b="0" i="0" u="none" strike="noStrike" cap="none" spc="0" normalizeH="0" baseline="0" noProof="0" dirty="0">
              <a:ln>
                <a:noFill/>
              </a:ln>
              <a:solidFill>
                <a:srgbClr val="FF0000"/>
              </a:solidFill>
              <a:effectLst/>
              <a:uLnTx/>
              <a:uFillTx/>
            </a:endParaRPr>
          </a:p>
          <a:p>
            <a:pPr marL="403225" marR="0" lvl="0" indent="-285750" fontAlgn="auto">
              <a:lnSpc>
                <a:spcPct val="90000"/>
              </a:lnSpc>
              <a:spcBef>
                <a:spcPts val="0"/>
              </a:spcBef>
              <a:spcAft>
                <a:spcPts val="6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Not a full course redesign </a:t>
            </a:r>
          </a:p>
          <a:p>
            <a:pPr marL="403225" marR="0" lvl="0" indent="-285750" fontAlgn="auto">
              <a:lnSpc>
                <a:spcPct val="90000"/>
              </a:lnSpc>
              <a:spcBef>
                <a:spcPts val="0"/>
              </a:spcBef>
              <a:spcAft>
                <a:spcPts val="6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Focus on high-impact changes </a:t>
            </a:r>
          </a:p>
          <a:p>
            <a:pPr marL="403225" marR="0" lvl="0" indent="-285750" fontAlgn="auto">
              <a:lnSpc>
                <a:spcPct val="90000"/>
              </a:lnSpc>
              <a:spcBef>
                <a:spcPts val="0"/>
              </a:spcBef>
              <a:spcAft>
                <a:spcPts val="6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Quick, efficient improvements </a:t>
            </a:r>
          </a:p>
          <a:p>
            <a:pPr marL="403225" marR="0" lvl="0" indent="-285750" fontAlgn="auto">
              <a:lnSpc>
                <a:spcPct val="90000"/>
              </a:lnSpc>
              <a:spcBef>
                <a:spcPts val="0"/>
              </a:spcBef>
              <a:spcAft>
                <a:spcPts val="6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Refine what already works</a:t>
            </a:r>
          </a:p>
        </p:txBody>
      </p:sp>
      <p:sp>
        <p:nvSpPr>
          <p:cNvPr id="4" name="TextBox 3">
            <a:extLst>
              <a:ext uri="{FF2B5EF4-FFF2-40B4-BE49-F238E27FC236}">
                <a16:creationId xmlns:a16="http://schemas.microsoft.com/office/drawing/2014/main" id="{0B615B7B-7B7C-9619-747B-FDAF1D58078F}"/>
              </a:ext>
            </a:extLst>
          </p:cNvPr>
          <p:cNvSpPr txBox="1"/>
          <p:nvPr/>
        </p:nvSpPr>
        <p:spPr>
          <a:xfrm>
            <a:off x="968142" y="5134115"/>
            <a:ext cx="2891164" cy="694614"/>
          </a:xfrm>
          <a:prstGeom prst="rect">
            <a:avLst/>
          </a:prstGeom>
          <a:noFill/>
        </p:spPr>
        <p:txBody>
          <a:bodyPr wrap="square">
            <a:spAutoFit/>
          </a:bodyPr>
          <a:lstStyle/>
          <a:p>
            <a:pPr marR="0" lvl="0" algn="ctr" fontAlgn="auto">
              <a:lnSpc>
                <a:spcPct val="80000"/>
              </a:lnSpc>
              <a:spcBef>
                <a:spcPts val="0"/>
              </a:spcBef>
              <a:spcAft>
                <a:spcPts val="600"/>
              </a:spcAft>
              <a:buClrTx/>
              <a:buSzTx/>
              <a:tabLst/>
              <a:defRPr/>
            </a:pPr>
            <a:r>
              <a:rPr kumimoji="0" lang="en-US" sz="2400" b="1" i="0" u="none" strike="noStrike" cap="none" spc="0" normalizeH="0" baseline="0" noProof="0" dirty="0">
                <a:ln>
                  <a:noFill/>
                </a:ln>
                <a:solidFill>
                  <a:srgbClr val="002060"/>
                </a:solidFill>
                <a:effectLst/>
                <a:uLnTx/>
                <a:uFillTx/>
              </a:rPr>
              <a:t>Think Like a                          Pit Stop</a:t>
            </a:r>
          </a:p>
        </p:txBody>
      </p:sp>
    </p:spTree>
    <p:extLst>
      <p:ext uri="{BB962C8B-B14F-4D97-AF65-F5344CB8AC3E}">
        <p14:creationId xmlns:p14="http://schemas.microsoft.com/office/powerpoint/2010/main" val="39434405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163C7E-0F61-4792-5A4D-D4C01680F57B}"/>
            </a:ext>
          </a:extLst>
        </p:cNvPr>
        <p:cNvGrpSpPr/>
        <p:nvPr/>
      </p:nvGrpSpPr>
      <p:grpSpPr>
        <a:xfrm>
          <a:off x="0" y="0"/>
          <a:ext cx="0" cy="0"/>
          <a:chOff x="0" y="0"/>
          <a:chExt cx="0" cy="0"/>
        </a:xfrm>
      </p:grpSpPr>
      <p:sp useBgFill="1">
        <p:nvSpPr>
          <p:cNvPr id="47274" name="Rectangle 47273">
            <a:extLst>
              <a:ext uri="{FF2B5EF4-FFF2-40B4-BE49-F238E27FC236}">
                <a16:creationId xmlns:a16="http://schemas.microsoft.com/office/drawing/2014/main" id="{2C9A9DA9-7DC8-488B-A882-123947B0F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useBgFill="1">
        <p:nvSpPr>
          <p:cNvPr id="47276" name="Rectangle 47275">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279383" cy="5495925"/>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9A53B8C6-B99E-FE2B-D665-4B090A4D4736}"/>
              </a:ext>
            </a:extLst>
          </p:cNvPr>
          <p:cNvSpPr txBox="1"/>
          <p:nvPr/>
        </p:nvSpPr>
        <p:spPr>
          <a:xfrm>
            <a:off x="272404" y="1909784"/>
            <a:ext cx="4553721" cy="1106424"/>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80000"/>
              </a:lnSpc>
              <a:spcBef>
                <a:spcPct val="0"/>
              </a:spcBef>
              <a:spcAft>
                <a:spcPts val="0"/>
              </a:spcAft>
              <a:buClrTx/>
              <a:buSzTx/>
              <a:buFontTx/>
              <a:buNone/>
              <a:tabLst/>
              <a:defRPr/>
            </a:pPr>
            <a:r>
              <a:rPr lang="en-US" sz="1600" b="1" dirty="0">
                <a:solidFill>
                  <a:srgbClr val="FF0000"/>
                </a:solidFill>
              </a:rPr>
              <a:t>Create Clear, Consistent                                Communication:</a:t>
            </a:r>
            <a:endParaRPr kumimoji="0" lang="en-US" sz="1600" b="1" i="0" u="none" strike="noStrike" kern="1200" cap="none" spc="0" normalizeH="0" baseline="0" noProof="0" dirty="0">
              <a:ln>
                <a:noFill/>
              </a:ln>
              <a:solidFill>
                <a:srgbClr val="FF0000"/>
              </a:solidFill>
              <a:effectLst/>
              <a:uLnTx/>
              <a:uFillTx/>
              <a:latin typeface="Aptos" panose="020B0004020202020204" pitchFamily="34" charset="0"/>
            </a:endParaRPr>
          </a:p>
        </p:txBody>
      </p:sp>
      <p:sp>
        <p:nvSpPr>
          <p:cNvPr id="47278" name="Rectangle 47277">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1300"/>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7280" name="Rectangle 47279">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093976"/>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FF2EDBCA-018B-9D1C-C465-AE6F35BBF780}"/>
              </a:ext>
            </a:extLst>
          </p:cNvPr>
          <p:cNvSpPr txBox="1"/>
          <p:nvPr/>
        </p:nvSpPr>
        <p:spPr>
          <a:xfrm>
            <a:off x="555840" y="2792751"/>
            <a:ext cx="3727729" cy="3560251"/>
          </a:xfrm>
          <a:prstGeom prst="rect">
            <a:avLst/>
          </a:prstGeom>
        </p:spPr>
        <p:txBody>
          <a:bodyPr vert="horz" lIns="91440" tIns="45720" rIns="91440" bIns="45720" rtlCol="0">
            <a:noAutofit/>
          </a:bodyPr>
          <a:lstStyle/>
          <a:p>
            <a:pPr marL="346075" indent="-290513">
              <a:lnSpc>
                <a:spcPct val="90000"/>
              </a:lnSpc>
              <a:spcAft>
                <a:spcPts val="1000"/>
              </a:spcAft>
              <a:buFont typeface="Wingdings" panose="05000000000000000000" pitchFamily="2" charset="2"/>
              <a:buChar char="§"/>
            </a:pPr>
            <a:r>
              <a:rPr lang="en-US" sz="1600" dirty="0">
                <a:solidFill>
                  <a:srgbClr val="002060"/>
                </a:solidFill>
              </a:rPr>
              <a:t>Create channels for announcements, assignments, and questions.</a:t>
            </a:r>
          </a:p>
          <a:p>
            <a:pPr marL="346075" indent="-290513">
              <a:lnSpc>
                <a:spcPct val="90000"/>
              </a:lnSpc>
              <a:spcAft>
                <a:spcPts val="1000"/>
              </a:spcAft>
              <a:buFont typeface="Wingdings" panose="05000000000000000000" pitchFamily="2" charset="2"/>
              <a:buChar char="§"/>
            </a:pPr>
            <a:r>
              <a:rPr lang="en-US" sz="1600" dirty="0">
                <a:solidFill>
                  <a:srgbClr val="002060"/>
                </a:solidFill>
              </a:rPr>
              <a:t>Establish clear communication expectations.</a:t>
            </a:r>
          </a:p>
          <a:p>
            <a:pPr marL="346075" indent="-290513">
              <a:lnSpc>
                <a:spcPct val="90000"/>
              </a:lnSpc>
              <a:spcAft>
                <a:spcPts val="1000"/>
              </a:spcAft>
              <a:buFont typeface="Wingdings" panose="05000000000000000000" pitchFamily="2" charset="2"/>
              <a:buChar char="§"/>
            </a:pPr>
            <a:r>
              <a:rPr lang="en-US" sz="1600" dirty="0">
                <a:solidFill>
                  <a:srgbClr val="002060"/>
                </a:solidFill>
              </a:rPr>
              <a:t>Automate introductory messages.</a:t>
            </a:r>
          </a:p>
          <a:p>
            <a:pPr marL="346075" indent="-290513">
              <a:lnSpc>
                <a:spcPct val="90000"/>
              </a:lnSpc>
              <a:spcAft>
                <a:spcPts val="1000"/>
              </a:spcAft>
              <a:buFont typeface="Wingdings" panose="05000000000000000000" pitchFamily="2" charset="2"/>
              <a:buChar char="§"/>
            </a:pPr>
            <a:r>
              <a:rPr lang="en-US" sz="1600" dirty="0">
                <a:solidFill>
                  <a:srgbClr val="002060"/>
                </a:solidFill>
              </a:rPr>
              <a:t>Schedule reminders for key deadlines.</a:t>
            </a:r>
          </a:p>
          <a:p>
            <a:pPr marL="346075" indent="-290513">
              <a:lnSpc>
                <a:spcPct val="90000"/>
              </a:lnSpc>
              <a:spcAft>
                <a:spcPts val="1000"/>
              </a:spcAft>
              <a:buFont typeface="Wingdings" panose="05000000000000000000" pitchFamily="2" charset="2"/>
              <a:buChar char="§"/>
            </a:pPr>
            <a:r>
              <a:rPr lang="en-US" sz="1600" dirty="0">
                <a:solidFill>
                  <a:srgbClr val="002060"/>
                </a:solidFill>
              </a:rPr>
              <a:t>Keep students informed and on track.</a:t>
            </a:r>
            <a:endParaRPr kumimoji="0" lang="en-US" sz="1400" b="0" i="0" u="none" strike="noStrike" kern="1200" cap="none" spc="0" normalizeH="0" baseline="0" noProof="0" dirty="0">
              <a:ln>
                <a:noFill/>
              </a:ln>
              <a:solidFill>
                <a:srgbClr val="002060"/>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D6892F3C-EBF8-8E40-DA64-781176EFB548}"/>
              </a:ext>
            </a:extLst>
          </p:cNvPr>
          <p:cNvSpPr txBox="1"/>
          <p:nvPr/>
        </p:nvSpPr>
        <p:spPr>
          <a:xfrm>
            <a:off x="753427" y="1341448"/>
            <a:ext cx="3727730" cy="694614"/>
          </a:xfrm>
          <a:prstGeom prst="rect">
            <a:avLst/>
          </a:prstGeom>
          <a:noFill/>
        </p:spPr>
        <p:txBody>
          <a:bodyPr wrap="square">
            <a:spAutoFit/>
          </a:bodyPr>
          <a:lstStyle/>
          <a:p>
            <a:pPr algn="ctr">
              <a:lnSpc>
                <a:spcPct val="80000"/>
              </a:lnSpc>
            </a:pPr>
            <a:r>
              <a:rPr kumimoji="0" lang="en-US" sz="2400" b="1" i="0" u="none" strike="noStrike" kern="1200" cap="none" spc="0" normalizeH="0" baseline="0" noProof="0" dirty="0">
                <a:ln>
                  <a:noFill/>
                </a:ln>
                <a:solidFill>
                  <a:srgbClr val="002060"/>
                </a:solidFill>
                <a:effectLst/>
                <a:uLnTx/>
                <a:uFillTx/>
                <a:latin typeface="Aptos" panose="02110004020202020204"/>
                <a:ea typeface="+mn-ea"/>
                <a:cs typeface="+mn-cs"/>
              </a:rPr>
              <a:t>Set Up Course Communication</a:t>
            </a:r>
            <a:endParaRPr lang="en-US" sz="2400" b="1" dirty="0">
              <a:solidFill>
                <a:srgbClr val="002060"/>
              </a:solidFill>
            </a:endParaRPr>
          </a:p>
        </p:txBody>
      </p:sp>
      <p:sp>
        <p:nvSpPr>
          <p:cNvPr id="4" name="TextBox 3">
            <a:extLst>
              <a:ext uri="{FF2B5EF4-FFF2-40B4-BE49-F238E27FC236}">
                <a16:creationId xmlns:a16="http://schemas.microsoft.com/office/drawing/2014/main" id="{AED046C3-524D-C1D5-D914-1CF25029A5CB}"/>
              </a:ext>
            </a:extLst>
          </p:cNvPr>
          <p:cNvSpPr txBox="1"/>
          <p:nvPr/>
        </p:nvSpPr>
        <p:spPr>
          <a:xfrm>
            <a:off x="555840" y="5673627"/>
            <a:ext cx="1781607" cy="315407"/>
          </a:xfrm>
          <a:prstGeom prst="rect">
            <a:avLst/>
          </a:prstGeom>
          <a:noFill/>
        </p:spPr>
        <p:txBody>
          <a:bodyPr wrap="square">
            <a:spAutoFit/>
          </a:bodyPr>
          <a:lstStyle/>
          <a:p>
            <a:pPr>
              <a:lnSpc>
                <a:spcPct val="90000"/>
              </a:lnSpc>
              <a:spcAft>
                <a:spcPts val="600"/>
              </a:spcAft>
            </a:pPr>
            <a:r>
              <a:rPr lang="en-US" sz="1600" b="1" dirty="0">
                <a:solidFill>
                  <a:srgbClr val="002060"/>
                </a:solidFill>
              </a:rPr>
              <a:t>Step 5: </a:t>
            </a:r>
            <a:r>
              <a:rPr lang="en-US" sz="1600" b="1" dirty="0">
                <a:solidFill>
                  <a:srgbClr val="FF0000"/>
                </a:solidFill>
              </a:rPr>
              <a:t>Prepare</a:t>
            </a:r>
          </a:p>
        </p:txBody>
      </p:sp>
      <p:pic>
        <p:nvPicPr>
          <p:cNvPr id="6" name="Picture 5">
            <a:extLst>
              <a:ext uri="{FF2B5EF4-FFF2-40B4-BE49-F238E27FC236}">
                <a16:creationId xmlns:a16="http://schemas.microsoft.com/office/drawing/2014/main" id="{B2A58036-7D70-9222-BBE7-1267601AE4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9129" y="1171300"/>
            <a:ext cx="5306872" cy="414890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448040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63F4C1-0B2B-C10B-AE7E-2C6C138A9795}"/>
            </a:ext>
          </a:extLst>
        </p:cNvPr>
        <p:cNvGrpSpPr/>
        <p:nvPr/>
      </p:nvGrpSpPr>
      <p:grpSpPr>
        <a:xfrm>
          <a:off x="0" y="0"/>
          <a:ext cx="0" cy="0"/>
          <a:chOff x="0" y="0"/>
          <a:chExt cx="0" cy="0"/>
        </a:xfrm>
      </p:grpSpPr>
      <p:sp useBgFill="1">
        <p:nvSpPr>
          <p:cNvPr id="47180" name="Rectangle 47179">
            <a:extLst>
              <a:ext uri="{FF2B5EF4-FFF2-40B4-BE49-F238E27FC236}">
                <a16:creationId xmlns:a16="http://schemas.microsoft.com/office/drawing/2014/main" id="{3756B343-807D-456E-AA26-80E96B75D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7182" name="Rectangle 47181">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641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7184" name="Rectangle 4718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0234"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4" name="Picture 2" descr="Sutdent working on online summer school course">
            <a:extLst>
              <a:ext uri="{FF2B5EF4-FFF2-40B4-BE49-F238E27FC236}">
                <a16:creationId xmlns:a16="http://schemas.microsoft.com/office/drawing/2014/main" id="{8C260010-C55C-4489-EE84-FE6870FA6C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576244" y="650494"/>
            <a:ext cx="5628018" cy="53241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7186" name="Rectangle 47185">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34DAA1FB-EC33-E55E-C4D1-7E5720369DE5}"/>
              </a:ext>
            </a:extLst>
          </p:cNvPr>
          <p:cNvSpPr txBox="1"/>
          <p:nvPr/>
        </p:nvSpPr>
        <p:spPr>
          <a:xfrm>
            <a:off x="7022857" y="1766879"/>
            <a:ext cx="4282984" cy="3511943"/>
          </a:xfrm>
          <a:prstGeom prst="rect">
            <a:avLst/>
          </a:prstGeom>
        </p:spPr>
        <p:txBody>
          <a:bodyPr vert="horz" lIns="91440" tIns="45720" rIns="91440" bIns="45720" rtlCol="0" anchor="ctr">
            <a:normAutofit/>
          </a:bodyPr>
          <a:lstStyle/>
          <a:p>
            <a:pPr marR="0" lvl="0" algn="ctr" defTabSz="914400" rtl="0" eaLnBrk="1" fontAlgn="auto" latinLnBrk="0" hangingPunct="1">
              <a:lnSpc>
                <a:spcPct val="80000"/>
              </a:lnSpc>
              <a:spcBef>
                <a:spcPts val="0"/>
              </a:spcBef>
              <a:spcAft>
                <a:spcPts val="1200"/>
              </a:spcAft>
              <a:buClrTx/>
              <a:buSzTx/>
              <a:tabLst/>
              <a:defRPr/>
            </a:pPr>
            <a:r>
              <a:rPr kumimoji="0" lang="en-US" sz="1600" b="1" i="0" u="none" strike="noStrike" kern="1200" cap="none" spc="0" normalizeH="0" baseline="0" noProof="0" dirty="0">
                <a:ln>
                  <a:noFill/>
                </a:ln>
                <a:solidFill>
                  <a:srgbClr val="FF0000"/>
                </a:solidFill>
                <a:effectLst/>
                <a:uLnTx/>
                <a:uFillTx/>
                <a:latin typeface="Aptos" panose="02110004020202020204"/>
                <a:ea typeface="+mn-ea"/>
                <a:cs typeface="+mn-cs"/>
              </a:rPr>
              <a:t>       Stay Organized and On Track:</a:t>
            </a:r>
          </a:p>
          <a:p>
            <a:pPr marL="285750" marR="0" lvl="0" indent="-285750" algn="l" defTabSz="914400" rtl="0" eaLnBrk="1" fontAlgn="auto" latinLnBrk="0" hangingPunct="1">
              <a:lnSpc>
                <a:spcPct val="80000"/>
              </a:lnSpc>
              <a:spcBef>
                <a:spcPts val="0"/>
              </a:spcBef>
              <a:spcAft>
                <a:spcPts val="12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Set reminders for key tasks and deadlines.</a:t>
            </a:r>
          </a:p>
          <a:p>
            <a:pPr marL="285750" marR="0" lvl="0" indent="-285750" algn="l" defTabSz="914400" rtl="0" eaLnBrk="1" fontAlgn="auto" latinLnBrk="0" hangingPunct="1">
              <a:lnSpc>
                <a:spcPct val="80000"/>
              </a:lnSpc>
              <a:spcBef>
                <a:spcPts val="0"/>
              </a:spcBef>
              <a:spcAft>
                <a:spcPts val="12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Plan your course timeline in advance.</a:t>
            </a:r>
          </a:p>
          <a:p>
            <a:pPr marL="285750" marR="0" lvl="0" indent="-285750" algn="l" defTabSz="914400" rtl="0" eaLnBrk="1" fontAlgn="auto" latinLnBrk="0" hangingPunct="1">
              <a:lnSpc>
                <a:spcPct val="80000"/>
              </a:lnSpc>
              <a:spcBef>
                <a:spcPts val="0"/>
              </a:spcBef>
              <a:spcAft>
                <a:spcPts val="12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Organize tasks (materials, meetings, assignments).</a:t>
            </a:r>
          </a:p>
          <a:p>
            <a:pPr marL="285750" marR="0" lvl="0" indent="-285750" algn="l" defTabSz="914400" rtl="0" eaLnBrk="1" fontAlgn="auto" latinLnBrk="0" hangingPunct="1">
              <a:lnSpc>
                <a:spcPct val="80000"/>
              </a:lnSpc>
              <a:spcBef>
                <a:spcPts val="0"/>
              </a:spcBef>
              <a:spcAft>
                <a:spcPts val="12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Break work into manageable steps.</a:t>
            </a:r>
          </a:p>
          <a:p>
            <a:pPr marL="285750" marR="0" lvl="0" indent="-285750" algn="l" defTabSz="914400" rtl="0" eaLnBrk="1" fontAlgn="auto" latinLnBrk="0" hangingPunct="1">
              <a:lnSpc>
                <a:spcPct val="80000"/>
              </a:lnSpc>
              <a:spcBef>
                <a:spcPts val="0"/>
              </a:spcBef>
              <a:spcAft>
                <a:spcPts val="12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Reduce last-minute stress and stay on track.</a:t>
            </a:r>
          </a:p>
        </p:txBody>
      </p:sp>
      <p:sp>
        <p:nvSpPr>
          <p:cNvPr id="47188" name="Rectangle 47187">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7A740B21-6A98-5695-7C56-D52B8478D7EE}"/>
              </a:ext>
            </a:extLst>
          </p:cNvPr>
          <p:cNvSpPr txBox="1"/>
          <p:nvPr/>
        </p:nvSpPr>
        <p:spPr>
          <a:xfrm>
            <a:off x="7882381" y="1264015"/>
            <a:ext cx="2700893" cy="694614"/>
          </a:xfrm>
          <a:prstGeom prst="rect">
            <a:avLst/>
          </a:prstGeom>
          <a:noFill/>
        </p:spPr>
        <p:txBody>
          <a:bodyPr wrap="square">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ptos" panose="02110004020202020204"/>
                <a:ea typeface="+mn-ea"/>
                <a:cs typeface="+mn-cs"/>
              </a:rPr>
              <a:t>Plan and Schedule Ahead</a:t>
            </a:r>
          </a:p>
        </p:txBody>
      </p:sp>
      <p:sp>
        <p:nvSpPr>
          <p:cNvPr id="7" name="TextBox 6">
            <a:extLst>
              <a:ext uri="{FF2B5EF4-FFF2-40B4-BE49-F238E27FC236}">
                <a16:creationId xmlns:a16="http://schemas.microsoft.com/office/drawing/2014/main" id="{8FB55F73-BC9C-F977-6B52-1F05F735DC60}"/>
              </a:ext>
            </a:extLst>
          </p:cNvPr>
          <p:cNvSpPr txBox="1"/>
          <p:nvPr/>
        </p:nvSpPr>
        <p:spPr>
          <a:xfrm>
            <a:off x="7202111" y="5091121"/>
            <a:ext cx="1781607" cy="315407"/>
          </a:xfrm>
          <a:prstGeom prst="rect">
            <a:avLst/>
          </a:prstGeom>
          <a:noFill/>
        </p:spPr>
        <p:txBody>
          <a:bodyPr wrap="square">
            <a:spAutoFit/>
          </a:bodyPr>
          <a:lstStyle/>
          <a:p>
            <a:pPr>
              <a:lnSpc>
                <a:spcPct val="90000"/>
              </a:lnSpc>
              <a:spcAft>
                <a:spcPts val="600"/>
              </a:spcAft>
            </a:pPr>
            <a:r>
              <a:rPr lang="en-US" sz="1600" b="1" dirty="0">
                <a:solidFill>
                  <a:srgbClr val="002060"/>
                </a:solidFill>
              </a:rPr>
              <a:t>Step 5: </a:t>
            </a:r>
            <a:r>
              <a:rPr lang="en-US" sz="1600" b="1" dirty="0">
                <a:solidFill>
                  <a:srgbClr val="FF0000"/>
                </a:solidFill>
              </a:rPr>
              <a:t>Prepare</a:t>
            </a:r>
          </a:p>
        </p:txBody>
      </p:sp>
    </p:spTree>
    <p:extLst>
      <p:ext uri="{BB962C8B-B14F-4D97-AF65-F5344CB8AC3E}">
        <p14:creationId xmlns:p14="http://schemas.microsoft.com/office/powerpoint/2010/main" val="36172969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25653D-0338-F040-8DD8-07BA3737AEF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group of people in a classroom&#10;&#10;AI-generated content may be incorrect.">
            <a:extLst>
              <a:ext uri="{FF2B5EF4-FFF2-40B4-BE49-F238E27FC236}">
                <a16:creationId xmlns:a16="http://schemas.microsoft.com/office/drawing/2014/main" id="{3DB0F5FA-1FCD-1FFC-5820-51178BAA4407}"/>
              </a:ext>
            </a:extLst>
          </p:cNvPr>
          <p:cNvPicPr>
            <a:picLocks noChangeAspect="1"/>
          </p:cNvPicPr>
          <p:nvPr/>
        </p:nvPicPr>
        <p:blipFill>
          <a:blip r:embed="rId3">
            <a:extLst>
              <a:ext uri="{28A0092B-C50C-407E-A947-70E740481C1C}">
                <a14:useLocalDpi xmlns:a14="http://schemas.microsoft.com/office/drawing/2010/main" val="0"/>
              </a:ext>
            </a:extLst>
          </a:blip>
          <a:srcRect b="-1"/>
          <a:stretch>
            <a:fillRect/>
          </a:stretch>
        </p:blipFill>
        <p:spPr>
          <a:xfrm>
            <a:off x="20" y="431"/>
            <a:ext cx="8115280" cy="6408311"/>
          </a:xfrm>
          <a:prstGeom prst="rect">
            <a:avLst/>
          </a:prstGeom>
        </p:spPr>
      </p:pic>
      <p:sp>
        <p:nvSpPr>
          <p:cNvPr id="3" name="TextBox 2">
            <a:extLst>
              <a:ext uri="{FF2B5EF4-FFF2-40B4-BE49-F238E27FC236}">
                <a16:creationId xmlns:a16="http://schemas.microsoft.com/office/drawing/2014/main" id="{633EB9CB-FE72-F462-1093-6FE8FD270729}"/>
              </a:ext>
            </a:extLst>
          </p:cNvPr>
          <p:cNvSpPr txBox="1"/>
          <p:nvPr/>
        </p:nvSpPr>
        <p:spPr>
          <a:xfrm>
            <a:off x="8506535" y="2084286"/>
            <a:ext cx="2942813" cy="3540265"/>
          </a:xfrm>
          <a:prstGeom prst="rect">
            <a:avLst/>
          </a:prstGeom>
        </p:spPr>
        <p:txBody>
          <a:bodyPr vert="horz" lIns="91440" tIns="45720" rIns="91440" bIns="45720" rtlCol="0">
            <a:normAutofit/>
          </a:bodyPr>
          <a:lstStyle/>
          <a:p>
            <a:pPr marR="0" lvl="0" algn="ctr" fontAlgn="auto">
              <a:lnSpc>
                <a:spcPct val="90000"/>
              </a:lnSpc>
              <a:spcBef>
                <a:spcPts val="0"/>
              </a:spcBef>
              <a:spcAft>
                <a:spcPts val="1200"/>
              </a:spcAft>
              <a:buClrTx/>
              <a:buSzTx/>
              <a:tabLst/>
              <a:defRPr/>
            </a:pPr>
            <a:r>
              <a:rPr kumimoji="0" lang="en-US" sz="1600" b="1" i="0" u="none" strike="noStrike" cap="none" spc="0" normalizeH="0" baseline="0" noProof="0" dirty="0">
                <a:ln>
                  <a:noFill/>
                </a:ln>
                <a:solidFill>
                  <a:srgbClr val="FF0000"/>
                </a:solidFill>
                <a:effectLst/>
                <a:uLnTx/>
                <a:uFillTx/>
              </a:rPr>
              <a:t>Impact What Matters Most:</a:t>
            </a:r>
            <a:endParaRPr kumimoji="0" lang="en-US" sz="1600" b="0" i="0" u="none" strike="noStrike" cap="none" spc="0" normalizeH="0" baseline="0" noProof="0" dirty="0">
              <a:ln>
                <a:noFill/>
              </a:ln>
              <a:solidFill>
                <a:srgbClr val="FF0000"/>
              </a:solidFill>
              <a:effectLst/>
              <a:uLnTx/>
              <a:uFillTx/>
            </a:endParaRPr>
          </a:p>
          <a:p>
            <a:pPr marL="457200" marR="0" lvl="0" indent="-222250" fontAlgn="auto">
              <a:lnSpc>
                <a:spcPct val="90000"/>
              </a:lnSpc>
              <a:spcBef>
                <a:spcPts val="0"/>
              </a:spcBef>
              <a:spcAft>
                <a:spcPts val="12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Improve clarity and consistency. </a:t>
            </a:r>
          </a:p>
          <a:p>
            <a:pPr marL="457200" marR="0" lvl="0" indent="-222250" fontAlgn="auto">
              <a:lnSpc>
                <a:spcPct val="90000"/>
              </a:lnSpc>
              <a:spcBef>
                <a:spcPts val="0"/>
              </a:spcBef>
              <a:spcAft>
                <a:spcPts val="12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Increase engagement                    and participation. </a:t>
            </a:r>
          </a:p>
          <a:p>
            <a:pPr marL="457200" marR="0" lvl="0" indent="-222250" fontAlgn="auto">
              <a:lnSpc>
                <a:spcPct val="90000"/>
              </a:lnSpc>
              <a:spcBef>
                <a:spcPts val="0"/>
              </a:spcBef>
              <a:spcAft>
                <a:spcPts val="12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Support stronger performance. </a:t>
            </a:r>
          </a:p>
          <a:p>
            <a:pPr marL="457200" marR="0" lvl="0" indent="-222250" fontAlgn="auto">
              <a:lnSpc>
                <a:spcPct val="90000"/>
              </a:lnSpc>
              <a:spcBef>
                <a:spcPts val="0"/>
              </a:spcBef>
              <a:spcAft>
                <a:spcPts val="12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Promote persistence                  and completion. </a:t>
            </a:r>
          </a:p>
        </p:txBody>
      </p:sp>
      <p:sp>
        <p:nvSpPr>
          <p:cNvPr id="10" name="Rectangle 9">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B7684247-098C-92C5-40EE-CFA24AB8770D}"/>
              </a:ext>
            </a:extLst>
          </p:cNvPr>
          <p:cNvSpPr txBox="1"/>
          <p:nvPr/>
        </p:nvSpPr>
        <p:spPr>
          <a:xfrm>
            <a:off x="8661469" y="952789"/>
            <a:ext cx="2632941" cy="694614"/>
          </a:xfrm>
          <a:prstGeom prst="rect">
            <a:avLst/>
          </a:prstGeom>
          <a:noFill/>
        </p:spPr>
        <p:txBody>
          <a:bodyPr wrap="square">
            <a:spAutoFit/>
          </a:bodyPr>
          <a:lstStyle/>
          <a:p>
            <a:pPr marR="0" lvl="0" algn="ctr" fontAlgn="auto">
              <a:lnSpc>
                <a:spcPct val="80000"/>
              </a:lnSpc>
              <a:spcBef>
                <a:spcPts val="0"/>
              </a:spcBef>
              <a:spcAft>
                <a:spcPts val="600"/>
              </a:spcAft>
              <a:buClrTx/>
              <a:buSzTx/>
              <a:tabLst/>
              <a:defRPr/>
            </a:pPr>
            <a:r>
              <a:rPr kumimoji="0" lang="en-US" sz="2400" b="1" i="0" u="none" strike="noStrike" cap="none" spc="0" normalizeH="0" baseline="0" noProof="0" dirty="0">
                <a:ln>
                  <a:noFill/>
                </a:ln>
                <a:solidFill>
                  <a:srgbClr val="002060"/>
                </a:solidFill>
                <a:effectLst/>
                <a:uLnTx/>
                <a:uFillTx/>
              </a:rPr>
              <a:t>Better Outcomes for Students</a:t>
            </a:r>
          </a:p>
        </p:txBody>
      </p:sp>
      <p:cxnSp>
        <p:nvCxnSpPr>
          <p:cNvPr id="7" name="Straight Connector 6">
            <a:extLst>
              <a:ext uri="{FF2B5EF4-FFF2-40B4-BE49-F238E27FC236}">
                <a16:creationId xmlns:a16="http://schemas.microsoft.com/office/drawing/2014/main" id="{BA29B2C9-F350-F33F-4E5C-229C746BECC1}"/>
              </a:ext>
            </a:extLst>
          </p:cNvPr>
          <p:cNvCxnSpPr/>
          <p:nvPr/>
        </p:nvCxnSpPr>
        <p:spPr>
          <a:xfrm>
            <a:off x="8661470" y="1705232"/>
            <a:ext cx="2632941" cy="0"/>
          </a:xfrm>
          <a:prstGeom prst="line">
            <a:avLst/>
          </a:prstGeom>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8797689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F78B3829-0AB3-95EC-477A-48BB47ADD3B9}"/>
              </a:ext>
            </a:extLst>
          </p:cNvPr>
          <p:cNvSpPr txBox="1"/>
          <p:nvPr/>
        </p:nvSpPr>
        <p:spPr>
          <a:xfrm>
            <a:off x="740323" y="1943320"/>
            <a:ext cx="3912629" cy="3511943"/>
          </a:xfrm>
          <a:prstGeom prst="rect">
            <a:avLst/>
          </a:prstGeom>
        </p:spPr>
        <p:txBody>
          <a:bodyPr vert="horz" lIns="91440" tIns="45720" rIns="91440" bIns="45720" rtlCol="0" anchor="ctr">
            <a:normAutofit/>
          </a:bodyPr>
          <a:lstStyle/>
          <a:p>
            <a:pPr marR="0" lvl="0" algn="ctr" fontAlgn="auto">
              <a:lnSpc>
                <a:spcPct val="90000"/>
              </a:lnSpc>
              <a:spcBef>
                <a:spcPts val="0"/>
              </a:spcBef>
              <a:spcAft>
                <a:spcPts val="1800"/>
              </a:spcAft>
              <a:buClrTx/>
              <a:buSzTx/>
              <a:tabLst/>
              <a:defRPr/>
            </a:pPr>
            <a:r>
              <a:rPr kumimoji="0" lang="en-US" sz="1600" b="1" i="0" u="none" strike="noStrike" cap="none" spc="0" normalizeH="0" baseline="0" noProof="0" dirty="0">
                <a:ln>
                  <a:noFill/>
                </a:ln>
                <a:solidFill>
                  <a:srgbClr val="FF0000"/>
                </a:solidFill>
                <a:effectLst/>
                <a:uLnTx/>
                <a:uFillTx/>
              </a:rPr>
              <a:t>From Experience to Improvement:</a:t>
            </a:r>
            <a:endParaRPr kumimoji="0" lang="en-US" sz="1600" b="0" i="0" u="none" strike="noStrike" cap="none" spc="0" normalizeH="0" baseline="0" noProof="0" dirty="0">
              <a:ln>
                <a:noFill/>
              </a:ln>
              <a:solidFill>
                <a:srgbClr val="FF0000"/>
              </a:solidFill>
              <a:effectLst/>
              <a:uLnTx/>
              <a:uFillTx/>
            </a:endParaRPr>
          </a:p>
          <a:p>
            <a:pPr marL="285750" marR="0" lvl="0" indent="-285750" fontAlgn="auto">
              <a:lnSpc>
                <a:spcPct val="90000"/>
              </a:lnSpc>
              <a:spcBef>
                <a:spcPts val="0"/>
              </a:spcBef>
              <a:spcAft>
                <a:spcPts val="12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Steps create a continuous cycle of improvement.</a:t>
            </a:r>
          </a:p>
          <a:p>
            <a:pPr marL="285750" marR="0" lvl="0" indent="-285750" fontAlgn="auto">
              <a:lnSpc>
                <a:spcPct val="90000"/>
              </a:lnSpc>
              <a:spcBef>
                <a:spcPts val="0"/>
              </a:spcBef>
              <a:spcAft>
                <a:spcPts val="12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Each step builds on the last.</a:t>
            </a:r>
          </a:p>
          <a:p>
            <a:pPr marL="285750" marR="0" lvl="0" indent="-285750" fontAlgn="auto">
              <a:lnSpc>
                <a:spcPct val="90000"/>
              </a:lnSpc>
              <a:spcBef>
                <a:spcPts val="0"/>
              </a:spcBef>
              <a:spcAft>
                <a:spcPts val="12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Turn insights into action. </a:t>
            </a:r>
          </a:p>
          <a:p>
            <a:pPr marL="285750" marR="0" lvl="0" indent="-285750" fontAlgn="auto">
              <a:lnSpc>
                <a:spcPct val="90000"/>
              </a:lnSpc>
              <a:spcBef>
                <a:spcPts val="0"/>
              </a:spcBef>
              <a:spcAft>
                <a:spcPts val="1200"/>
              </a:spcAft>
              <a:buClrTx/>
              <a:buSzTx/>
              <a:buFont typeface="Wingdings" panose="05000000000000000000" pitchFamily="2" charset="2"/>
              <a:buChar char="§"/>
              <a:tabLst/>
              <a:defRPr/>
            </a:pPr>
            <a:r>
              <a:rPr lang="en-US" sz="1600" dirty="0">
                <a:solidFill>
                  <a:srgbClr val="002060"/>
                </a:solidFill>
              </a:rPr>
              <a:t>Be intentional with what you already know.</a:t>
            </a:r>
            <a:endParaRPr kumimoji="0" lang="en-US" sz="1600" b="0" i="0" u="none" strike="noStrike" cap="none" spc="0" normalizeH="0" baseline="0" noProof="0" dirty="0">
              <a:ln>
                <a:noFill/>
              </a:ln>
              <a:solidFill>
                <a:srgbClr val="002060"/>
              </a:solidFill>
              <a:effectLst/>
              <a:uLnTx/>
              <a:uFillTx/>
            </a:endParaRPr>
          </a:p>
          <a:p>
            <a:pPr marL="285750" marR="0" lvl="0" indent="-285750" fontAlgn="auto">
              <a:lnSpc>
                <a:spcPct val="90000"/>
              </a:lnSpc>
              <a:spcBef>
                <a:spcPts val="0"/>
              </a:spcBef>
              <a:spcAft>
                <a:spcPts val="12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Strengthen your course each semester.</a:t>
            </a:r>
          </a:p>
          <a:p>
            <a:pPr marL="285750" marR="0" lvl="0" indent="-285750" fontAlgn="auto">
              <a:lnSpc>
                <a:spcPct val="90000"/>
              </a:lnSpc>
              <a:spcBef>
                <a:spcPts val="0"/>
              </a:spcBef>
              <a:spcAft>
                <a:spcPts val="1200"/>
              </a:spcAft>
              <a:buClrTx/>
              <a:buSzTx/>
              <a:buFont typeface="Wingdings" panose="05000000000000000000" pitchFamily="2" charset="2"/>
              <a:buChar char="§"/>
              <a:tabLst/>
              <a:defRPr/>
            </a:pPr>
            <a:r>
              <a:rPr lang="en-US" sz="1600" dirty="0">
                <a:solidFill>
                  <a:srgbClr val="002060"/>
                </a:solidFill>
              </a:rPr>
              <a:t>Improve student outcomes.</a:t>
            </a:r>
            <a:r>
              <a:rPr kumimoji="0" lang="en-US" sz="1600" b="0" i="0" u="none" strike="noStrike" cap="none" spc="0" normalizeH="0" baseline="0" noProof="0" dirty="0">
                <a:ln>
                  <a:noFill/>
                </a:ln>
                <a:solidFill>
                  <a:srgbClr val="002060"/>
                </a:solidFill>
                <a:effectLst/>
                <a:uLnTx/>
                <a:uFillTx/>
              </a:rPr>
              <a:t> </a:t>
            </a:r>
          </a:p>
        </p:txBody>
      </p:sp>
      <p:sp>
        <p:nvSpPr>
          <p:cNvPr id="22" name="Rectangle 21">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diagram of a process&#10;&#10;AI-generated content may be incorrect.">
            <a:extLst>
              <a:ext uri="{FF2B5EF4-FFF2-40B4-BE49-F238E27FC236}">
                <a16:creationId xmlns:a16="http://schemas.microsoft.com/office/drawing/2014/main" id="{030D2D42-41DC-B2EC-49A0-7989416E6E55}"/>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987738" y="1068393"/>
            <a:ext cx="5628018" cy="4488343"/>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A18CE111-6CF1-977D-21E5-C8DCBC421E10}"/>
              </a:ext>
            </a:extLst>
          </p:cNvPr>
          <p:cNvSpPr txBox="1"/>
          <p:nvPr/>
        </p:nvSpPr>
        <p:spPr>
          <a:xfrm>
            <a:off x="1176841" y="1279324"/>
            <a:ext cx="2757054" cy="694614"/>
          </a:xfrm>
          <a:prstGeom prst="rect">
            <a:avLst/>
          </a:prstGeom>
          <a:noFill/>
        </p:spPr>
        <p:txBody>
          <a:bodyPr wrap="square">
            <a:spAutoFit/>
          </a:bodyPr>
          <a:lstStyle/>
          <a:p>
            <a:pPr marR="0" lvl="0" algn="ctr" fontAlgn="auto">
              <a:lnSpc>
                <a:spcPct val="80000"/>
              </a:lnSpc>
              <a:spcBef>
                <a:spcPts val="0"/>
              </a:spcBef>
              <a:spcAft>
                <a:spcPts val="600"/>
              </a:spcAft>
              <a:buClrTx/>
              <a:buSzTx/>
              <a:tabLst/>
              <a:defRPr/>
            </a:pPr>
            <a:r>
              <a:rPr kumimoji="0" lang="en-US" sz="2400" b="1" i="0" u="none" strike="noStrike" cap="none" spc="0" normalizeH="0" baseline="0" noProof="0" dirty="0">
                <a:ln>
                  <a:noFill/>
                </a:ln>
                <a:solidFill>
                  <a:srgbClr val="002060"/>
                </a:solidFill>
                <a:effectLst/>
                <a:uLnTx/>
                <a:uFillTx/>
              </a:rPr>
              <a:t>The Tune-Up Cycle</a:t>
            </a:r>
          </a:p>
        </p:txBody>
      </p:sp>
    </p:spTree>
    <p:extLst>
      <p:ext uri="{BB962C8B-B14F-4D97-AF65-F5344CB8AC3E}">
        <p14:creationId xmlns:p14="http://schemas.microsoft.com/office/powerpoint/2010/main" val="29311189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77114F-B4D2-41E8-2849-44B92EDB2D3C}"/>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FEAE179-C525-48F3-AD47-0E9E2B6F2E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8658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89" y="0"/>
            <a:ext cx="11231745" cy="458818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group of people posing for a picture&#10;&#10;AI-generated content may be incorrect.">
            <a:extLst>
              <a:ext uri="{FF2B5EF4-FFF2-40B4-BE49-F238E27FC236}">
                <a16:creationId xmlns:a16="http://schemas.microsoft.com/office/drawing/2014/main" id="{D0B7E418-0FA3-672B-238A-A856B3ADE41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959205" y="364142"/>
            <a:ext cx="10369645" cy="3867993"/>
          </a:xfrm>
          <a:prstGeom prst="rect">
            <a:avLst/>
          </a:prstGeom>
          <a:ln>
            <a:solidFill>
              <a:srgbClr val="002060"/>
            </a:solidFill>
          </a:ln>
          <a:effectLst>
            <a:outerShdw blurRad="292100" dist="139700" dir="2700000" algn="tl" rotWithShape="0">
              <a:srgbClr val="333333">
                <a:alpha val="65000"/>
              </a:srgbClr>
            </a:outerShdw>
          </a:effectLst>
        </p:spPr>
      </p:pic>
      <p:sp>
        <p:nvSpPr>
          <p:cNvPr id="21" name="Rectangle 20">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001107" y="5661132"/>
            <a:ext cx="1463040"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45FE7169-109A-8CAE-37E3-0395FCD5673C}"/>
              </a:ext>
            </a:extLst>
          </p:cNvPr>
          <p:cNvSpPr txBox="1"/>
          <p:nvPr/>
        </p:nvSpPr>
        <p:spPr>
          <a:xfrm>
            <a:off x="5788513" y="4952326"/>
            <a:ext cx="3853464" cy="1556907"/>
          </a:xfrm>
          <a:prstGeom prst="rect">
            <a:avLst/>
          </a:prstGeom>
        </p:spPr>
        <p:txBody>
          <a:bodyPr vert="horz" lIns="91440" tIns="45720" rIns="91440" bIns="45720" rtlCol="0" anchor="ctr">
            <a:noAutofit/>
          </a:bodyPr>
          <a:lstStyle/>
          <a:p>
            <a:pPr algn="ctr">
              <a:lnSpc>
                <a:spcPct val="80000"/>
              </a:lnSpc>
              <a:spcAft>
                <a:spcPts val="1200"/>
              </a:spcAft>
            </a:pPr>
            <a:r>
              <a:rPr lang="en-US" sz="1600" b="1" dirty="0">
                <a:solidFill>
                  <a:srgbClr val="FF0000"/>
                </a:solidFill>
              </a:rPr>
              <a:t>End Strong. Start Smarter.</a:t>
            </a:r>
          </a:p>
          <a:p>
            <a:pPr marL="285750" indent="-285750">
              <a:lnSpc>
                <a:spcPct val="80000"/>
              </a:lnSpc>
              <a:spcAft>
                <a:spcPts val="1200"/>
              </a:spcAft>
              <a:buFont typeface="Wingdings" panose="05000000000000000000" pitchFamily="2" charset="2"/>
              <a:buChar char="§"/>
            </a:pPr>
            <a:r>
              <a:rPr lang="en-US" sz="1600" dirty="0">
                <a:solidFill>
                  <a:srgbClr val="002060"/>
                </a:solidFill>
              </a:rPr>
              <a:t>Capture insights from this semester. </a:t>
            </a:r>
          </a:p>
          <a:p>
            <a:pPr marL="285750" indent="-285750">
              <a:lnSpc>
                <a:spcPct val="80000"/>
              </a:lnSpc>
              <a:spcAft>
                <a:spcPts val="1200"/>
              </a:spcAft>
              <a:buFont typeface="Wingdings" panose="05000000000000000000" pitchFamily="2" charset="2"/>
              <a:buChar char="§"/>
            </a:pPr>
            <a:r>
              <a:rPr lang="en-US" sz="1600" dirty="0">
                <a:solidFill>
                  <a:srgbClr val="002060"/>
                </a:solidFill>
              </a:rPr>
              <a:t>Make small, high-impact improvements. </a:t>
            </a:r>
          </a:p>
          <a:p>
            <a:pPr marL="285750" indent="-285750">
              <a:lnSpc>
                <a:spcPct val="80000"/>
              </a:lnSpc>
              <a:spcAft>
                <a:spcPts val="1200"/>
              </a:spcAft>
              <a:buFont typeface="Wingdings" panose="05000000000000000000" pitchFamily="2" charset="2"/>
              <a:buChar char="§"/>
            </a:pPr>
            <a:r>
              <a:rPr lang="en-US" sz="1600" dirty="0">
                <a:solidFill>
                  <a:srgbClr val="002060"/>
                </a:solidFill>
              </a:rPr>
              <a:t>Organize and prepare for next term. </a:t>
            </a:r>
          </a:p>
          <a:p>
            <a:pPr marL="285750" indent="-285750">
              <a:lnSpc>
                <a:spcPct val="80000"/>
              </a:lnSpc>
              <a:spcAft>
                <a:spcPts val="1200"/>
              </a:spcAft>
              <a:buFont typeface="Wingdings" panose="05000000000000000000" pitchFamily="2" charset="2"/>
              <a:buChar char="§"/>
            </a:pPr>
            <a:r>
              <a:rPr lang="en-US" sz="1600" dirty="0">
                <a:solidFill>
                  <a:srgbClr val="002060"/>
                </a:solidFill>
              </a:rPr>
              <a:t>Set the stage for student success. </a:t>
            </a:r>
          </a:p>
        </p:txBody>
      </p:sp>
      <p:sp>
        <p:nvSpPr>
          <p:cNvPr id="5" name="TextBox 4">
            <a:extLst>
              <a:ext uri="{FF2B5EF4-FFF2-40B4-BE49-F238E27FC236}">
                <a16:creationId xmlns:a16="http://schemas.microsoft.com/office/drawing/2014/main" id="{EB551182-06A9-F60F-4857-D77962279369}"/>
              </a:ext>
            </a:extLst>
          </p:cNvPr>
          <p:cNvSpPr txBox="1"/>
          <p:nvPr/>
        </p:nvSpPr>
        <p:spPr>
          <a:xfrm>
            <a:off x="1338457" y="5318762"/>
            <a:ext cx="2195575" cy="694614"/>
          </a:xfrm>
          <a:prstGeom prst="rect">
            <a:avLst/>
          </a:prstGeom>
          <a:noFill/>
        </p:spPr>
        <p:txBody>
          <a:bodyPr wrap="square">
            <a:spAutoFit/>
          </a:bodyPr>
          <a:lstStyle/>
          <a:p>
            <a:pPr algn="ctr">
              <a:lnSpc>
                <a:spcPct val="80000"/>
              </a:lnSpc>
              <a:spcAft>
                <a:spcPts val="600"/>
              </a:spcAft>
            </a:pPr>
            <a:r>
              <a:rPr lang="en-US" sz="2400" b="1" dirty="0">
                <a:solidFill>
                  <a:srgbClr val="002060"/>
                </a:solidFill>
              </a:rPr>
              <a:t>Tune-Up                       for Success</a:t>
            </a:r>
          </a:p>
        </p:txBody>
      </p:sp>
    </p:spTree>
    <p:extLst>
      <p:ext uri="{BB962C8B-B14F-4D97-AF65-F5344CB8AC3E}">
        <p14:creationId xmlns:p14="http://schemas.microsoft.com/office/powerpoint/2010/main" val="25412504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895"/>
            <a:ext cx="12188824" cy="68555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11" name="Group 10">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1200" y="4414991"/>
            <a:ext cx="11979212" cy="2087251"/>
            <a:chOff x="143163" y="5763486"/>
            <a:chExt cx="11982332" cy="739555"/>
          </a:xfrm>
        </p:grpSpPr>
        <p:sp>
          <p:nvSpPr>
            <p:cNvPr id="12" name="Rectangle 1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cxnSp>
          <p:nvCxnSpPr>
            <p:cNvPr id="13" name="Straight Connector 12">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5" name="Rectangle 14">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957" y="588569"/>
            <a:ext cx="6503606" cy="568086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77313F5C-24EB-30C0-E224-808F79CB5122}"/>
              </a:ext>
            </a:extLst>
          </p:cNvPr>
          <p:cNvSpPr txBox="1"/>
          <p:nvPr/>
        </p:nvSpPr>
        <p:spPr>
          <a:xfrm>
            <a:off x="699127" y="4884302"/>
            <a:ext cx="3737290" cy="588919"/>
          </a:xfrm>
          <a:prstGeom prst="rect">
            <a:avLst/>
          </a:prstGeom>
          <a:noFill/>
        </p:spPr>
        <p:txBody>
          <a:bodyPr wrap="square">
            <a:spAutoFit/>
          </a:bodyPr>
          <a:lstStyle/>
          <a:p>
            <a:pPr marL="0" marR="0" lvl="0" indent="0" algn="ctr" defTabSz="914126" rtl="0" eaLnBrk="1" fontAlgn="auto" latinLnBrk="0" hangingPunct="1">
              <a:lnSpc>
                <a:spcPct val="150000"/>
              </a:lnSpc>
              <a:spcBef>
                <a:spcPts val="0"/>
              </a:spcBef>
              <a:spcAft>
                <a:spcPts val="300"/>
              </a:spcAft>
              <a:buClrTx/>
              <a:buSzTx/>
              <a:buFontTx/>
              <a:buNone/>
              <a:tabLst/>
              <a:defRPr/>
            </a:pPr>
            <a:r>
              <a:rPr kumimoji="0" lang="en-US" sz="2399" b="1"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References</a:t>
            </a:r>
            <a:endParaRPr kumimoji="0" lang="en-US" sz="2399"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028" name="Picture 4" descr="Welcome to MyBib">
            <a:extLst>
              <a:ext uri="{FF2B5EF4-FFF2-40B4-BE49-F238E27FC236}">
                <a16:creationId xmlns:a16="http://schemas.microsoft.com/office/drawing/2014/main" id="{684F0853-FA5F-6F7C-4D90-0EFEF41BB358}"/>
              </a:ext>
            </a:extLst>
          </p:cNvPr>
          <p:cNvPicPr>
            <a:picLocks noChangeAspect="1" noChangeArrowheads="1"/>
          </p:cNvPicPr>
          <p:nvPr/>
        </p:nvPicPr>
        <p:blipFill>
          <a:blip r:embed="rId3">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306082" y="1273984"/>
            <a:ext cx="4618895" cy="24555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69C42155-CF6A-B684-71FD-F4B560676B41}"/>
              </a:ext>
            </a:extLst>
          </p:cNvPr>
          <p:cNvSpPr>
            <a:spLocks noChangeArrowheads="1"/>
          </p:cNvSpPr>
          <p:nvPr/>
        </p:nvSpPr>
        <p:spPr bwMode="auto">
          <a:xfrm>
            <a:off x="5343570" y="883438"/>
            <a:ext cx="5865347" cy="4716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defRPr/>
            </a:pPr>
            <a:endParaRPr kumimoji="0" lang="en-US" alt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342900" marR="0" lvl="0" indent="-342900" algn="l" defTabSz="914400" rtl="0" eaLnBrk="0" fontAlgn="base" latinLnBrk="0" hangingPunct="0">
              <a:lnSpc>
                <a:spcPct val="100000"/>
              </a:lnSpc>
              <a:spcBef>
                <a:spcPct val="0"/>
              </a:spcBef>
              <a:spcAft>
                <a:spcPts val="300"/>
              </a:spcAft>
              <a:buClrTx/>
              <a:buSzTx/>
              <a:buFont typeface="+mj-lt"/>
              <a:buAutoNum type="arabicPeriod"/>
              <a:tabLst/>
              <a:defRPr/>
            </a:pP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rPr>
              <a:t>Eggleston, T., and Smith, G. </a:t>
            </a: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4"/>
              </a:rPr>
              <a:t>Parting Ways: Ending Your Course</a:t>
            </a: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rPr>
              <a:t>. Teaching Tips. Association for Psychological Science.</a:t>
            </a:r>
          </a:p>
          <a:p>
            <a:pPr marL="342900" marR="0" lvl="0" indent="-342900" algn="l" defTabSz="914400" rtl="0" eaLnBrk="0" fontAlgn="base" latinLnBrk="0" hangingPunct="0">
              <a:lnSpc>
                <a:spcPct val="100000"/>
              </a:lnSpc>
              <a:spcBef>
                <a:spcPct val="0"/>
              </a:spcBef>
              <a:spcAft>
                <a:spcPts val="300"/>
              </a:spcAft>
              <a:buClrTx/>
              <a:buSzTx/>
              <a:buFont typeface="+mj-lt"/>
              <a:buAutoNum type="arabicPeriod"/>
              <a:tabLst/>
              <a:defRPr/>
            </a:pP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5"/>
              </a:rPr>
              <a:t>Ending the Semester. </a:t>
            </a: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rPr>
              <a:t>Center for New Designs in Learning and Scholarship. Georgetown University.</a:t>
            </a:r>
          </a:p>
          <a:p>
            <a:pPr marL="342900" marR="0" lvl="0" indent="-342900" algn="l" defTabSz="914400" rtl="0" eaLnBrk="0" fontAlgn="base" latinLnBrk="0" hangingPunct="0">
              <a:lnSpc>
                <a:spcPct val="100000"/>
              </a:lnSpc>
              <a:spcBef>
                <a:spcPct val="0"/>
              </a:spcBef>
              <a:spcAft>
                <a:spcPts val="300"/>
              </a:spcAft>
              <a:buClrTx/>
              <a:buSzTx/>
              <a:buFont typeface="+mj-lt"/>
              <a:buAutoNum type="arabicPeriod"/>
              <a:tabLst/>
              <a:defRPr/>
            </a:pP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rPr>
              <a:t>Fournier, E. </a:t>
            </a: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6"/>
              </a:rPr>
              <a:t>How to End a Course: Teaching Tips</a:t>
            </a: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rPr>
              <a:t>. Center for Teaching and Learning. Washington University in St. Louis.</a:t>
            </a:r>
          </a:p>
          <a:p>
            <a:pPr marL="342900" marR="0" lvl="0" indent="-342900" algn="l" defTabSz="914400" rtl="0" eaLnBrk="0" fontAlgn="base" latinLnBrk="0" hangingPunct="0">
              <a:lnSpc>
                <a:spcPct val="100000"/>
              </a:lnSpc>
              <a:spcBef>
                <a:spcPct val="0"/>
              </a:spcBef>
              <a:spcAft>
                <a:spcPts val="300"/>
              </a:spcAft>
              <a:buClrTx/>
              <a:buSzTx/>
              <a:buFont typeface="+mj-lt"/>
              <a:buAutoNum type="arabicPeriod"/>
              <a:tabLst/>
              <a:defRPr/>
            </a:pP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rPr>
              <a:t>Hardy, J. </a:t>
            </a: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7"/>
              </a:rPr>
              <a:t>End-of-the-year reflection: Tools for validation, celebration, gratitude and planning ahead</a:t>
            </a: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rPr>
              <a:t>. Office of Student Care Coordination. Vanderbilt University.</a:t>
            </a:r>
          </a:p>
          <a:p>
            <a:pPr marL="342900" marR="0" lvl="0" indent="-342900" algn="l" defTabSz="914400" rtl="0" eaLnBrk="0" fontAlgn="base" latinLnBrk="0" hangingPunct="0">
              <a:lnSpc>
                <a:spcPct val="100000"/>
              </a:lnSpc>
              <a:spcBef>
                <a:spcPct val="0"/>
              </a:spcBef>
              <a:spcAft>
                <a:spcPts val="300"/>
              </a:spcAft>
              <a:buClrTx/>
              <a:buSzTx/>
              <a:buFont typeface="+mj-lt"/>
              <a:buAutoNum type="arabicPeriod"/>
              <a:tabLst/>
              <a:defRPr/>
            </a:pP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rPr>
              <a:t>Himelein, M. </a:t>
            </a: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8"/>
              </a:rPr>
              <a:t>Activities for the Last Day of Class</a:t>
            </a: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rPr>
              <a:t>. Teaching Tips. Brigham Young University.</a:t>
            </a:r>
          </a:p>
          <a:p>
            <a:pPr marL="342900" marR="0" lvl="0" indent="-342900" algn="l" defTabSz="914400" rtl="0" eaLnBrk="0" fontAlgn="base" latinLnBrk="0" hangingPunct="0">
              <a:lnSpc>
                <a:spcPct val="100000"/>
              </a:lnSpc>
              <a:spcBef>
                <a:spcPct val="0"/>
              </a:spcBef>
              <a:spcAft>
                <a:spcPts val="300"/>
              </a:spcAft>
              <a:buClrTx/>
              <a:buSzTx/>
              <a:buFont typeface="+mj-lt"/>
              <a:buAutoNum type="arabicPeriod"/>
              <a:tabLst/>
              <a:defRPr/>
            </a:pP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rPr>
              <a:t>Korgeski, M. </a:t>
            </a: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9"/>
              </a:rPr>
              <a:t>Closing the Semester Strong: Essential Tips for Online Instructors</a:t>
            </a: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rPr>
              <a:t>. Digital Learning Hub. College of Applied Human Sciences. West Virginia University. </a:t>
            </a:r>
          </a:p>
          <a:p>
            <a:pPr marL="342900" marR="0" lvl="0" indent="-342900" algn="l" defTabSz="914400" rtl="0" eaLnBrk="0" fontAlgn="base" latinLnBrk="0" hangingPunct="0">
              <a:lnSpc>
                <a:spcPct val="100000"/>
              </a:lnSpc>
              <a:spcBef>
                <a:spcPct val="0"/>
              </a:spcBef>
              <a:spcAft>
                <a:spcPts val="300"/>
              </a:spcAft>
              <a:buClrTx/>
              <a:buSzTx/>
              <a:buFont typeface="+mj-lt"/>
              <a:buAutoNum type="arabicPeriod"/>
              <a:tabLst/>
              <a:defRPr/>
            </a:pP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10"/>
              </a:rPr>
              <a:t>Last Day of Class</a:t>
            </a: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rPr>
              <a:t>. Center for Teaching and Learning. University of California Berkeley.</a:t>
            </a:r>
          </a:p>
          <a:p>
            <a:pPr marL="342900" marR="0" lvl="0" indent="-342900" algn="l" defTabSz="914400" rtl="0" eaLnBrk="0" fontAlgn="base" latinLnBrk="0" hangingPunct="0">
              <a:lnSpc>
                <a:spcPct val="100000"/>
              </a:lnSpc>
              <a:spcBef>
                <a:spcPct val="0"/>
              </a:spcBef>
              <a:spcAft>
                <a:spcPts val="300"/>
              </a:spcAft>
              <a:buClrTx/>
              <a:buSzTx/>
              <a:buFont typeface="+mj-lt"/>
              <a:buAutoNum type="arabicPeriod"/>
              <a:tabLst/>
              <a:defRPr/>
            </a:pP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11"/>
              </a:rPr>
              <a:t>Preparing for the End of the Semester. </a:t>
            </a: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rPr>
              <a:t>Center for Teaching Innovation. Cornell University. </a:t>
            </a:r>
          </a:p>
          <a:p>
            <a:pPr marL="342900" marR="0" lvl="0" indent="-342900" algn="l" defTabSz="914400" rtl="0" eaLnBrk="0" fontAlgn="base" latinLnBrk="0" hangingPunct="0">
              <a:lnSpc>
                <a:spcPct val="100000"/>
              </a:lnSpc>
              <a:spcBef>
                <a:spcPct val="0"/>
              </a:spcBef>
              <a:spcAft>
                <a:spcPts val="300"/>
              </a:spcAft>
              <a:buClrTx/>
              <a:buSzTx/>
              <a:buFont typeface="+mj-lt"/>
              <a:buAutoNum type="arabicPeriod"/>
              <a:tabLst/>
              <a:defRPr/>
            </a:pP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rPr>
              <a:t>Richter, S. </a:t>
            </a: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12"/>
              </a:rPr>
              <a:t>Looking back, moving forward, and saying good-bye: Strategies for ending the semester</a:t>
            </a: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rPr>
              <a:t>. Center for Innovative Teaching and Learning, Northern Illinois University.</a:t>
            </a:r>
          </a:p>
          <a:p>
            <a:pPr marL="342900" marR="0" lvl="0" indent="-342900" algn="l" defTabSz="914400" rtl="0" eaLnBrk="0" fontAlgn="base" latinLnBrk="0" hangingPunct="0">
              <a:lnSpc>
                <a:spcPct val="100000"/>
              </a:lnSpc>
              <a:spcBef>
                <a:spcPct val="0"/>
              </a:spcBef>
              <a:spcAft>
                <a:spcPts val="300"/>
              </a:spcAft>
              <a:buClrTx/>
              <a:buSzTx/>
              <a:buFont typeface="+mj-lt"/>
              <a:buAutoNum type="arabicPeriod"/>
              <a:tabLst/>
              <a:defRPr/>
            </a:pP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rPr>
              <a:t>Van Leusen, P. </a:t>
            </a: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13"/>
              </a:rPr>
              <a:t>5 Things Successful Instructors Do When the Semester is Over</a:t>
            </a:r>
            <a:r>
              <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rPr>
              <a:t>. Design for Online Learning Toolkit. Arizona State University. </a:t>
            </a:r>
          </a:p>
        </p:txBody>
      </p:sp>
    </p:spTree>
    <p:extLst>
      <p:ext uri="{BB962C8B-B14F-4D97-AF65-F5344CB8AC3E}">
        <p14:creationId xmlns:p14="http://schemas.microsoft.com/office/powerpoint/2010/main" val="46688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81" name="Group 308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3082" name="Rectangle 308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3" name="Rectangle 308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085" name="Rectangle 308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3F24F112-EF9D-0C57-126F-0CBB20A7443C}"/>
              </a:ext>
            </a:extLst>
          </p:cNvPr>
          <p:cNvSpPr txBox="1"/>
          <p:nvPr/>
        </p:nvSpPr>
        <p:spPr>
          <a:xfrm>
            <a:off x="665085" y="1717151"/>
            <a:ext cx="4559425" cy="3979585"/>
          </a:xfrm>
          <a:prstGeom prst="rect">
            <a:avLst/>
          </a:prstGeom>
        </p:spPr>
        <p:txBody>
          <a:bodyPr vert="horz" lIns="91440" tIns="45720" rIns="91440" bIns="45720" rtlCol="0" anchor="ctr">
            <a:normAutofit/>
          </a:bodyPr>
          <a:lstStyle/>
          <a:p>
            <a:pPr>
              <a:lnSpc>
                <a:spcPct val="90000"/>
              </a:lnSpc>
              <a:spcAft>
                <a:spcPts val="1200"/>
              </a:spcAft>
            </a:pPr>
            <a:r>
              <a:rPr lang="en-US" sz="1600" b="1" dirty="0">
                <a:solidFill>
                  <a:srgbClr val="FF0000"/>
                </a:solidFill>
              </a:rPr>
              <a:t>Avoid Repeating the Same Challenges:</a:t>
            </a:r>
            <a:endParaRPr lang="en-US" sz="1600" dirty="0">
              <a:solidFill>
                <a:srgbClr val="FF0000"/>
              </a:solidFill>
            </a:endParaRPr>
          </a:p>
          <a:p>
            <a:pPr marL="285750" indent="-165100">
              <a:spcAft>
                <a:spcPts val="1200"/>
              </a:spcAft>
              <a:buFont typeface="Wingdings" panose="05000000000000000000" pitchFamily="2" charset="2"/>
              <a:buChar char="§"/>
            </a:pPr>
            <a:r>
              <a:rPr lang="en-US" sz="1600" dirty="0">
                <a:solidFill>
                  <a:srgbClr val="002060"/>
                </a:solidFill>
              </a:rPr>
              <a:t>Problems resurface each semester</a:t>
            </a:r>
          </a:p>
          <a:p>
            <a:pPr marL="285750" indent="-165100">
              <a:spcAft>
                <a:spcPts val="1200"/>
              </a:spcAft>
              <a:buFont typeface="Wingdings" panose="05000000000000000000" pitchFamily="2" charset="2"/>
              <a:buChar char="§"/>
            </a:pPr>
            <a:r>
              <a:rPr lang="en-US" sz="1600" dirty="0">
                <a:solidFill>
                  <a:srgbClr val="002060"/>
                </a:solidFill>
              </a:rPr>
              <a:t>Materials become difficult to locate</a:t>
            </a:r>
          </a:p>
          <a:p>
            <a:pPr marL="285750" indent="-165100">
              <a:spcAft>
                <a:spcPts val="1200"/>
              </a:spcAft>
              <a:buFont typeface="Wingdings" panose="05000000000000000000" pitchFamily="2" charset="2"/>
              <a:buChar char="§"/>
            </a:pPr>
            <a:r>
              <a:rPr lang="en-US" sz="1600" dirty="0">
                <a:solidFill>
                  <a:srgbClr val="002060"/>
                </a:solidFill>
              </a:rPr>
              <a:t>Assignments remain unclear</a:t>
            </a:r>
          </a:p>
          <a:p>
            <a:pPr marL="285750" indent="-165100">
              <a:spcAft>
                <a:spcPts val="1200"/>
              </a:spcAft>
              <a:buFont typeface="Wingdings" panose="05000000000000000000" pitchFamily="2" charset="2"/>
              <a:buChar char="§"/>
            </a:pPr>
            <a:r>
              <a:rPr lang="en-US" sz="1600" dirty="0">
                <a:solidFill>
                  <a:srgbClr val="002060"/>
                </a:solidFill>
              </a:rPr>
              <a:t>Time spent recreating instead of refining</a:t>
            </a:r>
          </a:p>
        </p:txBody>
      </p:sp>
      <p:sp>
        <p:nvSpPr>
          <p:cNvPr id="3087" name="Rectangle 308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9" name="Rectangle 308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4" name="Picture 2" descr="Life CHallenges that keep coming back">
            <a:extLst>
              <a:ext uri="{FF2B5EF4-FFF2-40B4-BE49-F238E27FC236}">
                <a16:creationId xmlns:a16="http://schemas.microsoft.com/office/drawing/2014/main" id="{2C11A36F-0247-21FE-FAA0-2BC57821F9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7788" y="799352"/>
            <a:ext cx="5425410" cy="525929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35C9E6B-2BC4-1BA8-0F56-A72EE48B83C9}"/>
              </a:ext>
            </a:extLst>
          </p:cNvPr>
          <p:cNvSpPr txBox="1"/>
          <p:nvPr/>
        </p:nvSpPr>
        <p:spPr>
          <a:xfrm>
            <a:off x="1316958" y="1395320"/>
            <a:ext cx="2520475" cy="694614"/>
          </a:xfrm>
          <a:prstGeom prst="rect">
            <a:avLst/>
          </a:prstGeom>
          <a:noFill/>
        </p:spPr>
        <p:txBody>
          <a:bodyPr wrap="square">
            <a:spAutoFit/>
          </a:bodyPr>
          <a:lstStyle/>
          <a:p>
            <a:pPr algn="ctr">
              <a:lnSpc>
                <a:spcPct val="80000"/>
              </a:lnSpc>
            </a:pPr>
            <a:r>
              <a:rPr lang="en-US" sz="2400" b="1" dirty="0">
                <a:solidFill>
                  <a:srgbClr val="002060"/>
                </a:solidFill>
              </a:rPr>
              <a:t>Why a Tune-Up Matters</a:t>
            </a:r>
          </a:p>
        </p:txBody>
      </p:sp>
    </p:spTree>
    <p:extLst>
      <p:ext uri="{BB962C8B-B14F-4D97-AF65-F5344CB8AC3E}">
        <p14:creationId xmlns:p14="http://schemas.microsoft.com/office/powerpoint/2010/main" val="2835519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F80859-F30B-25DF-6EAD-CD24847D6B06}"/>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9AE1604-BB93-4F6D-94D6-F2A6021FC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A9270323-9616-4384-857D-E86B78272E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3" name="Rectangle 12">
              <a:extLst>
                <a:ext uri="{FF2B5EF4-FFF2-40B4-BE49-F238E27FC236}">
                  <a16:creationId xmlns:a16="http://schemas.microsoft.com/office/drawing/2014/main" id="{8A3838D5-9565-4601-BAC3-D1B5BDB803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349A4B8-3246-4579-922E-FE1155C7F0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Rectangle 15">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76E77201-FDF1-E6F8-23AC-89D034758AD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780712" y="983644"/>
            <a:ext cx="4352923" cy="4671626"/>
          </a:xfrm>
          <a:prstGeom prst="rect">
            <a:avLst/>
          </a:prstGeom>
        </p:spPr>
      </p:pic>
      <p:sp>
        <p:nvSpPr>
          <p:cNvPr id="18" name="Rectangle 17">
            <a:extLst>
              <a:ext uri="{FF2B5EF4-FFF2-40B4-BE49-F238E27FC236}">
                <a16:creationId xmlns:a16="http://schemas.microsoft.com/office/drawing/2014/main" id="{1382A32C-5B0C-4B1C-A074-76C6DBCC9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34377" y="2188548"/>
            <a:ext cx="438912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88DB7EBF-8B58-8BB4-B595-3BEED4C72088}"/>
              </a:ext>
            </a:extLst>
          </p:cNvPr>
          <p:cNvSpPr txBox="1"/>
          <p:nvPr/>
        </p:nvSpPr>
        <p:spPr>
          <a:xfrm>
            <a:off x="7042444" y="1499920"/>
            <a:ext cx="3004234" cy="3632493"/>
          </a:xfrm>
          <a:prstGeom prst="rect">
            <a:avLst/>
          </a:prstGeom>
        </p:spPr>
        <p:txBody>
          <a:bodyPr vert="horz" lIns="91440" tIns="45720" rIns="91440" bIns="45720" rtlCol="0" anchor="ctr">
            <a:normAutofit/>
          </a:bodyPr>
          <a:lstStyle/>
          <a:p>
            <a:pPr algn="ctr">
              <a:lnSpc>
                <a:spcPct val="80000"/>
              </a:lnSpc>
              <a:spcAft>
                <a:spcPts val="600"/>
              </a:spcAft>
            </a:pPr>
            <a:r>
              <a:rPr lang="en-US" sz="2800" b="1" dirty="0">
                <a:solidFill>
                  <a:srgbClr val="002060"/>
                </a:solidFill>
              </a:rPr>
              <a:t>The Tune-Up Process</a:t>
            </a:r>
          </a:p>
        </p:txBody>
      </p:sp>
    </p:spTree>
    <p:extLst>
      <p:ext uri="{BB962C8B-B14F-4D97-AF65-F5344CB8AC3E}">
        <p14:creationId xmlns:p14="http://schemas.microsoft.com/office/powerpoint/2010/main" val="3012709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A95798-71E3-8B15-A0F1-9E99A1F311B7}"/>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A7AFFFEB-E2DC-6CA4-1E1A-290F6C400274}"/>
              </a:ext>
            </a:extLst>
          </p:cNvPr>
          <p:cNvSpPr txBox="1"/>
          <p:nvPr/>
        </p:nvSpPr>
        <p:spPr>
          <a:xfrm>
            <a:off x="503585" y="1766994"/>
            <a:ext cx="4282984" cy="3511943"/>
          </a:xfrm>
          <a:prstGeom prst="rect">
            <a:avLst/>
          </a:prstGeom>
        </p:spPr>
        <p:txBody>
          <a:bodyPr vert="horz" lIns="91440" tIns="45720" rIns="91440" bIns="45720" rtlCol="0" anchor="ctr">
            <a:normAutofit/>
          </a:bodyPr>
          <a:lstStyle/>
          <a:p>
            <a:pPr algn="ctr">
              <a:lnSpc>
                <a:spcPct val="90000"/>
              </a:lnSpc>
              <a:spcAft>
                <a:spcPts val="1200"/>
              </a:spcAft>
            </a:pPr>
            <a:r>
              <a:rPr lang="en-US" sz="1600" b="1" dirty="0">
                <a:solidFill>
                  <a:srgbClr val="FF0000"/>
                </a:solidFill>
              </a:rPr>
              <a:t>Identify and Preserve                                                    Effective Practices:</a:t>
            </a:r>
            <a:endParaRPr lang="en-US" sz="1600" dirty="0">
              <a:solidFill>
                <a:srgbClr val="FF0000"/>
              </a:solidFill>
            </a:endParaRPr>
          </a:p>
          <a:p>
            <a:pPr marL="339725" indent="-222250">
              <a:lnSpc>
                <a:spcPct val="90000"/>
              </a:lnSpc>
              <a:spcAft>
                <a:spcPts val="600"/>
              </a:spcAft>
              <a:buFont typeface="Wingdings" panose="05000000000000000000" pitchFamily="2" charset="2"/>
              <a:buChar char="§"/>
            </a:pPr>
            <a:r>
              <a:rPr lang="en-US" sz="1600" dirty="0">
                <a:solidFill>
                  <a:srgbClr val="002060"/>
                </a:solidFill>
              </a:rPr>
              <a:t>What engaged students most? </a:t>
            </a:r>
          </a:p>
          <a:p>
            <a:pPr marL="339725" indent="-222250">
              <a:lnSpc>
                <a:spcPct val="90000"/>
              </a:lnSpc>
              <a:spcAft>
                <a:spcPts val="600"/>
              </a:spcAft>
              <a:buFont typeface="Wingdings" panose="05000000000000000000" pitchFamily="2" charset="2"/>
              <a:buChar char="§"/>
            </a:pPr>
            <a:r>
              <a:rPr lang="en-US" sz="1600" dirty="0">
                <a:solidFill>
                  <a:srgbClr val="002060"/>
                </a:solidFill>
              </a:rPr>
              <a:t>Which assignments produced strong outcomes? </a:t>
            </a:r>
          </a:p>
          <a:p>
            <a:pPr marL="339725" indent="-222250">
              <a:lnSpc>
                <a:spcPct val="90000"/>
              </a:lnSpc>
              <a:spcAft>
                <a:spcPts val="600"/>
              </a:spcAft>
              <a:buFont typeface="Wingdings" panose="05000000000000000000" pitchFamily="2" charset="2"/>
              <a:buChar char="§"/>
            </a:pPr>
            <a:r>
              <a:rPr lang="en-US" sz="1600" dirty="0">
                <a:solidFill>
                  <a:srgbClr val="002060"/>
                </a:solidFill>
              </a:rPr>
              <a:t>What strategies improved understanding? </a:t>
            </a:r>
          </a:p>
          <a:p>
            <a:pPr marL="339725" indent="-222250">
              <a:lnSpc>
                <a:spcPct val="90000"/>
              </a:lnSpc>
              <a:spcAft>
                <a:spcPts val="600"/>
              </a:spcAft>
              <a:buFont typeface="Wingdings" panose="05000000000000000000" pitchFamily="2" charset="2"/>
              <a:buChar char="§"/>
            </a:pPr>
            <a:r>
              <a:rPr lang="en-US" sz="1600" dirty="0">
                <a:solidFill>
                  <a:srgbClr val="002060"/>
                </a:solidFill>
              </a:rPr>
              <a:t>Capture now while it’s fresh.</a:t>
            </a:r>
          </a:p>
        </p:txBody>
      </p:sp>
      <p:sp>
        <p:nvSpPr>
          <p:cNvPr id="23" name="Rectangle 22">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diagram of a teaching strategy&#10;&#10;AI-generated content may be incorrect.">
            <a:extLst>
              <a:ext uri="{FF2B5EF4-FFF2-40B4-BE49-F238E27FC236}">
                <a16:creationId xmlns:a16="http://schemas.microsoft.com/office/drawing/2014/main" id="{24010A27-1E64-12E3-F879-1971C62136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0341" y="852626"/>
            <a:ext cx="4585852" cy="4620507"/>
          </a:xfrm>
          <a:prstGeom prst="rect">
            <a:avLst/>
          </a:prstGeom>
        </p:spPr>
      </p:pic>
      <p:sp>
        <p:nvSpPr>
          <p:cNvPr id="6" name="TextBox 5">
            <a:extLst>
              <a:ext uri="{FF2B5EF4-FFF2-40B4-BE49-F238E27FC236}">
                <a16:creationId xmlns:a16="http://schemas.microsoft.com/office/drawing/2014/main" id="{BE145EBF-ABDE-B471-E813-53E73FFB3AA5}"/>
              </a:ext>
            </a:extLst>
          </p:cNvPr>
          <p:cNvSpPr txBox="1"/>
          <p:nvPr/>
        </p:nvSpPr>
        <p:spPr>
          <a:xfrm>
            <a:off x="1209000" y="1161340"/>
            <a:ext cx="2872154" cy="694614"/>
          </a:xfrm>
          <a:prstGeom prst="rect">
            <a:avLst/>
          </a:prstGeom>
          <a:noFill/>
        </p:spPr>
        <p:txBody>
          <a:bodyPr wrap="square">
            <a:spAutoFit/>
          </a:bodyPr>
          <a:lstStyle/>
          <a:p>
            <a:pPr algn="ctr">
              <a:lnSpc>
                <a:spcPct val="80000"/>
              </a:lnSpc>
              <a:spcAft>
                <a:spcPts val="600"/>
              </a:spcAft>
            </a:pPr>
            <a:r>
              <a:rPr lang="en-US" sz="2400" b="1" dirty="0">
                <a:solidFill>
                  <a:srgbClr val="002060"/>
                </a:solidFill>
              </a:rPr>
              <a:t>Capture                           What Worked</a:t>
            </a:r>
          </a:p>
        </p:txBody>
      </p:sp>
      <p:sp>
        <p:nvSpPr>
          <p:cNvPr id="12" name="TextBox 11">
            <a:extLst>
              <a:ext uri="{FF2B5EF4-FFF2-40B4-BE49-F238E27FC236}">
                <a16:creationId xmlns:a16="http://schemas.microsoft.com/office/drawing/2014/main" id="{65FB3626-7AF6-0CE9-2547-A56D4151CA86}"/>
              </a:ext>
            </a:extLst>
          </p:cNvPr>
          <p:cNvSpPr txBox="1"/>
          <p:nvPr/>
        </p:nvSpPr>
        <p:spPr>
          <a:xfrm>
            <a:off x="503584" y="5351395"/>
            <a:ext cx="1713144" cy="296941"/>
          </a:xfrm>
          <a:prstGeom prst="rect">
            <a:avLst/>
          </a:prstGeom>
          <a:noFill/>
        </p:spPr>
        <p:txBody>
          <a:bodyPr wrap="square">
            <a:spAutoFit/>
          </a:bodyPr>
          <a:lstStyle/>
          <a:p>
            <a:pPr>
              <a:lnSpc>
                <a:spcPct val="80000"/>
              </a:lnSpc>
              <a:spcAft>
                <a:spcPts val="600"/>
              </a:spcAft>
            </a:pPr>
            <a:r>
              <a:rPr lang="en-US" sz="1600" b="1" dirty="0">
                <a:solidFill>
                  <a:srgbClr val="002060"/>
                </a:solidFill>
              </a:rPr>
              <a:t>Step 1: </a:t>
            </a:r>
            <a:r>
              <a:rPr lang="en-US" sz="1600" b="1" dirty="0">
                <a:solidFill>
                  <a:srgbClr val="FF0000"/>
                </a:solidFill>
              </a:rPr>
              <a:t>Capture</a:t>
            </a:r>
            <a:r>
              <a:rPr lang="en-US" sz="1600" b="1" dirty="0">
                <a:solidFill>
                  <a:srgbClr val="002060"/>
                </a:solidFill>
              </a:rPr>
              <a:t> </a:t>
            </a:r>
          </a:p>
        </p:txBody>
      </p:sp>
    </p:spTree>
    <p:extLst>
      <p:ext uri="{BB962C8B-B14F-4D97-AF65-F5344CB8AC3E}">
        <p14:creationId xmlns:p14="http://schemas.microsoft.com/office/powerpoint/2010/main" val="4227728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DD79B06-E75B-6D95-C5B6-5B3862BE767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7EDFE10-87AB-FDCD-97AB-A24188B6C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4" name="Picture 3" descr="A group of people sitting in a classroom&#10;&#10;AI-generated content may be incorrect.">
            <a:extLst>
              <a:ext uri="{FF2B5EF4-FFF2-40B4-BE49-F238E27FC236}">
                <a16:creationId xmlns:a16="http://schemas.microsoft.com/office/drawing/2014/main" id="{9C407854-8373-15BB-6918-E9432F5F4EA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11" name="sketch line">
            <a:extLst>
              <a:ext uri="{FF2B5EF4-FFF2-40B4-BE49-F238E27FC236}">
                <a16:creationId xmlns:a16="http://schemas.microsoft.com/office/drawing/2014/main" id="{83E8F27E-11A3-B3CF-54EE-778835093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onnsiteX0" fmla="*/ 0 w 1371600"/>
              <a:gd name="connsiteY0" fmla="*/ 0 h 18288"/>
              <a:gd name="connsiteX1" fmla="*/ 685800 w 1371600"/>
              <a:gd name="connsiteY1" fmla="*/ 0 h 18288"/>
              <a:gd name="connsiteX2" fmla="*/ 1371600 w 1371600"/>
              <a:gd name="connsiteY2" fmla="*/ 0 h 18288"/>
              <a:gd name="connsiteX3" fmla="*/ 1371600 w 1371600"/>
              <a:gd name="connsiteY3" fmla="*/ 18288 h 18288"/>
              <a:gd name="connsiteX4" fmla="*/ 713232 w 1371600"/>
              <a:gd name="connsiteY4" fmla="*/ 18288 h 18288"/>
              <a:gd name="connsiteX5" fmla="*/ 0 w 1371600"/>
              <a:gd name="connsiteY5" fmla="*/ 18288 h 18288"/>
              <a:gd name="connsiteX6" fmla="*/ 0 w 1371600"/>
              <a:gd name="connsiteY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C43D50EB-8DB9-2195-5432-9D7E592B2B6D}"/>
              </a:ext>
            </a:extLst>
          </p:cNvPr>
          <p:cNvSpPr txBox="1"/>
          <p:nvPr/>
        </p:nvSpPr>
        <p:spPr>
          <a:xfrm>
            <a:off x="5227556" y="4959568"/>
            <a:ext cx="4604418" cy="1399223"/>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90000"/>
              </a:lnSpc>
              <a:spcBef>
                <a:spcPts val="0"/>
              </a:spcBef>
              <a:spcAft>
                <a:spcPts val="1200"/>
              </a:spcAft>
              <a:buClrTx/>
              <a:buSzTx/>
              <a:buFontTx/>
              <a:buNone/>
              <a:tabLst/>
              <a:defRPr/>
            </a:pPr>
            <a:r>
              <a:rPr kumimoji="0" lang="en-US" sz="1600" b="1" i="0" u="none" strike="noStrike" kern="1200" cap="none" spc="0" normalizeH="0" baseline="0" noProof="0" dirty="0">
                <a:ln>
                  <a:noFill/>
                </a:ln>
                <a:solidFill>
                  <a:srgbClr val="FF0000"/>
                </a:solidFill>
                <a:effectLst/>
                <a:uLnTx/>
                <a:uFillTx/>
                <a:latin typeface="Aptos" panose="02110004020202020204"/>
                <a:ea typeface="+mn-ea"/>
                <a:cs typeface="+mn-cs"/>
              </a:rPr>
              <a:t>Turn Challenges into Improvements:</a:t>
            </a:r>
          </a:p>
          <a:p>
            <a:pPr marL="398463" marR="0" lvl="0" indent="-163513" algn="l" defTabSz="914400" rtl="0" eaLnBrk="1" fontAlgn="auto" latinLnBrk="0" hangingPunct="1">
              <a:lnSpc>
                <a:spcPct val="90000"/>
              </a:lnSpc>
              <a:spcBef>
                <a:spcPts val="0"/>
              </a:spcBef>
              <a:spcAft>
                <a:spcPts val="6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Where did students struggle? </a:t>
            </a:r>
          </a:p>
          <a:p>
            <a:pPr marL="398463" marR="0" lvl="0" indent="-163513" algn="l" defTabSz="914400" rtl="0" eaLnBrk="1" fontAlgn="auto" latinLnBrk="0" hangingPunct="1">
              <a:lnSpc>
                <a:spcPct val="90000"/>
              </a:lnSpc>
              <a:spcBef>
                <a:spcPts val="0"/>
              </a:spcBef>
              <a:spcAft>
                <a:spcPts val="6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What caused confusion or low engagement? </a:t>
            </a:r>
          </a:p>
          <a:p>
            <a:pPr marL="398463" marR="0" lvl="0" indent="-163513" algn="l" defTabSz="914400" rtl="0" eaLnBrk="1" fontAlgn="auto" latinLnBrk="0" hangingPunct="1">
              <a:lnSpc>
                <a:spcPct val="90000"/>
              </a:lnSpc>
              <a:spcBef>
                <a:spcPts val="0"/>
              </a:spcBef>
              <a:spcAft>
                <a:spcPts val="6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Which activities fell short of expectations? </a:t>
            </a:r>
          </a:p>
          <a:p>
            <a:pPr marL="398463" marR="0" lvl="0" indent="-163513" algn="l" defTabSz="914400" rtl="0" eaLnBrk="1" fontAlgn="auto" latinLnBrk="0" hangingPunct="1">
              <a:lnSpc>
                <a:spcPct val="90000"/>
              </a:lnSpc>
              <a:spcBef>
                <a:spcPts val="0"/>
              </a:spcBef>
              <a:spcAft>
                <a:spcPts val="6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2060"/>
                </a:solidFill>
                <a:effectLst/>
                <a:uLnTx/>
                <a:uFillTx/>
                <a:latin typeface="Aptos" panose="02110004020202020204"/>
                <a:ea typeface="+mn-ea"/>
                <a:cs typeface="+mn-cs"/>
              </a:rPr>
              <a:t>Capture issues to guide adjustments. </a:t>
            </a:r>
          </a:p>
        </p:txBody>
      </p:sp>
      <p:sp>
        <p:nvSpPr>
          <p:cNvPr id="6" name="TextBox 5">
            <a:extLst>
              <a:ext uri="{FF2B5EF4-FFF2-40B4-BE49-F238E27FC236}">
                <a16:creationId xmlns:a16="http://schemas.microsoft.com/office/drawing/2014/main" id="{48ADF75B-424B-BB27-FAE3-F9A55BDAC19D}"/>
              </a:ext>
            </a:extLst>
          </p:cNvPr>
          <p:cNvSpPr txBox="1"/>
          <p:nvPr/>
        </p:nvSpPr>
        <p:spPr>
          <a:xfrm>
            <a:off x="1187641" y="5013601"/>
            <a:ext cx="2279013" cy="694614"/>
          </a:xfrm>
          <a:prstGeom prst="rect">
            <a:avLst/>
          </a:prstGeom>
          <a:noFill/>
        </p:spPr>
        <p:txBody>
          <a:bodyPr wrap="square">
            <a:spAutoFit/>
          </a:bodyPr>
          <a:lstStyle/>
          <a:p>
            <a:pPr marL="0" marR="0" lvl="0" indent="0" algn="ctr" defTabSz="914400" rtl="0" eaLnBrk="1" fontAlgn="auto" latinLnBrk="0" hangingPunct="1">
              <a:lnSpc>
                <a:spcPct val="8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ptos" panose="02110004020202020204"/>
                <a:ea typeface="+mn-ea"/>
                <a:cs typeface="+mn-cs"/>
              </a:rPr>
              <a:t>Identify What to Adjust</a:t>
            </a:r>
          </a:p>
        </p:txBody>
      </p:sp>
      <p:sp>
        <p:nvSpPr>
          <p:cNvPr id="7" name="TextBox 6">
            <a:extLst>
              <a:ext uri="{FF2B5EF4-FFF2-40B4-BE49-F238E27FC236}">
                <a16:creationId xmlns:a16="http://schemas.microsoft.com/office/drawing/2014/main" id="{1796AC6C-735D-0D30-B985-A6DB40F74EE0}"/>
              </a:ext>
            </a:extLst>
          </p:cNvPr>
          <p:cNvSpPr txBox="1"/>
          <p:nvPr/>
        </p:nvSpPr>
        <p:spPr>
          <a:xfrm>
            <a:off x="455837" y="6134637"/>
            <a:ext cx="1713144" cy="296941"/>
          </a:xfrm>
          <a:prstGeom prst="rect">
            <a:avLst/>
          </a:prstGeom>
          <a:noFill/>
        </p:spPr>
        <p:txBody>
          <a:bodyPr wrap="square">
            <a:spAutoFit/>
          </a:bodyPr>
          <a:lstStyle/>
          <a:p>
            <a:pPr>
              <a:lnSpc>
                <a:spcPct val="80000"/>
              </a:lnSpc>
              <a:spcAft>
                <a:spcPts val="600"/>
              </a:spcAft>
            </a:pPr>
            <a:r>
              <a:rPr lang="en-US" sz="1600" b="1" dirty="0">
                <a:solidFill>
                  <a:srgbClr val="002060"/>
                </a:solidFill>
              </a:rPr>
              <a:t>Step 1</a:t>
            </a:r>
            <a:r>
              <a:rPr lang="en-US" sz="1600" b="1" dirty="0">
                <a:solidFill>
                  <a:srgbClr val="FF0000"/>
                </a:solidFill>
              </a:rPr>
              <a:t>: Capture </a:t>
            </a:r>
          </a:p>
        </p:txBody>
      </p:sp>
    </p:spTree>
    <p:extLst>
      <p:ext uri="{BB962C8B-B14F-4D97-AF65-F5344CB8AC3E}">
        <p14:creationId xmlns:p14="http://schemas.microsoft.com/office/powerpoint/2010/main" val="4226884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418127-B40B-8279-9482-2D5AFA57475E}"/>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5E2835-4E47-45B3-9CFE-732FF7B054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EECEB82D-FA6C-E248-5EBF-AA8191C8F78E}"/>
              </a:ext>
            </a:extLst>
          </p:cNvPr>
          <p:cNvPicPr>
            <a:picLocks noChangeAspect="1"/>
          </p:cNvPicPr>
          <p:nvPr/>
        </p:nvPicPr>
        <p:blipFill>
          <a:blip r:embed="rId3">
            <a:extLst>
              <a:ext uri="{28A0092B-C50C-407E-A947-70E740481C1C}">
                <a14:useLocalDpi xmlns:a14="http://schemas.microsoft.com/office/drawing/2010/main" val="0"/>
              </a:ext>
            </a:extLst>
          </a:blip>
          <a:srcRect r="-1" b="-1"/>
          <a:stretch>
            <a:fillRect/>
          </a:stretch>
        </p:blipFill>
        <p:spPr>
          <a:xfrm>
            <a:off x="3242695" y="10"/>
            <a:ext cx="8949307" cy="6857990"/>
          </a:xfrm>
          <a:custGeom>
            <a:avLst/>
            <a:gdLst/>
            <a:ahLst/>
            <a:cxnLst/>
            <a:rect l="l" t="t" r="r" b="b"/>
            <a:pathLst>
              <a:path w="8949307" h="6858000">
                <a:moveTo>
                  <a:pt x="0" y="0"/>
                </a:moveTo>
                <a:lnTo>
                  <a:pt x="8949307" y="0"/>
                </a:lnTo>
                <a:lnTo>
                  <a:pt x="8949307" y="6858000"/>
                </a:lnTo>
                <a:lnTo>
                  <a:pt x="0" y="6858000"/>
                </a:lnTo>
                <a:lnTo>
                  <a:pt x="62983" y="6788730"/>
                </a:lnTo>
                <a:cubicBezTo>
                  <a:pt x="773509" y="5928900"/>
                  <a:pt x="1212979" y="4741056"/>
                  <a:pt x="1212979" y="3429000"/>
                </a:cubicBezTo>
                <a:cubicBezTo>
                  <a:pt x="1212979" y="2116944"/>
                  <a:pt x="773509" y="929100"/>
                  <a:pt x="62983" y="69271"/>
                </a:cubicBezTo>
                <a:close/>
              </a:path>
            </a:pathLst>
          </a:custGeom>
        </p:spPr>
      </p:pic>
      <p:sp useBgFill="1">
        <p:nvSpPr>
          <p:cNvPr id="13" name="Freeform: Shape 12">
            <a:extLst>
              <a:ext uri="{FF2B5EF4-FFF2-40B4-BE49-F238E27FC236}">
                <a16:creationId xmlns:a16="http://schemas.microsoft.com/office/drawing/2014/main" id="{5B45AD5D-AA52-4F7B-9362-576A39AD9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D5D5D5"/>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AEDD7960-4866-4399-BEF6-DD1431AB4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9" name="Rectangle 18">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375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3" name="TextBox 2">
            <a:extLst>
              <a:ext uri="{FF2B5EF4-FFF2-40B4-BE49-F238E27FC236}">
                <a16:creationId xmlns:a16="http://schemas.microsoft.com/office/drawing/2014/main" id="{5E82467B-4E00-0EAF-4A59-FB089436B9F8}"/>
              </a:ext>
            </a:extLst>
          </p:cNvPr>
          <p:cNvSpPr txBox="1"/>
          <p:nvPr/>
        </p:nvSpPr>
        <p:spPr>
          <a:xfrm>
            <a:off x="371094" y="2718054"/>
            <a:ext cx="3438906" cy="3207258"/>
          </a:xfrm>
          <a:prstGeom prst="rect">
            <a:avLst/>
          </a:prstGeom>
        </p:spPr>
        <p:txBody>
          <a:bodyPr vert="horz" lIns="91440" tIns="45720" rIns="91440" bIns="45720" rtlCol="0" anchor="t">
            <a:normAutofit/>
          </a:bodyPr>
          <a:lstStyle/>
          <a:p>
            <a:pPr marR="0" lvl="0" algn="ctr" fontAlgn="auto">
              <a:lnSpc>
                <a:spcPct val="90000"/>
              </a:lnSpc>
              <a:spcBef>
                <a:spcPts val="0"/>
              </a:spcBef>
              <a:spcAft>
                <a:spcPts val="1200"/>
              </a:spcAft>
              <a:buClrTx/>
              <a:buSzTx/>
              <a:tabLst/>
              <a:defRPr/>
            </a:pPr>
            <a:r>
              <a:rPr kumimoji="0" lang="en-US" sz="1600" b="1" i="0" u="none" strike="noStrike" cap="none" spc="0" normalizeH="0" baseline="0" noProof="0" dirty="0">
                <a:ln>
                  <a:noFill/>
                </a:ln>
                <a:solidFill>
                  <a:srgbClr val="FF0000"/>
                </a:solidFill>
                <a:effectLst/>
                <a:uLnTx/>
                <a:uFillTx/>
              </a:rPr>
              <a:t>Start with What You Know:</a:t>
            </a:r>
            <a:endParaRPr kumimoji="0" lang="en-US" sz="1600" b="0" i="0" u="none" strike="noStrike" cap="none" spc="0" normalizeH="0" baseline="0" noProof="0" dirty="0">
              <a:ln>
                <a:noFill/>
              </a:ln>
              <a:solidFill>
                <a:srgbClr val="FF0000"/>
              </a:solidFill>
              <a:effectLst/>
              <a:uLnTx/>
              <a:uFillTx/>
            </a:endParaRPr>
          </a:p>
          <a:p>
            <a:pPr marL="401638" marR="0" lvl="0" indent="-179388" fontAlgn="auto">
              <a:lnSpc>
                <a:spcPct val="90000"/>
              </a:lnSpc>
              <a:spcBef>
                <a:spcPts val="0"/>
              </a:spcBef>
              <a:spcAft>
                <a:spcPts val="12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Jot down what worked well. </a:t>
            </a:r>
          </a:p>
          <a:p>
            <a:pPr marL="401638" marR="0" lvl="0" indent="-179388" fontAlgn="auto">
              <a:lnSpc>
                <a:spcPct val="90000"/>
              </a:lnSpc>
              <a:spcBef>
                <a:spcPts val="0"/>
              </a:spcBef>
              <a:spcAft>
                <a:spcPts val="12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Note where students struggled. </a:t>
            </a:r>
          </a:p>
          <a:p>
            <a:pPr marL="401638" marR="0" lvl="0" indent="-179388" fontAlgn="auto">
              <a:lnSpc>
                <a:spcPct val="90000"/>
              </a:lnSpc>
              <a:spcBef>
                <a:spcPts val="0"/>
              </a:spcBef>
              <a:spcAft>
                <a:spcPts val="12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Record ideas for improvement. </a:t>
            </a:r>
          </a:p>
          <a:p>
            <a:pPr marL="401638" marR="0" lvl="0" indent="-179388" fontAlgn="auto">
              <a:lnSpc>
                <a:spcPct val="90000"/>
              </a:lnSpc>
              <a:spcBef>
                <a:spcPts val="0"/>
              </a:spcBef>
              <a:spcAft>
                <a:spcPts val="1200"/>
              </a:spcAft>
              <a:buClrTx/>
              <a:buSzTx/>
              <a:buFont typeface="Wingdings" panose="05000000000000000000" pitchFamily="2" charset="2"/>
              <a:buChar char="§"/>
              <a:tabLst/>
              <a:defRPr/>
            </a:pPr>
            <a:r>
              <a:rPr kumimoji="0" lang="en-US" sz="1600" b="0" i="0" u="none" strike="noStrike" cap="none" spc="0" normalizeH="0" baseline="0" noProof="0" dirty="0">
                <a:ln>
                  <a:noFill/>
                </a:ln>
                <a:solidFill>
                  <a:srgbClr val="002060"/>
                </a:solidFill>
                <a:effectLst/>
                <a:uLnTx/>
                <a:uFillTx/>
              </a:rPr>
              <a:t>Capture insights while they’re fresh. </a:t>
            </a:r>
          </a:p>
        </p:txBody>
      </p:sp>
      <p:sp>
        <p:nvSpPr>
          <p:cNvPr id="2" name="TextBox 1">
            <a:extLst>
              <a:ext uri="{FF2B5EF4-FFF2-40B4-BE49-F238E27FC236}">
                <a16:creationId xmlns:a16="http://schemas.microsoft.com/office/drawing/2014/main" id="{67FA4899-A32F-9929-5BC3-1AD70D4ECCD2}"/>
              </a:ext>
            </a:extLst>
          </p:cNvPr>
          <p:cNvSpPr txBox="1"/>
          <p:nvPr/>
        </p:nvSpPr>
        <p:spPr>
          <a:xfrm>
            <a:off x="487432" y="5530380"/>
            <a:ext cx="1713144" cy="296941"/>
          </a:xfrm>
          <a:prstGeom prst="rect">
            <a:avLst/>
          </a:prstGeom>
          <a:noFill/>
        </p:spPr>
        <p:txBody>
          <a:bodyPr wrap="square">
            <a:spAutoFit/>
          </a:bodyPr>
          <a:lstStyle/>
          <a:p>
            <a:pPr>
              <a:lnSpc>
                <a:spcPct val="80000"/>
              </a:lnSpc>
              <a:spcAft>
                <a:spcPts val="600"/>
              </a:spcAft>
            </a:pPr>
            <a:r>
              <a:rPr lang="en-US" sz="1600" b="1" dirty="0">
                <a:solidFill>
                  <a:srgbClr val="002060"/>
                </a:solidFill>
              </a:rPr>
              <a:t>Step 1: </a:t>
            </a:r>
            <a:r>
              <a:rPr lang="en-US" sz="1600" b="1" dirty="0">
                <a:solidFill>
                  <a:srgbClr val="FF0000"/>
                </a:solidFill>
              </a:rPr>
              <a:t>Capture</a:t>
            </a:r>
            <a:r>
              <a:rPr lang="en-US" sz="1600" b="1" dirty="0">
                <a:solidFill>
                  <a:srgbClr val="002060"/>
                </a:solidFill>
              </a:rPr>
              <a:t> </a:t>
            </a:r>
          </a:p>
        </p:txBody>
      </p:sp>
      <p:sp>
        <p:nvSpPr>
          <p:cNvPr id="8" name="TextBox 7">
            <a:extLst>
              <a:ext uri="{FF2B5EF4-FFF2-40B4-BE49-F238E27FC236}">
                <a16:creationId xmlns:a16="http://schemas.microsoft.com/office/drawing/2014/main" id="{744295EC-2884-D513-95DB-000506F632CD}"/>
              </a:ext>
            </a:extLst>
          </p:cNvPr>
          <p:cNvSpPr txBox="1"/>
          <p:nvPr/>
        </p:nvSpPr>
        <p:spPr>
          <a:xfrm>
            <a:off x="973455" y="1673701"/>
            <a:ext cx="1922318" cy="694614"/>
          </a:xfrm>
          <a:prstGeom prst="rect">
            <a:avLst/>
          </a:prstGeom>
          <a:noFill/>
        </p:spPr>
        <p:txBody>
          <a:bodyPr wrap="square">
            <a:spAutoFit/>
          </a:bodyPr>
          <a:lstStyle/>
          <a:p>
            <a:pPr marR="0" lvl="0" algn="ctr" fontAlgn="auto">
              <a:lnSpc>
                <a:spcPct val="80000"/>
              </a:lnSpc>
              <a:spcBef>
                <a:spcPts val="0"/>
              </a:spcBef>
              <a:spcAft>
                <a:spcPts val="600"/>
              </a:spcAft>
              <a:buClrTx/>
              <a:buSzTx/>
              <a:tabLst/>
              <a:defRPr/>
            </a:pPr>
            <a:r>
              <a:rPr kumimoji="0" lang="en-US" sz="2400" b="1" i="0" u="none" strike="noStrike" cap="none" spc="0" normalizeH="0" baseline="0" noProof="0" dirty="0">
                <a:ln>
                  <a:noFill/>
                </a:ln>
                <a:solidFill>
                  <a:srgbClr val="002060"/>
                </a:solidFill>
                <a:effectLst/>
                <a:uLnTx/>
                <a:uFillTx/>
              </a:rPr>
              <a:t>Capture Notes</a:t>
            </a:r>
          </a:p>
        </p:txBody>
      </p:sp>
    </p:spTree>
    <p:extLst>
      <p:ext uri="{BB962C8B-B14F-4D97-AF65-F5344CB8AC3E}">
        <p14:creationId xmlns:p14="http://schemas.microsoft.com/office/powerpoint/2010/main" val="892525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ECAB1E8-8195-4748-BE71-FF806D8689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6" name="!!text rectangle">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279383" cy="5495925"/>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accent">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20" name="Rectangle 19">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121408"/>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6789C61E-3243-B37C-BCAD-FE532B155FE0}"/>
              </a:ext>
            </a:extLst>
          </p:cNvPr>
          <p:cNvSpPr txBox="1"/>
          <p:nvPr/>
        </p:nvSpPr>
        <p:spPr>
          <a:xfrm>
            <a:off x="841247" y="2359152"/>
            <a:ext cx="3410712" cy="3425043"/>
          </a:xfrm>
          <a:prstGeom prst="rect">
            <a:avLst/>
          </a:prstGeom>
        </p:spPr>
        <p:txBody>
          <a:bodyPr vert="horz" lIns="91440" tIns="45720" rIns="91440" bIns="45720" rtlCol="0">
            <a:normAutofit/>
          </a:bodyPr>
          <a:lstStyle/>
          <a:p>
            <a:pPr>
              <a:lnSpc>
                <a:spcPct val="90000"/>
              </a:lnSpc>
              <a:spcAft>
                <a:spcPts val="600"/>
              </a:spcAft>
            </a:pPr>
            <a:endParaRPr lang="en-US" sz="1700" dirty="0"/>
          </a:p>
        </p:txBody>
      </p:sp>
      <p:pic>
        <p:nvPicPr>
          <p:cNvPr id="2" name="Picture 1">
            <a:extLst>
              <a:ext uri="{FF2B5EF4-FFF2-40B4-BE49-F238E27FC236}">
                <a16:creationId xmlns:a16="http://schemas.microsoft.com/office/drawing/2014/main" id="{254C2C44-C70A-EEC8-53D8-71E80662F1C3}"/>
              </a:ext>
            </a:extLst>
          </p:cNvPr>
          <p:cNvPicPr>
            <a:picLocks noChangeAspect="1"/>
          </p:cNvPicPr>
          <p:nvPr/>
        </p:nvPicPr>
        <p:blipFill>
          <a:blip r:embed="rId3">
            <a:extLst>
              <a:ext uri="{28A0092B-C50C-407E-A947-70E740481C1C}">
                <a14:useLocalDpi xmlns:a14="http://schemas.microsoft.com/office/drawing/2010/main" val="0"/>
              </a:ext>
            </a:extLst>
          </a:blip>
          <a:srcRect b="-1"/>
          <a:stretch>
            <a:fillRect/>
          </a:stretch>
        </p:blipFill>
        <p:spPr>
          <a:xfrm>
            <a:off x="5124450" y="634382"/>
            <a:ext cx="6657213" cy="5495162"/>
          </a:xfrm>
          <a:prstGeom prst="rect">
            <a:avLst/>
          </a:prstGeom>
        </p:spPr>
      </p:pic>
      <p:sp>
        <p:nvSpPr>
          <p:cNvPr id="4" name="TextBox 3">
            <a:extLst>
              <a:ext uri="{FF2B5EF4-FFF2-40B4-BE49-F238E27FC236}">
                <a16:creationId xmlns:a16="http://schemas.microsoft.com/office/drawing/2014/main" id="{AA8E84B7-FE31-1135-F9A6-19E7EA2E7271}"/>
              </a:ext>
            </a:extLst>
          </p:cNvPr>
          <p:cNvSpPr txBox="1"/>
          <p:nvPr/>
        </p:nvSpPr>
        <p:spPr>
          <a:xfrm>
            <a:off x="1115553" y="1428734"/>
            <a:ext cx="2527434" cy="694614"/>
          </a:xfrm>
          <a:prstGeom prst="rect">
            <a:avLst/>
          </a:prstGeom>
          <a:noFill/>
        </p:spPr>
        <p:txBody>
          <a:bodyPr wrap="square">
            <a:spAutoFit/>
          </a:bodyPr>
          <a:lstStyle/>
          <a:p>
            <a:pPr algn="ctr">
              <a:lnSpc>
                <a:spcPct val="80000"/>
              </a:lnSpc>
              <a:spcAft>
                <a:spcPts val="600"/>
              </a:spcAft>
            </a:pPr>
            <a:r>
              <a:rPr lang="en-US" sz="2400" b="1" dirty="0">
                <a:solidFill>
                  <a:srgbClr val="002060"/>
                </a:solidFill>
              </a:rPr>
              <a:t>Reflect on Your Observations</a:t>
            </a:r>
            <a:endParaRPr lang="en-US" sz="2400" dirty="0">
              <a:solidFill>
                <a:srgbClr val="002060"/>
              </a:solidFill>
            </a:endParaRPr>
          </a:p>
        </p:txBody>
      </p:sp>
      <p:sp>
        <p:nvSpPr>
          <p:cNvPr id="5" name="TextBox 4">
            <a:extLst>
              <a:ext uri="{FF2B5EF4-FFF2-40B4-BE49-F238E27FC236}">
                <a16:creationId xmlns:a16="http://schemas.microsoft.com/office/drawing/2014/main" id="{42571A03-97DE-5509-DB45-BB9F519F389C}"/>
              </a:ext>
            </a:extLst>
          </p:cNvPr>
          <p:cNvSpPr txBox="1"/>
          <p:nvPr/>
        </p:nvSpPr>
        <p:spPr>
          <a:xfrm>
            <a:off x="637309" y="2646727"/>
            <a:ext cx="3614650" cy="1692771"/>
          </a:xfrm>
          <a:prstGeom prst="rect">
            <a:avLst/>
          </a:prstGeom>
          <a:noFill/>
        </p:spPr>
        <p:txBody>
          <a:bodyPr wrap="square">
            <a:spAutoFit/>
          </a:bodyPr>
          <a:lstStyle/>
          <a:p>
            <a:pPr algn="ctr">
              <a:spcAft>
                <a:spcPts val="1200"/>
              </a:spcAft>
              <a:buNone/>
            </a:pPr>
            <a:r>
              <a:rPr lang="en-US" sz="1600" b="1" dirty="0">
                <a:solidFill>
                  <a:srgbClr val="FF0000"/>
                </a:solidFill>
              </a:rPr>
              <a:t>Look for Patterns and Meaning:</a:t>
            </a:r>
            <a:endParaRPr lang="en-US" sz="1600" dirty="0">
              <a:solidFill>
                <a:srgbClr val="FF0000"/>
              </a:solidFill>
            </a:endParaRPr>
          </a:p>
          <a:p>
            <a:pPr marL="401638" indent="-174625">
              <a:spcAft>
                <a:spcPts val="1800"/>
              </a:spcAft>
              <a:buFont typeface="Wingdings" panose="05000000000000000000" pitchFamily="2" charset="2"/>
              <a:buChar char="§"/>
            </a:pPr>
            <a:r>
              <a:rPr lang="en-US" sz="1600" dirty="0">
                <a:solidFill>
                  <a:srgbClr val="002060"/>
                </a:solidFill>
              </a:rPr>
              <a:t>What trends do you notice? </a:t>
            </a:r>
          </a:p>
          <a:p>
            <a:pPr marL="401638" indent="-174625">
              <a:spcAft>
                <a:spcPts val="1800"/>
              </a:spcAft>
              <a:buFont typeface="Wingdings" panose="05000000000000000000" pitchFamily="2" charset="2"/>
              <a:buChar char="§"/>
            </a:pPr>
            <a:r>
              <a:rPr lang="en-US" sz="1600" dirty="0">
                <a:solidFill>
                  <a:srgbClr val="002060"/>
                </a:solidFill>
              </a:rPr>
              <a:t>What impacted learning most? </a:t>
            </a:r>
          </a:p>
          <a:p>
            <a:pPr marL="401638" indent="-174625">
              <a:spcAft>
                <a:spcPts val="1800"/>
              </a:spcAft>
              <a:buFont typeface="Wingdings" panose="05000000000000000000" pitchFamily="2" charset="2"/>
              <a:buChar char="§"/>
            </a:pPr>
            <a:r>
              <a:rPr lang="en-US" sz="1600" dirty="0">
                <a:solidFill>
                  <a:srgbClr val="002060"/>
                </a:solidFill>
              </a:rPr>
              <a:t>Where are the gaps? </a:t>
            </a:r>
          </a:p>
        </p:txBody>
      </p:sp>
      <p:sp>
        <p:nvSpPr>
          <p:cNvPr id="6" name="TextBox 5">
            <a:extLst>
              <a:ext uri="{FF2B5EF4-FFF2-40B4-BE49-F238E27FC236}">
                <a16:creationId xmlns:a16="http://schemas.microsoft.com/office/drawing/2014/main" id="{9B2EA0DD-8CC7-2AFA-2E85-3E7D1A1B5A0B}"/>
              </a:ext>
            </a:extLst>
          </p:cNvPr>
          <p:cNvSpPr txBox="1"/>
          <p:nvPr/>
        </p:nvSpPr>
        <p:spPr>
          <a:xfrm>
            <a:off x="657398" y="5244600"/>
            <a:ext cx="1787236" cy="338554"/>
          </a:xfrm>
          <a:prstGeom prst="rect">
            <a:avLst/>
          </a:prstGeom>
          <a:noFill/>
        </p:spPr>
        <p:txBody>
          <a:bodyPr wrap="square">
            <a:spAutoFit/>
          </a:bodyPr>
          <a:lstStyle/>
          <a:p>
            <a:pPr>
              <a:buNone/>
            </a:pPr>
            <a:r>
              <a:rPr lang="en-US" sz="1600" b="1" dirty="0">
                <a:solidFill>
                  <a:srgbClr val="002060"/>
                </a:solidFill>
              </a:rPr>
              <a:t>Step 2: </a:t>
            </a:r>
            <a:r>
              <a:rPr lang="en-US" sz="1600" b="1" dirty="0">
                <a:solidFill>
                  <a:srgbClr val="FF0000"/>
                </a:solidFill>
              </a:rPr>
              <a:t>Reflect</a:t>
            </a:r>
          </a:p>
        </p:txBody>
      </p:sp>
    </p:spTree>
    <p:extLst>
      <p:ext uri="{BB962C8B-B14F-4D97-AF65-F5344CB8AC3E}">
        <p14:creationId xmlns:p14="http://schemas.microsoft.com/office/powerpoint/2010/main" val="2496592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7B1E69-95CA-DFC9-95E5-D69F0B89472F}"/>
            </a:ext>
          </a:extLst>
        </p:cNvPr>
        <p:cNvGrpSpPr/>
        <p:nvPr/>
      </p:nvGrpSpPr>
      <p:grpSpPr>
        <a:xfrm>
          <a:off x="0" y="0"/>
          <a:ext cx="0" cy="0"/>
          <a:chOff x="0" y="0"/>
          <a:chExt cx="0" cy="0"/>
        </a:xfrm>
      </p:grpSpPr>
      <p:sp useBgFill="1">
        <p:nvSpPr>
          <p:cNvPr id="6166" name="Rectangle 6165">
            <a:extLst>
              <a:ext uri="{FF2B5EF4-FFF2-40B4-BE49-F238E27FC236}">
                <a16:creationId xmlns:a16="http://schemas.microsoft.com/office/drawing/2014/main" id="{28D31E1B-0407-4223-9642-0B642CBF5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168" name="Group 6167">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6169" name="Rectangle 6168">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70" name="Rectangle 6169">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71" name="Rectangle 6170">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173" name="Rectangle 6172">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67266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BA3B85F8-808C-C86B-8C87-33D4FF9D057C}"/>
              </a:ext>
            </a:extLst>
          </p:cNvPr>
          <p:cNvSpPr txBox="1"/>
          <p:nvPr/>
        </p:nvSpPr>
        <p:spPr>
          <a:xfrm>
            <a:off x="1045029" y="2115921"/>
            <a:ext cx="4991629" cy="3677123"/>
          </a:xfrm>
          <a:prstGeom prst="rect">
            <a:avLst/>
          </a:prstGeom>
        </p:spPr>
        <p:txBody>
          <a:bodyPr vert="horz" lIns="91440" tIns="45720" rIns="91440" bIns="45720" rtlCol="0" anchor="ctr">
            <a:normAutofit/>
          </a:bodyPr>
          <a:lstStyle/>
          <a:p>
            <a:pPr marR="0" lvl="0" algn="ctr" fontAlgn="auto">
              <a:lnSpc>
                <a:spcPct val="90000"/>
              </a:lnSpc>
              <a:spcBef>
                <a:spcPts val="0"/>
              </a:spcBef>
              <a:spcAft>
                <a:spcPts val="1200"/>
              </a:spcAft>
              <a:buClrTx/>
              <a:buSzTx/>
              <a:tabLst/>
              <a:defRPr/>
            </a:pPr>
            <a:r>
              <a:rPr kumimoji="0" lang="en-US" b="1" i="0" u="none" strike="noStrike" cap="none" spc="0" normalizeH="0" baseline="0" noProof="0" dirty="0">
                <a:ln>
                  <a:noFill/>
                </a:ln>
                <a:solidFill>
                  <a:srgbClr val="FF0000"/>
                </a:solidFill>
                <a:effectLst/>
                <a:uLnTx/>
                <a:uFillTx/>
              </a:rPr>
              <a:t>Use Evidence to Guide Improvement:</a:t>
            </a:r>
            <a:endParaRPr kumimoji="0" lang="en-US" b="0" i="0" u="none" strike="noStrike" cap="none" spc="0" normalizeH="0" baseline="0" noProof="0" dirty="0">
              <a:ln>
                <a:noFill/>
              </a:ln>
              <a:solidFill>
                <a:srgbClr val="FF0000"/>
              </a:solidFill>
              <a:effectLst/>
              <a:uLnTx/>
              <a:uFillTx/>
            </a:endParaRPr>
          </a:p>
          <a:p>
            <a:pPr marL="401638" marR="0" lvl="0" indent="-234950" fontAlgn="auto">
              <a:lnSpc>
                <a:spcPct val="90000"/>
              </a:lnSpc>
              <a:spcBef>
                <a:spcPts val="0"/>
              </a:spcBef>
              <a:spcAft>
                <a:spcPts val="1200"/>
              </a:spcAft>
              <a:buClrTx/>
              <a:buSzTx/>
              <a:buFont typeface="Wingdings" panose="05000000000000000000" pitchFamily="2" charset="2"/>
              <a:buChar char="§"/>
              <a:tabLst/>
              <a:defRPr/>
            </a:pPr>
            <a:r>
              <a:rPr kumimoji="0" lang="en-US" b="0" i="0" u="none" strike="noStrike" cap="none" spc="0" normalizeH="0" baseline="0" noProof="0" dirty="0">
                <a:ln>
                  <a:noFill/>
                </a:ln>
                <a:solidFill>
                  <a:srgbClr val="002060"/>
                </a:solidFill>
                <a:effectLst/>
                <a:uLnTx/>
                <a:uFillTx/>
              </a:rPr>
              <a:t>Identify patterns in student performance. </a:t>
            </a:r>
          </a:p>
          <a:p>
            <a:pPr marL="401638" marR="0" lvl="0" indent="-234950" fontAlgn="auto">
              <a:lnSpc>
                <a:spcPct val="90000"/>
              </a:lnSpc>
              <a:spcBef>
                <a:spcPts val="0"/>
              </a:spcBef>
              <a:spcAft>
                <a:spcPts val="1200"/>
              </a:spcAft>
              <a:buClrTx/>
              <a:buSzTx/>
              <a:buFont typeface="Wingdings" panose="05000000000000000000" pitchFamily="2" charset="2"/>
              <a:buChar char="§"/>
              <a:tabLst/>
              <a:defRPr/>
            </a:pPr>
            <a:r>
              <a:rPr kumimoji="0" lang="en-US" b="0" i="0" u="none" strike="noStrike" cap="none" spc="0" normalizeH="0" baseline="0" noProof="0" dirty="0">
                <a:ln>
                  <a:noFill/>
                </a:ln>
                <a:solidFill>
                  <a:srgbClr val="002060"/>
                </a:solidFill>
                <a:effectLst/>
                <a:uLnTx/>
                <a:uFillTx/>
              </a:rPr>
              <a:t>Look for common errors or challenges. </a:t>
            </a:r>
          </a:p>
          <a:p>
            <a:pPr marL="401638" marR="0" lvl="0" indent="-234950" fontAlgn="auto">
              <a:lnSpc>
                <a:spcPct val="90000"/>
              </a:lnSpc>
              <a:spcBef>
                <a:spcPts val="0"/>
              </a:spcBef>
              <a:spcAft>
                <a:spcPts val="1200"/>
              </a:spcAft>
              <a:buClrTx/>
              <a:buSzTx/>
              <a:buFont typeface="Wingdings" panose="05000000000000000000" pitchFamily="2" charset="2"/>
              <a:buChar char="§"/>
              <a:tabLst/>
              <a:defRPr/>
            </a:pPr>
            <a:r>
              <a:rPr kumimoji="0" lang="en-US" b="0" i="0" u="none" strike="noStrike" cap="none" spc="0" normalizeH="0" baseline="0" noProof="0" dirty="0">
                <a:ln>
                  <a:noFill/>
                </a:ln>
                <a:solidFill>
                  <a:srgbClr val="002060"/>
                </a:solidFill>
                <a:effectLst/>
                <a:uLnTx/>
                <a:uFillTx/>
              </a:rPr>
              <a:t>Review student feedback. </a:t>
            </a:r>
          </a:p>
          <a:p>
            <a:pPr marL="401638" marR="0" lvl="0" indent="-234950" fontAlgn="auto">
              <a:lnSpc>
                <a:spcPct val="90000"/>
              </a:lnSpc>
              <a:spcBef>
                <a:spcPts val="0"/>
              </a:spcBef>
              <a:spcAft>
                <a:spcPts val="1200"/>
              </a:spcAft>
              <a:buClrTx/>
              <a:buSzTx/>
              <a:buFont typeface="Wingdings" panose="05000000000000000000" pitchFamily="2" charset="2"/>
              <a:buChar char="§"/>
              <a:tabLst/>
              <a:defRPr/>
            </a:pPr>
            <a:r>
              <a:rPr kumimoji="0" lang="en-US" b="0" i="0" u="none" strike="noStrike" cap="none" spc="0" normalizeH="0" baseline="0" noProof="0" dirty="0">
                <a:ln>
                  <a:noFill/>
                </a:ln>
                <a:solidFill>
                  <a:srgbClr val="002060"/>
                </a:solidFill>
                <a:effectLst/>
                <a:uLnTx/>
                <a:uFillTx/>
              </a:rPr>
              <a:t>Use insights to inform changes</a:t>
            </a:r>
            <a:r>
              <a:rPr kumimoji="0" lang="en-US" b="0" i="0" u="none" strike="noStrike" cap="none" spc="0" normalizeH="0" baseline="0" noProof="0" dirty="0">
                <a:ln>
                  <a:noFill/>
                </a:ln>
                <a:effectLst/>
                <a:uLnTx/>
                <a:uFillTx/>
              </a:rPr>
              <a:t>.</a:t>
            </a:r>
          </a:p>
        </p:txBody>
      </p:sp>
      <p:sp>
        <p:nvSpPr>
          <p:cNvPr id="6175" name="Rectangle 6174">
            <a:extLst>
              <a:ext uri="{FF2B5EF4-FFF2-40B4-BE49-F238E27FC236}">
                <a16:creationId xmlns:a16="http://schemas.microsoft.com/office/drawing/2014/main" id="{70E96339-907C-46C3-99AC-31179B6F0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16299" y="608401"/>
            <a:ext cx="4637502" cy="559344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146" name="Picture 2" descr="AI Educator analyzing classroom adoption data on a laptop for practical implementation.">
            <a:extLst>
              <a:ext uri="{FF2B5EF4-FFF2-40B4-BE49-F238E27FC236}">
                <a16:creationId xmlns:a16="http://schemas.microsoft.com/office/drawing/2014/main" id="{0BD576BB-8E1E-DE23-E68E-DB5B9C82D2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0493" y="1412152"/>
            <a:ext cx="4223252" cy="4093979"/>
          </a:xfrm>
          <a:prstGeom prst="rect">
            <a:avLst/>
          </a:prstGeom>
          <a:noFill/>
          <a:extLst>
            <a:ext uri="{909E8E84-426E-40DD-AFC4-6F175D3DCCD1}">
              <a14:hiddenFill xmlns:a14="http://schemas.microsoft.com/office/drawing/2010/main">
                <a:solidFill>
                  <a:srgbClr val="FFFFFF"/>
                </a:solidFill>
              </a14:hiddenFill>
            </a:ext>
          </a:extLst>
        </p:spPr>
      </p:pic>
      <p:cxnSp>
        <p:nvCxnSpPr>
          <p:cNvPr id="6177" name="Straight Connector 617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2178823-A72D-3616-C922-487A65E727CA}"/>
              </a:ext>
            </a:extLst>
          </p:cNvPr>
          <p:cNvSpPr txBox="1"/>
          <p:nvPr/>
        </p:nvSpPr>
        <p:spPr>
          <a:xfrm>
            <a:off x="1045029" y="5793044"/>
            <a:ext cx="1787236" cy="338554"/>
          </a:xfrm>
          <a:prstGeom prst="rect">
            <a:avLst/>
          </a:prstGeom>
          <a:noFill/>
        </p:spPr>
        <p:txBody>
          <a:bodyPr wrap="square">
            <a:spAutoFit/>
          </a:bodyPr>
          <a:lstStyle/>
          <a:p>
            <a:pPr>
              <a:buNone/>
            </a:pPr>
            <a:r>
              <a:rPr lang="en-US" sz="1600" b="1" dirty="0">
                <a:solidFill>
                  <a:srgbClr val="002060"/>
                </a:solidFill>
              </a:rPr>
              <a:t>Step 2: </a:t>
            </a:r>
            <a:r>
              <a:rPr lang="en-US" sz="1600" b="1" dirty="0">
                <a:solidFill>
                  <a:srgbClr val="FF0000"/>
                </a:solidFill>
              </a:rPr>
              <a:t>Reflect</a:t>
            </a:r>
          </a:p>
        </p:txBody>
      </p:sp>
      <p:sp>
        <p:nvSpPr>
          <p:cNvPr id="5" name="TextBox 4">
            <a:extLst>
              <a:ext uri="{FF2B5EF4-FFF2-40B4-BE49-F238E27FC236}">
                <a16:creationId xmlns:a16="http://schemas.microsoft.com/office/drawing/2014/main" id="{9ED2DCF6-158A-C36E-AC98-DE61843A990B}"/>
              </a:ext>
            </a:extLst>
          </p:cNvPr>
          <p:cNvSpPr txBox="1"/>
          <p:nvPr/>
        </p:nvSpPr>
        <p:spPr>
          <a:xfrm>
            <a:off x="2133600" y="1216451"/>
            <a:ext cx="2658181" cy="694614"/>
          </a:xfrm>
          <a:prstGeom prst="rect">
            <a:avLst/>
          </a:prstGeom>
          <a:noFill/>
        </p:spPr>
        <p:txBody>
          <a:bodyPr wrap="square">
            <a:spAutoFit/>
          </a:bodyPr>
          <a:lstStyle/>
          <a:p>
            <a:pPr marR="0" lvl="0" algn="ctr" fontAlgn="auto">
              <a:lnSpc>
                <a:spcPct val="80000"/>
              </a:lnSpc>
              <a:spcBef>
                <a:spcPts val="0"/>
              </a:spcBef>
              <a:spcAft>
                <a:spcPts val="600"/>
              </a:spcAft>
              <a:buClrTx/>
              <a:buSzTx/>
              <a:tabLst/>
              <a:defRPr/>
            </a:pPr>
            <a:r>
              <a:rPr kumimoji="0" lang="en-US" sz="2400" b="1" i="0" u="none" strike="noStrike" cap="none" spc="0" normalizeH="0" baseline="0" noProof="0" dirty="0">
                <a:ln>
                  <a:noFill/>
                </a:ln>
                <a:solidFill>
                  <a:srgbClr val="002060"/>
                </a:solidFill>
                <a:effectLst/>
                <a:uLnTx/>
                <a:uFillTx/>
              </a:rPr>
              <a:t>Review Feedback and Data</a:t>
            </a:r>
          </a:p>
        </p:txBody>
      </p:sp>
    </p:spTree>
    <p:extLst>
      <p:ext uri="{BB962C8B-B14F-4D97-AF65-F5344CB8AC3E}">
        <p14:creationId xmlns:p14="http://schemas.microsoft.com/office/powerpoint/2010/main" val="7728916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850</TotalTime>
  <Words>3750</Words>
  <Application>Microsoft Office PowerPoint</Application>
  <PresentationFormat>Widescreen</PresentationFormat>
  <Paragraphs>252</Paragraphs>
  <Slides>25</Slides>
  <Notes>25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25</vt:i4>
      </vt:variant>
    </vt:vector>
  </HeadingPairs>
  <TitlesOfParts>
    <vt:vector size="32" baseType="lpstr">
      <vt:lpstr>Aptos</vt:lpstr>
      <vt:lpstr>Aptos Display</vt:lpstr>
      <vt:lpstr>Arial</vt:lpstr>
      <vt:lpstr>Calibri</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Lone Star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Albarelli, Anne T</dc:creator>
  <cp:lastModifiedBy>Luce, Darlene C</cp:lastModifiedBy>
  <cp:revision>3</cp:revision>
  <dcterms:created xsi:type="dcterms:W3CDTF">2026-04-22T15:29:22Z</dcterms:created>
  <dcterms:modified xsi:type="dcterms:W3CDTF">2026-05-05T13:22:48Z</dcterms:modified>
</cp:coreProperties>
</file>