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6" r:id="rId3"/>
    <p:sldId id="271" r:id="rId4"/>
    <p:sldId id="272" r:id="rId5"/>
    <p:sldId id="292" r:id="rId6"/>
    <p:sldId id="273" r:id="rId7"/>
    <p:sldId id="293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2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monds, Tammy" userId="41d2a005-6cf4-4ae9-bcbd-aa8b5f079c44" providerId="ADAL" clId="{5D93A948-9845-4A48-9985-071194933633}"/>
    <pc:docChg chg="delSld">
      <pc:chgData name="Edmonds, Tammy" userId="41d2a005-6cf4-4ae9-bcbd-aa8b5f079c44" providerId="ADAL" clId="{5D93A948-9845-4A48-9985-071194933633}" dt="2022-01-31T20:21:20.757" v="16" actId="47"/>
      <pc:docMkLst>
        <pc:docMk/>
      </pc:docMkLst>
      <pc:sldChg chg="del">
        <pc:chgData name="Edmonds, Tammy" userId="41d2a005-6cf4-4ae9-bcbd-aa8b5f079c44" providerId="ADAL" clId="{5D93A948-9845-4A48-9985-071194933633}" dt="2022-01-31T20:20:45.068" v="0" actId="47"/>
        <pc:sldMkLst>
          <pc:docMk/>
          <pc:sldMk cId="2061204777" sldId="263"/>
        </pc:sldMkLst>
      </pc:sldChg>
      <pc:sldChg chg="del">
        <pc:chgData name="Edmonds, Tammy" userId="41d2a005-6cf4-4ae9-bcbd-aa8b5f079c44" providerId="ADAL" clId="{5D93A948-9845-4A48-9985-071194933633}" dt="2022-01-31T20:20:48.245" v="3" actId="47"/>
        <pc:sldMkLst>
          <pc:docMk/>
          <pc:sldMk cId="922906001" sldId="265"/>
        </pc:sldMkLst>
      </pc:sldChg>
      <pc:sldChg chg="del">
        <pc:chgData name="Edmonds, Tammy" userId="41d2a005-6cf4-4ae9-bcbd-aa8b5f079c44" providerId="ADAL" clId="{5D93A948-9845-4A48-9985-071194933633}" dt="2022-01-31T20:20:50.585" v="5" actId="47"/>
        <pc:sldMkLst>
          <pc:docMk/>
          <pc:sldMk cId="3225915518" sldId="266"/>
        </pc:sldMkLst>
      </pc:sldChg>
      <pc:sldChg chg="del">
        <pc:chgData name="Edmonds, Tammy" userId="41d2a005-6cf4-4ae9-bcbd-aa8b5f079c44" providerId="ADAL" clId="{5D93A948-9845-4A48-9985-071194933633}" dt="2022-01-31T20:20:51.540" v="6" actId="47"/>
        <pc:sldMkLst>
          <pc:docMk/>
          <pc:sldMk cId="3050570607" sldId="267"/>
        </pc:sldMkLst>
      </pc:sldChg>
      <pc:sldChg chg="del">
        <pc:chgData name="Edmonds, Tammy" userId="41d2a005-6cf4-4ae9-bcbd-aa8b5f079c44" providerId="ADAL" clId="{5D93A948-9845-4A48-9985-071194933633}" dt="2022-01-31T20:20:52.760" v="7" actId="47"/>
        <pc:sldMkLst>
          <pc:docMk/>
          <pc:sldMk cId="376771368" sldId="268"/>
        </pc:sldMkLst>
      </pc:sldChg>
      <pc:sldChg chg="del">
        <pc:chgData name="Edmonds, Tammy" userId="41d2a005-6cf4-4ae9-bcbd-aa8b5f079c44" providerId="ADAL" clId="{5D93A948-9845-4A48-9985-071194933633}" dt="2022-01-31T20:20:54.381" v="9" actId="47"/>
        <pc:sldMkLst>
          <pc:docMk/>
          <pc:sldMk cId="3161305364" sldId="269"/>
        </pc:sldMkLst>
      </pc:sldChg>
      <pc:sldChg chg="del">
        <pc:chgData name="Edmonds, Tammy" userId="41d2a005-6cf4-4ae9-bcbd-aa8b5f079c44" providerId="ADAL" clId="{5D93A948-9845-4A48-9985-071194933633}" dt="2022-01-31T20:20:56.372" v="10" actId="47"/>
        <pc:sldMkLst>
          <pc:docMk/>
          <pc:sldMk cId="3546245785" sldId="270"/>
        </pc:sldMkLst>
      </pc:sldChg>
      <pc:sldChg chg="del">
        <pc:chgData name="Edmonds, Tammy" userId="41d2a005-6cf4-4ae9-bcbd-aa8b5f079c44" providerId="ADAL" clId="{5D93A948-9845-4A48-9985-071194933633}" dt="2022-01-31T20:21:18.601" v="13" actId="47"/>
        <pc:sldMkLst>
          <pc:docMk/>
          <pc:sldMk cId="3879696991" sldId="275"/>
        </pc:sldMkLst>
      </pc:sldChg>
      <pc:sldChg chg="del">
        <pc:chgData name="Edmonds, Tammy" userId="41d2a005-6cf4-4ae9-bcbd-aa8b5f079c44" providerId="ADAL" clId="{5D93A948-9845-4A48-9985-071194933633}" dt="2022-01-31T20:21:19.954" v="15" actId="47"/>
        <pc:sldMkLst>
          <pc:docMk/>
          <pc:sldMk cId="4008638333" sldId="276"/>
        </pc:sldMkLst>
      </pc:sldChg>
      <pc:sldChg chg="del">
        <pc:chgData name="Edmonds, Tammy" userId="41d2a005-6cf4-4ae9-bcbd-aa8b5f079c44" providerId="ADAL" clId="{5D93A948-9845-4A48-9985-071194933633}" dt="2022-01-31T20:21:20.757" v="16" actId="47"/>
        <pc:sldMkLst>
          <pc:docMk/>
          <pc:sldMk cId="2057946275" sldId="277"/>
        </pc:sldMkLst>
      </pc:sldChg>
      <pc:sldChg chg="del">
        <pc:chgData name="Edmonds, Tammy" userId="41d2a005-6cf4-4ae9-bcbd-aa8b5f079c44" providerId="ADAL" clId="{5D93A948-9845-4A48-9985-071194933633}" dt="2022-01-31T20:20:47.296" v="2" actId="47"/>
        <pc:sldMkLst>
          <pc:docMk/>
          <pc:sldMk cId="1865656934" sldId="282"/>
        </pc:sldMkLst>
      </pc:sldChg>
      <pc:sldChg chg="del">
        <pc:chgData name="Edmonds, Tammy" userId="41d2a005-6cf4-4ae9-bcbd-aa8b5f079c44" providerId="ADAL" clId="{5D93A948-9845-4A48-9985-071194933633}" dt="2022-01-31T20:20:49.080" v="4" actId="47"/>
        <pc:sldMkLst>
          <pc:docMk/>
          <pc:sldMk cId="2599515601" sldId="285"/>
        </pc:sldMkLst>
      </pc:sldChg>
      <pc:sldChg chg="del">
        <pc:chgData name="Edmonds, Tammy" userId="41d2a005-6cf4-4ae9-bcbd-aa8b5f079c44" providerId="ADAL" clId="{5D93A948-9845-4A48-9985-071194933633}" dt="2022-01-31T20:21:17.359" v="12" actId="47"/>
        <pc:sldMkLst>
          <pc:docMk/>
          <pc:sldMk cId="905079922" sldId="287"/>
        </pc:sldMkLst>
      </pc:sldChg>
      <pc:sldChg chg="del">
        <pc:chgData name="Edmonds, Tammy" userId="41d2a005-6cf4-4ae9-bcbd-aa8b5f079c44" providerId="ADAL" clId="{5D93A948-9845-4A48-9985-071194933633}" dt="2022-01-31T20:21:19.235" v="14" actId="47"/>
        <pc:sldMkLst>
          <pc:docMk/>
          <pc:sldMk cId="1504805264" sldId="288"/>
        </pc:sldMkLst>
      </pc:sldChg>
      <pc:sldChg chg="del">
        <pc:chgData name="Edmonds, Tammy" userId="41d2a005-6cf4-4ae9-bcbd-aa8b5f079c44" providerId="ADAL" clId="{5D93A948-9845-4A48-9985-071194933633}" dt="2022-01-31T20:20:46.272" v="1" actId="47"/>
        <pc:sldMkLst>
          <pc:docMk/>
          <pc:sldMk cId="3572628525" sldId="291"/>
        </pc:sldMkLst>
      </pc:sldChg>
      <pc:sldChg chg="del">
        <pc:chgData name="Edmonds, Tammy" userId="41d2a005-6cf4-4ae9-bcbd-aa8b5f079c44" providerId="ADAL" clId="{5D93A948-9845-4A48-9985-071194933633}" dt="2022-01-31T20:20:53.547" v="8" actId="47"/>
        <pc:sldMkLst>
          <pc:docMk/>
          <pc:sldMk cId="118186418" sldId="294"/>
        </pc:sldMkLst>
      </pc:sldChg>
      <pc:sldChg chg="del">
        <pc:chgData name="Edmonds, Tammy" userId="41d2a005-6cf4-4ae9-bcbd-aa8b5f079c44" providerId="ADAL" clId="{5D93A948-9845-4A48-9985-071194933633}" dt="2022-01-31T20:20:57.327" v="11" actId="47"/>
        <pc:sldMkLst>
          <pc:docMk/>
          <pc:sldMk cId="899319920" sldId="29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040B8-DDE8-4CCD-A842-1FEF87A525C0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02243-D8B0-4ED6-BC98-09405E26F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01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A7329-BD93-439B-899E-0986CD016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BC907C-DAD9-41C7-AA48-7DB3047C4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F459-42F3-43DD-A9E7-4DECDD7AD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8105F-D10E-42E3-B840-A418C3677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946A2-6495-4879-A3AF-BA9B30253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5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212D2-725C-4BEF-BEF8-FDC55336E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1FB7EB-F3C8-4DE2-B866-A0BC6229E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A0B83-0CE5-4D26-AE48-EF345438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2F08F-3296-4F80-AC45-A7C6A0184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25F48-4907-45A5-A878-BE64F5C8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8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035B86-57C1-4867-B4EE-43DED8FE9B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48C9C-28EB-4D72-96E2-52801D805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43069-6E7D-48C6-8087-F4BCAE0A9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13DDD-10AD-4B13-9453-65B4FB723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E0A0D-0B9F-433A-848B-294CEF0DA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7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21289-6FB6-465E-8D18-561B4C0D2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EBDCA-D410-4CD6-9E0F-A5366E99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DAD40-A63B-4B82-A0FE-B50924D1B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DA0F5-52F3-4E31-891A-7002BA6A3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A5393-885D-4653-8CA3-026081E2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8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F76DE-83BF-4CF5-A3D7-7B06B202E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FEF46-DDAD-4447-B9F5-E6C395748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D8308-DAB4-46FB-BBF3-C6F405D66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FBFB1-BE46-48C7-9ABA-980B8750B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FD45C-17A5-470D-BEE4-0ED7DBE3E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3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DD3D-1AFF-4200-83B0-4D9AF85C3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1DC84-D87D-4C0D-8435-5D010318C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D22B36-FC17-4C51-8962-2058AF48F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267F03-6A76-44AD-8AF0-16CD20561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8FABF-D0FE-43BD-A2EB-B05152E38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BC808-A75E-4D77-8F13-27B0BD25E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8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54B4D-10CE-4059-AB6C-A231E3DF4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15053-4F0C-4EB0-9107-E7461DF77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0AE63-BBE0-4CC7-8824-FEDF4CF53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7AA60-0A93-4744-89B1-DE5FAEF272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72022C-571C-482B-BB38-1003092B7A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C73C57-57B6-46BC-87A9-F59EB7911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E71B01-ED24-41C9-921A-13678CCAA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345509-2F6C-4D10-B7F2-B25484256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0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337CE-B8AC-46EA-A0BA-0E972AD85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F58A67-C57B-42A7-9A4D-254FC45F5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BC15BC-ABE7-44D8-8859-17148996F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B62B13-00AD-4CD5-95C2-50DDC3138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7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E45D0A-CB7A-467A-8EC2-34DF24CC2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2983E3-0705-462C-B6F7-5ADD98AD8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92913-9FE3-45A6-9356-F871934B1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01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7A0BF-CC4A-438B-AD05-EF639FEB4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F9C71-3AC5-4F51-AD2F-E58821BF9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0E30A-603B-4066-954F-991CD3824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BFE85-CD93-4B32-B640-ADC540FA3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583540-2FC6-4455-BA87-33A63F49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26380-FECA-4E29-AB76-2F363DDA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4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4E08F-BD63-4FA0-B5D1-44C96FEEA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78895B-2533-40E5-A7F4-7E900BA466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7A2B55-D089-4FF6-A4F7-16FB2B7B0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25537-88EA-40F7-96C6-3426D470E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5028B-65BE-414B-A2C0-78796C1C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5D257-6D93-4293-B4A6-EF00B39E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70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3A021A-E575-49E3-BF5B-22260B9E8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4A897-5521-4C84-A753-1E21B56F3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CBA51-F185-4BC0-8003-83F77EC271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C8BA3-6297-49C3-AFF2-2401CEB2A8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1A3D6-5CAA-4279-B27D-273438B09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3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528701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FBF879-7D80-469E-B09E-513556C83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9264" y="1472280"/>
            <a:ext cx="6846371" cy="3185976"/>
          </a:xfrm>
        </p:spPr>
        <p:txBody>
          <a:bodyPr anchor="ctr"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</a:rPr>
              <a:t>Lab 12 : Part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C75A0B-CBD8-4CE7-A041-899EB76F8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49410" y="1472280"/>
            <a:ext cx="2772084" cy="3168454"/>
          </a:xfrm>
        </p:spPr>
        <p:txBody>
          <a:bodyPr anchor="ctr">
            <a:normAutofit/>
          </a:bodyPr>
          <a:lstStyle/>
          <a:p>
            <a:pPr algn="l"/>
            <a:r>
              <a:rPr lang="en-US" sz="2000">
                <a:solidFill>
                  <a:srgbClr val="FFC000"/>
                </a:solidFill>
              </a:rPr>
              <a:t>Parasitic Worms and Arthropod Vectors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8160" y="1676146"/>
            <a:ext cx="0" cy="27432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136801C-18D7-4BD5-8F8D-F7CABE745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5689600"/>
            <a:ext cx="11548869" cy="8483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E963BE-FD23-4981-A5B0-2E414B30D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5030" y="5192202"/>
            <a:ext cx="10261932" cy="1017767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4473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6">
            <a:extLst>
              <a:ext uri="{FF2B5EF4-FFF2-40B4-BE49-F238E27FC236}">
                <a16:creationId xmlns:a16="http://schemas.microsoft.com/office/drawing/2014/main" id="{1066A232-DA3A-45DA-90CB-5D1C8F256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62">
            <a:extLst>
              <a:ext uri="{FF2B5EF4-FFF2-40B4-BE49-F238E27FC236}">
                <a16:creationId xmlns:a16="http://schemas.microsoft.com/office/drawing/2014/main" id="{84621B30-14E9-46CC-BC16-11C343C7C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54552" y="-3757380"/>
            <a:ext cx="4682893" cy="1219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5E0D5C-453D-4FA4-8EF5-F843F9BBDD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4866" y="1122363"/>
            <a:ext cx="9842269" cy="2751368"/>
          </a:xfrm>
        </p:spPr>
        <p:txBody>
          <a:bodyPr>
            <a:normAutofit/>
          </a:bodyPr>
          <a:lstStyle/>
          <a:p>
            <a:r>
              <a:rPr lang="en-US" sz="8000"/>
              <a:t>Prepared Slides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D12E764-0992-43A1-B56A-B33BC391B7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2392" y="64008"/>
            <a:ext cx="1178966" cy="232963"/>
            <a:chOff x="5422392" y="64008"/>
            <a:chExt cx="1178966" cy="232963"/>
          </a:xfrm>
        </p:grpSpPr>
        <p:sp>
          <p:nvSpPr>
            <p:cNvPr id="12" name="Rectangle 64">
              <a:extLst>
                <a:ext uri="{FF2B5EF4-FFF2-40B4-BE49-F238E27FC236}">
                  <a16:creationId xmlns:a16="http://schemas.microsoft.com/office/drawing/2014/main" id="{049CC334-F54B-4383-9B09-BACE5AA68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66">
              <a:extLst>
                <a:ext uri="{FF2B5EF4-FFF2-40B4-BE49-F238E27FC236}">
                  <a16:creationId xmlns:a16="http://schemas.microsoft.com/office/drawing/2014/main" id="{C6843BFB-87B4-4AE2-BB9E-2CD0D1DC7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64">
              <a:extLst>
                <a:ext uri="{FF2B5EF4-FFF2-40B4-BE49-F238E27FC236}">
                  <a16:creationId xmlns:a16="http://schemas.microsoft.com/office/drawing/2014/main" id="{7C9A06E3-C813-4CC4-BAAC-374B6C8744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6">
              <a:extLst>
                <a:ext uri="{FF2B5EF4-FFF2-40B4-BE49-F238E27FC236}">
                  <a16:creationId xmlns:a16="http://schemas.microsoft.com/office/drawing/2014/main" id="{01810C15-F1AD-438A-A987-1C3E2C5E6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4">
              <a:extLst>
                <a:ext uri="{FF2B5EF4-FFF2-40B4-BE49-F238E27FC236}">
                  <a16:creationId xmlns:a16="http://schemas.microsoft.com/office/drawing/2014/main" id="{74459CCB-6F53-4C8F-8C44-485971D1A1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FE6BED97-B150-4B72-97A5-E8DF48025E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946D18BB-8338-43D9-8567-1FFB25C633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7298284E-350F-4886-A447-FC33ED648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F2605B63-233B-4115-BF59-C60984206A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794850D4-9DF3-41C3-9915-EA003EC85D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A7914252-1864-4298-B230-799AA4C55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B07F2F15-BB3A-4A3F-B024-D01611E29C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BA15824F-3845-4493-A8CD-0F8E1040A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5EF36111-5761-485C-B5C4-04558FD15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E3F91C66-D12F-4C9E-A83F-2D763F8EFB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BE1BCA71-94E6-49DA-AC0E-F346F41D9D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A886068B-8D2E-47C3-A188-829E77DDEC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3A82B866-4C61-412C-B3E6-118CBDC9E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470B9270-289C-4CAE-A237-A2F7AF5D1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35AB7C89-5505-4CC2-9376-845C3AFBAB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6B1D0220-8502-4FC9-A709-1F268DFE7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501384"/>
            <a:ext cx="12191999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1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C96D3F-8B46-4BF2-849E-9F51C6B09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525347"/>
            <a:ext cx="6801321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Playhelminths (flatworms)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305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A2902-427A-4FB1-8E60-D1364BC5C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Taenia (TAPWORM) SCOLEX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1D7D806-C621-4E30-9F80-E1FC1DA6C39C}"/>
              </a:ext>
            </a:extLst>
          </p:cNvPr>
          <p:cNvSpPr txBox="1"/>
          <p:nvPr/>
        </p:nvSpPr>
        <p:spPr>
          <a:xfrm>
            <a:off x="593610" y="2121763"/>
            <a:ext cx="3822192" cy="377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The anterior </a:t>
            </a:r>
            <a:r>
              <a:rPr lang="en-US" sz="2000" b="1">
                <a:solidFill>
                  <a:schemeClr val="bg1"/>
                </a:solidFill>
              </a:rPr>
              <a:t>scolex</a:t>
            </a:r>
            <a:r>
              <a:rPr lang="en-US" sz="2000">
                <a:solidFill>
                  <a:schemeClr val="bg1"/>
                </a:solidFill>
              </a:rPr>
              <a:t> region attaches the tapeworm to the intestinal lining with hooks (</a:t>
            </a:r>
            <a:r>
              <a:rPr lang="en-US" sz="2000" b="1">
                <a:solidFill>
                  <a:schemeClr val="bg1"/>
                </a:solidFill>
              </a:rPr>
              <a:t>H</a:t>
            </a:r>
            <a:r>
              <a:rPr lang="en-US" sz="2000">
                <a:solidFill>
                  <a:schemeClr val="bg1"/>
                </a:solidFill>
              </a:rPr>
              <a:t>) and suckers (</a:t>
            </a:r>
            <a:r>
              <a:rPr lang="en-US" sz="2000" b="1">
                <a:solidFill>
                  <a:schemeClr val="bg1"/>
                </a:solidFill>
              </a:rPr>
              <a:t>S</a:t>
            </a:r>
            <a:r>
              <a:rPr lang="en-US" sz="2000">
                <a:solidFill>
                  <a:schemeClr val="bg1"/>
                </a:solidFill>
              </a:rPr>
              <a:t>). Immature reproductive segments called </a:t>
            </a:r>
            <a:r>
              <a:rPr lang="en-US" sz="2000" b="1">
                <a:solidFill>
                  <a:schemeClr val="bg1"/>
                </a:solidFill>
              </a:rPr>
              <a:t>proglottids</a:t>
            </a:r>
            <a:r>
              <a:rPr lang="en-US" sz="2000">
                <a:solidFill>
                  <a:schemeClr val="bg1"/>
                </a:solidFill>
              </a:rPr>
              <a:t> (</a:t>
            </a:r>
            <a:r>
              <a:rPr lang="en-US" sz="2000" b="1">
                <a:solidFill>
                  <a:schemeClr val="bg1"/>
                </a:solidFill>
              </a:rPr>
              <a:t>P</a:t>
            </a:r>
            <a:r>
              <a:rPr lang="en-US" sz="2000">
                <a:solidFill>
                  <a:schemeClr val="bg1"/>
                </a:solidFill>
              </a:rPr>
              <a:t>) continually bud at the base at the base of the scolex.</a:t>
            </a:r>
          </a:p>
        </p:txBody>
      </p:sp>
      <p:pic>
        <p:nvPicPr>
          <p:cNvPr id="5" name="Content Placeholder 4" descr="A picture containing view, food, white&#10;&#10;Description automatically generated">
            <a:extLst>
              <a:ext uri="{FF2B5EF4-FFF2-40B4-BE49-F238E27FC236}">
                <a16:creationId xmlns:a16="http://schemas.microsoft.com/office/drawing/2014/main" id="{ADCAA77B-2D1E-44B9-BEF6-0E865DAD5E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42398" y="1201292"/>
            <a:ext cx="5733287" cy="4299965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BB3E054-82FB-4482-B94A-1CDDEB04D9F5}"/>
              </a:ext>
            </a:extLst>
          </p:cNvPr>
          <p:cNvCxnSpPr>
            <a:cxnSpLocks/>
          </p:cNvCxnSpPr>
          <p:nvPr/>
        </p:nvCxnSpPr>
        <p:spPr>
          <a:xfrm>
            <a:off x="7410450" y="3838575"/>
            <a:ext cx="52768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F6A6471-80BF-4190-9ED9-F97E282CBC6B}"/>
              </a:ext>
            </a:extLst>
          </p:cNvPr>
          <p:cNvCxnSpPr>
            <a:cxnSpLocks/>
          </p:cNvCxnSpPr>
          <p:nvPr/>
        </p:nvCxnSpPr>
        <p:spPr>
          <a:xfrm flipH="1">
            <a:off x="8662036" y="2828925"/>
            <a:ext cx="389943" cy="2362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E6C75DB-E83B-48E6-9C53-F752627602F6}"/>
              </a:ext>
            </a:extLst>
          </p:cNvPr>
          <p:cNvCxnSpPr>
            <a:cxnSpLocks/>
          </p:cNvCxnSpPr>
          <p:nvPr/>
        </p:nvCxnSpPr>
        <p:spPr>
          <a:xfrm>
            <a:off x="7480935" y="2396490"/>
            <a:ext cx="457200" cy="3657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6FD17AD-922F-4C74-85AA-6D2E9B63A6A5}"/>
              </a:ext>
            </a:extLst>
          </p:cNvPr>
          <p:cNvSpPr txBox="1"/>
          <p:nvPr/>
        </p:nvSpPr>
        <p:spPr>
          <a:xfrm>
            <a:off x="7128510" y="2204892"/>
            <a:ext cx="35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4A2F64-38D4-4299-8609-E96F4CD1FB0F}"/>
              </a:ext>
            </a:extLst>
          </p:cNvPr>
          <p:cNvSpPr txBox="1"/>
          <p:nvPr/>
        </p:nvSpPr>
        <p:spPr>
          <a:xfrm>
            <a:off x="8983798" y="2644259"/>
            <a:ext cx="35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1ADE93-A6D1-4C71-AD73-79ABF14EDC30}"/>
              </a:ext>
            </a:extLst>
          </p:cNvPr>
          <p:cNvSpPr txBox="1"/>
          <p:nvPr/>
        </p:nvSpPr>
        <p:spPr>
          <a:xfrm>
            <a:off x="7058025" y="3660842"/>
            <a:ext cx="35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11194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A2902-427A-4FB1-8E60-D1364BC5C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Taenia (TAPWORM) SCOLEX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1D7D806-C621-4E30-9F80-E1FC1DA6C39C}"/>
              </a:ext>
            </a:extLst>
          </p:cNvPr>
          <p:cNvSpPr txBox="1"/>
          <p:nvPr/>
        </p:nvSpPr>
        <p:spPr>
          <a:xfrm>
            <a:off x="555299" y="2916586"/>
            <a:ext cx="3685032" cy="2145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hooks  </a:t>
            </a:r>
          </a:p>
          <a:p>
            <a:pPr marL="2286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suckers </a:t>
            </a:r>
          </a:p>
          <a:p>
            <a:pPr marL="2286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bg1"/>
                </a:solidFill>
              </a:rPr>
              <a:t>proglottids </a:t>
            </a:r>
          </a:p>
        </p:txBody>
      </p:sp>
      <p:pic>
        <p:nvPicPr>
          <p:cNvPr id="5" name="Content Placeholder 4" descr="A picture containing view, food, white&#10;&#10;Description automatically generated">
            <a:extLst>
              <a:ext uri="{FF2B5EF4-FFF2-40B4-BE49-F238E27FC236}">
                <a16:creationId xmlns:a16="http://schemas.microsoft.com/office/drawing/2014/main" id="{ADCAA77B-2D1E-44B9-BEF6-0E865DAD5E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42398" y="1201292"/>
            <a:ext cx="5733287" cy="4299965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BB3E054-82FB-4482-B94A-1CDDEB04D9F5}"/>
              </a:ext>
            </a:extLst>
          </p:cNvPr>
          <p:cNvCxnSpPr>
            <a:cxnSpLocks/>
          </p:cNvCxnSpPr>
          <p:nvPr/>
        </p:nvCxnSpPr>
        <p:spPr>
          <a:xfrm>
            <a:off x="7410450" y="3838575"/>
            <a:ext cx="52768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F6A6471-80BF-4190-9ED9-F97E282CBC6B}"/>
              </a:ext>
            </a:extLst>
          </p:cNvPr>
          <p:cNvCxnSpPr>
            <a:cxnSpLocks/>
          </p:cNvCxnSpPr>
          <p:nvPr/>
        </p:nvCxnSpPr>
        <p:spPr>
          <a:xfrm flipH="1">
            <a:off x="8662036" y="2828925"/>
            <a:ext cx="389943" cy="2362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E6C75DB-E83B-48E6-9C53-F752627602F6}"/>
              </a:ext>
            </a:extLst>
          </p:cNvPr>
          <p:cNvCxnSpPr>
            <a:cxnSpLocks/>
          </p:cNvCxnSpPr>
          <p:nvPr/>
        </p:nvCxnSpPr>
        <p:spPr>
          <a:xfrm>
            <a:off x="7480935" y="2396490"/>
            <a:ext cx="457200" cy="3657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6FD17AD-922F-4C74-85AA-6D2E9B63A6A5}"/>
              </a:ext>
            </a:extLst>
          </p:cNvPr>
          <p:cNvSpPr txBox="1"/>
          <p:nvPr/>
        </p:nvSpPr>
        <p:spPr>
          <a:xfrm>
            <a:off x="7128510" y="2204892"/>
            <a:ext cx="35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4A2F64-38D4-4299-8609-E96F4CD1FB0F}"/>
              </a:ext>
            </a:extLst>
          </p:cNvPr>
          <p:cNvSpPr txBox="1"/>
          <p:nvPr/>
        </p:nvSpPr>
        <p:spPr>
          <a:xfrm>
            <a:off x="8983798" y="2644259"/>
            <a:ext cx="35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1ADE93-A6D1-4C71-AD73-79ABF14EDC30}"/>
              </a:ext>
            </a:extLst>
          </p:cNvPr>
          <p:cNvSpPr txBox="1"/>
          <p:nvPr/>
        </p:nvSpPr>
        <p:spPr>
          <a:xfrm>
            <a:off x="7058025" y="3660842"/>
            <a:ext cx="35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5913D2-54CC-412F-8EF6-0CFEC023F0B6}"/>
              </a:ext>
            </a:extLst>
          </p:cNvPr>
          <p:cNvSpPr txBox="1"/>
          <p:nvPr/>
        </p:nvSpPr>
        <p:spPr>
          <a:xfrm>
            <a:off x="555299" y="2280854"/>
            <a:ext cx="3685032" cy="383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Label the following arrows</a:t>
            </a:r>
          </a:p>
        </p:txBody>
      </p:sp>
    </p:spTree>
    <p:extLst>
      <p:ext uri="{BB962C8B-B14F-4D97-AF65-F5344CB8AC3E}">
        <p14:creationId xmlns:p14="http://schemas.microsoft.com/office/powerpoint/2010/main" val="289419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E23D39-02D4-46EB-909B-4944E0845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32688"/>
            <a:ext cx="4892040" cy="17739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Taenia (TAPEWORM) MATURE PROGLOTTID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71C833-E94D-4AB8-8C53-F9C7AA4DDB0D}"/>
              </a:ext>
            </a:extLst>
          </p:cNvPr>
          <p:cNvSpPr txBox="1"/>
          <p:nvPr/>
        </p:nvSpPr>
        <p:spPr>
          <a:xfrm>
            <a:off x="841248" y="2898648"/>
            <a:ext cx="4892040" cy="32095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Tapeworms are monoecious; each </a:t>
            </a:r>
            <a:r>
              <a:rPr lang="en-US" sz="2000" b="1" dirty="0"/>
              <a:t>mature proglottid </a:t>
            </a:r>
            <a:r>
              <a:rPr lang="en-US" sz="2000" dirty="0"/>
              <a:t>contains ovaries (</a:t>
            </a:r>
            <a:r>
              <a:rPr lang="en-US" sz="2000" b="1" dirty="0"/>
              <a:t>O</a:t>
            </a:r>
            <a:r>
              <a:rPr lang="en-US" sz="2000" dirty="0"/>
              <a:t>), and numerous testes (</a:t>
            </a:r>
            <a:r>
              <a:rPr lang="en-US" sz="2000" b="1" dirty="0"/>
              <a:t>T</a:t>
            </a:r>
            <a:r>
              <a:rPr lang="en-US" sz="2000" dirty="0"/>
              <a:t>), a storage uterus (</a:t>
            </a:r>
            <a:r>
              <a:rPr lang="en-US" sz="2000" b="1" dirty="0"/>
              <a:t>U</a:t>
            </a:r>
            <a:r>
              <a:rPr lang="en-US" sz="2000" dirty="0"/>
              <a:t>) and a genital pore (G). Mature proglottids like this comprise the middle third of the worm.</a:t>
            </a: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749A7284-D010-4ACB-A08A-FC3C3689B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8597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A picture containing sitting, food&#10;&#10;Description automatically generated">
            <a:extLst>
              <a:ext uri="{FF2B5EF4-FFF2-40B4-BE49-F238E27FC236}">
                <a16:creationId xmlns:a16="http://schemas.microsoft.com/office/drawing/2014/main" id="{FEB5AAA3-201B-4A35-A482-9A9939216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03534" y="1285874"/>
            <a:ext cx="5715000" cy="428625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32267E0-7E16-4885-9A01-917CB2E098DE}"/>
              </a:ext>
            </a:extLst>
          </p:cNvPr>
          <p:cNvCxnSpPr>
            <a:cxnSpLocks/>
          </p:cNvCxnSpPr>
          <p:nvPr/>
        </p:nvCxnSpPr>
        <p:spPr>
          <a:xfrm>
            <a:off x="8480261" y="3756660"/>
            <a:ext cx="276942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73547ED-D7F8-4B54-B84D-3847659668CA}"/>
              </a:ext>
            </a:extLst>
          </p:cNvPr>
          <p:cNvCxnSpPr>
            <a:cxnSpLocks/>
          </p:cNvCxnSpPr>
          <p:nvPr/>
        </p:nvCxnSpPr>
        <p:spPr>
          <a:xfrm>
            <a:off x="8201025" y="3941326"/>
            <a:ext cx="279236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FD26447-56EC-45CD-94AF-784148BBE445}"/>
              </a:ext>
            </a:extLst>
          </p:cNvPr>
          <p:cNvCxnSpPr>
            <a:cxnSpLocks/>
          </p:cNvCxnSpPr>
          <p:nvPr/>
        </p:nvCxnSpPr>
        <p:spPr>
          <a:xfrm flipH="1">
            <a:off x="9261034" y="4129659"/>
            <a:ext cx="387791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A698CBB-A4F6-412B-AF45-B9E43B9B36DE}"/>
              </a:ext>
            </a:extLst>
          </p:cNvPr>
          <p:cNvSpPr txBox="1"/>
          <p:nvPr/>
        </p:nvSpPr>
        <p:spPr>
          <a:xfrm>
            <a:off x="9586079" y="3944993"/>
            <a:ext cx="35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E63EAC-EAC2-415C-8232-01694AC4323E}"/>
              </a:ext>
            </a:extLst>
          </p:cNvPr>
          <p:cNvSpPr txBox="1"/>
          <p:nvPr/>
        </p:nvSpPr>
        <p:spPr>
          <a:xfrm>
            <a:off x="8258769" y="3571994"/>
            <a:ext cx="35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2076C66-B8C4-4C1B-A3C9-D697B52FAF47}"/>
              </a:ext>
            </a:extLst>
          </p:cNvPr>
          <p:cNvSpPr txBox="1"/>
          <p:nvPr/>
        </p:nvSpPr>
        <p:spPr>
          <a:xfrm>
            <a:off x="7906178" y="3754773"/>
            <a:ext cx="35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205A7F1-5734-45C6-9937-28D8F09930D6}"/>
              </a:ext>
            </a:extLst>
          </p:cNvPr>
          <p:cNvCxnSpPr>
            <a:cxnSpLocks/>
          </p:cNvCxnSpPr>
          <p:nvPr/>
        </p:nvCxnSpPr>
        <p:spPr>
          <a:xfrm flipH="1">
            <a:off x="9067138" y="3619010"/>
            <a:ext cx="387791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5482613-6E44-4AEA-920A-63D1CEC0B179}"/>
              </a:ext>
            </a:extLst>
          </p:cNvPr>
          <p:cNvSpPr txBox="1"/>
          <p:nvPr/>
        </p:nvSpPr>
        <p:spPr>
          <a:xfrm>
            <a:off x="9426893" y="3429000"/>
            <a:ext cx="27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3310719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E23D39-02D4-46EB-909B-4944E0845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32688"/>
            <a:ext cx="4892040" cy="17739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Taenia (TAPEWORM) MATURE PROGLOTTID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71C833-E94D-4AB8-8C53-F9C7AA4DDB0D}"/>
              </a:ext>
            </a:extLst>
          </p:cNvPr>
          <p:cNvSpPr txBox="1"/>
          <p:nvPr/>
        </p:nvSpPr>
        <p:spPr>
          <a:xfrm>
            <a:off x="841248" y="3363468"/>
            <a:ext cx="4892040" cy="32095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286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ovaries </a:t>
            </a:r>
          </a:p>
          <a:p>
            <a:pPr marL="2286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uterus </a:t>
            </a:r>
          </a:p>
          <a:p>
            <a:pPr marL="2286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genital pore </a:t>
            </a:r>
          </a:p>
          <a:p>
            <a:pPr marL="2286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testes </a:t>
            </a: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749A7284-D010-4ACB-A08A-FC3C3689B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8597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A picture containing sitting, food&#10;&#10;Description automatically generated">
            <a:extLst>
              <a:ext uri="{FF2B5EF4-FFF2-40B4-BE49-F238E27FC236}">
                <a16:creationId xmlns:a16="http://schemas.microsoft.com/office/drawing/2014/main" id="{FEB5AAA3-201B-4A35-A482-9A9939216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03534" y="1290446"/>
            <a:ext cx="5715000" cy="428625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32267E0-7E16-4885-9A01-917CB2E098DE}"/>
              </a:ext>
            </a:extLst>
          </p:cNvPr>
          <p:cNvCxnSpPr>
            <a:cxnSpLocks/>
          </p:cNvCxnSpPr>
          <p:nvPr/>
        </p:nvCxnSpPr>
        <p:spPr>
          <a:xfrm>
            <a:off x="8480261" y="3756660"/>
            <a:ext cx="276942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73547ED-D7F8-4B54-B84D-3847659668CA}"/>
              </a:ext>
            </a:extLst>
          </p:cNvPr>
          <p:cNvCxnSpPr>
            <a:cxnSpLocks/>
          </p:cNvCxnSpPr>
          <p:nvPr/>
        </p:nvCxnSpPr>
        <p:spPr>
          <a:xfrm>
            <a:off x="8201025" y="3961205"/>
            <a:ext cx="279236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FD26447-56EC-45CD-94AF-784148BBE445}"/>
              </a:ext>
            </a:extLst>
          </p:cNvPr>
          <p:cNvCxnSpPr>
            <a:cxnSpLocks/>
          </p:cNvCxnSpPr>
          <p:nvPr/>
        </p:nvCxnSpPr>
        <p:spPr>
          <a:xfrm flipH="1">
            <a:off x="9261034" y="4129659"/>
            <a:ext cx="387791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A698CBB-A4F6-412B-AF45-B9E43B9B36DE}"/>
              </a:ext>
            </a:extLst>
          </p:cNvPr>
          <p:cNvSpPr txBox="1"/>
          <p:nvPr/>
        </p:nvSpPr>
        <p:spPr>
          <a:xfrm>
            <a:off x="9586079" y="3944993"/>
            <a:ext cx="35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E63EAC-EAC2-415C-8232-01694AC4323E}"/>
              </a:ext>
            </a:extLst>
          </p:cNvPr>
          <p:cNvSpPr txBox="1"/>
          <p:nvPr/>
        </p:nvSpPr>
        <p:spPr>
          <a:xfrm>
            <a:off x="8258769" y="3571994"/>
            <a:ext cx="35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2076C66-B8C4-4C1B-A3C9-D697B52FAF47}"/>
              </a:ext>
            </a:extLst>
          </p:cNvPr>
          <p:cNvSpPr txBox="1"/>
          <p:nvPr/>
        </p:nvSpPr>
        <p:spPr>
          <a:xfrm>
            <a:off x="7931505" y="3766600"/>
            <a:ext cx="373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053641-DFE8-45FC-B84A-C8A137D1A254}"/>
              </a:ext>
            </a:extLst>
          </p:cNvPr>
          <p:cNvSpPr txBox="1"/>
          <p:nvPr/>
        </p:nvSpPr>
        <p:spPr>
          <a:xfrm>
            <a:off x="841248" y="2799588"/>
            <a:ext cx="4477871" cy="705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Label the following arrows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A030BFA-EDEE-4E79-A811-B450057582D6}"/>
              </a:ext>
            </a:extLst>
          </p:cNvPr>
          <p:cNvCxnSpPr>
            <a:cxnSpLocks/>
          </p:cNvCxnSpPr>
          <p:nvPr/>
        </p:nvCxnSpPr>
        <p:spPr>
          <a:xfrm flipH="1">
            <a:off x="9067138" y="3619010"/>
            <a:ext cx="387791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3AB4D51-47CD-45B5-8985-43E0BBCE09C7}"/>
              </a:ext>
            </a:extLst>
          </p:cNvPr>
          <p:cNvSpPr txBox="1"/>
          <p:nvPr/>
        </p:nvSpPr>
        <p:spPr>
          <a:xfrm>
            <a:off x="9426893" y="3429000"/>
            <a:ext cx="27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70693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BD3637-E009-4BC3-80A2-4FD01510A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3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Taenia (TAPEWORM) GRAVID PROGLOTTID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63662CD-E780-492C-A3A4-792FBC1E1DD4}"/>
              </a:ext>
            </a:extLst>
          </p:cNvPr>
          <p:cNvSpPr txBox="1"/>
          <p:nvPr/>
        </p:nvSpPr>
        <p:spPr>
          <a:xfrm>
            <a:off x="593610" y="2121763"/>
            <a:ext cx="3822192" cy="377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Ovaries and testes degenerate following fertilization; A </a:t>
            </a:r>
            <a:r>
              <a:rPr lang="en-US" sz="2000" u="sng">
                <a:solidFill>
                  <a:schemeClr val="bg1"/>
                </a:solidFill>
              </a:rPr>
              <a:t>very</a:t>
            </a:r>
            <a:r>
              <a:rPr lang="en-US" sz="2000">
                <a:solidFill>
                  <a:schemeClr val="bg1"/>
                </a:solidFill>
              </a:rPr>
              <a:t> expanded </a:t>
            </a:r>
            <a:r>
              <a:rPr lang="en-US" sz="2000" b="1">
                <a:solidFill>
                  <a:schemeClr val="bg1"/>
                </a:solidFill>
              </a:rPr>
              <a:t>uterus </a:t>
            </a:r>
            <a:r>
              <a:rPr lang="en-US" sz="2000">
                <a:solidFill>
                  <a:schemeClr val="bg1"/>
                </a:solidFill>
              </a:rPr>
              <a:t>is filled with fertilized eggs in each large, </a:t>
            </a:r>
            <a:r>
              <a:rPr lang="en-US" sz="2000" b="1">
                <a:solidFill>
                  <a:schemeClr val="bg1"/>
                </a:solidFill>
              </a:rPr>
              <a:t>gravid proglottid</a:t>
            </a:r>
            <a:r>
              <a:rPr lang="en-US" sz="2000">
                <a:solidFill>
                  <a:schemeClr val="bg1"/>
                </a:solidFill>
              </a:rPr>
              <a:t>. Gravid proglottids like this are at the posterior end of the worm. They break off and exit with the feces.</a:t>
            </a:r>
          </a:p>
        </p:txBody>
      </p:sp>
      <p:pic>
        <p:nvPicPr>
          <p:cNvPr id="5" name="Content Placeholder 4" descr="A picture containing cup, food, sitting, small&#10;&#10;Description automatically generated">
            <a:extLst>
              <a:ext uri="{FF2B5EF4-FFF2-40B4-BE49-F238E27FC236}">
                <a16:creationId xmlns:a16="http://schemas.microsoft.com/office/drawing/2014/main" id="{926EE659-D06C-432B-B925-1B1D922BEF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42398" y="1201292"/>
            <a:ext cx="5733287" cy="429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329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203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 Cen MT</vt:lpstr>
      <vt:lpstr>Office Theme</vt:lpstr>
      <vt:lpstr>Lab 12 : Part 6</vt:lpstr>
      <vt:lpstr>Prepared Slides</vt:lpstr>
      <vt:lpstr>Playhelminths (flatworms)</vt:lpstr>
      <vt:lpstr>Taenia (TAPWORM) SCOLEX</vt:lpstr>
      <vt:lpstr>Taenia (TAPWORM) SCOLEX</vt:lpstr>
      <vt:lpstr>Taenia (TAPEWORM) MATURE PROGLOTTID</vt:lpstr>
      <vt:lpstr>Taenia (TAPEWORM) MATURE PROGLOTTID</vt:lpstr>
      <vt:lpstr>Taenia (TAPEWORM) GRAVID PROGLOTTID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12</dc:title>
  <dc:creator>Teresa Luong</dc:creator>
  <cp:lastModifiedBy>Edmonds, Tammy</cp:lastModifiedBy>
  <cp:revision>2</cp:revision>
  <dcterms:created xsi:type="dcterms:W3CDTF">2020-04-08T20:02:41Z</dcterms:created>
  <dcterms:modified xsi:type="dcterms:W3CDTF">2022-01-31T20:21:26Z</dcterms:modified>
</cp:coreProperties>
</file>