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6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monds, Tammy" userId="41d2a005-6cf4-4ae9-bcbd-aa8b5f079c44" providerId="ADAL" clId="{6CFB302D-94A8-4233-83DE-720A035CB946}"/>
    <pc:docChg chg="custSel addSld delSld modSld">
      <pc:chgData name="Edmonds, Tammy" userId="41d2a005-6cf4-4ae9-bcbd-aa8b5f079c44" providerId="ADAL" clId="{6CFB302D-94A8-4233-83DE-720A035CB946}" dt="2022-01-31T16:45:21.420" v="18" actId="47"/>
      <pc:docMkLst>
        <pc:docMk/>
      </pc:docMkLst>
      <pc:sldChg chg="modSp mod">
        <pc:chgData name="Edmonds, Tammy" userId="41d2a005-6cf4-4ae9-bcbd-aa8b5f079c44" providerId="ADAL" clId="{6CFB302D-94A8-4233-83DE-720A035CB946}" dt="2022-01-31T16:44:51.320" v="11" actId="20577"/>
        <pc:sldMkLst>
          <pc:docMk/>
          <pc:sldMk cId="3599188901" sldId="256"/>
        </pc:sldMkLst>
        <pc:spChg chg="mod">
          <ac:chgData name="Edmonds, Tammy" userId="41d2a005-6cf4-4ae9-bcbd-aa8b5f079c44" providerId="ADAL" clId="{6CFB302D-94A8-4233-83DE-720A035CB946}" dt="2022-01-31T16:44:47.755" v="10" actId="20577"/>
          <ac:spMkLst>
            <pc:docMk/>
            <pc:sldMk cId="3599188901" sldId="256"/>
            <ac:spMk id="2" creationId="{99C0602B-8D5E-417F-A930-C25D038D61B8}"/>
          </ac:spMkLst>
        </pc:spChg>
        <pc:spChg chg="mod">
          <ac:chgData name="Edmonds, Tammy" userId="41d2a005-6cf4-4ae9-bcbd-aa8b5f079c44" providerId="ADAL" clId="{6CFB302D-94A8-4233-83DE-720A035CB946}" dt="2022-01-31T16:44:51.320" v="11" actId="20577"/>
          <ac:spMkLst>
            <pc:docMk/>
            <pc:sldMk cId="3599188901" sldId="256"/>
            <ac:spMk id="3" creationId="{376A1A5A-7EFF-41B0-81FC-C60A50BDCB03}"/>
          </ac:spMkLst>
        </pc:spChg>
      </pc:sldChg>
      <pc:sldChg chg="del">
        <pc:chgData name="Edmonds, Tammy" userId="41d2a005-6cf4-4ae9-bcbd-aa8b5f079c44" providerId="ADAL" clId="{6CFB302D-94A8-4233-83DE-720A035CB946}" dt="2022-01-31T16:45:07.618" v="12" actId="47"/>
        <pc:sldMkLst>
          <pc:docMk/>
          <pc:sldMk cId="2667323142" sldId="257"/>
        </pc:sldMkLst>
      </pc:sldChg>
      <pc:sldChg chg="del">
        <pc:chgData name="Edmonds, Tammy" userId="41d2a005-6cf4-4ae9-bcbd-aa8b5f079c44" providerId="ADAL" clId="{6CFB302D-94A8-4233-83DE-720A035CB946}" dt="2022-01-31T16:45:09.098" v="13" actId="47"/>
        <pc:sldMkLst>
          <pc:docMk/>
          <pc:sldMk cId="2349702102" sldId="258"/>
        </pc:sldMkLst>
      </pc:sldChg>
      <pc:sldChg chg="del">
        <pc:chgData name="Edmonds, Tammy" userId="41d2a005-6cf4-4ae9-bcbd-aa8b5f079c44" providerId="ADAL" clId="{6CFB302D-94A8-4233-83DE-720A035CB946}" dt="2022-01-31T16:45:11.358" v="14" actId="47"/>
        <pc:sldMkLst>
          <pc:docMk/>
          <pc:sldMk cId="1452630058" sldId="259"/>
        </pc:sldMkLst>
      </pc:sldChg>
      <pc:sldChg chg="del">
        <pc:chgData name="Edmonds, Tammy" userId="41d2a005-6cf4-4ae9-bcbd-aa8b5f079c44" providerId="ADAL" clId="{6CFB302D-94A8-4233-83DE-720A035CB946}" dt="2022-01-31T16:45:16.706" v="15" actId="47"/>
        <pc:sldMkLst>
          <pc:docMk/>
          <pc:sldMk cId="3018993555" sldId="265"/>
        </pc:sldMkLst>
      </pc:sldChg>
      <pc:sldChg chg="del">
        <pc:chgData name="Edmonds, Tammy" userId="41d2a005-6cf4-4ae9-bcbd-aa8b5f079c44" providerId="ADAL" clId="{6CFB302D-94A8-4233-83DE-720A035CB946}" dt="2022-01-31T16:45:18.396" v="16" actId="47"/>
        <pc:sldMkLst>
          <pc:docMk/>
          <pc:sldMk cId="319613529" sldId="267"/>
        </pc:sldMkLst>
      </pc:sldChg>
      <pc:sldChg chg="del">
        <pc:chgData name="Edmonds, Tammy" userId="41d2a005-6cf4-4ae9-bcbd-aa8b5f079c44" providerId="ADAL" clId="{6CFB302D-94A8-4233-83DE-720A035CB946}" dt="2022-01-31T16:45:21.420" v="18" actId="47"/>
        <pc:sldMkLst>
          <pc:docMk/>
          <pc:sldMk cId="2416075318" sldId="268"/>
        </pc:sldMkLst>
      </pc:sldChg>
      <pc:sldChg chg="new del">
        <pc:chgData name="Edmonds, Tammy" userId="41d2a005-6cf4-4ae9-bcbd-aa8b5f079c44" providerId="ADAL" clId="{6CFB302D-94A8-4233-83DE-720A035CB946}" dt="2022-01-31T16:45:20.518" v="17" actId="47"/>
        <pc:sldMkLst>
          <pc:docMk/>
          <pc:sldMk cId="2525883764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6997E-099E-4E1F-9C2E-C688B15BB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56117-2EC9-438A-A874-1D35F6641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27808-B367-408A-BD71-DAFC1E88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7279D-62F9-4BED-AF54-0A6EBB03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F10AF-B74F-4927-8E47-AD06D19E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C7C0-C11B-494D-B707-741A45397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44FDF-C9DF-44FF-84E6-1EEE62E5F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F2600-F88A-46F3-8FF9-87C33CB2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797A8-5435-41FD-BB23-CCA81B9F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A55D-D0DD-4E30-B6C0-635C8963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7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1BEA43-42D9-403B-847B-65BA58822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F3D83-1F9E-4402-98D5-7F56A0349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83F7B-C0A9-4A78-8D66-2CA5AA09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838FE-552D-4083-91B6-6B1C6BDF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572E0-7008-499E-9154-802252FE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6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16ED4-3D24-46B8-BB16-720C3FFC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05773-6406-4EBF-8108-91E86FF7B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62D1B-28F6-4C0E-B770-AFB439ED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BF905-30E5-4FC2-9734-366BBFF13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5C6ED-96BD-4DE3-A1AB-5591FC4B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9BB1-BA8A-41E4-84AD-81731711B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53649-D70D-4F27-959D-38FA521B5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8256A-EC8E-430E-AFBA-9E1B27C9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F5485-9721-499B-8E23-CE7C52F0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299AF-C1D6-40B0-92C3-73EFBE38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4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79A6A-C6AA-413B-B8AA-712DC8922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1B408-2B6F-4EDE-AF9A-E96404E07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313C4-26E3-452E-83B9-853AED403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2D1DA-3171-401A-BF5F-E10B7D39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E46EF-D642-4A69-BFF0-7685FC01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9B64A-9CC0-435F-8AE5-89084482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632A-00A1-433F-9D84-B5B8D023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80973-A50C-41E7-8661-F2520FDF6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1F527-43A5-41C8-8B1F-A36B95413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EF592-73BD-41FA-A64C-1A133C21D6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1E0D96-0689-44CF-9C06-AEE85452B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7C21A1-FE29-4366-B1CA-BD47C4DF9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2E625-7A48-454F-96D8-12BC3E44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E411F-A7ED-4395-B110-83291D40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B5F1-3D93-405E-B5D7-9BBF53E44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F1FA4-2C02-48D5-AB82-F0A991AC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0C9AC-4C11-42CD-B469-C2FA4888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4B0C5-3268-4BB1-B9C9-31EB6E04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A4548-08F7-4537-B38A-535DC295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D5692-DE46-434A-A47F-E95004E6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5783D-2370-44DD-9838-90E2C9D8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9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9606-3CE8-498C-9EC2-FBC00278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FE358-DF6C-49B9-82F0-9FD8CA7E0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BBB04-B85D-41D7-999C-F59F8DCF0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F896-F772-4ACC-B924-CF0FEBB3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9C77E-AD7D-485C-92BC-536C9130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9E5A0-05FC-42F1-84C4-99264D00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9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845C-C791-4A89-BD5D-D78B837F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58113-118C-4856-B4F4-1D4F20BCD1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E07C0-3613-474C-998B-DC0FA83FE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958BA-42CE-4684-B48A-52695C752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0D221-06A4-4918-8837-077C38FA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CF0F5-99F3-46C9-8D67-619B8E03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1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D4D0F0-C8F7-4869-B74B-ADC261A3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28759-9379-4C6E-9BB4-A47C3D9A7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05B64-8F6E-4730-AA23-9EA3EB475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533E7-C7A3-4CF3-ADD2-E212418A4A7A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5FA6F-602D-4C9D-A8C3-1EA4D5071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56FA3-BEB6-4F2A-8E3A-48AB6C602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EA1A1-786E-413C-A04C-110A1E6F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270761-CC40-4F3F-A916-7E3BC3989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0855C-9FA4-417A-BE67-63C022F81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6A49B-1B06-403E-8CC5-ACB38A6BD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0602B-8D5E-417F-A930-C25D038D6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160" y="1660121"/>
            <a:ext cx="9623404" cy="3305493"/>
          </a:xfrm>
        </p:spPr>
        <p:txBody>
          <a:bodyPr>
            <a:normAutofit/>
          </a:bodyPr>
          <a:lstStyle/>
          <a:p>
            <a:pPr algn="l"/>
            <a:r>
              <a:rPr lang="en-US" sz="8800" dirty="0"/>
              <a:t>Lab 9 –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A1A5A-7EFF-41B0-81FC-C60A50BDC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159" y="4965614"/>
            <a:ext cx="9623404" cy="83445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Prokaryotes</a:t>
            </a:r>
          </a:p>
        </p:txBody>
      </p:sp>
    </p:spTree>
    <p:extLst>
      <p:ext uri="{BB962C8B-B14F-4D97-AF65-F5344CB8AC3E}">
        <p14:creationId xmlns:p14="http://schemas.microsoft.com/office/powerpoint/2010/main" val="359918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937569C-55B4-439D-A247-CC3CE2BF4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D5C770-7485-40EA-9B37-0486C5DD6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Station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37B307-848A-4EC3-8651-CD380715229C}"/>
              </a:ext>
            </a:extLst>
          </p:cNvPr>
          <p:cNvSpPr txBox="1"/>
          <p:nvPr/>
        </p:nvSpPr>
        <p:spPr>
          <a:xfrm>
            <a:off x="821515" y="2121762"/>
            <a:ext cx="6204984" cy="3626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Rhizobium </a:t>
            </a:r>
            <a:r>
              <a:rPr lang="en-US" sz="2400" dirty="0"/>
              <a:t>is a Gram-negative bacillus that lives in legume root nodules where it undergoes </a:t>
            </a:r>
            <a:r>
              <a:rPr lang="en-US" sz="2400" b="1" dirty="0"/>
              <a:t>nitrogen-fixation.</a:t>
            </a:r>
            <a:r>
              <a:rPr lang="en-US" sz="2400" dirty="0"/>
              <a:t> </a:t>
            </a:r>
            <a:endParaRPr lang="en-US" sz="2400" b="1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CAAE9850-FB7D-4631-A3EC-BA2C6133C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3" t="27412" r="30458" b="20380"/>
          <a:stretch/>
        </p:blipFill>
        <p:spPr>
          <a:xfrm rot="5400000">
            <a:off x="7697659" y="452375"/>
            <a:ext cx="2204555" cy="1913621"/>
          </a:xfrm>
          <a:prstGeom prst="rect">
            <a:avLst/>
          </a:prstGeom>
        </p:spPr>
      </p:pic>
      <p:pic>
        <p:nvPicPr>
          <p:cNvPr id="10" name="Content Placeholder 9" descr="A picture containing box&#10;&#10;Description automatically generated">
            <a:extLst>
              <a:ext uri="{FF2B5EF4-FFF2-40B4-BE49-F238E27FC236}">
                <a16:creationId xmlns:a16="http://schemas.microsoft.com/office/drawing/2014/main" id="{A0922C43-935F-4AC6-8C48-84B4C6A63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06708" y="595449"/>
            <a:ext cx="2189730" cy="1642297"/>
          </a:xfrm>
          <a:prstGeom prst="rect">
            <a:avLst/>
          </a:prstGeom>
        </p:spPr>
      </p:pic>
      <p:pic>
        <p:nvPicPr>
          <p:cNvPr id="14" name="Picture 13" descr="A picture containing building, sitting, photo, table&#10;&#10;Description automatically generated">
            <a:extLst>
              <a:ext uri="{FF2B5EF4-FFF2-40B4-BE49-F238E27FC236}">
                <a16:creationId xmlns:a16="http://schemas.microsoft.com/office/drawing/2014/main" id="{C3A1E43F-7323-4582-A7E9-51B47C40F3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19986"/>
          <a:stretch/>
        </p:blipFill>
        <p:spPr>
          <a:xfrm rot="5400000">
            <a:off x="8066743" y="2687727"/>
            <a:ext cx="3568025" cy="34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2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DA331-B249-411E-B07B-369DEAEF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FF7AB-7909-4B0F-B7B6-477E21D8DBA4}"/>
              </a:ext>
            </a:extLst>
          </p:cNvPr>
          <p:cNvSpPr txBox="1"/>
          <p:nvPr/>
        </p:nvSpPr>
        <p:spPr>
          <a:xfrm>
            <a:off x="593610" y="2121763"/>
            <a:ext cx="52354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Clostridium botulinum </a:t>
            </a:r>
            <a:r>
              <a:rPr lang="en-US" sz="2000"/>
              <a:t>produces an endospore at one end of the cell, giving the cell a ‘spoon’ appearance. The botulinum neurotoxin is one of the most potent toxins known. By blocking acetylcholine release, it causes </a:t>
            </a:r>
            <a:r>
              <a:rPr lang="en-US" sz="2000" b="1"/>
              <a:t>flaccid paralysis</a:t>
            </a:r>
            <a:r>
              <a:rPr lang="en-US" sz="2000"/>
              <a:t>.</a:t>
            </a:r>
            <a:endParaRPr lang="en-US" sz="2000" b="1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76A04A06-1D92-4558-8050-1A3E5756F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20101" r="31855" b="20691"/>
          <a:stretch/>
        </p:blipFill>
        <p:spPr>
          <a:xfrm rot="5400000">
            <a:off x="6277356" y="870834"/>
            <a:ext cx="5733287" cy="49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4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9B0D-6B0C-4F96-8895-37FD7F16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23578"/>
            <a:ext cx="3387106" cy="16455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Station 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31966-736F-49BF-9B0E-B62CE5E96E08}"/>
              </a:ext>
            </a:extLst>
          </p:cNvPr>
          <p:cNvSpPr txBox="1"/>
          <p:nvPr/>
        </p:nvSpPr>
        <p:spPr>
          <a:xfrm>
            <a:off x="804672" y="2548467"/>
            <a:ext cx="3387105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Treponema pallidum </a:t>
            </a:r>
            <a:r>
              <a:rPr lang="en-US"/>
              <a:t>(at 34,000x) is the spirochete that causes syphilis.</a:t>
            </a:r>
            <a:endParaRPr lang="en-US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creen, television, fireplace, fire&#10;&#10;Description automatically generated">
            <a:extLst>
              <a:ext uri="{FF2B5EF4-FFF2-40B4-BE49-F238E27FC236}">
                <a16:creationId xmlns:a16="http://schemas.microsoft.com/office/drawing/2014/main" id="{2382A53C-B972-4ABF-8432-9D37C7BA2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8003" r="37679" b="28439"/>
          <a:stretch/>
        </p:blipFill>
        <p:spPr>
          <a:xfrm rot="5400000">
            <a:off x="5216621" y="656724"/>
            <a:ext cx="3361582" cy="2996398"/>
          </a:xfrm>
          <a:prstGeom prst="rect">
            <a:avLst/>
          </a:prstGeom>
        </p:spPr>
      </p:pic>
      <p:sp>
        <p:nvSpPr>
          <p:cNvPr id="41" name="Rectangle 19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E7251D3-E955-4416-8425-D3110073B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25649" r="34254" b="23643"/>
          <a:stretch/>
        </p:blipFill>
        <p:spPr>
          <a:xfrm rot="5400000">
            <a:off x="9139990" y="791510"/>
            <a:ext cx="2717800" cy="2083045"/>
          </a:xfrm>
          <a:prstGeom prst="rect">
            <a:avLst/>
          </a:prstGeom>
        </p:spPr>
      </p:pic>
      <p:sp>
        <p:nvSpPr>
          <p:cNvPr id="42" name="Rectangle 21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sitting, photo, screen, white&#10;&#10;Description automatically generated">
            <a:extLst>
              <a:ext uri="{FF2B5EF4-FFF2-40B4-BE49-F238E27FC236}">
                <a16:creationId xmlns:a16="http://schemas.microsoft.com/office/drawing/2014/main" id="{AC3A2F47-BCFD-4435-AB57-718FF3C82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17318" r="25901" b="20110"/>
          <a:stretch/>
        </p:blipFill>
        <p:spPr>
          <a:xfrm rot="5400000">
            <a:off x="5864635" y="4423930"/>
            <a:ext cx="2065554" cy="1854316"/>
          </a:xfrm>
          <a:prstGeom prst="rect">
            <a:avLst/>
          </a:prstGeom>
        </p:spPr>
      </p:pic>
      <p:sp>
        <p:nvSpPr>
          <p:cNvPr id="43" name="Rectangle 23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screen shot of a red light&#10;&#10;Description automatically generated">
            <a:extLst>
              <a:ext uri="{FF2B5EF4-FFF2-40B4-BE49-F238E27FC236}">
                <a16:creationId xmlns:a16="http://schemas.microsoft.com/office/drawing/2014/main" id="{12FC26FB-8867-452A-B1C5-577828BEE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5" t="16554" r="28025" b="24262"/>
          <a:stretch/>
        </p:blipFill>
        <p:spPr>
          <a:xfrm rot="5400000">
            <a:off x="9142105" y="3813355"/>
            <a:ext cx="2713571" cy="24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0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A2F9B-66B0-42C0-BC92-99E723B4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Station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46BE7-4CF4-4F03-B468-8E9FC9181E9B}"/>
              </a:ext>
            </a:extLst>
          </p:cNvPr>
          <p:cNvSpPr txBox="1"/>
          <p:nvPr/>
        </p:nvSpPr>
        <p:spPr>
          <a:xfrm>
            <a:off x="643468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Anabaena </a:t>
            </a:r>
            <a:r>
              <a:rPr lang="en-US" sz="2000"/>
              <a:t>is a filamentous freshwater cyanobacterium surrounded by a gelatinous sheath (</a:t>
            </a:r>
            <a:r>
              <a:rPr lang="en-US" sz="2000" b="1"/>
              <a:t>S</a:t>
            </a:r>
            <a:r>
              <a:rPr lang="en-US" sz="2000"/>
              <a:t>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A </a:t>
            </a:r>
            <a:r>
              <a:rPr lang="en-US" sz="2000"/>
              <a:t>=</a:t>
            </a:r>
            <a:r>
              <a:rPr lang="en-US" sz="2000" b="1"/>
              <a:t> </a:t>
            </a:r>
            <a:r>
              <a:rPr lang="en-US" sz="2000"/>
              <a:t>survival </a:t>
            </a:r>
            <a:r>
              <a:rPr lang="en-US" sz="2000" b="1"/>
              <a:t>akinete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X </a:t>
            </a:r>
            <a:r>
              <a:rPr lang="en-US" sz="2000"/>
              <a:t>= nitrogen-fixing </a:t>
            </a:r>
            <a:r>
              <a:rPr lang="en-US" sz="2000" b="1"/>
              <a:t>heterocyst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Y </a:t>
            </a:r>
            <a:r>
              <a:rPr lang="en-US" sz="2000"/>
              <a:t>= photosynthetic </a:t>
            </a:r>
            <a:r>
              <a:rPr lang="en-US" sz="2000" b="1"/>
              <a:t>vegetative </a:t>
            </a:r>
            <a:r>
              <a:rPr lang="en-US" sz="2000"/>
              <a:t>cells</a:t>
            </a:r>
            <a:endParaRPr lang="en-US" sz="2000" b="1"/>
          </a:p>
        </p:txBody>
      </p:sp>
      <p:pic>
        <p:nvPicPr>
          <p:cNvPr id="5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E5281070-2A7C-490A-9F5E-73E3BC6E7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18035" r="29196" b="28784"/>
          <a:stretch/>
        </p:blipFill>
        <p:spPr>
          <a:xfrm rot="10800000">
            <a:off x="5411472" y="643467"/>
            <a:ext cx="6023351" cy="54101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A248AA-1284-4D65-804B-FF5B983C059F}"/>
              </a:ext>
            </a:extLst>
          </p:cNvPr>
          <p:cNvCxnSpPr>
            <a:cxnSpLocks/>
          </p:cNvCxnSpPr>
          <p:nvPr/>
        </p:nvCxnSpPr>
        <p:spPr>
          <a:xfrm flipH="1" flipV="1">
            <a:off x="7743463" y="4259485"/>
            <a:ext cx="127322" cy="5092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46C76D-E1A4-4AC8-AA72-1479A2D80D05}"/>
              </a:ext>
            </a:extLst>
          </p:cNvPr>
          <p:cNvCxnSpPr>
            <a:cxnSpLocks/>
          </p:cNvCxnSpPr>
          <p:nvPr/>
        </p:nvCxnSpPr>
        <p:spPr>
          <a:xfrm>
            <a:off x="8681012" y="2829570"/>
            <a:ext cx="198699" cy="5189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3FE16A-CD3F-4CE3-A13D-9EE7E85E2C95}"/>
              </a:ext>
            </a:extLst>
          </p:cNvPr>
          <p:cNvSpPr txBox="1"/>
          <p:nvPr/>
        </p:nvSpPr>
        <p:spPr>
          <a:xfrm>
            <a:off x="7743463" y="4857220"/>
            <a:ext cx="38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1EA864-27FC-43AD-A78D-C1C420E6335D}"/>
              </a:ext>
            </a:extLst>
          </p:cNvPr>
          <p:cNvSpPr txBox="1"/>
          <p:nvPr/>
        </p:nvSpPr>
        <p:spPr>
          <a:xfrm>
            <a:off x="8490029" y="2453377"/>
            <a:ext cx="38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278983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A2F9B-66B0-42C0-BC92-99E723B4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Station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46BE7-4CF4-4F03-B468-8E9FC9181E9B}"/>
              </a:ext>
            </a:extLst>
          </p:cNvPr>
          <p:cNvSpPr txBox="1"/>
          <p:nvPr/>
        </p:nvSpPr>
        <p:spPr>
          <a:xfrm>
            <a:off x="815451" y="3414966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 = sheath 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 </a:t>
            </a:r>
            <a:r>
              <a:rPr lang="en-US" sz="2000" dirty="0"/>
              <a:t>=</a:t>
            </a:r>
            <a:r>
              <a:rPr lang="en-US" sz="2000" b="1" dirty="0"/>
              <a:t> </a:t>
            </a:r>
            <a:r>
              <a:rPr lang="en-US" sz="2000" dirty="0"/>
              <a:t>survival </a:t>
            </a:r>
            <a:r>
              <a:rPr lang="en-US" sz="2000" b="1" dirty="0" err="1"/>
              <a:t>akinete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X </a:t>
            </a:r>
            <a:r>
              <a:rPr lang="en-US" sz="2000" dirty="0"/>
              <a:t>= nitrogen-fixing </a:t>
            </a:r>
            <a:r>
              <a:rPr lang="en-US" sz="2000" b="1" dirty="0"/>
              <a:t>heterocyst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Y </a:t>
            </a:r>
            <a:r>
              <a:rPr lang="en-US" sz="2000" dirty="0"/>
              <a:t>= photosynthetic </a:t>
            </a:r>
            <a:r>
              <a:rPr lang="en-US" sz="2000" b="1" dirty="0"/>
              <a:t>vegetative </a:t>
            </a:r>
            <a:r>
              <a:rPr lang="en-US" sz="2000" dirty="0"/>
              <a:t>cells</a:t>
            </a:r>
            <a:endParaRPr lang="en-US" sz="2000" b="1" dirty="0"/>
          </a:p>
        </p:txBody>
      </p:sp>
      <p:pic>
        <p:nvPicPr>
          <p:cNvPr id="5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E5281070-2A7C-490A-9F5E-73E3BC6E7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18035" r="29196" b="28784"/>
          <a:stretch/>
        </p:blipFill>
        <p:spPr>
          <a:xfrm rot="10800000">
            <a:off x="5411472" y="643467"/>
            <a:ext cx="6023351" cy="541019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A248AA-1284-4D65-804B-FF5B983C059F}"/>
              </a:ext>
            </a:extLst>
          </p:cNvPr>
          <p:cNvCxnSpPr>
            <a:cxnSpLocks/>
          </p:cNvCxnSpPr>
          <p:nvPr/>
        </p:nvCxnSpPr>
        <p:spPr>
          <a:xfrm flipH="1" flipV="1">
            <a:off x="7743463" y="4259485"/>
            <a:ext cx="127322" cy="5092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46C76D-E1A4-4AC8-AA72-1479A2D80D05}"/>
              </a:ext>
            </a:extLst>
          </p:cNvPr>
          <p:cNvCxnSpPr>
            <a:cxnSpLocks/>
          </p:cNvCxnSpPr>
          <p:nvPr/>
        </p:nvCxnSpPr>
        <p:spPr>
          <a:xfrm>
            <a:off x="8681012" y="2829570"/>
            <a:ext cx="198699" cy="51899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3FE16A-CD3F-4CE3-A13D-9EE7E85E2C95}"/>
              </a:ext>
            </a:extLst>
          </p:cNvPr>
          <p:cNvSpPr txBox="1"/>
          <p:nvPr/>
        </p:nvSpPr>
        <p:spPr>
          <a:xfrm>
            <a:off x="7743463" y="4857220"/>
            <a:ext cx="38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1EA864-27FC-43AD-A78D-C1C420E6335D}"/>
              </a:ext>
            </a:extLst>
          </p:cNvPr>
          <p:cNvSpPr txBox="1"/>
          <p:nvPr/>
        </p:nvSpPr>
        <p:spPr>
          <a:xfrm>
            <a:off x="8490029" y="2453377"/>
            <a:ext cx="38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6B4AE-8735-49AA-BE8D-4BAF7D279C71}"/>
              </a:ext>
            </a:extLst>
          </p:cNvPr>
          <p:cNvSpPr txBox="1"/>
          <p:nvPr/>
        </p:nvSpPr>
        <p:spPr>
          <a:xfrm>
            <a:off x="796402" y="2638043"/>
            <a:ext cx="297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prstClr val="white"/>
                </a:solidFill>
              </a:rPr>
              <a:t>What does each letter stand for?</a:t>
            </a:r>
          </a:p>
        </p:txBody>
      </p:sp>
    </p:spTree>
    <p:extLst>
      <p:ext uri="{BB962C8B-B14F-4D97-AF65-F5344CB8AC3E}">
        <p14:creationId xmlns:p14="http://schemas.microsoft.com/office/powerpoint/2010/main" val="2627301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2596E-8523-40B0-BC83-0674C5C7F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Station 8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1B0023-AE02-498E-AF35-E0BDC77BE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53806E12-E3AF-415B-912E-A7ADF55A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E02F9BA6-17B4-4B27-8634-3BC8F0303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1CD143C8-7B6A-44C8-927F-C9B326BA9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570BF11-63B3-4602-BC94-B4D33A143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B6BE628C-83A8-447C-BAC5-0CB57FA51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346C3AA-609E-4D9F-BF07-765787C54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F0BEFC87-1D0B-46DC-9D30-633EE50A1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7FD17961-08F4-41EC-BB9A-BC315C7B0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A500E89C-B48B-41FA-96AD-3FE3E7941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8CE9C8A0-F795-41E7-B5D8-18CFDEA96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381868D-890F-42D1-BD24-08C193D5F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B3382AF-FEB9-4C5F-8912-73BD1E5BC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62ABBA1B-CBE6-4257-8585-AA9CDDCD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E5D2E8A9-D318-4570-B2FA-74D1B6129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A0E57FA-277E-440E-B625-F3F16E16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E1137B2F-FDA3-4E48-BE8D-E8DB2A70D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921F1AE-73F0-4FB5-AB7C-91C9FFEFE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1AA81F72-1A06-4D2B-8442-CCBC037F2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3602415E-3837-4177-BBEA-2FE825470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3AA77A58-1216-40CD-B3E9-A85199DF7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FEE31F5-9043-4FFF-9D45-021BC51C3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 r="1" b="1931"/>
          <a:stretch/>
        </p:blipFill>
        <p:spPr>
          <a:xfrm rot="5400000">
            <a:off x="-631233" y="1536553"/>
            <a:ext cx="5577118" cy="3566160"/>
          </a:xfrm>
          <a:prstGeom prst="rect">
            <a:avLst/>
          </a:prstGeom>
        </p:spPr>
      </p:pic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2E0C02FC-7BF8-40EB-91FB-E6E3EF117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 r="1" b="8893"/>
          <a:stretch/>
        </p:blipFill>
        <p:spPr>
          <a:xfrm rot="5400000">
            <a:off x="3222911" y="1536553"/>
            <a:ext cx="5577118" cy="3566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A0518-D4BB-4478-B196-8E1D449B7858}"/>
              </a:ext>
            </a:extLst>
          </p:cNvPr>
          <p:cNvSpPr txBox="1"/>
          <p:nvPr/>
        </p:nvSpPr>
        <p:spPr>
          <a:xfrm>
            <a:off x="8442964" y="3155626"/>
            <a:ext cx="3444240" cy="2935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/>
              <a:t>Merismopedia</a:t>
            </a:r>
            <a:r>
              <a:rPr lang="en-US" b="1" dirty="0"/>
              <a:t> </a:t>
            </a:r>
            <a:r>
              <a:rPr lang="en-US" dirty="0"/>
              <a:t>is a freshwater cyanobacterium that forms a flat colony of cells surrounded by a gelatinous sheath (</a:t>
            </a:r>
            <a:r>
              <a:rPr lang="en-US" b="1" dirty="0"/>
              <a:t>S</a:t>
            </a:r>
            <a:r>
              <a:rPr lang="en-US" dirty="0"/>
              <a:t>)</a:t>
            </a:r>
            <a:endParaRPr lang="en-US" b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BDD4BA-B403-4D35-AC78-B15D48AB665E}"/>
              </a:ext>
            </a:extLst>
          </p:cNvPr>
          <p:cNvCxnSpPr/>
          <p:nvPr/>
        </p:nvCxnSpPr>
        <p:spPr>
          <a:xfrm>
            <a:off x="6707817" y="1129778"/>
            <a:ext cx="0" cy="49399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16F9D5-61E8-46C0-9385-2BEE4F67507F}"/>
              </a:ext>
            </a:extLst>
          </p:cNvPr>
          <p:cNvSpPr txBox="1"/>
          <p:nvPr/>
        </p:nvSpPr>
        <p:spPr>
          <a:xfrm>
            <a:off x="6560288" y="687479"/>
            <a:ext cx="43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3191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165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Lab 9 – Part 2</vt:lpstr>
      <vt:lpstr>Station 4</vt:lpstr>
      <vt:lpstr>Station 5</vt:lpstr>
      <vt:lpstr>Station 6</vt:lpstr>
      <vt:lpstr>Station 7</vt:lpstr>
      <vt:lpstr>Station 7</vt:lpstr>
      <vt:lpstr>Station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9</dc:title>
  <dc:creator>Teresa Luong</dc:creator>
  <cp:lastModifiedBy>Edmonds, Tammy</cp:lastModifiedBy>
  <cp:revision>5</cp:revision>
  <dcterms:created xsi:type="dcterms:W3CDTF">2020-03-07T01:36:14Z</dcterms:created>
  <dcterms:modified xsi:type="dcterms:W3CDTF">2022-01-31T16:45:26Z</dcterms:modified>
</cp:coreProperties>
</file>