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0"/>
  </p:notesMasterIdLst>
  <p:handoutMasterIdLst>
    <p:handoutMasterId r:id="rId51"/>
  </p:handoutMasterIdLst>
  <p:sldIdLst>
    <p:sldId id="454" r:id="rId6"/>
    <p:sldId id="257" r:id="rId7"/>
    <p:sldId id="358" r:id="rId8"/>
    <p:sldId id="461" r:id="rId9"/>
    <p:sldId id="451" r:id="rId10"/>
    <p:sldId id="452" r:id="rId11"/>
    <p:sldId id="456" r:id="rId12"/>
    <p:sldId id="458" r:id="rId13"/>
    <p:sldId id="462" r:id="rId14"/>
    <p:sldId id="463" r:id="rId15"/>
    <p:sldId id="464" r:id="rId16"/>
    <p:sldId id="465" r:id="rId17"/>
    <p:sldId id="466" r:id="rId18"/>
    <p:sldId id="467" r:id="rId19"/>
    <p:sldId id="468" r:id="rId20"/>
    <p:sldId id="494" r:id="rId21"/>
    <p:sldId id="495" r:id="rId22"/>
    <p:sldId id="496" r:id="rId23"/>
    <p:sldId id="497" r:id="rId24"/>
    <p:sldId id="469" r:id="rId25"/>
    <p:sldId id="470" r:id="rId26"/>
    <p:sldId id="471" r:id="rId27"/>
    <p:sldId id="472" r:id="rId28"/>
    <p:sldId id="473" r:id="rId29"/>
    <p:sldId id="474" r:id="rId30"/>
    <p:sldId id="475" r:id="rId31"/>
    <p:sldId id="476" r:id="rId32"/>
    <p:sldId id="477" r:id="rId33"/>
    <p:sldId id="478" r:id="rId34"/>
    <p:sldId id="479" r:id="rId35"/>
    <p:sldId id="480" r:id="rId36"/>
    <p:sldId id="481" r:id="rId37"/>
    <p:sldId id="482" r:id="rId38"/>
    <p:sldId id="483" r:id="rId39"/>
    <p:sldId id="484" r:id="rId40"/>
    <p:sldId id="485" r:id="rId41"/>
    <p:sldId id="486" r:id="rId42"/>
    <p:sldId id="487" r:id="rId43"/>
    <p:sldId id="488" r:id="rId44"/>
    <p:sldId id="489" r:id="rId45"/>
    <p:sldId id="490" r:id="rId46"/>
    <p:sldId id="491" r:id="rId47"/>
    <p:sldId id="492" r:id="rId48"/>
    <p:sldId id="49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B30838"/>
    <a:srgbClr val="0000CC"/>
    <a:srgbClr val="3DA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700" autoAdjust="0"/>
  </p:normalViewPr>
  <p:slideViewPr>
    <p:cSldViewPr>
      <p:cViewPr varScale="1">
        <p:scale>
          <a:sx n="108" d="100"/>
          <a:sy n="108" d="100"/>
        </p:scale>
        <p:origin x="1704" y="114"/>
      </p:cViewPr>
      <p:guideLst>
        <p:guide orient="horz" pos="2160"/>
        <p:guide pos="2880"/>
      </p:guideLst>
    </p:cSldViewPr>
  </p:slideViewPr>
  <p:outlineViewPr>
    <p:cViewPr>
      <p:scale>
        <a:sx n="33" d="100"/>
        <a:sy n="33" d="100"/>
      </p:scale>
      <p:origin x="48" y="5791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20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BE0A3D56-7E3C-4266-B477-0F97FEE6938E}" type="datetimeFigureOut">
              <a:rPr lang="en-US" smtClean="0"/>
              <a:pPr/>
              <a:t>1/31/2020</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A4B264DC-1E35-4E74-8EE8-FE8AA169F67C}" type="slidenum">
              <a:rPr lang="en-US" smtClean="0"/>
              <a:pPr/>
              <a:t>‹#›</a:t>
            </a:fld>
            <a:endParaRPr lang="en-US" dirty="0"/>
          </a:p>
        </p:txBody>
      </p:sp>
    </p:spTree>
    <p:extLst>
      <p:ext uri="{BB962C8B-B14F-4D97-AF65-F5344CB8AC3E}">
        <p14:creationId xmlns:p14="http://schemas.microsoft.com/office/powerpoint/2010/main" val="3908939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4AE9E91C-45F4-431B-A689-CF695CE6D50B}" type="datetimeFigureOut">
              <a:rPr lang="en-US" smtClean="0"/>
              <a:pPr/>
              <a:t>1/31/2020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CA50BA05-F326-4771-9A43-5F5DA0550BEC}" type="slidenum">
              <a:rPr lang="en-US" smtClean="0"/>
              <a:pPr/>
              <a:t>‹#›</a:t>
            </a:fld>
            <a:endParaRPr lang="en-US" dirty="0"/>
          </a:p>
        </p:txBody>
      </p:sp>
    </p:spTree>
    <p:extLst>
      <p:ext uri="{BB962C8B-B14F-4D97-AF65-F5344CB8AC3E}">
        <p14:creationId xmlns:p14="http://schemas.microsoft.com/office/powerpoint/2010/main" val="301331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4</a:t>
            </a:fld>
            <a:endParaRPr lang="en-US" dirty="0"/>
          </a:p>
        </p:txBody>
      </p:sp>
    </p:spTree>
    <p:extLst>
      <p:ext uri="{BB962C8B-B14F-4D97-AF65-F5344CB8AC3E}">
        <p14:creationId xmlns:p14="http://schemas.microsoft.com/office/powerpoint/2010/main" val="305868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Lucida Grande" charset="0"/>
                <a:ea typeface="ＭＳ Ｐゴシック" charset="0"/>
                <a:cs typeface="ＭＳ Ｐゴシック" charset="0"/>
              </a:defRPr>
            </a:lvl1pPr>
            <a:lvl2pPr marL="757066" indent="-291179">
              <a:defRPr sz="2400">
                <a:solidFill>
                  <a:schemeClr val="tx1"/>
                </a:solidFill>
                <a:latin typeface="Lucida Grande" charset="0"/>
                <a:ea typeface="ＭＳ Ｐゴシック" charset="0"/>
              </a:defRPr>
            </a:lvl2pPr>
            <a:lvl3pPr marL="1164717" indent="-232943">
              <a:defRPr sz="2400">
                <a:solidFill>
                  <a:schemeClr val="tx1"/>
                </a:solidFill>
                <a:latin typeface="Lucida Grande" charset="0"/>
                <a:ea typeface="ＭＳ Ｐゴシック" charset="0"/>
              </a:defRPr>
            </a:lvl3pPr>
            <a:lvl4pPr marL="1630604" indent="-232943">
              <a:defRPr sz="2400">
                <a:solidFill>
                  <a:schemeClr val="tx1"/>
                </a:solidFill>
                <a:latin typeface="Lucida Grande" charset="0"/>
                <a:ea typeface="ＭＳ Ｐゴシック" charset="0"/>
              </a:defRPr>
            </a:lvl4pPr>
            <a:lvl5pPr marL="2096491" indent="-232943">
              <a:defRPr sz="2400">
                <a:solidFill>
                  <a:schemeClr val="tx1"/>
                </a:solidFill>
                <a:latin typeface="Lucida Grande" charset="0"/>
                <a:ea typeface="ＭＳ Ｐゴシック" charset="0"/>
              </a:defRPr>
            </a:lvl5pPr>
            <a:lvl6pPr marL="2562377" indent="-232943" eaLnBrk="0" fontAlgn="base" hangingPunct="0">
              <a:spcBef>
                <a:spcPct val="0"/>
              </a:spcBef>
              <a:spcAft>
                <a:spcPct val="0"/>
              </a:spcAft>
              <a:defRPr sz="2400">
                <a:solidFill>
                  <a:schemeClr val="tx1"/>
                </a:solidFill>
                <a:latin typeface="Lucida Grande" charset="0"/>
                <a:ea typeface="ＭＳ Ｐゴシック" charset="0"/>
              </a:defRPr>
            </a:lvl6pPr>
            <a:lvl7pPr marL="3028264" indent="-232943" eaLnBrk="0" fontAlgn="base" hangingPunct="0">
              <a:spcBef>
                <a:spcPct val="0"/>
              </a:spcBef>
              <a:spcAft>
                <a:spcPct val="0"/>
              </a:spcAft>
              <a:defRPr sz="2400">
                <a:solidFill>
                  <a:schemeClr val="tx1"/>
                </a:solidFill>
                <a:latin typeface="Lucida Grande" charset="0"/>
                <a:ea typeface="ＭＳ Ｐゴシック" charset="0"/>
              </a:defRPr>
            </a:lvl7pPr>
            <a:lvl8pPr marL="3494151" indent="-232943" eaLnBrk="0" fontAlgn="base" hangingPunct="0">
              <a:spcBef>
                <a:spcPct val="0"/>
              </a:spcBef>
              <a:spcAft>
                <a:spcPct val="0"/>
              </a:spcAft>
              <a:defRPr sz="2400">
                <a:solidFill>
                  <a:schemeClr val="tx1"/>
                </a:solidFill>
                <a:latin typeface="Lucida Grande" charset="0"/>
                <a:ea typeface="ＭＳ Ｐゴシック" charset="0"/>
              </a:defRPr>
            </a:lvl8pPr>
            <a:lvl9pPr marL="3960038" indent="-232943" eaLnBrk="0" fontAlgn="base" hangingPunct="0">
              <a:spcBef>
                <a:spcPct val="0"/>
              </a:spcBef>
              <a:spcAft>
                <a:spcPct val="0"/>
              </a:spcAft>
              <a:defRPr sz="2400">
                <a:solidFill>
                  <a:schemeClr val="tx1"/>
                </a:solidFill>
                <a:latin typeface="Lucida Grande" charset="0"/>
                <a:ea typeface="ＭＳ Ｐゴシック" charset="0"/>
              </a:defRPr>
            </a:lvl9pPr>
          </a:lstStyle>
          <a:p>
            <a:fld id="{7F95826B-3F2E-F740-9918-C36F76E5E231}"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98DE19-411C-4830-B5AA-107F05C5E113}" type="slidenum">
              <a:rPr lang="en-US" smtClean="0"/>
              <a:pPr/>
              <a:t>9</a:t>
            </a:fld>
            <a:endParaRPr lang="en-US" dirty="0"/>
          </a:p>
        </p:txBody>
      </p:sp>
    </p:spTree>
    <p:extLst>
      <p:ext uri="{BB962C8B-B14F-4D97-AF65-F5344CB8AC3E}">
        <p14:creationId xmlns:p14="http://schemas.microsoft.com/office/powerpoint/2010/main" val="285846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B30838"/>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2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2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373063" y="1778000"/>
            <a:ext cx="8389938" cy="4851400"/>
          </a:xfrm>
          <a:prstGeom prst="rect">
            <a:avLst/>
          </a:prstGeom>
          <a:solidFill>
            <a:schemeClr val="bg1"/>
          </a:solidFill>
          <a:ln w="9525">
            <a:noFill/>
            <a:miter lim="800000"/>
            <a:headEnd/>
            <a:tailEnd/>
          </a:ln>
        </p:spPr>
        <p:txBody>
          <a:bodyPr wrap="none" anchor="ctr"/>
          <a:lstStyle/>
          <a:p>
            <a:pPr eaLnBrk="0" hangingPunct="0">
              <a:defRPr/>
            </a:pPr>
            <a:endParaRPr lang="en-US" sz="2400" dirty="0">
              <a:latin typeface="Lucida Grande" pitchFamily="48" charset="0"/>
              <a:ea typeface="Geneva" pitchFamily="48" charset="-128"/>
              <a:cs typeface="+mn-cs"/>
            </a:endParaRPr>
          </a:p>
        </p:txBody>
      </p:sp>
      <p:sp>
        <p:nvSpPr>
          <p:cNvPr id="5" name="TextBox 4"/>
          <p:cNvSpPr txBox="1"/>
          <p:nvPr/>
        </p:nvSpPr>
        <p:spPr>
          <a:xfrm>
            <a:off x="3886200" y="6398568"/>
            <a:ext cx="990600" cy="230832"/>
          </a:xfrm>
          <a:prstGeom prst="rect">
            <a:avLst/>
          </a:prstGeom>
          <a:noFill/>
        </p:spPr>
        <p:txBody>
          <a:bodyPr wrap="square" rtlCol="0">
            <a:spAutoFit/>
          </a:bodyPr>
          <a:lstStyle/>
          <a:p>
            <a:pPr algn="ctr"/>
            <a:r>
              <a:rPr lang="en-US" sz="900" b="0" i="0" dirty="0">
                <a:solidFill>
                  <a:srgbClr val="002060"/>
                </a:solidFill>
              </a:rPr>
              <a:t>SLIDE </a:t>
            </a:r>
            <a:fld id="{E625BDFF-80CA-43F9-857A-A26338077DAF}" type="slidenum">
              <a:rPr lang="en-US" sz="900" b="0" i="0" smtClean="0">
                <a:solidFill>
                  <a:srgbClr val="002060"/>
                </a:solidFill>
              </a:rPr>
              <a:pPr algn="ctr"/>
              <a:t>‹#›</a:t>
            </a:fld>
            <a:endParaRPr lang="en-US" sz="900" b="0" i="0" dirty="0">
              <a:solidFill>
                <a:srgbClr val="002060"/>
              </a:solidFill>
            </a:endParaRPr>
          </a:p>
        </p:txBody>
      </p:sp>
      <p:pic>
        <p:nvPicPr>
          <p:cNvPr id="7" name="Picture 11" descr="Swoosh Percentage Blue"/>
          <p:cNvPicPr>
            <a:picLocks noChangeAspect="1" noChangeArrowheads="1"/>
          </p:cNvPicPr>
          <p:nvPr userDrawn="1"/>
        </p:nvPicPr>
        <p:blipFill>
          <a:blip r:embed="rId6" cstate="print"/>
          <a:srcRect/>
          <a:stretch>
            <a:fillRect/>
          </a:stretch>
        </p:blipFill>
        <p:spPr bwMode="auto">
          <a:xfrm>
            <a:off x="6071578" y="4332331"/>
            <a:ext cx="2670175" cy="2287587"/>
          </a:xfrm>
          <a:prstGeom prst="rect">
            <a:avLst/>
          </a:prstGeom>
          <a:noFill/>
          <a:ln w="9525">
            <a:noFill/>
            <a:miter lim="800000"/>
            <a:headEnd/>
            <a:tailEnd/>
          </a:ln>
        </p:spPr>
      </p:pic>
      <p:pic>
        <p:nvPicPr>
          <p:cNvPr id="2" name="Picture 1" descr="LSCS_Powerpoint_Bkgn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King_H_2C.201_Bold.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90" y="457200"/>
            <a:ext cx="2298095" cy="11505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Lst>
  <p:txStyles>
    <p:titleStyle>
      <a:lvl1pPr algn="ctr" rtl="0" eaLnBrk="1" fontAlgn="base" hangingPunct="1">
        <a:spcBef>
          <a:spcPct val="0"/>
        </a:spcBef>
        <a:spcAft>
          <a:spcPct val="0"/>
        </a:spcAft>
        <a:defRPr sz="4400">
          <a:solidFill>
            <a:schemeClr val="tx2"/>
          </a:solidFill>
          <a:latin typeface="+mj-lt"/>
          <a:ea typeface="+mj-ea"/>
          <a:cs typeface="Geneva" pitchFamily="34" charset="0"/>
        </a:defRPr>
      </a:lvl1pPr>
      <a:lvl2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2pPr>
      <a:lvl3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3pPr>
      <a:lvl4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4pPr>
      <a:lvl5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5pPr>
      <a:lvl6pPr marL="457200" algn="ctr" rtl="0" eaLnBrk="1" fontAlgn="base" hangingPunct="1">
        <a:spcBef>
          <a:spcPct val="0"/>
        </a:spcBef>
        <a:spcAft>
          <a:spcPct val="0"/>
        </a:spcAft>
        <a:defRPr sz="4400">
          <a:solidFill>
            <a:schemeClr val="tx2"/>
          </a:solidFill>
          <a:latin typeface="Lucida Grande" pitchFamily="48" charset="0"/>
          <a:ea typeface="Geneva" pitchFamily="48" charset="-128"/>
        </a:defRPr>
      </a:lvl6pPr>
      <a:lvl7pPr marL="914400" algn="ctr" rtl="0" eaLnBrk="1" fontAlgn="base" hangingPunct="1">
        <a:spcBef>
          <a:spcPct val="0"/>
        </a:spcBef>
        <a:spcAft>
          <a:spcPct val="0"/>
        </a:spcAft>
        <a:defRPr sz="4400">
          <a:solidFill>
            <a:schemeClr val="tx2"/>
          </a:solidFill>
          <a:latin typeface="Lucida Grande" pitchFamily="48" charset="0"/>
          <a:ea typeface="Geneva" pitchFamily="48" charset="-128"/>
        </a:defRPr>
      </a:lvl7pPr>
      <a:lvl8pPr marL="1371600" algn="ctr" rtl="0" eaLnBrk="1" fontAlgn="base" hangingPunct="1">
        <a:spcBef>
          <a:spcPct val="0"/>
        </a:spcBef>
        <a:spcAft>
          <a:spcPct val="0"/>
        </a:spcAft>
        <a:defRPr sz="4400">
          <a:solidFill>
            <a:schemeClr val="tx2"/>
          </a:solidFill>
          <a:latin typeface="Lucida Grande" pitchFamily="48" charset="0"/>
          <a:ea typeface="Geneva" pitchFamily="48" charset="-128"/>
        </a:defRPr>
      </a:lvl8pPr>
      <a:lvl9pPr marL="1828800" algn="ctr" rtl="0" eaLnBrk="1" fontAlgn="base" hangingPunct="1">
        <a:spcBef>
          <a:spcPct val="0"/>
        </a:spcBef>
        <a:spcAft>
          <a:spcPct val="0"/>
        </a:spcAft>
        <a:defRPr sz="4400">
          <a:solidFill>
            <a:schemeClr val="tx2"/>
          </a:solidFill>
          <a:latin typeface="Lucida Grande" pitchFamily="48" charset="0"/>
          <a:ea typeface="Geneva"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nestar.edu/student-community-facilities.htm" TargetMode="External"/><Relationship Id="rId2" Type="http://schemas.openxmlformats.org/officeDocument/2006/relationships/hyperlink" Target="http://www.lonestar.edu/employees-resp.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ugabuse.com/prescription-drugs/" TargetMode="External"/><Relationship Id="rId2" Type="http://schemas.openxmlformats.org/officeDocument/2006/relationships/hyperlink" Target="https://drugabuse.com/cocaine/" TargetMode="External"/><Relationship Id="rId1" Type="http://schemas.openxmlformats.org/officeDocument/2006/relationships/slideLayout" Target="../slideLayouts/slideLayout2.xml"/><Relationship Id="rId4" Type="http://schemas.openxmlformats.org/officeDocument/2006/relationships/hyperlink" Target="https://drugabuse.com/opiate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drugabuse.com/lethal-drug-combinati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onestar.edu/student-responsibilitie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hmraharris.org/" TargetMode="External"/><Relationship Id="rId2" Type="http://schemas.openxmlformats.org/officeDocument/2006/relationships/hyperlink" Target="mailto:Student-Compliance@lonestar.edu" TargetMode="External"/><Relationship Id="rId1" Type="http://schemas.openxmlformats.org/officeDocument/2006/relationships/slideLayout" Target="../slideLayouts/slideLayout2.xml"/><Relationship Id="rId4" Type="http://schemas.openxmlformats.org/officeDocument/2006/relationships/hyperlink" Target="http://www.tcmhmrs.org/"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lonestar.edu/disciplinary-action-procedure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lonestar.edu/student-responsibilities.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lonestar.edu/CampusCarry.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onestar.edu/student-welfare-right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lonestar.edu/forms.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lonestar.edu/student-welfare-rights.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lexandra.Briggs@lonestar.edu" TargetMode="External"/><Relationship Id="rId2" Type="http://schemas.openxmlformats.org/officeDocument/2006/relationships/hyperlink" Target="mailto:kameron.whitfield@lonestar.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SC_Kingwood_Title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ctrTitle"/>
          </p:nvPr>
        </p:nvSpPr>
        <p:spPr>
          <a:xfrm>
            <a:off x="3848100" y="762000"/>
            <a:ext cx="4876800" cy="3581400"/>
          </a:xfrm>
        </p:spPr>
        <p:txBody>
          <a:bodyPr/>
          <a:lstStyle/>
          <a:p>
            <a:r>
              <a:rPr lang="en-US" dirty="0">
                <a:solidFill>
                  <a:srgbClr val="FFFFFF"/>
                </a:solidFill>
                <a:latin typeface="Arial Black"/>
                <a:cs typeface="Arial Black"/>
              </a:rPr>
              <a:t>Risk Management for</a:t>
            </a:r>
            <a:br>
              <a:rPr lang="en-US" dirty="0">
                <a:solidFill>
                  <a:srgbClr val="FFFFFF"/>
                </a:solidFill>
                <a:latin typeface="Arial Black"/>
                <a:cs typeface="Arial Black"/>
              </a:rPr>
            </a:br>
            <a:r>
              <a:rPr lang="en-US" dirty="0">
                <a:solidFill>
                  <a:srgbClr val="FFFFFF"/>
                </a:solidFill>
                <a:latin typeface="Arial Black"/>
                <a:cs typeface="Arial Black"/>
              </a:rPr>
              <a:t>Student Organizations</a:t>
            </a:r>
          </a:p>
        </p:txBody>
      </p:sp>
      <p:sp>
        <p:nvSpPr>
          <p:cNvPr id="4" name="Subtitle 3">
            <a:extLst>
              <a:ext uri="{FF2B5EF4-FFF2-40B4-BE49-F238E27FC236}">
                <a16:creationId xmlns:a16="http://schemas.microsoft.com/office/drawing/2014/main" id="{153BA97C-01BE-44FD-A7A0-AF4E3AAFEF75}"/>
              </a:ext>
            </a:extLst>
          </p:cNvPr>
          <p:cNvSpPr>
            <a:spLocks noGrp="1"/>
          </p:cNvSpPr>
          <p:nvPr>
            <p:ph type="subTitle" idx="1"/>
          </p:nvPr>
        </p:nvSpPr>
        <p:spPr>
          <a:xfrm>
            <a:off x="3581400" y="5410200"/>
            <a:ext cx="5410200" cy="1143000"/>
          </a:xfrm>
        </p:spPr>
        <p:txBody>
          <a:bodyPr/>
          <a:lstStyle/>
          <a:p>
            <a:r>
              <a:rPr lang="en-US" i="1" dirty="0">
                <a:solidFill>
                  <a:schemeClr val="bg1"/>
                </a:solidFill>
                <a:cs typeface="Arial"/>
              </a:rPr>
              <a:t>Office of Student Life</a:t>
            </a:r>
          </a:p>
          <a:p>
            <a:endParaRPr lang="en-US" dirty="0"/>
          </a:p>
        </p:txBody>
      </p:sp>
    </p:spTree>
    <p:extLst>
      <p:ext uri="{BB962C8B-B14F-4D97-AF65-F5344CB8AC3E}">
        <p14:creationId xmlns:p14="http://schemas.microsoft.com/office/powerpoint/2010/main" val="18179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9CA52-B70D-484E-B0C8-8D467642C9D3}"/>
              </a:ext>
            </a:extLst>
          </p:cNvPr>
          <p:cNvSpPr>
            <a:spLocks noGrp="1"/>
          </p:cNvSpPr>
          <p:nvPr>
            <p:ph idx="1"/>
          </p:nvPr>
        </p:nvSpPr>
        <p:spPr>
          <a:xfrm>
            <a:off x="457200" y="1905000"/>
            <a:ext cx="8229600" cy="4525963"/>
          </a:xfrm>
        </p:spPr>
        <p:txBody>
          <a:bodyPr/>
          <a:lstStyle/>
          <a:p>
            <a:pPr marL="0" indent="0">
              <a:buFontTx/>
              <a:buNone/>
            </a:pPr>
            <a:r>
              <a:rPr lang="en-US" sz="1800" b="1" dirty="0">
                <a:hlinkClick r:id="rId2"/>
              </a:rPr>
              <a:t>IV.D.10.02 Alcohol and Drug Free Workplace</a:t>
            </a:r>
            <a:endParaRPr lang="en-US" sz="1800" b="1" dirty="0"/>
          </a:p>
          <a:p>
            <a:pPr marL="0" indent="0">
              <a:buFontTx/>
              <a:buNone/>
            </a:pPr>
            <a:r>
              <a:rPr lang="en-US" sz="1800" dirty="0"/>
              <a:t>As part of the commitment to the provision of high quality and effective service to our students, employees, and the public we serve, LSCS strives to provide an alcohol and drug free workplace and learning environment. Toward that end, the unlawful manufacture, distribution, dispensation, possession, or use of a controlled substance or unauthorized drug, or the unauthorized possession and use of alcohol are prohibited in and on property owned and controlled by the System.</a:t>
            </a:r>
          </a:p>
          <a:p>
            <a:pPr>
              <a:buFontTx/>
              <a:buNone/>
            </a:pPr>
            <a:endParaRPr lang="en-US" sz="1000" dirty="0"/>
          </a:p>
          <a:p>
            <a:pPr marL="0" indent="0">
              <a:buFontTx/>
              <a:buNone/>
            </a:pPr>
            <a:r>
              <a:rPr lang="en-US" sz="1800" b="1" dirty="0">
                <a:hlinkClick r:id="rId3"/>
              </a:rPr>
              <a:t>II.D.1.06 - Serving Alcohol in System Facilities</a:t>
            </a:r>
            <a:endParaRPr lang="en-US" sz="1800" b="1" dirty="0"/>
          </a:p>
          <a:p>
            <a:pPr marL="0" indent="0">
              <a:buFontTx/>
              <a:buNone/>
            </a:pPr>
            <a:r>
              <a:rPr lang="en-US" sz="1800" dirty="0"/>
              <a:t>No group or individual will be permitted to serve or bring alcoholic beverages in or upon System facilities except as allowed by this Section.</a:t>
            </a:r>
          </a:p>
          <a:p>
            <a:pPr>
              <a:buFontTx/>
              <a:buNone/>
            </a:pPr>
            <a:endParaRPr lang="en-US" sz="1000" dirty="0"/>
          </a:p>
          <a:p>
            <a:pPr marL="0">
              <a:spcBef>
                <a:spcPts val="0"/>
              </a:spcBef>
              <a:buFontTx/>
              <a:buNone/>
            </a:pPr>
            <a:r>
              <a:rPr lang="en-US" sz="1800" dirty="0"/>
              <a:t>Violation of this or other policies may result in disciplinary action from the college, including written warning, probation, suspension, expulsion, or other penalty deemed appropriate under the circumstances.</a:t>
            </a:r>
          </a:p>
          <a:p>
            <a:pPr marL="0" indent="0">
              <a:buNone/>
            </a:pPr>
            <a:endParaRPr lang="en-US" dirty="0"/>
          </a:p>
        </p:txBody>
      </p:sp>
      <p:sp>
        <p:nvSpPr>
          <p:cNvPr id="3" name="Rectangle 2">
            <a:extLst>
              <a:ext uri="{FF2B5EF4-FFF2-40B4-BE49-F238E27FC236}">
                <a16:creationId xmlns:a16="http://schemas.microsoft.com/office/drawing/2014/main" id="{DFA26D06-57AD-42CE-AF56-533394BECD78}"/>
              </a:ext>
            </a:extLst>
          </p:cNvPr>
          <p:cNvSpPr/>
          <p:nvPr/>
        </p:nvSpPr>
        <p:spPr>
          <a:xfrm>
            <a:off x="3962400" y="731837"/>
            <a:ext cx="4572000" cy="646331"/>
          </a:xfrm>
          <a:prstGeom prst="rect">
            <a:avLst/>
          </a:prstGeom>
        </p:spPr>
        <p:txBody>
          <a:bodyPr>
            <a:spAutoFit/>
          </a:bodyPr>
          <a:lstStyle/>
          <a:p>
            <a:pPr algn="ctr"/>
            <a:r>
              <a:rPr lang="en-US" dirty="0">
                <a:solidFill>
                  <a:schemeClr val="bg1"/>
                </a:solidFill>
                <a:latin typeface="Arial Black" charset="0"/>
                <a:cs typeface="Arial Black" charset="0"/>
              </a:rPr>
              <a:t>Lone Star College</a:t>
            </a:r>
          </a:p>
          <a:p>
            <a:pPr algn="ctr"/>
            <a:r>
              <a:rPr lang="en-US" dirty="0">
                <a:solidFill>
                  <a:schemeClr val="bg1"/>
                </a:solidFill>
                <a:latin typeface="Arial Black" charset="0"/>
                <a:cs typeface="Arial Black" charset="0"/>
              </a:rPr>
              <a:t>Alcohol Policy</a:t>
            </a:r>
          </a:p>
        </p:txBody>
      </p:sp>
    </p:spTree>
    <p:extLst>
      <p:ext uri="{BB962C8B-B14F-4D97-AF65-F5344CB8AC3E}">
        <p14:creationId xmlns:p14="http://schemas.microsoft.com/office/powerpoint/2010/main" val="353628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FC915-FF57-4177-99A8-AD90EE88D8C4}"/>
              </a:ext>
            </a:extLst>
          </p:cNvPr>
          <p:cNvSpPr>
            <a:spLocks noGrp="1"/>
          </p:cNvSpPr>
          <p:nvPr>
            <p:ph idx="1"/>
          </p:nvPr>
        </p:nvSpPr>
        <p:spPr>
          <a:xfrm>
            <a:off x="457200" y="1981200"/>
            <a:ext cx="8229600" cy="4525963"/>
          </a:xfrm>
        </p:spPr>
        <p:txBody>
          <a:bodyPr/>
          <a:lstStyle/>
          <a:p>
            <a:r>
              <a:rPr lang="en-US" sz="2000" dirty="0"/>
              <a:t>Providing alcohol to a minor is a Class A misdemeanor. </a:t>
            </a:r>
          </a:p>
          <a:p>
            <a:pPr marL="0" indent="0">
              <a:buFontTx/>
              <a:buNone/>
            </a:pPr>
            <a:endParaRPr lang="en-US" sz="2000" dirty="0"/>
          </a:p>
          <a:p>
            <a:r>
              <a:rPr lang="en-US" sz="2000" dirty="0"/>
              <a:t>Punishable by a fine up to $4,000, confinement in jail for up to a year, or both. </a:t>
            </a:r>
          </a:p>
          <a:p>
            <a:pPr marL="0" indent="0">
              <a:buFontTx/>
              <a:buNone/>
            </a:pPr>
            <a:endParaRPr lang="en-US" sz="2000" dirty="0"/>
          </a:p>
          <a:p>
            <a:r>
              <a:rPr lang="en-US" sz="2000" dirty="0"/>
              <a:t>Providing alcohol to a minor at a gathering that involves binge drinking and/or coerced drinking could also result in community service and enrollment in an alcohol awareness program. </a:t>
            </a:r>
          </a:p>
          <a:p>
            <a:pPr marL="0" indent="0">
              <a:buFontTx/>
              <a:buNone/>
            </a:pPr>
            <a:endParaRPr lang="en-US" sz="2000" dirty="0"/>
          </a:p>
          <a:p>
            <a:r>
              <a:rPr lang="en-US" sz="2000" dirty="0"/>
              <a:t>Providing alcohol to minors could prevent potential employment opportunities to students pursuing careers in education, law, criminal justice, and other fields. </a:t>
            </a:r>
          </a:p>
          <a:p>
            <a:endParaRPr lang="en-US" dirty="0"/>
          </a:p>
        </p:txBody>
      </p:sp>
      <p:sp>
        <p:nvSpPr>
          <p:cNvPr id="3" name="Rectangle 2">
            <a:extLst>
              <a:ext uri="{FF2B5EF4-FFF2-40B4-BE49-F238E27FC236}">
                <a16:creationId xmlns:a16="http://schemas.microsoft.com/office/drawing/2014/main" id="{590E4BD2-8831-4D91-A3E6-8AE046802633}"/>
              </a:ext>
            </a:extLst>
          </p:cNvPr>
          <p:cNvSpPr/>
          <p:nvPr/>
        </p:nvSpPr>
        <p:spPr>
          <a:xfrm>
            <a:off x="4081509" y="717781"/>
            <a:ext cx="4572000" cy="646331"/>
          </a:xfrm>
          <a:prstGeom prst="rect">
            <a:avLst/>
          </a:prstGeom>
        </p:spPr>
        <p:txBody>
          <a:bodyPr>
            <a:spAutoFit/>
          </a:bodyPr>
          <a:lstStyle/>
          <a:p>
            <a:pPr algn="ctr"/>
            <a:r>
              <a:rPr lang="en-US" dirty="0">
                <a:solidFill>
                  <a:schemeClr val="bg1"/>
                </a:solidFill>
                <a:latin typeface="Arial Black" charset="0"/>
                <a:cs typeface="Arial Black" charset="0"/>
              </a:rPr>
              <a:t>Providing Alcohol</a:t>
            </a:r>
          </a:p>
          <a:p>
            <a:pPr algn="ctr"/>
            <a:r>
              <a:rPr lang="en-US" dirty="0">
                <a:solidFill>
                  <a:schemeClr val="bg1"/>
                </a:solidFill>
                <a:latin typeface="Arial Black" charset="0"/>
                <a:cs typeface="Arial Black" charset="0"/>
              </a:rPr>
              <a:t>To Minors</a:t>
            </a:r>
          </a:p>
        </p:txBody>
      </p:sp>
    </p:spTree>
    <p:extLst>
      <p:ext uri="{BB962C8B-B14F-4D97-AF65-F5344CB8AC3E}">
        <p14:creationId xmlns:p14="http://schemas.microsoft.com/office/powerpoint/2010/main" val="184070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92143-0651-4EEF-8216-BF32A51F280C}"/>
              </a:ext>
            </a:extLst>
          </p:cNvPr>
          <p:cNvSpPr>
            <a:spLocks noGrp="1"/>
          </p:cNvSpPr>
          <p:nvPr>
            <p:ph idx="1"/>
          </p:nvPr>
        </p:nvSpPr>
        <p:spPr>
          <a:xfrm>
            <a:off x="457200" y="1905000"/>
            <a:ext cx="8229600" cy="4525963"/>
          </a:xfrm>
        </p:spPr>
        <p:txBody>
          <a:bodyPr/>
          <a:lstStyle/>
          <a:p>
            <a:pPr marL="0" indent="0">
              <a:buFontTx/>
              <a:buNone/>
            </a:pPr>
            <a:r>
              <a:rPr lang="en-US" sz="1600" b="1" u="sng" dirty="0"/>
              <a:t>Driving UNDER the Influence </a:t>
            </a:r>
          </a:p>
          <a:p>
            <a:pPr marL="0" indent="0">
              <a:buFontTx/>
              <a:buNone/>
            </a:pPr>
            <a:r>
              <a:rPr lang="en-US" sz="1600" dirty="0"/>
              <a:t>Texas has a </a:t>
            </a:r>
            <a:r>
              <a:rPr lang="en-US" sz="1600" b="1" dirty="0">
                <a:solidFill>
                  <a:srgbClr val="FF0000"/>
                </a:solidFill>
              </a:rPr>
              <a:t>ZERO Tolerance </a:t>
            </a:r>
            <a:r>
              <a:rPr lang="en-US" sz="1600" dirty="0"/>
              <a:t>law for minors (</a:t>
            </a:r>
            <a:r>
              <a:rPr lang="en-US" sz="1600" i="1" dirty="0"/>
              <a:t>under 21</a:t>
            </a:r>
            <a:r>
              <a:rPr lang="en-US" sz="1600" dirty="0"/>
              <a:t>) who operate a motor vehicle in a public place while having </a:t>
            </a:r>
            <a:r>
              <a:rPr lang="en-US" sz="1600" b="1" dirty="0"/>
              <a:t>any </a:t>
            </a:r>
            <a:r>
              <a:rPr lang="en-US" sz="1600" dirty="0"/>
              <a:t>amount of alcohol in their system. </a:t>
            </a:r>
          </a:p>
          <a:p>
            <a:r>
              <a:rPr lang="en-US" sz="1600" dirty="0"/>
              <a:t>Class C misdemeanor, punishable up to a $500 fine.</a:t>
            </a:r>
          </a:p>
          <a:p>
            <a:r>
              <a:rPr lang="en-US" sz="1600" dirty="0"/>
              <a:t>Community Service (approximately 8-40 hours required).</a:t>
            </a:r>
          </a:p>
          <a:p>
            <a:r>
              <a:rPr lang="en-US" sz="1600" dirty="0"/>
              <a:t>Driver’s license suspended for 30-180 days. </a:t>
            </a:r>
          </a:p>
          <a:p>
            <a:r>
              <a:rPr lang="en-US" sz="1600" dirty="0"/>
              <a:t>Required to be enrolled in an alcohol awareness course. </a:t>
            </a:r>
          </a:p>
          <a:p>
            <a:endParaRPr lang="en-US" sz="1000" dirty="0"/>
          </a:p>
          <a:p>
            <a:pPr marL="0" indent="0">
              <a:buFontTx/>
              <a:buNone/>
            </a:pPr>
            <a:r>
              <a:rPr lang="en-US" sz="1600" b="1" u="sng" dirty="0"/>
              <a:t>Driving WHILE Intoxicated </a:t>
            </a:r>
          </a:p>
          <a:p>
            <a:pPr marL="0" indent="0">
              <a:buFontTx/>
              <a:buNone/>
            </a:pPr>
            <a:r>
              <a:rPr lang="en-US" sz="1600" dirty="0"/>
              <a:t>Defined as any person who is intoxicated while operating a motor vehicle in a public place. DWI is classified as a Class B misdemeanor which results in confinement in jail  for a minimum of 72 hours. </a:t>
            </a:r>
          </a:p>
          <a:p>
            <a:pPr marL="0" indent="0">
              <a:buFontTx/>
              <a:buNone/>
            </a:pPr>
            <a:endParaRPr lang="en-US" sz="1000" u="sng" dirty="0"/>
          </a:p>
          <a:p>
            <a:pPr marL="0" indent="0">
              <a:buFontTx/>
              <a:buNone/>
            </a:pPr>
            <a:r>
              <a:rPr lang="en-US" sz="1600" b="1" u="sng" dirty="0"/>
              <a:t>Driving WHILE Intoxicated with an Open Container </a:t>
            </a:r>
          </a:p>
          <a:p>
            <a:pPr marL="0" indent="0">
              <a:buFontTx/>
              <a:buNone/>
            </a:pPr>
            <a:r>
              <a:rPr lang="en-US" sz="1600" dirty="0"/>
              <a:t>Section 49.04 of the Texas Penal Code. Classified as a Class B misdemeanor, with a </a:t>
            </a:r>
            <a:r>
              <a:rPr lang="en-US" sz="1600" u="sng" dirty="0"/>
              <a:t>minimum</a:t>
            </a:r>
            <a:r>
              <a:rPr lang="en-US" sz="1600" dirty="0"/>
              <a:t> term of confinement of 6 days. </a:t>
            </a:r>
          </a:p>
          <a:p>
            <a:pPr marL="0" indent="0">
              <a:buNone/>
            </a:pPr>
            <a:endParaRPr lang="en-US" dirty="0"/>
          </a:p>
        </p:txBody>
      </p:sp>
      <p:sp>
        <p:nvSpPr>
          <p:cNvPr id="4" name="Rectangle 3">
            <a:extLst>
              <a:ext uri="{FF2B5EF4-FFF2-40B4-BE49-F238E27FC236}">
                <a16:creationId xmlns:a16="http://schemas.microsoft.com/office/drawing/2014/main" id="{C9AA722F-5671-48A1-95A0-6ACF3DAC85EB}"/>
              </a:ext>
            </a:extLst>
          </p:cNvPr>
          <p:cNvSpPr/>
          <p:nvPr/>
        </p:nvSpPr>
        <p:spPr>
          <a:xfrm>
            <a:off x="5029200" y="838200"/>
            <a:ext cx="2408993" cy="369332"/>
          </a:xfrm>
          <a:prstGeom prst="rect">
            <a:avLst/>
          </a:prstGeom>
        </p:spPr>
        <p:txBody>
          <a:bodyPr wrap="none">
            <a:spAutoFit/>
          </a:bodyPr>
          <a:lstStyle/>
          <a:p>
            <a:pPr algn="ctr"/>
            <a:r>
              <a:rPr lang="en-US" dirty="0">
                <a:solidFill>
                  <a:schemeClr val="bg1"/>
                </a:solidFill>
                <a:latin typeface="Arial Black" charset="0"/>
                <a:cs typeface="Arial Black" charset="0"/>
              </a:rPr>
              <a:t>DUI/DWI Offenses</a:t>
            </a:r>
          </a:p>
        </p:txBody>
      </p:sp>
    </p:spTree>
    <p:extLst>
      <p:ext uri="{BB962C8B-B14F-4D97-AF65-F5344CB8AC3E}">
        <p14:creationId xmlns:p14="http://schemas.microsoft.com/office/powerpoint/2010/main" val="98249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75DE87-D546-4775-9F99-85026C2047FB}"/>
              </a:ext>
            </a:extLst>
          </p:cNvPr>
          <p:cNvSpPr>
            <a:spLocks noGrp="1"/>
          </p:cNvSpPr>
          <p:nvPr>
            <p:ph idx="1"/>
          </p:nvPr>
        </p:nvSpPr>
        <p:spPr>
          <a:xfrm>
            <a:off x="457200" y="1905000"/>
            <a:ext cx="8229600" cy="4525963"/>
          </a:xfrm>
        </p:spPr>
        <p:txBody>
          <a:bodyPr/>
          <a:lstStyle/>
          <a:p>
            <a:pPr marL="0" indent="0">
              <a:buFontTx/>
              <a:buNone/>
            </a:pPr>
            <a:r>
              <a:rPr lang="en-US" sz="2400" b="1" dirty="0"/>
              <a:t>Effective: September 1, 2011 </a:t>
            </a:r>
          </a:p>
          <a:p>
            <a:pPr marL="0" indent="0">
              <a:buFontTx/>
              <a:buNone/>
            </a:pPr>
            <a:endParaRPr lang="en-US" sz="2400" b="1" dirty="0"/>
          </a:p>
          <a:p>
            <a:pPr marL="0" indent="0">
              <a:buFontTx/>
              <a:buNone/>
            </a:pPr>
            <a:r>
              <a:rPr lang="en-US" sz="2400" dirty="0"/>
              <a:t>The Texas Legislature passed a law that enables a person under 21 to </a:t>
            </a:r>
            <a:r>
              <a:rPr lang="en-US" sz="2400" b="1" dirty="0"/>
              <a:t>not </a:t>
            </a:r>
            <a:r>
              <a:rPr lang="en-US" sz="2400" dirty="0"/>
              <a:t>be charged by the police for possessing and/or consuming alcohol if the person calls 911 in the case of someone having alcohol poisoning. </a:t>
            </a:r>
          </a:p>
          <a:p>
            <a:pPr marL="0" indent="0">
              <a:buFontTx/>
              <a:buNone/>
            </a:pPr>
            <a:endParaRPr lang="en-US" sz="2400" dirty="0"/>
          </a:p>
          <a:p>
            <a:pPr marL="0" indent="0">
              <a:buFontTx/>
              <a:buNone/>
            </a:pPr>
            <a:r>
              <a:rPr lang="en-US" sz="2400" dirty="0"/>
              <a:t>This limited immunity applies only to the </a:t>
            </a:r>
            <a:r>
              <a:rPr lang="en-US" sz="2400" b="1" dirty="0"/>
              <a:t>first person to call for medical assistance and requires the caller to remain at the scene </a:t>
            </a:r>
            <a:r>
              <a:rPr lang="en-US" sz="2400" dirty="0"/>
              <a:t>until medical assistance arrives and </a:t>
            </a:r>
            <a:r>
              <a:rPr lang="en-US" sz="2400" b="1" dirty="0"/>
              <a:t>cooperates with EMS and law enforcement officers</a:t>
            </a:r>
            <a:r>
              <a:rPr lang="en-US" sz="2400" dirty="0"/>
              <a:t>. </a:t>
            </a:r>
          </a:p>
          <a:p>
            <a:pPr marL="0" indent="0">
              <a:buNone/>
            </a:pPr>
            <a:endParaRPr lang="en-US" dirty="0"/>
          </a:p>
        </p:txBody>
      </p:sp>
      <p:sp>
        <p:nvSpPr>
          <p:cNvPr id="3" name="Rectangle 2">
            <a:extLst>
              <a:ext uri="{FF2B5EF4-FFF2-40B4-BE49-F238E27FC236}">
                <a16:creationId xmlns:a16="http://schemas.microsoft.com/office/drawing/2014/main" id="{064E6DD2-E474-420A-BE03-648FB8CFF86D}"/>
              </a:ext>
            </a:extLst>
          </p:cNvPr>
          <p:cNvSpPr/>
          <p:nvPr/>
        </p:nvSpPr>
        <p:spPr>
          <a:xfrm>
            <a:off x="3810000" y="685800"/>
            <a:ext cx="4572000" cy="646331"/>
          </a:xfrm>
          <a:prstGeom prst="rect">
            <a:avLst/>
          </a:prstGeom>
        </p:spPr>
        <p:txBody>
          <a:bodyPr>
            <a:spAutoFit/>
          </a:bodyPr>
          <a:lstStyle/>
          <a:p>
            <a:pPr algn="ctr"/>
            <a:r>
              <a:rPr lang="en-US" dirty="0">
                <a:solidFill>
                  <a:schemeClr val="bg1"/>
                </a:solidFill>
                <a:latin typeface="Arial Black" charset="0"/>
                <a:cs typeface="Arial Black" charset="0"/>
              </a:rPr>
              <a:t>When Medical Assistance Is Needed</a:t>
            </a:r>
          </a:p>
        </p:txBody>
      </p:sp>
    </p:spTree>
    <p:extLst>
      <p:ext uri="{BB962C8B-B14F-4D97-AF65-F5344CB8AC3E}">
        <p14:creationId xmlns:p14="http://schemas.microsoft.com/office/powerpoint/2010/main" val="9383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60EB7DAA-57C1-478C-9C66-D005236534D1}"/>
              </a:ext>
            </a:extLst>
          </p:cNvPr>
          <p:cNvSpPr txBox="1">
            <a:spLocks noGrp="1"/>
          </p:cNvSpPr>
          <p:nvPr>
            <p:ph idx="1"/>
          </p:nvPr>
        </p:nvSpPr>
        <p:spPr>
          <a:xfrm>
            <a:off x="457200" y="1905000"/>
            <a:ext cx="8229600" cy="42211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kern="0" dirty="0"/>
              <a:t>It is illegal to use, manufacture, own, sell, and/or distribute substances defined and regulated under Chapters 481, 484, and 485 of the Texas Health and Safety Code. </a:t>
            </a:r>
          </a:p>
        </p:txBody>
      </p:sp>
      <p:pic>
        <p:nvPicPr>
          <p:cNvPr id="4" name="Picture 3">
            <a:extLst>
              <a:ext uri="{FF2B5EF4-FFF2-40B4-BE49-F238E27FC236}">
                <a16:creationId xmlns:a16="http://schemas.microsoft.com/office/drawing/2014/main" id="{7A399638-F65D-4B44-9AAA-60B784E24079}"/>
              </a:ext>
            </a:extLst>
          </p:cNvPr>
          <p:cNvPicPr>
            <a:picLocks noChangeAspect="1"/>
          </p:cNvPicPr>
          <p:nvPr/>
        </p:nvPicPr>
        <p:blipFill>
          <a:blip r:embed="rId2"/>
          <a:stretch>
            <a:fillRect/>
          </a:stretch>
        </p:blipFill>
        <p:spPr>
          <a:xfrm>
            <a:off x="477915" y="2823017"/>
            <a:ext cx="3657600" cy="3657600"/>
          </a:xfrm>
          <a:prstGeom prst="rect">
            <a:avLst/>
          </a:prstGeom>
        </p:spPr>
      </p:pic>
      <p:pic>
        <p:nvPicPr>
          <p:cNvPr id="5" name="Picture 4">
            <a:extLst>
              <a:ext uri="{FF2B5EF4-FFF2-40B4-BE49-F238E27FC236}">
                <a16:creationId xmlns:a16="http://schemas.microsoft.com/office/drawing/2014/main" id="{C7CF2B20-44C1-4182-BEB7-26B513C66D9C}"/>
              </a:ext>
            </a:extLst>
          </p:cNvPr>
          <p:cNvPicPr>
            <a:picLocks noChangeAspect="1"/>
          </p:cNvPicPr>
          <p:nvPr/>
        </p:nvPicPr>
        <p:blipFill>
          <a:blip r:embed="rId3"/>
          <a:stretch>
            <a:fillRect/>
          </a:stretch>
        </p:blipFill>
        <p:spPr>
          <a:xfrm>
            <a:off x="3200400" y="2971800"/>
            <a:ext cx="5334000" cy="3055234"/>
          </a:xfrm>
          <a:prstGeom prst="rect">
            <a:avLst/>
          </a:prstGeom>
        </p:spPr>
      </p:pic>
      <p:sp>
        <p:nvSpPr>
          <p:cNvPr id="6" name="Rectangle 5">
            <a:extLst>
              <a:ext uri="{FF2B5EF4-FFF2-40B4-BE49-F238E27FC236}">
                <a16:creationId xmlns:a16="http://schemas.microsoft.com/office/drawing/2014/main" id="{EAE50D8C-0957-4B52-9190-4EEE160C9618}"/>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Drug Use</a:t>
            </a:r>
          </a:p>
        </p:txBody>
      </p:sp>
    </p:spTree>
    <p:extLst>
      <p:ext uri="{BB962C8B-B14F-4D97-AF65-F5344CB8AC3E}">
        <p14:creationId xmlns:p14="http://schemas.microsoft.com/office/powerpoint/2010/main" val="353566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923D0-5723-4F5A-9CB8-22119B126107}"/>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Drug Use Data</a:t>
            </a:r>
          </a:p>
        </p:txBody>
      </p:sp>
      <p:sp>
        <p:nvSpPr>
          <p:cNvPr id="4" name="Content Placeholder 1">
            <a:extLst>
              <a:ext uri="{FF2B5EF4-FFF2-40B4-BE49-F238E27FC236}">
                <a16:creationId xmlns:a16="http://schemas.microsoft.com/office/drawing/2014/main" id="{E4DD88CE-B104-417D-A443-0E2A991AFFB5}"/>
              </a:ext>
            </a:extLst>
          </p:cNvPr>
          <p:cNvSpPr txBox="1">
            <a:spLocks noGrp="1"/>
          </p:cNvSpPr>
          <p:nvPr>
            <p:ph idx="1"/>
          </p:nvPr>
        </p:nvSpPr>
        <p:spPr>
          <a:xfrm>
            <a:off x="457200" y="1905000"/>
            <a:ext cx="8229600" cy="42211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400" kern="0" dirty="0"/>
              <a:t>Approximately 1 in 10 Americans aged 12+ used an illicit drug in the past 30 days…for those aged 18-25, it was as high as 1 in 4.</a:t>
            </a:r>
          </a:p>
          <a:p>
            <a:pPr marL="0" indent="0">
              <a:buFontTx/>
              <a:buNone/>
            </a:pPr>
            <a:endParaRPr lang="en-US" sz="2400" kern="0" dirty="0"/>
          </a:p>
          <a:p>
            <a:r>
              <a:rPr lang="en-US" sz="2400" kern="0" dirty="0"/>
              <a:t>The most commonly used drug was marijuana, followed by pain relievers.</a:t>
            </a:r>
          </a:p>
          <a:p>
            <a:pPr marL="1371600" lvl="3" indent="0">
              <a:buFontTx/>
              <a:buNone/>
            </a:pPr>
            <a:endParaRPr lang="en-US" kern="0" dirty="0"/>
          </a:p>
          <a:p>
            <a:pPr marL="1371600" lvl="3" indent="0">
              <a:buFontTx/>
              <a:buNone/>
            </a:pPr>
            <a:endParaRPr lang="en-US" sz="1000" kern="0" dirty="0"/>
          </a:p>
          <a:p>
            <a:pPr marL="914400" lvl="2" indent="0">
              <a:buFontTx/>
              <a:buNone/>
            </a:pPr>
            <a:r>
              <a:rPr lang="en-US" sz="2000" kern="0" dirty="0"/>
              <a:t>Source: National Survey on Drug Use and Health (2016)</a:t>
            </a:r>
          </a:p>
          <a:p>
            <a:pPr marL="1371600" lvl="3" indent="0">
              <a:buFontTx/>
              <a:buNone/>
            </a:pPr>
            <a:r>
              <a:rPr lang="en-US" kern="0" dirty="0"/>
              <a:t>	Substance Abuse &amp; Mental Health Services 	Administration	</a:t>
            </a:r>
          </a:p>
        </p:txBody>
      </p:sp>
    </p:spTree>
    <p:extLst>
      <p:ext uri="{BB962C8B-B14F-4D97-AF65-F5344CB8AC3E}">
        <p14:creationId xmlns:p14="http://schemas.microsoft.com/office/powerpoint/2010/main" val="4133971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923D0-5723-4F5A-9CB8-22119B126107}"/>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Drug Abuse</a:t>
            </a:r>
          </a:p>
        </p:txBody>
      </p:sp>
      <p:sp>
        <p:nvSpPr>
          <p:cNvPr id="4" name="Content Placeholder 1">
            <a:extLst>
              <a:ext uri="{FF2B5EF4-FFF2-40B4-BE49-F238E27FC236}">
                <a16:creationId xmlns:a16="http://schemas.microsoft.com/office/drawing/2014/main" id="{E4DD88CE-B104-417D-A443-0E2A991AFFB5}"/>
              </a:ext>
            </a:extLst>
          </p:cNvPr>
          <p:cNvSpPr txBox="1">
            <a:spLocks noGrp="1"/>
          </p:cNvSpPr>
          <p:nvPr>
            <p:ph idx="1"/>
          </p:nvPr>
        </p:nvSpPr>
        <p:spPr>
          <a:xfrm>
            <a:off x="457200" y="1905000"/>
            <a:ext cx="8229600" cy="42211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ct val="0"/>
              </a:spcBef>
              <a:buNone/>
            </a:pPr>
            <a:r>
              <a:rPr lang="en-US" altLang="en-US" sz="2400" dirty="0"/>
              <a:t>Drug abuse always carries the risk of serious side effects, including overdose. Whether you abuse alcohol, an illegal drug such as </a:t>
            </a:r>
            <a:r>
              <a:rPr lang="en-US" altLang="en-US" sz="2400" dirty="0">
                <a:hlinkClick r:id="rId2">
                  <a:extLst>
                    <a:ext uri="{A12FA001-AC4F-418D-AE19-62706E023703}">
                      <ahyp:hlinkClr xmlns:ahyp="http://schemas.microsoft.com/office/drawing/2018/hyperlinkcolor" val="tx"/>
                    </a:ext>
                  </a:extLst>
                </a:hlinkClick>
              </a:rPr>
              <a:t>cocaine</a:t>
            </a:r>
            <a:r>
              <a:rPr lang="en-US" altLang="en-US" sz="2400" dirty="0"/>
              <a:t>, or </a:t>
            </a:r>
            <a:r>
              <a:rPr lang="en-US" altLang="en-US" sz="2400" dirty="0">
                <a:hlinkClick r:id="rId3">
                  <a:extLst>
                    <a:ext uri="{A12FA001-AC4F-418D-AE19-62706E023703}">
                      <ahyp:hlinkClr xmlns:ahyp="http://schemas.microsoft.com/office/drawing/2018/hyperlinkcolor" val="tx"/>
                    </a:ext>
                  </a:extLst>
                </a:hlinkClick>
              </a:rPr>
              <a:t>medications prescribed</a:t>
            </a:r>
            <a:r>
              <a:rPr lang="en-US" altLang="en-US" sz="2400" dirty="0"/>
              <a:t> by a doctor—such as </a:t>
            </a:r>
            <a:r>
              <a:rPr lang="en-US" altLang="en-US" sz="2400" dirty="0">
                <a:hlinkClick r:id="rId4">
                  <a:extLst>
                    <a:ext uri="{A12FA001-AC4F-418D-AE19-62706E023703}">
                      <ahyp:hlinkClr xmlns:ahyp="http://schemas.microsoft.com/office/drawing/2018/hyperlinkcolor" val="tx"/>
                    </a:ext>
                  </a:extLst>
                </a:hlinkClick>
              </a:rPr>
              <a:t>opioid</a:t>
            </a:r>
            <a:r>
              <a:rPr lang="en-US" altLang="en-US" sz="2400" dirty="0"/>
              <a:t> painkillers—addiction development will always be a concern. And in many cases, if substance abuse behavior persists, there remains a real possibility of a drug overdose.</a:t>
            </a:r>
          </a:p>
          <a:p>
            <a:pPr>
              <a:spcBef>
                <a:spcPct val="0"/>
              </a:spcBef>
              <a:buNone/>
            </a:pPr>
            <a:endParaRPr lang="en-US" altLang="en-US" sz="2400" dirty="0"/>
          </a:p>
          <a:p>
            <a:pPr>
              <a:spcBef>
                <a:spcPct val="0"/>
              </a:spcBef>
              <a:buNone/>
            </a:pPr>
            <a:r>
              <a:rPr lang="en-US" altLang="en-US" sz="2400" dirty="0"/>
              <a:t>Any drug overdose can be either accidental or intentional.</a:t>
            </a:r>
          </a:p>
        </p:txBody>
      </p:sp>
    </p:spTree>
    <p:extLst>
      <p:ext uri="{BB962C8B-B14F-4D97-AF65-F5344CB8AC3E}">
        <p14:creationId xmlns:p14="http://schemas.microsoft.com/office/powerpoint/2010/main" val="193255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923D0-5723-4F5A-9CB8-22119B126107}"/>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Symptoms/Signs of Drug Overdose</a:t>
            </a:r>
          </a:p>
        </p:txBody>
      </p:sp>
      <p:sp>
        <p:nvSpPr>
          <p:cNvPr id="2" name="Rectangle 1">
            <a:extLst>
              <a:ext uri="{FF2B5EF4-FFF2-40B4-BE49-F238E27FC236}">
                <a16:creationId xmlns:a16="http://schemas.microsoft.com/office/drawing/2014/main" id="{E3D41D51-0E0F-4CB7-B241-35D878CA4F02}"/>
              </a:ext>
            </a:extLst>
          </p:cNvPr>
          <p:cNvSpPr/>
          <p:nvPr/>
        </p:nvSpPr>
        <p:spPr>
          <a:xfrm>
            <a:off x="457200" y="1846451"/>
            <a:ext cx="8534400" cy="1323439"/>
          </a:xfrm>
          <a:prstGeom prst="rect">
            <a:avLst/>
          </a:prstGeom>
        </p:spPr>
        <p:txBody>
          <a:bodyPr wrap="square">
            <a:spAutoFit/>
          </a:bodyPr>
          <a:lstStyle/>
          <a:p>
            <a:pPr>
              <a:spcBef>
                <a:spcPct val="0"/>
              </a:spcBef>
            </a:pPr>
            <a:r>
              <a:rPr lang="en-US" altLang="en-US" sz="2000" dirty="0"/>
              <a:t>The physical and psychological signs of a drug overdose can vary depending on the type of drug taken, and whether the drug was taken in </a:t>
            </a:r>
            <a:r>
              <a:rPr lang="en-US" altLang="en-US" sz="2000" dirty="0">
                <a:hlinkClick r:id="rId2">
                  <a:extLst>
                    <a:ext uri="{A12FA001-AC4F-418D-AE19-62706E023703}">
                      <ahyp:hlinkClr xmlns:ahyp="http://schemas.microsoft.com/office/drawing/2018/hyperlinkcolor" val="tx"/>
                    </a:ext>
                  </a:extLst>
                </a:hlinkClick>
              </a:rPr>
              <a:t>combination with other substances.</a:t>
            </a:r>
            <a:endParaRPr lang="en-US" altLang="en-US" sz="2000" dirty="0"/>
          </a:p>
          <a:p>
            <a:pPr>
              <a:spcBef>
                <a:spcPct val="0"/>
              </a:spcBef>
            </a:pPr>
            <a:r>
              <a:rPr lang="en-US" altLang="en-US" sz="2000" dirty="0"/>
              <a:t>Common signs and symptoms of a drug overdose can include:</a:t>
            </a:r>
          </a:p>
        </p:txBody>
      </p:sp>
      <p:sp>
        <p:nvSpPr>
          <p:cNvPr id="7" name="Rectangle 6">
            <a:extLst>
              <a:ext uri="{FF2B5EF4-FFF2-40B4-BE49-F238E27FC236}">
                <a16:creationId xmlns:a16="http://schemas.microsoft.com/office/drawing/2014/main" id="{2F8617B5-0866-4D69-9100-9EE6C796DF05}"/>
              </a:ext>
            </a:extLst>
          </p:cNvPr>
          <p:cNvSpPr/>
          <p:nvPr/>
        </p:nvSpPr>
        <p:spPr>
          <a:xfrm>
            <a:off x="228600" y="3235048"/>
            <a:ext cx="4191000" cy="2862322"/>
          </a:xfrm>
          <a:prstGeom prst="rect">
            <a:avLst/>
          </a:prstGeom>
        </p:spPr>
        <p:txBody>
          <a:bodyPr wrap="square">
            <a:spAutoFit/>
          </a:bodyPr>
          <a:lstStyle/>
          <a:p>
            <a:pPr marL="800100" lvl="1" indent="-342900">
              <a:spcBef>
                <a:spcPct val="0"/>
              </a:spcBef>
              <a:buFont typeface="Arial" panose="020B0604020202020204" pitchFamily="34" charset="0"/>
              <a:buChar char="•"/>
            </a:pPr>
            <a:r>
              <a:rPr lang="en-US" altLang="en-US" dirty="0"/>
              <a:t>Dilated pupils.</a:t>
            </a:r>
          </a:p>
          <a:p>
            <a:pPr marL="800100" lvl="1" indent="-342900">
              <a:spcBef>
                <a:spcPct val="0"/>
              </a:spcBef>
              <a:buFont typeface="Arial" panose="020B0604020202020204" pitchFamily="34" charset="0"/>
              <a:buChar char="•"/>
            </a:pPr>
            <a:r>
              <a:rPr lang="en-US" altLang="en-US" dirty="0"/>
              <a:t>Unsteady walking.</a:t>
            </a:r>
          </a:p>
          <a:p>
            <a:pPr marL="800100" lvl="1" indent="-342900">
              <a:spcBef>
                <a:spcPct val="0"/>
              </a:spcBef>
              <a:buFont typeface="Arial" panose="020B0604020202020204" pitchFamily="34" charset="0"/>
              <a:buChar char="•"/>
            </a:pPr>
            <a:r>
              <a:rPr lang="en-US" altLang="en-US" dirty="0"/>
              <a:t>Chest pain.</a:t>
            </a:r>
          </a:p>
          <a:p>
            <a:pPr marL="800100" lvl="1" indent="-342900">
              <a:spcBef>
                <a:spcPct val="0"/>
              </a:spcBef>
              <a:buFont typeface="Arial" panose="020B0604020202020204" pitchFamily="34" charset="0"/>
              <a:buChar char="•"/>
            </a:pPr>
            <a:r>
              <a:rPr lang="en-US" altLang="en-US" dirty="0"/>
              <a:t>Severe difficulty breathing, shallow breathing, or complete cessation of breath.</a:t>
            </a:r>
          </a:p>
          <a:p>
            <a:pPr marL="800100" lvl="1" indent="-342900">
              <a:spcBef>
                <a:spcPct val="0"/>
              </a:spcBef>
              <a:buFont typeface="Arial" panose="020B0604020202020204" pitchFamily="34" charset="0"/>
              <a:buChar char="•"/>
            </a:pPr>
            <a:r>
              <a:rPr lang="en-US" altLang="en-US" dirty="0"/>
              <a:t>Gurgling sounds that indicate the person’s airway is blocked.</a:t>
            </a:r>
          </a:p>
          <a:p>
            <a:pPr marL="800100" lvl="1" indent="-342900">
              <a:spcBef>
                <a:spcPct val="0"/>
              </a:spcBef>
              <a:buFont typeface="Arial" panose="020B0604020202020204" pitchFamily="34" charset="0"/>
              <a:buChar char="•"/>
            </a:pPr>
            <a:r>
              <a:rPr lang="en-US" altLang="en-US" dirty="0"/>
              <a:t>Blue lips or fingers.</a:t>
            </a:r>
          </a:p>
          <a:p>
            <a:pPr marL="800100" lvl="1" indent="-342900">
              <a:spcBef>
                <a:spcPct val="0"/>
              </a:spcBef>
              <a:buFont typeface="Arial" panose="020B0604020202020204" pitchFamily="34" charset="0"/>
              <a:buChar char="•"/>
            </a:pPr>
            <a:r>
              <a:rPr lang="en-US" altLang="en-US" dirty="0"/>
              <a:t>Nausea or vomiting.</a:t>
            </a:r>
          </a:p>
        </p:txBody>
      </p:sp>
      <p:sp>
        <p:nvSpPr>
          <p:cNvPr id="8" name="Rectangle 7">
            <a:extLst>
              <a:ext uri="{FF2B5EF4-FFF2-40B4-BE49-F238E27FC236}">
                <a16:creationId xmlns:a16="http://schemas.microsoft.com/office/drawing/2014/main" id="{3B9D7B16-75C0-44F0-89FD-6B535566A8FF}"/>
              </a:ext>
            </a:extLst>
          </p:cNvPr>
          <p:cNvSpPr/>
          <p:nvPr/>
        </p:nvSpPr>
        <p:spPr>
          <a:xfrm>
            <a:off x="4112581" y="3235048"/>
            <a:ext cx="4572000" cy="2862322"/>
          </a:xfrm>
          <a:prstGeom prst="rect">
            <a:avLst/>
          </a:prstGeom>
        </p:spPr>
        <p:txBody>
          <a:bodyPr>
            <a:spAutoFit/>
          </a:bodyPr>
          <a:lstStyle/>
          <a:p>
            <a:pPr marL="800100" lvl="1" indent="-342900">
              <a:spcBef>
                <a:spcPct val="0"/>
              </a:spcBef>
              <a:buFont typeface="Arial" panose="020B0604020202020204" pitchFamily="34" charset="0"/>
              <a:buChar char="•"/>
            </a:pPr>
            <a:r>
              <a:rPr lang="en-US" altLang="en-US" dirty="0"/>
              <a:t>Abnormally high body temperature.</a:t>
            </a:r>
          </a:p>
          <a:p>
            <a:pPr marL="800100" lvl="1" indent="-342900">
              <a:spcBef>
                <a:spcPct val="0"/>
              </a:spcBef>
              <a:buFont typeface="Arial" panose="020B0604020202020204" pitchFamily="34" charset="0"/>
              <a:buChar char="•"/>
            </a:pPr>
            <a:r>
              <a:rPr lang="en-US" altLang="en-US" dirty="0"/>
              <a:t>Violent or aggressive behavior.</a:t>
            </a:r>
          </a:p>
          <a:p>
            <a:pPr marL="800100" lvl="1" indent="-342900">
              <a:spcBef>
                <a:spcPct val="0"/>
              </a:spcBef>
              <a:buFont typeface="Arial" panose="020B0604020202020204" pitchFamily="34" charset="0"/>
              <a:buChar char="•"/>
            </a:pPr>
            <a:r>
              <a:rPr lang="en-US" altLang="en-US" dirty="0"/>
              <a:t>Disorientation or confusion.</a:t>
            </a:r>
          </a:p>
          <a:p>
            <a:pPr marL="800100" lvl="1" indent="-342900">
              <a:spcBef>
                <a:spcPct val="0"/>
              </a:spcBef>
              <a:buFont typeface="Arial" panose="020B0604020202020204" pitchFamily="34" charset="0"/>
              <a:buChar char="•"/>
            </a:pPr>
            <a:r>
              <a:rPr lang="en-US" altLang="en-US" dirty="0"/>
              <a:t>Paranoia.</a:t>
            </a:r>
          </a:p>
          <a:p>
            <a:pPr marL="800100" lvl="1" indent="-342900">
              <a:spcBef>
                <a:spcPct val="0"/>
              </a:spcBef>
              <a:buFont typeface="Arial" panose="020B0604020202020204" pitchFamily="34" charset="0"/>
              <a:buChar char="•"/>
            </a:pPr>
            <a:r>
              <a:rPr lang="en-US" altLang="en-US" dirty="0"/>
              <a:t>Agitation.</a:t>
            </a:r>
          </a:p>
          <a:p>
            <a:pPr marL="800100" lvl="1" indent="-342900">
              <a:spcBef>
                <a:spcPct val="0"/>
              </a:spcBef>
              <a:buFont typeface="Arial" panose="020B0604020202020204" pitchFamily="34" charset="0"/>
              <a:buChar char="•"/>
            </a:pPr>
            <a:r>
              <a:rPr lang="en-US" altLang="en-US" dirty="0"/>
              <a:t>Convulsions or tremors.</a:t>
            </a:r>
          </a:p>
          <a:p>
            <a:pPr marL="800100" lvl="1" indent="-342900">
              <a:spcBef>
                <a:spcPct val="0"/>
              </a:spcBef>
              <a:buFont typeface="Arial" panose="020B0604020202020204" pitchFamily="34" charset="0"/>
              <a:buChar char="•"/>
            </a:pPr>
            <a:r>
              <a:rPr lang="en-US" altLang="en-US" dirty="0"/>
              <a:t>Seizures.</a:t>
            </a:r>
          </a:p>
          <a:p>
            <a:pPr marL="800100" lvl="1" indent="-342900">
              <a:spcBef>
                <a:spcPct val="0"/>
              </a:spcBef>
              <a:buFont typeface="Arial" panose="020B0604020202020204" pitchFamily="34" charset="0"/>
              <a:buChar char="•"/>
            </a:pPr>
            <a:r>
              <a:rPr lang="en-US" altLang="en-US" dirty="0"/>
              <a:t>Unresponsiveness.</a:t>
            </a:r>
          </a:p>
          <a:p>
            <a:pPr marL="800100" lvl="1" indent="-342900">
              <a:spcBef>
                <a:spcPct val="0"/>
              </a:spcBef>
              <a:buFont typeface="Arial" panose="020B0604020202020204" pitchFamily="34" charset="0"/>
              <a:buChar char="•"/>
            </a:pPr>
            <a:r>
              <a:rPr lang="en-US" altLang="en-US" dirty="0"/>
              <a:t>Unconsciousness.</a:t>
            </a:r>
          </a:p>
          <a:p>
            <a:pPr marL="800100" lvl="1" indent="-342900">
              <a:spcBef>
                <a:spcPct val="0"/>
              </a:spcBef>
              <a:buFont typeface="Arial" panose="020B0604020202020204" pitchFamily="34" charset="0"/>
              <a:buChar char="•"/>
            </a:pPr>
            <a:r>
              <a:rPr lang="en-US" altLang="en-US" dirty="0"/>
              <a:t>Death.</a:t>
            </a:r>
            <a:endParaRPr lang="en-US" altLang="en-US" sz="2000" dirty="0"/>
          </a:p>
        </p:txBody>
      </p:sp>
    </p:spTree>
    <p:extLst>
      <p:ext uri="{BB962C8B-B14F-4D97-AF65-F5344CB8AC3E}">
        <p14:creationId xmlns:p14="http://schemas.microsoft.com/office/powerpoint/2010/main" val="372297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What to Do if You Overdose on Drugs?</a:t>
            </a:r>
          </a:p>
        </p:txBody>
      </p:sp>
      <p:sp>
        <p:nvSpPr>
          <p:cNvPr id="4" name="Rectangle 3">
            <a:extLst>
              <a:ext uri="{FF2B5EF4-FFF2-40B4-BE49-F238E27FC236}">
                <a16:creationId xmlns:a16="http://schemas.microsoft.com/office/drawing/2014/main" id="{DDF2E1CF-D7E0-4E5F-8573-1B088B267629}"/>
              </a:ext>
            </a:extLst>
          </p:cNvPr>
          <p:cNvSpPr/>
          <p:nvPr/>
        </p:nvSpPr>
        <p:spPr>
          <a:xfrm>
            <a:off x="457200" y="1860352"/>
            <a:ext cx="8229600" cy="4616648"/>
          </a:xfrm>
          <a:prstGeom prst="rect">
            <a:avLst/>
          </a:prstGeom>
        </p:spPr>
        <p:txBody>
          <a:bodyPr wrap="square">
            <a:spAutoFit/>
          </a:bodyPr>
          <a:lstStyle/>
          <a:p>
            <a:pPr>
              <a:spcBef>
                <a:spcPct val="0"/>
              </a:spcBef>
            </a:pPr>
            <a:r>
              <a:rPr lang="en-US" altLang="en-US" sz="1400" dirty="0"/>
              <a:t>If you or a loved one has potentially overdosed on drugs, seek immediate medical attention by calling 911 to receive emergency help right away. You might also implement a few of the following procedures while waiting for medical personnel to arrive. However, be sure to avoid putting your own safety at risk since certain drugs can prompt violent or unpredictable behavior in the person taking them.</a:t>
            </a:r>
          </a:p>
          <a:p>
            <a:pPr>
              <a:spcBef>
                <a:spcPct val="0"/>
              </a:spcBef>
            </a:pPr>
            <a:endParaRPr lang="en-US" altLang="en-US" sz="1400" dirty="0"/>
          </a:p>
          <a:p>
            <a:pPr marL="342900" indent="-342900">
              <a:spcBef>
                <a:spcPct val="0"/>
              </a:spcBef>
              <a:buFont typeface="Arial" panose="020B0604020202020204" pitchFamily="34" charset="0"/>
              <a:buChar char="•"/>
            </a:pPr>
            <a:r>
              <a:rPr lang="en-US" altLang="en-US" sz="1400" dirty="0"/>
              <a:t>Check the person’s breathing and heart rate.</a:t>
            </a:r>
          </a:p>
          <a:p>
            <a:pPr marL="342900" indent="-342900">
              <a:spcBef>
                <a:spcPct val="0"/>
              </a:spcBef>
              <a:buFont typeface="Arial" panose="020B0604020202020204" pitchFamily="34" charset="0"/>
              <a:buChar char="•"/>
            </a:pPr>
            <a:r>
              <a:rPr lang="en-US" altLang="en-US" sz="1400" dirty="0"/>
              <a:t>If the person is unconscious, try to get a response. Ask the person questions to assess their level of alertness and to calmly keep them engaged, if possible.</a:t>
            </a:r>
          </a:p>
          <a:p>
            <a:pPr marL="342900" indent="-342900">
              <a:spcBef>
                <a:spcPct val="0"/>
              </a:spcBef>
              <a:buFont typeface="Arial" panose="020B0604020202020204" pitchFamily="34" charset="0"/>
              <a:buChar char="•"/>
            </a:pPr>
            <a:r>
              <a:rPr lang="en-US" altLang="en-US" sz="1400" dirty="0"/>
              <a:t>If the person is not breathing, turn them on their side.</a:t>
            </a:r>
          </a:p>
          <a:p>
            <a:pPr marL="342900" indent="-342900">
              <a:spcBef>
                <a:spcPct val="0"/>
              </a:spcBef>
              <a:buFont typeface="Arial" panose="020B0604020202020204" pitchFamily="34" charset="0"/>
              <a:buChar char="•"/>
            </a:pPr>
            <a:r>
              <a:rPr lang="en-US" altLang="en-US" sz="1400" dirty="0"/>
              <a:t>If you are medically qualified to do so, provide CPR if necessary.</a:t>
            </a:r>
          </a:p>
          <a:p>
            <a:pPr marL="342900" indent="-342900">
              <a:spcBef>
                <a:spcPct val="0"/>
              </a:spcBef>
              <a:buFont typeface="Arial" panose="020B0604020202020204" pitchFamily="34" charset="0"/>
              <a:buChar char="•"/>
            </a:pPr>
            <a:r>
              <a:rPr lang="en-US" altLang="en-US" sz="1400" dirty="0"/>
              <a:t>Give first aid as directed by 911 operators.</a:t>
            </a:r>
          </a:p>
          <a:p>
            <a:pPr marL="342900" indent="-342900">
              <a:spcBef>
                <a:spcPct val="0"/>
              </a:spcBef>
              <a:buFont typeface="Arial" panose="020B0604020202020204" pitchFamily="34" charset="0"/>
              <a:buChar char="•"/>
            </a:pPr>
            <a:r>
              <a:rPr lang="en-US" altLang="en-US" sz="1400" dirty="0"/>
              <a:t>Do not allow the person to take any more of the substance.</a:t>
            </a:r>
          </a:p>
          <a:p>
            <a:pPr marL="342900" indent="-342900">
              <a:spcBef>
                <a:spcPct val="0"/>
              </a:spcBef>
              <a:buFont typeface="Arial" panose="020B0604020202020204" pitchFamily="34" charset="0"/>
              <a:buChar char="•"/>
            </a:pPr>
            <a:r>
              <a:rPr lang="en-US" altLang="en-US" sz="1400" dirty="0"/>
              <a:t>Obtain as much information as possible, including the dose &amp; the last time the person took the drug.</a:t>
            </a:r>
          </a:p>
          <a:p>
            <a:pPr marL="342900" indent="-342900">
              <a:spcBef>
                <a:spcPct val="0"/>
              </a:spcBef>
              <a:buFont typeface="Arial" panose="020B0604020202020204" pitchFamily="34" charset="0"/>
              <a:buChar char="•"/>
            </a:pPr>
            <a:r>
              <a:rPr lang="en-US" altLang="en-US" sz="1400" dirty="0"/>
              <a:t>If prescription medications or otherwise labeled substances have been used, take the container with you to the ER, even if it is empty.</a:t>
            </a:r>
          </a:p>
          <a:p>
            <a:pPr marL="342900" indent="-342900">
              <a:spcBef>
                <a:spcPct val="0"/>
              </a:spcBef>
              <a:buFont typeface="Arial" panose="020B0604020202020204" pitchFamily="34" charset="0"/>
              <a:buChar char="•"/>
            </a:pPr>
            <a:r>
              <a:rPr lang="en-US" altLang="en-US" sz="1400" dirty="0"/>
              <a:t>Make note of any identifying paraphernalia, or bring along any containers of other drugs or substances the person may have taken.</a:t>
            </a:r>
          </a:p>
          <a:p>
            <a:pPr marL="342900" indent="-342900">
              <a:spcBef>
                <a:spcPct val="0"/>
              </a:spcBef>
              <a:buFont typeface="Arial" panose="020B0604020202020204" pitchFamily="34" charset="0"/>
              <a:buChar char="•"/>
            </a:pPr>
            <a:r>
              <a:rPr lang="en-US" altLang="en-US" sz="1400" dirty="0"/>
              <a:t>Do not try to reason with the person or give your opinions about the situation.</a:t>
            </a:r>
          </a:p>
          <a:p>
            <a:pPr marL="342900" indent="-342900">
              <a:spcBef>
                <a:spcPct val="0"/>
              </a:spcBef>
              <a:buFont typeface="Arial" panose="020B0604020202020204" pitchFamily="34" charset="0"/>
              <a:buChar char="•"/>
            </a:pPr>
            <a:r>
              <a:rPr lang="en-US" altLang="en-US" sz="1400" dirty="0"/>
              <a:t>Stay as calm as possible while waiting for medical personnel arrive.</a:t>
            </a:r>
          </a:p>
          <a:p>
            <a:pPr marL="342900" indent="-342900">
              <a:spcBef>
                <a:spcPct val="0"/>
              </a:spcBef>
              <a:buFont typeface="Arial" panose="020B0604020202020204" pitchFamily="34" charset="0"/>
              <a:buChar char="•"/>
            </a:pPr>
            <a:r>
              <a:rPr lang="en-US" altLang="en-US" sz="1400" dirty="0"/>
              <a:t>Assure the person that help is coming.</a:t>
            </a:r>
          </a:p>
        </p:txBody>
      </p:sp>
    </p:spTree>
    <p:extLst>
      <p:ext uri="{BB962C8B-B14F-4D97-AF65-F5344CB8AC3E}">
        <p14:creationId xmlns:p14="http://schemas.microsoft.com/office/powerpoint/2010/main" val="70339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3866535" y="5334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Preventing Drug Overdose</a:t>
            </a:r>
          </a:p>
        </p:txBody>
      </p:sp>
      <p:sp>
        <p:nvSpPr>
          <p:cNvPr id="2" name="Rectangle 1">
            <a:extLst>
              <a:ext uri="{FF2B5EF4-FFF2-40B4-BE49-F238E27FC236}">
                <a16:creationId xmlns:a16="http://schemas.microsoft.com/office/drawing/2014/main" id="{450200CF-B7B4-4697-B392-21535FCA35CC}"/>
              </a:ext>
            </a:extLst>
          </p:cNvPr>
          <p:cNvSpPr/>
          <p:nvPr/>
        </p:nvSpPr>
        <p:spPr>
          <a:xfrm>
            <a:off x="566583" y="1905000"/>
            <a:ext cx="8010833" cy="4708981"/>
          </a:xfrm>
          <a:prstGeom prst="rect">
            <a:avLst/>
          </a:prstGeom>
        </p:spPr>
        <p:txBody>
          <a:bodyPr wrap="square">
            <a:spAutoFit/>
          </a:bodyPr>
          <a:lstStyle/>
          <a:p>
            <a:pPr>
              <a:spcBef>
                <a:spcPct val="0"/>
              </a:spcBef>
            </a:pPr>
            <a:r>
              <a:rPr lang="en-US" altLang="en-US" sz="2000" dirty="0"/>
              <a:t>Of course, not using drugs is the most advisable way to prevent an overdose. But if you, or someone you care about, is already suffering from an addiction or demonstrating problematic substance use behavior, taking certain steps can help decrease the likelihood of overdose, including:</a:t>
            </a:r>
          </a:p>
          <a:p>
            <a:pPr>
              <a:spcBef>
                <a:spcPct val="0"/>
              </a:spcBef>
            </a:pPr>
            <a:endParaRPr lang="en-US" altLang="en-US" sz="1050" dirty="0"/>
          </a:p>
          <a:p>
            <a:pPr marL="342900" indent="-342900">
              <a:spcBef>
                <a:spcPct val="0"/>
              </a:spcBef>
              <a:buFont typeface="Arial" panose="020B0604020202020204" pitchFamily="34" charset="0"/>
              <a:buChar char="•"/>
            </a:pPr>
            <a:r>
              <a:rPr lang="en-US" altLang="en-US" sz="2000" dirty="0"/>
              <a:t>Increasing your awareness of overdose signs and risks.</a:t>
            </a:r>
          </a:p>
          <a:p>
            <a:pPr marL="342900" indent="-342900">
              <a:spcBef>
                <a:spcPct val="0"/>
              </a:spcBef>
              <a:buFont typeface="Arial" panose="020B0604020202020204" pitchFamily="34" charset="0"/>
              <a:buChar char="•"/>
            </a:pPr>
            <a:r>
              <a:rPr lang="en-US" altLang="en-US" sz="2000" dirty="0"/>
              <a:t>Knowing the drug and dose of the drug you are taking.</a:t>
            </a:r>
          </a:p>
          <a:p>
            <a:pPr marL="342900" indent="-342900">
              <a:spcBef>
                <a:spcPct val="0"/>
              </a:spcBef>
              <a:buFont typeface="Arial" panose="020B0604020202020204" pitchFamily="34" charset="0"/>
              <a:buChar char="•"/>
            </a:pPr>
            <a:r>
              <a:rPr lang="en-US" altLang="en-US" sz="2000" dirty="0"/>
              <a:t>Avoiding multiple substance use (e.g., do not drink alcohol if you are using any drug).</a:t>
            </a:r>
          </a:p>
          <a:p>
            <a:pPr marL="342900" indent="-342900">
              <a:spcBef>
                <a:spcPct val="0"/>
              </a:spcBef>
              <a:buFont typeface="Arial" panose="020B0604020202020204" pitchFamily="34" charset="0"/>
              <a:buChar char="•"/>
            </a:pPr>
            <a:r>
              <a:rPr lang="en-US" altLang="en-US" sz="2000" dirty="0"/>
              <a:t>Starting with a low dose if you haven’t used in a while.</a:t>
            </a:r>
          </a:p>
          <a:p>
            <a:pPr marL="342900" indent="-342900">
              <a:spcBef>
                <a:spcPct val="0"/>
              </a:spcBef>
              <a:buFont typeface="Arial" panose="020B0604020202020204" pitchFamily="34" charset="0"/>
              <a:buChar char="•"/>
            </a:pPr>
            <a:r>
              <a:rPr lang="en-US" altLang="en-US" sz="2000" dirty="0"/>
              <a:t>Using in the presence of another person, if you must use. If you do overdose, the person can seek help.</a:t>
            </a:r>
          </a:p>
          <a:p>
            <a:pPr marL="342900" indent="-342900">
              <a:spcBef>
                <a:spcPct val="0"/>
              </a:spcBef>
              <a:buFont typeface="Arial" panose="020B0604020202020204" pitchFamily="34" charset="0"/>
              <a:buChar char="•"/>
            </a:pPr>
            <a:r>
              <a:rPr lang="en-US" altLang="en-US" sz="2000" dirty="0"/>
              <a:t>Seeking substance abuse treatment if you think you have an addiction.</a:t>
            </a:r>
          </a:p>
        </p:txBody>
      </p:sp>
    </p:spTree>
    <p:extLst>
      <p:ext uri="{BB962C8B-B14F-4D97-AF65-F5344CB8AC3E}">
        <p14:creationId xmlns:p14="http://schemas.microsoft.com/office/powerpoint/2010/main" val="72783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962400" y="6096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400" dirty="0">
                <a:solidFill>
                  <a:schemeClr val="bg1"/>
                </a:solidFill>
                <a:latin typeface="Arial Black"/>
                <a:cs typeface="Arial Black"/>
              </a:rPr>
              <a:t>Clay’s Bill/</a:t>
            </a:r>
          </a:p>
          <a:p>
            <a:pPr algn="ctr"/>
            <a:r>
              <a:rPr lang="en-US" sz="2400" dirty="0">
                <a:solidFill>
                  <a:schemeClr val="bg1"/>
                </a:solidFill>
                <a:latin typeface="Arial Black"/>
                <a:cs typeface="Arial Black"/>
              </a:rPr>
              <a:t>House Bill 2639</a:t>
            </a:r>
          </a:p>
        </p:txBody>
      </p:sp>
      <p:sp>
        <p:nvSpPr>
          <p:cNvPr id="3" name="Subtitle 2">
            <a:extLst>
              <a:ext uri="{FF2B5EF4-FFF2-40B4-BE49-F238E27FC236}">
                <a16:creationId xmlns:a16="http://schemas.microsoft.com/office/drawing/2014/main" id="{579C613D-7037-486D-BC7E-AE97B1962B66}"/>
              </a:ext>
            </a:extLst>
          </p:cNvPr>
          <p:cNvSpPr>
            <a:spLocks noGrp="1"/>
          </p:cNvSpPr>
          <p:nvPr>
            <p:ph type="subTitle" idx="1"/>
          </p:nvPr>
        </p:nvSpPr>
        <p:spPr>
          <a:xfrm>
            <a:off x="609600" y="2057400"/>
            <a:ext cx="6400800" cy="1752600"/>
          </a:xfrm>
        </p:spPr>
        <p:txBody>
          <a:bodyPr/>
          <a:lstStyle/>
          <a:p>
            <a:pPr marL="342900" indent="-342900" algn="l">
              <a:buFont typeface="Arial" panose="020B0604020202020204" pitchFamily="34" charset="0"/>
              <a:buChar char="•"/>
            </a:pPr>
            <a:r>
              <a:rPr lang="en-US" sz="2000" dirty="0"/>
              <a:t>Sec. 51. 9361: Registered Student Organization (RSO) Members and Advisors are required to attend at least one risk management training program annually. </a:t>
            </a:r>
          </a:p>
          <a:p>
            <a:pPr algn="l"/>
            <a:endParaRPr lang="en-US" sz="2000" dirty="0"/>
          </a:p>
          <a:p>
            <a:pPr marL="342900" indent="-342900" algn="l">
              <a:buFont typeface="Arial" panose="020B0604020202020204" pitchFamily="34" charset="0"/>
              <a:buChar char="•"/>
            </a:pPr>
            <a:r>
              <a:rPr lang="en-US" sz="2000" dirty="0"/>
              <a:t>Officers are required to report information                  gathered to the entire organization’s                     membership after the event.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House Bill 2639 went into effect                               September 1, 2007. </a:t>
            </a:r>
          </a:p>
          <a:p>
            <a:endParaRPr lang="en-US" dirty="0"/>
          </a:p>
        </p:txBody>
      </p:sp>
      <p:pic>
        <p:nvPicPr>
          <p:cNvPr id="9" name="Picture 8">
            <a:extLst>
              <a:ext uri="{FF2B5EF4-FFF2-40B4-BE49-F238E27FC236}">
                <a16:creationId xmlns:a16="http://schemas.microsoft.com/office/drawing/2014/main" id="{DA8574C8-C630-496C-B2B4-5C4CC16571F1}"/>
              </a:ext>
            </a:extLst>
          </p:cNvPr>
          <p:cNvPicPr>
            <a:picLocks noChangeAspect="1"/>
          </p:cNvPicPr>
          <p:nvPr/>
        </p:nvPicPr>
        <p:blipFill>
          <a:blip r:embed="rId3"/>
          <a:stretch>
            <a:fillRect/>
          </a:stretch>
        </p:blipFill>
        <p:spPr>
          <a:xfrm>
            <a:off x="6158442" y="3124200"/>
            <a:ext cx="2375958"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3CBA2-F366-4C2F-90F1-A01E57A28929}"/>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Past Month Figures</a:t>
            </a:r>
          </a:p>
        </p:txBody>
      </p:sp>
      <p:pic>
        <p:nvPicPr>
          <p:cNvPr id="4" name="Content Placeholder 3">
            <a:extLst>
              <a:ext uri="{FF2B5EF4-FFF2-40B4-BE49-F238E27FC236}">
                <a16:creationId xmlns:a16="http://schemas.microsoft.com/office/drawing/2014/main" id="{22837CB1-0B27-47C0-817B-D42EDEBEA081}"/>
              </a:ext>
            </a:extLst>
          </p:cNvPr>
          <p:cNvPicPr>
            <a:picLocks noGrp="1" noChangeAspect="1"/>
          </p:cNvPicPr>
          <p:nvPr>
            <p:ph idx="1"/>
          </p:nvPr>
        </p:nvPicPr>
        <p:blipFill>
          <a:blip r:embed="rId2"/>
          <a:stretch>
            <a:fillRect/>
          </a:stretch>
        </p:blipFill>
        <p:spPr>
          <a:xfrm>
            <a:off x="445363" y="1828800"/>
            <a:ext cx="8229600" cy="2811238"/>
          </a:xfrm>
          <a:prstGeom prst="rect">
            <a:avLst/>
          </a:prstGeom>
        </p:spPr>
      </p:pic>
      <p:sp>
        <p:nvSpPr>
          <p:cNvPr id="5" name="Rectangle 4">
            <a:extLst>
              <a:ext uri="{FF2B5EF4-FFF2-40B4-BE49-F238E27FC236}">
                <a16:creationId xmlns:a16="http://schemas.microsoft.com/office/drawing/2014/main" id="{128DD7F3-F700-412D-AA54-0EBCE1C0643C}"/>
              </a:ext>
            </a:extLst>
          </p:cNvPr>
          <p:cNvSpPr/>
          <p:nvPr/>
        </p:nvSpPr>
        <p:spPr>
          <a:xfrm>
            <a:off x="1066800" y="5265003"/>
            <a:ext cx="6629400" cy="830997"/>
          </a:xfrm>
          <a:prstGeom prst="rect">
            <a:avLst/>
          </a:prstGeom>
        </p:spPr>
        <p:txBody>
          <a:bodyPr wrap="square">
            <a:spAutoFit/>
          </a:bodyPr>
          <a:lstStyle/>
          <a:p>
            <a:pPr lvl="2"/>
            <a:r>
              <a:rPr lang="en-US" sz="1600" kern="0" dirty="0"/>
              <a:t>Source:    National Survey on Drug Use and Health (2016)</a:t>
            </a:r>
          </a:p>
          <a:p>
            <a:pPr lvl="3"/>
            <a:r>
              <a:rPr lang="en-US" sz="1600" kern="0" dirty="0"/>
              <a:t>	Substance Abuse &amp; Mental Health Services 	Administration</a:t>
            </a:r>
            <a:endParaRPr lang="en-US" sz="1600" dirty="0"/>
          </a:p>
        </p:txBody>
      </p:sp>
    </p:spTree>
    <p:extLst>
      <p:ext uri="{BB962C8B-B14F-4D97-AF65-F5344CB8AC3E}">
        <p14:creationId xmlns:p14="http://schemas.microsoft.com/office/powerpoint/2010/main" val="227317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816C0-1748-4902-B41A-8B916339C9AC}"/>
              </a:ext>
            </a:extLst>
          </p:cNvPr>
          <p:cNvSpPr>
            <a:spLocks noChangeArrowheads="1"/>
          </p:cNvSpPr>
          <p:nvPr/>
        </p:nvSpPr>
        <p:spPr bwMode="auto">
          <a:xfrm>
            <a:off x="3886200" y="609600"/>
            <a:ext cx="4800600"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Hazing Definition</a:t>
            </a:r>
          </a:p>
          <a:p>
            <a:pPr algn="ctr" eaLnBrk="1" hangingPunct="1"/>
            <a:r>
              <a:rPr lang="en-US" sz="2800" dirty="0">
                <a:solidFill>
                  <a:schemeClr val="bg1"/>
                </a:solidFill>
                <a:latin typeface="Arial Black" charset="0"/>
                <a:cs typeface="Arial Black" charset="0"/>
              </a:rPr>
              <a:t>LSC Policy</a:t>
            </a:r>
          </a:p>
        </p:txBody>
      </p:sp>
      <p:sp>
        <p:nvSpPr>
          <p:cNvPr id="4" name="Content Placeholder 1">
            <a:extLst>
              <a:ext uri="{FF2B5EF4-FFF2-40B4-BE49-F238E27FC236}">
                <a16:creationId xmlns:a16="http://schemas.microsoft.com/office/drawing/2014/main" id="{5B48C55F-899C-4B76-9959-4EFB00A94B51}"/>
              </a:ext>
            </a:extLst>
          </p:cNvPr>
          <p:cNvSpPr txBox="1">
            <a:spLocks noGrp="1"/>
          </p:cNvSpPr>
          <p:nvPr>
            <p:ph idx="1"/>
          </p:nvPr>
        </p:nvSpPr>
        <p:spPr>
          <a:xfrm>
            <a:off x="472736"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200" kern="0" dirty="0">
                <a:hlinkClick r:id="rId2"/>
              </a:rPr>
              <a:t>VI.E.1.02 Definitions</a:t>
            </a:r>
            <a:endParaRPr lang="en-US" sz="2200" kern="0" dirty="0"/>
          </a:p>
          <a:p>
            <a:pPr marL="0" indent="0">
              <a:buFontTx/>
              <a:buNone/>
            </a:pPr>
            <a:r>
              <a:rPr lang="en-US" sz="2200" kern="0" dirty="0"/>
              <a:t>(f) Hazing means any intentional, knowing, or reckless act directed against a student that endangers the student’s mental health, physical health, or safety. A student organization cannot require such acts to initiate, affiliate, appoint, or maintain membership in any student organization. Whether the act occurs on or off the College’s property remains irrelevant.</a:t>
            </a:r>
          </a:p>
          <a:p>
            <a:pPr marL="0" indent="0">
              <a:buFontTx/>
              <a:buNone/>
            </a:pPr>
            <a:r>
              <a:rPr lang="en-US" sz="2200" kern="0" dirty="0"/>
              <a:t> - - - - - - - - - - - - - - - - - - - - - - - - - - - - - - - - - - - - - - - - - - - - - -</a:t>
            </a:r>
          </a:p>
          <a:p>
            <a:pPr marL="0" indent="0">
              <a:buFontTx/>
              <a:buNone/>
            </a:pPr>
            <a:r>
              <a:rPr lang="en-US" sz="2400" kern="0" dirty="0">
                <a:cs typeface="Arial"/>
              </a:rPr>
              <a:t>All reports of hazing will be treated as serious matters and will be investigated. Report any rumors or actual incidents of hazing to Student Life immediately.</a:t>
            </a:r>
          </a:p>
          <a:p>
            <a:pPr marL="0" indent="0">
              <a:buFontTx/>
              <a:buNone/>
            </a:pPr>
            <a:endParaRPr lang="en-US" sz="2200" kern="0" dirty="0"/>
          </a:p>
        </p:txBody>
      </p:sp>
    </p:spTree>
    <p:extLst>
      <p:ext uri="{BB962C8B-B14F-4D97-AF65-F5344CB8AC3E}">
        <p14:creationId xmlns:p14="http://schemas.microsoft.com/office/powerpoint/2010/main" val="150968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6F626B-6B87-41DC-930E-899A94C8DC99}"/>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Hazing Laws</a:t>
            </a:r>
          </a:p>
        </p:txBody>
      </p:sp>
      <p:sp>
        <p:nvSpPr>
          <p:cNvPr id="4" name="Content Placeholder 1">
            <a:extLst>
              <a:ext uri="{FF2B5EF4-FFF2-40B4-BE49-F238E27FC236}">
                <a16:creationId xmlns:a16="http://schemas.microsoft.com/office/drawing/2014/main" id="{09CB81DD-4B66-4DBE-8C9F-40049CF728C6}"/>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500" i="1" kern="0" dirty="0"/>
              <a:t>The term includes, but is not limited to: </a:t>
            </a:r>
            <a:endParaRPr lang="en-US" sz="1500" kern="0" dirty="0"/>
          </a:p>
          <a:p>
            <a:r>
              <a:rPr lang="en-US" sz="1500" kern="0" dirty="0"/>
              <a:t>Any type of physical brutality, such as whipping, beating, striking, branding, electronic shocking, placing of a harmful substance on the body, or similar activity. </a:t>
            </a:r>
          </a:p>
          <a:p>
            <a:r>
              <a:rPr lang="en-US" sz="1500" kern="0" dirty="0"/>
              <a:t>Any type of physical activity, such as sleep deprivation, exposure to the elements, confinement in a small space, calisthenics, or other activity that subjects the student to an unreasonable risk of harm or that adversely affects the mental or physical health or safety of the student</a:t>
            </a:r>
            <a:r>
              <a:rPr lang="en-US" sz="1500" dirty="0"/>
              <a:t>.</a:t>
            </a:r>
            <a:endParaRPr lang="en-US" sz="1500" kern="0" dirty="0"/>
          </a:p>
          <a:p>
            <a:r>
              <a:rPr lang="en-US" sz="1500" kern="0" dirty="0"/>
              <a:t>Any activity involving consumption of a food, liquid, alcoholic beverage, liquor, drug, or other substance which subjects the student to an unreasonable risk of harm or which adversely affects the mental or physical health or safety of the student</a:t>
            </a:r>
            <a:r>
              <a:rPr lang="en-US" sz="1500" dirty="0"/>
              <a:t>.</a:t>
            </a:r>
            <a:endParaRPr lang="en-US" sz="1500" kern="0" dirty="0"/>
          </a:p>
          <a:p>
            <a:r>
              <a:rPr lang="en-US" sz="1500" kern="0" dirty="0"/>
              <a:t>Any activity that intimidates or threatens the student with ostracism, that subjects the student to extreme mental stress, shame, or humiliation, or that adversely affects the mental health or dignity of the student or discourages the student from entering or remaining registered in an educational institution, or that may reasonably be expected to cause a student to leave the organization or the institution rather than submit to acts described in this subsection</a:t>
            </a:r>
            <a:r>
              <a:rPr lang="en-US" sz="1500" dirty="0"/>
              <a:t>.</a:t>
            </a:r>
            <a:endParaRPr lang="en-US" sz="1500" kern="0" dirty="0"/>
          </a:p>
          <a:p>
            <a:r>
              <a:rPr lang="en-US" sz="1500" kern="0" dirty="0"/>
              <a:t>Any activity that induces, causes, or requires the student to perform a duty or task that involves a violation of the Penal Code. </a:t>
            </a:r>
          </a:p>
          <a:p>
            <a:pPr marL="0" indent="0">
              <a:buFontTx/>
              <a:buNone/>
            </a:pPr>
            <a:endParaRPr lang="en-US" kern="0" dirty="0"/>
          </a:p>
        </p:txBody>
      </p:sp>
    </p:spTree>
    <p:extLst>
      <p:ext uri="{BB962C8B-B14F-4D97-AF65-F5344CB8AC3E}">
        <p14:creationId xmlns:p14="http://schemas.microsoft.com/office/powerpoint/2010/main" val="309164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722A23-ED2C-433B-A8F8-91097C89A489}"/>
              </a:ext>
            </a:extLst>
          </p:cNvPr>
          <p:cNvSpPr>
            <a:spLocks noChangeArrowheads="1"/>
          </p:cNvSpPr>
          <p:nvPr/>
        </p:nvSpPr>
        <p:spPr bwMode="auto">
          <a:xfrm>
            <a:off x="3886200" y="533400"/>
            <a:ext cx="4800600"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Hazing Laws</a:t>
            </a:r>
          </a:p>
          <a:p>
            <a:pPr algn="ctr" eaLnBrk="1" hangingPunct="1"/>
            <a:r>
              <a:rPr lang="en-US" sz="2800" dirty="0">
                <a:solidFill>
                  <a:schemeClr val="bg1"/>
                </a:solidFill>
                <a:latin typeface="Arial Black" charset="0"/>
                <a:cs typeface="Arial Black" charset="0"/>
              </a:rPr>
              <a:t>(continued)</a:t>
            </a:r>
          </a:p>
        </p:txBody>
      </p:sp>
      <p:sp>
        <p:nvSpPr>
          <p:cNvPr id="4" name="Content Placeholder 1">
            <a:extLst>
              <a:ext uri="{FF2B5EF4-FFF2-40B4-BE49-F238E27FC236}">
                <a16:creationId xmlns:a16="http://schemas.microsoft.com/office/drawing/2014/main" id="{17617E8A-2786-400E-A2EB-EDB55A3B8C7E}"/>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b="1" u="sng" kern="0" dirty="0"/>
              <a:t>PERSONAL HAZING OFFENSE: </a:t>
            </a:r>
          </a:p>
          <a:p>
            <a:pPr marL="0" indent="0">
              <a:buFontTx/>
              <a:buNone/>
            </a:pPr>
            <a:r>
              <a:rPr lang="en-US" sz="2000" kern="0" dirty="0"/>
              <a:t>A person commits an offense if the person: Engages in hazing; solicits, encourages, directs, aids or attempts to aid another in engaging in hazing; intentionally, knowingly, or recklessly permits hazing to occur; or has firsthand knowledge of the planning of a specific hazing incident that has occurred, and knowingly fails to report said knowledge in writing to Student Life or other appropriate official(s) of the institution. </a:t>
            </a:r>
          </a:p>
          <a:p>
            <a:pPr marL="0" indent="0">
              <a:buFontTx/>
              <a:buNone/>
            </a:pPr>
            <a:endParaRPr lang="en-US" sz="2000" b="1" kern="0" dirty="0"/>
          </a:p>
          <a:p>
            <a:pPr marL="0" indent="0">
              <a:buFontTx/>
              <a:buNone/>
            </a:pPr>
            <a:r>
              <a:rPr lang="en-US" sz="2000" b="1" u="sng" kern="0" dirty="0"/>
              <a:t>ORGANIZATIONAL HAZING OFFENSE: </a:t>
            </a:r>
          </a:p>
          <a:p>
            <a:pPr marL="0" indent="0">
              <a:buFontTx/>
              <a:buNone/>
            </a:pPr>
            <a:r>
              <a:rPr lang="en-US" sz="2000" kern="0" dirty="0"/>
              <a:t>An organization commits an offense if the organization condones or encourages hazing or if an officer or any combination of member(s), pledge(s), or alumni of the organization commit(s) or assist(s) in the commission of hazing. </a:t>
            </a:r>
          </a:p>
        </p:txBody>
      </p:sp>
    </p:spTree>
    <p:extLst>
      <p:ext uri="{BB962C8B-B14F-4D97-AF65-F5344CB8AC3E}">
        <p14:creationId xmlns:p14="http://schemas.microsoft.com/office/powerpoint/2010/main" val="141826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3863E5-77A6-4E76-A938-99ACB8237058}"/>
              </a:ext>
            </a:extLst>
          </p:cNvPr>
          <p:cNvSpPr>
            <a:spLocks noChangeArrowheads="1"/>
          </p:cNvSpPr>
          <p:nvPr/>
        </p:nvSpPr>
        <p:spPr bwMode="auto">
          <a:xfrm>
            <a:off x="3886200" y="533400"/>
            <a:ext cx="4800600"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Hazing Laws</a:t>
            </a:r>
          </a:p>
          <a:p>
            <a:pPr algn="ctr" eaLnBrk="1" hangingPunct="1"/>
            <a:r>
              <a:rPr lang="en-US" sz="2800" dirty="0">
                <a:solidFill>
                  <a:schemeClr val="bg1"/>
                </a:solidFill>
                <a:latin typeface="Arial Black" charset="0"/>
                <a:cs typeface="Arial Black" charset="0"/>
              </a:rPr>
              <a:t>(continued)</a:t>
            </a:r>
          </a:p>
        </p:txBody>
      </p:sp>
      <p:sp>
        <p:nvSpPr>
          <p:cNvPr id="4" name="Content Placeholder 1">
            <a:extLst>
              <a:ext uri="{FF2B5EF4-FFF2-40B4-BE49-F238E27FC236}">
                <a16:creationId xmlns:a16="http://schemas.microsoft.com/office/drawing/2014/main" id="{3297D97F-629B-4F2F-B3CD-503033D26ADB}"/>
              </a:ext>
            </a:extLst>
          </p:cNvPr>
          <p:cNvSpPr txBox="1">
            <a:spLocks noGrp="1"/>
          </p:cNvSpPr>
          <p:nvPr>
            <p:ph idx="1"/>
          </p:nvPr>
        </p:nvSpPr>
        <p:spPr>
          <a:xfrm>
            <a:off x="462379"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800" b="1" u="sng" kern="0" dirty="0"/>
              <a:t>CONSENT IS NOT A DEFENSE: </a:t>
            </a:r>
          </a:p>
          <a:p>
            <a:pPr marL="0" indent="0">
              <a:buFontTx/>
              <a:buNone/>
            </a:pPr>
            <a:r>
              <a:rPr lang="en-US" sz="1800" kern="0" dirty="0"/>
              <a:t>The fact that a person consented to or acquiesced in a hazing activity is not a defense to prosecution for hazing under the law. </a:t>
            </a:r>
          </a:p>
          <a:p>
            <a:pPr marL="0" indent="0">
              <a:buFontTx/>
              <a:buNone/>
            </a:pPr>
            <a:endParaRPr lang="en-US" sz="1800" b="1" kern="0" dirty="0"/>
          </a:p>
          <a:p>
            <a:pPr marL="0" indent="0">
              <a:buFontTx/>
              <a:buNone/>
            </a:pPr>
            <a:r>
              <a:rPr lang="en-US" sz="1800" b="1" u="sng" kern="0" dirty="0"/>
              <a:t>IMMUNITY FROM PROSECUTION AVAILABLE: </a:t>
            </a:r>
          </a:p>
          <a:p>
            <a:pPr marL="0" indent="0">
              <a:buFontTx/>
              <a:buNone/>
            </a:pPr>
            <a:r>
              <a:rPr lang="en-US" sz="1800" kern="0" dirty="0"/>
              <a:t>In the prosecution of an offense under this subchapter, the court may grant immunity from prosecution for the offense to each person who is subpoenaed to testify for the prosecution and who does testify for the prosecution. Any person reporting a specific hazing incident involving a student in an educational institution to Student Life or other appropriate official of the institution may be immune from liability, civil or criminal, that might otherwise be incurred or imposed as a result of the report. Immunity extends to participating in any judicial proceeding resulting from the report. A person reporting in bad faith or with malice is not protected by this section. </a:t>
            </a:r>
          </a:p>
        </p:txBody>
      </p:sp>
    </p:spTree>
    <p:extLst>
      <p:ext uri="{BB962C8B-B14F-4D97-AF65-F5344CB8AC3E}">
        <p14:creationId xmlns:p14="http://schemas.microsoft.com/office/powerpoint/2010/main" val="426502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A58B22-C705-4FAB-959C-C8A8E3C7FB0D}"/>
              </a:ext>
            </a:extLst>
          </p:cNvPr>
          <p:cNvSpPr>
            <a:spLocks noChangeArrowheads="1"/>
          </p:cNvSpPr>
          <p:nvPr/>
        </p:nvSpPr>
        <p:spPr bwMode="auto">
          <a:xfrm>
            <a:off x="3886200" y="685800"/>
            <a:ext cx="4800600"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Reporting Hazing</a:t>
            </a:r>
          </a:p>
        </p:txBody>
      </p:sp>
      <p:sp>
        <p:nvSpPr>
          <p:cNvPr id="4" name="Content Placeholder 1">
            <a:extLst>
              <a:ext uri="{FF2B5EF4-FFF2-40B4-BE49-F238E27FC236}">
                <a16:creationId xmlns:a16="http://schemas.microsoft.com/office/drawing/2014/main" id="{7CDFFC9A-83B8-4AFC-92F8-5AD5C20AAA3C}"/>
              </a:ext>
            </a:extLst>
          </p:cNvPr>
          <p:cNvSpPr txBox="1">
            <a:spLocks noGrp="1"/>
          </p:cNvSpPr>
          <p:nvPr>
            <p:ph idx="1"/>
          </p:nvPr>
        </p:nvSpPr>
        <p:spPr>
          <a:xfrm>
            <a:off x="457200" y="19812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i="1" kern="0" dirty="0"/>
              <a:t>Bring a </a:t>
            </a:r>
            <a:r>
              <a:rPr lang="en-US" sz="2000" b="1" i="1" kern="0" dirty="0">
                <a:solidFill>
                  <a:srgbClr val="FF0000"/>
                </a:solidFill>
              </a:rPr>
              <a:t>written report</a:t>
            </a:r>
            <a:r>
              <a:rPr lang="en-US" sz="2000" b="1" i="1" kern="0" dirty="0"/>
              <a:t> </a:t>
            </a:r>
            <a:r>
              <a:rPr lang="en-US" sz="2000" i="1" kern="0" dirty="0"/>
              <a:t>to</a:t>
            </a:r>
            <a:r>
              <a:rPr lang="en-US" sz="2000" b="1" i="1" kern="0" dirty="0"/>
              <a:t> </a:t>
            </a:r>
            <a:r>
              <a:rPr lang="en-US" sz="2000" b="1" i="1" kern="0" dirty="0">
                <a:solidFill>
                  <a:srgbClr val="FF0000"/>
                </a:solidFill>
              </a:rPr>
              <a:t>Student Life with firsthand knowledge that a hazing incident is being planned or has occurred</a:t>
            </a:r>
            <a:r>
              <a:rPr lang="en-US" sz="2000" i="1" kern="0" dirty="0"/>
              <a:t>. </a:t>
            </a:r>
          </a:p>
          <a:p>
            <a:pPr marL="0" indent="0">
              <a:buFontTx/>
              <a:buNone/>
            </a:pPr>
            <a:endParaRPr lang="en-US" sz="2000" i="1" kern="0" dirty="0"/>
          </a:p>
          <a:p>
            <a:pPr marL="0" indent="0">
              <a:buFontTx/>
              <a:buNone/>
            </a:pPr>
            <a:r>
              <a:rPr lang="en-US" sz="2000" i="1" kern="0" dirty="0"/>
              <a:t>The fact that a person consented to or acquiesced in a hazing activity  is not a defense to prosecution for hazing under the law. The penalty for failure to report hazing activities is a fine not to exceed $2,000 and/or up to 180 days of confinement in jail. </a:t>
            </a:r>
            <a:endParaRPr lang="en-US" sz="2000" kern="0" dirty="0"/>
          </a:p>
        </p:txBody>
      </p:sp>
    </p:spTree>
    <p:extLst>
      <p:ext uri="{BB962C8B-B14F-4D97-AF65-F5344CB8AC3E}">
        <p14:creationId xmlns:p14="http://schemas.microsoft.com/office/powerpoint/2010/main" val="237556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A534DCA-071D-4606-8362-958916D12742}"/>
              </a:ext>
            </a:extLst>
          </p:cNvPr>
          <p:cNvSpPr>
            <a:spLocks noChangeArrowheads="1"/>
          </p:cNvSpPr>
          <p:nvPr/>
        </p:nvSpPr>
        <p:spPr bwMode="auto">
          <a:xfrm>
            <a:off x="3886200" y="533400"/>
            <a:ext cx="480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Sexual Harassment</a:t>
            </a:r>
          </a:p>
          <a:p>
            <a:pPr algn="ctr" eaLnBrk="1" hangingPunct="1"/>
            <a:r>
              <a:rPr lang="en-US" sz="2800" dirty="0">
                <a:solidFill>
                  <a:schemeClr val="bg1"/>
                </a:solidFill>
                <a:latin typeface="Arial Black" charset="0"/>
                <a:cs typeface="Arial Black" charset="0"/>
              </a:rPr>
              <a:t>Defined</a:t>
            </a:r>
          </a:p>
        </p:txBody>
      </p:sp>
      <p:sp>
        <p:nvSpPr>
          <p:cNvPr id="4" name="Content Placeholder 7">
            <a:extLst>
              <a:ext uri="{FF2B5EF4-FFF2-40B4-BE49-F238E27FC236}">
                <a16:creationId xmlns:a16="http://schemas.microsoft.com/office/drawing/2014/main" id="{754ACD3A-1DE0-4E35-9028-8D1B0BC14F1D}"/>
              </a:ext>
            </a:extLst>
          </p:cNvPr>
          <p:cNvSpPr txBox="1">
            <a:spLocks noGrp="1"/>
          </p:cNvSpPr>
          <p:nvPr>
            <p:ph idx="1"/>
          </p:nvPr>
        </p:nvSpPr>
        <p:spPr>
          <a:xfrm>
            <a:off x="426868" y="1905000"/>
            <a:ext cx="8259932"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spcBef>
                <a:spcPts val="0"/>
              </a:spcBef>
              <a:buFontTx/>
              <a:buNone/>
            </a:pPr>
            <a:r>
              <a:rPr lang="en-US" sz="2000" b="1" dirty="0"/>
              <a:t>IX.A.1.2. Definitions</a:t>
            </a:r>
            <a:endParaRPr lang="en-US" sz="1200" kern="0" dirty="0">
              <a:latin typeface="Arial"/>
              <a:cs typeface="Arial"/>
            </a:endParaRPr>
          </a:p>
          <a:p>
            <a:pPr marL="0" indent="0">
              <a:buFontTx/>
              <a:buNone/>
            </a:pPr>
            <a:r>
              <a:rPr lang="en-US" sz="1800" b="1" kern="0" dirty="0"/>
              <a:t>(f)    Sexual harassment </a:t>
            </a:r>
            <a:r>
              <a:rPr lang="en-US" sz="1800" kern="0" dirty="0"/>
              <a:t>(a form of sex discrimination) includes two categories: </a:t>
            </a:r>
          </a:p>
          <a:p>
            <a:pPr marL="0" indent="0">
              <a:buFontTx/>
              <a:buNone/>
            </a:pPr>
            <a:r>
              <a:rPr lang="en-US" sz="1800" kern="0" dirty="0"/>
              <a:t>	(1) hostile work environment sexual harassment, and </a:t>
            </a:r>
          </a:p>
          <a:p>
            <a:pPr marL="0" indent="0">
              <a:buFontTx/>
              <a:buNone/>
            </a:pPr>
            <a:r>
              <a:rPr lang="en-US" sz="1800" kern="0" dirty="0"/>
              <a:t>	(2) quid pro quo sexual harassment. </a:t>
            </a:r>
          </a:p>
          <a:p>
            <a:pPr marL="0" indent="0">
              <a:buFontTx/>
              <a:buNone/>
            </a:pPr>
            <a:endParaRPr lang="en-US" sz="1800" kern="0" dirty="0"/>
          </a:p>
          <a:p>
            <a:pPr marL="0" indent="0">
              <a:buFontTx/>
              <a:buNone/>
            </a:pPr>
            <a:r>
              <a:rPr lang="en-US" sz="1600" kern="0" dirty="0"/>
              <a:t>Hostile work environment sexual harassment means verbal, physical, or visual forms of harassment that are sexual in nature, unwelcome, and severe, persistent, or pervasive. A hostile environment is often created by a series of incidents. However, a single severe incident, such as sexual assault, could create a hostile environment.  </a:t>
            </a:r>
          </a:p>
          <a:p>
            <a:pPr marL="0" indent="0">
              <a:buFontTx/>
              <a:buNone/>
            </a:pPr>
            <a:endParaRPr lang="en-US" sz="1600" kern="0" dirty="0"/>
          </a:p>
          <a:p>
            <a:pPr marL="0" indent="0">
              <a:buFontTx/>
              <a:buNone/>
            </a:pPr>
            <a:r>
              <a:rPr lang="en-US" sz="1600" kern="0" dirty="0"/>
              <a:t>Conversely, quid pro quo sexual harassment means “this for that.” An example of this form of sexual harassment occurs if a faculty member (or staff member) stipulates that a student’s grade or performance rating (or participation on a team, in a play, etc.) will be based on whether that student submits to unwelcome sexual conduct. </a:t>
            </a:r>
            <a:endParaRPr lang="en-US" sz="1000" kern="0" dirty="0">
              <a:latin typeface="Arial"/>
              <a:cs typeface="Arial"/>
            </a:endParaRPr>
          </a:p>
        </p:txBody>
      </p:sp>
    </p:spTree>
    <p:extLst>
      <p:ext uri="{BB962C8B-B14F-4D97-AF65-F5344CB8AC3E}">
        <p14:creationId xmlns:p14="http://schemas.microsoft.com/office/powerpoint/2010/main" val="307318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EA3B04-D9B3-443C-9BC3-A5C163EF4ADC}"/>
              </a:ext>
            </a:extLst>
          </p:cNvPr>
          <p:cNvSpPr>
            <a:spLocks noChangeArrowheads="1"/>
          </p:cNvSpPr>
          <p:nvPr/>
        </p:nvSpPr>
        <p:spPr bwMode="auto">
          <a:xfrm>
            <a:off x="3886200" y="533400"/>
            <a:ext cx="480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Sexual Harassment</a:t>
            </a:r>
          </a:p>
          <a:p>
            <a:pPr algn="ctr" eaLnBrk="1" hangingPunct="1"/>
            <a:r>
              <a:rPr lang="en-US" sz="2800" dirty="0">
                <a:solidFill>
                  <a:schemeClr val="bg1"/>
                </a:solidFill>
                <a:latin typeface="Arial Black" charset="0"/>
                <a:cs typeface="Arial Black" charset="0"/>
              </a:rPr>
              <a:t>Defined (continued)</a:t>
            </a:r>
          </a:p>
        </p:txBody>
      </p:sp>
      <p:sp>
        <p:nvSpPr>
          <p:cNvPr id="4" name="Content Placeholder 7">
            <a:extLst>
              <a:ext uri="{FF2B5EF4-FFF2-40B4-BE49-F238E27FC236}">
                <a16:creationId xmlns:a16="http://schemas.microsoft.com/office/drawing/2014/main" id="{EB9DFBFD-0F7B-42E8-80A6-1FBBAD98BCFE}"/>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800" kern="0" dirty="0"/>
              <a:t>Sexual harassment also means unwelcome conduct of a sexual nature including sexual advances, requests for sexual favors, and other verbal or physical conduct of a sexual nature when:</a:t>
            </a:r>
          </a:p>
          <a:p>
            <a:pPr marL="0" indent="0">
              <a:buFontTx/>
              <a:buNone/>
            </a:pPr>
            <a:r>
              <a:rPr lang="en-US" sz="1600" b="1" kern="0" dirty="0"/>
              <a:t>1.      	</a:t>
            </a:r>
            <a:r>
              <a:rPr lang="en-US" sz="1600" kern="0" dirty="0"/>
              <a:t>Submission to such conduct is made either as an explicit or an implicit term or </a:t>
            </a:r>
          </a:p>
          <a:p>
            <a:pPr marL="0" indent="0">
              <a:buFontTx/>
              <a:buNone/>
            </a:pPr>
            <a:r>
              <a:rPr lang="en-US" sz="1600" kern="0" dirty="0"/>
              <a:t>	condition of an individual’s employment, academic evaluation or advancement, </a:t>
            </a:r>
          </a:p>
          <a:p>
            <a:pPr marL="0" indent="0">
              <a:buFontTx/>
              <a:buNone/>
            </a:pPr>
            <a:r>
              <a:rPr lang="en-US" sz="1600" kern="0" dirty="0"/>
              <a:t>	or status in a course, program, or activity of the College; </a:t>
            </a:r>
          </a:p>
          <a:p>
            <a:pPr marL="0" indent="0">
              <a:buFontTx/>
              <a:buNone/>
            </a:pPr>
            <a:r>
              <a:rPr lang="en-US" sz="1600" b="1" kern="0" dirty="0"/>
              <a:t>2.      	</a:t>
            </a:r>
            <a:r>
              <a:rPr lang="en-US" sz="1600" kern="0" dirty="0"/>
              <a:t>Submission to or rejection of such conduct by an individual is used as a basis </a:t>
            </a:r>
          </a:p>
          <a:p>
            <a:pPr marL="0" indent="0">
              <a:buFontTx/>
              <a:buNone/>
            </a:pPr>
            <a:r>
              <a:rPr lang="en-US" sz="1600" kern="0" dirty="0"/>
              <a:t>	for academic or employment decisions affecting such individual; or </a:t>
            </a:r>
          </a:p>
          <a:p>
            <a:pPr marL="0" indent="0">
              <a:buFontTx/>
              <a:buNone/>
            </a:pPr>
            <a:r>
              <a:rPr lang="en-US" sz="1600" b="1" kern="0" dirty="0"/>
              <a:t>3.      	</a:t>
            </a:r>
            <a:r>
              <a:rPr lang="en-US" sz="1600" kern="0" dirty="0"/>
              <a:t>Such conduct has the purpose or effect of creating an intimidating, hostile, or </a:t>
            </a:r>
          </a:p>
          <a:p>
            <a:pPr marL="0" indent="0">
              <a:buFontTx/>
              <a:buNone/>
            </a:pPr>
            <a:r>
              <a:rPr lang="en-US" sz="1600" kern="0" dirty="0"/>
              <a:t>	offensive working or academic environment or unduly interfering with an </a:t>
            </a:r>
          </a:p>
          <a:p>
            <a:pPr marL="0" indent="0">
              <a:buFontTx/>
              <a:buNone/>
            </a:pPr>
            <a:r>
              <a:rPr lang="en-US" sz="1600" kern="0" dirty="0"/>
              <a:t>	individual’s work or academic performance. </a:t>
            </a:r>
            <a:endParaRPr lang="en-US" sz="1000" kern="0" dirty="0">
              <a:latin typeface="Arial"/>
              <a:cs typeface="Arial"/>
            </a:endParaRPr>
          </a:p>
          <a:p>
            <a:pPr marL="0">
              <a:spcBef>
                <a:spcPts val="0"/>
              </a:spcBef>
              <a:buFontTx/>
              <a:buNone/>
            </a:pPr>
            <a:endParaRPr lang="en-US" sz="1600" kern="0" dirty="0">
              <a:latin typeface="Arial"/>
              <a:cs typeface="Arial"/>
            </a:endParaRPr>
          </a:p>
          <a:p>
            <a:pPr marL="0">
              <a:spcBef>
                <a:spcPts val="0"/>
              </a:spcBef>
              <a:buFontTx/>
              <a:buNone/>
            </a:pPr>
            <a:r>
              <a:rPr lang="en-US" sz="1600" kern="0" dirty="0">
                <a:latin typeface="Arial"/>
                <a:cs typeface="Arial"/>
              </a:rPr>
              <a:t>Reports of sexual harassment can be made to any Supervisor, Academic Dean, VP Instruction, Associate Vice Chancellor, Vice Chancellor, Chief Area Officer reporting directly to the Chancellor, President, or the Vice Chancellor. </a:t>
            </a:r>
            <a:r>
              <a:rPr lang="en-US" sz="1800" kern="0" dirty="0">
                <a:latin typeface="Arial"/>
                <a:cs typeface="Arial"/>
              </a:rPr>
              <a:t>			</a:t>
            </a:r>
          </a:p>
        </p:txBody>
      </p:sp>
    </p:spTree>
    <p:extLst>
      <p:ext uri="{BB962C8B-B14F-4D97-AF65-F5344CB8AC3E}">
        <p14:creationId xmlns:p14="http://schemas.microsoft.com/office/powerpoint/2010/main" val="309215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0EBCBFB-884A-4FE3-B9B1-8CFDDF09E2A3}"/>
              </a:ext>
            </a:extLst>
          </p:cNvPr>
          <p:cNvSpPr>
            <a:spLocks noChangeArrowheads="1"/>
          </p:cNvSpPr>
          <p:nvPr/>
        </p:nvSpPr>
        <p:spPr bwMode="auto">
          <a:xfrm>
            <a:off x="3886200" y="533400"/>
            <a:ext cx="480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Resources for </a:t>
            </a:r>
          </a:p>
          <a:p>
            <a:pPr algn="ctr" eaLnBrk="1" hangingPunct="1"/>
            <a:r>
              <a:rPr lang="en-US" sz="2800" dirty="0">
                <a:solidFill>
                  <a:schemeClr val="bg1"/>
                </a:solidFill>
                <a:latin typeface="Arial Black" charset="0"/>
                <a:cs typeface="Arial Black" charset="0"/>
              </a:rPr>
              <a:t>Complainants</a:t>
            </a:r>
          </a:p>
        </p:txBody>
      </p:sp>
      <p:sp>
        <p:nvSpPr>
          <p:cNvPr id="4" name="Content Placeholder 7">
            <a:extLst>
              <a:ext uri="{FF2B5EF4-FFF2-40B4-BE49-F238E27FC236}">
                <a16:creationId xmlns:a16="http://schemas.microsoft.com/office/drawing/2014/main" id="{CBABD7F1-F3D7-4355-A89D-3848D9E7BE9C}"/>
              </a:ext>
            </a:extLst>
          </p:cNvPr>
          <p:cNvSpPr txBox="1">
            <a:spLocks noGrp="1"/>
          </p:cNvSpPr>
          <p:nvPr>
            <p:ph idx="1"/>
          </p:nvPr>
        </p:nvSpPr>
        <p:spPr>
          <a:xfrm>
            <a:off x="422429"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400" kern="0" dirty="0"/>
              <a:t>Internal:	Any LSC Office of Student Services</a:t>
            </a:r>
          </a:p>
          <a:p>
            <a:pPr marL="0" indent="0">
              <a:buFontTx/>
              <a:buNone/>
            </a:pPr>
            <a:r>
              <a:rPr lang="en-US" sz="1400" kern="0" dirty="0">
                <a:latin typeface="Arial"/>
                <a:cs typeface="Arial"/>
              </a:rPr>
              <a:t>	LSC Police Department, 281-290-5911</a:t>
            </a:r>
          </a:p>
          <a:p>
            <a:pPr marL="0" indent="0">
              <a:buFontTx/>
              <a:buNone/>
            </a:pPr>
            <a:r>
              <a:rPr lang="en-US" sz="1400" kern="0" dirty="0">
                <a:latin typeface="Arial"/>
                <a:cs typeface="Arial"/>
              </a:rPr>
              <a:t>	LSC Office of Emergency Management, 281-290-2891</a:t>
            </a:r>
          </a:p>
          <a:p>
            <a:pPr marL="0" indent="0">
              <a:buFontTx/>
              <a:buNone/>
            </a:pPr>
            <a:r>
              <a:rPr lang="en-US" sz="1400" kern="0" dirty="0">
                <a:latin typeface="Arial"/>
                <a:cs typeface="Arial"/>
              </a:rPr>
              <a:t>	Student Title IX Coordinator (Associate Vice Chancellor of Student Services, </a:t>
            </a:r>
          </a:p>
          <a:p>
            <a:pPr marL="0" indent="0">
              <a:buFontTx/>
              <a:buNone/>
            </a:pPr>
            <a:r>
              <a:rPr lang="en-US" sz="1400" kern="0" dirty="0">
                <a:latin typeface="Arial"/>
                <a:cs typeface="Arial"/>
              </a:rPr>
              <a:t>		832-813-6841, </a:t>
            </a:r>
            <a:r>
              <a:rPr lang="en-US" sz="1400" kern="0" dirty="0">
                <a:latin typeface="Arial"/>
                <a:cs typeface="Arial"/>
                <a:hlinkClick r:id="rId2"/>
              </a:rPr>
              <a:t>Student-Compliance@lonestar.edu</a:t>
            </a:r>
            <a:endParaRPr lang="en-US" sz="1400" kern="0" dirty="0">
              <a:latin typeface="Arial"/>
              <a:cs typeface="Arial"/>
            </a:endParaRPr>
          </a:p>
          <a:p>
            <a:pPr marL="0" indent="0">
              <a:buFontTx/>
              <a:buNone/>
            </a:pPr>
            <a:r>
              <a:rPr lang="en-US" sz="1400" kern="0" dirty="0">
                <a:latin typeface="Arial"/>
                <a:cs typeface="Arial"/>
              </a:rPr>
              <a:t>External:	Family Time Crisis Counseling Center (Humble), 281-446-2615</a:t>
            </a:r>
          </a:p>
          <a:p>
            <a:pPr marL="0" indent="0">
              <a:buFontTx/>
              <a:buNone/>
            </a:pPr>
            <a:r>
              <a:rPr lang="en-US" sz="1400" kern="0" dirty="0">
                <a:latin typeface="Arial"/>
                <a:cs typeface="Arial"/>
              </a:rPr>
              <a:t>	Domestic Violence Hotline, 713-528-2121 / 713-528-3625 (TDD)</a:t>
            </a:r>
          </a:p>
          <a:p>
            <a:pPr marL="0" indent="0">
              <a:buFontTx/>
              <a:buNone/>
            </a:pPr>
            <a:r>
              <a:rPr lang="en-US" sz="1400" kern="0" dirty="0">
                <a:latin typeface="Arial"/>
                <a:cs typeface="Arial"/>
              </a:rPr>
              <a:t>	Sexual Assault Hotline, 713-528-7273 / 713-528-3691 (TDD)</a:t>
            </a:r>
          </a:p>
          <a:p>
            <a:pPr marL="0" indent="0">
              <a:buFontTx/>
              <a:buNone/>
            </a:pPr>
            <a:r>
              <a:rPr lang="en-US" sz="1400" kern="0" dirty="0">
                <a:latin typeface="Arial"/>
                <a:cs typeface="Arial"/>
              </a:rPr>
              <a:t>	Montgomery County Women’s Shelter, 713-528-7273, 24-Hour Hotline 936-441-7273</a:t>
            </a:r>
          </a:p>
          <a:p>
            <a:pPr marL="0" indent="0">
              <a:buFontTx/>
              <a:buNone/>
            </a:pPr>
            <a:r>
              <a:rPr lang="en-US" sz="1400" kern="0" dirty="0">
                <a:latin typeface="Arial"/>
                <a:cs typeface="Arial"/>
              </a:rPr>
              <a:t>	Northwest Assistance Ministries, 281-885-4673</a:t>
            </a:r>
          </a:p>
          <a:p>
            <a:pPr marL="0" indent="0">
              <a:buFontTx/>
              <a:buNone/>
            </a:pPr>
            <a:r>
              <a:rPr lang="en-US" sz="1400" kern="0" dirty="0">
                <a:latin typeface="Arial"/>
                <a:cs typeface="Arial"/>
              </a:rPr>
              <a:t>	Ben Taub Hospital, 713-873-2000</a:t>
            </a:r>
          </a:p>
          <a:p>
            <a:pPr marL="0" indent="0">
              <a:buFontTx/>
              <a:buNone/>
            </a:pPr>
            <a:r>
              <a:rPr lang="en-US" sz="1400" kern="0" dirty="0">
                <a:latin typeface="Arial"/>
                <a:cs typeface="Arial"/>
              </a:rPr>
              <a:t>	MHMR Authority of Harris County, 7011 Southwest Freeway, Houston 77074, </a:t>
            </a:r>
          </a:p>
          <a:p>
            <a:pPr marL="0" indent="0">
              <a:buFontTx/>
              <a:buNone/>
            </a:pPr>
            <a:r>
              <a:rPr lang="en-US" sz="1400" kern="0" dirty="0">
                <a:latin typeface="Arial"/>
                <a:cs typeface="Arial"/>
              </a:rPr>
              <a:t>		Crisis Telephone 866-970-7770, Main Telephone 713-970-7000,</a:t>
            </a:r>
          </a:p>
          <a:p>
            <a:pPr marL="0" indent="0">
              <a:buFontTx/>
              <a:buNone/>
            </a:pPr>
            <a:r>
              <a:rPr lang="en-US" sz="1400" kern="0" dirty="0">
                <a:latin typeface="Arial"/>
                <a:cs typeface="Arial"/>
              </a:rPr>
              <a:t>		</a:t>
            </a:r>
            <a:r>
              <a:rPr lang="en-US" sz="1400" kern="0" dirty="0">
                <a:latin typeface="Arial"/>
                <a:cs typeface="Arial"/>
                <a:hlinkClick r:id="rId3"/>
              </a:rPr>
              <a:t>http://www.mhmraharris.org/</a:t>
            </a:r>
            <a:r>
              <a:rPr lang="en-US" sz="1400" kern="0" dirty="0">
                <a:latin typeface="Arial"/>
                <a:cs typeface="Arial"/>
              </a:rPr>
              <a:t> </a:t>
            </a:r>
          </a:p>
          <a:p>
            <a:pPr marL="0" indent="0">
              <a:buFontTx/>
              <a:buNone/>
            </a:pPr>
            <a:r>
              <a:rPr lang="en-US" sz="1400" kern="0" dirty="0">
                <a:latin typeface="Arial"/>
                <a:cs typeface="Arial"/>
              </a:rPr>
              <a:t>	Houston Police Department Mental Health Unit, 1502 Ben Taub Loop, Houston 77030</a:t>
            </a:r>
          </a:p>
          <a:p>
            <a:pPr marL="0" indent="0">
              <a:buFontTx/>
              <a:buNone/>
            </a:pPr>
            <a:r>
              <a:rPr lang="en-US" sz="1400" kern="0" dirty="0">
                <a:latin typeface="Arial"/>
                <a:cs typeface="Arial"/>
              </a:rPr>
              <a:t>	Tri-County MHMR Services, 1506 Old Montgomery Rd., Conroe, 77304, Crisis Phone</a:t>
            </a:r>
          </a:p>
          <a:p>
            <a:pPr marL="0" indent="0">
              <a:buFontTx/>
              <a:buNone/>
            </a:pPr>
            <a:r>
              <a:rPr lang="en-US" sz="1400" kern="0" dirty="0">
                <a:latin typeface="Arial"/>
                <a:cs typeface="Arial"/>
              </a:rPr>
              <a:t>		800-659-6994, Main Phone 936-756-8331, http: </a:t>
            </a:r>
            <a:r>
              <a:rPr lang="en-US" sz="1400" kern="0" dirty="0">
                <a:latin typeface="Arial"/>
                <a:cs typeface="Arial"/>
                <a:hlinkClick r:id="rId4"/>
              </a:rPr>
              <a:t>www.tcmhmrs.org/</a:t>
            </a:r>
            <a:r>
              <a:rPr lang="en-US" sz="1400" kern="0" dirty="0">
                <a:latin typeface="Arial"/>
                <a:cs typeface="Arial"/>
              </a:rPr>
              <a:t> </a:t>
            </a:r>
          </a:p>
        </p:txBody>
      </p:sp>
    </p:spTree>
    <p:extLst>
      <p:ext uri="{BB962C8B-B14F-4D97-AF65-F5344CB8AC3E}">
        <p14:creationId xmlns:p14="http://schemas.microsoft.com/office/powerpoint/2010/main" val="172123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03C1A-43F4-4604-B1E0-D07C602F13CD}"/>
              </a:ext>
            </a:extLst>
          </p:cNvPr>
          <p:cNvSpPr txBox="1"/>
          <p:nvPr/>
        </p:nvSpPr>
        <p:spPr>
          <a:xfrm>
            <a:off x="3886200" y="762000"/>
            <a:ext cx="4800600" cy="523220"/>
          </a:xfrm>
          <a:prstGeom prst="rect">
            <a:avLst/>
          </a:prstGeom>
          <a:noFill/>
        </p:spPr>
        <p:txBody>
          <a:bodyPr wrap="square" rtlCol="0">
            <a:spAutoFit/>
          </a:bodyPr>
          <a:lstStyle/>
          <a:p>
            <a:pPr algn="ctr"/>
            <a:r>
              <a:rPr lang="en-US" sz="2800" dirty="0">
                <a:solidFill>
                  <a:schemeClr val="bg1"/>
                </a:solidFill>
                <a:latin typeface="Arial Black" charset="0"/>
                <a:cs typeface="Arial Black" charset="0"/>
              </a:rPr>
              <a:t>Full Policy</a:t>
            </a:r>
          </a:p>
        </p:txBody>
      </p:sp>
      <p:sp>
        <p:nvSpPr>
          <p:cNvPr id="4" name="Content Placeholder 1">
            <a:extLst>
              <a:ext uri="{FF2B5EF4-FFF2-40B4-BE49-F238E27FC236}">
                <a16:creationId xmlns:a16="http://schemas.microsoft.com/office/drawing/2014/main" id="{D88B5B80-3A0A-4AB0-8D8E-384BFBDAA58E}"/>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fontAlgn="auto">
              <a:spcBef>
                <a:spcPts val="0"/>
              </a:spcBef>
              <a:spcAft>
                <a:spcPts val="0"/>
              </a:spcAft>
              <a:buFontTx/>
              <a:buNone/>
            </a:pPr>
            <a:r>
              <a:rPr lang="en-US" kern="0" dirty="0"/>
              <a:t>To see the full policy on Sexual Harassment, Assault, Violence, and Discrimination, </a:t>
            </a:r>
          </a:p>
          <a:p>
            <a:pPr marL="0" indent="0" fontAlgn="auto">
              <a:spcBef>
                <a:spcPts val="0"/>
              </a:spcBef>
              <a:spcAft>
                <a:spcPts val="0"/>
              </a:spcAft>
              <a:buFontTx/>
              <a:buNone/>
            </a:pPr>
            <a:r>
              <a:rPr lang="en-US" kern="0" dirty="0"/>
              <a:t>visit the LSC Policy Manual (Section VI.F) </a:t>
            </a:r>
          </a:p>
          <a:p>
            <a:pPr marL="0" indent="0" fontAlgn="auto">
              <a:spcBef>
                <a:spcPts val="0"/>
              </a:spcBef>
              <a:spcAft>
                <a:spcPts val="0"/>
              </a:spcAft>
              <a:buFontTx/>
              <a:buNone/>
            </a:pPr>
            <a:r>
              <a:rPr lang="en-US" kern="0" dirty="0"/>
              <a:t>at </a:t>
            </a:r>
            <a:r>
              <a:rPr lang="en-US" kern="0" dirty="0">
                <a:hlinkClick r:id="rId2"/>
              </a:rPr>
              <a:t>http://www.lonestar.edu/disciplinary-action-procedures.htm</a:t>
            </a:r>
            <a:r>
              <a:rPr lang="en-US" kern="0" dirty="0"/>
              <a:t> </a:t>
            </a:r>
          </a:p>
        </p:txBody>
      </p:sp>
    </p:spTree>
    <p:extLst>
      <p:ext uri="{BB962C8B-B14F-4D97-AF65-F5344CB8AC3E}">
        <p14:creationId xmlns:p14="http://schemas.microsoft.com/office/powerpoint/2010/main" val="393854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810000" y="5334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Risk Management Policy</a:t>
            </a:r>
          </a:p>
        </p:txBody>
      </p:sp>
      <p:sp>
        <p:nvSpPr>
          <p:cNvPr id="3" name="Content Placeholder 2">
            <a:extLst>
              <a:ext uri="{FF2B5EF4-FFF2-40B4-BE49-F238E27FC236}">
                <a16:creationId xmlns:a16="http://schemas.microsoft.com/office/drawing/2014/main" id="{3DE7FDDF-B968-4E16-80A4-46EACDD474DE}"/>
              </a:ext>
            </a:extLst>
          </p:cNvPr>
          <p:cNvSpPr>
            <a:spLocks noGrp="1"/>
          </p:cNvSpPr>
          <p:nvPr>
            <p:ph idx="1"/>
          </p:nvPr>
        </p:nvSpPr>
        <p:spPr>
          <a:xfrm>
            <a:off x="457200" y="1828800"/>
            <a:ext cx="8229600" cy="4525963"/>
          </a:xfrm>
        </p:spPr>
        <p:txBody>
          <a:bodyPr/>
          <a:lstStyle/>
          <a:p>
            <a:pPr marL="0" indent="0">
              <a:buNone/>
            </a:pPr>
            <a:r>
              <a:rPr lang="en-US" sz="1800" dirty="0"/>
              <a:t>The intent of this training is to make sure that all Registered Student Organizations at LSC-Kingwood keep risk management at the forefront when planning and organizing events. In order to do this, Student Life requires student organizations to register all student events. Each event is reviewed by the Director of Student Life, who may respond with various risk management questions.</a:t>
            </a:r>
          </a:p>
          <a:p>
            <a:pPr marL="0" indent="0">
              <a:buNone/>
            </a:pPr>
            <a:endParaRPr lang="en-US" sz="1800" dirty="0"/>
          </a:p>
          <a:p>
            <a:pPr marL="0" indent="0">
              <a:buNone/>
            </a:pPr>
            <a:r>
              <a:rPr lang="en-US" sz="1800" dirty="0"/>
              <a:t>It is the responsibility of each student organization to consider potential risks when planning student events to minimize risk to participants and to LSC. If sufficient planning is not completed on the part of the student organization, the event may be denied.</a:t>
            </a:r>
          </a:p>
          <a:p>
            <a:pPr marL="0" indent="0">
              <a:buNone/>
            </a:pPr>
            <a:endParaRPr lang="en-US" sz="1800" dirty="0"/>
          </a:p>
          <a:p>
            <a:pPr marL="0" indent="0">
              <a:buNone/>
            </a:pPr>
            <a:r>
              <a:rPr lang="en-US" sz="1800" dirty="0"/>
              <a:t>The safety and wellbeing of students is always a primary concern, and we will do everything we can to ensure that all Student Life experiences are safe and enjoyable.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7703517-99B4-4806-BDD6-780EB2F08261}"/>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LSC Policy</a:t>
            </a:r>
          </a:p>
          <a:p>
            <a:pPr algn="ctr"/>
            <a:r>
              <a:rPr lang="en-US" sz="2800" dirty="0">
                <a:solidFill>
                  <a:schemeClr val="bg1"/>
                </a:solidFill>
                <a:latin typeface="Arial Black" charset="0"/>
                <a:cs typeface="Arial Black" charset="0"/>
              </a:rPr>
              <a:t>On Weapons</a:t>
            </a:r>
          </a:p>
        </p:txBody>
      </p:sp>
      <p:sp>
        <p:nvSpPr>
          <p:cNvPr id="5" name="Content Placeholder 4">
            <a:extLst>
              <a:ext uri="{FF2B5EF4-FFF2-40B4-BE49-F238E27FC236}">
                <a16:creationId xmlns:a16="http://schemas.microsoft.com/office/drawing/2014/main" id="{56346947-52E8-40D6-BB1E-D48C2F615758}"/>
              </a:ext>
            </a:extLst>
          </p:cNvPr>
          <p:cNvSpPr txBox="1">
            <a:spLocks noGrp="1"/>
          </p:cNvSpPr>
          <p:nvPr>
            <p:ph idx="1"/>
          </p:nvPr>
        </p:nvSpPr>
        <p:spPr>
          <a:xfrm>
            <a:off x="457200" y="1828800"/>
            <a:ext cx="8229600" cy="5226046"/>
          </a:xfrm>
          <a:prstGeom prst="rect">
            <a:avLst/>
          </a:prstGeom>
          <a:noFill/>
        </p:spPr>
        <p:txBody>
          <a:bodyPr wrap="square" rtlCol="0">
            <a:spAutoFit/>
          </a:bodyPr>
          <a:lstStyle/>
          <a:p>
            <a:pPr marL="0" indent="0">
              <a:buNone/>
            </a:pPr>
            <a:r>
              <a:rPr lang="en-US" sz="1800" dirty="0">
                <a:hlinkClick r:id="rId2"/>
              </a:rPr>
              <a:t>VI.E.1.02 Definitions</a:t>
            </a:r>
            <a:r>
              <a:rPr lang="en-US" sz="1800" dirty="0"/>
              <a:t> </a:t>
            </a:r>
          </a:p>
          <a:p>
            <a:pPr marL="0" indent="0">
              <a:buNone/>
            </a:pPr>
            <a:r>
              <a:rPr lang="en-US" sz="1800" dirty="0"/>
              <a:t>(c) Prohibited weapons include:</a:t>
            </a:r>
          </a:p>
          <a:p>
            <a:pPr marL="0" indent="0">
              <a:buNone/>
            </a:pPr>
            <a:r>
              <a:rPr lang="en-US" sz="1800" dirty="0"/>
              <a:t>	1. Firearms* </a:t>
            </a:r>
          </a:p>
          <a:p>
            <a:pPr marL="0" indent="0">
              <a:buNone/>
            </a:pPr>
            <a:r>
              <a:rPr lang="en-US" sz="1800" dirty="0"/>
              <a:t>	2. Ammunition</a:t>
            </a:r>
          </a:p>
          <a:p>
            <a:pPr marL="0" indent="0">
              <a:buNone/>
            </a:pPr>
            <a:r>
              <a:rPr lang="en-US" sz="1800" dirty="0"/>
              <a:t>	3. Explosive Weapon (bomb, grenade, rocket…)</a:t>
            </a:r>
          </a:p>
          <a:p>
            <a:pPr marL="0" indent="0">
              <a:buNone/>
            </a:pPr>
            <a:r>
              <a:rPr lang="en-US" sz="1800" dirty="0"/>
              <a:t>	4. Illegal Knife (blade over 5 ½ inches, switchblade, spear)</a:t>
            </a:r>
          </a:p>
          <a:p>
            <a:pPr marL="0" indent="0">
              <a:buNone/>
            </a:pPr>
            <a:r>
              <a:rPr lang="en-US" sz="1800" dirty="0"/>
              <a:t>	5. Taser</a:t>
            </a:r>
          </a:p>
          <a:p>
            <a:pPr marL="0" indent="0">
              <a:buNone/>
            </a:pPr>
            <a:r>
              <a:rPr lang="en-US" sz="1800" dirty="0"/>
              <a:t>	6. Knuckles (or similar device)</a:t>
            </a:r>
          </a:p>
          <a:p>
            <a:pPr marL="0" indent="0">
              <a:buNone/>
            </a:pPr>
            <a:r>
              <a:rPr lang="en-US" sz="1800" dirty="0"/>
              <a:t>	7. Chemical Dispensing Device</a:t>
            </a:r>
          </a:p>
          <a:p>
            <a:pPr marL="0" indent="0">
              <a:buNone/>
            </a:pPr>
            <a:r>
              <a:rPr lang="en-US" sz="1800" dirty="0"/>
              <a:t>	8. Zip Gun</a:t>
            </a:r>
          </a:p>
          <a:p>
            <a:pPr marL="0" indent="0">
              <a:buNone/>
            </a:pPr>
            <a:r>
              <a:rPr lang="en-US" sz="1800" dirty="0"/>
              <a:t>	9. Club (designed for inflicting bodily harm)</a:t>
            </a:r>
          </a:p>
          <a:p>
            <a:pPr marL="0" indent="0">
              <a:buNone/>
            </a:pPr>
            <a:endParaRPr lang="en-US" sz="1800" dirty="0"/>
          </a:p>
          <a:p>
            <a:pPr marL="0" indent="0">
              <a:buNone/>
            </a:pPr>
            <a:r>
              <a:rPr lang="en-US" sz="1800" dirty="0"/>
              <a:t>These are the abbreviated definitions. For full definitions in the policy, please follow the link above. </a:t>
            </a:r>
          </a:p>
          <a:p>
            <a:endParaRPr lang="en-US" dirty="0"/>
          </a:p>
        </p:txBody>
      </p:sp>
    </p:spTree>
    <p:extLst>
      <p:ext uri="{BB962C8B-B14F-4D97-AF65-F5344CB8AC3E}">
        <p14:creationId xmlns:p14="http://schemas.microsoft.com/office/powerpoint/2010/main" val="576668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C10AD63-8E45-4EF7-A792-BD2A0C0AC58D}"/>
              </a:ext>
            </a:extLst>
          </p:cNvPr>
          <p:cNvSpPr>
            <a:spLocks noChangeArrowheads="1"/>
          </p:cNvSpPr>
          <p:nvPr/>
        </p:nvSpPr>
        <p:spPr bwMode="auto">
          <a:xfrm>
            <a:off x="3886200" y="685800"/>
            <a:ext cx="4800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Campus Carry</a:t>
            </a:r>
          </a:p>
        </p:txBody>
      </p:sp>
      <p:sp>
        <p:nvSpPr>
          <p:cNvPr id="4" name="Content Placeholder 3">
            <a:extLst>
              <a:ext uri="{FF2B5EF4-FFF2-40B4-BE49-F238E27FC236}">
                <a16:creationId xmlns:a16="http://schemas.microsoft.com/office/drawing/2014/main" id="{D899E886-2724-4C92-B048-8EB5C9927C6D}"/>
              </a:ext>
            </a:extLst>
          </p:cNvPr>
          <p:cNvSpPr txBox="1">
            <a:spLocks noGrp="1"/>
          </p:cNvSpPr>
          <p:nvPr>
            <p:ph idx="1"/>
          </p:nvPr>
        </p:nvSpPr>
        <p:spPr>
          <a:xfrm>
            <a:off x="533400" y="2057400"/>
            <a:ext cx="8229600" cy="3908762"/>
          </a:xfrm>
          <a:prstGeom prst="rect">
            <a:avLst/>
          </a:prstGeom>
          <a:noFill/>
        </p:spPr>
        <p:txBody>
          <a:bodyPr wrap="square" rtlCol="0">
            <a:spAutoFit/>
          </a:bodyPr>
          <a:lstStyle/>
          <a:p>
            <a:pPr marL="0" indent="0">
              <a:buNone/>
            </a:pPr>
            <a:r>
              <a:rPr lang="en-US" sz="2000" dirty="0"/>
              <a:t>Effective August 1, 2017:</a:t>
            </a:r>
          </a:p>
          <a:p>
            <a:pPr marL="0" indent="0">
              <a:buNone/>
            </a:pPr>
            <a:endParaRPr lang="en-US" sz="2000" dirty="0"/>
          </a:p>
          <a:p>
            <a:pPr marL="0" indent="0">
              <a:buNone/>
            </a:pPr>
            <a:r>
              <a:rPr lang="en-US" sz="1600" dirty="0"/>
              <a:t>To carry on Lone Star College campuses:</a:t>
            </a:r>
          </a:p>
          <a:p>
            <a:pPr marL="0" indent="0">
              <a:buNone/>
            </a:pPr>
            <a:endParaRPr lang="en-US" sz="1000" dirty="0"/>
          </a:p>
          <a:p>
            <a:pPr marL="0" indent="0">
              <a:buNone/>
            </a:pPr>
            <a:r>
              <a:rPr lang="en-US" sz="1600" dirty="0"/>
              <a:t>• Must have a LTC (license to carry) or CHL (concealed </a:t>
            </a:r>
          </a:p>
          <a:p>
            <a:pPr marL="0" indent="0">
              <a:buNone/>
            </a:pPr>
            <a:r>
              <a:rPr lang="en-US" sz="1600" dirty="0"/>
              <a:t>  handgun license)</a:t>
            </a:r>
          </a:p>
          <a:p>
            <a:pPr marL="0" indent="0">
              <a:buNone/>
            </a:pPr>
            <a:endParaRPr lang="en-US" sz="1000" dirty="0"/>
          </a:p>
          <a:p>
            <a:pPr marL="0" indent="0">
              <a:buNone/>
            </a:pPr>
            <a:r>
              <a:rPr lang="en-US" sz="1600" dirty="0"/>
              <a:t>• Weapon must be concealed at all times</a:t>
            </a:r>
          </a:p>
          <a:p>
            <a:pPr marL="0" indent="0">
              <a:buNone/>
            </a:pPr>
            <a:endParaRPr lang="en-US" sz="1000" dirty="0"/>
          </a:p>
          <a:p>
            <a:pPr marL="0" indent="0">
              <a:buNone/>
            </a:pPr>
            <a:r>
              <a:rPr lang="en-US" sz="1600" dirty="0"/>
              <a:t>• Follow Penal Code 30.06</a:t>
            </a:r>
          </a:p>
          <a:p>
            <a:pPr marL="0" indent="0">
              <a:buNone/>
            </a:pPr>
            <a:endParaRPr lang="en-US" sz="2000" dirty="0"/>
          </a:p>
          <a:p>
            <a:pPr marL="0" indent="0">
              <a:buNone/>
            </a:pPr>
            <a:r>
              <a:rPr lang="en-US" sz="2000" dirty="0"/>
              <a:t>For further information on Campus Carry at Lone Star College, visit </a:t>
            </a:r>
          </a:p>
          <a:p>
            <a:pPr marL="0" indent="0">
              <a:buNone/>
            </a:pPr>
            <a:r>
              <a:rPr lang="en-US" sz="2000" dirty="0">
                <a:hlinkClick r:id="rId2"/>
              </a:rPr>
              <a:t>http://www.lonestar.edu/CampusCarry.htm</a:t>
            </a:r>
            <a:r>
              <a:rPr lang="en-US" sz="2000" dirty="0"/>
              <a:t> </a:t>
            </a:r>
          </a:p>
        </p:txBody>
      </p:sp>
    </p:spTree>
    <p:extLst>
      <p:ext uri="{BB962C8B-B14F-4D97-AF65-F5344CB8AC3E}">
        <p14:creationId xmlns:p14="http://schemas.microsoft.com/office/powerpoint/2010/main" val="2795151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BC471B0-7496-4C52-960C-9E86ED81F021}"/>
              </a:ext>
            </a:extLst>
          </p:cNvPr>
          <p:cNvSpPr>
            <a:spLocks noChangeArrowheads="1"/>
          </p:cNvSpPr>
          <p:nvPr/>
        </p:nvSpPr>
        <p:spPr bwMode="auto">
          <a:xfrm>
            <a:off x="3886200" y="685800"/>
            <a:ext cx="4800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In Case of Emergency</a:t>
            </a:r>
          </a:p>
        </p:txBody>
      </p:sp>
      <p:sp>
        <p:nvSpPr>
          <p:cNvPr id="5" name="TextBox 4">
            <a:extLst>
              <a:ext uri="{FF2B5EF4-FFF2-40B4-BE49-F238E27FC236}">
                <a16:creationId xmlns:a16="http://schemas.microsoft.com/office/drawing/2014/main" id="{9A2DE125-FD2A-4476-B49D-9B90F012D22E}"/>
              </a:ext>
            </a:extLst>
          </p:cNvPr>
          <p:cNvSpPr txBox="1"/>
          <p:nvPr/>
        </p:nvSpPr>
        <p:spPr>
          <a:xfrm>
            <a:off x="457200" y="1905000"/>
            <a:ext cx="8229600" cy="4524316"/>
          </a:xfrm>
          <a:prstGeom prst="rect">
            <a:avLst/>
          </a:prstGeom>
          <a:noFill/>
        </p:spPr>
        <p:txBody>
          <a:bodyPr wrap="square" rtlCol="0">
            <a:spAutoFit/>
          </a:bodyPr>
          <a:lstStyle/>
          <a:p>
            <a:r>
              <a:rPr lang="en-US" dirty="0"/>
              <a:t>The LSC Office of Emergency Management has developed posters which are displayed in all offices and classrooms throughout campus. These posters have information on what to do in case of:</a:t>
            </a:r>
          </a:p>
          <a:p>
            <a:r>
              <a:rPr lang="en-US" dirty="0"/>
              <a:t>	• Fire</a:t>
            </a:r>
          </a:p>
          <a:p>
            <a:r>
              <a:rPr lang="en-US" dirty="0"/>
              <a:t>	• Suspicious Person/Object or Active Shooter</a:t>
            </a:r>
          </a:p>
          <a:p>
            <a:r>
              <a:rPr lang="en-US" dirty="0"/>
              <a:t>	• Bomb Threat/Explosion</a:t>
            </a:r>
          </a:p>
          <a:p>
            <a:r>
              <a:rPr lang="en-US" dirty="0"/>
              <a:t>	• Hazardous Materials</a:t>
            </a:r>
          </a:p>
          <a:p>
            <a:r>
              <a:rPr lang="en-US" dirty="0"/>
              <a:t>	• Medical Alert</a:t>
            </a:r>
          </a:p>
          <a:p>
            <a:r>
              <a:rPr lang="en-US" dirty="0"/>
              <a:t>	• Severe Weather</a:t>
            </a:r>
          </a:p>
          <a:p>
            <a:r>
              <a:rPr lang="en-US" dirty="0"/>
              <a:t>	• Power Failure</a:t>
            </a:r>
          </a:p>
          <a:p>
            <a:r>
              <a:rPr lang="en-US" dirty="0"/>
              <a:t>	• Campus Warnings</a:t>
            </a:r>
          </a:p>
          <a:p>
            <a:r>
              <a:rPr lang="en-US" dirty="0"/>
              <a:t>There is also helpful information on what to do when law enforcement arrives on the scene.</a:t>
            </a:r>
          </a:p>
          <a:p>
            <a:endParaRPr lang="en-US" dirty="0"/>
          </a:p>
          <a:p>
            <a:r>
              <a:rPr lang="en-US" dirty="0"/>
              <a:t>LSC Police/Medical: 5911 (from campus phone) or 281.290.5911</a:t>
            </a:r>
          </a:p>
          <a:p>
            <a:r>
              <a:rPr lang="en-US" dirty="0"/>
              <a:t>Fire: 9911 (from campus phone) or 911, then call 5911</a:t>
            </a:r>
          </a:p>
        </p:txBody>
      </p:sp>
    </p:spTree>
    <p:extLst>
      <p:ext uri="{BB962C8B-B14F-4D97-AF65-F5344CB8AC3E}">
        <p14:creationId xmlns:p14="http://schemas.microsoft.com/office/powerpoint/2010/main" val="83097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6607A-7E6B-40AD-BC92-7C2F1F7FCC21}"/>
              </a:ext>
            </a:extLst>
          </p:cNvPr>
          <p:cNvSpPr txBox="1"/>
          <p:nvPr/>
        </p:nvSpPr>
        <p:spPr>
          <a:xfrm>
            <a:off x="3886200" y="533400"/>
            <a:ext cx="4800600" cy="954107"/>
          </a:xfrm>
          <a:prstGeom prst="rect">
            <a:avLst/>
          </a:prstGeom>
          <a:noFill/>
        </p:spPr>
        <p:txBody>
          <a:bodyPr wrap="square" rtlCol="0">
            <a:spAutoFit/>
          </a:bodyPr>
          <a:lstStyle/>
          <a:p>
            <a:pPr algn="ctr"/>
            <a:r>
              <a:rPr lang="en-US" sz="2800" dirty="0">
                <a:solidFill>
                  <a:schemeClr val="bg1"/>
                </a:solidFill>
                <a:latin typeface="Arial Black"/>
                <a:cs typeface="Arial Black"/>
              </a:rPr>
              <a:t>Regarding Persons with Disabilities</a:t>
            </a:r>
          </a:p>
        </p:txBody>
      </p:sp>
      <p:sp>
        <p:nvSpPr>
          <p:cNvPr id="4" name="Content Placeholder 1">
            <a:extLst>
              <a:ext uri="{FF2B5EF4-FFF2-40B4-BE49-F238E27FC236}">
                <a16:creationId xmlns:a16="http://schemas.microsoft.com/office/drawing/2014/main" id="{7203A13C-E902-4218-8CC4-60FC8E442081}"/>
              </a:ext>
            </a:extLst>
          </p:cNvPr>
          <p:cNvSpPr txBox="1">
            <a:spLocks/>
          </p:cNvSpPr>
          <p:nvPr/>
        </p:nvSpPr>
        <p:spPr>
          <a:xfrm>
            <a:off x="609600" y="1981200"/>
            <a:ext cx="8077200" cy="4144963"/>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marL="342900" indent="-342900" algn="l">
              <a:buFont typeface="Arial" panose="020B0604020202020204" pitchFamily="34" charset="0"/>
              <a:buChar char="•"/>
            </a:pPr>
            <a:r>
              <a:rPr lang="en-US" sz="2400" dirty="0"/>
              <a:t>Section 504 of the Rehabilitation Act of 1973 prohibits discrimination against people with disabilities in programs that receive federal financial assistance</a:t>
            </a:r>
          </a:p>
          <a:p>
            <a:pPr algn="l"/>
            <a:endParaRPr lang="en-US" sz="2200" kern="0" dirty="0"/>
          </a:p>
          <a:p>
            <a:pPr marL="342900" indent="-342900" algn="l">
              <a:buFont typeface="Arial" panose="020B0604020202020204" pitchFamily="34" charset="0"/>
              <a:buChar char="•"/>
            </a:pPr>
            <a:r>
              <a:rPr lang="en-US" sz="2400" dirty="0"/>
              <a:t>Section 504 works together with the ADA and IDEA to protect children and adults with disabilities from exclusion, and unequal treatment in schools, jobs and the community.</a:t>
            </a:r>
            <a:endParaRPr lang="en-US" sz="2200" kern="0" dirty="0"/>
          </a:p>
          <a:p>
            <a:pPr marL="342900" indent="-342900" algn="l">
              <a:buFont typeface="Arial" panose="020B0604020202020204" pitchFamily="34" charset="0"/>
              <a:buChar char="•"/>
            </a:pPr>
            <a:endParaRPr lang="en-US" sz="2200" kern="0" dirty="0"/>
          </a:p>
          <a:p>
            <a:endParaRPr lang="en-US" kern="0" dirty="0"/>
          </a:p>
        </p:txBody>
      </p:sp>
    </p:spTree>
    <p:extLst>
      <p:ext uri="{BB962C8B-B14F-4D97-AF65-F5344CB8AC3E}">
        <p14:creationId xmlns:p14="http://schemas.microsoft.com/office/powerpoint/2010/main" val="3054121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AFB52-C4A8-4F48-8D2F-5FA64C3EC496}"/>
              </a:ext>
            </a:extLst>
          </p:cNvPr>
          <p:cNvSpPr txBox="1"/>
          <p:nvPr/>
        </p:nvSpPr>
        <p:spPr>
          <a:xfrm>
            <a:off x="3886200" y="533400"/>
            <a:ext cx="4800600" cy="954107"/>
          </a:xfrm>
          <a:prstGeom prst="rect">
            <a:avLst/>
          </a:prstGeom>
          <a:noFill/>
        </p:spPr>
        <p:txBody>
          <a:bodyPr wrap="square" rtlCol="0">
            <a:spAutoFit/>
          </a:bodyPr>
          <a:lstStyle/>
          <a:p>
            <a:pPr algn="ctr"/>
            <a:r>
              <a:rPr lang="en-US" sz="2800" dirty="0">
                <a:solidFill>
                  <a:schemeClr val="bg1"/>
                </a:solidFill>
                <a:latin typeface="Arial Black"/>
                <a:cs typeface="Arial Black"/>
              </a:rPr>
              <a:t>Regarding Persons with Disabilities</a:t>
            </a:r>
          </a:p>
        </p:txBody>
      </p:sp>
      <p:sp>
        <p:nvSpPr>
          <p:cNvPr id="4" name="Content Placeholder 1">
            <a:extLst>
              <a:ext uri="{FF2B5EF4-FFF2-40B4-BE49-F238E27FC236}">
                <a16:creationId xmlns:a16="http://schemas.microsoft.com/office/drawing/2014/main" id="{D824F9D8-BB46-4204-9AE7-0BFF66AD8DA2}"/>
              </a:ext>
            </a:extLst>
          </p:cNvPr>
          <p:cNvSpPr txBox="1">
            <a:spLocks/>
          </p:cNvSpPr>
          <p:nvPr/>
        </p:nvSpPr>
        <p:spPr>
          <a:xfrm>
            <a:off x="609600" y="1981200"/>
            <a:ext cx="8077200" cy="4144963"/>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endParaRPr lang="en-US" sz="2200" kern="0" dirty="0"/>
          </a:p>
          <a:p>
            <a:pPr algn="l"/>
            <a:r>
              <a:rPr lang="en-US" sz="2400" dirty="0"/>
              <a:t>Lone Star College Policy:</a:t>
            </a:r>
          </a:p>
          <a:p>
            <a:pPr algn="l"/>
            <a:r>
              <a:rPr lang="en-US" sz="2400" dirty="0"/>
              <a:t>	</a:t>
            </a:r>
            <a:r>
              <a:rPr lang="en-US" sz="2400" u="sng" dirty="0"/>
              <a:t>VI.D.11  Students with Disability Rights</a:t>
            </a:r>
          </a:p>
          <a:p>
            <a:pPr marL="342900" indent="-342900" algn="l">
              <a:buFont typeface="Arial" panose="020B0604020202020204" pitchFamily="34" charset="0"/>
              <a:buChar char="•"/>
            </a:pPr>
            <a:r>
              <a:rPr lang="en-US" sz="2000" dirty="0"/>
              <a:t>The College recognizes and supports the principles set forth in federal and state laws designed to eliminate discrimination against qualified individuals with disabilities. The College believes in equal access to educational opportunities for all individuals. The College is committed to making reasonable accommodations, including furnishing auxiliary aids and services, for qualified individuals with disabilities as required by law.</a:t>
            </a:r>
            <a:endParaRPr lang="en-US" sz="2200" kern="0" dirty="0"/>
          </a:p>
          <a:p>
            <a:endParaRPr lang="en-US" kern="0" dirty="0"/>
          </a:p>
        </p:txBody>
      </p:sp>
    </p:spTree>
    <p:extLst>
      <p:ext uri="{BB962C8B-B14F-4D97-AF65-F5344CB8AC3E}">
        <p14:creationId xmlns:p14="http://schemas.microsoft.com/office/powerpoint/2010/main" val="51801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45869-3E5B-438F-8F2B-1FDE04CFA6E3}"/>
              </a:ext>
            </a:extLst>
          </p:cNvPr>
          <p:cNvSpPr txBox="1"/>
          <p:nvPr/>
        </p:nvSpPr>
        <p:spPr>
          <a:xfrm>
            <a:off x="3886200" y="533400"/>
            <a:ext cx="4800600" cy="954107"/>
          </a:xfrm>
          <a:prstGeom prst="rect">
            <a:avLst/>
          </a:prstGeom>
          <a:noFill/>
        </p:spPr>
        <p:txBody>
          <a:bodyPr wrap="square" rtlCol="0">
            <a:spAutoFit/>
          </a:bodyPr>
          <a:lstStyle/>
          <a:p>
            <a:pPr algn="ctr"/>
            <a:r>
              <a:rPr lang="en-US" sz="2800" dirty="0">
                <a:solidFill>
                  <a:schemeClr val="bg1"/>
                </a:solidFill>
                <a:latin typeface="Arial Black"/>
                <a:cs typeface="Arial Black"/>
              </a:rPr>
              <a:t>Regarding Persons with Disabilities</a:t>
            </a:r>
          </a:p>
        </p:txBody>
      </p:sp>
      <p:sp>
        <p:nvSpPr>
          <p:cNvPr id="4" name="Content Placeholder 1">
            <a:extLst>
              <a:ext uri="{FF2B5EF4-FFF2-40B4-BE49-F238E27FC236}">
                <a16:creationId xmlns:a16="http://schemas.microsoft.com/office/drawing/2014/main" id="{D5C8F6F7-6A9A-40CF-8036-5186CC5DF8FC}"/>
              </a:ext>
            </a:extLst>
          </p:cNvPr>
          <p:cNvSpPr txBox="1">
            <a:spLocks/>
          </p:cNvSpPr>
          <p:nvPr/>
        </p:nvSpPr>
        <p:spPr>
          <a:xfrm>
            <a:off x="533400" y="1905000"/>
            <a:ext cx="8077200" cy="4343400"/>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US" sz="2000" dirty="0"/>
              <a:t>VI.D.11.02. Student Responsibility to Request Accommodation </a:t>
            </a:r>
          </a:p>
          <a:p>
            <a:pPr algn="l"/>
            <a:endParaRPr lang="en-US" sz="2000" dirty="0"/>
          </a:p>
          <a:p>
            <a:pPr algn="l"/>
            <a:r>
              <a:rPr lang="en-US" sz="2000" dirty="0"/>
              <a:t>Students with disabilities have the right to an equal opportunity to participate in and benefit from College services, programs, facilities or activities. Students are responsible for identifying themselves as individuals requesting accommodation based on a qualifying disability each semester. Students shall direct accommodation requests to one of the College’s Disability Services Offices (see Kingwood info below).</a:t>
            </a:r>
          </a:p>
          <a:p>
            <a:pPr algn="l"/>
            <a:endParaRPr lang="en-US" sz="2000" dirty="0"/>
          </a:p>
          <a:p>
            <a:pPr algn="l"/>
            <a:r>
              <a:rPr lang="en-US" sz="2000" dirty="0"/>
              <a:t>Lee Ann C. Liebst, Counselor</a:t>
            </a:r>
          </a:p>
          <a:p>
            <a:pPr algn="l"/>
            <a:r>
              <a:rPr lang="en-US" sz="2000" dirty="0"/>
              <a:t>Office: SCC 205</a:t>
            </a:r>
          </a:p>
          <a:p>
            <a:pPr algn="l"/>
            <a:r>
              <a:rPr lang="en-US" sz="2000" dirty="0"/>
              <a:t>Phone: 281.312.1453</a:t>
            </a:r>
          </a:p>
          <a:p>
            <a:pPr algn="l"/>
            <a:r>
              <a:rPr lang="en-US" sz="2000" dirty="0"/>
              <a:t>LeeAnn.C.Liebst@LoneStar.edu</a:t>
            </a:r>
          </a:p>
          <a:p>
            <a:pPr algn="l"/>
            <a:endParaRPr lang="en-US" sz="2000" kern="0" dirty="0"/>
          </a:p>
          <a:p>
            <a:pPr algn="l"/>
            <a:endParaRPr lang="en-US" sz="2200" kern="0" dirty="0"/>
          </a:p>
          <a:p>
            <a:endParaRPr lang="en-US" kern="0" dirty="0"/>
          </a:p>
        </p:txBody>
      </p:sp>
    </p:spTree>
    <p:extLst>
      <p:ext uri="{BB962C8B-B14F-4D97-AF65-F5344CB8AC3E}">
        <p14:creationId xmlns:p14="http://schemas.microsoft.com/office/powerpoint/2010/main" val="98047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B0507A-2AFD-4358-A114-8A68B67F7E72}"/>
              </a:ext>
            </a:extLst>
          </p:cNvPr>
          <p:cNvSpPr txBox="1"/>
          <p:nvPr/>
        </p:nvSpPr>
        <p:spPr>
          <a:xfrm>
            <a:off x="3886200" y="533400"/>
            <a:ext cx="4800600" cy="954107"/>
          </a:xfrm>
          <a:prstGeom prst="rect">
            <a:avLst/>
          </a:prstGeom>
          <a:noFill/>
        </p:spPr>
        <p:txBody>
          <a:bodyPr wrap="square" rtlCol="0">
            <a:spAutoFit/>
          </a:bodyPr>
          <a:lstStyle/>
          <a:p>
            <a:pPr algn="ctr"/>
            <a:r>
              <a:rPr lang="en-US" sz="2800" dirty="0">
                <a:solidFill>
                  <a:schemeClr val="bg1"/>
                </a:solidFill>
                <a:latin typeface="Arial Black"/>
                <a:cs typeface="Arial Black"/>
              </a:rPr>
              <a:t>Regarding Persons with Disabilities</a:t>
            </a:r>
          </a:p>
        </p:txBody>
      </p:sp>
      <p:sp>
        <p:nvSpPr>
          <p:cNvPr id="4" name="Content Placeholder 1">
            <a:extLst>
              <a:ext uri="{FF2B5EF4-FFF2-40B4-BE49-F238E27FC236}">
                <a16:creationId xmlns:a16="http://schemas.microsoft.com/office/drawing/2014/main" id="{7E045F81-459F-4F98-931A-0AE89A990DD2}"/>
              </a:ext>
            </a:extLst>
          </p:cNvPr>
          <p:cNvSpPr txBox="1">
            <a:spLocks/>
          </p:cNvSpPr>
          <p:nvPr/>
        </p:nvSpPr>
        <p:spPr>
          <a:xfrm>
            <a:off x="609600" y="1981200"/>
            <a:ext cx="8077200" cy="4144963"/>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marL="342900" indent="-342900" algn="l">
              <a:buFont typeface="Arial" panose="020B0604020202020204" pitchFamily="34" charset="0"/>
              <a:buChar char="•"/>
            </a:pPr>
            <a:r>
              <a:rPr lang="en-US" sz="2000" dirty="0"/>
              <a:t>Student Organizations do not discriminate against persons with disabilities. All are welcome and encouraged to participate in groups and activities that are of interest.  </a:t>
            </a:r>
          </a:p>
          <a:p>
            <a:pPr algn="l"/>
            <a:endParaRPr lang="en-US" sz="2000" dirty="0"/>
          </a:p>
          <a:p>
            <a:pPr marL="342900" indent="-342900" algn="l">
              <a:buFont typeface="Arial" panose="020B0604020202020204" pitchFamily="34" charset="0"/>
              <a:buChar char="•"/>
            </a:pPr>
            <a:r>
              <a:rPr lang="en-US" sz="2000" dirty="0"/>
              <a:t>Should you need an accommodation to fully participate in the group of activities, the organization and the Disability Services Office will work together with you to make sure you have full access!</a:t>
            </a:r>
            <a:endParaRPr lang="en-US" sz="2000" kern="0" dirty="0"/>
          </a:p>
          <a:p>
            <a:pPr algn="l"/>
            <a:endParaRPr lang="en-US" sz="2200" kern="0" dirty="0"/>
          </a:p>
          <a:p>
            <a:endParaRPr lang="en-US" kern="0" dirty="0"/>
          </a:p>
        </p:txBody>
      </p:sp>
    </p:spTree>
    <p:extLst>
      <p:ext uri="{BB962C8B-B14F-4D97-AF65-F5344CB8AC3E}">
        <p14:creationId xmlns:p14="http://schemas.microsoft.com/office/powerpoint/2010/main" val="658606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AA195B1-B99B-4378-B1AC-84384644E066}"/>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Non-Academic </a:t>
            </a:r>
          </a:p>
          <a:p>
            <a:pPr algn="ctr"/>
            <a:r>
              <a:rPr lang="en-US" sz="2800" dirty="0">
                <a:solidFill>
                  <a:schemeClr val="bg1"/>
                </a:solidFill>
                <a:latin typeface="Arial Black" charset="0"/>
                <a:cs typeface="Arial Black" charset="0"/>
              </a:rPr>
              <a:t>Student Travel</a:t>
            </a:r>
          </a:p>
        </p:txBody>
      </p:sp>
      <p:sp>
        <p:nvSpPr>
          <p:cNvPr id="4" name="Rectangle 3">
            <a:extLst>
              <a:ext uri="{FF2B5EF4-FFF2-40B4-BE49-F238E27FC236}">
                <a16:creationId xmlns:a16="http://schemas.microsoft.com/office/drawing/2014/main" id="{8433F5B8-7A76-4D94-9CCD-32A62987CF9A}"/>
              </a:ext>
            </a:extLst>
          </p:cNvPr>
          <p:cNvSpPr/>
          <p:nvPr/>
        </p:nvSpPr>
        <p:spPr>
          <a:xfrm>
            <a:off x="457200" y="1828800"/>
            <a:ext cx="8305800" cy="4801314"/>
          </a:xfrm>
          <a:prstGeom prst="rect">
            <a:avLst/>
          </a:prstGeom>
        </p:spPr>
        <p:txBody>
          <a:bodyPr wrap="square">
            <a:spAutoFit/>
          </a:bodyPr>
          <a:lstStyle/>
          <a:p>
            <a:r>
              <a:rPr lang="en-US" dirty="0"/>
              <a:t>Travel requiring Student Travel Paperwork applies to travel that meets the following conditions:</a:t>
            </a:r>
          </a:p>
          <a:p>
            <a:endParaRPr lang="en-US" dirty="0"/>
          </a:p>
          <a:p>
            <a:r>
              <a:rPr lang="en-US" dirty="0"/>
              <a:t>        1. Must be at least farther than 25 miles from the closest LSC campus or </a:t>
            </a:r>
          </a:p>
          <a:p>
            <a:r>
              <a:rPr lang="en-US" dirty="0"/>
              <a:t>	center to the final destination.</a:t>
            </a:r>
          </a:p>
          <a:p>
            <a:endParaRPr lang="en-US" dirty="0"/>
          </a:p>
          <a:p>
            <a:r>
              <a:rPr lang="en-US" dirty="0"/>
              <a:t>        2. Not directed by instructional employee to achieve academic objective.</a:t>
            </a:r>
          </a:p>
          <a:p>
            <a:endParaRPr lang="en-US" dirty="0"/>
          </a:p>
          <a:p>
            <a:r>
              <a:rPr lang="en-US" dirty="0"/>
              <a:t>        3. Either (a) the College funds the travel </a:t>
            </a:r>
            <a:r>
              <a:rPr lang="en-US" i="1" dirty="0"/>
              <a:t>and</a:t>
            </a:r>
            <a:r>
              <a:rPr lang="en-US" dirty="0"/>
              <a:t> uses college-owned or </a:t>
            </a:r>
            <a:r>
              <a:rPr lang="mr-IN" dirty="0"/>
              <a:t>–</a:t>
            </a:r>
            <a:endParaRPr lang="en-US" dirty="0"/>
          </a:p>
          <a:p>
            <a:r>
              <a:rPr lang="en-US" dirty="0"/>
              <a:t>	leased vehicle, OR (b) an RSO requires the travel. Definition of 	required is ”travel related to the organization’s official activities, 	including attending and participating at conventions, workshops, 	athletic events, and non-athletic competitions. The definition does not 	include social or optional events</a:t>
            </a:r>
            <a:r>
              <a:rPr lang="mr-IN" dirty="0"/>
              <a:t>…</a:t>
            </a:r>
            <a:r>
              <a:rPr lang="en-US" dirty="0"/>
              <a:t>”</a:t>
            </a:r>
          </a:p>
          <a:p>
            <a:endParaRPr lang="en-US" sz="1400" dirty="0"/>
          </a:p>
          <a:p>
            <a:r>
              <a:rPr lang="en-US" sz="1600" dirty="0"/>
              <a:t>Student Life may occasionally require Student Travel Paperwork even if all these conditions don’t exist, (e.g. if travel included overnight lodging). </a:t>
            </a:r>
          </a:p>
        </p:txBody>
      </p:sp>
    </p:spTree>
    <p:extLst>
      <p:ext uri="{BB962C8B-B14F-4D97-AF65-F5344CB8AC3E}">
        <p14:creationId xmlns:p14="http://schemas.microsoft.com/office/powerpoint/2010/main" val="1574945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24E71D8-9D89-416A-8709-F41409E0819D}"/>
              </a:ext>
            </a:extLst>
          </p:cNvPr>
          <p:cNvSpPr>
            <a:spLocks noChangeArrowheads="1"/>
          </p:cNvSpPr>
          <p:nvPr/>
        </p:nvSpPr>
        <p:spPr bwMode="auto">
          <a:xfrm>
            <a:off x="3886200" y="533400"/>
            <a:ext cx="48006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College-Provided</a:t>
            </a:r>
          </a:p>
          <a:p>
            <a:pPr algn="ctr"/>
            <a:r>
              <a:rPr lang="en-US" sz="2800" dirty="0">
                <a:solidFill>
                  <a:schemeClr val="bg1"/>
                </a:solidFill>
                <a:latin typeface="Arial Black" charset="0"/>
                <a:cs typeface="Arial Black" charset="0"/>
              </a:rPr>
              <a:t>Transportation</a:t>
            </a:r>
          </a:p>
          <a:p>
            <a:pPr algn="ctr"/>
            <a:endParaRPr lang="en-US" sz="1600" dirty="0">
              <a:solidFill>
                <a:schemeClr val="bg1"/>
              </a:solidFill>
              <a:latin typeface="Arial Black" charset="0"/>
              <a:cs typeface="Arial Black" charset="0"/>
            </a:endParaRPr>
          </a:p>
        </p:txBody>
      </p:sp>
      <p:sp>
        <p:nvSpPr>
          <p:cNvPr id="4" name="Rectangle 3">
            <a:extLst>
              <a:ext uri="{FF2B5EF4-FFF2-40B4-BE49-F238E27FC236}">
                <a16:creationId xmlns:a16="http://schemas.microsoft.com/office/drawing/2014/main" id="{63270C4D-E00C-401C-9B78-53A9ED06859E}"/>
              </a:ext>
            </a:extLst>
          </p:cNvPr>
          <p:cNvSpPr/>
          <p:nvPr/>
        </p:nvSpPr>
        <p:spPr>
          <a:xfrm>
            <a:off x="457200" y="1905000"/>
            <a:ext cx="8305800" cy="3693319"/>
          </a:xfrm>
          <a:prstGeom prst="rect">
            <a:avLst/>
          </a:prstGeom>
        </p:spPr>
        <p:txBody>
          <a:bodyPr wrap="square">
            <a:spAutoFit/>
          </a:bodyPr>
          <a:lstStyle/>
          <a:p>
            <a:r>
              <a:rPr lang="en-US" dirty="0"/>
              <a:t>A driver transporting students in College-owned, -leased, or </a:t>
            </a:r>
            <a:r>
              <a:rPr lang="mr-IN" dirty="0"/>
              <a:t>–</a:t>
            </a:r>
            <a:r>
              <a:rPr lang="en-US" dirty="0"/>
              <a:t>rented vehicles must meet the following qualifications: </a:t>
            </a:r>
          </a:p>
          <a:p>
            <a:r>
              <a:rPr lang="en-US" dirty="0"/>
              <a:t>     a. be a College employee approved by the Chief Student Services Officer</a:t>
            </a:r>
          </a:p>
          <a:p>
            <a:r>
              <a:rPr lang="en-US" dirty="0"/>
              <a:t>     b. have a valid driver’s license appropriate for the vehicle being driven, and</a:t>
            </a:r>
          </a:p>
          <a:p>
            <a:r>
              <a:rPr lang="en-US" dirty="0"/>
              <a:t>     c. have a satisfactory driving record.</a:t>
            </a:r>
          </a:p>
          <a:p>
            <a:endParaRPr lang="en-US" dirty="0"/>
          </a:p>
          <a:p>
            <a:r>
              <a:rPr lang="en-US" dirty="0"/>
              <a:t>Driver Responsibilities:</a:t>
            </a:r>
          </a:p>
          <a:p>
            <a:r>
              <a:rPr lang="en-US" dirty="0"/>
              <a:t>• Ensure that passenger numbers do not exceed the vehicle’s designated   </a:t>
            </a:r>
          </a:p>
          <a:p>
            <a:r>
              <a:rPr lang="en-US" dirty="0"/>
              <a:t>  passenger capacity-each passenger must be secured by a seat belt. </a:t>
            </a:r>
          </a:p>
          <a:p>
            <a:r>
              <a:rPr lang="en-US" dirty="0"/>
              <a:t>• Driver may not drive more than 3 consecutive hours without a 15-minute break </a:t>
            </a:r>
          </a:p>
          <a:p>
            <a:r>
              <a:rPr lang="en-US" dirty="0"/>
              <a:t>  from driving. </a:t>
            </a:r>
          </a:p>
          <a:p>
            <a:r>
              <a:rPr lang="en-US" dirty="0"/>
              <a:t>• Driver may not read emails or text messages while driving students. </a:t>
            </a:r>
          </a:p>
          <a:p>
            <a:r>
              <a:rPr lang="en-US" dirty="0"/>
              <a:t>• Driver must obey all safety procedures and traffic laws.</a:t>
            </a:r>
          </a:p>
        </p:txBody>
      </p:sp>
    </p:spTree>
    <p:extLst>
      <p:ext uri="{BB962C8B-B14F-4D97-AF65-F5344CB8AC3E}">
        <p14:creationId xmlns:p14="http://schemas.microsoft.com/office/powerpoint/2010/main" val="405344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554DAD9-F8DD-45BC-8DB3-DF4A5525E02D}"/>
              </a:ext>
            </a:extLst>
          </p:cNvPr>
          <p:cNvSpPr>
            <a:spLocks noChangeArrowheads="1"/>
          </p:cNvSpPr>
          <p:nvPr/>
        </p:nvSpPr>
        <p:spPr bwMode="auto">
          <a:xfrm>
            <a:off x="3886200" y="533400"/>
            <a:ext cx="48006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Student-Provided</a:t>
            </a:r>
          </a:p>
          <a:p>
            <a:pPr algn="ctr"/>
            <a:r>
              <a:rPr lang="en-US" sz="2800" dirty="0">
                <a:solidFill>
                  <a:schemeClr val="bg1"/>
                </a:solidFill>
                <a:latin typeface="Arial Black" charset="0"/>
                <a:cs typeface="Arial Black" charset="0"/>
              </a:rPr>
              <a:t>Transportation</a:t>
            </a:r>
          </a:p>
          <a:p>
            <a:pPr algn="ctr"/>
            <a:endParaRPr lang="en-US" sz="1600" dirty="0">
              <a:solidFill>
                <a:schemeClr val="bg1"/>
              </a:solidFill>
              <a:latin typeface="Arial Black" charset="0"/>
              <a:cs typeface="Arial Black" charset="0"/>
            </a:endParaRPr>
          </a:p>
        </p:txBody>
      </p:sp>
      <p:sp>
        <p:nvSpPr>
          <p:cNvPr id="4" name="Rectangle 3">
            <a:extLst>
              <a:ext uri="{FF2B5EF4-FFF2-40B4-BE49-F238E27FC236}">
                <a16:creationId xmlns:a16="http://schemas.microsoft.com/office/drawing/2014/main" id="{7D6D1317-20CF-4A60-8196-0AA2725A1A3B}"/>
              </a:ext>
            </a:extLst>
          </p:cNvPr>
          <p:cNvSpPr/>
          <p:nvPr/>
        </p:nvSpPr>
        <p:spPr>
          <a:xfrm>
            <a:off x="457200" y="1905000"/>
            <a:ext cx="8305800" cy="4555093"/>
          </a:xfrm>
          <a:prstGeom prst="rect">
            <a:avLst/>
          </a:prstGeom>
        </p:spPr>
        <p:txBody>
          <a:bodyPr wrap="square">
            <a:spAutoFit/>
          </a:bodyPr>
          <a:lstStyle/>
          <a:p>
            <a:r>
              <a:rPr lang="en-US" sz="1700" dirty="0"/>
              <a:t>The following apply when student-owned vehicles are used for Non-Academic Student Travel:</a:t>
            </a:r>
          </a:p>
          <a:p>
            <a:endParaRPr lang="en-US" sz="1700" dirty="0"/>
          </a:p>
          <a:p>
            <a:r>
              <a:rPr lang="en-US" sz="1700" dirty="0"/>
              <a:t>     1. Students are not covered by the College’s vehicle insurance policies and  </a:t>
            </a:r>
          </a:p>
          <a:p>
            <a:r>
              <a:rPr lang="en-US" sz="1700" dirty="0"/>
              <a:t>         cannot be College-approved drivers,</a:t>
            </a:r>
          </a:p>
          <a:p>
            <a:r>
              <a:rPr lang="en-US" sz="1700" dirty="0"/>
              <a:t>     2. adult students drive their own private vehicles a their discretion and peril,</a:t>
            </a:r>
          </a:p>
          <a:p>
            <a:r>
              <a:rPr lang="en-US" sz="1700" dirty="0"/>
              <a:t>     3. adult students riding with another student do so at their discretion and peril,</a:t>
            </a:r>
          </a:p>
          <a:p>
            <a:r>
              <a:rPr lang="en-US" sz="1700" dirty="0"/>
              <a:t>     4. College employees cannot arrange for students to drive other students,</a:t>
            </a:r>
          </a:p>
          <a:p>
            <a:r>
              <a:rPr lang="en-US" sz="1700" dirty="0"/>
              <a:t>     5. all student drivers must sign a liability waiver for driving their own vehicle and </a:t>
            </a:r>
          </a:p>
          <a:p>
            <a:r>
              <a:rPr lang="en-US" sz="1700" dirty="0"/>
              <a:t>         submit this in accordance with the Necessary Student Travel Paperwork, </a:t>
            </a:r>
          </a:p>
          <a:p>
            <a:r>
              <a:rPr lang="en-US" sz="1700" dirty="0"/>
              <a:t>     6. all student-owned vehicle accidents and collisions must be covered by the </a:t>
            </a:r>
          </a:p>
          <a:p>
            <a:r>
              <a:rPr lang="en-US" sz="1700" dirty="0"/>
              <a:t>         student’s vehicle insurance policy,</a:t>
            </a:r>
          </a:p>
          <a:p>
            <a:r>
              <a:rPr lang="en-US" sz="1700" dirty="0"/>
              <a:t>     7. the Non-Academic Student Travel conditions must be detailed in the </a:t>
            </a:r>
          </a:p>
          <a:p>
            <a:r>
              <a:rPr lang="en-US" sz="1700" dirty="0"/>
              <a:t>         appropriate form submitted with the Necessary Student Travel Paperwork, and </a:t>
            </a:r>
          </a:p>
          <a:p>
            <a:r>
              <a:rPr lang="en-US" sz="1700" dirty="0"/>
              <a:t>     8. the College must provide student drivers with directions to the intended </a:t>
            </a:r>
          </a:p>
          <a:p>
            <a:r>
              <a:rPr lang="en-US" sz="1700" dirty="0"/>
              <a:t>         destination.</a:t>
            </a:r>
          </a:p>
          <a:p>
            <a:endParaRPr lang="en-US" dirty="0"/>
          </a:p>
        </p:txBody>
      </p:sp>
    </p:spTree>
    <p:extLst>
      <p:ext uri="{BB962C8B-B14F-4D97-AF65-F5344CB8AC3E}">
        <p14:creationId xmlns:p14="http://schemas.microsoft.com/office/powerpoint/2010/main" val="49372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810000" y="5334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Lone Star College Risk Management Training</a:t>
            </a:r>
          </a:p>
        </p:txBody>
      </p:sp>
      <p:sp>
        <p:nvSpPr>
          <p:cNvPr id="3" name="Content Placeholder 2">
            <a:extLst>
              <a:ext uri="{FF2B5EF4-FFF2-40B4-BE49-F238E27FC236}">
                <a16:creationId xmlns:a16="http://schemas.microsoft.com/office/drawing/2014/main" id="{3DE7FDDF-B968-4E16-80A4-46EACDD474DE}"/>
              </a:ext>
            </a:extLst>
          </p:cNvPr>
          <p:cNvSpPr>
            <a:spLocks noGrp="1"/>
          </p:cNvSpPr>
          <p:nvPr>
            <p:ph idx="1"/>
          </p:nvPr>
        </p:nvSpPr>
        <p:spPr>
          <a:xfrm>
            <a:off x="457200" y="1828800"/>
            <a:ext cx="8229600" cy="4525963"/>
          </a:xfrm>
        </p:spPr>
        <p:txBody>
          <a:bodyPr/>
          <a:lstStyle/>
          <a:p>
            <a:pPr marL="0" indent="0">
              <a:buNone/>
            </a:pPr>
            <a:r>
              <a:rPr lang="en-US" sz="2000" dirty="0">
                <a:hlinkClick r:id="rId3"/>
              </a:rPr>
              <a:t>http://www.lonestar.edu/student-welfare-rights.htm</a:t>
            </a:r>
            <a:endParaRPr lang="en-US" sz="2000" dirty="0"/>
          </a:p>
          <a:p>
            <a:pPr marL="0" indent="0">
              <a:buNone/>
            </a:pPr>
            <a:endParaRPr lang="en-US" sz="2000" dirty="0"/>
          </a:p>
          <a:p>
            <a:pPr marL="0" indent="0">
              <a:buNone/>
            </a:pPr>
            <a:r>
              <a:rPr lang="en-US" sz="2000" dirty="0"/>
              <a:t>The College will provide Risk Management Training for registered student organizations at least once each academic year. The College requires the Student Organization Officers and its Student Organization Advisor(s) to complete it. The College must record who has completed the training and keep those records for at least three years after the program is held. Other student organization members may complete the training. Student Organization Advisors or Student Organization Officers will brief the entire student organization on the training’s contents at the next full membership meeting. </a:t>
            </a:r>
          </a:p>
        </p:txBody>
      </p:sp>
    </p:spTree>
    <p:extLst>
      <p:ext uri="{BB962C8B-B14F-4D97-AF65-F5344CB8AC3E}">
        <p14:creationId xmlns:p14="http://schemas.microsoft.com/office/powerpoint/2010/main" val="12494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623F71-B0F8-4142-AD7D-CA10EF6E31FA}"/>
              </a:ext>
            </a:extLst>
          </p:cNvPr>
          <p:cNvSpPr>
            <a:spLocks noChangeArrowheads="1"/>
          </p:cNvSpPr>
          <p:nvPr/>
        </p:nvSpPr>
        <p:spPr bwMode="auto">
          <a:xfrm>
            <a:off x="3883152" y="533400"/>
            <a:ext cx="48006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Necessary Student Travel Paperwork</a:t>
            </a:r>
            <a:endParaRPr lang="en-US" sz="1600" dirty="0">
              <a:solidFill>
                <a:schemeClr val="bg1"/>
              </a:solidFill>
              <a:latin typeface="Arial Black" charset="0"/>
              <a:cs typeface="Arial Black" charset="0"/>
            </a:endParaRPr>
          </a:p>
        </p:txBody>
      </p:sp>
      <p:sp>
        <p:nvSpPr>
          <p:cNvPr id="4" name="Rectangle 3">
            <a:extLst>
              <a:ext uri="{FF2B5EF4-FFF2-40B4-BE49-F238E27FC236}">
                <a16:creationId xmlns:a16="http://schemas.microsoft.com/office/drawing/2014/main" id="{5B10E11C-AD07-46A4-9113-2E05E0F964E2}"/>
              </a:ext>
            </a:extLst>
          </p:cNvPr>
          <p:cNvSpPr/>
          <p:nvPr/>
        </p:nvSpPr>
        <p:spPr>
          <a:xfrm>
            <a:off x="457200" y="1905000"/>
            <a:ext cx="8229600" cy="4524315"/>
          </a:xfrm>
          <a:prstGeom prst="rect">
            <a:avLst/>
          </a:prstGeom>
        </p:spPr>
        <p:txBody>
          <a:bodyPr wrap="square">
            <a:spAutoFit/>
          </a:bodyPr>
          <a:lstStyle/>
          <a:p>
            <a:r>
              <a:rPr lang="en-US" sz="1600" dirty="0"/>
              <a:t>Within five (5) business days of the activity and/or event, individuals or groups intending to travel under this policy will complete and submit the following documents to the Center for Student Life:</a:t>
            </a:r>
          </a:p>
          <a:p>
            <a:endParaRPr lang="en-US" sz="1600" dirty="0"/>
          </a:p>
          <a:p>
            <a:r>
              <a:rPr lang="en-US" sz="1600" dirty="0"/>
              <a:t>        a.     Complete and submit the Travel Request Form to the Office of Student Life for 	approval.</a:t>
            </a:r>
          </a:p>
          <a:p>
            <a:pPr lvl="1"/>
            <a:r>
              <a:rPr lang="en-US" sz="1600" dirty="0"/>
              <a:t>b. 	Approval of College Sponsored Student Travel, (Student Life will route for </a:t>
            </a:r>
          </a:p>
          <a:p>
            <a:r>
              <a:rPr lang="en-US" sz="1600" dirty="0"/>
              <a:t> 	signatures. This form must be completed and signed before making trip </a:t>
            </a:r>
          </a:p>
          <a:p>
            <a:r>
              <a:rPr lang="en-US" sz="1600" dirty="0"/>
              <a:t>	arrangements)</a:t>
            </a:r>
          </a:p>
          <a:p>
            <a:r>
              <a:rPr lang="en-US" sz="1600" dirty="0"/>
              <a:t>        c.     Trip Plan and Trip Roster Combined</a:t>
            </a:r>
          </a:p>
          <a:p>
            <a:r>
              <a:rPr lang="en-US" sz="1600" dirty="0"/>
              <a:t>        d.     OGC-S-2009-10 - Participant Release &amp; Indemnification Agreement 	(completed by students)</a:t>
            </a:r>
          </a:p>
          <a:p>
            <a:r>
              <a:rPr lang="en-US" sz="1600" dirty="0"/>
              <a:t>        e.     Student Travel Waiver and Hold Harmless Agreement (if transportation not </a:t>
            </a:r>
          </a:p>
          <a:p>
            <a:r>
              <a:rPr lang="en-US" sz="1600" dirty="0"/>
              <a:t>	provided by the College)</a:t>
            </a:r>
          </a:p>
          <a:p>
            <a:endParaRPr lang="en-US" sz="1600" dirty="0"/>
          </a:p>
          <a:p>
            <a:r>
              <a:rPr lang="en-US" sz="1600" dirty="0"/>
              <a:t>All student travel forms can be found at </a:t>
            </a:r>
            <a:r>
              <a:rPr lang="en-US" sz="1600" dirty="0">
                <a:hlinkClick r:id="rId2"/>
              </a:rPr>
              <a:t>http://www.lonestar.edu/forms.htm</a:t>
            </a:r>
            <a:r>
              <a:rPr lang="en-US" sz="1600" dirty="0"/>
              <a:t>.</a:t>
            </a:r>
          </a:p>
          <a:p>
            <a:r>
              <a:rPr lang="en-US" sz="1600" dirty="0"/>
              <a:t>Visit with staff in the Center for Student Life prior to making trip arrangements. </a:t>
            </a:r>
          </a:p>
          <a:p>
            <a:endParaRPr lang="en-US" sz="1600" dirty="0"/>
          </a:p>
        </p:txBody>
      </p:sp>
    </p:spTree>
    <p:extLst>
      <p:ext uri="{BB962C8B-B14F-4D97-AF65-F5344CB8AC3E}">
        <p14:creationId xmlns:p14="http://schemas.microsoft.com/office/powerpoint/2010/main" val="3843304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8CF60E7-7B90-41AB-BB16-3418CA4364E9}"/>
              </a:ext>
            </a:extLst>
          </p:cNvPr>
          <p:cNvSpPr>
            <a:spLocks noChangeArrowheads="1"/>
          </p:cNvSpPr>
          <p:nvPr/>
        </p:nvSpPr>
        <p:spPr bwMode="auto">
          <a:xfrm>
            <a:off x="3886200" y="533400"/>
            <a:ext cx="4800600"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Student Travel</a:t>
            </a:r>
          </a:p>
          <a:p>
            <a:pPr algn="ctr"/>
            <a:r>
              <a:rPr lang="en-US" sz="2800" dirty="0">
                <a:solidFill>
                  <a:schemeClr val="bg1"/>
                </a:solidFill>
                <a:latin typeface="Arial Black" charset="0"/>
                <a:cs typeface="Arial Black" charset="0"/>
              </a:rPr>
              <a:t>Summary</a:t>
            </a:r>
          </a:p>
        </p:txBody>
      </p:sp>
      <p:sp>
        <p:nvSpPr>
          <p:cNvPr id="4" name="TextBox 3">
            <a:extLst>
              <a:ext uri="{FF2B5EF4-FFF2-40B4-BE49-F238E27FC236}">
                <a16:creationId xmlns:a16="http://schemas.microsoft.com/office/drawing/2014/main" id="{E5DBFB26-A962-4E2A-8864-FD8BDD6E0B5B}"/>
              </a:ext>
            </a:extLst>
          </p:cNvPr>
          <p:cNvSpPr txBox="1"/>
          <p:nvPr/>
        </p:nvSpPr>
        <p:spPr>
          <a:xfrm>
            <a:off x="457200" y="1905000"/>
            <a:ext cx="8229600" cy="4247317"/>
          </a:xfrm>
          <a:prstGeom prst="rect">
            <a:avLst/>
          </a:prstGeom>
          <a:noFill/>
        </p:spPr>
        <p:txBody>
          <a:bodyPr wrap="square" rtlCol="0">
            <a:spAutoFit/>
          </a:bodyPr>
          <a:lstStyle/>
          <a:p>
            <a:r>
              <a:rPr lang="en-US" dirty="0"/>
              <a:t>The full student travel policy can be found in the LSC Policy Manual on the college website (</a:t>
            </a:r>
            <a:r>
              <a:rPr lang="en-US" dirty="0">
                <a:hlinkClick r:id="rId2"/>
              </a:rPr>
              <a:t>www.lonestar.edu/student-welfare-rights.htm</a:t>
            </a:r>
            <a:r>
              <a:rPr lang="en-US" dirty="0"/>
              <a:t> - VI.D.1.03). </a:t>
            </a:r>
          </a:p>
          <a:p>
            <a:endParaRPr lang="en-US" dirty="0"/>
          </a:p>
          <a:p>
            <a:r>
              <a:rPr lang="en-US" dirty="0"/>
              <a:t> </a:t>
            </a:r>
          </a:p>
          <a:p>
            <a:r>
              <a:rPr lang="en-US" dirty="0"/>
              <a:t>When planning student travel, it’s important to keep some basics in mind:</a:t>
            </a:r>
          </a:p>
          <a:p>
            <a:r>
              <a:rPr lang="en-US" dirty="0"/>
              <a:t>     • Plan ahead! Student travel is complicated and will take time to process.</a:t>
            </a:r>
          </a:p>
          <a:p>
            <a:r>
              <a:rPr lang="en-US" dirty="0"/>
              <a:t>     • Submit a </a:t>
            </a:r>
            <a:r>
              <a:rPr lang="en-US" b="1" dirty="0"/>
              <a:t>Travel Request Form </a:t>
            </a:r>
            <a:r>
              <a:rPr lang="en-US" dirty="0"/>
              <a:t>to Student Life to get the process started.</a:t>
            </a:r>
          </a:p>
          <a:p>
            <a:r>
              <a:rPr lang="en-US" dirty="0"/>
              <a:t>     • Advisors will need a T&amp;E Card or </a:t>
            </a:r>
            <a:r>
              <a:rPr lang="en-US" dirty="0" err="1"/>
              <a:t>ProCard</a:t>
            </a:r>
            <a:r>
              <a:rPr lang="en-US" dirty="0"/>
              <a:t> when traveling.</a:t>
            </a:r>
          </a:p>
          <a:p>
            <a:r>
              <a:rPr lang="en-US" dirty="0"/>
              <a:t>     • Think about safety in your planning.</a:t>
            </a:r>
          </a:p>
          <a:p>
            <a:r>
              <a:rPr lang="en-US" dirty="0"/>
              <a:t>     • Think through your travel itinerary and communicate that clearly with all </a:t>
            </a:r>
          </a:p>
          <a:p>
            <a:r>
              <a:rPr lang="en-US" dirty="0"/>
              <a:t>       participants.</a:t>
            </a:r>
          </a:p>
          <a:p>
            <a:r>
              <a:rPr lang="en-US" dirty="0"/>
              <a:t>     • Remember that all college policies apply for college-sponsored activities, </a:t>
            </a:r>
          </a:p>
          <a:p>
            <a:r>
              <a:rPr lang="en-US" dirty="0"/>
              <a:t>       even when they occur off college premises. </a:t>
            </a:r>
          </a:p>
          <a:p>
            <a:r>
              <a:rPr lang="en-US" dirty="0"/>
              <a:t>     • Direct questions to full-time Student Life personnel, who will help you to </a:t>
            </a:r>
          </a:p>
          <a:p>
            <a:r>
              <a:rPr lang="en-US" dirty="0"/>
              <a:t>        navigate the process.</a:t>
            </a:r>
          </a:p>
        </p:txBody>
      </p:sp>
    </p:spTree>
    <p:extLst>
      <p:ext uri="{BB962C8B-B14F-4D97-AF65-F5344CB8AC3E}">
        <p14:creationId xmlns:p14="http://schemas.microsoft.com/office/powerpoint/2010/main" val="1902677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5019D7A-C7EF-4241-B27E-909429CD7402}"/>
              </a:ext>
            </a:extLst>
          </p:cNvPr>
          <p:cNvSpPr>
            <a:spLocks noChangeArrowheads="1"/>
          </p:cNvSpPr>
          <p:nvPr/>
        </p:nvSpPr>
        <p:spPr bwMode="auto">
          <a:xfrm>
            <a:off x="3886200" y="533400"/>
            <a:ext cx="480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Social Events – </a:t>
            </a:r>
          </a:p>
          <a:p>
            <a:pPr algn="ctr"/>
            <a:r>
              <a:rPr lang="en-US" sz="2800" dirty="0">
                <a:solidFill>
                  <a:schemeClr val="bg1"/>
                </a:solidFill>
                <a:latin typeface="Arial Black" charset="0"/>
                <a:cs typeface="Arial Black" charset="0"/>
              </a:rPr>
              <a:t>Behavior</a:t>
            </a:r>
          </a:p>
        </p:txBody>
      </p:sp>
      <p:sp>
        <p:nvSpPr>
          <p:cNvPr id="4" name="TextBox 3">
            <a:extLst>
              <a:ext uri="{FF2B5EF4-FFF2-40B4-BE49-F238E27FC236}">
                <a16:creationId xmlns:a16="http://schemas.microsoft.com/office/drawing/2014/main" id="{D353FA4E-83AC-459E-A3E8-C1584B2509D9}"/>
              </a:ext>
            </a:extLst>
          </p:cNvPr>
          <p:cNvSpPr txBox="1"/>
          <p:nvPr/>
        </p:nvSpPr>
        <p:spPr>
          <a:xfrm>
            <a:off x="457200" y="1905000"/>
            <a:ext cx="8229600" cy="4493538"/>
          </a:xfrm>
          <a:prstGeom prst="rect">
            <a:avLst/>
          </a:prstGeom>
          <a:noFill/>
        </p:spPr>
        <p:txBody>
          <a:bodyPr wrap="square" rtlCol="0">
            <a:spAutoFit/>
          </a:bodyPr>
          <a:lstStyle/>
          <a:p>
            <a:r>
              <a:rPr lang="en-US" dirty="0"/>
              <a:t>When planning social events, there are some guidelines to help keep things safe and fun:</a:t>
            </a:r>
          </a:p>
          <a:p>
            <a:endParaRPr lang="en-US" sz="1000" dirty="0"/>
          </a:p>
          <a:p>
            <a:pPr marL="91440" indent="-457200"/>
            <a:r>
              <a:rPr lang="en-US" sz="1600" dirty="0"/>
              <a:t>• All events must be registered by completing a </a:t>
            </a:r>
            <a:r>
              <a:rPr lang="en-US" sz="1600" b="1" dirty="0"/>
              <a:t>Program-Fund Request Form</a:t>
            </a:r>
            <a:r>
              <a:rPr lang="en-US" sz="1600" dirty="0"/>
              <a:t>. Events must be submitted for approval by Student Life at least 10 business days prior to the event. </a:t>
            </a:r>
          </a:p>
          <a:p>
            <a:pPr marL="91440" indent="-457200"/>
            <a:endParaRPr lang="en-US" sz="1000" dirty="0"/>
          </a:p>
          <a:p>
            <a:pPr marL="91440" indent="-457200"/>
            <a:r>
              <a:rPr lang="en-US" sz="1600" dirty="0"/>
              <a:t>• All LSC policies apply for student organization events, whether held on campus or off campus.</a:t>
            </a:r>
          </a:p>
          <a:p>
            <a:endParaRPr lang="en-US" sz="1000" dirty="0"/>
          </a:p>
          <a:p>
            <a:pPr marL="91440" indent="-457200"/>
            <a:r>
              <a:rPr lang="en-US" sz="1600" dirty="0"/>
              <a:t>• When planning social functions, student organizations must consider the potential risks and work to minimize them for the safety of participants and the college. </a:t>
            </a:r>
          </a:p>
          <a:p>
            <a:endParaRPr lang="en-US" sz="1000" dirty="0"/>
          </a:p>
          <a:p>
            <a:pPr marL="91440" indent="-457200"/>
            <a:r>
              <a:rPr lang="en-US" sz="1600" dirty="0"/>
              <a:t>• Participants in off campus events are serving as ambassadors for the College. Therefore, they must exhibit behaviors that are appropriate for such representation. Students can be sanctioned by the College for inappropriate behaviors at off campus college-sanctioned events where college policy is violated.</a:t>
            </a:r>
          </a:p>
          <a:p>
            <a:pPr marL="91440" indent="-457200"/>
            <a:endParaRPr lang="en-US" sz="1600" dirty="0"/>
          </a:p>
          <a:p>
            <a:endParaRPr lang="en-US" dirty="0"/>
          </a:p>
        </p:txBody>
      </p:sp>
    </p:spTree>
    <p:extLst>
      <p:ext uri="{BB962C8B-B14F-4D97-AF65-F5344CB8AC3E}">
        <p14:creationId xmlns:p14="http://schemas.microsoft.com/office/powerpoint/2010/main" val="3536806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C5C9998-3154-456A-A37E-6B8594F2849D}"/>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Your Task!</a:t>
            </a:r>
          </a:p>
        </p:txBody>
      </p:sp>
      <p:sp>
        <p:nvSpPr>
          <p:cNvPr id="4" name="Content Placeholder 1">
            <a:extLst>
              <a:ext uri="{FF2B5EF4-FFF2-40B4-BE49-F238E27FC236}">
                <a16:creationId xmlns:a16="http://schemas.microsoft.com/office/drawing/2014/main" id="{BDB837C5-9604-425A-8A64-9255B9BA8FFC}"/>
              </a:ext>
            </a:extLst>
          </p:cNvPr>
          <p:cNvSpPr txBox="1">
            <a:spLocks/>
          </p:cNvSpPr>
          <p:nvPr/>
        </p:nvSpPr>
        <p:spPr>
          <a:xfrm>
            <a:off x="457200" y="2286000"/>
            <a:ext cx="8229600" cy="3581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000" dirty="0"/>
              <a:t>All Advisors and Officers (President, VP, Secretary, or Treasurer…or similar positions) must complete this training. Once completed, they must take the Risk Management Training quiz located on the website. The questions are based directly on this training.</a:t>
            </a:r>
          </a:p>
          <a:p>
            <a:pPr marL="0" indent="0">
              <a:buFontTx/>
              <a:buNone/>
            </a:pPr>
            <a:endParaRPr lang="en-US" sz="1000" kern="0" dirty="0"/>
          </a:p>
          <a:p>
            <a:pPr marL="0" indent="0">
              <a:buNone/>
            </a:pPr>
            <a:r>
              <a:rPr lang="en-US" sz="2000" kern="0" dirty="0"/>
              <a:t>This must be completed by October 15</a:t>
            </a:r>
            <a:r>
              <a:rPr lang="en-US" sz="2000" kern="0" baseline="30000" dirty="0"/>
              <a:t>th</a:t>
            </a:r>
            <a:r>
              <a:rPr lang="en-US" sz="2000" kern="0" dirty="0"/>
              <a:t> or RSO funds will be frozen until it is completed.</a:t>
            </a:r>
          </a:p>
          <a:p>
            <a:pPr marL="0" indent="0">
              <a:buFontTx/>
              <a:buNone/>
            </a:pPr>
            <a:endParaRPr lang="en-US" sz="2000" kern="0" dirty="0"/>
          </a:p>
          <a:p>
            <a:pPr marL="0" indent="0">
              <a:buFontTx/>
              <a:buNone/>
            </a:pPr>
            <a:r>
              <a:rPr lang="en-US" sz="2000" kern="0" dirty="0"/>
              <a:t>After advisor(s) and officers have completed the training, they MUST brief the club membership on the content of this presentation at the next full group meeting. </a:t>
            </a:r>
          </a:p>
        </p:txBody>
      </p:sp>
    </p:spTree>
    <p:extLst>
      <p:ext uri="{BB962C8B-B14F-4D97-AF65-F5344CB8AC3E}">
        <p14:creationId xmlns:p14="http://schemas.microsoft.com/office/powerpoint/2010/main" val="561948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7F0B01-4199-43BC-BDE3-4B0EB2CE3AEA}"/>
              </a:ext>
            </a:extLst>
          </p:cNvPr>
          <p:cNvSpPr>
            <a:spLocks noChangeArrowheads="1"/>
          </p:cNvSpPr>
          <p:nvPr/>
        </p:nvSpPr>
        <p:spPr bwMode="auto">
          <a:xfrm>
            <a:off x="3886200" y="7620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THANK YOU!</a:t>
            </a:r>
          </a:p>
        </p:txBody>
      </p:sp>
      <p:sp>
        <p:nvSpPr>
          <p:cNvPr id="4" name="TextBox 3">
            <a:extLst>
              <a:ext uri="{FF2B5EF4-FFF2-40B4-BE49-F238E27FC236}">
                <a16:creationId xmlns:a16="http://schemas.microsoft.com/office/drawing/2014/main" id="{60F62FF6-5FF4-4CCD-AACA-563CEFD16354}"/>
              </a:ext>
            </a:extLst>
          </p:cNvPr>
          <p:cNvSpPr txBox="1"/>
          <p:nvPr/>
        </p:nvSpPr>
        <p:spPr>
          <a:xfrm>
            <a:off x="685800" y="2057400"/>
            <a:ext cx="7772400" cy="4462760"/>
          </a:xfrm>
          <a:prstGeom prst="rect">
            <a:avLst/>
          </a:prstGeom>
          <a:noFill/>
        </p:spPr>
        <p:txBody>
          <a:bodyPr wrap="square" rtlCol="0">
            <a:spAutoFit/>
          </a:bodyPr>
          <a:lstStyle/>
          <a:p>
            <a:r>
              <a:rPr lang="en-US" sz="2400" dirty="0"/>
              <a:t>Questions?</a:t>
            </a:r>
          </a:p>
          <a:p>
            <a:r>
              <a:rPr lang="en-US" sz="2000" dirty="0"/>
              <a:t>For further information or clarification, please contact the Student Life Office:</a:t>
            </a:r>
          </a:p>
          <a:p>
            <a:endParaRPr lang="en-US" sz="2000" dirty="0"/>
          </a:p>
          <a:p>
            <a:r>
              <a:rPr lang="en-US" sz="2000" dirty="0"/>
              <a:t>Kameron Whitfield, Coordinator		</a:t>
            </a:r>
          </a:p>
          <a:p>
            <a:r>
              <a:rPr lang="en-US" sz="2000" dirty="0"/>
              <a:t>SCC 242</a:t>
            </a:r>
          </a:p>
          <a:p>
            <a:r>
              <a:rPr lang="en-US" sz="2000" dirty="0"/>
              <a:t>281.312.1795			      </a:t>
            </a:r>
          </a:p>
          <a:p>
            <a:r>
              <a:rPr lang="en-US" sz="2000" u="sng" dirty="0">
                <a:hlinkClick r:id="rId2">
                  <a:extLst>
                    <a:ext uri="{A12FA001-AC4F-418D-AE19-62706E023703}">
                      <ahyp:hlinkClr xmlns:ahyp="http://schemas.microsoft.com/office/drawing/2018/hyperlinkcolor" val="tx"/>
                    </a:ext>
                  </a:extLst>
                </a:hlinkClick>
              </a:rPr>
              <a:t>Kameron.Whitfield@lonestar.edu</a:t>
            </a:r>
            <a:endParaRPr lang="en-US" sz="2000" u="sng" dirty="0"/>
          </a:p>
          <a:p>
            <a:endParaRPr lang="en-US" sz="2000" dirty="0"/>
          </a:p>
          <a:p>
            <a:r>
              <a:rPr lang="en-US" sz="2000" dirty="0"/>
              <a:t>Alexandra Briggs, Student Organizations Specialist</a:t>
            </a:r>
          </a:p>
          <a:p>
            <a:r>
              <a:rPr lang="en-US" sz="2000" dirty="0"/>
              <a:t>SCC 241</a:t>
            </a:r>
          </a:p>
          <a:p>
            <a:r>
              <a:rPr lang="en-US" sz="2000" dirty="0"/>
              <a:t>281.312.1799			     </a:t>
            </a:r>
          </a:p>
          <a:p>
            <a:r>
              <a:rPr lang="en-US" sz="2000" u="sng" dirty="0">
                <a:hlinkClick r:id="rId3">
                  <a:extLst>
                    <a:ext uri="{A12FA001-AC4F-418D-AE19-62706E023703}">
                      <ahyp:hlinkClr xmlns:ahyp="http://schemas.microsoft.com/office/drawing/2018/hyperlinkcolor" val="tx"/>
                    </a:ext>
                  </a:extLst>
                </a:hlinkClick>
              </a:rPr>
              <a:t>Alexandra.Briggs@lonestar.edu</a:t>
            </a:r>
            <a:endParaRPr lang="en-US" sz="2000" u="sng" dirty="0"/>
          </a:p>
          <a:p>
            <a:endParaRPr lang="en-US" sz="2000" u="sng" dirty="0">
              <a:solidFill>
                <a:schemeClr val="bg1"/>
              </a:solidFill>
            </a:endParaRPr>
          </a:p>
        </p:txBody>
      </p:sp>
    </p:spTree>
    <p:extLst>
      <p:ext uri="{BB962C8B-B14F-4D97-AF65-F5344CB8AC3E}">
        <p14:creationId xmlns:p14="http://schemas.microsoft.com/office/powerpoint/2010/main" val="134229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4038600" y="1981200"/>
            <a:ext cx="4572000" cy="3447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r>
              <a:rPr lang="en-US" sz="1800" b="1" i="1" dirty="0"/>
              <a:t>Risk Management</a:t>
            </a:r>
            <a:r>
              <a:rPr lang="en-US" sz="1800" dirty="0"/>
              <a:t> is the process of</a:t>
            </a:r>
          </a:p>
          <a:p>
            <a:endParaRPr lang="en-US" sz="1800" dirty="0"/>
          </a:p>
          <a:p>
            <a:r>
              <a:rPr lang="en-US" sz="1600" dirty="0"/>
              <a:t>• considering the potential risks to Students </a:t>
            </a:r>
          </a:p>
          <a:p>
            <a:r>
              <a:rPr lang="en-US" sz="1600" dirty="0"/>
              <a:t>  and the College when planning for events </a:t>
            </a:r>
          </a:p>
          <a:p>
            <a:endParaRPr lang="en-US" sz="400" dirty="0"/>
          </a:p>
          <a:p>
            <a:r>
              <a:rPr lang="en-US" sz="1600" dirty="0"/>
              <a:t>	AND</a:t>
            </a:r>
          </a:p>
          <a:p>
            <a:endParaRPr lang="en-US" sz="400" dirty="0"/>
          </a:p>
          <a:p>
            <a:r>
              <a:rPr lang="en-US" sz="1600" dirty="0"/>
              <a:t>• monitoring organization activities and taking </a:t>
            </a:r>
          </a:p>
          <a:p>
            <a:r>
              <a:rPr lang="en-US" sz="1600" dirty="0"/>
              <a:t>  both proactive steps and corrective action to </a:t>
            </a:r>
          </a:p>
          <a:p>
            <a:r>
              <a:rPr lang="en-US" sz="1600" dirty="0"/>
              <a:t>  minimize injury and/or loss</a:t>
            </a:r>
          </a:p>
          <a:p>
            <a:endParaRPr lang="en-US" sz="400" dirty="0"/>
          </a:p>
          <a:p>
            <a:r>
              <a:rPr lang="en-US" sz="1800" dirty="0"/>
              <a:t>	BY</a:t>
            </a:r>
          </a:p>
          <a:p>
            <a:endParaRPr lang="en-US" sz="400" dirty="0"/>
          </a:p>
          <a:p>
            <a:r>
              <a:rPr lang="en-US" sz="1600" dirty="0"/>
              <a:t>   - adjusting behavior and/or processes </a:t>
            </a:r>
          </a:p>
          <a:p>
            <a:r>
              <a:rPr lang="en-US" sz="1600" dirty="0"/>
              <a:t>	OR</a:t>
            </a:r>
          </a:p>
          <a:p>
            <a:endParaRPr lang="en-US" sz="400" dirty="0"/>
          </a:p>
          <a:p>
            <a:r>
              <a:rPr lang="en-US" sz="1600" dirty="0"/>
              <a:t>   - eliminating the activity altogether.</a:t>
            </a:r>
          </a:p>
        </p:txBody>
      </p:sp>
      <p:sp>
        <p:nvSpPr>
          <p:cNvPr id="6147" name="Rectangle 4"/>
          <p:cNvSpPr>
            <a:spLocks noChangeArrowheads="1"/>
          </p:cNvSpPr>
          <p:nvPr/>
        </p:nvSpPr>
        <p:spPr bwMode="auto">
          <a:xfrm>
            <a:off x="3886200" y="798513"/>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dirty="0">
              <a:solidFill>
                <a:schemeClr val="bg1"/>
              </a:solidFill>
              <a:latin typeface="Arial Black" charset="0"/>
              <a:cs typeface="Arial Black" charset="0"/>
            </a:endParaRPr>
          </a:p>
        </p:txBody>
      </p:sp>
      <p:pic>
        <p:nvPicPr>
          <p:cNvPr id="2" name="Picture 1">
            <a:extLst>
              <a:ext uri="{FF2B5EF4-FFF2-40B4-BE49-F238E27FC236}">
                <a16:creationId xmlns:a16="http://schemas.microsoft.com/office/drawing/2014/main" id="{316C0A69-4DEB-4E60-9AE3-2B17D4AE10BE}"/>
              </a:ext>
            </a:extLst>
          </p:cNvPr>
          <p:cNvPicPr>
            <a:picLocks noChangeAspect="1"/>
          </p:cNvPicPr>
          <p:nvPr/>
        </p:nvPicPr>
        <p:blipFill>
          <a:blip r:embed="rId3"/>
          <a:stretch>
            <a:fillRect/>
          </a:stretch>
        </p:blipFill>
        <p:spPr>
          <a:xfrm>
            <a:off x="381000" y="1828800"/>
            <a:ext cx="3328704" cy="4682134"/>
          </a:xfrm>
          <a:prstGeom prst="rect">
            <a:avLst/>
          </a:prstGeom>
        </p:spPr>
      </p:pic>
      <p:sp>
        <p:nvSpPr>
          <p:cNvPr id="3" name="Rectangle 2">
            <a:extLst>
              <a:ext uri="{FF2B5EF4-FFF2-40B4-BE49-F238E27FC236}">
                <a16:creationId xmlns:a16="http://schemas.microsoft.com/office/drawing/2014/main" id="{D6DD23AE-7B7C-423A-AA95-045BEA8E8AC4}"/>
              </a:ext>
            </a:extLst>
          </p:cNvPr>
          <p:cNvSpPr/>
          <p:nvPr/>
        </p:nvSpPr>
        <p:spPr>
          <a:xfrm>
            <a:off x="4000500" y="742047"/>
            <a:ext cx="4572000" cy="830997"/>
          </a:xfrm>
          <a:prstGeom prst="rect">
            <a:avLst/>
          </a:prstGeom>
        </p:spPr>
        <p:txBody>
          <a:bodyPr>
            <a:spAutoFit/>
          </a:bodyPr>
          <a:lstStyle/>
          <a:p>
            <a:pPr algn="ctr"/>
            <a:r>
              <a:rPr lang="en-US" sz="2400" dirty="0">
                <a:solidFill>
                  <a:schemeClr val="bg1"/>
                </a:solidFill>
                <a:latin typeface="Arial Black" charset="0"/>
                <a:cs typeface="Arial Black" charset="0"/>
              </a:rPr>
              <a:t>What is </a:t>
            </a:r>
          </a:p>
          <a:p>
            <a:pPr algn="ctr"/>
            <a:r>
              <a:rPr lang="en-US" sz="2400" dirty="0">
                <a:solidFill>
                  <a:schemeClr val="bg1"/>
                </a:solidFill>
                <a:latin typeface="Arial Black" charset="0"/>
                <a:cs typeface="Arial Black" charset="0"/>
              </a:rPr>
              <a:t>Risk Management?</a:t>
            </a:r>
          </a:p>
        </p:txBody>
      </p:sp>
    </p:spTree>
    <p:extLst>
      <p:ext uri="{BB962C8B-B14F-4D97-AF65-F5344CB8AC3E}">
        <p14:creationId xmlns:p14="http://schemas.microsoft.com/office/powerpoint/2010/main" val="247608150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ChangeArrowheads="1"/>
          </p:cNvSpPr>
          <p:nvPr/>
        </p:nvSpPr>
        <p:spPr bwMode="auto">
          <a:xfrm>
            <a:off x="3886200" y="798513"/>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Types of Risk</a:t>
            </a:r>
          </a:p>
        </p:txBody>
      </p:sp>
      <p:sp>
        <p:nvSpPr>
          <p:cNvPr id="2" name="Rectangle 1">
            <a:extLst>
              <a:ext uri="{FF2B5EF4-FFF2-40B4-BE49-F238E27FC236}">
                <a16:creationId xmlns:a16="http://schemas.microsoft.com/office/drawing/2014/main" id="{C2FA8448-F510-486A-B162-C75313213666}"/>
              </a:ext>
            </a:extLst>
          </p:cNvPr>
          <p:cNvSpPr/>
          <p:nvPr/>
        </p:nvSpPr>
        <p:spPr>
          <a:xfrm>
            <a:off x="1333500" y="1905000"/>
            <a:ext cx="6477000" cy="4247317"/>
          </a:xfrm>
          <a:prstGeom prst="rect">
            <a:avLst/>
          </a:prstGeom>
        </p:spPr>
        <p:txBody>
          <a:bodyPr wrap="square">
            <a:spAutoFit/>
          </a:bodyPr>
          <a:lstStyle/>
          <a:p>
            <a:r>
              <a:rPr lang="en-US" sz="1400" kern="0" dirty="0"/>
              <a:t>Physical – can include things such as food poisoning, injuries that may result from physical activities, injuries that may result from travel related accidents</a:t>
            </a:r>
          </a:p>
          <a:p>
            <a:endParaRPr lang="en-US" sz="1400" kern="0" dirty="0"/>
          </a:p>
          <a:p>
            <a:r>
              <a:rPr lang="en-US" sz="1400" kern="0" dirty="0"/>
              <a:t>Reputation – those things that may result in negative publicity for your organization, Lone Star College, your advisor, and/or a venue where you are holding an event</a:t>
            </a:r>
          </a:p>
          <a:p>
            <a:endParaRPr lang="en-US" sz="1400" kern="0" dirty="0"/>
          </a:p>
          <a:p>
            <a:r>
              <a:rPr lang="en-US" sz="1400" kern="0" dirty="0"/>
              <a:t>Emotional – those things that can cause a participant at your event to feel alienated or negatively impact the feelings of a member or members of the LSC community</a:t>
            </a:r>
          </a:p>
          <a:p>
            <a:endParaRPr lang="en-US" sz="1400" kern="0" dirty="0"/>
          </a:p>
          <a:p>
            <a:r>
              <a:rPr lang="en-US" sz="1400" kern="0" dirty="0"/>
              <a:t>Financial – those things that can negatively impact the fiscal stability of your organization and/or any organizations financially supporting your event.</a:t>
            </a:r>
          </a:p>
          <a:p>
            <a:endParaRPr lang="en-US" sz="1400" kern="0" dirty="0"/>
          </a:p>
          <a:p>
            <a:r>
              <a:rPr lang="en-US" sz="1400" kern="0" dirty="0"/>
              <a:t>Facilities – those things which may cause property damage, prevent your event from being held (bad weather, not enough space for the number of participants, lack of equipment or materials needed for the event, etc.)</a:t>
            </a:r>
          </a:p>
          <a:p>
            <a:pPr>
              <a:buFontTx/>
              <a:buNone/>
            </a:pPr>
            <a:endParaRPr lang="en-US" sz="1400" kern="0" dirty="0"/>
          </a:p>
          <a:p>
            <a:pPr>
              <a:buFontTx/>
              <a:buNone/>
            </a:pPr>
            <a:r>
              <a:rPr lang="en-US" sz="1400" kern="0" dirty="0"/>
              <a:t>Source: Student Risk Management at Arizona State University</a:t>
            </a:r>
          </a:p>
        </p:txBody>
      </p:sp>
    </p:spTree>
    <p:extLst>
      <p:ext uri="{BB962C8B-B14F-4D97-AF65-F5344CB8AC3E}">
        <p14:creationId xmlns:p14="http://schemas.microsoft.com/office/powerpoint/2010/main" val="5451870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Bkgnd.jpg"/>
          <p:cNvPicPr>
            <a:picLocks noChangeAspect="1"/>
          </p:cNvPicPr>
          <p:nvPr/>
        </p:nvPicPr>
        <p:blipFill rotWithShape="1">
          <a:blip r:embed="rId3">
            <a:extLst>
              <a:ext uri="{28A0092B-C50C-407E-A947-70E740481C1C}">
                <a14:useLocalDpi xmlns:a14="http://schemas.microsoft.com/office/drawing/2010/main" val="0"/>
              </a:ext>
            </a:extLst>
          </a:blip>
          <a:srcRect t="25741"/>
          <a:stretch/>
        </p:blipFill>
        <p:spPr>
          <a:xfrm>
            <a:off x="18537" y="1797050"/>
            <a:ext cx="9144000" cy="5092700"/>
          </a:xfrm>
          <a:prstGeom prst="rect">
            <a:avLst/>
          </a:prstGeom>
        </p:spPr>
      </p:pic>
      <p:pic>
        <p:nvPicPr>
          <p:cNvPr id="9" name="Picture 8" descr="white_ar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395" y="4343400"/>
            <a:ext cx="2946605" cy="2521125"/>
          </a:xfrm>
          <a:prstGeom prst="rect">
            <a:avLst/>
          </a:prstGeom>
        </p:spPr>
      </p:pic>
      <p:sp>
        <p:nvSpPr>
          <p:cNvPr id="6" name="Rectangle 4"/>
          <p:cNvSpPr>
            <a:spLocks noChangeArrowheads="1"/>
          </p:cNvSpPr>
          <p:nvPr/>
        </p:nvSpPr>
        <p:spPr bwMode="auto">
          <a:xfrm>
            <a:off x="3886200" y="6858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400" dirty="0">
                <a:solidFill>
                  <a:schemeClr val="bg1"/>
                </a:solidFill>
                <a:latin typeface="Arial Black" charset="0"/>
                <a:cs typeface="Arial Black" charset="0"/>
              </a:rPr>
              <a:t>Watch Out For</a:t>
            </a:r>
          </a:p>
          <a:p>
            <a:pPr algn="ctr"/>
            <a:r>
              <a:rPr lang="en-US" sz="2400" dirty="0">
                <a:solidFill>
                  <a:schemeClr val="bg1"/>
                </a:solidFill>
                <a:latin typeface="Arial Black" charset="0"/>
                <a:cs typeface="Arial Black" charset="0"/>
              </a:rPr>
              <a:t>These Risks!</a:t>
            </a:r>
          </a:p>
        </p:txBody>
      </p:sp>
      <p:sp>
        <p:nvSpPr>
          <p:cNvPr id="3" name="Rectangle 2">
            <a:extLst>
              <a:ext uri="{FF2B5EF4-FFF2-40B4-BE49-F238E27FC236}">
                <a16:creationId xmlns:a16="http://schemas.microsoft.com/office/drawing/2014/main" id="{5F6D6136-F317-48F1-B55C-CC59E6D27E5D}"/>
              </a:ext>
            </a:extLst>
          </p:cNvPr>
          <p:cNvSpPr/>
          <p:nvPr/>
        </p:nvSpPr>
        <p:spPr>
          <a:xfrm>
            <a:off x="983530" y="1981200"/>
            <a:ext cx="5282995" cy="440120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rPr>
              <a:t>Alcohol &amp; Illegal Drugs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Hazing</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Sexual Harassment</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Fire &amp; Other Safety Issues</a:t>
            </a:r>
          </a:p>
          <a:p>
            <a:pPr marL="171450" indent="-1714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Firearms, Weapons &amp;                                   Explosive Devices</a:t>
            </a:r>
          </a:p>
          <a:p>
            <a:pPr marL="171450" indent="-1714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Student Travel</a:t>
            </a:r>
          </a:p>
          <a:p>
            <a:pPr marL="171450" indent="-1714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Behavior at Events</a:t>
            </a:r>
          </a:p>
        </p:txBody>
      </p:sp>
    </p:spTree>
    <p:extLst>
      <p:ext uri="{BB962C8B-B14F-4D97-AF65-F5344CB8AC3E}">
        <p14:creationId xmlns:p14="http://schemas.microsoft.com/office/powerpoint/2010/main" val="317566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_a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876800"/>
            <a:ext cx="1877885" cy="1606725"/>
          </a:xfrm>
          <a:prstGeom prst="rect">
            <a:avLst/>
          </a:prstGeom>
        </p:spPr>
      </p:pic>
      <p:sp>
        <p:nvSpPr>
          <p:cNvPr id="5" name="Rectangle 4"/>
          <p:cNvSpPr>
            <a:spLocks noChangeArrowheads="1"/>
          </p:cNvSpPr>
          <p:nvPr/>
        </p:nvSpPr>
        <p:spPr bwMode="auto">
          <a:xfrm>
            <a:off x="3908652" y="5334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400" dirty="0">
                <a:solidFill>
                  <a:schemeClr val="bg1"/>
                </a:solidFill>
                <a:latin typeface="Arial Black" charset="0"/>
                <a:cs typeface="Arial Black" charset="0"/>
              </a:rPr>
              <a:t>Alcohol &amp; Illegal Drugs:</a:t>
            </a:r>
          </a:p>
          <a:p>
            <a:pPr algn="ctr"/>
            <a:r>
              <a:rPr lang="en-US" sz="2400" dirty="0">
                <a:solidFill>
                  <a:schemeClr val="bg1"/>
                </a:solidFill>
                <a:latin typeface="Arial Black" charset="0"/>
                <a:cs typeface="Arial Black" charset="0"/>
              </a:rPr>
              <a:t>What’s the Big Deal?</a:t>
            </a:r>
          </a:p>
        </p:txBody>
      </p:sp>
      <p:sp>
        <p:nvSpPr>
          <p:cNvPr id="2" name="Rectangle 1">
            <a:extLst>
              <a:ext uri="{FF2B5EF4-FFF2-40B4-BE49-F238E27FC236}">
                <a16:creationId xmlns:a16="http://schemas.microsoft.com/office/drawing/2014/main" id="{422DD92B-B277-4B60-A641-8A0EB4CDF076}"/>
              </a:ext>
            </a:extLst>
          </p:cNvPr>
          <p:cNvSpPr/>
          <p:nvPr/>
        </p:nvSpPr>
        <p:spPr>
          <a:xfrm>
            <a:off x="838200" y="2133600"/>
            <a:ext cx="7162800" cy="4093428"/>
          </a:xfrm>
          <a:prstGeom prst="rect">
            <a:avLst/>
          </a:prstGeom>
        </p:spPr>
        <p:txBody>
          <a:bodyPr wrap="square">
            <a:spAutoFit/>
          </a:bodyPr>
          <a:lstStyle/>
          <a:p>
            <a:pPr marL="285750" indent="-285750">
              <a:buFont typeface="Arial" panose="020B0604020202020204" pitchFamily="34" charset="0"/>
              <a:buChar char="•"/>
            </a:pPr>
            <a:r>
              <a:rPr lang="en-US" sz="2000" kern="0" dirty="0"/>
              <a:t>Over 1,400 students ages 19-24 die annually from alcohol related injuries.</a:t>
            </a:r>
          </a:p>
          <a:p>
            <a:pPr marL="285750" indent="-285750">
              <a:buFont typeface="Arial" panose="020B0604020202020204" pitchFamily="34" charset="0"/>
              <a:buChar char="•"/>
            </a:pPr>
            <a:r>
              <a:rPr lang="en-US" sz="2000" kern="0" dirty="0"/>
              <a:t>More than 70,000 students ages 18-24 are victims of sexual assault or date rape that involved alcohol.</a:t>
            </a:r>
          </a:p>
          <a:p>
            <a:pPr marL="285750" indent="-285750">
              <a:buFont typeface="Arial" panose="020B0604020202020204" pitchFamily="34" charset="0"/>
              <a:buChar char="•"/>
            </a:pPr>
            <a:r>
              <a:rPr lang="en-US" sz="2000" kern="0" dirty="0"/>
              <a:t>About 25% of college students report academic consequences of their drinking including missing class, falling behind, and doing poorly on exams.</a:t>
            </a:r>
          </a:p>
          <a:p>
            <a:pPr marL="285750" indent="-285750">
              <a:buFont typeface="Arial" panose="020B0604020202020204" pitchFamily="34" charset="0"/>
              <a:buChar char="•"/>
            </a:pPr>
            <a:r>
              <a:rPr lang="en-US" sz="2000" kern="0" dirty="0"/>
              <a:t>More than 150,000 students develop alcohol-related health problems and between 1.2 and 1.5% of students indicate they tried to commit suicide within the past year due to drinking and/or drugs.</a:t>
            </a:r>
          </a:p>
          <a:p>
            <a:pPr marL="285750" indent="-285750">
              <a:buFont typeface="Arial" panose="020B0604020202020204" pitchFamily="34" charset="0"/>
              <a:buChar char="•"/>
            </a:pPr>
            <a:r>
              <a:rPr lang="en-US" sz="2000" kern="0" dirty="0"/>
              <a:t>2.1 million students between the ages of 18-24 drove under the influence of alcohol last year.</a:t>
            </a:r>
          </a:p>
        </p:txBody>
      </p:sp>
    </p:spTree>
    <p:extLst>
      <p:ext uri="{BB962C8B-B14F-4D97-AF65-F5344CB8AC3E}">
        <p14:creationId xmlns:p14="http://schemas.microsoft.com/office/powerpoint/2010/main" val="24458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_a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876800"/>
            <a:ext cx="1877885" cy="1606725"/>
          </a:xfrm>
          <a:prstGeom prst="rect">
            <a:avLst/>
          </a:prstGeom>
        </p:spPr>
      </p:pic>
      <p:sp>
        <p:nvSpPr>
          <p:cNvPr id="5" name="Rectangle 4"/>
          <p:cNvSpPr>
            <a:spLocks noChangeArrowheads="1"/>
          </p:cNvSpPr>
          <p:nvPr/>
        </p:nvSpPr>
        <p:spPr bwMode="auto">
          <a:xfrm>
            <a:off x="3908652" y="5334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2400" dirty="0">
                <a:solidFill>
                  <a:schemeClr val="bg1"/>
                </a:solidFill>
                <a:latin typeface="Arial Black" charset="0"/>
                <a:cs typeface="Arial Black" charset="0"/>
              </a:rPr>
              <a:t>High Risk Drinking</a:t>
            </a:r>
          </a:p>
        </p:txBody>
      </p:sp>
      <p:sp>
        <p:nvSpPr>
          <p:cNvPr id="2" name="Rectangle 1">
            <a:extLst>
              <a:ext uri="{FF2B5EF4-FFF2-40B4-BE49-F238E27FC236}">
                <a16:creationId xmlns:a16="http://schemas.microsoft.com/office/drawing/2014/main" id="{422DD92B-B277-4B60-A641-8A0EB4CDF076}"/>
              </a:ext>
            </a:extLst>
          </p:cNvPr>
          <p:cNvSpPr/>
          <p:nvPr/>
        </p:nvSpPr>
        <p:spPr>
          <a:xfrm>
            <a:off x="838200" y="2133600"/>
            <a:ext cx="7162800" cy="3600986"/>
          </a:xfrm>
          <a:prstGeom prst="rect">
            <a:avLst/>
          </a:prstGeom>
        </p:spPr>
        <p:txBody>
          <a:bodyPr wrap="square">
            <a:spAutoFit/>
          </a:bodyPr>
          <a:lstStyle/>
          <a:p>
            <a:r>
              <a:rPr lang="en-US" sz="2000" kern="0" dirty="0"/>
              <a:t>High-risk college student drinking includes the following: </a:t>
            </a:r>
          </a:p>
          <a:p>
            <a:endParaRPr lang="en-US" sz="1200" kern="0" dirty="0"/>
          </a:p>
          <a:p>
            <a:pPr marL="342900" indent="-342900">
              <a:buFont typeface="Arial" panose="020B0604020202020204" pitchFamily="34" charset="0"/>
              <a:buChar char="•"/>
            </a:pPr>
            <a:r>
              <a:rPr lang="en-US" sz="2000" kern="0" dirty="0"/>
              <a:t>Underage drinking </a:t>
            </a:r>
          </a:p>
          <a:p>
            <a:pPr marL="171450" indent="-171450">
              <a:buFont typeface="Arial" panose="020B0604020202020204" pitchFamily="34" charset="0"/>
              <a:buChar char="•"/>
            </a:pPr>
            <a:endParaRPr lang="en-US" sz="1200" kern="0" dirty="0"/>
          </a:p>
          <a:p>
            <a:pPr marL="342900" indent="-342900">
              <a:buFont typeface="Arial" panose="020B0604020202020204" pitchFamily="34" charset="0"/>
              <a:buChar char="•"/>
            </a:pPr>
            <a:r>
              <a:rPr lang="en-US" sz="2000" kern="0" dirty="0"/>
              <a:t>Drinking and driving including other activities where the use of alcohol is dangerous </a:t>
            </a:r>
          </a:p>
          <a:p>
            <a:pPr marL="171450" indent="-171450">
              <a:buFont typeface="Arial" panose="020B0604020202020204" pitchFamily="34" charset="0"/>
              <a:buChar char="•"/>
            </a:pPr>
            <a:endParaRPr lang="en-US" sz="1200" kern="0" dirty="0"/>
          </a:p>
          <a:p>
            <a:pPr marL="342900" indent="-342900">
              <a:buFont typeface="Arial" panose="020B0604020202020204" pitchFamily="34" charset="0"/>
              <a:buChar char="•"/>
            </a:pPr>
            <a:r>
              <a:rPr lang="en-US" sz="2000" kern="0" dirty="0"/>
              <a:t>Drinking when health conditions and/or medications make the use of alcohol dangerous </a:t>
            </a:r>
          </a:p>
          <a:p>
            <a:pPr marL="171450" indent="-171450">
              <a:buFont typeface="Arial" panose="020B0604020202020204" pitchFamily="34" charset="0"/>
              <a:buChar char="•"/>
            </a:pPr>
            <a:endParaRPr lang="en-US" sz="1200" kern="0" dirty="0"/>
          </a:p>
          <a:p>
            <a:pPr marL="342900" indent="-342900">
              <a:buFont typeface="Arial" panose="020B0604020202020204" pitchFamily="34" charset="0"/>
              <a:buChar char="•"/>
            </a:pPr>
            <a:r>
              <a:rPr lang="en-US" sz="2000" kern="0" dirty="0"/>
              <a:t>Binge drinking </a:t>
            </a:r>
          </a:p>
          <a:p>
            <a:r>
              <a:rPr lang="en-US" sz="2000" kern="0" dirty="0"/>
              <a:t>	Men = 5 drinks concurrently </a:t>
            </a:r>
          </a:p>
          <a:p>
            <a:r>
              <a:rPr lang="en-US" sz="2000" kern="0" dirty="0"/>
              <a:t>	Women = 4 drinks concurrently </a:t>
            </a:r>
          </a:p>
        </p:txBody>
      </p:sp>
    </p:spTree>
    <p:extLst>
      <p:ext uri="{BB962C8B-B14F-4D97-AF65-F5344CB8AC3E}">
        <p14:creationId xmlns:p14="http://schemas.microsoft.com/office/powerpoint/2010/main" val="27203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LSCS-white">
  <a:themeElements>
    <a:clrScheme name="Custom 3">
      <a:dk1>
        <a:sysClr val="windowText" lastClr="000000"/>
      </a:dk1>
      <a:lt1>
        <a:sysClr val="window" lastClr="FFFFFF"/>
      </a:lt1>
      <a:dk2>
        <a:srgbClr val="387025"/>
      </a:dk2>
      <a:lt2>
        <a:srgbClr val="FFFCC6"/>
      </a:lt2>
      <a:accent1>
        <a:srgbClr val="387025"/>
      </a:accent1>
      <a:accent2>
        <a:srgbClr val="0099FF"/>
      </a:accent2>
      <a:accent3>
        <a:srgbClr val="002060"/>
      </a:accent3>
      <a:accent4>
        <a:srgbClr val="FFC000"/>
      </a:accent4>
      <a:accent5>
        <a:srgbClr val="C00000"/>
      </a:accent5>
      <a:accent6>
        <a:srgbClr val="000000"/>
      </a:accent6>
      <a:hlink>
        <a:srgbClr val="D60CC8"/>
      </a:hlink>
      <a:folHlink>
        <a:srgbClr val="85DFD0"/>
      </a:folHlink>
    </a:clrScheme>
    <a:fontScheme name="Custom 1">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3a58599-dcb3-4268-95a5-beed1812e2aa">C5XKYY5XC7HH-3006-240</_dlc_DocId>
    <_dlc_DocIdUrl xmlns="33a58599-dcb3-4268-95a5-beed1812e2aa">
      <Url>https://intranet.lonestar.edu/marketing/_layouts/DocIdRedir.aspx?ID=C5XKYY5XC7HH-3006-240</Url>
      <Description>C5XKYY5XC7HH-3006-240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27283F8B39F1E45AA10E09475CFA9E2" ma:contentTypeVersion="0" ma:contentTypeDescription="Create a new document." ma:contentTypeScope="" ma:versionID="5aac0c5316e787560d20b6fee5daa733">
  <xsd:schema xmlns:xsd="http://www.w3.org/2001/XMLSchema" xmlns:xs="http://www.w3.org/2001/XMLSchema" xmlns:p="http://schemas.microsoft.com/office/2006/metadata/properties" xmlns:ns2="33a58599-dcb3-4268-95a5-beed1812e2aa" targetNamespace="http://schemas.microsoft.com/office/2006/metadata/properties" ma:root="true" ma:fieldsID="dd6ebb266fb8192fd2ca0a0867970b02" ns2:_="">
    <xsd:import namespace="33a58599-dcb3-4268-95a5-beed1812e2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58599-dcb3-4268-95a5-beed1812e2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FBAAB6-EAE8-4813-BBFA-C2398D88A353}">
  <ds:schemaRefs>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33a58599-dcb3-4268-95a5-beed1812e2a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55106E6-B5F1-47E5-A318-4A011D0CAAE3}">
  <ds:schemaRefs>
    <ds:schemaRef ds:uri="http://schemas.microsoft.com/sharepoint/events"/>
  </ds:schemaRefs>
</ds:datastoreItem>
</file>

<file path=customXml/itemProps3.xml><?xml version="1.0" encoding="utf-8"?>
<ds:datastoreItem xmlns:ds="http://schemas.openxmlformats.org/officeDocument/2006/customXml" ds:itemID="{A4BF2CC9-86D8-44CE-B632-5DDC873994F4}">
  <ds:schemaRefs>
    <ds:schemaRef ds:uri="http://schemas.microsoft.com/sharepoint/v3/contenttype/forms"/>
  </ds:schemaRefs>
</ds:datastoreItem>
</file>

<file path=customXml/itemProps4.xml><?xml version="1.0" encoding="utf-8"?>
<ds:datastoreItem xmlns:ds="http://schemas.openxmlformats.org/officeDocument/2006/customXml" ds:itemID="{CDA325F1-C7F5-4840-B8CE-9DEDC89A7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58599-dcb3-4268-95a5-beed1812e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LSCS-white</Template>
  <TotalTime>11201</TotalTime>
  <Words>3818</Words>
  <Application>Microsoft Office PowerPoint</Application>
  <PresentationFormat>On-screen Show (4:3)</PresentationFormat>
  <Paragraphs>437</Paragraphs>
  <Slides>44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Arial Black</vt:lpstr>
      <vt:lpstr>Calibri</vt:lpstr>
      <vt:lpstr>Geneva</vt:lpstr>
      <vt:lpstr>Lucida Grande</vt:lpstr>
      <vt:lpstr>LSCS-white</vt:lpstr>
      <vt:lpstr>Risk Management for Student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cygilliam</dc:creator>
  <cp:lastModifiedBy>Briggs, Alexandra</cp:lastModifiedBy>
  <cp:revision>724</cp:revision>
  <dcterms:created xsi:type="dcterms:W3CDTF">2011-06-12T17:37:06Z</dcterms:created>
  <dcterms:modified xsi:type="dcterms:W3CDTF">2020-01-31T17:44:17Z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0x010100627283F8B39F1E45AA10E09475CFA9E2</vt:lpwstr>
  </property>
  <property fmtid="{D5CDD505-2E9C-101B-9397-08002B2CF9AE}" pid="3" name="_dlc_DocIdItemGuid">
    <vt:lpwstr>8b8e8a83-8015-47b6-a6a6-ea0b1f7d88f1</vt:lpwstr>
  </property>
</Properties>
</file>