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73"/>
  </p:notesMasterIdLst>
  <p:handoutMasterIdLst>
    <p:handoutMasterId r:id="rId74"/>
  </p:handoutMasterIdLst>
  <p:sldIdLst>
    <p:sldId id="454" r:id="rId6"/>
    <p:sldId id="456" r:id="rId7"/>
    <p:sldId id="257" r:id="rId8"/>
    <p:sldId id="508" r:id="rId9"/>
    <p:sldId id="509" r:id="rId10"/>
    <p:sldId id="358" r:id="rId11"/>
    <p:sldId id="461" r:id="rId12"/>
    <p:sldId id="451" r:id="rId13"/>
    <p:sldId id="452" r:id="rId14"/>
    <p:sldId id="518" r:id="rId15"/>
    <p:sldId id="458" r:id="rId16"/>
    <p:sldId id="494" r:id="rId17"/>
    <p:sldId id="462" r:id="rId18"/>
    <p:sldId id="504" r:id="rId19"/>
    <p:sldId id="463" r:id="rId20"/>
    <p:sldId id="464" r:id="rId21"/>
    <p:sldId id="465" r:id="rId22"/>
    <p:sldId id="466" r:id="rId23"/>
    <p:sldId id="499" r:id="rId24"/>
    <p:sldId id="498" r:id="rId25"/>
    <p:sldId id="500" r:id="rId26"/>
    <p:sldId id="501" r:id="rId27"/>
    <p:sldId id="467" r:id="rId28"/>
    <p:sldId id="510" r:id="rId29"/>
    <p:sldId id="495" r:id="rId30"/>
    <p:sldId id="496" r:id="rId31"/>
    <p:sldId id="497" r:id="rId32"/>
    <p:sldId id="519" r:id="rId33"/>
    <p:sldId id="470" r:id="rId34"/>
    <p:sldId id="471" r:id="rId35"/>
    <p:sldId id="512" r:id="rId36"/>
    <p:sldId id="511" r:id="rId37"/>
    <p:sldId id="472" r:id="rId38"/>
    <p:sldId id="473" r:id="rId39"/>
    <p:sldId id="474" r:id="rId40"/>
    <p:sldId id="520" r:id="rId41"/>
    <p:sldId id="476" r:id="rId42"/>
    <p:sldId id="475" r:id="rId43"/>
    <p:sldId id="513" r:id="rId44"/>
    <p:sldId id="514" r:id="rId45"/>
    <p:sldId id="515" r:id="rId46"/>
    <p:sldId id="477" r:id="rId47"/>
    <p:sldId id="521" r:id="rId48"/>
    <p:sldId id="516" r:id="rId49"/>
    <p:sldId id="479" r:id="rId50"/>
    <p:sldId id="480" r:id="rId51"/>
    <p:sldId id="481" r:id="rId52"/>
    <p:sldId id="522" r:id="rId53"/>
    <p:sldId id="482" r:id="rId54"/>
    <p:sldId id="483" r:id="rId55"/>
    <p:sldId id="484" r:id="rId56"/>
    <p:sldId id="523" r:id="rId57"/>
    <p:sldId id="517" r:id="rId58"/>
    <p:sldId id="486" r:id="rId59"/>
    <p:sldId id="489" r:id="rId60"/>
    <p:sldId id="488" r:id="rId61"/>
    <p:sldId id="487" r:id="rId62"/>
    <p:sldId id="490" r:id="rId63"/>
    <p:sldId id="524" r:id="rId64"/>
    <p:sldId id="491" r:id="rId65"/>
    <p:sldId id="525" r:id="rId66"/>
    <p:sldId id="505" r:id="rId67"/>
    <p:sldId id="506" r:id="rId68"/>
    <p:sldId id="507" r:id="rId69"/>
    <p:sldId id="502" r:id="rId70"/>
    <p:sldId id="492" r:id="rId71"/>
    <p:sldId id="493" r:id="rId7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ggs, Alexandra" initials="BA" lastIdx="1" clrIdx="0">
    <p:extLst>
      <p:ext uri="{19B8F6BF-5375-455C-9EA6-DF929625EA0E}">
        <p15:presenceInfo xmlns:p15="http://schemas.microsoft.com/office/powerpoint/2012/main" userId="Briggs, Alexand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668"/>
    <a:srgbClr val="092F56"/>
    <a:srgbClr val="003768"/>
    <a:srgbClr val="B30838"/>
    <a:srgbClr val="0000CC"/>
    <a:srgbClr val="3DA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0" autoAdjust="0"/>
    <p:restoredTop sz="94249" autoAdjust="0"/>
  </p:normalViewPr>
  <p:slideViewPr>
    <p:cSldViewPr>
      <p:cViewPr varScale="1">
        <p:scale>
          <a:sx n="107" d="100"/>
          <a:sy n="107" d="100"/>
        </p:scale>
        <p:origin x="1734" y="114"/>
      </p:cViewPr>
      <p:guideLst>
        <p:guide orient="horz" pos="2160"/>
        <p:guide pos="2880"/>
      </p:guideLst>
    </p:cSldViewPr>
  </p:slideViewPr>
  <p:outlineViewPr>
    <p:cViewPr>
      <p:scale>
        <a:sx n="33" d="100"/>
        <a:sy n="33" d="100"/>
      </p:scale>
      <p:origin x="48" y="57912"/>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4" d="100"/>
          <a:sy n="54" d="100"/>
        </p:scale>
        <p:origin x="2874"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735" cy="464503"/>
          </a:xfrm>
          <a:prstGeom prst="rect">
            <a:avLst/>
          </a:prstGeom>
        </p:spPr>
        <p:txBody>
          <a:bodyPr vert="horz" lIns="91294" tIns="45647" rIns="91294" bIns="45647" rtlCol="0"/>
          <a:lstStyle>
            <a:lvl1pPr algn="l">
              <a:defRPr sz="1200"/>
            </a:lvl1pPr>
          </a:lstStyle>
          <a:p>
            <a:endParaRPr lang="en-US" dirty="0"/>
          </a:p>
        </p:txBody>
      </p:sp>
      <p:sp>
        <p:nvSpPr>
          <p:cNvPr id="3" name="Date Placeholder 2"/>
          <p:cNvSpPr>
            <a:spLocks noGrp="1"/>
          </p:cNvSpPr>
          <p:nvPr>
            <p:ph type="dt" sz="quarter" idx="1"/>
          </p:nvPr>
        </p:nvSpPr>
        <p:spPr>
          <a:xfrm>
            <a:off x="3971082" y="1"/>
            <a:ext cx="3037735" cy="464503"/>
          </a:xfrm>
          <a:prstGeom prst="rect">
            <a:avLst/>
          </a:prstGeom>
        </p:spPr>
        <p:txBody>
          <a:bodyPr vert="horz" lIns="91294" tIns="45647" rIns="91294" bIns="45647" rtlCol="0"/>
          <a:lstStyle>
            <a:lvl1pPr algn="r">
              <a:defRPr sz="1200"/>
            </a:lvl1pPr>
          </a:lstStyle>
          <a:p>
            <a:fld id="{BE0A3D56-7E3C-4266-B477-0F97FEE6938E}" type="datetimeFigureOut">
              <a:rPr lang="en-US" smtClean="0"/>
              <a:pPr/>
              <a:t>8/31/2021</a:t>
            </a:fld>
            <a:endParaRPr lang="en-US" dirty="0"/>
          </a:p>
        </p:txBody>
      </p:sp>
      <p:sp>
        <p:nvSpPr>
          <p:cNvPr id="4" name="Footer Placeholder 3"/>
          <p:cNvSpPr>
            <a:spLocks noGrp="1"/>
          </p:cNvSpPr>
          <p:nvPr>
            <p:ph type="ftr" sz="quarter" idx="2"/>
          </p:nvPr>
        </p:nvSpPr>
        <p:spPr>
          <a:xfrm>
            <a:off x="1" y="8830313"/>
            <a:ext cx="3037735" cy="464503"/>
          </a:xfrm>
          <a:prstGeom prst="rect">
            <a:avLst/>
          </a:prstGeom>
        </p:spPr>
        <p:txBody>
          <a:bodyPr vert="horz" lIns="91294" tIns="45647" rIns="91294" bIns="4564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082" y="8830313"/>
            <a:ext cx="3037735" cy="464503"/>
          </a:xfrm>
          <a:prstGeom prst="rect">
            <a:avLst/>
          </a:prstGeom>
        </p:spPr>
        <p:txBody>
          <a:bodyPr vert="horz" lIns="91294" tIns="45647" rIns="91294" bIns="45647" rtlCol="0" anchor="b"/>
          <a:lstStyle>
            <a:lvl1pPr algn="r">
              <a:defRPr sz="1200"/>
            </a:lvl1pPr>
          </a:lstStyle>
          <a:p>
            <a:fld id="{A4B264DC-1E35-4E74-8EE8-FE8AA169F67C}" type="slidenum">
              <a:rPr lang="en-US" smtClean="0"/>
              <a:pPr/>
              <a:t>‹#›</a:t>
            </a:fld>
            <a:endParaRPr lang="en-US" dirty="0"/>
          </a:p>
        </p:txBody>
      </p:sp>
    </p:spTree>
    <p:extLst>
      <p:ext uri="{BB962C8B-B14F-4D97-AF65-F5344CB8AC3E}">
        <p14:creationId xmlns:p14="http://schemas.microsoft.com/office/powerpoint/2010/main" val="3908939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8" tIns="46584" rIns="93168" bIns="46584"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68" tIns="46584" rIns="93168" bIns="46584" rtlCol="0"/>
          <a:lstStyle>
            <a:lvl1pPr algn="r">
              <a:defRPr sz="1200"/>
            </a:lvl1pPr>
          </a:lstStyle>
          <a:p>
            <a:fld id="{4AE9E91C-45F4-431B-A689-CF695CE6D50B}" type="datetimeFigureOut">
              <a:rPr lang="en-US" smtClean="0"/>
              <a:pPr/>
              <a:t>8/31/2021</a:t>
            </a:fld>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8" tIns="46584" rIns="93168" bIns="4658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8" tIns="46584" rIns="93168"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68" tIns="46584" rIns="93168" bIns="46584" rtlCol="0" anchor="b"/>
          <a:lstStyle>
            <a:lvl1pPr algn="r">
              <a:defRPr sz="1200"/>
            </a:lvl1pPr>
          </a:lstStyle>
          <a:p>
            <a:fld id="{CA50BA05-F326-4771-9A43-5F5DA0550BEC}" type="slidenum">
              <a:rPr lang="en-US" smtClean="0"/>
              <a:pPr/>
              <a:t>‹#›</a:t>
            </a:fld>
            <a:endParaRPr lang="en-US" dirty="0"/>
          </a:p>
        </p:txBody>
      </p:sp>
    </p:spTree>
    <p:extLst>
      <p:ext uri="{BB962C8B-B14F-4D97-AF65-F5344CB8AC3E}">
        <p14:creationId xmlns:p14="http://schemas.microsoft.com/office/powerpoint/2010/main" val="3013314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normAutofit/>
          </a:bodyPr>
          <a:lstStyle/>
          <a:p>
            <a:r>
              <a:rPr lang="en-US" dirty="0"/>
              <a:t>Thank you all for being in attendance today for our RMT presentation. We will be sending out this presentation after to all of those in attendance, and we have also added it on the website for you to refresh with.</a:t>
            </a:r>
          </a:p>
        </p:txBody>
      </p:sp>
      <p:sp>
        <p:nvSpPr>
          <p:cNvPr id="4" name="Slide Number Placeholder 3"/>
          <p:cNvSpPr>
            <a:spLocks noGrp="1"/>
          </p:cNvSpPr>
          <p:nvPr>
            <p:ph type="sldNum" sz="quarter" idx="10"/>
          </p:nvPr>
        </p:nvSpPr>
        <p:spPr/>
        <p:txBody>
          <a:bodyPr/>
          <a:lstStyle/>
          <a:p>
            <a:fld id="{2F98DE19-411C-4830-B5AA-107F05C5E113}"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r>
              <a:rPr lang="en-US" dirty="0"/>
              <a:t>First we will talk discuss alcohol and drugs</a:t>
            </a:r>
          </a:p>
        </p:txBody>
      </p:sp>
      <p:sp>
        <p:nvSpPr>
          <p:cNvPr id="4" name="Slide Number Placeholder 3"/>
          <p:cNvSpPr>
            <a:spLocks noGrp="1"/>
          </p:cNvSpPr>
          <p:nvPr>
            <p:ph type="sldNum" sz="quarter" idx="5"/>
          </p:nvPr>
        </p:nvSpPr>
        <p:spPr/>
        <p:txBody>
          <a:bodyPr/>
          <a:lstStyle/>
          <a:p>
            <a:fld id="{CA50BA05-F326-4771-9A43-5F5DA0550BEC}" type="slidenum">
              <a:rPr lang="en-US" smtClean="0"/>
              <a:pPr/>
              <a:t>10</a:t>
            </a:fld>
            <a:endParaRPr lang="en-US" dirty="0"/>
          </a:p>
        </p:txBody>
      </p:sp>
    </p:spTree>
    <p:extLst>
      <p:ext uri="{BB962C8B-B14F-4D97-AF65-F5344CB8AC3E}">
        <p14:creationId xmlns:p14="http://schemas.microsoft.com/office/powerpoint/2010/main" val="3135152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normAutofit/>
          </a:bodyPr>
          <a:lstStyle/>
          <a:p>
            <a:r>
              <a:rPr lang="en-US" dirty="0"/>
              <a:t>Over time, I’m sure we’ve all heard the different statistics involved with alcohol and drugs. Over 1,825 students 19-24 die annual from alcohol-related injuries and 67,367 drug overdose deaths occurred in 2018</a:t>
            </a:r>
          </a:p>
        </p:txBody>
      </p:sp>
      <p:sp>
        <p:nvSpPr>
          <p:cNvPr id="4" name="Slide Number Placeholder 3"/>
          <p:cNvSpPr>
            <a:spLocks noGrp="1"/>
          </p:cNvSpPr>
          <p:nvPr>
            <p:ph type="sldNum" sz="quarter" idx="10"/>
          </p:nvPr>
        </p:nvSpPr>
        <p:spPr/>
        <p:txBody>
          <a:bodyPr/>
          <a:lstStyle/>
          <a:p>
            <a:fld id="{2F98DE19-411C-4830-B5AA-107F05C5E113}"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r>
              <a:rPr lang="en-US" dirty="0"/>
              <a:t>There are major effects from drug and alcohol abuse. One of the risks is you have a higher chance of developing an addiction which can result in a drug overdose, whether accidental or intentional.</a:t>
            </a:r>
          </a:p>
        </p:txBody>
      </p:sp>
      <p:sp>
        <p:nvSpPr>
          <p:cNvPr id="4" name="Slide Number Placeholder 3"/>
          <p:cNvSpPr>
            <a:spLocks noGrp="1"/>
          </p:cNvSpPr>
          <p:nvPr>
            <p:ph type="sldNum" sz="quarter" idx="5"/>
          </p:nvPr>
        </p:nvSpPr>
        <p:spPr/>
        <p:txBody>
          <a:bodyPr/>
          <a:lstStyle/>
          <a:p>
            <a:fld id="{CA50BA05-F326-4771-9A43-5F5DA0550BEC}" type="slidenum">
              <a:rPr lang="en-US" smtClean="0"/>
              <a:pPr/>
              <a:t>12</a:t>
            </a:fld>
            <a:endParaRPr lang="en-US" dirty="0"/>
          </a:p>
        </p:txBody>
      </p:sp>
    </p:spTree>
    <p:extLst>
      <p:ext uri="{BB962C8B-B14F-4D97-AF65-F5344CB8AC3E}">
        <p14:creationId xmlns:p14="http://schemas.microsoft.com/office/powerpoint/2010/main" val="2061328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normAutofit/>
          </a:bodyPr>
          <a:lstStyle/>
          <a:p>
            <a:r>
              <a:rPr lang="en-US" dirty="0"/>
              <a:t>What we consider as high-risk drinking includes underage drinking, drinking and drive and similar activities, when mixing medications and health conditions with drinking, and binge drinking</a:t>
            </a:r>
          </a:p>
        </p:txBody>
      </p:sp>
      <p:sp>
        <p:nvSpPr>
          <p:cNvPr id="4" name="Slide Number Placeholder 3"/>
          <p:cNvSpPr>
            <a:spLocks noGrp="1"/>
          </p:cNvSpPr>
          <p:nvPr>
            <p:ph type="sldNum" sz="quarter" idx="10"/>
          </p:nvPr>
        </p:nvSpPr>
        <p:spPr/>
        <p:txBody>
          <a:bodyPr/>
          <a:lstStyle/>
          <a:p>
            <a:fld id="{2F98DE19-411C-4830-B5AA-107F05C5E113}" type="slidenum">
              <a:rPr lang="en-US" smtClean="0"/>
              <a:pPr/>
              <a:t>13</a:t>
            </a:fld>
            <a:endParaRPr lang="en-US" dirty="0"/>
          </a:p>
        </p:txBody>
      </p:sp>
    </p:spTree>
    <p:extLst>
      <p:ext uri="{BB962C8B-B14F-4D97-AF65-F5344CB8AC3E}">
        <p14:creationId xmlns:p14="http://schemas.microsoft.com/office/powerpoint/2010/main" val="2858465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r>
              <a:rPr lang="en-US" dirty="0"/>
              <a:t>This is an image of a standard drink, and how different alcohol stacks up against each other. As you can see, as the percentage of alcohol in the drink gets higher, the volume of liquid gets lower.</a:t>
            </a:r>
          </a:p>
        </p:txBody>
      </p:sp>
      <p:sp>
        <p:nvSpPr>
          <p:cNvPr id="4" name="Slide Number Placeholder 3"/>
          <p:cNvSpPr>
            <a:spLocks noGrp="1"/>
          </p:cNvSpPr>
          <p:nvPr>
            <p:ph type="sldNum" sz="quarter" idx="5"/>
          </p:nvPr>
        </p:nvSpPr>
        <p:spPr/>
        <p:txBody>
          <a:bodyPr/>
          <a:lstStyle/>
          <a:p>
            <a:fld id="{CA50BA05-F326-4771-9A43-5F5DA0550BEC}" type="slidenum">
              <a:rPr lang="en-US" smtClean="0"/>
              <a:pPr/>
              <a:t>14</a:t>
            </a:fld>
            <a:endParaRPr lang="en-US" dirty="0"/>
          </a:p>
        </p:txBody>
      </p:sp>
    </p:spTree>
    <p:extLst>
      <p:ext uri="{BB962C8B-B14F-4D97-AF65-F5344CB8AC3E}">
        <p14:creationId xmlns:p14="http://schemas.microsoft.com/office/powerpoint/2010/main" val="3947212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r>
              <a:rPr lang="en-US" dirty="0"/>
              <a:t>LSC has policies which relate to alcohol. LSC strives to provide an alcohol and drug free workplace and learning environment. It is important to note that no group or individual will be permitted to serve or bring alcoholic beverages in or upon LSC facilities which includes any RSO events. In other words, we are a dry campus and any violation of being a dry campus could result in disciplinary action.</a:t>
            </a:r>
          </a:p>
        </p:txBody>
      </p:sp>
      <p:sp>
        <p:nvSpPr>
          <p:cNvPr id="4" name="Slide Number Placeholder 3"/>
          <p:cNvSpPr>
            <a:spLocks noGrp="1"/>
          </p:cNvSpPr>
          <p:nvPr>
            <p:ph type="sldNum" sz="quarter" idx="5"/>
          </p:nvPr>
        </p:nvSpPr>
        <p:spPr/>
        <p:txBody>
          <a:bodyPr/>
          <a:lstStyle/>
          <a:p>
            <a:fld id="{CA50BA05-F326-4771-9A43-5F5DA0550BEC}" type="slidenum">
              <a:rPr lang="en-US" smtClean="0"/>
              <a:pPr/>
              <a:t>15</a:t>
            </a:fld>
            <a:endParaRPr lang="en-US" dirty="0"/>
          </a:p>
        </p:txBody>
      </p:sp>
    </p:spTree>
    <p:extLst>
      <p:ext uri="{BB962C8B-B14F-4D97-AF65-F5344CB8AC3E}">
        <p14:creationId xmlns:p14="http://schemas.microsoft.com/office/powerpoint/2010/main" val="3983031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r>
              <a:rPr lang="en-US" dirty="0"/>
              <a:t>Providing alcohol to minors is a Class A misdemeanor, which is punishable by a fine up to $4,000 and/or jail time. This can affect your future employment as well as the miners future employment in certain careers</a:t>
            </a:r>
          </a:p>
        </p:txBody>
      </p:sp>
      <p:sp>
        <p:nvSpPr>
          <p:cNvPr id="4" name="Slide Number Placeholder 3"/>
          <p:cNvSpPr>
            <a:spLocks noGrp="1"/>
          </p:cNvSpPr>
          <p:nvPr>
            <p:ph type="sldNum" sz="quarter" idx="5"/>
          </p:nvPr>
        </p:nvSpPr>
        <p:spPr/>
        <p:txBody>
          <a:bodyPr/>
          <a:lstStyle/>
          <a:p>
            <a:fld id="{CA50BA05-F326-4771-9A43-5F5DA0550BEC}" type="slidenum">
              <a:rPr lang="en-US" smtClean="0"/>
              <a:pPr/>
              <a:t>16</a:t>
            </a:fld>
            <a:endParaRPr lang="en-US" dirty="0"/>
          </a:p>
        </p:txBody>
      </p:sp>
    </p:spTree>
    <p:extLst>
      <p:ext uri="{BB962C8B-B14F-4D97-AF65-F5344CB8AC3E}">
        <p14:creationId xmlns:p14="http://schemas.microsoft.com/office/powerpoint/2010/main" val="329065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r>
              <a:rPr lang="en-US" dirty="0"/>
              <a:t>Texas has a ZERO tolerance law for minors driving with any alcohol in their system. As you can see from this slide, there are multiple consequences for minors driving under the influence. In addition, any person driving while intoxicated in a public place will result in jail confinement</a:t>
            </a:r>
          </a:p>
        </p:txBody>
      </p:sp>
      <p:sp>
        <p:nvSpPr>
          <p:cNvPr id="4" name="Slide Number Placeholder 3"/>
          <p:cNvSpPr>
            <a:spLocks noGrp="1"/>
          </p:cNvSpPr>
          <p:nvPr>
            <p:ph type="sldNum" sz="quarter" idx="5"/>
          </p:nvPr>
        </p:nvSpPr>
        <p:spPr/>
        <p:txBody>
          <a:bodyPr/>
          <a:lstStyle/>
          <a:p>
            <a:fld id="{CA50BA05-F326-4771-9A43-5F5DA0550BEC}" type="slidenum">
              <a:rPr lang="en-US" smtClean="0"/>
              <a:pPr/>
              <a:t>17</a:t>
            </a:fld>
            <a:endParaRPr lang="en-US" dirty="0"/>
          </a:p>
        </p:txBody>
      </p:sp>
    </p:spTree>
    <p:extLst>
      <p:ext uri="{BB962C8B-B14F-4D97-AF65-F5344CB8AC3E}">
        <p14:creationId xmlns:p14="http://schemas.microsoft.com/office/powerpoint/2010/main" val="145499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r>
              <a:rPr lang="en-US" dirty="0"/>
              <a:t>In 2011 Texas passed the 911 Lifeline Law, which states that if a person under 21 calls 911 for someone who has alcohol poisoning as a way to save their life, they will not be charged for possessing and/or consuming alcohol. However, this only applies to the first person that calls for medical assistance, and call must remain at the scene and cooperate with EMS and law enforcement in order for them to not be charged.</a:t>
            </a:r>
          </a:p>
        </p:txBody>
      </p:sp>
      <p:sp>
        <p:nvSpPr>
          <p:cNvPr id="4" name="Slide Number Placeholder 3"/>
          <p:cNvSpPr>
            <a:spLocks noGrp="1"/>
          </p:cNvSpPr>
          <p:nvPr>
            <p:ph type="sldNum" sz="quarter" idx="5"/>
          </p:nvPr>
        </p:nvSpPr>
        <p:spPr/>
        <p:txBody>
          <a:bodyPr/>
          <a:lstStyle/>
          <a:p>
            <a:fld id="{CA50BA05-F326-4771-9A43-5F5DA0550BEC}" type="slidenum">
              <a:rPr lang="en-US" smtClean="0"/>
              <a:pPr/>
              <a:t>18</a:t>
            </a:fld>
            <a:endParaRPr lang="en-US" dirty="0"/>
          </a:p>
        </p:txBody>
      </p:sp>
    </p:spTree>
    <p:extLst>
      <p:ext uri="{BB962C8B-B14F-4D97-AF65-F5344CB8AC3E}">
        <p14:creationId xmlns:p14="http://schemas.microsoft.com/office/powerpoint/2010/main" val="2997881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r>
              <a:rPr lang="en-US" dirty="0"/>
              <a:t>Some common signs and symptoms of alcohol overdose/poisoning are listed on this slide. Take a look at these systems so that you are able to detect if someone you know is exhibiting any of them.</a:t>
            </a:r>
          </a:p>
        </p:txBody>
      </p:sp>
      <p:sp>
        <p:nvSpPr>
          <p:cNvPr id="4" name="Slide Number Placeholder 3"/>
          <p:cNvSpPr>
            <a:spLocks noGrp="1"/>
          </p:cNvSpPr>
          <p:nvPr>
            <p:ph type="sldNum" sz="quarter" idx="5"/>
          </p:nvPr>
        </p:nvSpPr>
        <p:spPr/>
        <p:txBody>
          <a:bodyPr/>
          <a:lstStyle/>
          <a:p>
            <a:fld id="{CA50BA05-F326-4771-9A43-5F5DA0550BEC}" type="slidenum">
              <a:rPr lang="en-US" smtClean="0"/>
              <a:pPr/>
              <a:t>19</a:t>
            </a:fld>
            <a:endParaRPr lang="en-US" dirty="0"/>
          </a:p>
        </p:txBody>
      </p:sp>
    </p:spTree>
    <p:extLst>
      <p:ext uri="{BB962C8B-B14F-4D97-AF65-F5344CB8AC3E}">
        <p14:creationId xmlns:p14="http://schemas.microsoft.com/office/powerpoint/2010/main" val="3500686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normAutofit/>
          </a:bodyPr>
          <a:lstStyle/>
          <a:p>
            <a:r>
              <a:rPr lang="en-US" dirty="0"/>
              <a:t>Today these are the risk management training topics we are going to discuss</a:t>
            </a:r>
          </a:p>
        </p:txBody>
      </p:sp>
      <p:sp>
        <p:nvSpPr>
          <p:cNvPr id="4" name="Slide Number Placeholder 3"/>
          <p:cNvSpPr>
            <a:spLocks noGrp="1"/>
          </p:cNvSpPr>
          <p:nvPr>
            <p:ph type="sldNum" sz="quarter" idx="10"/>
          </p:nvPr>
        </p:nvSpPr>
        <p:spPr/>
        <p:txBody>
          <a:bodyPr/>
          <a:lstStyle/>
          <a:p>
            <a:fld id="{2F98DE19-411C-4830-B5AA-107F05C5E113}"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r>
              <a:rPr lang="en-US" dirty="0"/>
              <a:t>If someone in your presence is overdosing on alcohol, immediately call 911. In addition, any of the following procedures will help while waiting for medical personnel to arrive. Make sure that you are not putting your own safety at risk performing any of these procedures.</a:t>
            </a:r>
          </a:p>
        </p:txBody>
      </p:sp>
      <p:sp>
        <p:nvSpPr>
          <p:cNvPr id="4" name="Slide Number Placeholder 3"/>
          <p:cNvSpPr>
            <a:spLocks noGrp="1"/>
          </p:cNvSpPr>
          <p:nvPr>
            <p:ph type="sldNum" sz="quarter" idx="5"/>
          </p:nvPr>
        </p:nvSpPr>
        <p:spPr/>
        <p:txBody>
          <a:bodyPr/>
          <a:lstStyle/>
          <a:p>
            <a:fld id="{CA50BA05-F326-4771-9A43-5F5DA0550BEC}" type="slidenum">
              <a:rPr lang="en-US" smtClean="0"/>
              <a:pPr/>
              <a:t>20</a:t>
            </a:fld>
            <a:endParaRPr lang="en-US" dirty="0"/>
          </a:p>
        </p:txBody>
      </p:sp>
    </p:spTree>
    <p:extLst>
      <p:ext uri="{BB962C8B-B14F-4D97-AF65-F5344CB8AC3E}">
        <p14:creationId xmlns:p14="http://schemas.microsoft.com/office/powerpoint/2010/main" val="2457483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r>
              <a:rPr lang="en-US" dirty="0"/>
              <a:t>One procedure that can be life-saving which I want to highlight is known as the </a:t>
            </a:r>
            <a:r>
              <a:rPr lang="en-US" dirty="0" err="1"/>
              <a:t>bacchus</a:t>
            </a:r>
            <a:r>
              <a:rPr lang="en-US" dirty="0"/>
              <a:t> maneuver. [Read steps off the slide]</a:t>
            </a:r>
          </a:p>
        </p:txBody>
      </p:sp>
      <p:sp>
        <p:nvSpPr>
          <p:cNvPr id="4" name="Slide Number Placeholder 3"/>
          <p:cNvSpPr>
            <a:spLocks noGrp="1"/>
          </p:cNvSpPr>
          <p:nvPr>
            <p:ph type="sldNum" sz="quarter" idx="5"/>
          </p:nvPr>
        </p:nvSpPr>
        <p:spPr/>
        <p:txBody>
          <a:bodyPr/>
          <a:lstStyle/>
          <a:p>
            <a:fld id="{CA50BA05-F326-4771-9A43-5F5DA0550BEC}" type="slidenum">
              <a:rPr lang="en-US" smtClean="0"/>
              <a:pPr/>
              <a:t>21</a:t>
            </a:fld>
            <a:endParaRPr lang="en-US" dirty="0"/>
          </a:p>
        </p:txBody>
      </p:sp>
    </p:spTree>
    <p:extLst>
      <p:ext uri="{BB962C8B-B14F-4D97-AF65-F5344CB8AC3E}">
        <p14:creationId xmlns:p14="http://schemas.microsoft.com/office/powerpoint/2010/main" val="831696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consuming alcohol is the best way to prevent an overdose/</a:t>
            </a:r>
            <a:r>
              <a:rPr lang="en-US" dirty="0" err="1"/>
              <a:t>posioning</a:t>
            </a:r>
            <a:r>
              <a:rPr lang="en-US" dirty="0"/>
              <a:t>, however taking any of the steps below will help to decrease the likelihood of an overdose/poisoning for yourself or those you love. These include knowing your limits, avoid mixing alcohol, and using a designated driver while drinking.</a:t>
            </a:r>
          </a:p>
        </p:txBody>
      </p:sp>
      <p:sp>
        <p:nvSpPr>
          <p:cNvPr id="4" name="Slide Number Placeholder 3"/>
          <p:cNvSpPr>
            <a:spLocks noGrp="1"/>
          </p:cNvSpPr>
          <p:nvPr>
            <p:ph type="sldNum" sz="quarter" idx="5"/>
          </p:nvPr>
        </p:nvSpPr>
        <p:spPr/>
        <p:txBody>
          <a:bodyPr/>
          <a:lstStyle/>
          <a:p>
            <a:fld id="{CA50BA05-F326-4771-9A43-5F5DA0550BEC}" type="slidenum">
              <a:rPr lang="en-US" smtClean="0"/>
              <a:pPr/>
              <a:t>22</a:t>
            </a:fld>
            <a:endParaRPr lang="en-US" dirty="0"/>
          </a:p>
        </p:txBody>
      </p:sp>
    </p:spTree>
    <p:extLst>
      <p:ext uri="{BB962C8B-B14F-4D97-AF65-F5344CB8AC3E}">
        <p14:creationId xmlns:p14="http://schemas.microsoft.com/office/powerpoint/2010/main" val="2789584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r>
              <a:rPr lang="en-US" dirty="0"/>
              <a:t>Drug use and abuse can affect a person in many different ways whether physical, emotional, and especially financial and reputational. Please note it is illegal to use, manufacture, own, sell, and/or distribute any substances</a:t>
            </a:r>
          </a:p>
        </p:txBody>
      </p:sp>
      <p:sp>
        <p:nvSpPr>
          <p:cNvPr id="4" name="Slide Number Placeholder 3"/>
          <p:cNvSpPr>
            <a:spLocks noGrp="1"/>
          </p:cNvSpPr>
          <p:nvPr>
            <p:ph type="sldNum" sz="quarter" idx="5"/>
          </p:nvPr>
        </p:nvSpPr>
        <p:spPr/>
        <p:txBody>
          <a:bodyPr/>
          <a:lstStyle/>
          <a:p>
            <a:fld id="{CA50BA05-F326-4771-9A43-5F5DA0550BEC}" type="slidenum">
              <a:rPr lang="en-US" smtClean="0"/>
              <a:pPr/>
              <a:t>23</a:t>
            </a:fld>
            <a:endParaRPr lang="en-US" dirty="0"/>
          </a:p>
        </p:txBody>
      </p:sp>
    </p:spTree>
    <p:extLst>
      <p:ext uri="{BB962C8B-B14F-4D97-AF65-F5344CB8AC3E}">
        <p14:creationId xmlns:p14="http://schemas.microsoft.com/office/powerpoint/2010/main" val="42279582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r>
              <a:rPr lang="en-US" dirty="0"/>
              <a:t>Controlled Dangerous Substances include heroin, cocaine, meth, marijuana, manufactured narcotics, steroids, depressants, and stimulants. The possession of these can range in penalties from a misdemeanor to severe felony charges based on the determining factors highlighted on the slide.</a:t>
            </a:r>
          </a:p>
        </p:txBody>
      </p:sp>
      <p:sp>
        <p:nvSpPr>
          <p:cNvPr id="4" name="Slide Number Placeholder 3"/>
          <p:cNvSpPr>
            <a:spLocks noGrp="1"/>
          </p:cNvSpPr>
          <p:nvPr>
            <p:ph type="sldNum" sz="quarter" idx="5"/>
          </p:nvPr>
        </p:nvSpPr>
        <p:spPr/>
        <p:txBody>
          <a:bodyPr/>
          <a:lstStyle/>
          <a:p>
            <a:fld id="{CA50BA05-F326-4771-9A43-5F5DA0550BEC}" type="slidenum">
              <a:rPr lang="en-US" smtClean="0"/>
              <a:pPr/>
              <a:t>24</a:t>
            </a:fld>
            <a:endParaRPr lang="en-US" dirty="0"/>
          </a:p>
        </p:txBody>
      </p:sp>
    </p:spTree>
    <p:extLst>
      <p:ext uri="{BB962C8B-B14F-4D97-AF65-F5344CB8AC3E}">
        <p14:creationId xmlns:p14="http://schemas.microsoft.com/office/powerpoint/2010/main" val="137152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r>
              <a:rPr lang="en-US" dirty="0"/>
              <a:t>Some common signs and symptoms of drug overdose are listed on this slide. Take a look at these systems so that you are able to detect if someone you know is exhibiting any of them.</a:t>
            </a:r>
          </a:p>
        </p:txBody>
      </p:sp>
      <p:sp>
        <p:nvSpPr>
          <p:cNvPr id="4" name="Slide Number Placeholder 3"/>
          <p:cNvSpPr>
            <a:spLocks noGrp="1"/>
          </p:cNvSpPr>
          <p:nvPr>
            <p:ph type="sldNum" sz="quarter" idx="5"/>
          </p:nvPr>
        </p:nvSpPr>
        <p:spPr/>
        <p:txBody>
          <a:bodyPr/>
          <a:lstStyle/>
          <a:p>
            <a:fld id="{CA50BA05-F326-4771-9A43-5F5DA0550BEC}" type="slidenum">
              <a:rPr lang="en-US" smtClean="0"/>
              <a:pPr/>
              <a:t>25</a:t>
            </a:fld>
            <a:endParaRPr lang="en-US" dirty="0"/>
          </a:p>
        </p:txBody>
      </p:sp>
    </p:spTree>
    <p:extLst>
      <p:ext uri="{BB962C8B-B14F-4D97-AF65-F5344CB8AC3E}">
        <p14:creationId xmlns:p14="http://schemas.microsoft.com/office/powerpoint/2010/main" val="10173848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r>
              <a:rPr lang="en-US" dirty="0"/>
              <a:t>If someone in your presence has overdosed on drugs, immediately call 911. In addition, any of the following procedures will help while waiting for medical personnel to arrive. Make sure that you are not putting your own safety at risk performing any of these procedures.</a:t>
            </a:r>
          </a:p>
        </p:txBody>
      </p:sp>
      <p:sp>
        <p:nvSpPr>
          <p:cNvPr id="4" name="Slide Number Placeholder 3"/>
          <p:cNvSpPr>
            <a:spLocks noGrp="1"/>
          </p:cNvSpPr>
          <p:nvPr>
            <p:ph type="sldNum" sz="quarter" idx="5"/>
          </p:nvPr>
        </p:nvSpPr>
        <p:spPr/>
        <p:txBody>
          <a:bodyPr/>
          <a:lstStyle/>
          <a:p>
            <a:fld id="{CA50BA05-F326-4771-9A43-5F5DA0550BEC}" type="slidenum">
              <a:rPr lang="en-US" smtClean="0"/>
              <a:pPr/>
              <a:t>26</a:t>
            </a:fld>
            <a:endParaRPr lang="en-US" dirty="0"/>
          </a:p>
        </p:txBody>
      </p:sp>
    </p:spTree>
    <p:extLst>
      <p:ext uri="{BB962C8B-B14F-4D97-AF65-F5344CB8AC3E}">
        <p14:creationId xmlns:p14="http://schemas.microsoft.com/office/powerpoint/2010/main" val="40271984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r>
              <a:rPr lang="en-US" dirty="0"/>
              <a:t>Not using drugs is the best way to prevent an overdose, however taking any of the steps below will help to decrease the likelihood of an overdose for yourself or those you love. These include increasing your awareness, avoiding multiple substance use, and seeking treatment.</a:t>
            </a:r>
          </a:p>
        </p:txBody>
      </p:sp>
      <p:sp>
        <p:nvSpPr>
          <p:cNvPr id="4" name="Slide Number Placeholder 3"/>
          <p:cNvSpPr>
            <a:spLocks noGrp="1"/>
          </p:cNvSpPr>
          <p:nvPr>
            <p:ph type="sldNum" sz="quarter" idx="5"/>
          </p:nvPr>
        </p:nvSpPr>
        <p:spPr/>
        <p:txBody>
          <a:bodyPr/>
          <a:lstStyle/>
          <a:p>
            <a:fld id="{CA50BA05-F326-4771-9A43-5F5DA0550BEC}" type="slidenum">
              <a:rPr lang="en-US" smtClean="0"/>
              <a:pPr/>
              <a:t>27</a:t>
            </a:fld>
            <a:endParaRPr lang="en-US" dirty="0"/>
          </a:p>
        </p:txBody>
      </p:sp>
    </p:spTree>
    <p:extLst>
      <p:ext uri="{BB962C8B-B14F-4D97-AF65-F5344CB8AC3E}">
        <p14:creationId xmlns:p14="http://schemas.microsoft.com/office/powerpoint/2010/main" val="27028978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r>
              <a:rPr lang="en-US" dirty="0"/>
              <a:t>Next we will discuss hazing</a:t>
            </a:r>
          </a:p>
        </p:txBody>
      </p:sp>
      <p:sp>
        <p:nvSpPr>
          <p:cNvPr id="4" name="Slide Number Placeholder 3"/>
          <p:cNvSpPr>
            <a:spLocks noGrp="1"/>
          </p:cNvSpPr>
          <p:nvPr>
            <p:ph type="sldNum" sz="quarter" idx="5"/>
          </p:nvPr>
        </p:nvSpPr>
        <p:spPr/>
        <p:txBody>
          <a:bodyPr/>
          <a:lstStyle/>
          <a:p>
            <a:fld id="{CA50BA05-F326-4771-9A43-5F5DA0550BEC}" type="slidenum">
              <a:rPr lang="en-US" smtClean="0"/>
              <a:pPr/>
              <a:t>28</a:t>
            </a:fld>
            <a:endParaRPr lang="en-US" dirty="0"/>
          </a:p>
        </p:txBody>
      </p:sp>
    </p:spTree>
    <p:extLst>
      <p:ext uri="{BB962C8B-B14F-4D97-AF65-F5344CB8AC3E}">
        <p14:creationId xmlns:p14="http://schemas.microsoft.com/office/powerpoint/2010/main" val="20535180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r>
              <a:rPr lang="en-US" dirty="0"/>
              <a:t>Hazing is a ritual that involves risk, pain, or harm to gain some form of initiation which can involve alcohol consumption or ritualized pain endurance. Hazing has led to deaths on college campuses, which has led to anti-hazing laws in the United States.</a:t>
            </a:r>
          </a:p>
        </p:txBody>
      </p:sp>
      <p:sp>
        <p:nvSpPr>
          <p:cNvPr id="4" name="Slide Number Placeholder 3"/>
          <p:cNvSpPr>
            <a:spLocks noGrp="1"/>
          </p:cNvSpPr>
          <p:nvPr>
            <p:ph type="sldNum" sz="quarter" idx="5"/>
          </p:nvPr>
        </p:nvSpPr>
        <p:spPr/>
        <p:txBody>
          <a:bodyPr/>
          <a:lstStyle/>
          <a:p>
            <a:fld id="{CA50BA05-F326-4771-9A43-5F5DA0550BEC}" type="slidenum">
              <a:rPr lang="en-US" smtClean="0"/>
              <a:pPr/>
              <a:t>29</a:t>
            </a:fld>
            <a:endParaRPr lang="en-US" dirty="0"/>
          </a:p>
        </p:txBody>
      </p:sp>
    </p:spTree>
    <p:extLst>
      <p:ext uri="{BB962C8B-B14F-4D97-AF65-F5344CB8AC3E}">
        <p14:creationId xmlns:p14="http://schemas.microsoft.com/office/powerpoint/2010/main" val="758864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normAutofit/>
          </a:bodyPr>
          <a:lstStyle/>
          <a:p>
            <a:r>
              <a:rPr lang="en-US" dirty="0"/>
              <a:t>Clay Warren was a student at Texas Tech who tragically passed away in a car accident coming from his fraternity event in 2002 and by 2007 Clay’s Bill, otherwise known as House Bill 2639 came into affect</a:t>
            </a:r>
          </a:p>
        </p:txBody>
      </p:sp>
      <p:sp>
        <p:nvSpPr>
          <p:cNvPr id="4" name="Slide Number Placeholder 3"/>
          <p:cNvSpPr>
            <a:spLocks noGrp="1"/>
          </p:cNvSpPr>
          <p:nvPr>
            <p:ph type="sldNum" sz="quarter" idx="10"/>
          </p:nvPr>
        </p:nvSpPr>
        <p:spPr/>
        <p:txBody>
          <a:bodyPr/>
          <a:lstStyle/>
          <a:p>
            <a:fld id="{2F98DE19-411C-4830-B5AA-107F05C5E113}"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r>
              <a:rPr lang="en-US" dirty="0"/>
              <a:t>This slide discusses in detail what the term hazing includes. To summarize, it can include physical brutality and any physical activities that provide risks to mental or physical health, or the safety of the student</a:t>
            </a:r>
          </a:p>
        </p:txBody>
      </p:sp>
      <p:sp>
        <p:nvSpPr>
          <p:cNvPr id="4" name="Slide Number Placeholder 3"/>
          <p:cNvSpPr>
            <a:spLocks noGrp="1"/>
          </p:cNvSpPr>
          <p:nvPr>
            <p:ph type="sldNum" sz="quarter" idx="5"/>
          </p:nvPr>
        </p:nvSpPr>
        <p:spPr/>
        <p:txBody>
          <a:bodyPr/>
          <a:lstStyle/>
          <a:p>
            <a:fld id="{CA50BA05-F326-4771-9A43-5F5DA0550BEC}" type="slidenum">
              <a:rPr lang="en-US" smtClean="0"/>
              <a:pPr/>
              <a:t>30</a:t>
            </a:fld>
            <a:endParaRPr lang="en-US" dirty="0"/>
          </a:p>
        </p:txBody>
      </p:sp>
    </p:spTree>
    <p:extLst>
      <p:ext uri="{BB962C8B-B14F-4D97-AF65-F5344CB8AC3E}">
        <p14:creationId xmlns:p14="http://schemas.microsoft.com/office/powerpoint/2010/main" val="17483025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r>
              <a:rPr lang="en-US" dirty="0"/>
              <a:t>As of Spring 2020 a report will be published on the LSC website that identifies any hazing incidents again an organization registered or recognized by the College. The public report will contain information about who committed the hazing and who it was against, when it occurred, the date of investigation, what violations were involved and the criminal charges filed including any findings and sanctions imposed on the organization.</a:t>
            </a:r>
          </a:p>
        </p:txBody>
      </p:sp>
      <p:sp>
        <p:nvSpPr>
          <p:cNvPr id="4" name="Slide Number Placeholder 3"/>
          <p:cNvSpPr>
            <a:spLocks noGrp="1"/>
          </p:cNvSpPr>
          <p:nvPr>
            <p:ph type="sldNum" sz="quarter" idx="5"/>
          </p:nvPr>
        </p:nvSpPr>
        <p:spPr/>
        <p:txBody>
          <a:bodyPr/>
          <a:lstStyle/>
          <a:p>
            <a:fld id="{CA50BA05-F326-4771-9A43-5F5DA0550BEC}" type="slidenum">
              <a:rPr lang="en-US" smtClean="0"/>
              <a:pPr/>
              <a:t>31</a:t>
            </a:fld>
            <a:endParaRPr lang="en-US" dirty="0"/>
          </a:p>
        </p:txBody>
      </p:sp>
    </p:spTree>
    <p:extLst>
      <p:ext uri="{BB962C8B-B14F-4D97-AF65-F5344CB8AC3E}">
        <p14:creationId xmlns:p14="http://schemas.microsoft.com/office/powerpoint/2010/main" val="5128779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r>
              <a:rPr lang="en-US" dirty="0"/>
              <a:t>LSC has policies which relate to hazing. Hazing as defined in these policies is any intentional, knowing, or reckless act against a student that endangers their mental health, physical health or safety. An RSO cannot require such acts for membership whether on or off the College's property. All reports of hazing are treated as serious matters and should be reported to Student Life immediately.</a:t>
            </a:r>
          </a:p>
        </p:txBody>
      </p:sp>
      <p:sp>
        <p:nvSpPr>
          <p:cNvPr id="4" name="Slide Number Placeholder 3"/>
          <p:cNvSpPr>
            <a:spLocks noGrp="1"/>
          </p:cNvSpPr>
          <p:nvPr>
            <p:ph type="sldNum" sz="quarter" idx="5"/>
          </p:nvPr>
        </p:nvSpPr>
        <p:spPr/>
        <p:txBody>
          <a:bodyPr/>
          <a:lstStyle/>
          <a:p>
            <a:fld id="{CA50BA05-F326-4771-9A43-5F5DA0550BEC}" type="slidenum">
              <a:rPr lang="en-US" smtClean="0"/>
              <a:pPr/>
              <a:t>32</a:t>
            </a:fld>
            <a:endParaRPr lang="en-US" dirty="0"/>
          </a:p>
        </p:txBody>
      </p:sp>
    </p:spTree>
    <p:extLst>
      <p:ext uri="{BB962C8B-B14F-4D97-AF65-F5344CB8AC3E}">
        <p14:creationId xmlns:p14="http://schemas.microsoft.com/office/powerpoint/2010/main" val="916437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r>
              <a:rPr lang="en-US" dirty="0"/>
              <a:t>Personal hazing offenses occur when a person engages in hazing or helps others to engage in hazing. Organizational hazing offenses occur when an organization condones or encourages hazing or assists in hazing.</a:t>
            </a:r>
          </a:p>
        </p:txBody>
      </p:sp>
      <p:sp>
        <p:nvSpPr>
          <p:cNvPr id="4" name="Slide Number Placeholder 3"/>
          <p:cNvSpPr>
            <a:spLocks noGrp="1"/>
          </p:cNvSpPr>
          <p:nvPr>
            <p:ph type="sldNum" sz="quarter" idx="5"/>
          </p:nvPr>
        </p:nvSpPr>
        <p:spPr/>
        <p:txBody>
          <a:bodyPr/>
          <a:lstStyle/>
          <a:p>
            <a:fld id="{CA50BA05-F326-4771-9A43-5F5DA0550BEC}" type="slidenum">
              <a:rPr lang="en-US" smtClean="0"/>
              <a:pPr/>
              <a:t>33</a:t>
            </a:fld>
            <a:endParaRPr lang="en-US" dirty="0"/>
          </a:p>
        </p:txBody>
      </p:sp>
    </p:spTree>
    <p:extLst>
      <p:ext uri="{BB962C8B-B14F-4D97-AF65-F5344CB8AC3E}">
        <p14:creationId xmlns:p14="http://schemas.microsoft.com/office/powerpoint/2010/main" val="15477005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r>
              <a:rPr lang="en-US" dirty="0"/>
              <a:t>This is a continuation of the laws regarding the prosecution of an offense stating that the court may grant immunity from prosecution for the offense to those subpoenaed to testify for the prosecution and who does testify for the prosecution.</a:t>
            </a:r>
          </a:p>
        </p:txBody>
      </p:sp>
      <p:sp>
        <p:nvSpPr>
          <p:cNvPr id="4" name="Slide Number Placeholder 3"/>
          <p:cNvSpPr>
            <a:spLocks noGrp="1"/>
          </p:cNvSpPr>
          <p:nvPr>
            <p:ph type="sldNum" sz="quarter" idx="5"/>
          </p:nvPr>
        </p:nvSpPr>
        <p:spPr/>
        <p:txBody>
          <a:bodyPr/>
          <a:lstStyle/>
          <a:p>
            <a:fld id="{CA50BA05-F326-4771-9A43-5F5DA0550BEC}" type="slidenum">
              <a:rPr lang="en-US" smtClean="0"/>
              <a:pPr/>
              <a:t>34</a:t>
            </a:fld>
            <a:endParaRPr lang="en-US" dirty="0"/>
          </a:p>
        </p:txBody>
      </p:sp>
    </p:spTree>
    <p:extLst>
      <p:ext uri="{BB962C8B-B14F-4D97-AF65-F5344CB8AC3E}">
        <p14:creationId xmlns:p14="http://schemas.microsoft.com/office/powerpoint/2010/main" val="36569691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report hazing, please submit a written report to the Student Life Office. This is a continuation of the laws, including the statement that a person consenting to a hazing activity is not a defense to prosecution. Hazing is never tolerated whether it is consensual or not.</a:t>
            </a:r>
          </a:p>
        </p:txBody>
      </p:sp>
      <p:sp>
        <p:nvSpPr>
          <p:cNvPr id="4" name="Slide Number Placeholder 3"/>
          <p:cNvSpPr>
            <a:spLocks noGrp="1"/>
          </p:cNvSpPr>
          <p:nvPr>
            <p:ph type="sldNum" sz="quarter" idx="5"/>
          </p:nvPr>
        </p:nvSpPr>
        <p:spPr/>
        <p:txBody>
          <a:bodyPr/>
          <a:lstStyle/>
          <a:p>
            <a:fld id="{CA50BA05-F326-4771-9A43-5F5DA0550BEC}" type="slidenum">
              <a:rPr lang="en-US" smtClean="0"/>
              <a:pPr/>
              <a:t>35</a:t>
            </a:fld>
            <a:endParaRPr lang="en-US" dirty="0"/>
          </a:p>
        </p:txBody>
      </p:sp>
    </p:spTree>
    <p:extLst>
      <p:ext uri="{BB962C8B-B14F-4D97-AF65-F5344CB8AC3E}">
        <p14:creationId xmlns:p14="http://schemas.microsoft.com/office/powerpoint/2010/main" val="24276356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r>
              <a:rPr lang="en-US" dirty="0"/>
              <a:t>Now we will cover sexual misconduct, abuse, and harassment</a:t>
            </a:r>
          </a:p>
        </p:txBody>
      </p:sp>
      <p:sp>
        <p:nvSpPr>
          <p:cNvPr id="4" name="Slide Number Placeholder 3"/>
          <p:cNvSpPr>
            <a:spLocks noGrp="1"/>
          </p:cNvSpPr>
          <p:nvPr>
            <p:ph type="sldNum" sz="quarter" idx="5"/>
          </p:nvPr>
        </p:nvSpPr>
        <p:spPr/>
        <p:txBody>
          <a:bodyPr/>
          <a:lstStyle/>
          <a:p>
            <a:fld id="{CA50BA05-F326-4771-9A43-5F5DA0550BEC}" type="slidenum">
              <a:rPr lang="en-US" smtClean="0"/>
              <a:pPr/>
              <a:t>36</a:t>
            </a:fld>
            <a:endParaRPr lang="en-US" dirty="0"/>
          </a:p>
        </p:txBody>
      </p:sp>
    </p:spTree>
    <p:extLst>
      <p:ext uri="{BB962C8B-B14F-4D97-AF65-F5344CB8AC3E}">
        <p14:creationId xmlns:p14="http://schemas.microsoft.com/office/powerpoint/2010/main" val="25469082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r>
              <a:rPr lang="en-US" dirty="0"/>
              <a:t>This is the LSC policies relating to misconduct. The college covers this material in IX.A.1.1 and it is important to know that the College does not tolerate sexual misconduct or retaliation against anyone who complains about sexual misconduct.</a:t>
            </a:r>
          </a:p>
        </p:txBody>
      </p:sp>
      <p:sp>
        <p:nvSpPr>
          <p:cNvPr id="4" name="Slide Number Placeholder 3"/>
          <p:cNvSpPr>
            <a:spLocks noGrp="1"/>
          </p:cNvSpPr>
          <p:nvPr>
            <p:ph type="sldNum" sz="quarter" idx="5"/>
          </p:nvPr>
        </p:nvSpPr>
        <p:spPr/>
        <p:txBody>
          <a:bodyPr/>
          <a:lstStyle/>
          <a:p>
            <a:fld id="{CA50BA05-F326-4771-9A43-5F5DA0550BEC}" type="slidenum">
              <a:rPr lang="en-US" smtClean="0"/>
              <a:pPr/>
              <a:t>37</a:t>
            </a:fld>
            <a:endParaRPr lang="en-US" dirty="0"/>
          </a:p>
        </p:txBody>
      </p:sp>
    </p:spTree>
    <p:extLst>
      <p:ext uri="{BB962C8B-B14F-4D97-AF65-F5344CB8AC3E}">
        <p14:creationId xmlns:p14="http://schemas.microsoft.com/office/powerpoint/2010/main" val="15511791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r>
              <a:rPr lang="en-US" dirty="0"/>
              <a:t>Some of the terms of sexual misconduct are listed here. The first is sexual harassment which includes hostile work environment and quid pro quo sexual harassment. Hostile work environment harassment includes verbal, physical, or visual forms of harassment that are sexual in nature, unwelcome, and creates a hostile work environment for the individual. Quid pro quo refers to a form of harassment where a person of power stipulates that a grade/performance will be based on whether the person submits to unwelcome sexual conduct.</a:t>
            </a:r>
          </a:p>
        </p:txBody>
      </p:sp>
      <p:sp>
        <p:nvSpPr>
          <p:cNvPr id="4" name="Slide Number Placeholder 3"/>
          <p:cNvSpPr>
            <a:spLocks noGrp="1"/>
          </p:cNvSpPr>
          <p:nvPr>
            <p:ph type="sldNum" sz="quarter" idx="5"/>
          </p:nvPr>
        </p:nvSpPr>
        <p:spPr/>
        <p:txBody>
          <a:bodyPr/>
          <a:lstStyle/>
          <a:p>
            <a:fld id="{CA50BA05-F326-4771-9A43-5F5DA0550BEC}" type="slidenum">
              <a:rPr lang="en-US" smtClean="0"/>
              <a:pPr/>
              <a:t>38</a:t>
            </a:fld>
            <a:endParaRPr lang="en-US" dirty="0"/>
          </a:p>
        </p:txBody>
      </p:sp>
    </p:spTree>
    <p:extLst>
      <p:ext uri="{BB962C8B-B14F-4D97-AF65-F5344CB8AC3E}">
        <p14:creationId xmlns:p14="http://schemas.microsoft.com/office/powerpoint/2010/main" val="10222768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r>
              <a:rPr lang="en-US" dirty="0"/>
              <a:t>We have some more definitions. Sexual assault includes rape, fondling, incest, or statutory rape. Sexual discrimination includes any discrimination on the basis of sex. Sexual violence is any physical sexual act without a person’s consent.</a:t>
            </a:r>
          </a:p>
        </p:txBody>
      </p:sp>
      <p:sp>
        <p:nvSpPr>
          <p:cNvPr id="4" name="Slide Number Placeholder 3"/>
          <p:cNvSpPr>
            <a:spLocks noGrp="1"/>
          </p:cNvSpPr>
          <p:nvPr>
            <p:ph type="sldNum" sz="quarter" idx="5"/>
          </p:nvPr>
        </p:nvSpPr>
        <p:spPr/>
        <p:txBody>
          <a:bodyPr/>
          <a:lstStyle/>
          <a:p>
            <a:fld id="{CA50BA05-F326-4771-9A43-5F5DA0550BEC}" type="slidenum">
              <a:rPr lang="en-US" smtClean="0"/>
              <a:pPr/>
              <a:t>39</a:t>
            </a:fld>
            <a:endParaRPr lang="en-US" dirty="0"/>
          </a:p>
        </p:txBody>
      </p:sp>
    </p:spTree>
    <p:extLst>
      <p:ext uri="{BB962C8B-B14F-4D97-AF65-F5344CB8AC3E}">
        <p14:creationId xmlns:p14="http://schemas.microsoft.com/office/powerpoint/2010/main" val="320898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normAutofit/>
          </a:bodyPr>
          <a:lstStyle/>
          <a:p>
            <a:r>
              <a:rPr lang="en-US" dirty="0"/>
              <a:t>The bill made it mandatory for risk management education to be presented to all Student Organizations, requiring Officers and Advisors to attend the training and requiring the reporting of training information to all RSO members</a:t>
            </a:r>
          </a:p>
        </p:txBody>
      </p:sp>
      <p:sp>
        <p:nvSpPr>
          <p:cNvPr id="4" name="Slide Number Placeholder 3"/>
          <p:cNvSpPr>
            <a:spLocks noGrp="1"/>
          </p:cNvSpPr>
          <p:nvPr>
            <p:ph type="sldNum" sz="quarter" idx="10"/>
          </p:nvPr>
        </p:nvSpPr>
        <p:spPr/>
        <p:txBody>
          <a:bodyPr/>
          <a:lstStyle/>
          <a:p>
            <a:fld id="{2F98DE19-411C-4830-B5AA-107F05C5E113}" type="slidenum">
              <a:rPr lang="en-US" smtClean="0"/>
              <a:pPr/>
              <a:t>4</a:t>
            </a:fld>
            <a:endParaRPr lang="en-US" dirty="0"/>
          </a:p>
        </p:txBody>
      </p:sp>
    </p:spTree>
    <p:extLst>
      <p:ext uri="{BB962C8B-B14F-4D97-AF65-F5344CB8AC3E}">
        <p14:creationId xmlns:p14="http://schemas.microsoft.com/office/powerpoint/2010/main" val="36150809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r>
              <a:rPr lang="en-US" dirty="0"/>
              <a:t>Consent is a voluntary and positive agreement between those engaging in sexual activity. Stalking includes any repeated or unwanted attention, harassment, or conduct where a person fears for their safety or the safety of others. Title IX harassment includes sexual harassment, sexual discrimination, and sexual violence. To read the full section on sexual misconduct please visit the link listed on the slide.</a:t>
            </a:r>
          </a:p>
        </p:txBody>
      </p:sp>
      <p:sp>
        <p:nvSpPr>
          <p:cNvPr id="4" name="Slide Number Placeholder 3"/>
          <p:cNvSpPr>
            <a:spLocks noGrp="1"/>
          </p:cNvSpPr>
          <p:nvPr>
            <p:ph type="sldNum" sz="quarter" idx="5"/>
          </p:nvPr>
        </p:nvSpPr>
        <p:spPr/>
        <p:txBody>
          <a:bodyPr/>
          <a:lstStyle/>
          <a:p>
            <a:fld id="{CA50BA05-F326-4771-9A43-5F5DA0550BEC}" type="slidenum">
              <a:rPr lang="en-US" smtClean="0"/>
              <a:pPr/>
              <a:t>40</a:t>
            </a:fld>
            <a:endParaRPr lang="en-US" dirty="0"/>
          </a:p>
        </p:txBody>
      </p:sp>
    </p:spTree>
    <p:extLst>
      <p:ext uri="{BB962C8B-B14F-4D97-AF65-F5344CB8AC3E}">
        <p14:creationId xmlns:p14="http://schemas.microsoft.com/office/powerpoint/2010/main" val="30484433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r>
              <a:rPr lang="en-US" dirty="0"/>
              <a:t>Here are the steps for if you are confronted with sexual misconduct [read steps from the slide]</a:t>
            </a:r>
          </a:p>
        </p:txBody>
      </p:sp>
      <p:sp>
        <p:nvSpPr>
          <p:cNvPr id="4" name="Slide Number Placeholder 3"/>
          <p:cNvSpPr>
            <a:spLocks noGrp="1"/>
          </p:cNvSpPr>
          <p:nvPr>
            <p:ph type="sldNum" sz="quarter" idx="5"/>
          </p:nvPr>
        </p:nvSpPr>
        <p:spPr/>
        <p:txBody>
          <a:bodyPr/>
          <a:lstStyle/>
          <a:p>
            <a:fld id="{CA50BA05-F326-4771-9A43-5F5DA0550BEC}" type="slidenum">
              <a:rPr lang="en-US" smtClean="0"/>
              <a:pPr/>
              <a:t>41</a:t>
            </a:fld>
            <a:endParaRPr lang="en-US" dirty="0"/>
          </a:p>
        </p:txBody>
      </p:sp>
    </p:spTree>
    <p:extLst>
      <p:ext uri="{BB962C8B-B14F-4D97-AF65-F5344CB8AC3E}">
        <p14:creationId xmlns:p14="http://schemas.microsoft.com/office/powerpoint/2010/main" val="2583734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r>
              <a:rPr lang="en-US" dirty="0"/>
              <a:t>This slide is very important for you to review. It includes all internal and external resources for sexual misconduct complaints or events that occurs.</a:t>
            </a:r>
          </a:p>
        </p:txBody>
      </p:sp>
      <p:sp>
        <p:nvSpPr>
          <p:cNvPr id="4" name="Slide Number Placeholder 3"/>
          <p:cNvSpPr>
            <a:spLocks noGrp="1"/>
          </p:cNvSpPr>
          <p:nvPr>
            <p:ph type="sldNum" sz="quarter" idx="5"/>
          </p:nvPr>
        </p:nvSpPr>
        <p:spPr/>
        <p:txBody>
          <a:bodyPr/>
          <a:lstStyle/>
          <a:p>
            <a:fld id="{CA50BA05-F326-4771-9A43-5F5DA0550BEC}" type="slidenum">
              <a:rPr lang="en-US" smtClean="0"/>
              <a:pPr/>
              <a:t>42</a:t>
            </a:fld>
            <a:endParaRPr lang="en-US" dirty="0"/>
          </a:p>
        </p:txBody>
      </p:sp>
    </p:spTree>
    <p:extLst>
      <p:ext uri="{BB962C8B-B14F-4D97-AF65-F5344CB8AC3E}">
        <p14:creationId xmlns:p14="http://schemas.microsoft.com/office/powerpoint/2010/main" val="6419492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r>
              <a:rPr lang="en-US" dirty="0"/>
              <a:t>Now we will move onto discussing fire safety, weapons, and other campus safety information</a:t>
            </a:r>
          </a:p>
        </p:txBody>
      </p:sp>
      <p:sp>
        <p:nvSpPr>
          <p:cNvPr id="4" name="Slide Number Placeholder 3"/>
          <p:cNvSpPr>
            <a:spLocks noGrp="1"/>
          </p:cNvSpPr>
          <p:nvPr>
            <p:ph type="sldNum" sz="quarter" idx="5"/>
          </p:nvPr>
        </p:nvSpPr>
        <p:spPr/>
        <p:txBody>
          <a:bodyPr/>
          <a:lstStyle/>
          <a:p>
            <a:fld id="{CA50BA05-F326-4771-9A43-5F5DA0550BEC}" type="slidenum">
              <a:rPr lang="en-US" smtClean="0"/>
              <a:pPr/>
              <a:t>43</a:t>
            </a:fld>
            <a:endParaRPr lang="en-US" dirty="0"/>
          </a:p>
        </p:txBody>
      </p:sp>
    </p:spTree>
    <p:extLst>
      <p:ext uri="{BB962C8B-B14F-4D97-AF65-F5344CB8AC3E}">
        <p14:creationId xmlns:p14="http://schemas.microsoft.com/office/powerpoint/2010/main" val="19784180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r>
              <a:rPr lang="en-US" dirty="0"/>
              <a:t>Here are some fire safety tips [read off the slide]</a:t>
            </a:r>
          </a:p>
        </p:txBody>
      </p:sp>
      <p:sp>
        <p:nvSpPr>
          <p:cNvPr id="4" name="Slide Number Placeholder 3"/>
          <p:cNvSpPr>
            <a:spLocks noGrp="1"/>
          </p:cNvSpPr>
          <p:nvPr>
            <p:ph type="sldNum" sz="quarter" idx="5"/>
          </p:nvPr>
        </p:nvSpPr>
        <p:spPr/>
        <p:txBody>
          <a:bodyPr/>
          <a:lstStyle/>
          <a:p>
            <a:fld id="{CA50BA05-F326-4771-9A43-5F5DA0550BEC}" type="slidenum">
              <a:rPr lang="en-US" smtClean="0"/>
              <a:pPr/>
              <a:t>44</a:t>
            </a:fld>
            <a:endParaRPr lang="en-US" dirty="0"/>
          </a:p>
        </p:txBody>
      </p:sp>
    </p:spTree>
    <p:extLst>
      <p:ext uri="{BB962C8B-B14F-4D97-AF65-F5344CB8AC3E}">
        <p14:creationId xmlns:p14="http://schemas.microsoft.com/office/powerpoint/2010/main" val="17476343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r>
              <a:rPr lang="en-US" dirty="0"/>
              <a:t>Here we discuss LSC policies as it relates to the definition of prohibited weapons. For full definitions, please see the link that takes you to the policy on the website.</a:t>
            </a:r>
          </a:p>
        </p:txBody>
      </p:sp>
      <p:sp>
        <p:nvSpPr>
          <p:cNvPr id="4" name="Slide Number Placeholder 3"/>
          <p:cNvSpPr>
            <a:spLocks noGrp="1"/>
          </p:cNvSpPr>
          <p:nvPr>
            <p:ph type="sldNum" sz="quarter" idx="5"/>
          </p:nvPr>
        </p:nvSpPr>
        <p:spPr/>
        <p:txBody>
          <a:bodyPr/>
          <a:lstStyle/>
          <a:p>
            <a:fld id="{CA50BA05-F326-4771-9A43-5F5DA0550BEC}" type="slidenum">
              <a:rPr lang="en-US" smtClean="0"/>
              <a:pPr/>
              <a:t>45</a:t>
            </a:fld>
            <a:endParaRPr lang="en-US" dirty="0"/>
          </a:p>
        </p:txBody>
      </p:sp>
    </p:spTree>
    <p:extLst>
      <p:ext uri="{BB962C8B-B14F-4D97-AF65-F5344CB8AC3E}">
        <p14:creationId xmlns:p14="http://schemas.microsoft.com/office/powerpoint/2010/main" val="13703004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r>
              <a:rPr lang="en-US" dirty="0"/>
              <a:t>As far as campus carry, Lone Star College has designated certain rules and regulations regarding gun-free zones.  The designation of these zones can only be approved by the Chancellor. As of 2017, an LTC holder may carry their firearm into campus buildings unless it is an exclusion zone, which will be clearly marked.</a:t>
            </a:r>
          </a:p>
        </p:txBody>
      </p:sp>
      <p:sp>
        <p:nvSpPr>
          <p:cNvPr id="4" name="Slide Number Placeholder 3"/>
          <p:cNvSpPr>
            <a:spLocks noGrp="1"/>
          </p:cNvSpPr>
          <p:nvPr>
            <p:ph type="sldNum" sz="quarter" idx="5"/>
          </p:nvPr>
        </p:nvSpPr>
        <p:spPr/>
        <p:txBody>
          <a:bodyPr/>
          <a:lstStyle/>
          <a:p>
            <a:fld id="{CA50BA05-F326-4771-9A43-5F5DA0550BEC}" type="slidenum">
              <a:rPr lang="en-US" smtClean="0"/>
              <a:pPr/>
              <a:t>46</a:t>
            </a:fld>
            <a:endParaRPr lang="en-US" dirty="0"/>
          </a:p>
        </p:txBody>
      </p:sp>
    </p:spTree>
    <p:extLst>
      <p:ext uri="{BB962C8B-B14F-4D97-AF65-F5344CB8AC3E}">
        <p14:creationId xmlns:p14="http://schemas.microsoft.com/office/powerpoint/2010/main" val="31923060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r>
              <a:rPr lang="en-US" dirty="0"/>
              <a:t>There are posters displayed all around campus about information for what to do in the following emergencies. It is very helpful to review information regarding these scenarios, especially after the scenario that occurred last fall with our lockdown on campus. It is also important to save the phone number for campus police listed below into your mobile device. </a:t>
            </a:r>
          </a:p>
        </p:txBody>
      </p:sp>
      <p:sp>
        <p:nvSpPr>
          <p:cNvPr id="4" name="Slide Number Placeholder 3"/>
          <p:cNvSpPr>
            <a:spLocks noGrp="1"/>
          </p:cNvSpPr>
          <p:nvPr>
            <p:ph type="sldNum" sz="quarter" idx="5"/>
          </p:nvPr>
        </p:nvSpPr>
        <p:spPr/>
        <p:txBody>
          <a:bodyPr/>
          <a:lstStyle/>
          <a:p>
            <a:fld id="{CA50BA05-F326-4771-9A43-5F5DA0550BEC}" type="slidenum">
              <a:rPr lang="en-US" smtClean="0"/>
              <a:pPr/>
              <a:t>47</a:t>
            </a:fld>
            <a:endParaRPr lang="en-US" dirty="0"/>
          </a:p>
        </p:txBody>
      </p:sp>
    </p:spTree>
    <p:extLst>
      <p:ext uri="{BB962C8B-B14F-4D97-AF65-F5344CB8AC3E}">
        <p14:creationId xmlns:p14="http://schemas.microsoft.com/office/powerpoint/2010/main" val="27882974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r>
              <a:rPr lang="en-US" dirty="0"/>
              <a:t>Next we will discuss issues and accommodations for disabilities</a:t>
            </a:r>
          </a:p>
        </p:txBody>
      </p:sp>
      <p:sp>
        <p:nvSpPr>
          <p:cNvPr id="4" name="Slide Number Placeholder 3"/>
          <p:cNvSpPr>
            <a:spLocks noGrp="1"/>
          </p:cNvSpPr>
          <p:nvPr>
            <p:ph type="sldNum" sz="quarter" idx="5"/>
          </p:nvPr>
        </p:nvSpPr>
        <p:spPr/>
        <p:txBody>
          <a:bodyPr/>
          <a:lstStyle/>
          <a:p>
            <a:fld id="{CA50BA05-F326-4771-9A43-5F5DA0550BEC}" type="slidenum">
              <a:rPr lang="en-US" smtClean="0"/>
              <a:pPr/>
              <a:t>48</a:t>
            </a:fld>
            <a:endParaRPr lang="en-US" dirty="0"/>
          </a:p>
        </p:txBody>
      </p:sp>
    </p:spTree>
    <p:extLst>
      <p:ext uri="{BB962C8B-B14F-4D97-AF65-F5344CB8AC3E}">
        <p14:creationId xmlns:p14="http://schemas.microsoft.com/office/powerpoint/2010/main" val="16409945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r>
              <a:rPr lang="en-US" dirty="0"/>
              <a:t>Section 504 prohibits the discrimination against people with disabilities and works with ADA and IDEA to protect children and adults with disabilities from exclusion or unequal treatment. Student organizations do not discriminate against persons with disabilities. All are welcomed to participate. If you or any students you know do need any accommodations to participate in any RSO activities, please refer them to the Disabilities Services Office!</a:t>
            </a:r>
          </a:p>
        </p:txBody>
      </p:sp>
      <p:sp>
        <p:nvSpPr>
          <p:cNvPr id="4" name="Slide Number Placeholder 3"/>
          <p:cNvSpPr>
            <a:spLocks noGrp="1"/>
          </p:cNvSpPr>
          <p:nvPr>
            <p:ph type="sldNum" sz="quarter" idx="5"/>
          </p:nvPr>
        </p:nvSpPr>
        <p:spPr/>
        <p:txBody>
          <a:bodyPr/>
          <a:lstStyle/>
          <a:p>
            <a:fld id="{CA50BA05-F326-4771-9A43-5F5DA0550BEC}" type="slidenum">
              <a:rPr lang="en-US" smtClean="0"/>
              <a:pPr/>
              <a:t>49</a:t>
            </a:fld>
            <a:endParaRPr lang="en-US" dirty="0"/>
          </a:p>
        </p:txBody>
      </p:sp>
    </p:spTree>
    <p:extLst>
      <p:ext uri="{BB962C8B-B14F-4D97-AF65-F5344CB8AC3E}">
        <p14:creationId xmlns:p14="http://schemas.microsoft.com/office/powerpoint/2010/main" val="3993951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normAutofit/>
          </a:bodyPr>
          <a:lstStyle/>
          <a:p>
            <a:r>
              <a:rPr lang="en-US" dirty="0"/>
              <a:t>Just read this over</a:t>
            </a:r>
          </a:p>
        </p:txBody>
      </p:sp>
      <p:sp>
        <p:nvSpPr>
          <p:cNvPr id="4" name="Slide Number Placeholder 3"/>
          <p:cNvSpPr>
            <a:spLocks noGrp="1"/>
          </p:cNvSpPr>
          <p:nvPr>
            <p:ph type="sldNum" sz="quarter" idx="10"/>
          </p:nvPr>
        </p:nvSpPr>
        <p:spPr/>
        <p:txBody>
          <a:bodyPr/>
          <a:lstStyle/>
          <a:p>
            <a:fld id="{2F98DE19-411C-4830-B5AA-107F05C5E113}" type="slidenum">
              <a:rPr lang="en-US" smtClean="0"/>
              <a:pPr/>
              <a:t>5</a:t>
            </a:fld>
            <a:endParaRPr lang="en-US" dirty="0"/>
          </a:p>
        </p:txBody>
      </p:sp>
    </p:spTree>
    <p:extLst>
      <p:ext uri="{BB962C8B-B14F-4D97-AF65-F5344CB8AC3E}">
        <p14:creationId xmlns:p14="http://schemas.microsoft.com/office/powerpoint/2010/main" val="1082085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r>
              <a:rPr lang="en-US" dirty="0"/>
              <a:t>The LSC policy on this slide is directly related to the rights for students with disabilities. The College believes in equal access to educational opportunities and has committed to making reasonable accommodations for qualified individuals with disabilities.</a:t>
            </a:r>
          </a:p>
        </p:txBody>
      </p:sp>
      <p:sp>
        <p:nvSpPr>
          <p:cNvPr id="4" name="Slide Number Placeholder 3"/>
          <p:cNvSpPr>
            <a:spLocks noGrp="1"/>
          </p:cNvSpPr>
          <p:nvPr>
            <p:ph type="sldNum" sz="quarter" idx="5"/>
          </p:nvPr>
        </p:nvSpPr>
        <p:spPr/>
        <p:txBody>
          <a:bodyPr/>
          <a:lstStyle/>
          <a:p>
            <a:fld id="{CA50BA05-F326-4771-9A43-5F5DA0550BEC}" type="slidenum">
              <a:rPr lang="en-US" smtClean="0"/>
              <a:pPr/>
              <a:t>50</a:t>
            </a:fld>
            <a:endParaRPr lang="en-US" dirty="0"/>
          </a:p>
        </p:txBody>
      </p:sp>
    </p:spTree>
    <p:extLst>
      <p:ext uri="{BB962C8B-B14F-4D97-AF65-F5344CB8AC3E}">
        <p14:creationId xmlns:p14="http://schemas.microsoft.com/office/powerpoint/2010/main" val="19769046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r>
              <a:rPr lang="en-US" dirty="0"/>
              <a:t>Students are responsible for identifying themselves as individuals requesting accommodations for a qualified disability. Lee Ann is our Disability Services Counselor here at the Kingwood Campus. If you or a student you know needs accommodations, her contact information is listed on this slide.</a:t>
            </a:r>
          </a:p>
        </p:txBody>
      </p:sp>
      <p:sp>
        <p:nvSpPr>
          <p:cNvPr id="4" name="Slide Number Placeholder 3"/>
          <p:cNvSpPr>
            <a:spLocks noGrp="1"/>
          </p:cNvSpPr>
          <p:nvPr>
            <p:ph type="sldNum" sz="quarter" idx="5"/>
          </p:nvPr>
        </p:nvSpPr>
        <p:spPr/>
        <p:txBody>
          <a:bodyPr/>
          <a:lstStyle/>
          <a:p>
            <a:fld id="{CA50BA05-F326-4771-9A43-5F5DA0550BEC}" type="slidenum">
              <a:rPr lang="en-US" smtClean="0"/>
              <a:pPr/>
              <a:t>51</a:t>
            </a:fld>
            <a:endParaRPr lang="en-US" dirty="0"/>
          </a:p>
        </p:txBody>
      </p:sp>
    </p:spTree>
    <p:extLst>
      <p:ext uri="{BB962C8B-B14F-4D97-AF65-F5344CB8AC3E}">
        <p14:creationId xmlns:p14="http://schemas.microsoft.com/office/powerpoint/2010/main" val="24188235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r>
              <a:rPr lang="en-US" dirty="0"/>
              <a:t>Next we will briefly touch on student travel policies and procedures. As we mentioned in our RSO Town Hall, there will be no traveling prohibited for the Fall and Spring semesters, but you will want this information for traveling in the future.</a:t>
            </a:r>
          </a:p>
        </p:txBody>
      </p:sp>
      <p:sp>
        <p:nvSpPr>
          <p:cNvPr id="4" name="Slide Number Placeholder 3"/>
          <p:cNvSpPr>
            <a:spLocks noGrp="1"/>
          </p:cNvSpPr>
          <p:nvPr>
            <p:ph type="sldNum" sz="quarter" idx="5"/>
          </p:nvPr>
        </p:nvSpPr>
        <p:spPr/>
        <p:txBody>
          <a:bodyPr/>
          <a:lstStyle/>
          <a:p>
            <a:fld id="{CA50BA05-F326-4771-9A43-5F5DA0550BEC}" type="slidenum">
              <a:rPr lang="en-US" smtClean="0"/>
              <a:pPr/>
              <a:t>52</a:t>
            </a:fld>
            <a:endParaRPr lang="en-US" dirty="0"/>
          </a:p>
        </p:txBody>
      </p:sp>
    </p:spTree>
    <p:extLst>
      <p:ext uri="{BB962C8B-B14F-4D97-AF65-F5344CB8AC3E}">
        <p14:creationId xmlns:p14="http://schemas.microsoft.com/office/powerpoint/2010/main" val="30470048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r>
              <a:rPr lang="en-US" dirty="0"/>
              <a:t>Travel can include an organization participating in conventions, workshops, athletic events/competitions, and non-athletic events/competitions. Modes of transportation may vary from airplanes, college-owned or leased cars or vans, commercially owned and operated buses or vans, and personal vehicles.</a:t>
            </a:r>
          </a:p>
        </p:txBody>
      </p:sp>
      <p:sp>
        <p:nvSpPr>
          <p:cNvPr id="4" name="Slide Number Placeholder 3"/>
          <p:cNvSpPr>
            <a:spLocks noGrp="1"/>
          </p:cNvSpPr>
          <p:nvPr>
            <p:ph type="sldNum" sz="quarter" idx="5"/>
          </p:nvPr>
        </p:nvSpPr>
        <p:spPr/>
        <p:txBody>
          <a:bodyPr/>
          <a:lstStyle/>
          <a:p>
            <a:fld id="{CA50BA05-F326-4771-9A43-5F5DA0550BEC}" type="slidenum">
              <a:rPr lang="en-US" smtClean="0"/>
              <a:pPr/>
              <a:t>53</a:t>
            </a:fld>
            <a:endParaRPr lang="en-US" dirty="0"/>
          </a:p>
        </p:txBody>
      </p:sp>
    </p:spTree>
    <p:extLst>
      <p:ext uri="{BB962C8B-B14F-4D97-AF65-F5344CB8AC3E}">
        <p14:creationId xmlns:p14="http://schemas.microsoft.com/office/powerpoint/2010/main" val="16414579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r>
              <a:rPr lang="en-US" dirty="0"/>
              <a:t>Travel that requires paperwork must meet the following conditions. Please note that there may be travel that does not meet all conditions and Student Life may still require paperwork.</a:t>
            </a:r>
          </a:p>
        </p:txBody>
      </p:sp>
      <p:sp>
        <p:nvSpPr>
          <p:cNvPr id="4" name="Slide Number Placeholder 3"/>
          <p:cNvSpPr>
            <a:spLocks noGrp="1"/>
          </p:cNvSpPr>
          <p:nvPr>
            <p:ph type="sldNum" sz="quarter" idx="5"/>
          </p:nvPr>
        </p:nvSpPr>
        <p:spPr/>
        <p:txBody>
          <a:bodyPr/>
          <a:lstStyle/>
          <a:p>
            <a:fld id="{CA50BA05-F326-4771-9A43-5F5DA0550BEC}" type="slidenum">
              <a:rPr lang="en-US" smtClean="0"/>
              <a:pPr/>
              <a:t>54</a:t>
            </a:fld>
            <a:endParaRPr lang="en-US" dirty="0"/>
          </a:p>
        </p:txBody>
      </p:sp>
    </p:spTree>
    <p:extLst>
      <p:ext uri="{BB962C8B-B14F-4D97-AF65-F5344CB8AC3E}">
        <p14:creationId xmlns:p14="http://schemas.microsoft.com/office/powerpoint/2010/main" val="10950981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r>
              <a:rPr lang="en-US" dirty="0"/>
              <a:t>The list of documents below includes what must be submitted to the Office of Student Life for travel. You can find the forms on the website at the link included on the slide.</a:t>
            </a:r>
          </a:p>
        </p:txBody>
      </p:sp>
      <p:sp>
        <p:nvSpPr>
          <p:cNvPr id="4" name="Slide Number Placeholder 3"/>
          <p:cNvSpPr>
            <a:spLocks noGrp="1"/>
          </p:cNvSpPr>
          <p:nvPr>
            <p:ph type="sldNum" sz="quarter" idx="5"/>
          </p:nvPr>
        </p:nvSpPr>
        <p:spPr/>
        <p:txBody>
          <a:bodyPr/>
          <a:lstStyle/>
          <a:p>
            <a:fld id="{CA50BA05-F326-4771-9A43-5F5DA0550BEC}" type="slidenum">
              <a:rPr lang="en-US" smtClean="0"/>
              <a:pPr/>
              <a:t>55</a:t>
            </a:fld>
            <a:endParaRPr lang="en-US" dirty="0"/>
          </a:p>
        </p:txBody>
      </p:sp>
    </p:spTree>
    <p:extLst>
      <p:ext uri="{BB962C8B-B14F-4D97-AF65-F5344CB8AC3E}">
        <p14:creationId xmlns:p14="http://schemas.microsoft.com/office/powerpoint/2010/main" val="25281410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r>
              <a:rPr lang="en-US" dirty="0"/>
              <a:t>Occasionally students will use student-owned vehicles for travel. In these cases the following list applies.</a:t>
            </a:r>
          </a:p>
        </p:txBody>
      </p:sp>
      <p:sp>
        <p:nvSpPr>
          <p:cNvPr id="4" name="Slide Number Placeholder 3"/>
          <p:cNvSpPr>
            <a:spLocks noGrp="1"/>
          </p:cNvSpPr>
          <p:nvPr>
            <p:ph type="sldNum" sz="quarter" idx="5"/>
          </p:nvPr>
        </p:nvSpPr>
        <p:spPr/>
        <p:txBody>
          <a:bodyPr/>
          <a:lstStyle/>
          <a:p>
            <a:fld id="{CA50BA05-F326-4771-9A43-5F5DA0550BEC}" type="slidenum">
              <a:rPr lang="en-US" smtClean="0"/>
              <a:pPr/>
              <a:t>56</a:t>
            </a:fld>
            <a:endParaRPr lang="en-US" dirty="0"/>
          </a:p>
        </p:txBody>
      </p:sp>
    </p:spTree>
    <p:extLst>
      <p:ext uri="{BB962C8B-B14F-4D97-AF65-F5344CB8AC3E}">
        <p14:creationId xmlns:p14="http://schemas.microsoft.com/office/powerpoint/2010/main" val="35402997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r>
              <a:rPr lang="en-US" dirty="0"/>
              <a:t>Other times the college will provide transportation. A driver that transports students must be a College employee that is approved, must have a valid driver’s license and have a satisfactory driving record. There are also some driver responsibilities listed below.</a:t>
            </a:r>
          </a:p>
        </p:txBody>
      </p:sp>
      <p:sp>
        <p:nvSpPr>
          <p:cNvPr id="4" name="Slide Number Placeholder 3"/>
          <p:cNvSpPr>
            <a:spLocks noGrp="1"/>
          </p:cNvSpPr>
          <p:nvPr>
            <p:ph type="sldNum" sz="quarter" idx="5"/>
          </p:nvPr>
        </p:nvSpPr>
        <p:spPr/>
        <p:txBody>
          <a:bodyPr/>
          <a:lstStyle/>
          <a:p>
            <a:fld id="{CA50BA05-F326-4771-9A43-5F5DA0550BEC}" type="slidenum">
              <a:rPr lang="en-US" smtClean="0"/>
              <a:pPr/>
              <a:t>57</a:t>
            </a:fld>
            <a:endParaRPr lang="en-US" dirty="0"/>
          </a:p>
        </p:txBody>
      </p:sp>
    </p:spTree>
    <p:extLst>
      <p:ext uri="{BB962C8B-B14F-4D97-AF65-F5344CB8AC3E}">
        <p14:creationId xmlns:p14="http://schemas.microsoft.com/office/powerpoint/2010/main" val="35166354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r>
              <a:rPr lang="en-US" dirty="0"/>
              <a:t>In summary, you can view the student travel policy on the website but it is important to remember that planning ahead is the key when it comes to student travel. If you ever have any additional questions about travel, please reach out to myself or another full-time Student Life staff member and we can assist you further.</a:t>
            </a:r>
          </a:p>
        </p:txBody>
      </p:sp>
      <p:sp>
        <p:nvSpPr>
          <p:cNvPr id="4" name="Slide Number Placeholder 3"/>
          <p:cNvSpPr>
            <a:spLocks noGrp="1"/>
          </p:cNvSpPr>
          <p:nvPr>
            <p:ph type="sldNum" sz="quarter" idx="5"/>
          </p:nvPr>
        </p:nvSpPr>
        <p:spPr/>
        <p:txBody>
          <a:bodyPr/>
          <a:lstStyle/>
          <a:p>
            <a:fld id="{CA50BA05-F326-4771-9A43-5F5DA0550BEC}" type="slidenum">
              <a:rPr lang="en-US" smtClean="0"/>
              <a:pPr/>
              <a:t>58</a:t>
            </a:fld>
            <a:endParaRPr lang="en-US" dirty="0"/>
          </a:p>
        </p:txBody>
      </p:sp>
    </p:spTree>
    <p:extLst>
      <p:ext uri="{BB962C8B-B14F-4D97-AF65-F5344CB8AC3E}">
        <p14:creationId xmlns:p14="http://schemas.microsoft.com/office/powerpoint/2010/main" val="3690365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r>
              <a:rPr lang="en-US" dirty="0"/>
              <a:t>Now we will discuss briefly about RSO events</a:t>
            </a:r>
          </a:p>
        </p:txBody>
      </p:sp>
      <p:sp>
        <p:nvSpPr>
          <p:cNvPr id="4" name="Slide Number Placeholder 3"/>
          <p:cNvSpPr>
            <a:spLocks noGrp="1"/>
          </p:cNvSpPr>
          <p:nvPr>
            <p:ph type="sldNum" sz="quarter" idx="5"/>
          </p:nvPr>
        </p:nvSpPr>
        <p:spPr/>
        <p:txBody>
          <a:bodyPr/>
          <a:lstStyle/>
          <a:p>
            <a:fld id="{CA50BA05-F326-4771-9A43-5F5DA0550BEC}" type="slidenum">
              <a:rPr lang="en-US" smtClean="0"/>
              <a:pPr/>
              <a:t>59</a:t>
            </a:fld>
            <a:endParaRPr lang="en-US" dirty="0"/>
          </a:p>
        </p:txBody>
      </p:sp>
    </p:spTree>
    <p:extLst>
      <p:ext uri="{BB962C8B-B14F-4D97-AF65-F5344CB8AC3E}">
        <p14:creationId xmlns:p14="http://schemas.microsoft.com/office/powerpoint/2010/main" val="2893922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normAutofit/>
          </a:bodyPr>
          <a:lstStyle/>
          <a:p>
            <a:r>
              <a:rPr lang="en-US" dirty="0"/>
              <a:t>Risk Management is a very important aspect of being involved in a Registered Student Organization on campus, requiring this information to help with the planning and organizing of events on campus. It is the RSOs responsibility to consider potential risk management risks with all meetings, events, and travel to ensure the safety and wellbeing of the students.</a:t>
            </a:r>
          </a:p>
        </p:txBody>
      </p:sp>
      <p:sp>
        <p:nvSpPr>
          <p:cNvPr id="4" name="Slide Number Placeholder 3"/>
          <p:cNvSpPr>
            <a:spLocks noGrp="1"/>
          </p:cNvSpPr>
          <p:nvPr>
            <p:ph type="sldNum" sz="quarter" idx="10"/>
          </p:nvPr>
        </p:nvSpPr>
        <p:spPr/>
        <p:txBody>
          <a:bodyPr/>
          <a:lstStyle/>
          <a:p>
            <a:fld id="{2F98DE19-411C-4830-B5AA-107F05C5E113}" type="slidenum">
              <a:rPr lang="en-US" smtClean="0"/>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r>
              <a:rPr lang="en-US" dirty="0"/>
              <a:t>When hosting events that will require the use of funds, please make sure to complete the RSO-Fund Request Form for approval. All LSC policies for student organization events apply whether held on or off campus, and </a:t>
            </a:r>
            <a:r>
              <a:rPr lang="en-US" dirty="0" err="1"/>
              <a:t>ti</a:t>
            </a:r>
            <a:r>
              <a:rPr lang="en-US" dirty="0"/>
              <a:t> is important to consider all potential risks and work to minimize them for all participating in the event.</a:t>
            </a:r>
          </a:p>
        </p:txBody>
      </p:sp>
      <p:sp>
        <p:nvSpPr>
          <p:cNvPr id="4" name="Slide Number Placeholder 3"/>
          <p:cNvSpPr>
            <a:spLocks noGrp="1"/>
          </p:cNvSpPr>
          <p:nvPr>
            <p:ph type="sldNum" sz="quarter" idx="5"/>
          </p:nvPr>
        </p:nvSpPr>
        <p:spPr/>
        <p:txBody>
          <a:bodyPr/>
          <a:lstStyle/>
          <a:p>
            <a:fld id="{CA50BA05-F326-4771-9A43-5F5DA0550BEC}" type="slidenum">
              <a:rPr lang="en-US" smtClean="0"/>
              <a:pPr/>
              <a:t>60</a:t>
            </a:fld>
            <a:endParaRPr lang="en-US" dirty="0"/>
          </a:p>
        </p:txBody>
      </p:sp>
    </p:spTree>
    <p:extLst>
      <p:ext uri="{BB962C8B-B14F-4D97-AF65-F5344CB8AC3E}">
        <p14:creationId xmlns:p14="http://schemas.microsoft.com/office/powerpoint/2010/main" val="22296473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r>
              <a:rPr lang="en-US" dirty="0"/>
              <a:t>Lastly, I wanted to briefly touch on COVID-19 information.</a:t>
            </a:r>
          </a:p>
        </p:txBody>
      </p:sp>
      <p:sp>
        <p:nvSpPr>
          <p:cNvPr id="4" name="Slide Number Placeholder 3"/>
          <p:cNvSpPr>
            <a:spLocks noGrp="1"/>
          </p:cNvSpPr>
          <p:nvPr>
            <p:ph type="sldNum" sz="quarter" idx="5"/>
          </p:nvPr>
        </p:nvSpPr>
        <p:spPr/>
        <p:txBody>
          <a:bodyPr/>
          <a:lstStyle/>
          <a:p>
            <a:fld id="{CA50BA05-F326-4771-9A43-5F5DA0550BEC}" type="slidenum">
              <a:rPr lang="en-US" smtClean="0"/>
              <a:pPr/>
              <a:t>61</a:t>
            </a:fld>
            <a:endParaRPr lang="en-US" dirty="0"/>
          </a:p>
        </p:txBody>
      </p:sp>
    </p:spTree>
    <p:extLst>
      <p:ext uri="{BB962C8B-B14F-4D97-AF65-F5344CB8AC3E}">
        <p14:creationId xmlns:p14="http://schemas.microsoft.com/office/powerpoint/2010/main" val="38624437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r>
              <a:rPr lang="en-US" dirty="0"/>
              <a:t>Here are the most common symptoms with COVID-19. As we know, these can be displayed differently in others and may take 2-14 days to even show symptoms.</a:t>
            </a:r>
          </a:p>
        </p:txBody>
      </p:sp>
      <p:sp>
        <p:nvSpPr>
          <p:cNvPr id="4" name="Slide Number Placeholder 3"/>
          <p:cNvSpPr>
            <a:spLocks noGrp="1"/>
          </p:cNvSpPr>
          <p:nvPr>
            <p:ph type="sldNum" sz="quarter" idx="5"/>
          </p:nvPr>
        </p:nvSpPr>
        <p:spPr/>
        <p:txBody>
          <a:bodyPr/>
          <a:lstStyle/>
          <a:p>
            <a:fld id="{CA50BA05-F326-4771-9A43-5F5DA0550BEC}" type="slidenum">
              <a:rPr lang="en-US" smtClean="0"/>
              <a:pPr/>
              <a:t>62</a:t>
            </a:fld>
            <a:endParaRPr lang="en-US" dirty="0"/>
          </a:p>
        </p:txBody>
      </p:sp>
    </p:spTree>
    <p:extLst>
      <p:ext uri="{BB962C8B-B14F-4D97-AF65-F5344CB8AC3E}">
        <p14:creationId xmlns:p14="http://schemas.microsoft.com/office/powerpoint/2010/main" val="11335661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r>
              <a:rPr lang="en-US" dirty="0"/>
              <a:t>If you are sick, here are some steps to follow which include staying home unless to receive medical care, getting lots of rest and staying hydrated, and washing your hands and other frequently used surfaces often.</a:t>
            </a:r>
          </a:p>
        </p:txBody>
      </p:sp>
      <p:sp>
        <p:nvSpPr>
          <p:cNvPr id="4" name="Slide Number Placeholder 3"/>
          <p:cNvSpPr>
            <a:spLocks noGrp="1"/>
          </p:cNvSpPr>
          <p:nvPr>
            <p:ph type="sldNum" sz="quarter" idx="5"/>
          </p:nvPr>
        </p:nvSpPr>
        <p:spPr/>
        <p:txBody>
          <a:bodyPr/>
          <a:lstStyle/>
          <a:p>
            <a:fld id="{CA50BA05-F326-4771-9A43-5F5DA0550BEC}" type="slidenum">
              <a:rPr lang="en-US" smtClean="0"/>
              <a:pPr/>
              <a:t>63</a:t>
            </a:fld>
            <a:endParaRPr lang="en-US" dirty="0"/>
          </a:p>
        </p:txBody>
      </p:sp>
    </p:spTree>
    <p:extLst>
      <p:ext uri="{BB962C8B-B14F-4D97-AF65-F5344CB8AC3E}">
        <p14:creationId xmlns:p14="http://schemas.microsoft.com/office/powerpoint/2010/main" val="39060607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r>
              <a:rPr lang="en-US" dirty="0"/>
              <a:t>Here are some tips for preventing COVID-19. The biggest prevention tip is to stay home and wear a mask if you are around others, but other important tips are listed on the slide.</a:t>
            </a:r>
          </a:p>
        </p:txBody>
      </p:sp>
      <p:sp>
        <p:nvSpPr>
          <p:cNvPr id="4" name="Slide Number Placeholder 3"/>
          <p:cNvSpPr>
            <a:spLocks noGrp="1"/>
          </p:cNvSpPr>
          <p:nvPr>
            <p:ph type="sldNum" sz="quarter" idx="5"/>
          </p:nvPr>
        </p:nvSpPr>
        <p:spPr/>
        <p:txBody>
          <a:bodyPr/>
          <a:lstStyle/>
          <a:p>
            <a:fld id="{CA50BA05-F326-4771-9A43-5F5DA0550BEC}" type="slidenum">
              <a:rPr lang="en-US" smtClean="0"/>
              <a:pPr/>
              <a:t>64</a:t>
            </a:fld>
            <a:endParaRPr lang="en-US" dirty="0"/>
          </a:p>
        </p:txBody>
      </p:sp>
    </p:spTree>
    <p:extLst>
      <p:ext uri="{BB962C8B-B14F-4D97-AF65-F5344CB8AC3E}">
        <p14:creationId xmlns:p14="http://schemas.microsoft.com/office/powerpoint/2010/main" val="5189702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r>
              <a:rPr lang="en-US" dirty="0"/>
              <a:t>Does anyone have any questions?</a:t>
            </a:r>
          </a:p>
        </p:txBody>
      </p:sp>
      <p:sp>
        <p:nvSpPr>
          <p:cNvPr id="4" name="Slide Number Placeholder 3"/>
          <p:cNvSpPr>
            <a:spLocks noGrp="1"/>
          </p:cNvSpPr>
          <p:nvPr>
            <p:ph type="sldNum" sz="quarter" idx="5"/>
          </p:nvPr>
        </p:nvSpPr>
        <p:spPr/>
        <p:txBody>
          <a:bodyPr/>
          <a:lstStyle/>
          <a:p>
            <a:fld id="{CA50BA05-F326-4771-9A43-5F5DA0550BEC}" type="slidenum">
              <a:rPr lang="en-US" smtClean="0"/>
              <a:pPr/>
              <a:t>65</a:t>
            </a:fld>
            <a:endParaRPr lang="en-US" dirty="0"/>
          </a:p>
        </p:txBody>
      </p:sp>
    </p:spTree>
    <p:extLst>
      <p:ext uri="{BB962C8B-B14F-4D97-AF65-F5344CB8AC3E}">
        <p14:creationId xmlns:p14="http://schemas.microsoft.com/office/powerpoint/2010/main" val="34456723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r>
              <a:rPr lang="en-US" dirty="0"/>
              <a:t>Now that you have completed this training you will use the link below to complete the Risk Management Training quiz. It has 12 questions which cover information that was covered in the training. This must be completed by September 1</a:t>
            </a:r>
            <a:r>
              <a:rPr lang="en-US" baseline="30000" dirty="0"/>
              <a:t>st</a:t>
            </a:r>
            <a:r>
              <a:rPr lang="en-US" dirty="0"/>
              <a:t> by all required Officers and Advisors of your RSO in order to use your funds. We will add the link to the form in the chat for you to click on.</a:t>
            </a:r>
          </a:p>
        </p:txBody>
      </p:sp>
      <p:sp>
        <p:nvSpPr>
          <p:cNvPr id="4" name="Slide Number Placeholder 3"/>
          <p:cNvSpPr>
            <a:spLocks noGrp="1"/>
          </p:cNvSpPr>
          <p:nvPr>
            <p:ph type="sldNum" sz="quarter" idx="5"/>
          </p:nvPr>
        </p:nvSpPr>
        <p:spPr/>
        <p:txBody>
          <a:bodyPr/>
          <a:lstStyle/>
          <a:p>
            <a:fld id="{CA50BA05-F326-4771-9A43-5F5DA0550BEC}" type="slidenum">
              <a:rPr lang="en-US" smtClean="0"/>
              <a:pPr/>
              <a:t>66</a:t>
            </a:fld>
            <a:endParaRPr lang="en-US" dirty="0"/>
          </a:p>
        </p:txBody>
      </p:sp>
    </p:spTree>
    <p:extLst>
      <p:ext uri="{BB962C8B-B14F-4D97-AF65-F5344CB8AC3E}">
        <p14:creationId xmlns:p14="http://schemas.microsoft.com/office/powerpoint/2010/main" val="258272490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r>
              <a:rPr lang="en-US" dirty="0"/>
              <a:t>If you guys have any additional questions, here is my contact information. Thank you for joining this presentation today, have a wonderful day!</a:t>
            </a:r>
          </a:p>
        </p:txBody>
      </p:sp>
      <p:sp>
        <p:nvSpPr>
          <p:cNvPr id="4" name="Slide Number Placeholder 3"/>
          <p:cNvSpPr>
            <a:spLocks noGrp="1"/>
          </p:cNvSpPr>
          <p:nvPr>
            <p:ph type="sldNum" sz="quarter" idx="5"/>
          </p:nvPr>
        </p:nvSpPr>
        <p:spPr/>
        <p:txBody>
          <a:bodyPr/>
          <a:lstStyle/>
          <a:p>
            <a:fld id="{CA50BA05-F326-4771-9A43-5F5DA0550BEC}" type="slidenum">
              <a:rPr lang="en-US" smtClean="0"/>
              <a:pPr/>
              <a:t>67</a:t>
            </a:fld>
            <a:endParaRPr lang="en-US" dirty="0"/>
          </a:p>
        </p:txBody>
      </p:sp>
    </p:spTree>
    <p:extLst>
      <p:ext uri="{BB962C8B-B14F-4D97-AF65-F5344CB8AC3E}">
        <p14:creationId xmlns:p14="http://schemas.microsoft.com/office/powerpoint/2010/main" val="1713224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normAutofit/>
          </a:bodyPr>
          <a:lstStyle/>
          <a:p>
            <a:r>
              <a:rPr lang="en-US" dirty="0"/>
              <a:t>This shows the LSC policy VI.D.1.05 within the policy manual where RSOs are required to attend Risk Management Training. Note that it does state that the representatives/officers of the RSO will provide a overview of the contents from this training at the next full membership meeting. We know you all are working on boosting your membership back up after COVID &amp; with students graduating, however, you will still need to present this at your next full membership meeting. When you do, please email me the date that you presented this overview so that we can send this information to System Office</a:t>
            </a:r>
          </a:p>
        </p:txBody>
      </p:sp>
      <p:sp>
        <p:nvSpPr>
          <p:cNvPr id="4" name="Slide Number Placeholder 3"/>
          <p:cNvSpPr>
            <a:spLocks noGrp="1"/>
          </p:cNvSpPr>
          <p:nvPr>
            <p:ph type="sldNum" sz="quarter" idx="10"/>
          </p:nvPr>
        </p:nvSpPr>
        <p:spPr/>
        <p:txBody>
          <a:bodyPr/>
          <a:lstStyle/>
          <a:p>
            <a:fld id="{2F98DE19-411C-4830-B5AA-107F05C5E113}" type="slidenum">
              <a:rPr lang="en-US" smtClean="0"/>
              <a:pPr/>
              <a:t>7</a:t>
            </a:fld>
            <a:endParaRPr lang="en-US" dirty="0"/>
          </a:p>
        </p:txBody>
      </p:sp>
    </p:spTree>
    <p:extLst>
      <p:ext uri="{BB962C8B-B14F-4D97-AF65-F5344CB8AC3E}">
        <p14:creationId xmlns:p14="http://schemas.microsoft.com/office/powerpoint/2010/main" val="3058682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p:cNvSpPr>
          <p:nvPr>
            <p:ph type="sldImg"/>
          </p:nvPr>
        </p:nvSpPr>
        <p:spPr bwMode="auto">
          <a:xfrm>
            <a:off x="11811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Risk Management as we’ll discuss is the process of considering potential risks to students and the college when planning events, monitoring the RSOs activities and taking steps to minimize risk factors in any way possible</a:t>
            </a:r>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Lucida Grande" charset="0"/>
                <a:ea typeface="ＭＳ Ｐゴシック" charset="0"/>
                <a:cs typeface="ＭＳ Ｐゴシック" charset="0"/>
              </a:defRPr>
            </a:lvl1pPr>
            <a:lvl2pPr marL="757066" indent="-291179">
              <a:defRPr sz="2400">
                <a:solidFill>
                  <a:schemeClr val="tx1"/>
                </a:solidFill>
                <a:latin typeface="Lucida Grande" charset="0"/>
                <a:ea typeface="ＭＳ Ｐゴシック" charset="0"/>
              </a:defRPr>
            </a:lvl2pPr>
            <a:lvl3pPr marL="1164717" indent="-232943">
              <a:defRPr sz="2400">
                <a:solidFill>
                  <a:schemeClr val="tx1"/>
                </a:solidFill>
                <a:latin typeface="Lucida Grande" charset="0"/>
                <a:ea typeface="ＭＳ Ｐゴシック" charset="0"/>
              </a:defRPr>
            </a:lvl3pPr>
            <a:lvl4pPr marL="1630604" indent="-232943">
              <a:defRPr sz="2400">
                <a:solidFill>
                  <a:schemeClr val="tx1"/>
                </a:solidFill>
                <a:latin typeface="Lucida Grande" charset="0"/>
                <a:ea typeface="ＭＳ Ｐゴシック" charset="0"/>
              </a:defRPr>
            </a:lvl4pPr>
            <a:lvl5pPr marL="2096491" indent="-232943">
              <a:defRPr sz="2400">
                <a:solidFill>
                  <a:schemeClr val="tx1"/>
                </a:solidFill>
                <a:latin typeface="Lucida Grande" charset="0"/>
                <a:ea typeface="ＭＳ Ｐゴシック" charset="0"/>
              </a:defRPr>
            </a:lvl5pPr>
            <a:lvl6pPr marL="2562377" indent="-232943" eaLnBrk="0" fontAlgn="base" hangingPunct="0">
              <a:spcBef>
                <a:spcPct val="0"/>
              </a:spcBef>
              <a:spcAft>
                <a:spcPct val="0"/>
              </a:spcAft>
              <a:defRPr sz="2400">
                <a:solidFill>
                  <a:schemeClr val="tx1"/>
                </a:solidFill>
                <a:latin typeface="Lucida Grande" charset="0"/>
                <a:ea typeface="ＭＳ Ｐゴシック" charset="0"/>
              </a:defRPr>
            </a:lvl6pPr>
            <a:lvl7pPr marL="3028264" indent="-232943" eaLnBrk="0" fontAlgn="base" hangingPunct="0">
              <a:spcBef>
                <a:spcPct val="0"/>
              </a:spcBef>
              <a:spcAft>
                <a:spcPct val="0"/>
              </a:spcAft>
              <a:defRPr sz="2400">
                <a:solidFill>
                  <a:schemeClr val="tx1"/>
                </a:solidFill>
                <a:latin typeface="Lucida Grande" charset="0"/>
                <a:ea typeface="ＭＳ Ｐゴシック" charset="0"/>
              </a:defRPr>
            </a:lvl7pPr>
            <a:lvl8pPr marL="3494151" indent="-232943" eaLnBrk="0" fontAlgn="base" hangingPunct="0">
              <a:spcBef>
                <a:spcPct val="0"/>
              </a:spcBef>
              <a:spcAft>
                <a:spcPct val="0"/>
              </a:spcAft>
              <a:defRPr sz="2400">
                <a:solidFill>
                  <a:schemeClr val="tx1"/>
                </a:solidFill>
                <a:latin typeface="Lucida Grande" charset="0"/>
                <a:ea typeface="ＭＳ Ｐゴシック" charset="0"/>
              </a:defRPr>
            </a:lvl8pPr>
            <a:lvl9pPr marL="3960038" indent="-232943" eaLnBrk="0" fontAlgn="base" hangingPunct="0">
              <a:spcBef>
                <a:spcPct val="0"/>
              </a:spcBef>
              <a:spcAft>
                <a:spcPct val="0"/>
              </a:spcAft>
              <a:defRPr sz="2400">
                <a:solidFill>
                  <a:schemeClr val="tx1"/>
                </a:solidFill>
                <a:latin typeface="Lucida Grande" charset="0"/>
                <a:ea typeface="ＭＳ Ｐゴシック" charset="0"/>
              </a:defRPr>
            </a:lvl9pPr>
          </a:lstStyle>
          <a:p>
            <a:fld id="{7F95826B-3F2E-F740-9918-C36F76E5E231}" type="slidenum">
              <a:rPr lang="en-US" sz="1200"/>
              <a:pPr/>
              <a:t>8</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r>
              <a:rPr lang="en-US" dirty="0"/>
              <a:t>The types of risks that we identify through risk management are physical, reputation, emotional, financial, and facilities</a:t>
            </a:r>
          </a:p>
        </p:txBody>
      </p:sp>
      <p:sp>
        <p:nvSpPr>
          <p:cNvPr id="4" name="Slide Number Placeholder 3"/>
          <p:cNvSpPr>
            <a:spLocks noGrp="1"/>
          </p:cNvSpPr>
          <p:nvPr>
            <p:ph type="sldNum" sz="quarter" idx="5"/>
          </p:nvPr>
        </p:nvSpPr>
        <p:spPr/>
        <p:txBody>
          <a:bodyPr/>
          <a:lstStyle/>
          <a:p>
            <a:fld id="{CA50BA05-F326-4771-9A43-5F5DA0550BEC}" type="slidenum">
              <a:rPr lang="en-US" smtClean="0"/>
              <a:pPr/>
              <a:t>9</a:t>
            </a:fld>
            <a:endParaRPr lang="en-US" dirty="0"/>
          </a:p>
        </p:txBody>
      </p:sp>
    </p:spTree>
    <p:extLst>
      <p:ext uri="{BB962C8B-B14F-4D97-AF65-F5344CB8AC3E}">
        <p14:creationId xmlns:p14="http://schemas.microsoft.com/office/powerpoint/2010/main" val="2861286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B30838"/>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9127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9127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9"/>
          <p:cNvSpPr>
            <a:spLocks noChangeArrowheads="1"/>
          </p:cNvSpPr>
          <p:nvPr/>
        </p:nvSpPr>
        <p:spPr bwMode="auto">
          <a:xfrm>
            <a:off x="373063" y="1778000"/>
            <a:ext cx="8389938" cy="4851400"/>
          </a:xfrm>
          <a:prstGeom prst="rect">
            <a:avLst/>
          </a:prstGeom>
          <a:solidFill>
            <a:schemeClr val="bg1"/>
          </a:solidFill>
          <a:ln w="9525">
            <a:noFill/>
            <a:miter lim="800000"/>
            <a:headEnd/>
            <a:tailEnd/>
          </a:ln>
        </p:spPr>
        <p:txBody>
          <a:bodyPr wrap="none" anchor="ctr"/>
          <a:lstStyle/>
          <a:p>
            <a:pPr eaLnBrk="0" hangingPunct="0">
              <a:defRPr/>
            </a:pPr>
            <a:endParaRPr lang="en-US" sz="2400" dirty="0">
              <a:latin typeface="Lucida Grande" pitchFamily="48" charset="0"/>
              <a:ea typeface="Geneva" pitchFamily="48" charset="-128"/>
              <a:cs typeface="+mn-cs"/>
            </a:endParaRPr>
          </a:p>
        </p:txBody>
      </p:sp>
      <p:sp>
        <p:nvSpPr>
          <p:cNvPr id="5" name="TextBox 4"/>
          <p:cNvSpPr txBox="1"/>
          <p:nvPr/>
        </p:nvSpPr>
        <p:spPr>
          <a:xfrm>
            <a:off x="3886200" y="6398568"/>
            <a:ext cx="990600" cy="230832"/>
          </a:xfrm>
          <a:prstGeom prst="rect">
            <a:avLst/>
          </a:prstGeom>
          <a:noFill/>
        </p:spPr>
        <p:txBody>
          <a:bodyPr wrap="square" rtlCol="0">
            <a:spAutoFit/>
          </a:bodyPr>
          <a:lstStyle/>
          <a:p>
            <a:pPr algn="ctr"/>
            <a:r>
              <a:rPr lang="en-US" sz="900" b="0" i="0" dirty="0">
                <a:solidFill>
                  <a:srgbClr val="002060"/>
                </a:solidFill>
              </a:rPr>
              <a:t>SLIDE </a:t>
            </a:r>
            <a:fld id="{E625BDFF-80CA-43F9-857A-A26338077DAF}" type="slidenum">
              <a:rPr lang="en-US" sz="900" b="0" i="0" smtClean="0">
                <a:solidFill>
                  <a:srgbClr val="002060"/>
                </a:solidFill>
              </a:rPr>
              <a:pPr algn="ctr"/>
              <a:t>‹#›</a:t>
            </a:fld>
            <a:endParaRPr lang="en-US" sz="900" b="0" i="0" dirty="0">
              <a:solidFill>
                <a:srgbClr val="002060"/>
              </a:solidFill>
            </a:endParaRPr>
          </a:p>
        </p:txBody>
      </p:sp>
      <p:pic>
        <p:nvPicPr>
          <p:cNvPr id="7" name="Picture 11" descr="Swoosh Percentage Blue"/>
          <p:cNvPicPr>
            <a:picLocks noChangeAspect="1" noChangeArrowheads="1"/>
          </p:cNvPicPr>
          <p:nvPr userDrawn="1"/>
        </p:nvPicPr>
        <p:blipFill>
          <a:blip r:embed="rId6" cstate="print"/>
          <a:srcRect/>
          <a:stretch>
            <a:fillRect/>
          </a:stretch>
        </p:blipFill>
        <p:spPr bwMode="auto">
          <a:xfrm>
            <a:off x="6071578" y="4332331"/>
            <a:ext cx="2670175" cy="2287587"/>
          </a:xfrm>
          <a:prstGeom prst="rect">
            <a:avLst/>
          </a:prstGeom>
          <a:noFill/>
          <a:ln w="9525">
            <a:noFill/>
            <a:miter lim="800000"/>
            <a:headEnd/>
            <a:tailEnd/>
          </a:ln>
        </p:spPr>
      </p:pic>
      <p:pic>
        <p:nvPicPr>
          <p:cNvPr id="2" name="Picture 1" descr="LSCS_Powerpoint_Bkgnd2.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King_H_2C.201_Bold.jp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13190" y="457200"/>
            <a:ext cx="2298095" cy="115053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6" r:id="rId4"/>
  </p:sldLayoutIdLst>
  <p:hf hdr="0" ftr="0" dt="0"/>
  <p:txStyles>
    <p:titleStyle>
      <a:lvl1pPr algn="ctr" rtl="0" eaLnBrk="1" fontAlgn="base" hangingPunct="1">
        <a:spcBef>
          <a:spcPct val="0"/>
        </a:spcBef>
        <a:spcAft>
          <a:spcPct val="0"/>
        </a:spcAft>
        <a:defRPr sz="4400">
          <a:solidFill>
            <a:schemeClr val="tx2"/>
          </a:solidFill>
          <a:latin typeface="+mj-lt"/>
          <a:ea typeface="+mj-ea"/>
          <a:cs typeface="Geneva" pitchFamily="34" charset="0"/>
        </a:defRPr>
      </a:lvl1pPr>
      <a:lvl2pPr algn="ctr" rtl="0" eaLnBrk="1" fontAlgn="base" hangingPunct="1">
        <a:spcBef>
          <a:spcPct val="0"/>
        </a:spcBef>
        <a:spcAft>
          <a:spcPct val="0"/>
        </a:spcAft>
        <a:defRPr sz="4400">
          <a:solidFill>
            <a:schemeClr val="tx2"/>
          </a:solidFill>
          <a:latin typeface="Lucida Grande" pitchFamily="48" charset="0"/>
          <a:ea typeface="Geneva" pitchFamily="48" charset="-128"/>
          <a:cs typeface="Geneva" pitchFamily="34" charset="0"/>
        </a:defRPr>
      </a:lvl2pPr>
      <a:lvl3pPr algn="ctr" rtl="0" eaLnBrk="1" fontAlgn="base" hangingPunct="1">
        <a:spcBef>
          <a:spcPct val="0"/>
        </a:spcBef>
        <a:spcAft>
          <a:spcPct val="0"/>
        </a:spcAft>
        <a:defRPr sz="4400">
          <a:solidFill>
            <a:schemeClr val="tx2"/>
          </a:solidFill>
          <a:latin typeface="Lucida Grande" pitchFamily="48" charset="0"/>
          <a:ea typeface="Geneva" pitchFamily="48" charset="-128"/>
          <a:cs typeface="Geneva" pitchFamily="34" charset="0"/>
        </a:defRPr>
      </a:lvl3pPr>
      <a:lvl4pPr algn="ctr" rtl="0" eaLnBrk="1" fontAlgn="base" hangingPunct="1">
        <a:spcBef>
          <a:spcPct val="0"/>
        </a:spcBef>
        <a:spcAft>
          <a:spcPct val="0"/>
        </a:spcAft>
        <a:defRPr sz="4400">
          <a:solidFill>
            <a:schemeClr val="tx2"/>
          </a:solidFill>
          <a:latin typeface="Lucida Grande" pitchFamily="48" charset="0"/>
          <a:ea typeface="Geneva" pitchFamily="48" charset="-128"/>
          <a:cs typeface="Geneva" pitchFamily="34" charset="0"/>
        </a:defRPr>
      </a:lvl4pPr>
      <a:lvl5pPr algn="ctr" rtl="0" eaLnBrk="1" fontAlgn="base" hangingPunct="1">
        <a:spcBef>
          <a:spcPct val="0"/>
        </a:spcBef>
        <a:spcAft>
          <a:spcPct val="0"/>
        </a:spcAft>
        <a:defRPr sz="4400">
          <a:solidFill>
            <a:schemeClr val="tx2"/>
          </a:solidFill>
          <a:latin typeface="Lucida Grande" pitchFamily="48" charset="0"/>
          <a:ea typeface="Geneva" pitchFamily="48" charset="-128"/>
          <a:cs typeface="Geneva" pitchFamily="34" charset="0"/>
        </a:defRPr>
      </a:lvl5pPr>
      <a:lvl6pPr marL="457200" algn="ctr" rtl="0" eaLnBrk="1" fontAlgn="base" hangingPunct="1">
        <a:spcBef>
          <a:spcPct val="0"/>
        </a:spcBef>
        <a:spcAft>
          <a:spcPct val="0"/>
        </a:spcAft>
        <a:defRPr sz="4400">
          <a:solidFill>
            <a:schemeClr val="tx2"/>
          </a:solidFill>
          <a:latin typeface="Lucida Grande" pitchFamily="48" charset="0"/>
          <a:ea typeface="Geneva" pitchFamily="48" charset="-128"/>
        </a:defRPr>
      </a:lvl6pPr>
      <a:lvl7pPr marL="914400" algn="ctr" rtl="0" eaLnBrk="1" fontAlgn="base" hangingPunct="1">
        <a:spcBef>
          <a:spcPct val="0"/>
        </a:spcBef>
        <a:spcAft>
          <a:spcPct val="0"/>
        </a:spcAft>
        <a:defRPr sz="4400">
          <a:solidFill>
            <a:schemeClr val="tx2"/>
          </a:solidFill>
          <a:latin typeface="Lucida Grande" pitchFamily="48" charset="0"/>
          <a:ea typeface="Geneva" pitchFamily="48" charset="-128"/>
        </a:defRPr>
      </a:lvl7pPr>
      <a:lvl8pPr marL="1371600" algn="ctr" rtl="0" eaLnBrk="1" fontAlgn="base" hangingPunct="1">
        <a:spcBef>
          <a:spcPct val="0"/>
        </a:spcBef>
        <a:spcAft>
          <a:spcPct val="0"/>
        </a:spcAft>
        <a:defRPr sz="4400">
          <a:solidFill>
            <a:schemeClr val="tx2"/>
          </a:solidFill>
          <a:latin typeface="Lucida Grande" pitchFamily="48" charset="0"/>
          <a:ea typeface="Geneva" pitchFamily="48" charset="-128"/>
        </a:defRPr>
      </a:lvl8pPr>
      <a:lvl9pPr marL="1828800" algn="ctr" rtl="0" eaLnBrk="1" fontAlgn="base" hangingPunct="1">
        <a:spcBef>
          <a:spcPct val="0"/>
        </a:spcBef>
        <a:spcAft>
          <a:spcPct val="0"/>
        </a:spcAft>
        <a:defRPr sz="4400">
          <a:solidFill>
            <a:schemeClr val="tx2"/>
          </a:solidFill>
          <a:latin typeface="Lucida Grande" pitchFamily="48" charset="0"/>
          <a:ea typeface="Geneva" pitchFamily="48"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Geneva" pitchFamily="34" charset="0"/>
        </a:defRPr>
      </a:lvl1pPr>
      <a:lvl2pPr marL="742950" indent="-285750" algn="l" rtl="0" eaLnBrk="1" fontAlgn="base" hangingPunct="1">
        <a:spcBef>
          <a:spcPct val="20000"/>
        </a:spcBef>
        <a:spcAft>
          <a:spcPct val="0"/>
        </a:spcAft>
        <a:buChar char="–"/>
        <a:defRPr sz="2800">
          <a:solidFill>
            <a:schemeClr val="tx1"/>
          </a:solidFill>
          <a:latin typeface="+mn-lt"/>
          <a:ea typeface="+mn-ea"/>
          <a:cs typeface="Geneva" pitchFamily="34"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Geneva" pitchFamily="34"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niaaa.nih.gov/publications/brochures-and-fact-sheets/alcohol-facts-and-statistics"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s://drugabusestatistics.or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drugabuse.com/cocain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drugabuse.com/opiates/" TargetMode="External"/><Relationship Id="rId4" Type="http://schemas.openxmlformats.org/officeDocument/2006/relationships/hyperlink" Target="https://drugabuse.com/prescription-drug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lonestar.edu/departments/generalcounsel/Policy%20Manual%20Web%20Copy%20-%202019-11-20.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lonestar.edu/student-community-facilities.htm"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rugabuse.com/lethal-drug-combination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lonestar.edu/student-responsibilities.htm"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lonestar.edu/IXA-SexualMisconduct.ht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lonestar.edu/departments/generalcounsel/Section%20IX%20Sexual%20Misconduct%20-%20Policy.pdf"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Karen.L.Miner@Lonestar.edu"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hyperlink" Target="http://www.tcmhmrs.org/" TargetMode="External"/><Relationship Id="rId4" Type="http://schemas.openxmlformats.org/officeDocument/2006/relationships/hyperlink" Target="http://www.mhmraharris.org/"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lonestar.edu/student-responsibilities.htm"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lonestar.edu/departments/campuspolice/CampusCarryBasics.pdf"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s://www.lonestar.edu/departments/generalcounsel/Section%20VI.D.11%20Students%20with%20Disability%20Rights%20-%20Policy.pdfhttps:/www.lonestar.edu/departments/generalcounsel/Section%20VI.D.11%20Students%20with%20Disability%20Rights%20-%20Policy.pdf"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lonestar.edu/departments/generalcounsel/Section%20VI.D.11%20Students%20with%20Disability%20Rights%20-%20Policy.pdfhttps:/www.lonestar.edu/departments/generalcounsel/Section%20VI.D.11%20Students%20with%20Disability%20Rights%20-%20Policy.pdf"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lonestar.edu/rso-resources.htm"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lonestar.edu/student-welfare-rights.htm"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kingwoodstudentlife.formstack.com/forms/risk_management_training"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mailto:Alexandra.Brown@LoneStar.edu"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hyperlink" Target="http://www.lonestar.edu/student-welfare-rights.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SC_Kingwood_TitleSli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p:cNvSpPr>
            <a:spLocks noGrp="1"/>
          </p:cNvSpPr>
          <p:nvPr>
            <p:ph type="ctrTitle"/>
          </p:nvPr>
        </p:nvSpPr>
        <p:spPr>
          <a:xfrm>
            <a:off x="3848100" y="762000"/>
            <a:ext cx="4876800" cy="3581400"/>
          </a:xfrm>
        </p:spPr>
        <p:txBody>
          <a:bodyPr/>
          <a:lstStyle/>
          <a:p>
            <a:r>
              <a:rPr lang="en-US" dirty="0">
                <a:solidFill>
                  <a:srgbClr val="FFFFFF"/>
                </a:solidFill>
                <a:latin typeface="Arial Black"/>
                <a:cs typeface="Arial Black"/>
              </a:rPr>
              <a:t>Risk Management Training</a:t>
            </a:r>
            <a:br>
              <a:rPr lang="en-US" dirty="0">
                <a:solidFill>
                  <a:srgbClr val="FFFFFF"/>
                </a:solidFill>
                <a:latin typeface="Arial Black"/>
                <a:cs typeface="Arial Black"/>
              </a:rPr>
            </a:br>
            <a:r>
              <a:rPr lang="en-US" sz="2400" dirty="0">
                <a:solidFill>
                  <a:srgbClr val="FFFFFF"/>
                </a:solidFill>
                <a:latin typeface="Arial Black"/>
                <a:cs typeface="Arial Black"/>
              </a:rPr>
              <a:t> </a:t>
            </a:r>
            <a:br>
              <a:rPr lang="en-US" sz="2400" dirty="0">
                <a:solidFill>
                  <a:srgbClr val="FFFFFF"/>
                </a:solidFill>
                <a:latin typeface="Arial Black"/>
                <a:cs typeface="Arial Black"/>
              </a:rPr>
            </a:br>
            <a:r>
              <a:rPr lang="en-US" sz="2400" dirty="0">
                <a:solidFill>
                  <a:srgbClr val="FFFFFF"/>
                </a:solidFill>
                <a:latin typeface="Arial Black"/>
                <a:cs typeface="Arial Black"/>
              </a:rPr>
              <a:t>For Student Organizations</a:t>
            </a:r>
            <a:endParaRPr lang="en-US" dirty="0">
              <a:solidFill>
                <a:srgbClr val="FFFFFF"/>
              </a:solidFill>
              <a:latin typeface="Arial Black"/>
              <a:cs typeface="Arial Black"/>
            </a:endParaRPr>
          </a:p>
        </p:txBody>
      </p:sp>
      <p:sp>
        <p:nvSpPr>
          <p:cNvPr id="4" name="Subtitle 3">
            <a:extLst>
              <a:ext uri="{FF2B5EF4-FFF2-40B4-BE49-F238E27FC236}">
                <a16:creationId xmlns:a16="http://schemas.microsoft.com/office/drawing/2014/main" id="{153BA97C-01BE-44FD-A7A0-AF4E3AAFEF75}"/>
              </a:ext>
            </a:extLst>
          </p:cNvPr>
          <p:cNvSpPr>
            <a:spLocks noGrp="1"/>
          </p:cNvSpPr>
          <p:nvPr>
            <p:ph type="subTitle" idx="1"/>
          </p:nvPr>
        </p:nvSpPr>
        <p:spPr>
          <a:xfrm>
            <a:off x="3581400" y="5410200"/>
            <a:ext cx="5410200" cy="1143000"/>
          </a:xfrm>
        </p:spPr>
        <p:txBody>
          <a:bodyPr/>
          <a:lstStyle/>
          <a:p>
            <a:r>
              <a:rPr lang="en-US" i="1" dirty="0">
                <a:solidFill>
                  <a:schemeClr val="bg1"/>
                </a:solidFill>
                <a:cs typeface="Arial"/>
              </a:rPr>
              <a:t>Office of Student Life</a:t>
            </a:r>
          </a:p>
          <a:p>
            <a:endParaRPr lang="en-US" dirty="0"/>
          </a:p>
        </p:txBody>
      </p:sp>
    </p:spTree>
    <p:extLst>
      <p:ext uri="{BB962C8B-B14F-4D97-AF65-F5344CB8AC3E}">
        <p14:creationId xmlns:p14="http://schemas.microsoft.com/office/powerpoint/2010/main" val="18179460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F9D46E-9688-463C-8FB0-0EB0BEAA7370}"/>
              </a:ext>
            </a:extLst>
          </p:cNvPr>
          <p:cNvSpPr/>
          <p:nvPr/>
        </p:nvSpPr>
        <p:spPr bwMode="auto">
          <a:xfrm>
            <a:off x="381000" y="1752600"/>
            <a:ext cx="8458200" cy="4724400"/>
          </a:xfrm>
          <a:prstGeom prst="rect">
            <a:avLst/>
          </a:prstGeom>
          <a:solidFill>
            <a:srgbClr val="01366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Grande" pitchFamily="48" charset="0"/>
              <a:ea typeface="Geneva" pitchFamily="48" charset="-128"/>
            </a:endParaRPr>
          </a:p>
        </p:txBody>
      </p:sp>
      <p:pic>
        <p:nvPicPr>
          <p:cNvPr id="4" name="Picture 3" descr="A bottle of wine on a table&#10;&#10;Description automatically generated">
            <a:extLst>
              <a:ext uri="{FF2B5EF4-FFF2-40B4-BE49-F238E27FC236}">
                <a16:creationId xmlns:a16="http://schemas.microsoft.com/office/drawing/2014/main" id="{D2CE853D-5187-464F-97E5-83F140CB4A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952" y="1905000"/>
            <a:ext cx="6502096" cy="4343400"/>
          </a:xfrm>
          <a:prstGeom prst="rect">
            <a:avLst/>
          </a:prstGeom>
        </p:spPr>
      </p:pic>
      <p:sp>
        <p:nvSpPr>
          <p:cNvPr id="6" name="Rectangle 4">
            <a:extLst>
              <a:ext uri="{FF2B5EF4-FFF2-40B4-BE49-F238E27FC236}">
                <a16:creationId xmlns:a16="http://schemas.microsoft.com/office/drawing/2014/main" id="{7D0689C3-D48A-4500-8298-F137413842E5}"/>
              </a:ext>
            </a:extLst>
          </p:cNvPr>
          <p:cNvSpPr>
            <a:spLocks noChangeArrowheads="1"/>
          </p:cNvSpPr>
          <p:nvPr/>
        </p:nvSpPr>
        <p:spPr bwMode="auto">
          <a:xfrm>
            <a:off x="3886200" y="798513"/>
            <a:ext cx="48006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en-US" sz="2800" dirty="0">
                <a:solidFill>
                  <a:schemeClr val="bg1"/>
                </a:solidFill>
                <a:latin typeface="Arial Black" charset="0"/>
                <a:cs typeface="Arial Black" charset="0"/>
              </a:rPr>
              <a:t>Alcohol &amp; Drugs</a:t>
            </a:r>
          </a:p>
        </p:txBody>
      </p:sp>
    </p:spTree>
    <p:extLst>
      <p:ext uri="{BB962C8B-B14F-4D97-AF65-F5344CB8AC3E}">
        <p14:creationId xmlns:p14="http://schemas.microsoft.com/office/powerpoint/2010/main" val="1607150745"/>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886200" y="609600"/>
            <a:ext cx="48006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en-US" sz="2400" dirty="0">
                <a:solidFill>
                  <a:schemeClr val="bg1"/>
                </a:solidFill>
                <a:latin typeface="Arial Black" charset="0"/>
                <a:cs typeface="Arial Black" charset="0"/>
              </a:rPr>
              <a:t>Alcohol &amp; Illegal Drugs:</a:t>
            </a:r>
          </a:p>
          <a:p>
            <a:pPr algn="ctr"/>
            <a:r>
              <a:rPr lang="en-US" sz="2400" dirty="0">
                <a:solidFill>
                  <a:schemeClr val="bg1"/>
                </a:solidFill>
                <a:latin typeface="Arial Black" charset="0"/>
                <a:cs typeface="Arial Black" charset="0"/>
              </a:rPr>
              <a:t>What’s the Big Deal?</a:t>
            </a:r>
          </a:p>
        </p:txBody>
      </p:sp>
      <p:sp>
        <p:nvSpPr>
          <p:cNvPr id="2" name="Rectangle 1">
            <a:extLst>
              <a:ext uri="{FF2B5EF4-FFF2-40B4-BE49-F238E27FC236}">
                <a16:creationId xmlns:a16="http://schemas.microsoft.com/office/drawing/2014/main" id="{422DD92B-B277-4B60-A641-8A0EB4CDF076}"/>
              </a:ext>
            </a:extLst>
          </p:cNvPr>
          <p:cNvSpPr/>
          <p:nvPr/>
        </p:nvSpPr>
        <p:spPr>
          <a:xfrm>
            <a:off x="533400" y="1876900"/>
            <a:ext cx="7848600" cy="4401205"/>
          </a:xfrm>
          <a:prstGeom prst="rect">
            <a:avLst/>
          </a:prstGeom>
        </p:spPr>
        <p:txBody>
          <a:bodyPr wrap="square">
            <a:spAutoFit/>
          </a:bodyPr>
          <a:lstStyle/>
          <a:p>
            <a:pPr marL="285750" indent="-285750">
              <a:buFont typeface="Arial" panose="020B0604020202020204" pitchFamily="34" charset="0"/>
              <a:buChar char="•"/>
            </a:pPr>
            <a:r>
              <a:rPr lang="en-US" sz="2000" kern="0" dirty="0"/>
              <a:t>Over 1,825 students ages 19-24 die annually from alcohol-related injuries.</a:t>
            </a:r>
          </a:p>
          <a:p>
            <a:pPr marL="285750" indent="-285750">
              <a:buFont typeface="Arial" panose="020B0604020202020204" pitchFamily="34" charset="0"/>
              <a:buChar char="•"/>
            </a:pPr>
            <a:r>
              <a:rPr lang="en-US" sz="2000" kern="0" dirty="0"/>
              <a:t>More than 97,000 students ages 18-24 are victims of sexual assault or date rape that involved alcohol.</a:t>
            </a:r>
          </a:p>
          <a:p>
            <a:pPr marL="285750" indent="-285750">
              <a:buFont typeface="Arial" panose="020B0604020202020204" pitchFamily="34" charset="0"/>
              <a:buChar char="•"/>
            </a:pPr>
            <a:r>
              <a:rPr lang="en-US" sz="2000" kern="0" dirty="0"/>
              <a:t>About 25% of college students report academic consequences of their drinking including missing class, falling behind, and doing poorly on exams.</a:t>
            </a:r>
          </a:p>
          <a:p>
            <a:pPr marL="285750" indent="-285750">
              <a:buFont typeface="Arial" panose="020B0604020202020204" pitchFamily="34" charset="0"/>
              <a:buChar char="•"/>
            </a:pPr>
            <a:r>
              <a:rPr lang="en-US" sz="2000" kern="0" dirty="0"/>
              <a:t>In 2018, 31.9 million, or 11.7% of the population over age 12 in the US were current illegal drug users (had used within the previous  month)</a:t>
            </a:r>
          </a:p>
          <a:p>
            <a:pPr marL="285750" indent="-285750">
              <a:buFont typeface="Arial" panose="020B0604020202020204" pitchFamily="34" charset="0"/>
              <a:buChar char="•"/>
            </a:pPr>
            <a:r>
              <a:rPr lang="en-US" sz="2000" kern="0" dirty="0"/>
              <a:t>In 2018 67,367 drug overdose deaths occurred in the US</a:t>
            </a:r>
          </a:p>
          <a:p>
            <a:endParaRPr lang="en-US" sz="2000" i="1" kern="0" dirty="0"/>
          </a:p>
          <a:p>
            <a:r>
              <a:rPr lang="en-US" sz="2000" i="1" kern="0" dirty="0"/>
              <a:t>Sources: </a:t>
            </a:r>
            <a:r>
              <a:rPr lang="en-US" sz="2000" dirty="0">
                <a:hlinkClick r:id="rId3"/>
              </a:rPr>
              <a:t>https://www.niaaa.nih.gov/publications/brochures-and-fact-sheets/alcohol-facts-and-statistics</a:t>
            </a:r>
            <a:r>
              <a:rPr lang="en-US" sz="2000" dirty="0"/>
              <a:t> &amp; </a:t>
            </a:r>
            <a:r>
              <a:rPr lang="en-US" sz="2000" dirty="0">
                <a:hlinkClick r:id="rId4"/>
              </a:rPr>
              <a:t>https://drugabusestatistics.org/</a:t>
            </a:r>
            <a:endParaRPr lang="en-US" sz="2000" kern="0" dirty="0"/>
          </a:p>
        </p:txBody>
      </p:sp>
    </p:spTree>
    <p:extLst>
      <p:ext uri="{BB962C8B-B14F-4D97-AF65-F5344CB8AC3E}">
        <p14:creationId xmlns:p14="http://schemas.microsoft.com/office/powerpoint/2010/main" val="24458540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4923D0-5723-4F5A-9CB8-22119B126107}"/>
              </a:ext>
            </a:extLst>
          </p:cNvPr>
          <p:cNvSpPr>
            <a:spLocks noChangeArrowheads="1"/>
          </p:cNvSpPr>
          <p:nvPr/>
        </p:nvSpPr>
        <p:spPr bwMode="auto">
          <a:xfrm>
            <a:off x="3886200" y="762000"/>
            <a:ext cx="4800600" cy="798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r>
              <a:rPr lang="en-US" sz="2800" dirty="0">
                <a:solidFill>
                  <a:schemeClr val="bg1"/>
                </a:solidFill>
                <a:latin typeface="Arial Black" charset="0"/>
                <a:cs typeface="Arial Black" charset="0"/>
              </a:rPr>
              <a:t>Drug &amp; Alcohol Abuse</a:t>
            </a:r>
          </a:p>
        </p:txBody>
      </p:sp>
      <p:sp>
        <p:nvSpPr>
          <p:cNvPr id="4" name="Content Placeholder 1">
            <a:extLst>
              <a:ext uri="{FF2B5EF4-FFF2-40B4-BE49-F238E27FC236}">
                <a16:creationId xmlns:a16="http://schemas.microsoft.com/office/drawing/2014/main" id="{E4DD88CE-B104-417D-A443-0E2A991AFFB5}"/>
              </a:ext>
            </a:extLst>
          </p:cNvPr>
          <p:cNvSpPr txBox="1">
            <a:spLocks noGrp="1"/>
          </p:cNvSpPr>
          <p:nvPr>
            <p:ph idx="1"/>
          </p:nvPr>
        </p:nvSpPr>
        <p:spPr>
          <a:xfrm>
            <a:off x="457200" y="1905000"/>
            <a:ext cx="8229600" cy="4221163"/>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Geneva" pitchFamily="34" charset="0"/>
              </a:defRPr>
            </a:lvl1pPr>
            <a:lvl2pPr marL="742950" indent="-285750" algn="l" rtl="0" eaLnBrk="1" fontAlgn="base" hangingPunct="1">
              <a:spcBef>
                <a:spcPct val="20000"/>
              </a:spcBef>
              <a:spcAft>
                <a:spcPct val="0"/>
              </a:spcAft>
              <a:buChar char="–"/>
              <a:defRPr sz="2800">
                <a:solidFill>
                  <a:schemeClr val="tx1"/>
                </a:solidFill>
                <a:latin typeface="+mn-lt"/>
                <a:ea typeface="+mn-ea"/>
                <a:cs typeface="Geneva" pitchFamily="34"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Geneva" pitchFamily="34"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spcBef>
                <a:spcPct val="0"/>
              </a:spcBef>
              <a:buNone/>
            </a:pPr>
            <a:r>
              <a:rPr lang="en-US" altLang="en-US" sz="2400" dirty="0"/>
              <a:t>Drug and alcohol abuse always carries the risk of serious side effects, including overdose. Whether you abuse alcohol, an illegal drug such as </a:t>
            </a:r>
            <a:r>
              <a:rPr lang="en-US" altLang="en-US" sz="2400" dirty="0">
                <a:hlinkClick r:id="rId3">
                  <a:extLst>
                    <a:ext uri="{A12FA001-AC4F-418D-AE19-62706E023703}">
                      <ahyp:hlinkClr xmlns:ahyp="http://schemas.microsoft.com/office/drawing/2018/hyperlinkcolor" val="tx"/>
                    </a:ext>
                  </a:extLst>
                </a:hlinkClick>
              </a:rPr>
              <a:t>cocaine</a:t>
            </a:r>
            <a:r>
              <a:rPr lang="en-US" altLang="en-US" sz="2400" dirty="0"/>
              <a:t>, or </a:t>
            </a:r>
            <a:r>
              <a:rPr lang="en-US" altLang="en-US" sz="2400" dirty="0">
                <a:hlinkClick r:id="rId4">
                  <a:extLst>
                    <a:ext uri="{A12FA001-AC4F-418D-AE19-62706E023703}">
                      <ahyp:hlinkClr xmlns:ahyp="http://schemas.microsoft.com/office/drawing/2018/hyperlinkcolor" val="tx"/>
                    </a:ext>
                  </a:extLst>
                </a:hlinkClick>
              </a:rPr>
              <a:t>medications prescribed</a:t>
            </a:r>
            <a:r>
              <a:rPr lang="en-US" altLang="en-US" sz="2400" dirty="0"/>
              <a:t> by a doctor—such as </a:t>
            </a:r>
            <a:r>
              <a:rPr lang="en-US" altLang="en-US" sz="2400" dirty="0">
                <a:hlinkClick r:id="rId5">
                  <a:extLst>
                    <a:ext uri="{A12FA001-AC4F-418D-AE19-62706E023703}">
                      <ahyp:hlinkClr xmlns:ahyp="http://schemas.microsoft.com/office/drawing/2018/hyperlinkcolor" val="tx"/>
                    </a:ext>
                  </a:extLst>
                </a:hlinkClick>
              </a:rPr>
              <a:t>opioid</a:t>
            </a:r>
            <a:r>
              <a:rPr lang="en-US" altLang="en-US" sz="2400" dirty="0"/>
              <a:t> painkillers—addiction development will always be a concern. And in many cases, if substance abuse behavior persists, there remains a real possibility of a drug overdose.</a:t>
            </a:r>
          </a:p>
          <a:p>
            <a:pPr>
              <a:spcBef>
                <a:spcPct val="0"/>
              </a:spcBef>
              <a:buNone/>
            </a:pPr>
            <a:endParaRPr lang="en-US" altLang="en-US" sz="2400" dirty="0"/>
          </a:p>
          <a:p>
            <a:pPr>
              <a:spcBef>
                <a:spcPct val="0"/>
              </a:spcBef>
              <a:buNone/>
            </a:pPr>
            <a:r>
              <a:rPr lang="en-US" altLang="en-US" sz="2400" dirty="0"/>
              <a:t>Any drug overdose can be either accidental or intentional.</a:t>
            </a:r>
          </a:p>
        </p:txBody>
      </p:sp>
    </p:spTree>
    <p:extLst>
      <p:ext uri="{BB962C8B-B14F-4D97-AF65-F5344CB8AC3E}">
        <p14:creationId xmlns:p14="http://schemas.microsoft.com/office/powerpoint/2010/main" val="193255624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927264" y="762000"/>
            <a:ext cx="48006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en-US" sz="2800" dirty="0">
                <a:solidFill>
                  <a:schemeClr val="bg1"/>
                </a:solidFill>
                <a:latin typeface="Arial Black" charset="0"/>
                <a:cs typeface="Arial Black" charset="0"/>
              </a:rPr>
              <a:t>High-Risk Drinking</a:t>
            </a:r>
          </a:p>
        </p:txBody>
      </p:sp>
      <p:sp>
        <p:nvSpPr>
          <p:cNvPr id="2" name="Rectangle 1">
            <a:extLst>
              <a:ext uri="{FF2B5EF4-FFF2-40B4-BE49-F238E27FC236}">
                <a16:creationId xmlns:a16="http://schemas.microsoft.com/office/drawing/2014/main" id="{422DD92B-B277-4B60-A641-8A0EB4CDF076}"/>
              </a:ext>
            </a:extLst>
          </p:cNvPr>
          <p:cNvSpPr/>
          <p:nvPr/>
        </p:nvSpPr>
        <p:spPr>
          <a:xfrm>
            <a:off x="838200" y="2133600"/>
            <a:ext cx="7162800" cy="4093428"/>
          </a:xfrm>
          <a:prstGeom prst="rect">
            <a:avLst/>
          </a:prstGeom>
        </p:spPr>
        <p:txBody>
          <a:bodyPr wrap="square">
            <a:spAutoFit/>
          </a:bodyPr>
          <a:lstStyle/>
          <a:p>
            <a:r>
              <a:rPr lang="en-US" sz="2000" kern="0" dirty="0"/>
              <a:t>High-risk college student drinking includes the following: </a:t>
            </a:r>
          </a:p>
          <a:p>
            <a:endParaRPr lang="en-US" sz="2000" kern="0" dirty="0"/>
          </a:p>
          <a:p>
            <a:pPr marL="342900" indent="-342900">
              <a:buFont typeface="Arial" panose="020B0604020202020204" pitchFamily="34" charset="0"/>
              <a:buChar char="•"/>
            </a:pPr>
            <a:r>
              <a:rPr lang="en-US" sz="2000" kern="0" dirty="0"/>
              <a:t>Underage drinking </a:t>
            </a:r>
          </a:p>
          <a:p>
            <a:pPr marL="171450" indent="-171450">
              <a:buFont typeface="Arial" panose="020B0604020202020204" pitchFamily="34" charset="0"/>
              <a:buChar char="•"/>
            </a:pPr>
            <a:endParaRPr lang="en-US" sz="2000" kern="0" dirty="0"/>
          </a:p>
          <a:p>
            <a:pPr marL="342900" indent="-342900">
              <a:buFont typeface="Arial" panose="020B0604020202020204" pitchFamily="34" charset="0"/>
              <a:buChar char="•"/>
            </a:pPr>
            <a:r>
              <a:rPr lang="en-US" sz="2000" kern="0" dirty="0"/>
              <a:t>Drinking and driving including other activities where the use of alcohol is dangerous </a:t>
            </a:r>
          </a:p>
          <a:p>
            <a:pPr marL="171450" indent="-171450">
              <a:buFont typeface="Arial" panose="020B0604020202020204" pitchFamily="34" charset="0"/>
              <a:buChar char="•"/>
            </a:pPr>
            <a:endParaRPr lang="en-US" sz="2000" kern="0" dirty="0"/>
          </a:p>
          <a:p>
            <a:pPr marL="342900" indent="-342900">
              <a:buFont typeface="Arial" panose="020B0604020202020204" pitchFamily="34" charset="0"/>
              <a:buChar char="•"/>
            </a:pPr>
            <a:r>
              <a:rPr lang="en-US" sz="2000" kern="0" dirty="0"/>
              <a:t>Drinking when health conditions and/or medications make the use of alcohol dangerous </a:t>
            </a:r>
          </a:p>
          <a:p>
            <a:pPr marL="171450" indent="-171450">
              <a:buFont typeface="Arial" panose="020B0604020202020204" pitchFamily="34" charset="0"/>
              <a:buChar char="•"/>
            </a:pPr>
            <a:endParaRPr lang="en-US" sz="2000" kern="0" dirty="0"/>
          </a:p>
          <a:p>
            <a:pPr marL="342900" indent="-342900">
              <a:buFont typeface="Arial" panose="020B0604020202020204" pitchFamily="34" charset="0"/>
              <a:buChar char="•"/>
            </a:pPr>
            <a:r>
              <a:rPr lang="en-US" sz="2000" kern="0" dirty="0"/>
              <a:t>Binge drinking </a:t>
            </a:r>
          </a:p>
          <a:p>
            <a:r>
              <a:rPr lang="en-US" sz="2000" kern="0" dirty="0"/>
              <a:t>	Men = 5 drinks concurrently </a:t>
            </a:r>
          </a:p>
          <a:p>
            <a:r>
              <a:rPr lang="en-US" sz="2000" kern="0" dirty="0"/>
              <a:t>	Women = 4 drinks concurrently </a:t>
            </a:r>
          </a:p>
        </p:txBody>
      </p:sp>
    </p:spTree>
    <p:extLst>
      <p:ext uri="{BB962C8B-B14F-4D97-AF65-F5344CB8AC3E}">
        <p14:creationId xmlns:p14="http://schemas.microsoft.com/office/powerpoint/2010/main" val="272032002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94525D-E3F4-4D2E-91B3-7CDD837D75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828800"/>
            <a:ext cx="8153400" cy="4624142"/>
          </a:xfrm>
          <a:prstGeom prst="rect">
            <a:avLst/>
          </a:prstGeom>
        </p:spPr>
      </p:pic>
      <p:sp>
        <p:nvSpPr>
          <p:cNvPr id="5" name="Rectangle 4">
            <a:extLst>
              <a:ext uri="{FF2B5EF4-FFF2-40B4-BE49-F238E27FC236}">
                <a16:creationId xmlns:a16="http://schemas.microsoft.com/office/drawing/2014/main" id="{419704BC-B87F-454B-B8FF-A4E2EF459BBA}"/>
              </a:ext>
            </a:extLst>
          </p:cNvPr>
          <p:cNvSpPr>
            <a:spLocks noChangeArrowheads="1"/>
          </p:cNvSpPr>
          <p:nvPr/>
        </p:nvSpPr>
        <p:spPr bwMode="auto">
          <a:xfrm>
            <a:off x="3927264" y="762000"/>
            <a:ext cx="48006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en-US" sz="2800" dirty="0">
                <a:solidFill>
                  <a:schemeClr val="bg1"/>
                </a:solidFill>
                <a:latin typeface="Arial Black" charset="0"/>
                <a:cs typeface="Arial Black" charset="0"/>
              </a:rPr>
              <a:t>A Standard Drink</a:t>
            </a:r>
          </a:p>
        </p:txBody>
      </p:sp>
    </p:spTree>
    <p:extLst>
      <p:ext uri="{BB962C8B-B14F-4D97-AF65-F5344CB8AC3E}">
        <p14:creationId xmlns:p14="http://schemas.microsoft.com/office/powerpoint/2010/main" val="10434124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49CA52-B70D-484E-B0C8-8D467642C9D3}"/>
              </a:ext>
            </a:extLst>
          </p:cNvPr>
          <p:cNvSpPr>
            <a:spLocks noGrp="1"/>
          </p:cNvSpPr>
          <p:nvPr>
            <p:ph idx="1"/>
          </p:nvPr>
        </p:nvSpPr>
        <p:spPr>
          <a:xfrm>
            <a:off x="457200" y="1905000"/>
            <a:ext cx="8229600" cy="4525963"/>
          </a:xfrm>
        </p:spPr>
        <p:txBody>
          <a:bodyPr/>
          <a:lstStyle/>
          <a:p>
            <a:pPr marL="0" indent="0">
              <a:buFontTx/>
              <a:buNone/>
            </a:pPr>
            <a:r>
              <a:rPr lang="en-US" sz="1800" b="1" dirty="0">
                <a:hlinkClick r:id="rId3"/>
              </a:rPr>
              <a:t>VI.E.1.03.</a:t>
            </a:r>
            <a:endParaRPr lang="en-US" sz="1800" b="1" dirty="0"/>
          </a:p>
          <a:p>
            <a:pPr marL="0" indent="0">
              <a:buFontTx/>
              <a:buNone/>
            </a:pPr>
            <a:r>
              <a:rPr lang="en-US" sz="1800" dirty="0"/>
              <a:t>As part of the commitment to the provision of high quality and effective service to our students, employees, and the public we serve, LSCS strives to provide an alcohol and drug free workplace and learning environment. Toward that end, the unlawful manufacture, distribution, dispensation, possession, or use of a controlled substance or unauthorized drug, or the unauthorized possession and use of alcohol are prohibited in and on property owned and controlled by the System.</a:t>
            </a:r>
          </a:p>
          <a:p>
            <a:pPr>
              <a:buFontTx/>
              <a:buNone/>
            </a:pPr>
            <a:endParaRPr lang="en-US" sz="1000" dirty="0"/>
          </a:p>
          <a:p>
            <a:pPr marL="0" indent="0">
              <a:buFontTx/>
              <a:buNone/>
            </a:pPr>
            <a:r>
              <a:rPr lang="en-US" sz="1800" b="1" dirty="0">
                <a:hlinkClick r:id="rId4"/>
              </a:rPr>
              <a:t>II.D.1.07. - Alcohol in Facilities</a:t>
            </a:r>
            <a:endParaRPr lang="en-US" sz="1800" b="1" dirty="0"/>
          </a:p>
          <a:p>
            <a:pPr marL="0" indent="0">
              <a:buFontTx/>
              <a:buNone/>
            </a:pPr>
            <a:r>
              <a:rPr lang="en-US" sz="1800" dirty="0"/>
              <a:t>No group or individual will be permitted to serve or bring alcoholic beverages in or upon System facilities except as allowed by this Section.</a:t>
            </a:r>
          </a:p>
          <a:p>
            <a:pPr>
              <a:buFontTx/>
              <a:buNone/>
            </a:pPr>
            <a:endParaRPr lang="en-US" sz="1000" dirty="0"/>
          </a:p>
          <a:p>
            <a:pPr marL="0">
              <a:spcBef>
                <a:spcPts val="0"/>
              </a:spcBef>
              <a:buFontTx/>
              <a:buNone/>
            </a:pPr>
            <a:r>
              <a:rPr lang="en-US" sz="1800" dirty="0"/>
              <a:t>Violation of this or other policies may result in disciplinary action from the college, including written warning, probation, suspension, expulsion, or other penalty deemed appropriate under the circumstances.</a:t>
            </a:r>
          </a:p>
          <a:p>
            <a:pPr marL="0" indent="0">
              <a:buNone/>
            </a:pPr>
            <a:endParaRPr lang="en-US" dirty="0"/>
          </a:p>
        </p:txBody>
      </p:sp>
      <p:sp>
        <p:nvSpPr>
          <p:cNvPr id="3" name="Rectangle 2">
            <a:extLst>
              <a:ext uri="{FF2B5EF4-FFF2-40B4-BE49-F238E27FC236}">
                <a16:creationId xmlns:a16="http://schemas.microsoft.com/office/drawing/2014/main" id="{DFA26D06-57AD-42CE-AF56-533394BECD78}"/>
              </a:ext>
            </a:extLst>
          </p:cNvPr>
          <p:cNvSpPr/>
          <p:nvPr/>
        </p:nvSpPr>
        <p:spPr>
          <a:xfrm>
            <a:off x="3962400" y="609600"/>
            <a:ext cx="4572000" cy="830997"/>
          </a:xfrm>
          <a:prstGeom prst="rect">
            <a:avLst/>
          </a:prstGeom>
        </p:spPr>
        <p:txBody>
          <a:bodyPr>
            <a:spAutoFit/>
          </a:bodyPr>
          <a:lstStyle/>
          <a:p>
            <a:pPr algn="ctr"/>
            <a:r>
              <a:rPr lang="en-US" sz="2400" dirty="0">
                <a:solidFill>
                  <a:schemeClr val="bg1"/>
                </a:solidFill>
                <a:latin typeface="Arial Black" charset="0"/>
                <a:cs typeface="Arial Black" charset="0"/>
              </a:rPr>
              <a:t>Lone Star College</a:t>
            </a:r>
          </a:p>
          <a:p>
            <a:pPr algn="ctr"/>
            <a:r>
              <a:rPr lang="en-US" sz="2400" dirty="0">
                <a:solidFill>
                  <a:schemeClr val="bg1"/>
                </a:solidFill>
                <a:latin typeface="Arial Black" charset="0"/>
                <a:cs typeface="Arial Black" charset="0"/>
              </a:rPr>
              <a:t>Alcohol Policy</a:t>
            </a:r>
          </a:p>
        </p:txBody>
      </p:sp>
    </p:spTree>
    <p:extLst>
      <p:ext uri="{BB962C8B-B14F-4D97-AF65-F5344CB8AC3E}">
        <p14:creationId xmlns:p14="http://schemas.microsoft.com/office/powerpoint/2010/main" val="3536281400"/>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DFC915-FF57-4177-99A8-AD90EE88D8C4}"/>
              </a:ext>
            </a:extLst>
          </p:cNvPr>
          <p:cNvSpPr>
            <a:spLocks noGrp="1"/>
          </p:cNvSpPr>
          <p:nvPr>
            <p:ph idx="1"/>
          </p:nvPr>
        </p:nvSpPr>
        <p:spPr>
          <a:xfrm>
            <a:off x="457200" y="1981200"/>
            <a:ext cx="8229600" cy="4525963"/>
          </a:xfrm>
        </p:spPr>
        <p:txBody>
          <a:bodyPr/>
          <a:lstStyle/>
          <a:p>
            <a:r>
              <a:rPr lang="en-US" sz="2000" dirty="0"/>
              <a:t>Providing alcohol to a minor is a Class A misdemeanor. </a:t>
            </a:r>
          </a:p>
          <a:p>
            <a:pPr marL="0" indent="0">
              <a:buFontTx/>
              <a:buNone/>
            </a:pPr>
            <a:endParaRPr lang="en-US" sz="2000" dirty="0"/>
          </a:p>
          <a:p>
            <a:r>
              <a:rPr lang="en-US" sz="2000" dirty="0"/>
              <a:t>Punishable by a fine up to $4,000, confinement in jail for up to a year, or both. </a:t>
            </a:r>
          </a:p>
          <a:p>
            <a:pPr marL="0" indent="0">
              <a:buFontTx/>
              <a:buNone/>
            </a:pPr>
            <a:endParaRPr lang="en-US" sz="2000" dirty="0"/>
          </a:p>
          <a:p>
            <a:r>
              <a:rPr lang="en-US" sz="2000" dirty="0"/>
              <a:t>Providing alcohol to a minor at a gathering that involves binge drinking and/or coerced drinking could also result in community service and enrollment in an alcohol awareness program. </a:t>
            </a:r>
          </a:p>
          <a:p>
            <a:pPr marL="0" indent="0">
              <a:buFontTx/>
              <a:buNone/>
            </a:pPr>
            <a:endParaRPr lang="en-US" sz="2000" dirty="0"/>
          </a:p>
          <a:p>
            <a:r>
              <a:rPr lang="en-US" sz="2000" dirty="0"/>
              <a:t>Providing alcohol to minors could prevent potential employment opportunities to students pursuing careers in education, law, criminal justice, and other fields. </a:t>
            </a:r>
          </a:p>
          <a:p>
            <a:endParaRPr lang="en-US" dirty="0"/>
          </a:p>
        </p:txBody>
      </p:sp>
      <p:sp>
        <p:nvSpPr>
          <p:cNvPr id="3" name="Rectangle 2">
            <a:extLst>
              <a:ext uri="{FF2B5EF4-FFF2-40B4-BE49-F238E27FC236}">
                <a16:creationId xmlns:a16="http://schemas.microsoft.com/office/drawing/2014/main" id="{590E4BD2-8831-4D91-A3E6-8AE046802633}"/>
              </a:ext>
            </a:extLst>
          </p:cNvPr>
          <p:cNvSpPr/>
          <p:nvPr/>
        </p:nvSpPr>
        <p:spPr>
          <a:xfrm>
            <a:off x="3962400" y="609600"/>
            <a:ext cx="4538709" cy="954107"/>
          </a:xfrm>
          <a:prstGeom prst="rect">
            <a:avLst/>
          </a:prstGeom>
        </p:spPr>
        <p:txBody>
          <a:bodyPr wrap="square">
            <a:spAutoFit/>
          </a:bodyPr>
          <a:lstStyle/>
          <a:p>
            <a:pPr algn="ctr"/>
            <a:r>
              <a:rPr lang="en-US" sz="2800" dirty="0">
                <a:solidFill>
                  <a:schemeClr val="bg1"/>
                </a:solidFill>
                <a:latin typeface="Arial Black" charset="0"/>
                <a:cs typeface="Arial Black" charset="0"/>
              </a:rPr>
              <a:t>Providing Alcohol </a:t>
            </a:r>
          </a:p>
          <a:p>
            <a:pPr algn="ctr"/>
            <a:r>
              <a:rPr lang="en-US" sz="2800" dirty="0">
                <a:solidFill>
                  <a:schemeClr val="bg1"/>
                </a:solidFill>
                <a:latin typeface="Arial Black" charset="0"/>
                <a:cs typeface="Arial Black" charset="0"/>
              </a:rPr>
              <a:t>to Minors</a:t>
            </a:r>
          </a:p>
        </p:txBody>
      </p:sp>
    </p:spTree>
    <p:extLst>
      <p:ext uri="{BB962C8B-B14F-4D97-AF65-F5344CB8AC3E}">
        <p14:creationId xmlns:p14="http://schemas.microsoft.com/office/powerpoint/2010/main" val="1840703374"/>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292143-0651-4EEF-8216-BF32A51F280C}"/>
              </a:ext>
            </a:extLst>
          </p:cNvPr>
          <p:cNvSpPr>
            <a:spLocks noGrp="1"/>
          </p:cNvSpPr>
          <p:nvPr>
            <p:ph idx="1"/>
          </p:nvPr>
        </p:nvSpPr>
        <p:spPr>
          <a:xfrm>
            <a:off x="457200" y="1905000"/>
            <a:ext cx="8229600" cy="4525963"/>
          </a:xfrm>
        </p:spPr>
        <p:txBody>
          <a:bodyPr/>
          <a:lstStyle/>
          <a:p>
            <a:pPr marL="0" indent="0">
              <a:buFontTx/>
              <a:buNone/>
            </a:pPr>
            <a:r>
              <a:rPr lang="en-US" sz="1600" b="1" u="sng" dirty="0"/>
              <a:t>Driving UNDER the Influence </a:t>
            </a:r>
          </a:p>
          <a:p>
            <a:pPr marL="0" indent="0">
              <a:buFontTx/>
              <a:buNone/>
            </a:pPr>
            <a:r>
              <a:rPr lang="en-US" sz="1600" dirty="0"/>
              <a:t>Texas has a </a:t>
            </a:r>
            <a:r>
              <a:rPr lang="en-US" sz="1600" b="1" dirty="0">
                <a:solidFill>
                  <a:srgbClr val="FF0000"/>
                </a:solidFill>
              </a:rPr>
              <a:t>ZERO Tolerance </a:t>
            </a:r>
            <a:r>
              <a:rPr lang="en-US" sz="1600" dirty="0"/>
              <a:t>law for minors (</a:t>
            </a:r>
            <a:r>
              <a:rPr lang="en-US" sz="1600" i="1" dirty="0"/>
              <a:t>under 21</a:t>
            </a:r>
            <a:r>
              <a:rPr lang="en-US" sz="1600" dirty="0"/>
              <a:t>) who operate a motor vehicle in a public place while having </a:t>
            </a:r>
            <a:r>
              <a:rPr lang="en-US" sz="1600" b="1" dirty="0"/>
              <a:t>any </a:t>
            </a:r>
            <a:r>
              <a:rPr lang="en-US" sz="1600" dirty="0"/>
              <a:t>amount of alcohol in their system. </a:t>
            </a:r>
          </a:p>
          <a:p>
            <a:r>
              <a:rPr lang="en-US" sz="1600" dirty="0"/>
              <a:t>Class C misdemeanor, punishable up to a $500 fine.</a:t>
            </a:r>
          </a:p>
          <a:p>
            <a:r>
              <a:rPr lang="en-US" sz="1600" dirty="0"/>
              <a:t>Community Service (approximately 8-40 hours required).</a:t>
            </a:r>
          </a:p>
          <a:p>
            <a:r>
              <a:rPr lang="en-US" sz="1600" dirty="0"/>
              <a:t>Driver’s license suspended for 30-180 days. </a:t>
            </a:r>
          </a:p>
          <a:p>
            <a:r>
              <a:rPr lang="en-US" sz="1600" dirty="0"/>
              <a:t>Required to be enrolled in an alcohol awareness course. </a:t>
            </a:r>
          </a:p>
          <a:p>
            <a:endParaRPr lang="en-US" sz="1000" dirty="0"/>
          </a:p>
          <a:p>
            <a:pPr marL="0" indent="0">
              <a:buFontTx/>
              <a:buNone/>
            </a:pPr>
            <a:r>
              <a:rPr lang="en-US" sz="1600" b="1" u="sng" dirty="0"/>
              <a:t>Driving WHILE Intoxicated </a:t>
            </a:r>
          </a:p>
          <a:p>
            <a:pPr marL="0" indent="0">
              <a:buFontTx/>
              <a:buNone/>
            </a:pPr>
            <a:r>
              <a:rPr lang="en-US" sz="1600" dirty="0"/>
              <a:t>Defined as any person who is intoxicated while operating a motor vehicle in a public place. DWI is classified as a Class B misdemeanor which results in confinement in jail  for a minimum of 72 hours. </a:t>
            </a:r>
          </a:p>
          <a:p>
            <a:pPr marL="0" indent="0">
              <a:buFontTx/>
              <a:buNone/>
            </a:pPr>
            <a:endParaRPr lang="en-US" sz="1000" u="sng" dirty="0"/>
          </a:p>
          <a:p>
            <a:pPr marL="0" indent="0">
              <a:buFontTx/>
              <a:buNone/>
            </a:pPr>
            <a:r>
              <a:rPr lang="en-US" sz="1600" b="1" u="sng" dirty="0"/>
              <a:t>Driving WHILE Intoxicated with an Open Container </a:t>
            </a:r>
          </a:p>
          <a:p>
            <a:pPr marL="0" indent="0">
              <a:buFontTx/>
              <a:buNone/>
            </a:pPr>
            <a:r>
              <a:rPr lang="en-US" sz="1600" dirty="0"/>
              <a:t>Section 49.04 of the Texas Penal Code. Classified as a Class B misdemeanor, with a </a:t>
            </a:r>
            <a:r>
              <a:rPr lang="en-US" sz="1600" u="sng" dirty="0"/>
              <a:t>minimum</a:t>
            </a:r>
            <a:r>
              <a:rPr lang="en-US" sz="1600" dirty="0"/>
              <a:t> term of confinement of 6 days. </a:t>
            </a:r>
          </a:p>
          <a:p>
            <a:pPr marL="0" indent="0">
              <a:buNone/>
            </a:pPr>
            <a:endParaRPr lang="en-US" dirty="0"/>
          </a:p>
        </p:txBody>
      </p:sp>
      <p:sp>
        <p:nvSpPr>
          <p:cNvPr id="4" name="Rectangle 3">
            <a:extLst>
              <a:ext uri="{FF2B5EF4-FFF2-40B4-BE49-F238E27FC236}">
                <a16:creationId xmlns:a16="http://schemas.microsoft.com/office/drawing/2014/main" id="{C9AA722F-5671-48A1-95A0-6ACF3DAC85EB}"/>
              </a:ext>
            </a:extLst>
          </p:cNvPr>
          <p:cNvSpPr/>
          <p:nvPr/>
        </p:nvSpPr>
        <p:spPr>
          <a:xfrm>
            <a:off x="4191000" y="762000"/>
            <a:ext cx="4139851" cy="584775"/>
          </a:xfrm>
          <a:prstGeom prst="rect">
            <a:avLst/>
          </a:prstGeom>
        </p:spPr>
        <p:txBody>
          <a:bodyPr wrap="none">
            <a:spAutoFit/>
          </a:bodyPr>
          <a:lstStyle/>
          <a:p>
            <a:pPr algn="ctr"/>
            <a:r>
              <a:rPr lang="en-US" sz="3200" dirty="0">
                <a:solidFill>
                  <a:schemeClr val="bg1"/>
                </a:solidFill>
                <a:latin typeface="Arial Black" charset="0"/>
                <a:cs typeface="Arial Black" charset="0"/>
              </a:rPr>
              <a:t>DUI/DWI Offenses</a:t>
            </a:r>
          </a:p>
        </p:txBody>
      </p:sp>
    </p:spTree>
    <p:extLst>
      <p:ext uri="{BB962C8B-B14F-4D97-AF65-F5344CB8AC3E}">
        <p14:creationId xmlns:p14="http://schemas.microsoft.com/office/powerpoint/2010/main" val="98249615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75DE87-D546-4775-9F99-85026C2047FB}"/>
              </a:ext>
            </a:extLst>
          </p:cNvPr>
          <p:cNvSpPr>
            <a:spLocks noGrp="1"/>
          </p:cNvSpPr>
          <p:nvPr>
            <p:ph idx="1"/>
          </p:nvPr>
        </p:nvSpPr>
        <p:spPr>
          <a:xfrm>
            <a:off x="457200" y="1905000"/>
            <a:ext cx="8229600" cy="4525963"/>
          </a:xfrm>
        </p:spPr>
        <p:txBody>
          <a:bodyPr/>
          <a:lstStyle/>
          <a:p>
            <a:pPr marL="0" indent="0">
              <a:buFontTx/>
              <a:buNone/>
            </a:pPr>
            <a:r>
              <a:rPr lang="en-US" sz="2400" b="1" dirty="0"/>
              <a:t>Effective: September 1, 2011 </a:t>
            </a:r>
          </a:p>
          <a:p>
            <a:pPr marL="0" indent="0">
              <a:buFontTx/>
              <a:buNone/>
            </a:pPr>
            <a:endParaRPr lang="en-US" sz="2400" b="1" dirty="0"/>
          </a:p>
          <a:p>
            <a:pPr marL="0" indent="0">
              <a:buFontTx/>
              <a:buNone/>
            </a:pPr>
            <a:r>
              <a:rPr lang="en-US" sz="2400" dirty="0"/>
              <a:t>The Texas Legislature passed a law that enables a person under 21 to </a:t>
            </a:r>
            <a:r>
              <a:rPr lang="en-US" sz="2400" b="1" dirty="0"/>
              <a:t>not </a:t>
            </a:r>
            <a:r>
              <a:rPr lang="en-US" sz="2400" dirty="0"/>
              <a:t>be charged by the police for possessing and/or consuming alcohol if the person calls 911 in the case of someone having alcohol poisoning. </a:t>
            </a:r>
          </a:p>
          <a:p>
            <a:pPr marL="0" indent="0">
              <a:buFontTx/>
              <a:buNone/>
            </a:pPr>
            <a:endParaRPr lang="en-US" sz="2400" dirty="0"/>
          </a:p>
          <a:p>
            <a:pPr marL="0" indent="0">
              <a:buFontTx/>
              <a:buNone/>
            </a:pPr>
            <a:r>
              <a:rPr lang="en-US" sz="2400" dirty="0"/>
              <a:t>This limited immunity applies only to the </a:t>
            </a:r>
            <a:r>
              <a:rPr lang="en-US" sz="2400" b="1" dirty="0"/>
              <a:t>first person to call for medical assistance and requires the caller to remain at the scene </a:t>
            </a:r>
            <a:r>
              <a:rPr lang="en-US" sz="2400" dirty="0"/>
              <a:t>until medical assistance arrives and </a:t>
            </a:r>
            <a:r>
              <a:rPr lang="en-US" sz="2400" b="1" dirty="0"/>
              <a:t>cooperates with EMS and law enforcement officers</a:t>
            </a:r>
            <a:r>
              <a:rPr lang="en-US" sz="2400" dirty="0"/>
              <a:t>. </a:t>
            </a:r>
          </a:p>
          <a:p>
            <a:pPr marL="0" indent="0">
              <a:buNone/>
            </a:pPr>
            <a:endParaRPr lang="en-US" dirty="0"/>
          </a:p>
        </p:txBody>
      </p:sp>
      <p:sp>
        <p:nvSpPr>
          <p:cNvPr id="3" name="Rectangle 2">
            <a:extLst>
              <a:ext uri="{FF2B5EF4-FFF2-40B4-BE49-F238E27FC236}">
                <a16:creationId xmlns:a16="http://schemas.microsoft.com/office/drawing/2014/main" id="{064E6DD2-E474-420A-BE03-648FB8CFF86D}"/>
              </a:ext>
            </a:extLst>
          </p:cNvPr>
          <p:cNvSpPr/>
          <p:nvPr/>
        </p:nvSpPr>
        <p:spPr>
          <a:xfrm>
            <a:off x="3886200" y="609600"/>
            <a:ext cx="4876800" cy="830997"/>
          </a:xfrm>
          <a:prstGeom prst="rect">
            <a:avLst/>
          </a:prstGeom>
        </p:spPr>
        <p:txBody>
          <a:bodyPr wrap="square">
            <a:spAutoFit/>
          </a:bodyPr>
          <a:lstStyle/>
          <a:p>
            <a:pPr algn="ctr"/>
            <a:r>
              <a:rPr lang="en-US" sz="2400" dirty="0">
                <a:solidFill>
                  <a:schemeClr val="bg1"/>
                </a:solidFill>
                <a:latin typeface="Arial Black" charset="0"/>
                <a:cs typeface="Arial Black" charset="0"/>
              </a:rPr>
              <a:t>When Medical Assistance Is Needed: 911 Lifeline Law</a:t>
            </a:r>
          </a:p>
        </p:txBody>
      </p:sp>
    </p:spTree>
    <p:extLst>
      <p:ext uri="{BB962C8B-B14F-4D97-AF65-F5344CB8AC3E}">
        <p14:creationId xmlns:p14="http://schemas.microsoft.com/office/powerpoint/2010/main" val="9383408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4923D0-5723-4F5A-9CB8-22119B126107}"/>
              </a:ext>
            </a:extLst>
          </p:cNvPr>
          <p:cNvSpPr>
            <a:spLocks noChangeArrowheads="1"/>
          </p:cNvSpPr>
          <p:nvPr/>
        </p:nvSpPr>
        <p:spPr bwMode="auto">
          <a:xfrm>
            <a:off x="3883981" y="685800"/>
            <a:ext cx="4800600" cy="798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r>
              <a:rPr lang="en-US" sz="2400" dirty="0">
                <a:solidFill>
                  <a:schemeClr val="bg1"/>
                </a:solidFill>
                <a:latin typeface="Arial Black" charset="0"/>
                <a:cs typeface="Arial Black" charset="0"/>
              </a:rPr>
              <a:t>Symptoms/Signs of Alcohol Overdose/Poisoning</a:t>
            </a:r>
          </a:p>
        </p:txBody>
      </p:sp>
      <p:sp>
        <p:nvSpPr>
          <p:cNvPr id="2" name="Rectangle 1">
            <a:extLst>
              <a:ext uri="{FF2B5EF4-FFF2-40B4-BE49-F238E27FC236}">
                <a16:creationId xmlns:a16="http://schemas.microsoft.com/office/drawing/2014/main" id="{E3D41D51-0E0F-4CB7-B241-35D878CA4F02}"/>
              </a:ext>
            </a:extLst>
          </p:cNvPr>
          <p:cNvSpPr/>
          <p:nvPr/>
        </p:nvSpPr>
        <p:spPr>
          <a:xfrm>
            <a:off x="609601" y="1905000"/>
            <a:ext cx="7924800" cy="4401205"/>
          </a:xfrm>
          <a:prstGeom prst="rect">
            <a:avLst/>
          </a:prstGeom>
        </p:spPr>
        <p:txBody>
          <a:bodyPr wrap="square">
            <a:spAutoFit/>
          </a:bodyPr>
          <a:lstStyle/>
          <a:p>
            <a:pPr>
              <a:spcBef>
                <a:spcPct val="0"/>
              </a:spcBef>
            </a:pPr>
            <a:r>
              <a:rPr lang="en-US" altLang="en-US" sz="2000" dirty="0"/>
              <a:t>Common signs and symptoms of alcohol overdose/alcohol poisoning can include:</a:t>
            </a:r>
          </a:p>
          <a:p>
            <a:pPr>
              <a:spcBef>
                <a:spcPct val="0"/>
              </a:spcBef>
            </a:pPr>
            <a:endParaRPr lang="en-US" altLang="en-US" sz="2000" dirty="0"/>
          </a:p>
          <a:p>
            <a:pPr marL="800100" lvl="1" indent="-342900">
              <a:spcBef>
                <a:spcPct val="0"/>
              </a:spcBef>
              <a:buFont typeface="Arial" panose="020B0604020202020204" pitchFamily="34" charset="0"/>
              <a:buChar char="•"/>
            </a:pPr>
            <a:r>
              <a:rPr lang="en-US" altLang="en-US" sz="2000" dirty="0"/>
              <a:t>Mental confusion</a:t>
            </a:r>
          </a:p>
          <a:p>
            <a:pPr marL="800100" lvl="1" indent="-342900">
              <a:spcBef>
                <a:spcPct val="0"/>
              </a:spcBef>
              <a:buFont typeface="Arial" panose="020B0604020202020204" pitchFamily="34" charset="0"/>
              <a:buChar char="•"/>
            </a:pPr>
            <a:r>
              <a:rPr lang="en-US" altLang="en-US" sz="2000" dirty="0"/>
              <a:t>Difficulty remaining conscious</a:t>
            </a:r>
          </a:p>
          <a:p>
            <a:pPr marL="800100" lvl="1" indent="-342900">
              <a:spcBef>
                <a:spcPct val="0"/>
              </a:spcBef>
              <a:buFont typeface="Arial" panose="020B0604020202020204" pitchFamily="34" charset="0"/>
              <a:buChar char="•"/>
            </a:pPr>
            <a:r>
              <a:rPr lang="en-US" altLang="en-US" sz="2000" dirty="0"/>
              <a:t>Vomiting</a:t>
            </a:r>
          </a:p>
          <a:p>
            <a:pPr marL="800100" lvl="1" indent="-342900">
              <a:spcBef>
                <a:spcPct val="0"/>
              </a:spcBef>
              <a:buFont typeface="Arial" panose="020B0604020202020204" pitchFamily="34" charset="0"/>
              <a:buChar char="•"/>
            </a:pPr>
            <a:r>
              <a:rPr lang="en-US" altLang="en-US" sz="2000" dirty="0"/>
              <a:t>Seizure</a:t>
            </a:r>
          </a:p>
          <a:p>
            <a:pPr marL="800100" lvl="1" indent="-342900">
              <a:spcBef>
                <a:spcPct val="0"/>
              </a:spcBef>
              <a:buFont typeface="Arial" panose="020B0604020202020204" pitchFamily="34" charset="0"/>
              <a:buChar char="•"/>
            </a:pPr>
            <a:r>
              <a:rPr lang="en-US" altLang="en-US" sz="2000" dirty="0"/>
              <a:t>Difficulty breathing</a:t>
            </a:r>
          </a:p>
          <a:p>
            <a:pPr marL="800100" lvl="1" indent="-342900">
              <a:spcBef>
                <a:spcPct val="0"/>
              </a:spcBef>
              <a:buFont typeface="Arial" panose="020B0604020202020204" pitchFamily="34" charset="0"/>
              <a:buChar char="•"/>
            </a:pPr>
            <a:r>
              <a:rPr lang="en-US" altLang="en-US" sz="2000" dirty="0"/>
              <a:t>Slow heart rate</a:t>
            </a:r>
          </a:p>
          <a:p>
            <a:pPr marL="800100" lvl="1" indent="-342900">
              <a:spcBef>
                <a:spcPct val="0"/>
              </a:spcBef>
              <a:buFont typeface="Arial" panose="020B0604020202020204" pitchFamily="34" charset="0"/>
              <a:buChar char="•"/>
            </a:pPr>
            <a:r>
              <a:rPr lang="en-US" altLang="en-US" sz="2000" dirty="0"/>
              <a:t>Clammy skin</a:t>
            </a:r>
          </a:p>
          <a:p>
            <a:pPr marL="800100" lvl="1" indent="-342900">
              <a:spcBef>
                <a:spcPct val="0"/>
              </a:spcBef>
              <a:buFont typeface="Arial" panose="020B0604020202020204" pitchFamily="34" charset="0"/>
              <a:buChar char="•"/>
            </a:pPr>
            <a:r>
              <a:rPr lang="en-US" altLang="en-US" sz="2000" dirty="0"/>
              <a:t>Bluish or pale skin</a:t>
            </a:r>
          </a:p>
          <a:p>
            <a:pPr marL="800100" lvl="1" indent="-342900">
              <a:spcBef>
                <a:spcPct val="0"/>
              </a:spcBef>
              <a:buFont typeface="Arial" panose="020B0604020202020204" pitchFamily="34" charset="0"/>
              <a:buChar char="•"/>
            </a:pPr>
            <a:r>
              <a:rPr lang="en-US" altLang="en-US" sz="2000" dirty="0"/>
              <a:t>Slow responses (such as gag reflex)</a:t>
            </a:r>
          </a:p>
          <a:p>
            <a:pPr marL="800100" lvl="1" indent="-342900">
              <a:spcBef>
                <a:spcPct val="0"/>
              </a:spcBef>
              <a:buFont typeface="Arial" panose="020B0604020202020204" pitchFamily="34" charset="0"/>
              <a:buChar char="•"/>
            </a:pPr>
            <a:r>
              <a:rPr lang="en-US" altLang="en-US" sz="2000" dirty="0"/>
              <a:t>Extremely low body temperature</a:t>
            </a:r>
          </a:p>
          <a:p>
            <a:pPr>
              <a:spcBef>
                <a:spcPct val="0"/>
              </a:spcBef>
            </a:pPr>
            <a:endParaRPr lang="en-US" altLang="en-US" sz="2000" dirty="0"/>
          </a:p>
        </p:txBody>
      </p:sp>
    </p:spTree>
    <p:extLst>
      <p:ext uri="{BB962C8B-B14F-4D97-AF65-F5344CB8AC3E}">
        <p14:creationId xmlns:p14="http://schemas.microsoft.com/office/powerpoint/2010/main" val="113634326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3886200" y="609600"/>
            <a:ext cx="4800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en-US" sz="2800" dirty="0">
                <a:solidFill>
                  <a:schemeClr val="bg1"/>
                </a:solidFill>
                <a:latin typeface="Arial Black" charset="0"/>
                <a:cs typeface="Arial Black" charset="0"/>
              </a:rPr>
              <a:t>Risk Management Training Topics</a:t>
            </a:r>
          </a:p>
        </p:txBody>
      </p:sp>
      <p:sp>
        <p:nvSpPr>
          <p:cNvPr id="3" name="Rectangle 2">
            <a:extLst>
              <a:ext uri="{FF2B5EF4-FFF2-40B4-BE49-F238E27FC236}">
                <a16:creationId xmlns:a16="http://schemas.microsoft.com/office/drawing/2014/main" id="{5F6D6136-F317-48F1-B55C-CC59E6D27E5D}"/>
              </a:ext>
            </a:extLst>
          </p:cNvPr>
          <p:cNvSpPr/>
          <p:nvPr/>
        </p:nvSpPr>
        <p:spPr>
          <a:xfrm>
            <a:off x="457200" y="2125682"/>
            <a:ext cx="7924800" cy="4154984"/>
          </a:xfrm>
          <a:prstGeom prst="rect">
            <a:avLst/>
          </a:prstGeom>
        </p:spPr>
        <p:txBody>
          <a:bodyPr wrap="square">
            <a:spAutoFit/>
          </a:bodyPr>
          <a:lstStyle/>
          <a:p>
            <a:pPr marL="285750" indent="-285750">
              <a:buFont typeface="Arial" panose="020B0604020202020204" pitchFamily="34" charset="0"/>
              <a:buChar char="•"/>
            </a:pPr>
            <a:r>
              <a:rPr lang="en-US" sz="2400" dirty="0"/>
              <a:t>Adoption of the Risk Management Program </a:t>
            </a:r>
          </a:p>
          <a:p>
            <a:pPr marL="285750" indent="-285750">
              <a:buFont typeface="Arial" panose="020B0604020202020204" pitchFamily="34" charset="0"/>
              <a:buChar char="•"/>
            </a:pPr>
            <a:r>
              <a:rPr lang="en-US" sz="2400" dirty="0"/>
              <a:t>Possession, use, &amp; penalties for alcohol &amp; drugs</a:t>
            </a:r>
          </a:p>
          <a:p>
            <a:pPr marL="285750" indent="-285750">
              <a:buFont typeface="Arial" panose="020B0604020202020204" pitchFamily="34" charset="0"/>
              <a:buChar char="•"/>
            </a:pPr>
            <a:r>
              <a:rPr lang="en-US" sz="2400" dirty="0"/>
              <a:t>Drug/Alcohol Overdose &amp; Response</a:t>
            </a:r>
          </a:p>
          <a:p>
            <a:pPr marL="285750" indent="-285750">
              <a:buFont typeface="Arial" panose="020B0604020202020204" pitchFamily="34" charset="0"/>
              <a:buChar char="•"/>
            </a:pPr>
            <a:r>
              <a:rPr lang="en-US" sz="2400" dirty="0"/>
              <a:t>Hazing</a:t>
            </a:r>
          </a:p>
          <a:p>
            <a:pPr marL="285750" indent="-285750">
              <a:buFont typeface="Arial" panose="020B0604020202020204" pitchFamily="34" charset="0"/>
              <a:buChar char="•"/>
            </a:pPr>
            <a:r>
              <a:rPr lang="en-US" sz="2400" dirty="0"/>
              <a:t>Sexual Misconduct/Abuse/Harassment</a:t>
            </a:r>
          </a:p>
          <a:p>
            <a:pPr marL="342900" indent="-342900">
              <a:buFont typeface="Arial" panose="020B0604020202020204" pitchFamily="34" charset="0"/>
              <a:buChar char="•"/>
            </a:pPr>
            <a:r>
              <a:rPr lang="en-US" sz="2400" dirty="0"/>
              <a:t>Fire &amp; Safety Issues (incl. Firearms, Weapons, Explosives)</a:t>
            </a:r>
          </a:p>
          <a:p>
            <a:pPr marL="285750" indent="-285750">
              <a:buFont typeface="Arial" panose="020B0604020202020204" pitchFamily="34" charset="0"/>
              <a:buChar char="•"/>
            </a:pPr>
            <a:r>
              <a:rPr lang="en-US" sz="2400" dirty="0"/>
              <a:t>Issues/Accommodations for Students with Disabilities</a:t>
            </a:r>
          </a:p>
          <a:p>
            <a:pPr marL="285750" indent="-285750">
              <a:buFont typeface="Arial" panose="020B0604020202020204" pitchFamily="34" charset="0"/>
              <a:buChar char="•"/>
            </a:pPr>
            <a:r>
              <a:rPr lang="en-US" sz="2400" dirty="0"/>
              <a:t>Student Travel Policy &amp; Procedures</a:t>
            </a:r>
          </a:p>
          <a:p>
            <a:pPr marL="285750" indent="-285750">
              <a:buFont typeface="Arial" panose="020B0604020202020204" pitchFamily="34" charset="0"/>
              <a:buChar char="•"/>
            </a:pPr>
            <a:r>
              <a:rPr lang="en-US" sz="2400" dirty="0"/>
              <a:t>Behavior at RSO Events</a:t>
            </a:r>
          </a:p>
          <a:p>
            <a:pPr marL="285750" indent="-285750">
              <a:buFont typeface="Arial" panose="020B0604020202020204" pitchFamily="34" charset="0"/>
              <a:buChar char="•"/>
            </a:pPr>
            <a:r>
              <a:rPr lang="en-US" sz="2400" dirty="0"/>
              <a:t>COVID-19</a:t>
            </a:r>
          </a:p>
        </p:txBody>
      </p:sp>
    </p:spTree>
    <p:extLst>
      <p:ext uri="{BB962C8B-B14F-4D97-AF65-F5344CB8AC3E}">
        <p14:creationId xmlns:p14="http://schemas.microsoft.com/office/powerpoint/2010/main" val="3175667954"/>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C50DEA7-48B0-4F44-959A-2D554D474003}"/>
              </a:ext>
            </a:extLst>
          </p:cNvPr>
          <p:cNvSpPr>
            <a:spLocks noChangeArrowheads="1"/>
          </p:cNvSpPr>
          <p:nvPr/>
        </p:nvSpPr>
        <p:spPr bwMode="auto">
          <a:xfrm>
            <a:off x="3886200" y="533400"/>
            <a:ext cx="4800600" cy="798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r>
              <a:rPr lang="en-US" sz="2800" dirty="0">
                <a:solidFill>
                  <a:schemeClr val="bg1"/>
                </a:solidFill>
                <a:latin typeface="Arial Black" charset="0"/>
                <a:cs typeface="Arial Black" charset="0"/>
              </a:rPr>
              <a:t>What to Do if You Overdose on Alcohol?</a:t>
            </a:r>
          </a:p>
        </p:txBody>
      </p:sp>
      <p:sp>
        <p:nvSpPr>
          <p:cNvPr id="4" name="Rectangle 3">
            <a:extLst>
              <a:ext uri="{FF2B5EF4-FFF2-40B4-BE49-F238E27FC236}">
                <a16:creationId xmlns:a16="http://schemas.microsoft.com/office/drawing/2014/main" id="{DDF2E1CF-D7E0-4E5F-8573-1B088B267629}"/>
              </a:ext>
            </a:extLst>
          </p:cNvPr>
          <p:cNvSpPr/>
          <p:nvPr/>
        </p:nvSpPr>
        <p:spPr>
          <a:xfrm>
            <a:off x="457200" y="1905000"/>
            <a:ext cx="8229600" cy="4247317"/>
          </a:xfrm>
          <a:prstGeom prst="rect">
            <a:avLst/>
          </a:prstGeom>
        </p:spPr>
        <p:txBody>
          <a:bodyPr wrap="square">
            <a:spAutoFit/>
          </a:bodyPr>
          <a:lstStyle/>
          <a:p>
            <a:r>
              <a:rPr lang="en-US" sz="1500" dirty="0"/>
              <a:t>If you or a loved one has potentially overdosed on alcohol or is suspected to have alcohol poisoning, seek immediate medical attention by calling 911 to receive emergency help right away. You might also implement a few of the following procedures while waiting for medical personnel to arrive. However, be sure to avoid putting your own safety at risk.</a:t>
            </a:r>
          </a:p>
          <a:p>
            <a:pPr>
              <a:spcBef>
                <a:spcPct val="0"/>
              </a:spcBef>
            </a:pPr>
            <a:endParaRPr lang="en-US" altLang="en-US" sz="1500" dirty="0"/>
          </a:p>
          <a:p>
            <a:pPr marL="285750" indent="-285750">
              <a:spcBef>
                <a:spcPct val="0"/>
              </a:spcBef>
              <a:buFont typeface="Arial" panose="020B0604020202020204" pitchFamily="34" charset="0"/>
              <a:buChar char="•"/>
            </a:pPr>
            <a:r>
              <a:rPr lang="en-US" sz="1500" dirty="0"/>
              <a:t>Check the person’s breathing and heart rate.</a:t>
            </a:r>
          </a:p>
          <a:p>
            <a:pPr marL="285750" lvl="0" indent="-285750">
              <a:buFont typeface="Arial" panose="020B0604020202020204" pitchFamily="34" charset="0"/>
              <a:buChar char="•"/>
            </a:pPr>
            <a:r>
              <a:rPr lang="en-US" sz="1500" dirty="0"/>
              <a:t>If the person is unconscious, try to get a response. Ask the person questions to assess their level of alertness and to calmly keep them engaged, if possible.</a:t>
            </a:r>
          </a:p>
          <a:p>
            <a:pPr marL="285750" lvl="0" indent="-285750">
              <a:buFont typeface="Arial" panose="020B0604020202020204" pitchFamily="34" charset="0"/>
              <a:buChar char="•"/>
            </a:pPr>
            <a:r>
              <a:rPr lang="en-US" sz="1500" dirty="0"/>
              <a:t>Keep the person on their side, no their back (next slide for Bacchus Maneuver)</a:t>
            </a:r>
          </a:p>
          <a:p>
            <a:pPr marL="285750" indent="-285750">
              <a:buFont typeface="Arial" panose="020B0604020202020204" pitchFamily="34" charset="0"/>
              <a:buChar char="•"/>
            </a:pPr>
            <a:r>
              <a:rPr lang="en-US" altLang="en-US" sz="1500" dirty="0"/>
              <a:t>If you are medically qualified to do so, provide CPR if necessary.</a:t>
            </a:r>
            <a:endParaRPr lang="en-US" sz="1500" dirty="0"/>
          </a:p>
          <a:p>
            <a:pPr marL="285750" lvl="0" indent="-285750">
              <a:buFont typeface="Arial" panose="020B0604020202020204" pitchFamily="34" charset="0"/>
              <a:buChar char="•"/>
            </a:pPr>
            <a:r>
              <a:rPr lang="en-US" sz="1500" dirty="0"/>
              <a:t>Before touching the person, tell them what you are going to do. Beware of any signs of aggression.</a:t>
            </a:r>
          </a:p>
          <a:p>
            <a:pPr marL="285750" lvl="0" indent="-285750">
              <a:buFont typeface="Arial" panose="020B0604020202020204" pitchFamily="34" charset="0"/>
              <a:buChar char="•"/>
            </a:pPr>
            <a:r>
              <a:rPr lang="en-US" sz="1500" dirty="0"/>
              <a:t>Give first aid as directed by 911 operators.</a:t>
            </a:r>
          </a:p>
          <a:p>
            <a:pPr marL="285750" lvl="0" indent="-285750">
              <a:buFont typeface="Arial" panose="020B0604020202020204" pitchFamily="34" charset="0"/>
              <a:buChar char="•"/>
            </a:pPr>
            <a:r>
              <a:rPr lang="en-US" sz="1500" dirty="0"/>
              <a:t>Do not try to reason with the person or give your opinions about the situation.</a:t>
            </a:r>
          </a:p>
          <a:p>
            <a:pPr marL="285750" lvl="0" indent="-285750">
              <a:buFont typeface="Arial" panose="020B0604020202020204" pitchFamily="34" charset="0"/>
              <a:buChar char="•"/>
            </a:pPr>
            <a:r>
              <a:rPr lang="en-US" sz="1500" dirty="0"/>
              <a:t>Do not give them food, drink, or medication of any kind.</a:t>
            </a:r>
          </a:p>
          <a:p>
            <a:pPr marL="285750" lvl="0" indent="-285750">
              <a:buFont typeface="Arial" panose="020B0604020202020204" pitchFamily="34" charset="0"/>
              <a:buChar char="•"/>
            </a:pPr>
            <a:r>
              <a:rPr lang="en-US" sz="1500" dirty="0"/>
              <a:t>Walking, showering, or drinking coffee will not help </a:t>
            </a:r>
          </a:p>
          <a:p>
            <a:pPr marL="285750" lvl="0" indent="-285750">
              <a:buFont typeface="Arial" panose="020B0604020202020204" pitchFamily="34" charset="0"/>
              <a:buChar char="•"/>
            </a:pPr>
            <a:r>
              <a:rPr lang="en-US" sz="1500" dirty="0"/>
              <a:t>Stay as calm as possible while waiting for medical personnel arrive.</a:t>
            </a:r>
          </a:p>
          <a:p>
            <a:pPr marL="285750" lvl="0" indent="-285750">
              <a:buFont typeface="Arial" panose="020B0604020202020204" pitchFamily="34" charset="0"/>
              <a:buChar char="•"/>
            </a:pPr>
            <a:r>
              <a:rPr lang="en-US" sz="1500" dirty="0"/>
              <a:t>Assure the person that help is coming.</a:t>
            </a:r>
          </a:p>
        </p:txBody>
      </p:sp>
    </p:spTree>
    <p:extLst>
      <p:ext uri="{BB962C8B-B14F-4D97-AF65-F5344CB8AC3E}">
        <p14:creationId xmlns:p14="http://schemas.microsoft.com/office/powerpoint/2010/main" val="2584724439"/>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244127-AECA-4513-BA0A-587983DC60E8}"/>
              </a:ext>
            </a:extLst>
          </p:cNvPr>
          <p:cNvSpPr>
            <a:spLocks noChangeArrowheads="1"/>
          </p:cNvSpPr>
          <p:nvPr/>
        </p:nvSpPr>
        <p:spPr bwMode="auto">
          <a:xfrm>
            <a:off x="4343400" y="767081"/>
            <a:ext cx="3962400" cy="604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r>
              <a:rPr lang="en-US" sz="2800" dirty="0">
                <a:solidFill>
                  <a:schemeClr val="bg1"/>
                </a:solidFill>
                <a:latin typeface="Arial Black" charset="0"/>
                <a:cs typeface="Arial Black" charset="0"/>
              </a:rPr>
              <a:t>Bacchus Maneuver</a:t>
            </a:r>
          </a:p>
        </p:txBody>
      </p:sp>
      <p:pic>
        <p:nvPicPr>
          <p:cNvPr id="7" name="Picture 6" descr="A close up of a logo&#10;&#10;Description automatically generated">
            <a:extLst>
              <a:ext uri="{FF2B5EF4-FFF2-40B4-BE49-F238E27FC236}">
                <a16:creationId xmlns:a16="http://schemas.microsoft.com/office/drawing/2014/main" id="{334C71F7-0623-4986-BF5F-18A1689759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175" y="1905000"/>
            <a:ext cx="4381649" cy="4495800"/>
          </a:xfrm>
          <a:prstGeom prst="rect">
            <a:avLst/>
          </a:prstGeom>
        </p:spPr>
      </p:pic>
    </p:spTree>
    <p:extLst>
      <p:ext uri="{BB962C8B-B14F-4D97-AF65-F5344CB8AC3E}">
        <p14:creationId xmlns:p14="http://schemas.microsoft.com/office/powerpoint/2010/main" val="899527694"/>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C50DEA7-48B0-4F44-959A-2D554D474003}"/>
              </a:ext>
            </a:extLst>
          </p:cNvPr>
          <p:cNvSpPr>
            <a:spLocks noChangeArrowheads="1"/>
          </p:cNvSpPr>
          <p:nvPr/>
        </p:nvSpPr>
        <p:spPr bwMode="auto">
          <a:xfrm>
            <a:off x="3886200" y="573087"/>
            <a:ext cx="4800600" cy="798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r>
              <a:rPr lang="en-US" sz="2800" dirty="0">
                <a:solidFill>
                  <a:schemeClr val="bg1"/>
                </a:solidFill>
                <a:latin typeface="Arial Black" charset="0"/>
                <a:cs typeface="Arial Black" charset="0"/>
              </a:rPr>
              <a:t>Preventing Alcohol Overdose/Poisoning</a:t>
            </a:r>
          </a:p>
        </p:txBody>
      </p:sp>
      <p:sp>
        <p:nvSpPr>
          <p:cNvPr id="2" name="Rectangle 1">
            <a:extLst>
              <a:ext uri="{FF2B5EF4-FFF2-40B4-BE49-F238E27FC236}">
                <a16:creationId xmlns:a16="http://schemas.microsoft.com/office/drawing/2014/main" id="{450200CF-B7B4-4697-B392-21535FCA35CC}"/>
              </a:ext>
            </a:extLst>
          </p:cNvPr>
          <p:cNvSpPr/>
          <p:nvPr/>
        </p:nvSpPr>
        <p:spPr>
          <a:xfrm>
            <a:off x="566583" y="1905000"/>
            <a:ext cx="8010833" cy="4401205"/>
          </a:xfrm>
          <a:prstGeom prst="rect">
            <a:avLst/>
          </a:prstGeom>
        </p:spPr>
        <p:txBody>
          <a:bodyPr wrap="square">
            <a:spAutoFit/>
          </a:bodyPr>
          <a:lstStyle/>
          <a:p>
            <a:pPr>
              <a:spcBef>
                <a:spcPct val="0"/>
              </a:spcBef>
            </a:pPr>
            <a:r>
              <a:rPr lang="en-US" altLang="en-US" sz="1750" dirty="0"/>
              <a:t>Of course, not consuming alcohol is the most advisable way to prevent an overdose/poisoning. But certain steps can help decrease the likelihood of overdose/poisoning, including:</a:t>
            </a:r>
          </a:p>
          <a:p>
            <a:pPr>
              <a:spcBef>
                <a:spcPct val="0"/>
              </a:spcBef>
            </a:pPr>
            <a:endParaRPr lang="en-US" altLang="en-US" sz="1750" dirty="0"/>
          </a:p>
          <a:p>
            <a:pPr marL="285750" indent="-285750">
              <a:buFont typeface="Arial" panose="020B0604020202020204" pitchFamily="34" charset="0"/>
              <a:buChar char="•"/>
            </a:pPr>
            <a:r>
              <a:rPr lang="en-US" sz="1750" dirty="0"/>
              <a:t>Know your alcohol limits for your body and set your limit before you start.</a:t>
            </a:r>
          </a:p>
          <a:p>
            <a:pPr marL="285750" indent="-285750">
              <a:buFont typeface="Arial" panose="020B0604020202020204" pitchFamily="34" charset="0"/>
              <a:buChar char="•"/>
            </a:pPr>
            <a:r>
              <a:rPr lang="en-US" sz="1750" dirty="0"/>
              <a:t>Avoid drinking games.</a:t>
            </a:r>
          </a:p>
          <a:p>
            <a:pPr marL="285750" indent="-285750">
              <a:buFont typeface="Arial" panose="020B0604020202020204" pitchFamily="34" charset="0"/>
              <a:buChar char="•"/>
            </a:pPr>
            <a:r>
              <a:rPr lang="en-US" sz="1750" dirty="0"/>
              <a:t>Use caution when sick or tired.</a:t>
            </a:r>
          </a:p>
          <a:p>
            <a:pPr marL="285750" indent="-285750">
              <a:buFont typeface="Arial" panose="020B0604020202020204" pitchFamily="34" charset="0"/>
              <a:buChar char="•"/>
            </a:pPr>
            <a:r>
              <a:rPr lang="en-US" sz="1750" dirty="0"/>
              <a:t>Alternate with non-alcoholic beverages and have no more than 1 drink per hour. Sip your drink instead of chugging. On average it takes most people nearly 3 hours to eliminate the alcohol of 2 standard drinks.</a:t>
            </a:r>
          </a:p>
          <a:p>
            <a:pPr marL="285750" indent="-285750">
              <a:buFont typeface="Arial" panose="020B0604020202020204" pitchFamily="34" charset="0"/>
              <a:buChar char="•"/>
            </a:pPr>
            <a:r>
              <a:rPr lang="en-US" sz="1750" dirty="0"/>
              <a:t>Avoid “mega” drinks that contain more alcohol than a standard drink.</a:t>
            </a:r>
          </a:p>
          <a:p>
            <a:pPr marL="285750" indent="-285750">
              <a:buFont typeface="Arial" panose="020B0604020202020204" pitchFamily="34" charset="0"/>
              <a:buChar char="•"/>
            </a:pPr>
            <a:r>
              <a:rPr lang="en-US" sz="1750" dirty="0"/>
              <a:t>Eat before and while drinking. Alcohol is absorbed slower when there is food in your stomach. </a:t>
            </a:r>
          </a:p>
          <a:p>
            <a:pPr marL="285750" indent="-285750">
              <a:buFont typeface="Arial" panose="020B0604020202020204" pitchFamily="34" charset="0"/>
              <a:buChar char="•"/>
            </a:pPr>
            <a:r>
              <a:rPr lang="en-US" sz="1750" dirty="0"/>
              <a:t>Avoid mixing alcohol with other drugs.</a:t>
            </a:r>
          </a:p>
          <a:p>
            <a:pPr marL="285750" indent="-285750">
              <a:buFont typeface="Arial" panose="020B0604020202020204" pitchFamily="34" charset="0"/>
              <a:buChar char="•"/>
            </a:pPr>
            <a:r>
              <a:rPr lang="en-US" sz="1750" dirty="0"/>
              <a:t>Use a designated driver or use a driving app (Uber, Lyft, etc.).</a:t>
            </a:r>
          </a:p>
          <a:p>
            <a:pPr marL="285750" indent="-285750">
              <a:buFont typeface="Arial" panose="020B0604020202020204" pitchFamily="34" charset="0"/>
              <a:buChar char="•"/>
            </a:pPr>
            <a:r>
              <a:rPr lang="en-US" sz="1750" dirty="0"/>
              <a:t>Time is the ONLY thing that can sober a person up</a:t>
            </a:r>
          </a:p>
        </p:txBody>
      </p:sp>
    </p:spTree>
    <p:extLst>
      <p:ext uri="{BB962C8B-B14F-4D97-AF65-F5344CB8AC3E}">
        <p14:creationId xmlns:p14="http://schemas.microsoft.com/office/powerpoint/2010/main" val="3616294650"/>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60EB7DAA-57C1-478C-9C66-D005236534D1}"/>
              </a:ext>
            </a:extLst>
          </p:cNvPr>
          <p:cNvSpPr txBox="1">
            <a:spLocks noGrp="1"/>
          </p:cNvSpPr>
          <p:nvPr>
            <p:ph idx="1"/>
          </p:nvPr>
        </p:nvSpPr>
        <p:spPr>
          <a:xfrm>
            <a:off x="457200" y="1905000"/>
            <a:ext cx="8229600" cy="4221163"/>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Geneva" pitchFamily="34" charset="0"/>
              </a:defRPr>
            </a:lvl1pPr>
            <a:lvl2pPr marL="742950" indent="-285750" algn="l" rtl="0" eaLnBrk="1" fontAlgn="base" hangingPunct="1">
              <a:spcBef>
                <a:spcPct val="20000"/>
              </a:spcBef>
              <a:spcAft>
                <a:spcPct val="0"/>
              </a:spcAft>
              <a:buChar char="–"/>
              <a:defRPr sz="2800">
                <a:solidFill>
                  <a:schemeClr val="tx1"/>
                </a:solidFill>
                <a:latin typeface="+mn-lt"/>
                <a:ea typeface="+mn-ea"/>
                <a:cs typeface="Geneva" pitchFamily="34"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Geneva" pitchFamily="34"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FontTx/>
              <a:buNone/>
            </a:pPr>
            <a:r>
              <a:rPr lang="en-US" sz="2000" dirty="0"/>
              <a:t>Drug abuse can affect a person’s mental alertness, consciousness, cognitive and neurological functions, as well as lead to death, homelessness, loss of family and friends and even prison</a:t>
            </a:r>
          </a:p>
          <a:p>
            <a:pPr marL="0" indent="0">
              <a:buFontTx/>
              <a:buNone/>
            </a:pPr>
            <a:endParaRPr lang="en-US" sz="2000" kern="0" dirty="0"/>
          </a:p>
          <a:p>
            <a:pPr marL="0" indent="0">
              <a:buFontTx/>
              <a:buNone/>
            </a:pPr>
            <a:r>
              <a:rPr lang="en-US" sz="2000" kern="0" dirty="0"/>
              <a:t>It is illegal to use, manufacture, own, sell, and/or distribute substances defined and regulated under Chapters 481-485 of the Texas Health and Safety Code. </a:t>
            </a:r>
          </a:p>
        </p:txBody>
      </p:sp>
      <p:pic>
        <p:nvPicPr>
          <p:cNvPr id="4" name="Picture 3">
            <a:extLst>
              <a:ext uri="{FF2B5EF4-FFF2-40B4-BE49-F238E27FC236}">
                <a16:creationId xmlns:a16="http://schemas.microsoft.com/office/drawing/2014/main" id="{7A399638-F65D-4B44-9AAA-60B784E24079}"/>
              </a:ext>
            </a:extLst>
          </p:cNvPr>
          <p:cNvPicPr>
            <a:picLocks noChangeAspect="1"/>
          </p:cNvPicPr>
          <p:nvPr/>
        </p:nvPicPr>
        <p:blipFill>
          <a:blip r:embed="rId3"/>
          <a:stretch>
            <a:fillRect/>
          </a:stretch>
        </p:blipFill>
        <p:spPr>
          <a:xfrm>
            <a:off x="1872205" y="4011099"/>
            <a:ext cx="2356895" cy="2356895"/>
          </a:xfrm>
          <a:prstGeom prst="rect">
            <a:avLst/>
          </a:prstGeom>
        </p:spPr>
      </p:pic>
      <p:pic>
        <p:nvPicPr>
          <p:cNvPr id="5" name="Picture 4">
            <a:extLst>
              <a:ext uri="{FF2B5EF4-FFF2-40B4-BE49-F238E27FC236}">
                <a16:creationId xmlns:a16="http://schemas.microsoft.com/office/drawing/2014/main" id="{C7CF2B20-44C1-4182-BEB7-26B513C66D9C}"/>
              </a:ext>
            </a:extLst>
          </p:cNvPr>
          <p:cNvPicPr>
            <a:picLocks noChangeAspect="1"/>
          </p:cNvPicPr>
          <p:nvPr/>
        </p:nvPicPr>
        <p:blipFill>
          <a:blip r:embed="rId4"/>
          <a:stretch>
            <a:fillRect/>
          </a:stretch>
        </p:blipFill>
        <p:spPr>
          <a:xfrm>
            <a:off x="4229100" y="4068994"/>
            <a:ext cx="4114800" cy="2356895"/>
          </a:xfrm>
          <a:prstGeom prst="rect">
            <a:avLst/>
          </a:prstGeom>
        </p:spPr>
      </p:pic>
      <p:sp>
        <p:nvSpPr>
          <p:cNvPr id="6" name="Rectangle 5">
            <a:extLst>
              <a:ext uri="{FF2B5EF4-FFF2-40B4-BE49-F238E27FC236}">
                <a16:creationId xmlns:a16="http://schemas.microsoft.com/office/drawing/2014/main" id="{EAE50D8C-0957-4B52-9190-4EEE160C9618}"/>
              </a:ext>
            </a:extLst>
          </p:cNvPr>
          <p:cNvSpPr>
            <a:spLocks noChangeArrowheads="1"/>
          </p:cNvSpPr>
          <p:nvPr/>
        </p:nvSpPr>
        <p:spPr bwMode="auto">
          <a:xfrm>
            <a:off x="3886200" y="762001"/>
            <a:ext cx="48006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r>
              <a:rPr lang="en-US" sz="2800" dirty="0">
                <a:solidFill>
                  <a:schemeClr val="bg1"/>
                </a:solidFill>
                <a:latin typeface="Arial Black" charset="0"/>
                <a:cs typeface="Arial Black" charset="0"/>
              </a:rPr>
              <a:t>Drug Use</a:t>
            </a:r>
          </a:p>
        </p:txBody>
      </p:sp>
    </p:spTree>
    <p:extLst>
      <p:ext uri="{BB962C8B-B14F-4D97-AF65-F5344CB8AC3E}">
        <p14:creationId xmlns:p14="http://schemas.microsoft.com/office/powerpoint/2010/main" val="3535669988"/>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60EB7DAA-57C1-478C-9C66-D005236534D1}"/>
              </a:ext>
            </a:extLst>
          </p:cNvPr>
          <p:cNvSpPr txBox="1">
            <a:spLocks noGrp="1"/>
          </p:cNvSpPr>
          <p:nvPr>
            <p:ph idx="1"/>
          </p:nvPr>
        </p:nvSpPr>
        <p:spPr>
          <a:xfrm>
            <a:off x="457200" y="1874837"/>
            <a:ext cx="8229600" cy="4221163"/>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Geneva" pitchFamily="34" charset="0"/>
              </a:defRPr>
            </a:lvl1pPr>
            <a:lvl2pPr marL="742950" indent="-285750" algn="l" rtl="0" eaLnBrk="1" fontAlgn="base" hangingPunct="1">
              <a:spcBef>
                <a:spcPct val="20000"/>
              </a:spcBef>
              <a:spcAft>
                <a:spcPct val="0"/>
              </a:spcAft>
              <a:buChar char="–"/>
              <a:defRPr sz="2800">
                <a:solidFill>
                  <a:schemeClr val="tx1"/>
                </a:solidFill>
                <a:latin typeface="+mn-lt"/>
                <a:ea typeface="+mn-ea"/>
                <a:cs typeface="Geneva" pitchFamily="34"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Geneva" pitchFamily="34"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FontTx/>
              <a:buNone/>
            </a:pPr>
            <a:r>
              <a:rPr lang="en-US" sz="1800" dirty="0"/>
              <a:t>Also known as CDS, or controlled dangerous substances, these drugs include: heroin; cocaine; meth; marijuana, as well as the compounds used to manufacture narcotics, synthetic steroids, depressants, and stimulants. These are substances with high potential for abuse which may lead to severe psychological or physical dependence.</a:t>
            </a:r>
          </a:p>
          <a:p>
            <a:pPr marL="0" indent="0">
              <a:buFontTx/>
              <a:buNone/>
            </a:pPr>
            <a:endParaRPr lang="en-US" sz="1200" kern="0" dirty="0"/>
          </a:p>
          <a:p>
            <a:pPr marL="0" indent="0">
              <a:buFontTx/>
              <a:buNone/>
            </a:pPr>
            <a:r>
              <a:rPr lang="en-US" sz="1800" dirty="0"/>
              <a:t>Texas state law imposes penalties that range from a relatively minor misdemeanor to severe felony charges. Depending on certain factors or circumstances charges could be drug possession or drug possession with intent to distribute. Determining factors are:</a:t>
            </a:r>
          </a:p>
          <a:p>
            <a:r>
              <a:rPr lang="en-US" sz="1800" dirty="0"/>
              <a:t>Quantity</a:t>
            </a:r>
          </a:p>
          <a:p>
            <a:r>
              <a:rPr lang="en-US" sz="1800" dirty="0"/>
              <a:t>How the drug was concealed or stored</a:t>
            </a:r>
          </a:p>
          <a:p>
            <a:r>
              <a:rPr lang="en-US" sz="1800" dirty="0"/>
              <a:t>Possession of drug with paraphernalia (scale)</a:t>
            </a:r>
          </a:p>
          <a:p>
            <a:r>
              <a:rPr lang="en-US" sz="1800" dirty="0"/>
              <a:t>Drugs found with a large amount of money</a:t>
            </a:r>
          </a:p>
          <a:p>
            <a:r>
              <a:rPr lang="en-US" sz="1800" dirty="0"/>
              <a:t>Past convictions/prior offenses</a:t>
            </a:r>
            <a:endParaRPr lang="en-US" sz="1800" kern="0" dirty="0"/>
          </a:p>
        </p:txBody>
      </p:sp>
      <p:sp>
        <p:nvSpPr>
          <p:cNvPr id="6" name="Rectangle 5">
            <a:extLst>
              <a:ext uri="{FF2B5EF4-FFF2-40B4-BE49-F238E27FC236}">
                <a16:creationId xmlns:a16="http://schemas.microsoft.com/office/drawing/2014/main" id="{EAE50D8C-0957-4B52-9190-4EEE160C9618}"/>
              </a:ext>
            </a:extLst>
          </p:cNvPr>
          <p:cNvSpPr>
            <a:spLocks noChangeArrowheads="1"/>
          </p:cNvSpPr>
          <p:nvPr/>
        </p:nvSpPr>
        <p:spPr bwMode="auto">
          <a:xfrm>
            <a:off x="3733800" y="685800"/>
            <a:ext cx="51054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r>
              <a:rPr lang="en-US" sz="2300" dirty="0">
                <a:solidFill>
                  <a:schemeClr val="bg1"/>
                </a:solidFill>
                <a:latin typeface="Arial Black" charset="0"/>
                <a:cs typeface="Arial Black" charset="0"/>
              </a:rPr>
              <a:t>Controlled Substances/ Drug Possession under Texas Law</a:t>
            </a:r>
          </a:p>
        </p:txBody>
      </p:sp>
    </p:spTree>
    <p:extLst>
      <p:ext uri="{BB962C8B-B14F-4D97-AF65-F5344CB8AC3E}">
        <p14:creationId xmlns:p14="http://schemas.microsoft.com/office/powerpoint/2010/main" val="1919467112"/>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4923D0-5723-4F5A-9CB8-22119B126107}"/>
              </a:ext>
            </a:extLst>
          </p:cNvPr>
          <p:cNvSpPr>
            <a:spLocks noChangeArrowheads="1"/>
          </p:cNvSpPr>
          <p:nvPr/>
        </p:nvSpPr>
        <p:spPr bwMode="auto">
          <a:xfrm>
            <a:off x="3886200" y="533400"/>
            <a:ext cx="4800600" cy="798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r>
              <a:rPr lang="en-US" sz="2800" dirty="0">
                <a:solidFill>
                  <a:schemeClr val="bg1"/>
                </a:solidFill>
                <a:latin typeface="Arial Black" charset="0"/>
                <a:cs typeface="Arial Black" charset="0"/>
              </a:rPr>
              <a:t>Symptoms/Signs of Drug Overdose</a:t>
            </a:r>
          </a:p>
        </p:txBody>
      </p:sp>
      <p:sp>
        <p:nvSpPr>
          <p:cNvPr id="2" name="Rectangle 1">
            <a:extLst>
              <a:ext uri="{FF2B5EF4-FFF2-40B4-BE49-F238E27FC236}">
                <a16:creationId xmlns:a16="http://schemas.microsoft.com/office/drawing/2014/main" id="{E3D41D51-0E0F-4CB7-B241-35D878CA4F02}"/>
              </a:ext>
            </a:extLst>
          </p:cNvPr>
          <p:cNvSpPr/>
          <p:nvPr/>
        </p:nvSpPr>
        <p:spPr>
          <a:xfrm>
            <a:off x="457200" y="1846451"/>
            <a:ext cx="8534400" cy="1323439"/>
          </a:xfrm>
          <a:prstGeom prst="rect">
            <a:avLst/>
          </a:prstGeom>
        </p:spPr>
        <p:txBody>
          <a:bodyPr wrap="square">
            <a:spAutoFit/>
          </a:bodyPr>
          <a:lstStyle/>
          <a:p>
            <a:pPr>
              <a:spcBef>
                <a:spcPct val="0"/>
              </a:spcBef>
            </a:pPr>
            <a:r>
              <a:rPr lang="en-US" altLang="en-US" sz="2000" dirty="0"/>
              <a:t>The physical and psychological signs of a drug overdose can vary depending on the type of drug taken, and whether the drug was taken in </a:t>
            </a:r>
            <a:r>
              <a:rPr lang="en-US" altLang="en-US" sz="2000" dirty="0">
                <a:hlinkClick r:id="rId3">
                  <a:extLst>
                    <a:ext uri="{A12FA001-AC4F-418D-AE19-62706E023703}">
                      <ahyp:hlinkClr xmlns:ahyp="http://schemas.microsoft.com/office/drawing/2018/hyperlinkcolor" val="tx"/>
                    </a:ext>
                  </a:extLst>
                </a:hlinkClick>
              </a:rPr>
              <a:t>combination with other substances.</a:t>
            </a:r>
            <a:endParaRPr lang="en-US" altLang="en-US" sz="2000" dirty="0"/>
          </a:p>
          <a:p>
            <a:pPr>
              <a:spcBef>
                <a:spcPct val="0"/>
              </a:spcBef>
            </a:pPr>
            <a:r>
              <a:rPr lang="en-US" altLang="en-US" sz="2000" dirty="0"/>
              <a:t>Common signs and symptoms of a drug overdose can include:</a:t>
            </a:r>
          </a:p>
        </p:txBody>
      </p:sp>
      <p:sp>
        <p:nvSpPr>
          <p:cNvPr id="7" name="Rectangle 6">
            <a:extLst>
              <a:ext uri="{FF2B5EF4-FFF2-40B4-BE49-F238E27FC236}">
                <a16:creationId xmlns:a16="http://schemas.microsoft.com/office/drawing/2014/main" id="{2F8617B5-0866-4D69-9100-9EE6C796DF05}"/>
              </a:ext>
            </a:extLst>
          </p:cNvPr>
          <p:cNvSpPr/>
          <p:nvPr/>
        </p:nvSpPr>
        <p:spPr>
          <a:xfrm>
            <a:off x="228600" y="3235048"/>
            <a:ext cx="4191000" cy="2862322"/>
          </a:xfrm>
          <a:prstGeom prst="rect">
            <a:avLst/>
          </a:prstGeom>
        </p:spPr>
        <p:txBody>
          <a:bodyPr wrap="square">
            <a:spAutoFit/>
          </a:bodyPr>
          <a:lstStyle/>
          <a:p>
            <a:pPr marL="800100" lvl="1" indent="-342900">
              <a:spcBef>
                <a:spcPct val="0"/>
              </a:spcBef>
              <a:buFont typeface="Arial" panose="020B0604020202020204" pitchFamily="34" charset="0"/>
              <a:buChar char="•"/>
            </a:pPr>
            <a:r>
              <a:rPr lang="en-US" altLang="en-US" dirty="0"/>
              <a:t>Dilated pupils.</a:t>
            </a:r>
          </a:p>
          <a:p>
            <a:pPr marL="800100" lvl="1" indent="-342900">
              <a:spcBef>
                <a:spcPct val="0"/>
              </a:spcBef>
              <a:buFont typeface="Arial" panose="020B0604020202020204" pitchFamily="34" charset="0"/>
              <a:buChar char="•"/>
            </a:pPr>
            <a:r>
              <a:rPr lang="en-US" altLang="en-US" dirty="0"/>
              <a:t>Unsteady walking.</a:t>
            </a:r>
          </a:p>
          <a:p>
            <a:pPr marL="800100" lvl="1" indent="-342900">
              <a:spcBef>
                <a:spcPct val="0"/>
              </a:spcBef>
              <a:buFont typeface="Arial" panose="020B0604020202020204" pitchFamily="34" charset="0"/>
              <a:buChar char="•"/>
            </a:pPr>
            <a:r>
              <a:rPr lang="en-US" altLang="en-US" dirty="0"/>
              <a:t>Chest pain.</a:t>
            </a:r>
          </a:p>
          <a:p>
            <a:pPr marL="800100" lvl="1" indent="-342900">
              <a:spcBef>
                <a:spcPct val="0"/>
              </a:spcBef>
              <a:buFont typeface="Arial" panose="020B0604020202020204" pitchFamily="34" charset="0"/>
              <a:buChar char="•"/>
            </a:pPr>
            <a:r>
              <a:rPr lang="en-US" altLang="en-US" dirty="0"/>
              <a:t>Severe difficulty breathing, shallow breathing, or complete cessation of breath.</a:t>
            </a:r>
          </a:p>
          <a:p>
            <a:pPr marL="800100" lvl="1" indent="-342900">
              <a:spcBef>
                <a:spcPct val="0"/>
              </a:spcBef>
              <a:buFont typeface="Arial" panose="020B0604020202020204" pitchFamily="34" charset="0"/>
              <a:buChar char="•"/>
            </a:pPr>
            <a:r>
              <a:rPr lang="en-US" altLang="en-US" dirty="0"/>
              <a:t>Gurgling sounds that indicate the person’s airway is blocked.</a:t>
            </a:r>
          </a:p>
          <a:p>
            <a:pPr marL="800100" lvl="1" indent="-342900">
              <a:spcBef>
                <a:spcPct val="0"/>
              </a:spcBef>
              <a:buFont typeface="Arial" panose="020B0604020202020204" pitchFamily="34" charset="0"/>
              <a:buChar char="•"/>
            </a:pPr>
            <a:r>
              <a:rPr lang="en-US" altLang="en-US" dirty="0"/>
              <a:t>Blue lips or fingers.</a:t>
            </a:r>
          </a:p>
          <a:p>
            <a:pPr marL="800100" lvl="1" indent="-342900">
              <a:spcBef>
                <a:spcPct val="0"/>
              </a:spcBef>
              <a:buFont typeface="Arial" panose="020B0604020202020204" pitchFamily="34" charset="0"/>
              <a:buChar char="•"/>
            </a:pPr>
            <a:r>
              <a:rPr lang="en-US" altLang="en-US" dirty="0"/>
              <a:t>Nausea or vomiting.</a:t>
            </a:r>
          </a:p>
        </p:txBody>
      </p:sp>
      <p:sp>
        <p:nvSpPr>
          <p:cNvPr id="8" name="Rectangle 7">
            <a:extLst>
              <a:ext uri="{FF2B5EF4-FFF2-40B4-BE49-F238E27FC236}">
                <a16:creationId xmlns:a16="http://schemas.microsoft.com/office/drawing/2014/main" id="{3B9D7B16-75C0-44F0-89FD-6B535566A8FF}"/>
              </a:ext>
            </a:extLst>
          </p:cNvPr>
          <p:cNvSpPr/>
          <p:nvPr/>
        </p:nvSpPr>
        <p:spPr>
          <a:xfrm>
            <a:off x="4112581" y="3235048"/>
            <a:ext cx="4572000" cy="2862322"/>
          </a:xfrm>
          <a:prstGeom prst="rect">
            <a:avLst/>
          </a:prstGeom>
        </p:spPr>
        <p:txBody>
          <a:bodyPr>
            <a:spAutoFit/>
          </a:bodyPr>
          <a:lstStyle/>
          <a:p>
            <a:pPr marL="800100" lvl="1" indent="-342900">
              <a:spcBef>
                <a:spcPct val="0"/>
              </a:spcBef>
              <a:buFont typeface="Arial" panose="020B0604020202020204" pitchFamily="34" charset="0"/>
              <a:buChar char="•"/>
            </a:pPr>
            <a:r>
              <a:rPr lang="en-US" altLang="en-US" dirty="0"/>
              <a:t>Abnormally high body temperature.</a:t>
            </a:r>
          </a:p>
          <a:p>
            <a:pPr marL="800100" lvl="1" indent="-342900">
              <a:spcBef>
                <a:spcPct val="0"/>
              </a:spcBef>
              <a:buFont typeface="Arial" panose="020B0604020202020204" pitchFamily="34" charset="0"/>
              <a:buChar char="•"/>
            </a:pPr>
            <a:r>
              <a:rPr lang="en-US" altLang="en-US" dirty="0"/>
              <a:t>Violent or aggressive behavior.</a:t>
            </a:r>
          </a:p>
          <a:p>
            <a:pPr marL="800100" lvl="1" indent="-342900">
              <a:spcBef>
                <a:spcPct val="0"/>
              </a:spcBef>
              <a:buFont typeface="Arial" panose="020B0604020202020204" pitchFamily="34" charset="0"/>
              <a:buChar char="•"/>
            </a:pPr>
            <a:r>
              <a:rPr lang="en-US" altLang="en-US" dirty="0"/>
              <a:t>Disorientation or confusion.</a:t>
            </a:r>
          </a:p>
          <a:p>
            <a:pPr marL="800100" lvl="1" indent="-342900">
              <a:spcBef>
                <a:spcPct val="0"/>
              </a:spcBef>
              <a:buFont typeface="Arial" panose="020B0604020202020204" pitchFamily="34" charset="0"/>
              <a:buChar char="•"/>
            </a:pPr>
            <a:r>
              <a:rPr lang="en-US" altLang="en-US" dirty="0"/>
              <a:t>Paranoia.</a:t>
            </a:r>
          </a:p>
          <a:p>
            <a:pPr marL="800100" lvl="1" indent="-342900">
              <a:spcBef>
                <a:spcPct val="0"/>
              </a:spcBef>
              <a:buFont typeface="Arial" panose="020B0604020202020204" pitchFamily="34" charset="0"/>
              <a:buChar char="•"/>
            </a:pPr>
            <a:r>
              <a:rPr lang="en-US" altLang="en-US" dirty="0"/>
              <a:t>Agitation.</a:t>
            </a:r>
          </a:p>
          <a:p>
            <a:pPr marL="800100" lvl="1" indent="-342900">
              <a:spcBef>
                <a:spcPct val="0"/>
              </a:spcBef>
              <a:buFont typeface="Arial" panose="020B0604020202020204" pitchFamily="34" charset="0"/>
              <a:buChar char="•"/>
            </a:pPr>
            <a:r>
              <a:rPr lang="en-US" altLang="en-US" dirty="0"/>
              <a:t>Convulsions or tremors.</a:t>
            </a:r>
          </a:p>
          <a:p>
            <a:pPr marL="800100" lvl="1" indent="-342900">
              <a:spcBef>
                <a:spcPct val="0"/>
              </a:spcBef>
              <a:buFont typeface="Arial" panose="020B0604020202020204" pitchFamily="34" charset="0"/>
              <a:buChar char="•"/>
            </a:pPr>
            <a:r>
              <a:rPr lang="en-US" altLang="en-US" dirty="0"/>
              <a:t>Seizures.</a:t>
            </a:r>
          </a:p>
          <a:p>
            <a:pPr marL="800100" lvl="1" indent="-342900">
              <a:spcBef>
                <a:spcPct val="0"/>
              </a:spcBef>
              <a:buFont typeface="Arial" panose="020B0604020202020204" pitchFamily="34" charset="0"/>
              <a:buChar char="•"/>
            </a:pPr>
            <a:r>
              <a:rPr lang="en-US" altLang="en-US" dirty="0"/>
              <a:t>Unresponsiveness.</a:t>
            </a:r>
          </a:p>
          <a:p>
            <a:pPr marL="800100" lvl="1" indent="-342900">
              <a:spcBef>
                <a:spcPct val="0"/>
              </a:spcBef>
              <a:buFont typeface="Arial" panose="020B0604020202020204" pitchFamily="34" charset="0"/>
              <a:buChar char="•"/>
            </a:pPr>
            <a:r>
              <a:rPr lang="en-US" altLang="en-US" dirty="0"/>
              <a:t>Unconsciousness.</a:t>
            </a:r>
          </a:p>
          <a:p>
            <a:pPr marL="800100" lvl="1" indent="-342900">
              <a:spcBef>
                <a:spcPct val="0"/>
              </a:spcBef>
              <a:buFont typeface="Arial" panose="020B0604020202020204" pitchFamily="34" charset="0"/>
              <a:buChar char="•"/>
            </a:pPr>
            <a:r>
              <a:rPr lang="en-US" altLang="en-US" dirty="0"/>
              <a:t>Death.</a:t>
            </a:r>
            <a:endParaRPr lang="en-US" altLang="en-US" sz="2000" dirty="0"/>
          </a:p>
        </p:txBody>
      </p:sp>
    </p:spTree>
    <p:extLst>
      <p:ext uri="{BB962C8B-B14F-4D97-AF65-F5344CB8AC3E}">
        <p14:creationId xmlns:p14="http://schemas.microsoft.com/office/powerpoint/2010/main" val="3722973619"/>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C50DEA7-48B0-4F44-959A-2D554D474003}"/>
              </a:ext>
            </a:extLst>
          </p:cNvPr>
          <p:cNvSpPr>
            <a:spLocks noChangeArrowheads="1"/>
          </p:cNvSpPr>
          <p:nvPr/>
        </p:nvSpPr>
        <p:spPr bwMode="auto">
          <a:xfrm>
            <a:off x="3886200" y="533400"/>
            <a:ext cx="4800600" cy="798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r>
              <a:rPr lang="en-US" sz="2800" dirty="0">
                <a:solidFill>
                  <a:schemeClr val="bg1"/>
                </a:solidFill>
                <a:latin typeface="Arial Black" charset="0"/>
                <a:cs typeface="Arial Black" charset="0"/>
              </a:rPr>
              <a:t>What to Do if You Overdose on Drugs?</a:t>
            </a:r>
          </a:p>
        </p:txBody>
      </p:sp>
      <p:sp>
        <p:nvSpPr>
          <p:cNvPr id="4" name="Rectangle 3">
            <a:extLst>
              <a:ext uri="{FF2B5EF4-FFF2-40B4-BE49-F238E27FC236}">
                <a16:creationId xmlns:a16="http://schemas.microsoft.com/office/drawing/2014/main" id="{DDF2E1CF-D7E0-4E5F-8573-1B088B267629}"/>
              </a:ext>
            </a:extLst>
          </p:cNvPr>
          <p:cNvSpPr/>
          <p:nvPr/>
        </p:nvSpPr>
        <p:spPr>
          <a:xfrm>
            <a:off x="457200" y="1860352"/>
            <a:ext cx="8229600" cy="4616648"/>
          </a:xfrm>
          <a:prstGeom prst="rect">
            <a:avLst/>
          </a:prstGeom>
        </p:spPr>
        <p:txBody>
          <a:bodyPr wrap="square">
            <a:spAutoFit/>
          </a:bodyPr>
          <a:lstStyle/>
          <a:p>
            <a:pPr>
              <a:spcBef>
                <a:spcPct val="0"/>
              </a:spcBef>
            </a:pPr>
            <a:r>
              <a:rPr lang="en-US" altLang="en-US" sz="1400" dirty="0"/>
              <a:t>If you or a loved one has potentially overdosed on drugs, seek immediate medical attention by calling 911 to receive emergency help right away. You might also implement a few of the following procedures while waiting for medical personnel to arrive. However, be sure to avoid putting your own safety at risk since certain drugs can prompt violent or unpredictable behavior in the person taking them.</a:t>
            </a:r>
          </a:p>
          <a:p>
            <a:pPr>
              <a:spcBef>
                <a:spcPct val="0"/>
              </a:spcBef>
            </a:pPr>
            <a:endParaRPr lang="en-US" altLang="en-US" sz="1400" dirty="0"/>
          </a:p>
          <a:p>
            <a:pPr marL="342900" indent="-342900">
              <a:spcBef>
                <a:spcPct val="0"/>
              </a:spcBef>
              <a:buFont typeface="Arial" panose="020B0604020202020204" pitchFamily="34" charset="0"/>
              <a:buChar char="•"/>
            </a:pPr>
            <a:r>
              <a:rPr lang="en-US" altLang="en-US" sz="1400" dirty="0"/>
              <a:t>Check the person’s breathing and heart rate.</a:t>
            </a:r>
          </a:p>
          <a:p>
            <a:pPr marL="342900" indent="-342900">
              <a:spcBef>
                <a:spcPct val="0"/>
              </a:spcBef>
              <a:buFont typeface="Arial" panose="020B0604020202020204" pitchFamily="34" charset="0"/>
              <a:buChar char="•"/>
            </a:pPr>
            <a:r>
              <a:rPr lang="en-US" altLang="en-US" sz="1400" dirty="0"/>
              <a:t>If the person is unconscious, try to get a response. Ask the person questions to assess their level of alertness and to calmly keep them engaged, if possible.</a:t>
            </a:r>
          </a:p>
          <a:p>
            <a:pPr marL="342900" indent="-342900">
              <a:spcBef>
                <a:spcPct val="0"/>
              </a:spcBef>
              <a:buFont typeface="Arial" panose="020B0604020202020204" pitchFamily="34" charset="0"/>
              <a:buChar char="•"/>
            </a:pPr>
            <a:r>
              <a:rPr lang="en-US" altLang="en-US" sz="1400" dirty="0"/>
              <a:t>If the person is not breathing, turn them on their side.</a:t>
            </a:r>
          </a:p>
          <a:p>
            <a:pPr marL="342900" indent="-342900">
              <a:spcBef>
                <a:spcPct val="0"/>
              </a:spcBef>
              <a:buFont typeface="Arial" panose="020B0604020202020204" pitchFamily="34" charset="0"/>
              <a:buChar char="•"/>
            </a:pPr>
            <a:r>
              <a:rPr lang="en-US" altLang="en-US" sz="1400" dirty="0"/>
              <a:t>If you are medically qualified to do so, provide CPR if necessary.</a:t>
            </a:r>
          </a:p>
          <a:p>
            <a:pPr marL="342900" indent="-342900">
              <a:spcBef>
                <a:spcPct val="0"/>
              </a:spcBef>
              <a:buFont typeface="Arial" panose="020B0604020202020204" pitchFamily="34" charset="0"/>
              <a:buChar char="•"/>
            </a:pPr>
            <a:r>
              <a:rPr lang="en-US" altLang="en-US" sz="1400" dirty="0"/>
              <a:t>Give first aid as directed by 911 operators.</a:t>
            </a:r>
          </a:p>
          <a:p>
            <a:pPr marL="342900" indent="-342900">
              <a:spcBef>
                <a:spcPct val="0"/>
              </a:spcBef>
              <a:buFont typeface="Arial" panose="020B0604020202020204" pitchFamily="34" charset="0"/>
              <a:buChar char="•"/>
            </a:pPr>
            <a:r>
              <a:rPr lang="en-US" altLang="en-US" sz="1400" dirty="0"/>
              <a:t>Do not allow the person to take any more of the substance.</a:t>
            </a:r>
          </a:p>
          <a:p>
            <a:pPr marL="342900" indent="-342900">
              <a:spcBef>
                <a:spcPct val="0"/>
              </a:spcBef>
              <a:buFont typeface="Arial" panose="020B0604020202020204" pitchFamily="34" charset="0"/>
              <a:buChar char="•"/>
            </a:pPr>
            <a:r>
              <a:rPr lang="en-US" altLang="en-US" sz="1400" dirty="0"/>
              <a:t>Obtain as much information as possible, including the dose &amp; the last time the person took the drug.</a:t>
            </a:r>
          </a:p>
          <a:p>
            <a:pPr marL="342900" indent="-342900">
              <a:spcBef>
                <a:spcPct val="0"/>
              </a:spcBef>
              <a:buFont typeface="Arial" panose="020B0604020202020204" pitchFamily="34" charset="0"/>
              <a:buChar char="•"/>
            </a:pPr>
            <a:r>
              <a:rPr lang="en-US" altLang="en-US" sz="1400" dirty="0"/>
              <a:t>If prescription medications or otherwise labeled substances have been used, take the container with you to the ER, even if it is empty.</a:t>
            </a:r>
          </a:p>
          <a:p>
            <a:pPr marL="342900" indent="-342900">
              <a:spcBef>
                <a:spcPct val="0"/>
              </a:spcBef>
              <a:buFont typeface="Arial" panose="020B0604020202020204" pitchFamily="34" charset="0"/>
              <a:buChar char="•"/>
            </a:pPr>
            <a:r>
              <a:rPr lang="en-US" altLang="en-US" sz="1400" dirty="0"/>
              <a:t>Make note of any identifying paraphernalia, or bring along any containers of other drugs or substances the person may have taken.</a:t>
            </a:r>
          </a:p>
          <a:p>
            <a:pPr marL="342900" indent="-342900">
              <a:spcBef>
                <a:spcPct val="0"/>
              </a:spcBef>
              <a:buFont typeface="Arial" panose="020B0604020202020204" pitchFamily="34" charset="0"/>
              <a:buChar char="•"/>
            </a:pPr>
            <a:r>
              <a:rPr lang="en-US" altLang="en-US" sz="1400" dirty="0"/>
              <a:t>Do not try to reason with the person or give your opinions about the situation.</a:t>
            </a:r>
          </a:p>
          <a:p>
            <a:pPr marL="342900" indent="-342900">
              <a:spcBef>
                <a:spcPct val="0"/>
              </a:spcBef>
              <a:buFont typeface="Arial" panose="020B0604020202020204" pitchFamily="34" charset="0"/>
              <a:buChar char="•"/>
            </a:pPr>
            <a:r>
              <a:rPr lang="en-US" altLang="en-US" sz="1400" dirty="0"/>
              <a:t>Stay as calm as possible while waiting for medical personnel arrive.</a:t>
            </a:r>
          </a:p>
          <a:p>
            <a:pPr marL="342900" indent="-342900">
              <a:spcBef>
                <a:spcPct val="0"/>
              </a:spcBef>
              <a:buFont typeface="Arial" panose="020B0604020202020204" pitchFamily="34" charset="0"/>
              <a:buChar char="•"/>
            </a:pPr>
            <a:r>
              <a:rPr lang="en-US" altLang="en-US" sz="1400" dirty="0"/>
              <a:t>Assure the person that help is coming.</a:t>
            </a:r>
          </a:p>
        </p:txBody>
      </p:sp>
    </p:spTree>
    <p:extLst>
      <p:ext uri="{BB962C8B-B14F-4D97-AF65-F5344CB8AC3E}">
        <p14:creationId xmlns:p14="http://schemas.microsoft.com/office/powerpoint/2010/main" val="703398034"/>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C50DEA7-48B0-4F44-959A-2D554D474003}"/>
              </a:ext>
            </a:extLst>
          </p:cNvPr>
          <p:cNvSpPr>
            <a:spLocks noChangeArrowheads="1"/>
          </p:cNvSpPr>
          <p:nvPr/>
        </p:nvSpPr>
        <p:spPr bwMode="auto">
          <a:xfrm>
            <a:off x="3866535" y="533400"/>
            <a:ext cx="4800600" cy="798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r>
              <a:rPr lang="en-US" sz="2800" dirty="0">
                <a:solidFill>
                  <a:schemeClr val="bg1"/>
                </a:solidFill>
                <a:latin typeface="Arial Black" charset="0"/>
                <a:cs typeface="Arial Black" charset="0"/>
              </a:rPr>
              <a:t>Preventing Drug Overdose</a:t>
            </a:r>
          </a:p>
        </p:txBody>
      </p:sp>
      <p:sp>
        <p:nvSpPr>
          <p:cNvPr id="2" name="Rectangle 1">
            <a:extLst>
              <a:ext uri="{FF2B5EF4-FFF2-40B4-BE49-F238E27FC236}">
                <a16:creationId xmlns:a16="http://schemas.microsoft.com/office/drawing/2014/main" id="{450200CF-B7B4-4697-B392-21535FCA35CC}"/>
              </a:ext>
            </a:extLst>
          </p:cNvPr>
          <p:cNvSpPr/>
          <p:nvPr/>
        </p:nvSpPr>
        <p:spPr>
          <a:xfrm>
            <a:off x="566583" y="1905000"/>
            <a:ext cx="8010833" cy="4708981"/>
          </a:xfrm>
          <a:prstGeom prst="rect">
            <a:avLst/>
          </a:prstGeom>
        </p:spPr>
        <p:txBody>
          <a:bodyPr wrap="square">
            <a:spAutoFit/>
          </a:bodyPr>
          <a:lstStyle/>
          <a:p>
            <a:pPr>
              <a:spcBef>
                <a:spcPct val="0"/>
              </a:spcBef>
            </a:pPr>
            <a:r>
              <a:rPr lang="en-US" altLang="en-US" sz="2000" dirty="0"/>
              <a:t>Of course, not using drugs is the most advisable way to prevent an overdose. But if you, or someone you care about, is already suffering from an addiction or demonstrating problematic substance use behavior, taking certain steps can help decrease the likelihood of overdose, including:</a:t>
            </a:r>
          </a:p>
          <a:p>
            <a:pPr>
              <a:spcBef>
                <a:spcPct val="0"/>
              </a:spcBef>
            </a:pPr>
            <a:endParaRPr lang="en-US" altLang="en-US" sz="1050" dirty="0"/>
          </a:p>
          <a:p>
            <a:pPr marL="342900" indent="-342900">
              <a:spcBef>
                <a:spcPct val="0"/>
              </a:spcBef>
              <a:buFont typeface="Arial" panose="020B0604020202020204" pitchFamily="34" charset="0"/>
              <a:buChar char="•"/>
            </a:pPr>
            <a:r>
              <a:rPr lang="en-US" altLang="en-US" sz="2000" dirty="0"/>
              <a:t>Increasing your awareness of overdose signs and risks.</a:t>
            </a:r>
          </a:p>
          <a:p>
            <a:pPr marL="342900" indent="-342900">
              <a:spcBef>
                <a:spcPct val="0"/>
              </a:spcBef>
              <a:buFont typeface="Arial" panose="020B0604020202020204" pitchFamily="34" charset="0"/>
              <a:buChar char="•"/>
            </a:pPr>
            <a:r>
              <a:rPr lang="en-US" altLang="en-US" sz="2000" dirty="0"/>
              <a:t>Knowing the drug and dose of the drug you are taking.</a:t>
            </a:r>
          </a:p>
          <a:p>
            <a:pPr marL="342900" indent="-342900">
              <a:spcBef>
                <a:spcPct val="0"/>
              </a:spcBef>
              <a:buFont typeface="Arial" panose="020B0604020202020204" pitchFamily="34" charset="0"/>
              <a:buChar char="•"/>
            </a:pPr>
            <a:r>
              <a:rPr lang="en-US" altLang="en-US" sz="2000" dirty="0"/>
              <a:t>Avoiding multiple substance use (e.g., do not drink alcohol if you are using any drug).</a:t>
            </a:r>
          </a:p>
          <a:p>
            <a:pPr marL="342900" indent="-342900">
              <a:spcBef>
                <a:spcPct val="0"/>
              </a:spcBef>
              <a:buFont typeface="Arial" panose="020B0604020202020204" pitchFamily="34" charset="0"/>
              <a:buChar char="•"/>
            </a:pPr>
            <a:r>
              <a:rPr lang="en-US" altLang="en-US" sz="2000" dirty="0"/>
              <a:t>Starting with a low dose if you haven’t used in a while.</a:t>
            </a:r>
          </a:p>
          <a:p>
            <a:pPr marL="342900" indent="-342900">
              <a:spcBef>
                <a:spcPct val="0"/>
              </a:spcBef>
              <a:buFont typeface="Arial" panose="020B0604020202020204" pitchFamily="34" charset="0"/>
              <a:buChar char="•"/>
            </a:pPr>
            <a:r>
              <a:rPr lang="en-US" altLang="en-US" sz="2000" dirty="0"/>
              <a:t>Using in the presence of another person, if you must use. If you do overdose, the person can seek help.</a:t>
            </a:r>
          </a:p>
          <a:p>
            <a:pPr marL="342900" indent="-342900">
              <a:spcBef>
                <a:spcPct val="0"/>
              </a:spcBef>
              <a:buFont typeface="Arial" panose="020B0604020202020204" pitchFamily="34" charset="0"/>
              <a:buChar char="•"/>
            </a:pPr>
            <a:r>
              <a:rPr lang="en-US" altLang="en-US" sz="2000" dirty="0"/>
              <a:t>Seeking substance abuse treatment if you think you have an addiction.</a:t>
            </a:r>
          </a:p>
        </p:txBody>
      </p:sp>
    </p:spTree>
    <p:extLst>
      <p:ext uri="{BB962C8B-B14F-4D97-AF65-F5344CB8AC3E}">
        <p14:creationId xmlns:p14="http://schemas.microsoft.com/office/powerpoint/2010/main" val="727830899"/>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798E722-8C31-4603-BF09-B6AFC24449FA}"/>
              </a:ext>
            </a:extLst>
          </p:cNvPr>
          <p:cNvSpPr/>
          <p:nvPr/>
        </p:nvSpPr>
        <p:spPr bwMode="auto">
          <a:xfrm>
            <a:off x="381000" y="1752600"/>
            <a:ext cx="8458200" cy="4724400"/>
          </a:xfrm>
          <a:prstGeom prst="rect">
            <a:avLst/>
          </a:prstGeom>
          <a:solidFill>
            <a:srgbClr val="01366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Grande" pitchFamily="48" charset="0"/>
              <a:ea typeface="Geneva" pitchFamily="48" charset="-128"/>
            </a:endParaRPr>
          </a:p>
        </p:txBody>
      </p:sp>
      <p:pic>
        <p:nvPicPr>
          <p:cNvPr id="4" name="Picture 3" descr="A close up of a sign&#10;&#10;Description automatically generated">
            <a:extLst>
              <a:ext uri="{FF2B5EF4-FFF2-40B4-BE49-F238E27FC236}">
                <a16:creationId xmlns:a16="http://schemas.microsoft.com/office/drawing/2014/main" id="{0A429052-EDB3-49C9-9D5C-9C600C910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8300" y="1905000"/>
            <a:ext cx="5867400" cy="4394683"/>
          </a:xfrm>
          <a:prstGeom prst="rect">
            <a:avLst/>
          </a:prstGeom>
        </p:spPr>
      </p:pic>
      <p:sp>
        <p:nvSpPr>
          <p:cNvPr id="6" name="Rectangle 5">
            <a:extLst>
              <a:ext uri="{FF2B5EF4-FFF2-40B4-BE49-F238E27FC236}">
                <a16:creationId xmlns:a16="http://schemas.microsoft.com/office/drawing/2014/main" id="{BBE7240D-862A-4BF4-BBDC-8953DED24DFC}"/>
              </a:ext>
            </a:extLst>
          </p:cNvPr>
          <p:cNvSpPr>
            <a:spLocks noChangeArrowheads="1"/>
          </p:cNvSpPr>
          <p:nvPr/>
        </p:nvSpPr>
        <p:spPr bwMode="auto">
          <a:xfrm>
            <a:off x="3886200" y="725487"/>
            <a:ext cx="48006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r>
              <a:rPr lang="en-US" sz="3200" dirty="0">
                <a:solidFill>
                  <a:schemeClr val="bg1"/>
                </a:solidFill>
                <a:latin typeface="Arial Black" charset="0"/>
                <a:cs typeface="Arial Black" charset="0"/>
              </a:rPr>
              <a:t>Hazing</a:t>
            </a:r>
          </a:p>
        </p:txBody>
      </p:sp>
    </p:spTree>
    <p:extLst>
      <p:ext uri="{BB962C8B-B14F-4D97-AF65-F5344CB8AC3E}">
        <p14:creationId xmlns:p14="http://schemas.microsoft.com/office/powerpoint/2010/main" val="255704048"/>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D816C0-1748-4902-B41A-8B916339C9AC}"/>
              </a:ext>
            </a:extLst>
          </p:cNvPr>
          <p:cNvSpPr>
            <a:spLocks noChangeArrowheads="1"/>
          </p:cNvSpPr>
          <p:nvPr/>
        </p:nvSpPr>
        <p:spPr bwMode="auto">
          <a:xfrm>
            <a:off x="3888289" y="762000"/>
            <a:ext cx="4800600" cy="874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r>
              <a:rPr lang="en-US" sz="2800" dirty="0">
                <a:solidFill>
                  <a:schemeClr val="bg1"/>
                </a:solidFill>
                <a:latin typeface="Arial Black" charset="0"/>
                <a:cs typeface="Arial Black" charset="0"/>
              </a:rPr>
              <a:t>What is Hazing?</a:t>
            </a:r>
          </a:p>
        </p:txBody>
      </p:sp>
      <p:sp>
        <p:nvSpPr>
          <p:cNvPr id="6" name="Content Placeholder 1">
            <a:extLst>
              <a:ext uri="{FF2B5EF4-FFF2-40B4-BE49-F238E27FC236}">
                <a16:creationId xmlns:a16="http://schemas.microsoft.com/office/drawing/2014/main" id="{71CA4829-C609-45D8-8844-32D18EE0AC77}"/>
              </a:ext>
            </a:extLst>
          </p:cNvPr>
          <p:cNvSpPr txBox="1">
            <a:spLocks noGrp="1"/>
          </p:cNvSpPr>
          <p:nvPr>
            <p:ph idx="1"/>
          </p:nvPr>
        </p:nvSpPr>
        <p:spPr>
          <a:xfrm>
            <a:off x="807868" y="2362200"/>
            <a:ext cx="7528264" cy="29718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Geneva" pitchFamily="34" charset="0"/>
              </a:defRPr>
            </a:lvl1pPr>
            <a:lvl2pPr marL="742950" indent="-285750" algn="l" rtl="0" eaLnBrk="1" fontAlgn="base" hangingPunct="1">
              <a:spcBef>
                <a:spcPct val="20000"/>
              </a:spcBef>
              <a:spcAft>
                <a:spcPct val="0"/>
              </a:spcAft>
              <a:buChar char="–"/>
              <a:defRPr sz="2800">
                <a:solidFill>
                  <a:schemeClr val="tx1"/>
                </a:solidFill>
                <a:latin typeface="+mn-lt"/>
                <a:ea typeface="+mn-ea"/>
                <a:cs typeface="Geneva" pitchFamily="34"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Geneva" pitchFamily="34"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FontTx/>
              <a:buNone/>
            </a:pPr>
            <a:r>
              <a:rPr lang="en-US" sz="2400" dirty="0"/>
              <a:t>College Hazing is a ritual that involves risk, pain, or harm to gain some form of initiation. College hazing often involves excessive alcohol consumption or ritualized pain endurance. Fifty-five percent of students involved in athletics or clubs have experienced hazing. Hazing deaths on college campuses have led to anti-hazing laws across the country.</a:t>
            </a:r>
            <a:endParaRPr lang="en-US" sz="2200" kern="0" dirty="0"/>
          </a:p>
        </p:txBody>
      </p:sp>
    </p:spTree>
    <p:extLst>
      <p:ext uri="{BB962C8B-B14F-4D97-AF65-F5344CB8AC3E}">
        <p14:creationId xmlns:p14="http://schemas.microsoft.com/office/powerpoint/2010/main" val="150968670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3962400" y="609600"/>
            <a:ext cx="48006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en-US" sz="2400" dirty="0">
                <a:solidFill>
                  <a:schemeClr val="bg1"/>
                </a:solidFill>
                <a:latin typeface="Arial Black"/>
                <a:cs typeface="Arial Black"/>
              </a:rPr>
              <a:t>Clay’s Bill/</a:t>
            </a:r>
          </a:p>
          <a:p>
            <a:pPr algn="ctr"/>
            <a:r>
              <a:rPr lang="en-US" sz="2400" dirty="0">
                <a:solidFill>
                  <a:schemeClr val="bg1"/>
                </a:solidFill>
                <a:latin typeface="Arial Black"/>
                <a:cs typeface="Arial Black"/>
              </a:rPr>
              <a:t>House Bill 2639</a:t>
            </a:r>
          </a:p>
        </p:txBody>
      </p:sp>
      <p:sp>
        <p:nvSpPr>
          <p:cNvPr id="3" name="Subtitle 2">
            <a:extLst>
              <a:ext uri="{FF2B5EF4-FFF2-40B4-BE49-F238E27FC236}">
                <a16:creationId xmlns:a16="http://schemas.microsoft.com/office/drawing/2014/main" id="{579C613D-7037-486D-BC7E-AE97B1962B66}"/>
              </a:ext>
            </a:extLst>
          </p:cNvPr>
          <p:cNvSpPr>
            <a:spLocks noGrp="1"/>
          </p:cNvSpPr>
          <p:nvPr>
            <p:ph type="subTitle" idx="1"/>
          </p:nvPr>
        </p:nvSpPr>
        <p:spPr>
          <a:xfrm>
            <a:off x="533400" y="1905000"/>
            <a:ext cx="6934200" cy="4495800"/>
          </a:xfrm>
        </p:spPr>
        <p:txBody>
          <a:bodyPr/>
          <a:lstStyle/>
          <a:p>
            <a:pPr marL="342900" indent="-342900" algn="l">
              <a:buFont typeface="Arial" panose="020B0604020202020204" pitchFamily="34" charset="0"/>
              <a:buChar char="•"/>
            </a:pPr>
            <a:r>
              <a:rPr lang="en-US" sz="2000" dirty="0"/>
              <a:t>Clay R. Warren was an ambitious Texas Tech freshman whose life was tragically cut short in an automobile accident while returning home from his fraternity’s event on September 21, 2002.</a:t>
            </a:r>
          </a:p>
          <a:p>
            <a:pPr marL="342900" indent="-342900" algn="l">
              <a:buFont typeface="Arial" panose="020B0604020202020204" pitchFamily="34" charset="0"/>
              <a:buChar char="•"/>
            </a:pPr>
            <a:endParaRPr lang="en-US" sz="2400" dirty="0"/>
          </a:p>
          <a:p>
            <a:pPr marL="342900" indent="-342900" algn="l">
              <a:buFont typeface="Arial" panose="020B0604020202020204" pitchFamily="34" charset="0"/>
              <a:buChar char="•"/>
            </a:pPr>
            <a:r>
              <a:rPr lang="en-US" sz="2000" dirty="0"/>
              <a:t>Clay’s Bill/House Bill 2639 went into effect                               September 1, 2007. </a:t>
            </a:r>
          </a:p>
        </p:txBody>
      </p:sp>
      <p:pic>
        <p:nvPicPr>
          <p:cNvPr id="9" name="Picture 8">
            <a:extLst>
              <a:ext uri="{FF2B5EF4-FFF2-40B4-BE49-F238E27FC236}">
                <a16:creationId xmlns:a16="http://schemas.microsoft.com/office/drawing/2014/main" id="{DA8574C8-C630-496C-B2B4-5C4CC16571F1}"/>
              </a:ext>
            </a:extLst>
          </p:cNvPr>
          <p:cNvPicPr>
            <a:picLocks noChangeAspect="1"/>
          </p:cNvPicPr>
          <p:nvPr/>
        </p:nvPicPr>
        <p:blipFill>
          <a:blip r:embed="rId3"/>
          <a:stretch>
            <a:fillRect/>
          </a:stretch>
        </p:blipFill>
        <p:spPr>
          <a:xfrm>
            <a:off x="5929532" y="2902230"/>
            <a:ext cx="2608385" cy="3346170"/>
          </a:xfrm>
          <a:prstGeom prst="rect">
            <a:avLst/>
          </a:prstGeom>
        </p:spPr>
      </p:pic>
    </p:spTree>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B6F626B-6B87-41DC-930E-899A94C8DC99}"/>
              </a:ext>
            </a:extLst>
          </p:cNvPr>
          <p:cNvSpPr>
            <a:spLocks noChangeArrowheads="1"/>
          </p:cNvSpPr>
          <p:nvPr/>
        </p:nvSpPr>
        <p:spPr bwMode="auto">
          <a:xfrm>
            <a:off x="3886200" y="573087"/>
            <a:ext cx="4800600" cy="798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r>
              <a:rPr lang="en-US" sz="2800" dirty="0">
                <a:solidFill>
                  <a:schemeClr val="bg1"/>
                </a:solidFill>
                <a:latin typeface="Arial Black" charset="0"/>
                <a:cs typeface="Arial Black" charset="0"/>
              </a:rPr>
              <a:t>What is Hazing? (continued)</a:t>
            </a:r>
          </a:p>
        </p:txBody>
      </p:sp>
      <p:sp>
        <p:nvSpPr>
          <p:cNvPr id="4" name="Content Placeholder 1">
            <a:extLst>
              <a:ext uri="{FF2B5EF4-FFF2-40B4-BE49-F238E27FC236}">
                <a16:creationId xmlns:a16="http://schemas.microsoft.com/office/drawing/2014/main" id="{09CB81DD-4B66-4DBE-8C9F-40049CF728C6}"/>
              </a:ext>
            </a:extLst>
          </p:cNvPr>
          <p:cNvSpPr txBox="1">
            <a:spLocks noGrp="1"/>
          </p:cNvSpPr>
          <p:nvPr>
            <p:ph idx="1"/>
          </p:nvPr>
        </p:nvSpPr>
        <p:spPr>
          <a:xfrm>
            <a:off x="457200" y="1905000"/>
            <a:ext cx="8229600" cy="4525963"/>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Geneva" pitchFamily="34" charset="0"/>
              </a:defRPr>
            </a:lvl1pPr>
            <a:lvl2pPr marL="742950" indent="-285750" algn="l" rtl="0" eaLnBrk="1" fontAlgn="base" hangingPunct="1">
              <a:spcBef>
                <a:spcPct val="20000"/>
              </a:spcBef>
              <a:spcAft>
                <a:spcPct val="0"/>
              </a:spcAft>
              <a:buChar char="–"/>
              <a:defRPr sz="2800">
                <a:solidFill>
                  <a:schemeClr val="tx1"/>
                </a:solidFill>
                <a:latin typeface="+mn-lt"/>
                <a:ea typeface="+mn-ea"/>
                <a:cs typeface="Geneva" pitchFamily="34"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Geneva" pitchFamily="34"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FontTx/>
              <a:buNone/>
            </a:pPr>
            <a:r>
              <a:rPr lang="en-US" sz="1500" i="1" kern="0" dirty="0"/>
              <a:t>The term includes, but is not limited to: </a:t>
            </a:r>
            <a:endParaRPr lang="en-US" sz="1500" kern="0" dirty="0"/>
          </a:p>
          <a:p>
            <a:r>
              <a:rPr lang="en-US" sz="1500" kern="0" dirty="0"/>
              <a:t>Any type of physical brutality, such as whipping, beating, striking, branding, electronic shocking, placing of a harmful substance on the body, or similar activity. </a:t>
            </a:r>
          </a:p>
          <a:p>
            <a:r>
              <a:rPr lang="en-US" sz="1500" kern="0" dirty="0"/>
              <a:t>Any type of physical activity, such as sleep deprivation, exposure to the elements, confinement in a small space, calisthenics, or other activity that subjects the student to an unreasonable risk of harm or that adversely affects the mental or physical health or safety of the student</a:t>
            </a:r>
            <a:r>
              <a:rPr lang="en-US" sz="1500" dirty="0"/>
              <a:t>.</a:t>
            </a:r>
            <a:endParaRPr lang="en-US" sz="1500" kern="0" dirty="0"/>
          </a:p>
          <a:p>
            <a:r>
              <a:rPr lang="en-US" sz="1500" kern="0" dirty="0"/>
              <a:t>Any activity involving consumption of a food, liquid, alcoholic beverage, liquor, drug, or other substance which subjects the student to an unreasonable risk of harm or which adversely affects the mental or physical health or safety of the student</a:t>
            </a:r>
            <a:r>
              <a:rPr lang="en-US" sz="1500" dirty="0"/>
              <a:t>.</a:t>
            </a:r>
            <a:endParaRPr lang="en-US" sz="1500" kern="0" dirty="0"/>
          </a:p>
          <a:p>
            <a:r>
              <a:rPr lang="en-US" sz="1500" kern="0" dirty="0"/>
              <a:t>Any activity that intimidates or threatens the student with ostracism, that subjects the student to extreme mental stress, shame, or humiliation, or that adversely affects the mental health or dignity of the student or discourages the student from entering or remaining registered in an educational institution, or that may reasonably be expected to cause a student to leave the organization or the institution rather than submit to acts described in this subsection</a:t>
            </a:r>
            <a:r>
              <a:rPr lang="en-US" sz="1500" dirty="0"/>
              <a:t>.</a:t>
            </a:r>
            <a:endParaRPr lang="en-US" sz="1500" kern="0" dirty="0"/>
          </a:p>
          <a:p>
            <a:r>
              <a:rPr lang="en-US" sz="1500" kern="0" dirty="0"/>
              <a:t>Any activity that induces, causes, or requires the student to perform a duty or task that involves a violation of the Penal Code. </a:t>
            </a:r>
          </a:p>
          <a:p>
            <a:pPr marL="0" indent="0">
              <a:buFontTx/>
              <a:buNone/>
            </a:pPr>
            <a:endParaRPr lang="en-US" kern="0" dirty="0"/>
          </a:p>
        </p:txBody>
      </p:sp>
    </p:spTree>
    <p:extLst>
      <p:ext uri="{BB962C8B-B14F-4D97-AF65-F5344CB8AC3E}">
        <p14:creationId xmlns:p14="http://schemas.microsoft.com/office/powerpoint/2010/main" val="3091644855"/>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B6F626B-6B87-41DC-930E-899A94C8DC99}"/>
              </a:ext>
            </a:extLst>
          </p:cNvPr>
          <p:cNvSpPr>
            <a:spLocks noChangeArrowheads="1"/>
          </p:cNvSpPr>
          <p:nvPr/>
        </p:nvSpPr>
        <p:spPr bwMode="auto">
          <a:xfrm>
            <a:off x="3886200" y="762000"/>
            <a:ext cx="4800600" cy="798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r>
              <a:rPr lang="en-US" sz="2800" dirty="0">
                <a:solidFill>
                  <a:schemeClr val="bg1"/>
                </a:solidFill>
                <a:latin typeface="Arial Black" charset="0"/>
                <a:cs typeface="Arial Black" charset="0"/>
              </a:rPr>
              <a:t>LSC Hazing Policy</a:t>
            </a:r>
          </a:p>
        </p:txBody>
      </p:sp>
      <p:sp>
        <p:nvSpPr>
          <p:cNvPr id="7" name="Content Placeholder 1">
            <a:extLst>
              <a:ext uri="{FF2B5EF4-FFF2-40B4-BE49-F238E27FC236}">
                <a16:creationId xmlns:a16="http://schemas.microsoft.com/office/drawing/2014/main" id="{6C60B98B-F6DF-4BE0-BE97-2E8AD011723C}"/>
              </a:ext>
            </a:extLst>
          </p:cNvPr>
          <p:cNvSpPr txBox="1">
            <a:spLocks noGrp="1"/>
          </p:cNvSpPr>
          <p:nvPr>
            <p:ph idx="1"/>
          </p:nvPr>
        </p:nvSpPr>
        <p:spPr>
          <a:xfrm>
            <a:off x="472736" y="1828800"/>
            <a:ext cx="8229600" cy="4525963"/>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Geneva" pitchFamily="34" charset="0"/>
              </a:defRPr>
            </a:lvl1pPr>
            <a:lvl2pPr marL="742950" indent="-285750" algn="l" rtl="0" eaLnBrk="1" fontAlgn="base" hangingPunct="1">
              <a:spcBef>
                <a:spcPct val="20000"/>
              </a:spcBef>
              <a:spcAft>
                <a:spcPct val="0"/>
              </a:spcAft>
              <a:buChar char="–"/>
              <a:defRPr sz="2800">
                <a:solidFill>
                  <a:schemeClr val="tx1"/>
                </a:solidFill>
                <a:latin typeface="+mn-lt"/>
                <a:ea typeface="+mn-ea"/>
                <a:cs typeface="Geneva" pitchFamily="34"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Geneva" pitchFamily="34"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FontTx/>
              <a:buNone/>
            </a:pPr>
            <a:r>
              <a:rPr lang="en-US" sz="1800" dirty="0"/>
              <a:t>As of Spring 2020, in compliance with Texas law, a report will be published on the LSC website identifying any hazing incidents reported against an organization that is registered or recognized by the College. When incidents are reported, the public report will contain:</a:t>
            </a:r>
          </a:p>
          <a:p>
            <a:r>
              <a:rPr lang="en-US" sz="1800" dirty="0"/>
              <a:t>The organization name with information on disciplinary action taken by the College against an organization for hazing</a:t>
            </a:r>
          </a:p>
          <a:p>
            <a:r>
              <a:rPr lang="en-US" sz="1800" dirty="0"/>
              <a:t>The date of the hazing incident or that the citation was issued and a description of the incident</a:t>
            </a:r>
          </a:p>
          <a:p>
            <a:r>
              <a:rPr lang="en-US" sz="1800" dirty="0"/>
              <a:t>The date the College’s investigation began</a:t>
            </a:r>
          </a:p>
          <a:p>
            <a:r>
              <a:rPr lang="en-US" sz="1800" dirty="0"/>
              <a:t>A list of the code of conduct violations or of criminal charges file</a:t>
            </a:r>
          </a:p>
          <a:p>
            <a:r>
              <a:rPr lang="en-US" sz="1800" dirty="0"/>
              <a:t>The findings of the College or court and sanctions imposed on the organization</a:t>
            </a:r>
          </a:p>
          <a:p>
            <a:r>
              <a:rPr lang="en-US" sz="1800" dirty="0"/>
              <a:t>The date the disciplinary process was resolved or the date the conviction became final</a:t>
            </a:r>
          </a:p>
          <a:p>
            <a:r>
              <a:rPr lang="en-US" sz="1800" dirty="0"/>
              <a:t>Information on all hazing convictions during the past three years</a:t>
            </a:r>
            <a:endParaRPr lang="en-US" sz="1800" kern="0" dirty="0"/>
          </a:p>
        </p:txBody>
      </p:sp>
    </p:spTree>
    <p:extLst>
      <p:ext uri="{BB962C8B-B14F-4D97-AF65-F5344CB8AC3E}">
        <p14:creationId xmlns:p14="http://schemas.microsoft.com/office/powerpoint/2010/main" val="1082054948"/>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D816C0-1748-4902-B41A-8B916339C9AC}"/>
              </a:ext>
            </a:extLst>
          </p:cNvPr>
          <p:cNvSpPr>
            <a:spLocks noChangeArrowheads="1"/>
          </p:cNvSpPr>
          <p:nvPr/>
        </p:nvSpPr>
        <p:spPr bwMode="auto">
          <a:xfrm>
            <a:off x="3886200" y="609600"/>
            <a:ext cx="4800600" cy="874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en-US" sz="2800" dirty="0">
                <a:solidFill>
                  <a:schemeClr val="bg1"/>
                </a:solidFill>
                <a:latin typeface="Arial Black" charset="0"/>
                <a:cs typeface="Arial Black" charset="0"/>
              </a:rPr>
              <a:t>LSC Hazing Policy Definition</a:t>
            </a:r>
          </a:p>
          <a:p>
            <a:pPr algn="ctr" eaLnBrk="1" hangingPunct="1"/>
            <a:endParaRPr lang="en-US" sz="2800" dirty="0">
              <a:solidFill>
                <a:schemeClr val="bg1"/>
              </a:solidFill>
              <a:latin typeface="Arial Black" charset="0"/>
              <a:cs typeface="Arial Black" charset="0"/>
            </a:endParaRPr>
          </a:p>
        </p:txBody>
      </p:sp>
      <p:sp>
        <p:nvSpPr>
          <p:cNvPr id="4" name="Content Placeholder 1">
            <a:extLst>
              <a:ext uri="{FF2B5EF4-FFF2-40B4-BE49-F238E27FC236}">
                <a16:creationId xmlns:a16="http://schemas.microsoft.com/office/drawing/2014/main" id="{5B48C55F-899C-4B76-9959-4EFB00A94B51}"/>
              </a:ext>
            </a:extLst>
          </p:cNvPr>
          <p:cNvSpPr txBox="1">
            <a:spLocks noGrp="1"/>
          </p:cNvSpPr>
          <p:nvPr>
            <p:ph idx="1"/>
          </p:nvPr>
        </p:nvSpPr>
        <p:spPr>
          <a:xfrm>
            <a:off x="472736" y="1905000"/>
            <a:ext cx="8229600" cy="4525963"/>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Geneva" pitchFamily="34" charset="0"/>
              </a:defRPr>
            </a:lvl1pPr>
            <a:lvl2pPr marL="742950" indent="-285750" algn="l" rtl="0" eaLnBrk="1" fontAlgn="base" hangingPunct="1">
              <a:spcBef>
                <a:spcPct val="20000"/>
              </a:spcBef>
              <a:spcAft>
                <a:spcPct val="0"/>
              </a:spcAft>
              <a:buChar char="–"/>
              <a:defRPr sz="2800">
                <a:solidFill>
                  <a:schemeClr val="tx1"/>
                </a:solidFill>
                <a:latin typeface="+mn-lt"/>
                <a:ea typeface="+mn-ea"/>
                <a:cs typeface="Geneva" pitchFamily="34"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Geneva" pitchFamily="34"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FontTx/>
              <a:buNone/>
            </a:pPr>
            <a:r>
              <a:rPr lang="en-US" sz="2200" kern="0" dirty="0">
                <a:hlinkClick r:id="rId3"/>
              </a:rPr>
              <a:t>VI.E.1.02 Definitions</a:t>
            </a:r>
            <a:endParaRPr lang="en-US" sz="2200" kern="0" dirty="0"/>
          </a:p>
          <a:p>
            <a:pPr marL="0" indent="0">
              <a:buFontTx/>
              <a:buNone/>
            </a:pPr>
            <a:r>
              <a:rPr lang="en-US" sz="2200" kern="0" dirty="0"/>
              <a:t>(f) Hazing means any intentional, knowing, or reckless act directed against a student that endangers the student’s mental health, physical health, or safety. A student organization cannot require such acts to initiate, affiliate, appoint, or maintain membership in any student organization. Whether the act occurs on or off the College’s property remains irrelevant.</a:t>
            </a:r>
          </a:p>
          <a:p>
            <a:pPr marL="0" indent="0">
              <a:buFontTx/>
              <a:buNone/>
            </a:pPr>
            <a:r>
              <a:rPr lang="en-US" sz="2200" kern="0" dirty="0"/>
              <a:t> - - - - - - - - - - - - - - - - - - - - - - - - - - - - - - - - - - - - - - - - - - - - - -</a:t>
            </a:r>
          </a:p>
          <a:p>
            <a:pPr marL="0" indent="0">
              <a:buFontTx/>
              <a:buNone/>
            </a:pPr>
            <a:r>
              <a:rPr lang="en-US" sz="2400" kern="0" dirty="0">
                <a:cs typeface="Arial"/>
              </a:rPr>
              <a:t>All reports of hazing will be treated as serious matters and will be investigated. Report any rumors or actual incidents of hazing to Student Life immediately.</a:t>
            </a:r>
          </a:p>
          <a:p>
            <a:pPr marL="0" indent="0">
              <a:buFontTx/>
              <a:buNone/>
            </a:pPr>
            <a:endParaRPr lang="en-US" sz="2200" kern="0" dirty="0"/>
          </a:p>
        </p:txBody>
      </p:sp>
    </p:spTree>
    <p:extLst>
      <p:ext uri="{BB962C8B-B14F-4D97-AF65-F5344CB8AC3E}">
        <p14:creationId xmlns:p14="http://schemas.microsoft.com/office/powerpoint/2010/main" val="1296844650"/>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722A23-ED2C-433B-A8F8-91097C89A489}"/>
              </a:ext>
            </a:extLst>
          </p:cNvPr>
          <p:cNvSpPr>
            <a:spLocks noChangeArrowheads="1"/>
          </p:cNvSpPr>
          <p:nvPr/>
        </p:nvSpPr>
        <p:spPr bwMode="auto">
          <a:xfrm>
            <a:off x="3886200" y="533400"/>
            <a:ext cx="4800600" cy="1027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r>
              <a:rPr lang="en-US" sz="2800" dirty="0">
                <a:solidFill>
                  <a:schemeClr val="bg1"/>
                </a:solidFill>
                <a:latin typeface="Arial Black" charset="0"/>
                <a:cs typeface="Arial Black" charset="0"/>
              </a:rPr>
              <a:t>Hazing Laws</a:t>
            </a:r>
          </a:p>
          <a:p>
            <a:pPr algn="ctr" eaLnBrk="1" hangingPunct="1"/>
            <a:r>
              <a:rPr lang="en-US" sz="2800" dirty="0">
                <a:solidFill>
                  <a:schemeClr val="bg1"/>
                </a:solidFill>
                <a:latin typeface="Arial Black" charset="0"/>
                <a:cs typeface="Arial Black" charset="0"/>
              </a:rPr>
              <a:t>(continued)</a:t>
            </a:r>
          </a:p>
        </p:txBody>
      </p:sp>
      <p:sp>
        <p:nvSpPr>
          <p:cNvPr id="4" name="Content Placeholder 1">
            <a:extLst>
              <a:ext uri="{FF2B5EF4-FFF2-40B4-BE49-F238E27FC236}">
                <a16:creationId xmlns:a16="http://schemas.microsoft.com/office/drawing/2014/main" id="{17617E8A-2786-400E-A2EB-EDB55A3B8C7E}"/>
              </a:ext>
            </a:extLst>
          </p:cNvPr>
          <p:cNvSpPr txBox="1">
            <a:spLocks noGrp="1"/>
          </p:cNvSpPr>
          <p:nvPr>
            <p:ph idx="1"/>
          </p:nvPr>
        </p:nvSpPr>
        <p:spPr>
          <a:xfrm>
            <a:off x="457200" y="1905000"/>
            <a:ext cx="8229600" cy="4525963"/>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Geneva" pitchFamily="34" charset="0"/>
              </a:defRPr>
            </a:lvl1pPr>
            <a:lvl2pPr marL="742950" indent="-285750" algn="l" rtl="0" eaLnBrk="1" fontAlgn="base" hangingPunct="1">
              <a:spcBef>
                <a:spcPct val="20000"/>
              </a:spcBef>
              <a:spcAft>
                <a:spcPct val="0"/>
              </a:spcAft>
              <a:buChar char="–"/>
              <a:defRPr sz="2800">
                <a:solidFill>
                  <a:schemeClr val="tx1"/>
                </a:solidFill>
                <a:latin typeface="+mn-lt"/>
                <a:ea typeface="+mn-ea"/>
                <a:cs typeface="Geneva" pitchFamily="34"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Geneva" pitchFamily="34"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FontTx/>
              <a:buNone/>
            </a:pPr>
            <a:r>
              <a:rPr lang="en-US" sz="2000" b="1" u="sng" kern="0" dirty="0"/>
              <a:t>PERSONAL HAZING OFFENSE: </a:t>
            </a:r>
          </a:p>
          <a:p>
            <a:pPr marL="0" indent="0">
              <a:buFontTx/>
              <a:buNone/>
            </a:pPr>
            <a:r>
              <a:rPr lang="en-US" sz="2000" kern="0" dirty="0"/>
              <a:t>A person commits an offense if the person: Engages in hazing; solicits, encourages, directs, aids or attempts to aid another in engaging in hazing; intentionally, knowingly, or recklessly permits hazing to occur; or has firsthand knowledge of the planning of a specific hazing incident that has occurred, and knowingly fails to report said knowledge in writing to Student Life or other appropriate official(s) of the institution. </a:t>
            </a:r>
          </a:p>
          <a:p>
            <a:pPr marL="0" indent="0">
              <a:buFontTx/>
              <a:buNone/>
            </a:pPr>
            <a:endParaRPr lang="en-US" sz="2000" b="1" kern="0" dirty="0"/>
          </a:p>
          <a:p>
            <a:pPr marL="0" indent="0">
              <a:buFontTx/>
              <a:buNone/>
            </a:pPr>
            <a:r>
              <a:rPr lang="en-US" sz="2000" b="1" u="sng" kern="0" dirty="0"/>
              <a:t>ORGANIZATIONAL HAZING OFFENSE: </a:t>
            </a:r>
          </a:p>
          <a:p>
            <a:pPr marL="0" indent="0">
              <a:buFontTx/>
              <a:buNone/>
            </a:pPr>
            <a:r>
              <a:rPr lang="en-US" sz="2000" kern="0" dirty="0"/>
              <a:t>An organization commits an offense if the organization condones or encourages hazing or if an officer or any combination of member(s), pledge(s), or alumni of the organization commit(s) or assist(s) in the commission of hazing. </a:t>
            </a:r>
          </a:p>
        </p:txBody>
      </p:sp>
    </p:spTree>
    <p:extLst>
      <p:ext uri="{BB962C8B-B14F-4D97-AF65-F5344CB8AC3E}">
        <p14:creationId xmlns:p14="http://schemas.microsoft.com/office/powerpoint/2010/main" val="1418264882"/>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63863E5-77A6-4E76-A938-99ACB8237058}"/>
              </a:ext>
            </a:extLst>
          </p:cNvPr>
          <p:cNvSpPr>
            <a:spLocks noChangeArrowheads="1"/>
          </p:cNvSpPr>
          <p:nvPr/>
        </p:nvSpPr>
        <p:spPr bwMode="auto">
          <a:xfrm>
            <a:off x="3886200" y="533400"/>
            <a:ext cx="4800600" cy="1027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r>
              <a:rPr lang="en-US" sz="2800" dirty="0">
                <a:solidFill>
                  <a:schemeClr val="bg1"/>
                </a:solidFill>
                <a:latin typeface="Arial Black" charset="0"/>
                <a:cs typeface="Arial Black" charset="0"/>
              </a:rPr>
              <a:t>Hazing Laws</a:t>
            </a:r>
          </a:p>
          <a:p>
            <a:pPr algn="ctr" eaLnBrk="1" hangingPunct="1"/>
            <a:r>
              <a:rPr lang="en-US" sz="2800" dirty="0">
                <a:solidFill>
                  <a:schemeClr val="bg1"/>
                </a:solidFill>
                <a:latin typeface="Arial Black" charset="0"/>
                <a:cs typeface="Arial Black" charset="0"/>
              </a:rPr>
              <a:t>(continued)</a:t>
            </a:r>
          </a:p>
        </p:txBody>
      </p:sp>
      <p:sp>
        <p:nvSpPr>
          <p:cNvPr id="4" name="Content Placeholder 1">
            <a:extLst>
              <a:ext uri="{FF2B5EF4-FFF2-40B4-BE49-F238E27FC236}">
                <a16:creationId xmlns:a16="http://schemas.microsoft.com/office/drawing/2014/main" id="{3297D97F-629B-4F2F-B3CD-503033D26ADB}"/>
              </a:ext>
            </a:extLst>
          </p:cNvPr>
          <p:cNvSpPr txBox="1">
            <a:spLocks noGrp="1"/>
          </p:cNvSpPr>
          <p:nvPr>
            <p:ph idx="1"/>
          </p:nvPr>
        </p:nvSpPr>
        <p:spPr>
          <a:xfrm>
            <a:off x="462379" y="1905000"/>
            <a:ext cx="8229600" cy="4525963"/>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Geneva" pitchFamily="34" charset="0"/>
              </a:defRPr>
            </a:lvl1pPr>
            <a:lvl2pPr marL="742950" indent="-285750" algn="l" rtl="0" eaLnBrk="1" fontAlgn="base" hangingPunct="1">
              <a:spcBef>
                <a:spcPct val="20000"/>
              </a:spcBef>
              <a:spcAft>
                <a:spcPct val="0"/>
              </a:spcAft>
              <a:buChar char="–"/>
              <a:defRPr sz="2800">
                <a:solidFill>
                  <a:schemeClr val="tx1"/>
                </a:solidFill>
                <a:latin typeface="+mn-lt"/>
                <a:ea typeface="+mn-ea"/>
                <a:cs typeface="Geneva" pitchFamily="34"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Geneva" pitchFamily="34"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FontTx/>
              <a:buNone/>
            </a:pPr>
            <a:r>
              <a:rPr lang="en-US" sz="1800" b="1" u="sng" dirty="0"/>
              <a:t>ORGANIZATIONAL HAZING OFFENSE: </a:t>
            </a:r>
          </a:p>
          <a:p>
            <a:pPr marL="0" indent="0">
              <a:buFontTx/>
              <a:buNone/>
            </a:pPr>
            <a:r>
              <a:rPr lang="en-US" sz="1800" kern="0" dirty="0"/>
              <a:t>In the prosecution of an offense under this subchapter, the court may grant immunity from prosecution for the offense to each person who is subpoenaed to testify for the prosecution and who does testify for the prosecution. Any person reporting a specific hazing incident involving a student in an educational institution to Student Life or other appropriate official of the institution may be immune from liability, civil or criminal, that might otherwise be incurred or imposed as a result of the report. Immunity extends to participating in any judicial proceeding resulting from the report. A person reporting in bad faith or with malice is not protected by this section. </a:t>
            </a:r>
          </a:p>
        </p:txBody>
      </p:sp>
    </p:spTree>
    <p:extLst>
      <p:ext uri="{BB962C8B-B14F-4D97-AF65-F5344CB8AC3E}">
        <p14:creationId xmlns:p14="http://schemas.microsoft.com/office/powerpoint/2010/main" val="4265024553"/>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6A58B22-C705-4FAB-959C-C8A8E3C7FB0D}"/>
              </a:ext>
            </a:extLst>
          </p:cNvPr>
          <p:cNvSpPr>
            <a:spLocks noChangeArrowheads="1"/>
          </p:cNvSpPr>
          <p:nvPr/>
        </p:nvSpPr>
        <p:spPr bwMode="auto">
          <a:xfrm>
            <a:off x="3810000" y="762000"/>
            <a:ext cx="48006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r>
              <a:rPr lang="en-US" sz="2800" dirty="0">
                <a:solidFill>
                  <a:schemeClr val="bg1"/>
                </a:solidFill>
                <a:latin typeface="Arial Black" charset="0"/>
                <a:cs typeface="Arial Black" charset="0"/>
              </a:rPr>
              <a:t>Reporting Hazing</a:t>
            </a:r>
          </a:p>
        </p:txBody>
      </p:sp>
      <p:sp>
        <p:nvSpPr>
          <p:cNvPr id="4" name="Content Placeholder 1">
            <a:extLst>
              <a:ext uri="{FF2B5EF4-FFF2-40B4-BE49-F238E27FC236}">
                <a16:creationId xmlns:a16="http://schemas.microsoft.com/office/drawing/2014/main" id="{7CDFFC9A-83B8-4AFC-92F8-5AD5C20AAA3C}"/>
              </a:ext>
            </a:extLst>
          </p:cNvPr>
          <p:cNvSpPr txBox="1">
            <a:spLocks noGrp="1"/>
          </p:cNvSpPr>
          <p:nvPr>
            <p:ph idx="1"/>
          </p:nvPr>
        </p:nvSpPr>
        <p:spPr>
          <a:xfrm>
            <a:off x="457200" y="1981200"/>
            <a:ext cx="8229600" cy="4525963"/>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Geneva" pitchFamily="34" charset="0"/>
              </a:defRPr>
            </a:lvl1pPr>
            <a:lvl2pPr marL="742950" indent="-285750" algn="l" rtl="0" eaLnBrk="1" fontAlgn="base" hangingPunct="1">
              <a:spcBef>
                <a:spcPct val="20000"/>
              </a:spcBef>
              <a:spcAft>
                <a:spcPct val="0"/>
              </a:spcAft>
              <a:buChar char="–"/>
              <a:defRPr sz="2800">
                <a:solidFill>
                  <a:schemeClr val="tx1"/>
                </a:solidFill>
                <a:latin typeface="+mn-lt"/>
                <a:ea typeface="+mn-ea"/>
                <a:cs typeface="Geneva" pitchFamily="34"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Geneva" pitchFamily="34"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r>
              <a:rPr lang="en-US" sz="2000" dirty="0"/>
              <a:t>A written report should be submitted to your campus Student Life Office, reporting your firsthand knowledge that a hazing incident is being planned or has occurred. </a:t>
            </a:r>
          </a:p>
          <a:p>
            <a:endParaRPr lang="en-US" sz="2000" i="1" kern="0" dirty="0"/>
          </a:p>
          <a:p>
            <a:r>
              <a:rPr lang="en-US" sz="2000" kern="0" dirty="0"/>
              <a:t>The fact that a person consented to or acquiesced in a hazing activity  s not a defense to prosecution for hazing under the law. The penalty for failure to report hazing activities is a fine not to exceed $2,000 and/or up to 180 days of confinement in jail. </a:t>
            </a:r>
          </a:p>
        </p:txBody>
      </p:sp>
    </p:spTree>
    <p:extLst>
      <p:ext uri="{BB962C8B-B14F-4D97-AF65-F5344CB8AC3E}">
        <p14:creationId xmlns:p14="http://schemas.microsoft.com/office/powerpoint/2010/main" val="2375563894"/>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050F74-75E7-42E4-B6B7-0FD4DCC0E9CD}"/>
              </a:ext>
            </a:extLst>
          </p:cNvPr>
          <p:cNvSpPr/>
          <p:nvPr/>
        </p:nvSpPr>
        <p:spPr bwMode="auto">
          <a:xfrm>
            <a:off x="342900" y="1752600"/>
            <a:ext cx="8458200" cy="4724400"/>
          </a:xfrm>
          <a:prstGeom prst="rect">
            <a:avLst/>
          </a:prstGeom>
          <a:solidFill>
            <a:srgbClr val="01366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Grande" pitchFamily="48" charset="0"/>
              <a:ea typeface="Geneva" pitchFamily="48" charset="-128"/>
            </a:endParaRPr>
          </a:p>
        </p:txBody>
      </p:sp>
      <p:pic>
        <p:nvPicPr>
          <p:cNvPr id="4" name="Picture 3" descr="A close up of a newspaper&#10;&#10;Description automatically generated">
            <a:extLst>
              <a:ext uri="{FF2B5EF4-FFF2-40B4-BE49-F238E27FC236}">
                <a16:creationId xmlns:a16="http://schemas.microsoft.com/office/drawing/2014/main" id="{0C95867B-0126-4F83-AE85-E2EE272CB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362200"/>
            <a:ext cx="7010400" cy="3505200"/>
          </a:xfrm>
          <a:prstGeom prst="rect">
            <a:avLst/>
          </a:prstGeom>
        </p:spPr>
      </p:pic>
      <p:sp>
        <p:nvSpPr>
          <p:cNvPr id="6" name="Rectangle 5">
            <a:extLst>
              <a:ext uri="{FF2B5EF4-FFF2-40B4-BE49-F238E27FC236}">
                <a16:creationId xmlns:a16="http://schemas.microsoft.com/office/drawing/2014/main" id="{D564E661-AFC8-4F05-84D2-F412BD46BFB8}"/>
              </a:ext>
            </a:extLst>
          </p:cNvPr>
          <p:cNvSpPr>
            <a:spLocks noChangeArrowheads="1"/>
          </p:cNvSpPr>
          <p:nvPr/>
        </p:nvSpPr>
        <p:spPr bwMode="auto">
          <a:xfrm>
            <a:off x="3810000" y="576775"/>
            <a:ext cx="48006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r>
              <a:rPr lang="en-US" sz="2800" dirty="0">
                <a:solidFill>
                  <a:schemeClr val="bg1"/>
                </a:solidFill>
                <a:latin typeface="Arial Black" charset="0"/>
                <a:cs typeface="Arial Black" charset="0"/>
              </a:rPr>
              <a:t>Sexual Misconduct, Abuse &amp; Harassment</a:t>
            </a:r>
          </a:p>
        </p:txBody>
      </p:sp>
    </p:spTree>
    <p:extLst>
      <p:ext uri="{BB962C8B-B14F-4D97-AF65-F5344CB8AC3E}">
        <p14:creationId xmlns:p14="http://schemas.microsoft.com/office/powerpoint/2010/main" val="21288411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EA3B04-D9B3-443C-9BC3-A5C163EF4ADC}"/>
              </a:ext>
            </a:extLst>
          </p:cNvPr>
          <p:cNvSpPr>
            <a:spLocks noChangeArrowheads="1"/>
          </p:cNvSpPr>
          <p:nvPr/>
        </p:nvSpPr>
        <p:spPr bwMode="auto">
          <a:xfrm>
            <a:off x="4114800" y="609600"/>
            <a:ext cx="43434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r>
              <a:rPr lang="en-US" sz="2800" dirty="0">
                <a:solidFill>
                  <a:schemeClr val="bg1"/>
                </a:solidFill>
                <a:latin typeface="Arial Black" charset="0"/>
                <a:cs typeface="Arial Black" charset="0"/>
              </a:rPr>
              <a:t>LSC Sexual Misconduct Policies</a:t>
            </a:r>
          </a:p>
        </p:txBody>
      </p:sp>
      <p:sp>
        <p:nvSpPr>
          <p:cNvPr id="4" name="Content Placeholder 7">
            <a:extLst>
              <a:ext uri="{FF2B5EF4-FFF2-40B4-BE49-F238E27FC236}">
                <a16:creationId xmlns:a16="http://schemas.microsoft.com/office/drawing/2014/main" id="{EB9DFBFD-0F7B-42E8-80A6-1FBBAD98BCFE}"/>
              </a:ext>
            </a:extLst>
          </p:cNvPr>
          <p:cNvSpPr txBox="1">
            <a:spLocks noGrp="1"/>
          </p:cNvSpPr>
          <p:nvPr>
            <p:ph idx="1"/>
          </p:nvPr>
        </p:nvSpPr>
        <p:spPr>
          <a:xfrm>
            <a:off x="457200" y="1905000"/>
            <a:ext cx="8229600" cy="4525963"/>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Geneva" pitchFamily="34" charset="0"/>
              </a:defRPr>
            </a:lvl1pPr>
            <a:lvl2pPr marL="742950" indent="-285750" algn="l" rtl="0" eaLnBrk="1" fontAlgn="base" hangingPunct="1">
              <a:spcBef>
                <a:spcPct val="20000"/>
              </a:spcBef>
              <a:spcAft>
                <a:spcPct val="0"/>
              </a:spcAft>
              <a:buChar char="–"/>
              <a:defRPr sz="2800">
                <a:solidFill>
                  <a:schemeClr val="tx1"/>
                </a:solidFill>
                <a:latin typeface="+mn-lt"/>
                <a:ea typeface="+mn-ea"/>
                <a:cs typeface="Geneva" pitchFamily="34"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Geneva" pitchFamily="34"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FontTx/>
              <a:buNone/>
            </a:pPr>
            <a:r>
              <a:rPr lang="en-US" sz="2000" b="1" dirty="0">
                <a:hlinkClick r:id="rId3"/>
              </a:rPr>
              <a:t>IX.A.1.1. Policy</a:t>
            </a:r>
            <a:endParaRPr lang="en-US" sz="2000" b="1" dirty="0"/>
          </a:p>
          <a:p>
            <a:pPr marL="0" indent="0">
              <a:buFontTx/>
              <a:buNone/>
            </a:pPr>
            <a:endParaRPr lang="en-US" sz="2000" dirty="0"/>
          </a:p>
          <a:p>
            <a:pPr marL="0" indent="0">
              <a:buFontTx/>
              <a:buNone/>
            </a:pPr>
            <a:r>
              <a:rPr lang="en-US" sz="2000" dirty="0"/>
              <a:t>This policy specifically covers sexual misconduct including sexual harassment, violence, discrimination, and retaliation as prohibited by applicable laws and the College. The College also prohibits unlawful discrimination based on other protected categories and discusses such prohibitions in the human resources and student policy sections. The College does not tolerate retaliation against anyone who complains about sexual misconduct or cooperates in a sexual misconduct investigation.</a:t>
            </a:r>
            <a:endParaRPr lang="en-US" sz="1100" kern="0" dirty="0">
              <a:latin typeface="Arial"/>
              <a:cs typeface="Arial"/>
            </a:endParaRPr>
          </a:p>
        </p:txBody>
      </p:sp>
    </p:spTree>
    <p:extLst>
      <p:ext uri="{BB962C8B-B14F-4D97-AF65-F5344CB8AC3E}">
        <p14:creationId xmlns:p14="http://schemas.microsoft.com/office/powerpoint/2010/main" val="3092159052"/>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AA534DCA-071D-4606-8362-958916D12742}"/>
              </a:ext>
            </a:extLst>
          </p:cNvPr>
          <p:cNvSpPr>
            <a:spLocks noChangeArrowheads="1"/>
          </p:cNvSpPr>
          <p:nvPr/>
        </p:nvSpPr>
        <p:spPr bwMode="auto">
          <a:xfrm>
            <a:off x="3886200" y="609600"/>
            <a:ext cx="4800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r>
              <a:rPr lang="en-US" sz="2800" dirty="0">
                <a:solidFill>
                  <a:schemeClr val="bg1"/>
                </a:solidFill>
                <a:latin typeface="Arial Black" charset="0"/>
                <a:cs typeface="Arial Black" charset="0"/>
              </a:rPr>
              <a:t>Sexual Misconduct</a:t>
            </a:r>
          </a:p>
          <a:p>
            <a:pPr algn="ctr" eaLnBrk="1" hangingPunct="1"/>
            <a:r>
              <a:rPr lang="en-US" sz="2800" dirty="0">
                <a:solidFill>
                  <a:schemeClr val="bg1"/>
                </a:solidFill>
                <a:latin typeface="Arial Black" charset="0"/>
                <a:cs typeface="Arial Black" charset="0"/>
              </a:rPr>
              <a:t>Terms &amp; Definitions</a:t>
            </a:r>
          </a:p>
        </p:txBody>
      </p:sp>
      <p:sp>
        <p:nvSpPr>
          <p:cNvPr id="4" name="Content Placeholder 7">
            <a:extLst>
              <a:ext uri="{FF2B5EF4-FFF2-40B4-BE49-F238E27FC236}">
                <a16:creationId xmlns:a16="http://schemas.microsoft.com/office/drawing/2014/main" id="{754ACD3A-1DE0-4E35-9028-8D1B0BC14F1D}"/>
              </a:ext>
            </a:extLst>
          </p:cNvPr>
          <p:cNvSpPr txBox="1">
            <a:spLocks noGrp="1"/>
          </p:cNvSpPr>
          <p:nvPr>
            <p:ph idx="1"/>
          </p:nvPr>
        </p:nvSpPr>
        <p:spPr>
          <a:xfrm>
            <a:off x="426868" y="1905000"/>
            <a:ext cx="8259932" cy="4525963"/>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Geneva" pitchFamily="34" charset="0"/>
              </a:defRPr>
            </a:lvl1pPr>
            <a:lvl2pPr marL="742950" indent="-285750" algn="l" rtl="0" eaLnBrk="1" fontAlgn="base" hangingPunct="1">
              <a:spcBef>
                <a:spcPct val="20000"/>
              </a:spcBef>
              <a:spcAft>
                <a:spcPct val="0"/>
              </a:spcAft>
              <a:buChar char="–"/>
              <a:defRPr sz="2800">
                <a:solidFill>
                  <a:schemeClr val="tx1"/>
                </a:solidFill>
                <a:latin typeface="+mn-lt"/>
                <a:ea typeface="+mn-ea"/>
                <a:cs typeface="Geneva" pitchFamily="34"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Geneva" pitchFamily="34"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a:spcBef>
                <a:spcPts val="0"/>
              </a:spcBef>
              <a:buFontTx/>
              <a:buNone/>
            </a:pPr>
            <a:r>
              <a:rPr lang="en-US" sz="2000" b="1" dirty="0">
                <a:hlinkClick r:id="rId3"/>
              </a:rPr>
              <a:t>IX.A.1.2. Definitions</a:t>
            </a:r>
            <a:endParaRPr lang="en-US" sz="1200" kern="0" dirty="0">
              <a:latin typeface="Arial"/>
              <a:cs typeface="Arial"/>
            </a:endParaRPr>
          </a:p>
          <a:p>
            <a:pPr marL="0" indent="0">
              <a:buFontTx/>
              <a:buNone/>
            </a:pPr>
            <a:r>
              <a:rPr lang="en-US" sz="1800" b="1" kern="0" dirty="0"/>
              <a:t>(f)    Sexual harassment </a:t>
            </a:r>
            <a:r>
              <a:rPr lang="en-US" sz="1800" kern="0" dirty="0"/>
              <a:t>(a form of sex discrimination) includes two categories: </a:t>
            </a:r>
          </a:p>
          <a:p>
            <a:pPr marL="0" indent="0">
              <a:buFontTx/>
              <a:buNone/>
            </a:pPr>
            <a:r>
              <a:rPr lang="en-US" sz="1800" kern="0" dirty="0"/>
              <a:t>	(1) hostile work environment sexual harassment, and </a:t>
            </a:r>
          </a:p>
          <a:p>
            <a:pPr marL="0" indent="0">
              <a:buFontTx/>
              <a:buNone/>
            </a:pPr>
            <a:r>
              <a:rPr lang="en-US" sz="1800" kern="0" dirty="0"/>
              <a:t>	(2) quid pro quo sexual harassment. </a:t>
            </a:r>
          </a:p>
          <a:p>
            <a:pPr marL="0" indent="0">
              <a:buFontTx/>
              <a:buNone/>
            </a:pPr>
            <a:endParaRPr lang="en-US" sz="1800" kern="0" dirty="0"/>
          </a:p>
          <a:p>
            <a:pPr marL="0" indent="0">
              <a:buFontTx/>
              <a:buNone/>
            </a:pPr>
            <a:r>
              <a:rPr lang="en-US" sz="1600" kern="0" dirty="0"/>
              <a:t>Hostile work environment sexual harassment means verbal, physical, or visual forms of harassment that are sexual in nature, unwelcome, and severe, persistent, or pervasive. A hostile environment is often created by a series of incidents. However, a single severe incident, such as sexual assault, could create a hostile environment.  </a:t>
            </a:r>
          </a:p>
          <a:p>
            <a:pPr marL="0" indent="0">
              <a:buFontTx/>
              <a:buNone/>
            </a:pPr>
            <a:endParaRPr lang="en-US" sz="1600" kern="0" dirty="0"/>
          </a:p>
          <a:p>
            <a:pPr marL="0" indent="0">
              <a:buFontTx/>
              <a:buNone/>
            </a:pPr>
            <a:r>
              <a:rPr lang="en-US" sz="1600" kern="0" dirty="0"/>
              <a:t>Conversely, quid pro quo sexual harassment means “this for that.” An example of this form of sexual harassment occurs if a faculty member (or staff member) stipulates that a student’s grade or performance rating (or participation on a team, in a play, etc.) will be based on whether that student submits to unwelcome sexual conduct. </a:t>
            </a:r>
            <a:endParaRPr lang="en-US" sz="1000" kern="0" dirty="0">
              <a:latin typeface="Arial"/>
              <a:cs typeface="Arial"/>
            </a:endParaRPr>
          </a:p>
        </p:txBody>
      </p:sp>
    </p:spTree>
    <p:extLst>
      <p:ext uri="{BB962C8B-B14F-4D97-AF65-F5344CB8AC3E}">
        <p14:creationId xmlns:p14="http://schemas.microsoft.com/office/powerpoint/2010/main" val="3073184132"/>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AA534DCA-071D-4606-8362-958916D12742}"/>
              </a:ext>
            </a:extLst>
          </p:cNvPr>
          <p:cNvSpPr>
            <a:spLocks noChangeArrowheads="1"/>
          </p:cNvSpPr>
          <p:nvPr/>
        </p:nvSpPr>
        <p:spPr bwMode="auto">
          <a:xfrm>
            <a:off x="3886200" y="609600"/>
            <a:ext cx="4800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r>
              <a:rPr lang="en-US" sz="2800" dirty="0">
                <a:solidFill>
                  <a:schemeClr val="bg1"/>
                </a:solidFill>
                <a:latin typeface="Arial Black" charset="0"/>
                <a:cs typeface="Arial Black" charset="0"/>
              </a:rPr>
              <a:t>Sexual Misconduct</a:t>
            </a:r>
          </a:p>
          <a:p>
            <a:pPr algn="ctr" eaLnBrk="1" hangingPunct="1"/>
            <a:r>
              <a:rPr lang="en-US" sz="2800" dirty="0">
                <a:solidFill>
                  <a:schemeClr val="bg1"/>
                </a:solidFill>
                <a:latin typeface="Arial Black" charset="0"/>
                <a:cs typeface="Arial Black" charset="0"/>
              </a:rPr>
              <a:t>Terms &amp; Definitions</a:t>
            </a:r>
          </a:p>
        </p:txBody>
      </p:sp>
      <p:sp>
        <p:nvSpPr>
          <p:cNvPr id="4" name="Content Placeholder 7">
            <a:extLst>
              <a:ext uri="{FF2B5EF4-FFF2-40B4-BE49-F238E27FC236}">
                <a16:creationId xmlns:a16="http://schemas.microsoft.com/office/drawing/2014/main" id="{754ACD3A-1DE0-4E35-9028-8D1B0BC14F1D}"/>
              </a:ext>
            </a:extLst>
          </p:cNvPr>
          <p:cNvSpPr txBox="1">
            <a:spLocks noGrp="1"/>
          </p:cNvSpPr>
          <p:nvPr>
            <p:ph idx="1"/>
          </p:nvPr>
        </p:nvSpPr>
        <p:spPr>
          <a:xfrm>
            <a:off x="426868" y="1905000"/>
            <a:ext cx="8259932" cy="4525963"/>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Geneva" pitchFamily="34" charset="0"/>
              </a:defRPr>
            </a:lvl1pPr>
            <a:lvl2pPr marL="742950" indent="-285750" algn="l" rtl="0" eaLnBrk="1" fontAlgn="base" hangingPunct="1">
              <a:spcBef>
                <a:spcPct val="20000"/>
              </a:spcBef>
              <a:spcAft>
                <a:spcPct val="0"/>
              </a:spcAft>
              <a:buChar char="–"/>
              <a:defRPr sz="2800">
                <a:solidFill>
                  <a:schemeClr val="tx1"/>
                </a:solidFill>
                <a:latin typeface="+mn-lt"/>
                <a:ea typeface="+mn-ea"/>
                <a:cs typeface="Geneva" pitchFamily="34"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Geneva" pitchFamily="34"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a:spcBef>
                <a:spcPts val="0"/>
              </a:spcBef>
              <a:buFontTx/>
              <a:buNone/>
            </a:pPr>
            <a:r>
              <a:rPr lang="en-US" sz="2000" b="1" u="sng" dirty="0"/>
              <a:t>SEXUAL ASSAULT:</a:t>
            </a:r>
            <a:r>
              <a:rPr lang="en-US" sz="2000" b="1" dirty="0"/>
              <a:t> </a:t>
            </a:r>
            <a:r>
              <a:rPr lang="en-US" sz="2000" dirty="0"/>
              <a:t>Sexual assault is an offense that meets the definition of rape, fondling, incest, or statutory rape as stated in the Federal Bureau of Investigation’s Uniform Crime Reporting Program. </a:t>
            </a:r>
          </a:p>
          <a:p>
            <a:pPr marL="0">
              <a:spcBef>
                <a:spcPts val="0"/>
              </a:spcBef>
              <a:buFontTx/>
              <a:buNone/>
            </a:pPr>
            <a:endParaRPr lang="en-US" sz="1000" b="1" u="sng" dirty="0"/>
          </a:p>
          <a:p>
            <a:pPr marL="0">
              <a:spcBef>
                <a:spcPts val="0"/>
              </a:spcBef>
              <a:buFontTx/>
              <a:buNone/>
            </a:pPr>
            <a:r>
              <a:rPr lang="en-US" sz="2000" b="1" u="sng" dirty="0"/>
              <a:t>SEXUAL DISCRIMINATION:</a:t>
            </a:r>
            <a:r>
              <a:rPr lang="en-US" sz="2000" b="1" dirty="0"/>
              <a:t> </a:t>
            </a:r>
            <a:r>
              <a:rPr lang="en-US" sz="2000" dirty="0"/>
              <a:t>Sexual discrimination, including sexual harassment, is illegal under both federal and Texas state law and is strictly prohibited by the College.</a:t>
            </a:r>
          </a:p>
          <a:p>
            <a:pPr marL="0">
              <a:spcBef>
                <a:spcPts val="0"/>
              </a:spcBef>
              <a:buFontTx/>
              <a:buNone/>
            </a:pPr>
            <a:endParaRPr lang="en-US" sz="1000" dirty="0"/>
          </a:p>
          <a:p>
            <a:pPr marL="0">
              <a:spcBef>
                <a:spcPts val="0"/>
              </a:spcBef>
              <a:buFontTx/>
              <a:buNone/>
            </a:pPr>
            <a:r>
              <a:rPr lang="en-US" sz="2000" b="1" u="sng" dirty="0"/>
              <a:t>SEXUAL VIOLENCE:</a:t>
            </a:r>
            <a:r>
              <a:rPr lang="en-US" sz="2000" b="1" dirty="0"/>
              <a:t> </a:t>
            </a:r>
            <a:r>
              <a:rPr lang="en-US" sz="2000" dirty="0"/>
              <a:t>Sexual violence means a physical sexual act perpetrated without the complainant’s consent. This includes situations where a person is incapable of giving consent because of drug or alcohol impairment or a mental or physical disability</a:t>
            </a:r>
            <a:endParaRPr lang="en-US" sz="1000" kern="0" dirty="0">
              <a:latin typeface="Arial"/>
              <a:cs typeface="Arial"/>
            </a:endParaRPr>
          </a:p>
        </p:txBody>
      </p:sp>
    </p:spTree>
    <p:extLst>
      <p:ext uri="{BB962C8B-B14F-4D97-AF65-F5344CB8AC3E}">
        <p14:creationId xmlns:p14="http://schemas.microsoft.com/office/powerpoint/2010/main" val="5717991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3962400" y="609600"/>
            <a:ext cx="48006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en-US" sz="2400" dirty="0">
                <a:solidFill>
                  <a:schemeClr val="bg1"/>
                </a:solidFill>
                <a:latin typeface="Arial Black"/>
                <a:cs typeface="Arial Black"/>
              </a:rPr>
              <a:t>Clay’s Bill/</a:t>
            </a:r>
          </a:p>
          <a:p>
            <a:pPr algn="ctr"/>
            <a:r>
              <a:rPr lang="en-US" sz="2400" dirty="0">
                <a:solidFill>
                  <a:schemeClr val="bg1"/>
                </a:solidFill>
                <a:latin typeface="Arial Black"/>
                <a:cs typeface="Arial Black"/>
              </a:rPr>
              <a:t>House Bill 2639</a:t>
            </a:r>
          </a:p>
        </p:txBody>
      </p:sp>
      <p:sp>
        <p:nvSpPr>
          <p:cNvPr id="3" name="Subtitle 2">
            <a:extLst>
              <a:ext uri="{FF2B5EF4-FFF2-40B4-BE49-F238E27FC236}">
                <a16:creationId xmlns:a16="http://schemas.microsoft.com/office/drawing/2014/main" id="{579C613D-7037-486D-BC7E-AE97B1962B66}"/>
              </a:ext>
            </a:extLst>
          </p:cNvPr>
          <p:cNvSpPr>
            <a:spLocks noGrp="1"/>
          </p:cNvSpPr>
          <p:nvPr>
            <p:ph type="subTitle" idx="1"/>
          </p:nvPr>
        </p:nvSpPr>
        <p:spPr>
          <a:xfrm>
            <a:off x="533400" y="1905000"/>
            <a:ext cx="6934200" cy="4495800"/>
          </a:xfrm>
        </p:spPr>
        <p:txBody>
          <a:bodyPr/>
          <a:lstStyle/>
          <a:p>
            <a:pPr algn="l"/>
            <a:endParaRPr lang="en-US" sz="1000" dirty="0"/>
          </a:p>
          <a:p>
            <a:pPr marL="342900" indent="-342900" algn="l">
              <a:buFont typeface="Arial" panose="020B0604020202020204" pitchFamily="34" charset="0"/>
              <a:buChar char="•"/>
            </a:pPr>
            <a:r>
              <a:rPr lang="en-US" sz="1800" dirty="0"/>
              <a:t>Effective September 1, 2007, the 80th Texas Legislature enacted HB 2639/SB 1138 (Texas Education Code Section 51.9361) regarding risk management education for members and advisors of student organizations registered at postsecondary educational institutions.</a:t>
            </a:r>
          </a:p>
          <a:p>
            <a:pPr marL="342900" indent="-342900" algn="l">
              <a:buFont typeface="Arial" panose="020B0604020202020204" pitchFamily="34" charset="0"/>
              <a:buChar char="•"/>
            </a:pPr>
            <a:endParaRPr lang="en-US" sz="1800" dirty="0"/>
          </a:p>
          <a:p>
            <a:pPr marL="342900" indent="-342900" algn="l">
              <a:buFont typeface="Arial" panose="020B0604020202020204" pitchFamily="34" charset="0"/>
              <a:buChar char="•"/>
            </a:pPr>
            <a:r>
              <a:rPr lang="en-US" sz="1800" dirty="0"/>
              <a:t>Under the law, Registered Student Organizations (RSO) Officers and Advisors are required to attend an annual Risk Management Program.</a:t>
            </a:r>
          </a:p>
          <a:p>
            <a:pPr marL="342900" indent="-342900" algn="l">
              <a:buFont typeface="Arial" panose="020B0604020202020204" pitchFamily="34" charset="0"/>
              <a:buChar char="•"/>
            </a:pPr>
            <a:endParaRPr lang="en-US" sz="1800" dirty="0"/>
          </a:p>
          <a:p>
            <a:pPr marL="342900" indent="-342900" algn="l">
              <a:buFont typeface="Arial" panose="020B0604020202020204" pitchFamily="34" charset="0"/>
              <a:buChar char="•"/>
            </a:pPr>
            <a:r>
              <a:rPr lang="en-US" sz="1800" dirty="0"/>
              <a:t>Advisors and Officers are required to report information gathered here to the entire organization’s membership after the Training.</a:t>
            </a:r>
          </a:p>
        </p:txBody>
      </p:sp>
      <p:pic>
        <p:nvPicPr>
          <p:cNvPr id="9" name="Picture 8">
            <a:extLst>
              <a:ext uri="{FF2B5EF4-FFF2-40B4-BE49-F238E27FC236}">
                <a16:creationId xmlns:a16="http://schemas.microsoft.com/office/drawing/2014/main" id="{DA8574C8-C630-496C-B2B4-5C4CC16571F1}"/>
              </a:ext>
            </a:extLst>
          </p:cNvPr>
          <p:cNvPicPr>
            <a:picLocks noChangeAspect="1"/>
          </p:cNvPicPr>
          <p:nvPr/>
        </p:nvPicPr>
        <p:blipFill>
          <a:blip r:embed="rId3"/>
          <a:stretch>
            <a:fillRect/>
          </a:stretch>
        </p:blipFill>
        <p:spPr>
          <a:xfrm>
            <a:off x="7004557" y="2620978"/>
            <a:ext cx="1758444" cy="2255822"/>
          </a:xfrm>
          <a:prstGeom prst="rect">
            <a:avLst/>
          </a:prstGeom>
        </p:spPr>
      </p:pic>
    </p:spTree>
    <p:extLst>
      <p:ext uri="{BB962C8B-B14F-4D97-AF65-F5344CB8AC3E}">
        <p14:creationId xmlns:p14="http://schemas.microsoft.com/office/powerpoint/2010/main" val="3524607837"/>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AA534DCA-071D-4606-8362-958916D12742}"/>
              </a:ext>
            </a:extLst>
          </p:cNvPr>
          <p:cNvSpPr>
            <a:spLocks noChangeArrowheads="1"/>
          </p:cNvSpPr>
          <p:nvPr/>
        </p:nvSpPr>
        <p:spPr bwMode="auto">
          <a:xfrm>
            <a:off x="3886200" y="609600"/>
            <a:ext cx="4800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r>
              <a:rPr lang="en-US" sz="2800" dirty="0">
                <a:solidFill>
                  <a:schemeClr val="bg1"/>
                </a:solidFill>
                <a:latin typeface="Arial Black" charset="0"/>
                <a:cs typeface="Arial Black" charset="0"/>
              </a:rPr>
              <a:t>Sexual Misconduct</a:t>
            </a:r>
          </a:p>
          <a:p>
            <a:pPr algn="ctr" eaLnBrk="1" hangingPunct="1"/>
            <a:r>
              <a:rPr lang="en-US" sz="2800" dirty="0">
                <a:solidFill>
                  <a:schemeClr val="bg1"/>
                </a:solidFill>
                <a:latin typeface="Arial Black" charset="0"/>
                <a:cs typeface="Arial Black" charset="0"/>
              </a:rPr>
              <a:t>Terms &amp; Definitions</a:t>
            </a:r>
          </a:p>
        </p:txBody>
      </p:sp>
      <p:sp>
        <p:nvSpPr>
          <p:cNvPr id="4" name="Content Placeholder 7">
            <a:extLst>
              <a:ext uri="{FF2B5EF4-FFF2-40B4-BE49-F238E27FC236}">
                <a16:creationId xmlns:a16="http://schemas.microsoft.com/office/drawing/2014/main" id="{754ACD3A-1DE0-4E35-9028-8D1B0BC14F1D}"/>
              </a:ext>
            </a:extLst>
          </p:cNvPr>
          <p:cNvSpPr txBox="1">
            <a:spLocks noGrp="1"/>
          </p:cNvSpPr>
          <p:nvPr>
            <p:ph idx="1"/>
          </p:nvPr>
        </p:nvSpPr>
        <p:spPr>
          <a:xfrm>
            <a:off x="426868" y="1905000"/>
            <a:ext cx="8259932" cy="4525963"/>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Geneva" pitchFamily="34" charset="0"/>
              </a:defRPr>
            </a:lvl1pPr>
            <a:lvl2pPr marL="742950" indent="-285750" algn="l" rtl="0" eaLnBrk="1" fontAlgn="base" hangingPunct="1">
              <a:spcBef>
                <a:spcPct val="20000"/>
              </a:spcBef>
              <a:spcAft>
                <a:spcPct val="0"/>
              </a:spcAft>
              <a:buChar char="–"/>
              <a:defRPr sz="2800">
                <a:solidFill>
                  <a:schemeClr val="tx1"/>
                </a:solidFill>
                <a:latin typeface="+mn-lt"/>
                <a:ea typeface="+mn-ea"/>
                <a:cs typeface="Geneva" pitchFamily="34"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Geneva" pitchFamily="34"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a:spcBef>
                <a:spcPts val="0"/>
              </a:spcBef>
              <a:buFontTx/>
              <a:buNone/>
            </a:pPr>
            <a:r>
              <a:rPr lang="en-US" sz="2000" b="1" u="sng" dirty="0"/>
              <a:t>CONSENT:</a:t>
            </a:r>
            <a:r>
              <a:rPr lang="en-US" sz="2000" b="1" dirty="0"/>
              <a:t> </a:t>
            </a:r>
            <a:r>
              <a:rPr lang="en-US" sz="2000" dirty="0"/>
              <a:t>Sexual activity requires consent. Consent is defined as a voluntary and positive agreement between the participants to engage in sexual activity. </a:t>
            </a:r>
          </a:p>
          <a:p>
            <a:pPr marL="0">
              <a:spcBef>
                <a:spcPts val="0"/>
              </a:spcBef>
              <a:buFontTx/>
              <a:buNone/>
            </a:pPr>
            <a:endParaRPr lang="en-US" sz="1000" b="1" u="sng" dirty="0"/>
          </a:p>
          <a:p>
            <a:pPr marL="0">
              <a:spcBef>
                <a:spcPts val="0"/>
              </a:spcBef>
              <a:buFontTx/>
              <a:buNone/>
            </a:pPr>
            <a:r>
              <a:rPr lang="en-US" sz="2000" b="1" u="sng" dirty="0"/>
              <a:t>STALKING:</a:t>
            </a:r>
            <a:r>
              <a:rPr lang="en-US" sz="2000" b="1" dirty="0"/>
              <a:t> </a:t>
            </a:r>
            <a:r>
              <a:rPr lang="en-US" sz="2000" dirty="0"/>
              <a:t>Stalking is defined as engaging in a course of conduct (two or more acts), including, but not limited to, a pattern of repeated and unwanted attention, harassment, or conduct, directed at a specific person that would cause a reasonable person to fear for his or her safety, the safety of others, or suffer substantial emotional distress. </a:t>
            </a:r>
          </a:p>
          <a:p>
            <a:pPr marL="0">
              <a:spcBef>
                <a:spcPts val="0"/>
              </a:spcBef>
              <a:buFontTx/>
              <a:buNone/>
            </a:pPr>
            <a:endParaRPr lang="en-US" sz="1000" dirty="0"/>
          </a:p>
          <a:p>
            <a:pPr marL="0">
              <a:spcBef>
                <a:spcPts val="0"/>
              </a:spcBef>
              <a:buFontTx/>
              <a:buNone/>
            </a:pPr>
            <a:r>
              <a:rPr lang="en-US" sz="2000" b="1" u="sng" dirty="0"/>
              <a:t>TITLE IX HARASSMENT:</a:t>
            </a:r>
            <a:r>
              <a:rPr lang="en-US" sz="2000" b="1" dirty="0"/>
              <a:t> </a:t>
            </a:r>
            <a:r>
              <a:rPr lang="en-US" sz="2000" dirty="0"/>
              <a:t>Acts of Title IX harassment may take many different forms. Title IX harassment includes sexual harassment, gender-based harassment, and sexual violence.</a:t>
            </a:r>
          </a:p>
          <a:p>
            <a:pPr marL="0">
              <a:spcBef>
                <a:spcPts val="0"/>
              </a:spcBef>
              <a:buFontTx/>
              <a:buNone/>
            </a:pPr>
            <a:endParaRPr lang="en-US" sz="1000" kern="0" dirty="0">
              <a:latin typeface="Arial"/>
              <a:cs typeface="Arial"/>
            </a:endParaRPr>
          </a:p>
          <a:p>
            <a:pPr marL="0">
              <a:spcBef>
                <a:spcPts val="0"/>
              </a:spcBef>
              <a:buFontTx/>
              <a:buNone/>
            </a:pPr>
            <a:r>
              <a:rPr lang="en-US" sz="2000" dirty="0"/>
              <a:t>For the full LSC Section IX.A Sexual Misconduct Policy visit https://www.Lonestar.Edu/ixa-sexualmisconduct</a:t>
            </a:r>
            <a:endParaRPr lang="en-US" sz="2000" kern="0" dirty="0">
              <a:latin typeface="Arial"/>
              <a:cs typeface="Arial"/>
            </a:endParaRPr>
          </a:p>
        </p:txBody>
      </p:sp>
    </p:spTree>
    <p:extLst>
      <p:ext uri="{BB962C8B-B14F-4D97-AF65-F5344CB8AC3E}">
        <p14:creationId xmlns:p14="http://schemas.microsoft.com/office/powerpoint/2010/main" val="1737657126"/>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AA534DCA-071D-4606-8362-958916D12742}"/>
              </a:ext>
            </a:extLst>
          </p:cNvPr>
          <p:cNvSpPr>
            <a:spLocks noChangeArrowheads="1"/>
          </p:cNvSpPr>
          <p:nvPr/>
        </p:nvSpPr>
        <p:spPr bwMode="auto">
          <a:xfrm>
            <a:off x="3886200" y="609600"/>
            <a:ext cx="4800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r>
              <a:rPr lang="en-US" sz="2800" dirty="0">
                <a:solidFill>
                  <a:schemeClr val="bg1"/>
                </a:solidFill>
                <a:latin typeface="Arial Black" charset="0"/>
                <a:cs typeface="Arial Black" charset="0"/>
              </a:rPr>
              <a:t>When Confronted with Sexual Misconduct</a:t>
            </a:r>
          </a:p>
        </p:txBody>
      </p:sp>
      <p:sp>
        <p:nvSpPr>
          <p:cNvPr id="4" name="Content Placeholder 7">
            <a:extLst>
              <a:ext uri="{FF2B5EF4-FFF2-40B4-BE49-F238E27FC236}">
                <a16:creationId xmlns:a16="http://schemas.microsoft.com/office/drawing/2014/main" id="{754ACD3A-1DE0-4E35-9028-8D1B0BC14F1D}"/>
              </a:ext>
            </a:extLst>
          </p:cNvPr>
          <p:cNvSpPr txBox="1">
            <a:spLocks noGrp="1"/>
          </p:cNvSpPr>
          <p:nvPr>
            <p:ph idx="1"/>
          </p:nvPr>
        </p:nvSpPr>
        <p:spPr>
          <a:xfrm>
            <a:off x="579268" y="1905001"/>
            <a:ext cx="7726532" cy="40386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Geneva" pitchFamily="34" charset="0"/>
              </a:defRPr>
            </a:lvl1pPr>
            <a:lvl2pPr marL="742950" indent="-285750" algn="l" rtl="0" eaLnBrk="1" fontAlgn="base" hangingPunct="1">
              <a:spcBef>
                <a:spcPct val="20000"/>
              </a:spcBef>
              <a:spcAft>
                <a:spcPct val="0"/>
              </a:spcAft>
              <a:buChar char="–"/>
              <a:defRPr sz="2800">
                <a:solidFill>
                  <a:schemeClr val="tx1"/>
                </a:solidFill>
                <a:latin typeface="+mn-lt"/>
                <a:ea typeface="+mn-ea"/>
                <a:cs typeface="Geneva" pitchFamily="34"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Geneva" pitchFamily="34"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114300" indent="-457200">
              <a:spcBef>
                <a:spcPts val="0"/>
              </a:spcBef>
              <a:buFont typeface="+mj-lt"/>
              <a:buAutoNum type="arabicPeriod"/>
            </a:pPr>
            <a:r>
              <a:rPr lang="en-US" sz="2000" dirty="0"/>
              <a:t>Report to the Police</a:t>
            </a:r>
          </a:p>
          <a:p>
            <a:pPr marL="114300" indent="-457200">
              <a:spcBef>
                <a:spcPts val="0"/>
              </a:spcBef>
              <a:buFont typeface="+mj-lt"/>
              <a:buAutoNum type="arabicPeriod"/>
            </a:pPr>
            <a:endParaRPr lang="en-US" sz="2000" dirty="0"/>
          </a:p>
          <a:p>
            <a:pPr marL="114300" indent="-457200">
              <a:spcBef>
                <a:spcPts val="0"/>
              </a:spcBef>
              <a:buFont typeface="+mj-lt"/>
              <a:buAutoNum type="arabicPeriod"/>
            </a:pPr>
            <a:r>
              <a:rPr lang="en-US" sz="2000" dirty="0"/>
              <a:t>Submit firsthand written documentation</a:t>
            </a:r>
          </a:p>
          <a:p>
            <a:pPr marL="114300" indent="-457200">
              <a:spcBef>
                <a:spcPts val="0"/>
              </a:spcBef>
              <a:buFont typeface="+mj-lt"/>
              <a:buAutoNum type="arabicPeriod"/>
            </a:pPr>
            <a:endParaRPr lang="en-US" sz="2000" dirty="0"/>
          </a:p>
          <a:p>
            <a:pPr marL="114300" indent="-457200">
              <a:spcBef>
                <a:spcPts val="0"/>
              </a:spcBef>
              <a:buFont typeface="+mj-lt"/>
              <a:buAutoNum type="arabicPeriod"/>
            </a:pPr>
            <a:r>
              <a:rPr lang="en-US" sz="2000" dirty="0"/>
              <a:t>Seek a network of support</a:t>
            </a:r>
          </a:p>
          <a:p>
            <a:pPr marL="114300" indent="-457200">
              <a:spcBef>
                <a:spcPts val="0"/>
              </a:spcBef>
              <a:buFont typeface="+mj-lt"/>
              <a:buAutoNum type="arabicPeriod"/>
            </a:pPr>
            <a:endParaRPr lang="en-US" sz="2000" dirty="0"/>
          </a:p>
          <a:p>
            <a:pPr marL="114300" indent="-457200">
              <a:spcBef>
                <a:spcPts val="0"/>
              </a:spcBef>
              <a:buFont typeface="+mj-lt"/>
              <a:buAutoNum type="arabicPeriod"/>
            </a:pPr>
            <a:r>
              <a:rPr lang="en-US" sz="2000" dirty="0"/>
              <a:t>Seek professional counseling</a:t>
            </a:r>
          </a:p>
          <a:p>
            <a:pPr marL="114300" indent="-457200">
              <a:spcBef>
                <a:spcPts val="0"/>
              </a:spcBef>
              <a:buFont typeface="+mj-lt"/>
              <a:buAutoNum type="arabicPeriod"/>
            </a:pPr>
            <a:endParaRPr lang="en-US" sz="2000" dirty="0"/>
          </a:p>
          <a:p>
            <a:pPr marL="114300" indent="-457200">
              <a:spcBef>
                <a:spcPts val="0"/>
              </a:spcBef>
              <a:buFont typeface="+mj-lt"/>
              <a:buAutoNum type="arabicPeriod"/>
            </a:pPr>
            <a:r>
              <a:rPr lang="en-US" sz="2000" dirty="0"/>
              <a:t>Utilize campus resources/advocates</a:t>
            </a:r>
          </a:p>
          <a:p>
            <a:pPr marL="114300" indent="-457200">
              <a:spcBef>
                <a:spcPts val="0"/>
              </a:spcBef>
              <a:buFont typeface="+mj-lt"/>
              <a:buAutoNum type="arabicPeriod"/>
            </a:pPr>
            <a:endParaRPr lang="en-US" sz="2000" dirty="0"/>
          </a:p>
          <a:p>
            <a:pPr marL="114300" indent="-457200">
              <a:spcBef>
                <a:spcPts val="0"/>
              </a:spcBef>
              <a:buFont typeface="+mj-lt"/>
              <a:buAutoNum type="arabicPeriod"/>
            </a:pPr>
            <a:r>
              <a:rPr lang="en-US" sz="2000" dirty="0"/>
              <a:t>Implement protective/restraining order</a:t>
            </a:r>
            <a:endParaRPr lang="en-US" sz="2000" kern="0" dirty="0">
              <a:latin typeface="Arial"/>
              <a:cs typeface="Arial"/>
            </a:endParaRPr>
          </a:p>
        </p:txBody>
      </p:sp>
    </p:spTree>
    <p:extLst>
      <p:ext uri="{BB962C8B-B14F-4D97-AF65-F5344CB8AC3E}">
        <p14:creationId xmlns:p14="http://schemas.microsoft.com/office/powerpoint/2010/main" val="3215589783"/>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D0EBCBFB-884A-4FE3-B9B1-8CFDDF09E2A3}"/>
              </a:ext>
            </a:extLst>
          </p:cNvPr>
          <p:cNvSpPr>
            <a:spLocks noChangeArrowheads="1"/>
          </p:cNvSpPr>
          <p:nvPr/>
        </p:nvSpPr>
        <p:spPr bwMode="auto">
          <a:xfrm>
            <a:off x="3886200" y="533400"/>
            <a:ext cx="4800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r>
              <a:rPr lang="en-US" sz="2800" dirty="0">
                <a:solidFill>
                  <a:schemeClr val="bg1"/>
                </a:solidFill>
                <a:latin typeface="Arial Black" charset="0"/>
                <a:cs typeface="Arial Black" charset="0"/>
              </a:rPr>
              <a:t>Resources for </a:t>
            </a:r>
          </a:p>
          <a:p>
            <a:pPr algn="ctr" eaLnBrk="1" hangingPunct="1"/>
            <a:r>
              <a:rPr lang="en-US" sz="2800" dirty="0">
                <a:solidFill>
                  <a:schemeClr val="bg1"/>
                </a:solidFill>
                <a:latin typeface="Arial Black" charset="0"/>
                <a:cs typeface="Arial Black" charset="0"/>
              </a:rPr>
              <a:t>Complainants</a:t>
            </a:r>
          </a:p>
        </p:txBody>
      </p:sp>
      <p:sp>
        <p:nvSpPr>
          <p:cNvPr id="4" name="Content Placeholder 7">
            <a:extLst>
              <a:ext uri="{FF2B5EF4-FFF2-40B4-BE49-F238E27FC236}">
                <a16:creationId xmlns:a16="http://schemas.microsoft.com/office/drawing/2014/main" id="{CBABD7F1-F3D7-4355-A89D-3848D9E7BE9C}"/>
              </a:ext>
            </a:extLst>
          </p:cNvPr>
          <p:cNvSpPr txBox="1">
            <a:spLocks noGrp="1"/>
          </p:cNvSpPr>
          <p:nvPr>
            <p:ph idx="1"/>
          </p:nvPr>
        </p:nvSpPr>
        <p:spPr>
          <a:xfrm>
            <a:off x="422429" y="1905000"/>
            <a:ext cx="8229600" cy="4525963"/>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Geneva" pitchFamily="34" charset="0"/>
              </a:defRPr>
            </a:lvl1pPr>
            <a:lvl2pPr marL="742950" indent="-285750" algn="l" rtl="0" eaLnBrk="1" fontAlgn="base" hangingPunct="1">
              <a:spcBef>
                <a:spcPct val="20000"/>
              </a:spcBef>
              <a:spcAft>
                <a:spcPct val="0"/>
              </a:spcAft>
              <a:buChar char="–"/>
              <a:defRPr sz="2800">
                <a:solidFill>
                  <a:schemeClr val="tx1"/>
                </a:solidFill>
                <a:latin typeface="+mn-lt"/>
                <a:ea typeface="+mn-ea"/>
                <a:cs typeface="Geneva" pitchFamily="34"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Geneva" pitchFamily="34"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FontTx/>
              <a:buNone/>
            </a:pPr>
            <a:r>
              <a:rPr lang="en-US" sz="1400" kern="0" dirty="0"/>
              <a:t>Internal:	Any LSC Office of Student Services</a:t>
            </a:r>
          </a:p>
          <a:p>
            <a:pPr marL="0" indent="0">
              <a:buFontTx/>
              <a:buNone/>
            </a:pPr>
            <a:r>
              <a:rPr lang="en-US" sz="1400" kern="0" dirty="0">
                <a:latin typeface="Arial"/>
                <a:cs typeface="Arial"/>
              </a:rPr>
              <a:t>	LSC Police Department, 281-290-5911</a:t>
            </a:r>
          </a:p>
          <a:p>
            <a:pPr marL="0" indent="0">
              <a:buFontTx/>
              <a:buNone/>
            </a:pPr>
            <a:r>
              <a:rPr lang="en-US" sz="1400" kern="0" dirty="0">
                <a:latin typeface="Arial"/>
                <a:cs typeface="Arial"/>
              </a:rPr>
              <a:t>	LSC Office of Emergency Management, 281-290-2891</a:t>
            </a:r>
          </a:p>
          <a:p>
            <a:pPr marL="0" indent="0">
              <a:buFontTx/>
              <a:buNone/>
            </a:pPr>
            <a:r>
              <a:rPr lang="en-US" sz="1400" kern="0" dirty="0">
                <a:latin typeface="Arial"/>
                <a:cs typeface="Arial"/>
              </a:rPr>
              <a:t>	Title IX Coordinator </a:t>
            </a:r>
            <a:r>
              <a:rPr lang="en-US" sz="1400" dirty="0">
                <a:latin typeface="Arial"/>
                <a:cs typeface="Arial"/>
              </a:rPr>
              <a:t>Karen Miner, 832-813-6614, </a:t>
            </a:r>
            <a:r>
              <a:rPr lang="en-US" sz="1400" dirty="0">
                <a:latin typeface="Arial"/>
                <a:cs typeface="Arial"/>
                <a:hlinkClick r:id="rId3"/>
              </a:rPr>
              <a:t>Karen.L.Miner@Lonestar.edu</a:t>
            </a:r>
            <a:r>
              <a:rPr lang="en-US" sz="1400" dirty="0">
                <a:latin typeface="Arial"/>
                <a:cs typeface="Arial"/>
              </a:rPr>
              <a:t> </a:t>
            </a:r>
            <a:r>
              <a:rPr lang="en-US" sz="1400" kern="0" dirty="0">
                <a:latin typeface="Arial"/>
                <a:cs typeface="Arial"/>
              </a:rPr>
              <a:t>	</a:t>
            </a:r>
          </a:p>
          <a:p>
            <a:pPr marL="0" indent="0">
              <a:buFontTx/>
              <a:buNone/>
            </a:pPr>
            <a:r>
              <a:rPr lang="en-US" sz="1400" kern="0" dirty="0">
                <a:latin typeface="Arial"/>
                <a:cs typeface="Arial"/>
              </a:rPr>
              <a:t>External:	Family Time Crisis Counseling Center (Humble), 281-446-2615</a:t>
            </a:r>
          </a:p>
          <a:p>
            <a:pPr marL="0" indent="0">
              <a:buFontTx/>
              <a:buNone/>
            </a:pPr>
            <a:r>
              <a:rPr lang="en-US" sz="1400" kern="0" dirty="0">
                <a:latin typeface="Arial"/>
                <a:cs typeface="Arial"/>
              </a:rPr>
              <a:t>	Domestic Violence Hotline, 713-528-2121 / 713-528-3625 (TDD)</a:t>
            </a:r>
          </a:p>
          <a:p>
            <a:pPr marL="0" indent="0">
              <a:buFontTx/>
              <a:buNone/>
            </a:pPr>
            <a:r>
              <a:rPr lang="en-US" sz="1400" kern="0" dirty="0">
                <a:latin typeface="Arial"/>
                <a:cs typeface="Arial"/>
              </a:rPr>
              <a:t>	Sexual Assault Hotline, 713-528-7273 / 713-528-3691 (TDD)</a:t>
            </a:r>
          </a:p>
          <a:p>
            <a:pPr marL="0" indent="0">
              <a:buFontTx/>
              <a:buNone/>
            </a:pPr>
            <a:r>
              <a:rPr lang="en-US" sz="1400" kern="0" dirty="0">
                <a:latin typeface="Arial"/>
                <a:cs typeface="Arial"/>
              </a:rPr>
              <a:t>	Montgomery County Women’s Shelter, 713-528-7273, 24-Hour Hotline 936-441-7273</a:t>
            </a:r>
          </a:p>
          <a:p>
            <a:pPr marL="0" indent="0">
              <a:buFontTx/>
              <a:buNone/>
            </a:pPr>
            <a:r>
              <a:rPr lang="en-US" sz="1400" kern="0" dirty="0">
                <a:latin typeface="Arial"/>
                <a:cs typeface="Arial"/>
              </a:rPr>
              <a:t>	Northwest Assistance Ministries, 281-885-4673</a:t>
            </a:r>
          </a:p>
          <a:p>
            <a:pPr marL="0" indent="0">
              <a:buFontTx/>
              <a:buNone/>
            </a:pPr>
            <a:r>
              <a:rPr lang="en-US" sz="1400" kern="0" dirty="0">
                <a:latin typeface="Arial"/>
                <a:cs typeface="Arial"/>
              </a:rPr>
              <a:t>	Ben Taub Hospital, 713-873-2000</a:t>
            </a:r>
          </a:p>
          <a:p>
            <a:pPr marL="0" indent="0">
              <a:buFontTx/>
              <a:buNone/>
            </a:pPr>
            <a:r>
              <a:rPr lang="en-US" sz="1400" kern="0" dirty="0">
                <a:latin typeface="Arial"/>
                <a:cs typeface="Arial"/>
              </a:rPr>
              <a:t>	MHMR Authority of Harris County, 7011 Southwest Freeway, Houston 77074, </a:t>
            </a:r>
          </a:p>
          <a:p>
            <a:pPr marL="0" indent="0">
              <a:buFontTx/>
              <a:buNone/>
            </a:pPr>
            <a:r>
              <a:rPr lang="en-US" sz="1400" kern="0" dirty="0">
                <a:latin typeface="Arial"/>
                <a:cs typeface="Arial"/>
              </a:rPr>
              <a:t>		Crisis Telephone 866-970-7770, Main Telephone 713-970-7000,</a:t>
            </a:r>
          </a:p>
          <a:p>
            <a:pPr marL="0" indent="0">
              <a:buFontTx/>
              <a:buNone/>
            </a:pPr>
            <a:r>
              <a:rPr lang="en-US" sz="1400" kern="0" dirty="0">
                <a:latin typeface="Arial"/>
                <a:cs typeface="Arial"/>
              </a:rPr>
              <a:t>		</a:t>
            </a:r>
            <a:r>
              <a:rPr lang="en-US" sz="1400" kern="0" dirty="0">
                <a:latin typeface="Arial"/>
                <a:cs typeface="Arial"/>
                <a:hlinkClick r:id="rId4"/>
              </a:rPr>
              <a:t>http://www.mhmraharris.org/</a:t>
            </a:r>
            <a:r>
              <a:rPr lang="en-US" sz="1400" kern="0" dirty="0">
                <a:latin typeface="Arial"/>
                <a:cs typeface="Arial"/>
              </a:rPr>
              <a:t> </a:t>
            </a:r>
          </a:p>
          <a:p>
            <a:pPr marL="0" indent="0">
              <a:buFontTx/>
              <a:buNone/>
            </a:pPr>
            <a:r>
              <a:rPr lang="en-US" sz="1400" kern="0" dirty="0">
                <a:latin typeface="Arial"/>
                <a:cs typeface="Arial"/>
              </a:rPr>
              <a:t>	Houston Police Department Mental Health Unit, 1502 Ben Taub Loop, Houston 77030</a:t>
            </a:r>
          </a:p>
          <a:p>
            <a:pPr marL="0" indent="0">
              <a:buFontTx/>
              <a:buNone/>
            </a:pPr>
            <a:r>
              <a:rPr lang="en-US" sz="1400" kern="0" dirty="0">
                <a:latin typeface="Arial"/>
                <a:cs typeface="Arial"/>
              </a:rPr>
              <a:t>	Tri-County MHMR Services, 1506 Old Montgomery Rd., Conroe, 77304, Crisis Phone</a:t>
            </a:r>
          </a:p>
          <a:p>
            <a:pPr marL="0" indent="0">
              <a:buFontTx/>
              <a:buNone/>
            </a:pPr>
            <a:r>
              <a:rPr lang="en-US" sz="1400" kern="0" dirty="0">
                <a:latin typeface="Arial"/>
                <a:cs typeface="Arial"/>
              </a:rPr>
              <a:t>		800-659-6994, Main Phone 936-756-8331, http: </a:t>
            </a:r>
            <a:r>
              <a:rPr lang="en-US" sz="1400" kern="0" dirty="0">
                <a:latin typeface="Arial"/>
                <a:cs typeface="Arial"/>
                <a:hlinkClick r:id="rId5"/>
              </a:rPr>
              <a:t>www.tcmhmrs.org/</a:t>
            </a:r>
            <a:r>
              <a:rPr lang="en-US" sz="1400" kern="0" dirty="0">
                <a:latin typeface="Arial"/>
                <a:cs typeface="Arial"/>
              </a:rPr>
              <a:t> </a:t>
            </a:r>
          </a:p>
        </p:txBody>
      </p:sp>
    </p:spTree>
    <p:extLst>
      <p:ext uri="{BB962C8B-B14F-4D97-AF65-F5344CB8AC3E}">
        <p14:creationId xmlns:p14="http://schemas.microsoft.com/office/powerpoint/2010/main" val="1721230445"/>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41A622-E353-4511-957E-2574445DFCAF}"/>
              </a:ext>
            </a:extLst>
          </p:cNvPr>
          <p:cNvSpPr/>
          <p:nvPr/>
        </p:nvSpPr>
        <p:spPr bwMode="auto">
          <a:xfrm>
            <a:off x="342900" y="1752600"/>
            <a:ext cx="8458200" cy="4724400"/>
          </a:xfrm>
          <a:prstGeom prst="rect">
            <a:avLst/>
          </a:prstGeom>
          <a:solidFill>
            <a:srgbClr val="01366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Grande" pitchFamily="48" charset="0"/>
              <a:ea typeface="Geneva" pitchFamily="48" charset="-128"/>
            </a:endParaRPr>
          </a:p>
        </p:txBody>
      </p:sp>
      <p:sp>
        <p:nvSpPr>
          <p:cNvPr id="4" name="Rectangle 4">
            <a:extLst>
              <a:ext uri="{FF2B5EF4-FFF2-40B4-BE49-F238E27FC236}">
                <a16:creationId xmlns:a16="http://schemas.microsoft.com/office/drawing/2014/main" id="{26A954AF-8116-4A03-887A-E9682DCC656B}"/>
              </a:ext>
            </a:extLst>
          </p:cNvPr>
          <p:cNvSpPr>
            <a:spLocks noChangeArrowheads="1"/>
          </p:cNvSpPr>
          <p:nvPr/>
        </p:nvSpPr>
        <p:spPr bwMode="auto">
          <a:xfrm>
            <a:off x="3886200" y="533400"/>
            <a:ext cx="4800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en-US" sz="2800" dirty="0">
                <a:solidFill>
                  <a:schemeClr val="bg1"/>
                </a:solidFill>
                <a:latin typeface="Arial Black" charset="0"/>
                <a:cs typeface="Arial Black" charset="0"/>
              </a:rPr>
              <a:t>Fire Safety, Weapons, &amp; Other Campus Safety</a:t>
            </a:r>
          </a:p>
        </p:txBody>
      </p:sp>
      <p:pic>
        <p:nvPicPr>
          <p:cNvPr id="6" name="Picture 5" descr="A stop sign in front of a cloudy blue sky&#10;&#10;Description automatically generated">
            <a:extLst>
              <a:ext uri="{FF2B5EF4-FFF2-40B4-BE49-F238E27FC236}">
                <a16:creationId xmlns:a16="http://schemas.microsoft.com/office/drawing/2014/main" id="{EA494BA3-D85B-41F3-AAE3-8E7E25B2C1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2133600"/>
            <a:ext cx="5943600" cy="3964381"/>
          </a:xfrm>
          <a:prstGeom prst="rect">
            <a:avLst/>
          </a:prstGeom>
        </p:spPr>
      </p:pic>
    </p:spTree>
    <p:extLst>
      <p:ext uri="{BB962C8B-B14F-4D97-AF65-F5344CB8AC3E}">
        <p14:creationId xmlns:p14="http://schemas.microsoft.com/office/powerpoint/2010/main" val="19269139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47703517-99B4-4806-BDD6-780EB2F08261}"/>
              </a:ext>
            </a:extLst>
          </p:cNvPr>
          <p:cNvSpPr>
            <a:spLocks noChangeArrowheads="1"/>
          </p:cNvSpPr>
          <p:nvPr/>
        </p:nvSpPr>
        <p:spPr bwMode="auto">
          <a:xfrm>
            <a:off x="3886200" y="762000"/>
            <a:ext cx="48006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en-US" sz="2800" dirty="0">
                <a:solidFill>
                  <a:schemeClr val="bg1"/>
                </a:solidFill>
                <a:latin typeface="Arial Black" charset="0"/>
                <a:cs typeface="Arial Black" charset="0"/>
              </a:rPr>
              <a:t>Fire Safety</a:t>
            </a:r>
          </a:p>
        </p:txBody>
      </p:sp>
      <p:sp>
        <p:nvSpPr>
          <p:cNvPr id="5" name="Content Placeholder 4">
            <a:extLst>
              <a:ext uri="{FF2B5EF4-FFF2-40B4-BE49-F238E27FC236}">
                <a16:creationId xmlns:a16="http://schemas.microsoft.com/office/drawing/2014/main" id="{56346947-52E8-40D6-BB1E-D48C2F615758}"/>
              </a:ext>
            </a:extLst>
          </p:cNvPr>
          <p:cNvSpPr txBox="1">
            <a:spLocks noGrp="1"/>
          </p:cNvSpPr>
          <p:nvPr>
            <p:ph idx="1"/>
          </p:nvPr>
        </p:nvSpPr>
        <p:spPr>
          <a:xfrm>
            <a:off x="457200" y="1924479"/>
            <a:ext cx="8229600" cy="3028521"/>
          </a:xfrm>
          <a:prstGeom prst="rect">
            <a:avLst/>
          </a:prstGeom>
          <a:noFill/>
        </p:spPr>
        <p:txBody>
          <a:bodyPr wrap="square" rtlCol="0">
            <a:spAutoFit/>
          </a:bodyPr>
          <a:lstStyle/>
          <a:p>
            <a:r>
              <a:rPr lang="en-US" sz="1800" dirty="0"/>
              <a:t>Always have a plan</a:t>
            </a:r>
          </a:p>
          <a:p>
            <a:endParaRPr lang="en-US" sz="1800" dirty="0"/>
          </a:p>
          <a:p>
            <a:r>
              <a:rPr lang="en-US" sz="1800" dirty="0"/>
              <a:t>Fire alarm = evacuate building immediately</a:t>
            </a:r>
          </a:p>
          <a:p>
            <a:endParaRPr lang="en-US" sz="1800" dirty="0"/>
          </a:p>
          <a:p>
            <a:r>
              <a:rPr lang="en-US" sz="1800" dirty="0"/>
              <a:t>Help others if necessary/possible ▪ Have a meeting place</a:t>
            </a:r>
          </a:p>
          <a:p>
            <a:endParaRPr lang="en-US" sz="1800" dirty="0"/>
          </a:p>
          <a:p>
            <a:r>
              <a:rPr lang="en-US" sz="1800" dirty="0"/>
              <a:t>Call in the exact location of the fire (911)</a:t>
            </a:r>
          </a:p>
          <a:p>
            <a:endParaRPr lang="en-US" sz="1800" dirty="0"/>
          </a:p>
          <a:p>
            <a:r>
              <a:rPr lang="en-US" sz="1800" dirty="0"/>
              <a:t>Sign up for LSC Text &amp; E-mail Alerts in your </a:t>
            </a:r>
            <a:r>
              <a:rPr lang="en-US" sz="1800" dirty="0" err="1"/>
              <a:t>myLoneStar</a:t>
            </a:r>
            <a:r>
              <a:rPr lang="en-US" sz="1800" dirty="0"/>
              <a:t> portal. </a:t>
            </a:r>
            <a:endParaRPr lang="en-US" dirty="0"/>
          </a:p>
        </p:txBody>
      </p:sp>
    </p:spTree>
    <p:extLst>
      <p:ext uri="{BB962C8B-B14F-4D97-AF65-F5344CB8AC3E}">
        <p14:creationId xmlns:p14="http://schemas.microsoft.com/office/powerpoint/2010/main" val="12199202"/>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47703517-99B4-4806-BDD6-780EB2F08261}"/>
              </a:ext>
            </a:extLst>
          </p:cNvPr>
          <p:cNvSpPr>
            <a:spLocks noChangeArrowheads="1"/>
          </p:cNvSpPr>
          <p:nvPr/>
        </p:nvSpPr>
        <p:spPr bwMode="auto">
          <a:xfrm>
            <a:off x="3886200" y="573087"/>
            <a:ext cx="4800600" cy="798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en-US" sz="2800" dirty="0">
                <a:solidFill>
                  <a:schemeClr val="bg1"/>
                </a:solidFill>
                <a:latin typeface="Arial Black" charset="0"/>
                <a:cs typeface="Arial Black" charset="0"/>
              </a:rPr>
              <a:t>LSC Policy</a:t>
            </a:r>
          </a:p>
          <a:p>
            <a:pPr algn="ctr"/>
            <a:r>
              <a:rPr lang="en-US" sz="2800" dirty="0">
                <a:solidFill>
                  <a:schemeClr val="bg1"/>
                </a:solidFill>
                <a:latin typeface="Arial Black" charset="0"/>
                <a:cs typeface="Arial Black" charset="0"/>
              </a:rPr>
              <a:t>On Weapons</a:t>
            </a:r>
          </a:p>
        </p:txBody>
      </p:sp>
      <p:sp>
        <p:nvSpPr>
          <p:cNvPr id="5" name="Content Placeholder 4">
            <a:extLst>
              <a:ext uri="{FF2B5EF4-FFF2-40B4-BE49-F238E27FC236}">
                <a16:creationId xmlns:a16="http://schemas.microsoft.com/office/drawing/2014/main" id="{56346947-52E8-40D6-BB1E-D48C2F615758}"/>
              </a:ext>
            </a:extLst>
          </p:cNvPr>
          <p:cNvSpPr txBox="1">
            <a:spLocks noGrp="1"/>
          </p:cNvSpPr>
          <p:nvPr>
            <p:ph idx="1"/>
          </p:nvPr>
        </p:nvSpPr>
        <p:spPr>
          <a:xfrm>
            <a:off x="457200" y="1828800"/>
            <a:ext cx="8229600" cy="5226046"/>
          </a:xfrm>
          <a:prstGeom prst="rect">
            <a:avLst/>
          </a:prstGeom>
          <a:noFill/>
        </p:spPr>
        <p:txBody>
          <a:bodyPr wrap="square" rtlCol="0">
            <a:spAutoFit/>
          </a:bodyPr>
          <a:lstStyle/>
          <a:p>
            <a:pPr marL="0" indent="0">
              <a:buNone/>
            </a:pPr>
            <a:r>
              <a:rPr lang="en-US" sz="1800" dirty="0">
                <a:hlinkClick r:id="rId3"/>
              </a:rPr>
              <a:t>VI.E.1.02 Definitions</a:t>
            </a:r>
            <a:r>
              <a:rPr lang="en-US" sz="1800" dirty="0"/>
              <a:t> </a:t>
            </a:r>
          </a:p>
          <a:p>
            <a:pPr marL="0" indent="0">
              <a:buNone/>
            </a:pPr>
            <a:r>
              <a:rPr lang="en-US" sz="1800" dirty="0"/>
              <a:t>(c) Prohibited weapons include:</a:t>
            </a:r>
          </a:p>
          <a:p>
            <a:pPr marL="0" indent="0">
              <a:buNone/>
            </a:pPr>
            <a:r>
              <a:rPr lang="en-US" sz="1800" dirty="0"/>
              <a:t>	1. Firearms* </a:t>
            </a:r>
          </a:p>
          <a:p>
            <a:pPr marL="0" indent="0">
              <a:buNone/>
            </a:pPr>
            <a:r>
              <a:rPr lang="en-US" sz="1800" dirty="0"/>
              <a:t>	2. Ammunition</a:t>
            </a:r>
          </a:p>
          <a:p>
            <a:pPr marL="0" indent="0">
              <a:buNone/>
            </a:pPr>
            <a:r>
              <a:rPr lang="en-US" sz="1800" dirty="0"/>
              <a:t>	3. Explosive Weapon (bomb, grenade, rocket…)</a:t>
            </a:r>
          </a:p>
          <a:p>
            <a:pPr marL="0" indent="0">
              <a:buNone/>
            </a:pPr>
            <a:r>
              <a:rPr lang="en-US" sz="1800" dirty="0"/>
              <a:t>	4. Illegal Knife (blade over 5 ½ inches, switchblade, spear)</a:t>
            </a:r>
          </a:p>
          <a:p>
            <a:pPr marL="0" indent="0">
              <a:buNone/>
            </a:pPr>
            <a:r>
              <a:rPr lang="en-US" sz="1800" dirty="0"/>
              <a:t>	5. Taser</a:t>
            </a:r>
          </a:p>
          <a:p>
            <a:pPr marL="0" indent="0">
              <a:buNone/>
            </a:pPr>
            <a:r>
              <a:rPr lang="en-US" sz="1800" dirty="0"/>
              <a:t>	6. Knuckles (or similar device)</a:t>
            </a:r>
          </a:p>
          <a:p>
            <a:pPr marL="0" indent="0">
              <a:buNone/>
            </a:pPr>
            <a:r>
              <a:rPr lang="en-US" sz="1800" dirty="0"/>
              <a:t>	7. Chemical Dispensing Device</a:t>
            </a:r>
          </a:p>
          <a:p>
            <a:pPr marL="0" indent="0">
              <a:buNone/>
            </a:pPr>
            <a:r>
              <a:rPr lang="en-US" sz="1800" dirty="0"/>
              <a:t>	8. Zip Gun</a:t>
            </a:r>
          </a:p>
          <a:p>
            <a:pPr marL="0" indent="0">
              <a:buNone/>
            </a:pPr>
            <a:r>
              <a:rPr lang="en-US" sz="1800" dirty="0"/>
              <a:t>	9. Club (designed for inflicting bodily harm)</a:t>
            </a:r>
          </a:p>
          <a:p>
            <a:pPr marL="0" indent="0">
              <a:buNone/>
            </a:pPr>
            <a:endParaRPr lang="en-US" sz="1800" dirty="0"/>
          </a:p>
          <a:p>
            <a:pPr marL="0" indent="0">
              <a:buNone/>
            </a:pPr>
            <a:r>
              <a:rPr lang="en-US" sz="1800" dirty="0"/>
              <a:t>These are the abbreviated definitions. For full definitions in the policy, please follow the link above. </a:t>
            </a:r>
          </a:p>
          <a:p>
            <a:endParaRPr lang="en-US" dirty="0"/>
          </a:p>
        </p:txBody>
      </p:sp>
    </p:spTree>
    <p:extLst>
      <p:ext uri="{BB962C8B-B14F-4D97-AF65-F5344CB8AC3E}">
        <p14:creationId xmlns:p14="http://schemas.microsoft.com/office/powerpoint/2010/main" val="576668902"/>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BC10AD63-8E45-4EF7-A792-BD2A0C0AC58D}"/>
              </a:ext>
            </a:extLst>
          </p:cNvPr>
          <p:cNvSpPr>
            <a:spLocks noChangeArrowheads="1"/>
          </p:cNvSpPr>
          <p:nvPr/>
        </p:nvSpPr>
        <p:spPr bwMode="auto">
          <a:xfrm>
            <a:off x="3886200" y="762000"/>
            <a:ext cx="48006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en-US" sz="2800" dirty="0">
                <a:solidFill>
                  <a:schemeClr val="bg1"/>
                </a:solidFill>
                <a:latin typeface="Arial Black" charset="0"/>
                <a:cs typeface="Arial Black" charset="0"/>
              </a:rPr>
              <a:t>Campus Carry</a:t>
            </a:r>
          </a:p>
        </p:txBody>
      </p:sp>
      <p:sp>
        <p:nvSpPr>
          <p:cNvPr id="4" name="Content Placeholder 3">
            <a:extLst>
              <a:ext uri="{FF2B5EF4-FFF2-40B4-BE49-F238E27FC236}">
                <a16:creationId xmlns:a16="http://schemas.microsoft.com/office/drawing/2014/main" id="{D899E886-2724-4C92-B048-8EB5C9927C6D}"/>
              </a:ext>
            </a:extLst>
          </p:cNvPr>
          <p:cNvSpPr txBox="1">
            <a:spLocks noGrp="1"/>
          </p:cNvSpPr>
          <p:nvPr>
            <p:ph idx="1"/>
          </p:nvPr>
        </p:nvSpPr>
        <p:spPr>
          <a:xfrm>
            <a:off x="533400" y="1828800"/>
            <a:ext cx="8153400" cy="4561249"/>
          </a:xfrm>
          <a:prstGeom prst="rect">
            <a:avLst/>
          </a:prstGeom>
          <a:noFill/>
        </p:spPr>
        <p:txBody>
          <a:bodyPr wrap="square" rtlCol="0">
            <a:spAutoFit/>
          </a:bodyPr>
          <a:lstStyle/>
          <a:p>
            <a:r>
              <a:rPr lang="en-US" sz="1800" dirty="0"/>
              <a:t>The law allows Lone Star College some latitude in establishing rules and regulations to designate certain areas gun-free zones. These rules and regulations are determined based on the nature of the student population, specific safety considerations, and the uniqueness of the campus environment. The designation of these gun-free zones can only be approved by the Chancellor.</a:t>
            </a:r>
          </a:p>
          <a:p>
            <a:pPr marL="0" indent="0">
              <a:buNone/>
            </a:pPr>
            <a:endParaRPr lang="en-US" sz="1800" dirty="0"/>
          </a:p>
          <a:p>
            <a:r>
              <a:rPr lang="en-US" sz="1800" dirty="0"/>
              <a:t>Starting August 1, 2017, a LTC holder may carry his or her firearm into campus buildings unless it is part of an “exclusion zone” that has been identified by Lone Star College policy or State or Federal law. These exclusion zones are clearly marked.</a:t>
            </a:r>
          </a:p>
          <a:p>
            <a:endParaRPr lang="en-US" sz="1800" dirty="0"/>
          </a:p>
          <a:p>
            <a:pPr marL="0" indent="0">
              <a:buNone/>
            </a:pPr>
            <a:r>
              <a:rPr lang="en-US" sz="1800" dirty="0"/>
              <a:t>Details can be found at: </a:t>
            </a:r>
            <a:r>
              <a:rPr lang="en-US" sz="1800" u="sng" dirty="0">
                <a:hlinkClick r:id="rId3"/>
              </a:rPr>
              <a:t>https://www.lonestar.edu/departments/campuspolice/CampusCarryBasics.pdf</a:t>
            </a:r>
            <a:endParaRPr lang="en-US" sz="1100" dirty="0"/>
          </a:p>
          <a:p>
            <a:endParaRPr lang="en-US" sz="1000" dirty="0"/>
          </a:p>
          <a:p>
            <a:endParaRPr lang="en-US" sz="1000" dirty="0"/>
          </a:p>
        </p:txBody>
      </p:sp>
    </p:spTree>
    <p:extLst>
      <p:ext uri="{BB962C8B-B14F-4D97-AF65-F5344CB8AC3E}">
        <p14:creationId xmlns:p14="http://schemas.microsoft.com/office/powerpoint/2010/main" val="2795151672"/>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BBC471B0-7496-4C52-960C-9E86ED81F021}"/>
              </a:ext>
            </a:extLst>
          </p:cNvPr>
          <p:cNvSpPr>
            <a:spLocks noChangeArrowheads="1"/>
          </p:cNvSpPr>
          <p:nvPr/>
        </p:nvSpPr>
        <p:spPr bwMode="auto">
          <a:xfrm>
            <a:off x="3886200" y="762000"/>
            <a:ext cx="48006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en-US" sz="2800" dirty="0">
                <a:solidFill>
                  <a:schemeClr val="bg1"/>
                </a:solidFill>
                <a:latin typeface="Arial Black" charset="0"/>
                <a:cs typeface="Arial Black" charset="0"/>
              </a:rPr>
              <a:t>In Case of Emergency</a:t>
            </a:r>
          </a:p>
        </p:txBody>
      </p:sp>
      <p:sp>
        <p:nvSpPr>
          <p:cNvPr id="5" name="TextBox 4">
            <a:extLst>
              <a:ext uri="{FF2B5EF4-FFF2-40B4-BE49-F238E27FC236}">
                <a16:creationId xmlns:a16="http://schemas.microsoft.com/office/drawing/2014/main" id="{9A2DE125-FD2A-4476-B49D-9B90F012D22E}"/>
              </a:ext>
            </a:extLst>
          </p:cNvPr>
          <p:cNvSpPr txBox="1"/>
          <p:nvPr/>
        </p:nvSpPr>
        <p:spPr>
          <a:xfrm>
            <a:off x="457200" y="1905000"/>
            <a:ext cx="8229600" cy="4524316"/>
          </a:xfrm>
          <a:prstGeom prst="rect">
            <a:avLst/>
          </a:prstGeom>
          <a:noFill/>
        </p:spPr>
        <p:txBody>
          <a:bodyPr wrap="square" rtlCol="0">
            <a:spAutoFit/>
          </a:bodyPr>
          <a:lstStyle/>
          <a:p>
            <a:r>
              <a:rPr lang="en-US" dirty="0"/>
              <a:t>The LSC Office of Emergency Management has developed posters which are displayed in offices and classrooms throughout campus. These posters have information on what to do in case of:</a:t>
            </a:r>
          </a:p>
          <a:p>
            <a:r>
              <a:rPr lang="en-US" dirty="0"/>
              <a:t>	• Fire</a:t>
            </a:r>
          </a:p>
          <a:p>
            <a:r>
              <a:rPr lang="en-US" dirty="0"/>
              <a:t>	• Suspicious Person/Object or Active Shooter</a:t>
            </a:r>
          </a:p>
          <a:p>
            <a:r>
              <a:rPr lang="en-US" dirty="0"/>
              <a:t>	• Bomb Threat/Explosion</a:t>
            </a:r>
          </a:p>
          <a:p>
            <a:r>
              <a:rPr lang="en-US" dirty="0"/>
              <a:t>	• Hazardous Materials</a:t>
            </a:r>
          </a:p>
          <a:p>
            <a:r>
              <a:rPr lang="en-US" dirty="0"/>
              <a:t>	• Medical Alert</a:t>
            </a:r>
          </a:p>
          <a:p>
            <a:r>
              <a:rPr lang="en-US" dirty="0"/>
              <a:t>	• Severe Weather</a:t>
            </a:r>
          </a:p>
          <a:p>
            <a:r>
              <a:rPr lang="en-US" dirty="0"/>
              <a:t>	• Power Failure</a:t>
            </a:r>
          </a:p>
          <a:p>
            <a:r>
              <a:rPr lang="en-US" dirty="0"/>
              <a:t>	• Campus Warnings</a:t>
            </a:r>
          </a:p>
          <a:p>
            <a:r>
              <a:rPr lang="en-US" dirty="0"/>
              <a:t>There is also helpful information on what to do when law enforcement arrives on the scene.</a:t>
            </a:r>
          </a:p>
          <a:p>
            <a:endParaRPr lang="en-US" dirty="0"/>
          </a:p>
          <a:p>
            <a:r>
              <a:rPr lang="en-US" dirty="0"/>
              <a:t>LSC Police/Medical: 5911 (from campus phone) or 281.290.5911</a:t>
            </a:r>
          </a:p>
          <a:p>
            <a:r>
              <a:rPr lang="en-US" dirty="0"/>
              <a:t>Fire: 9911 (from campus phone) or 911, then call 5911</a:t>
            </a:r>
          </a:p>
        </p:txBody>
      </p:sp>
    </p:spTree>
    <p:extLst>
      <p:ext uri="{BB962C8B-B14F-4D97-AF65-F5344CB8AC3E}">
        <p14:creationId xmlns:p14="http://schemas.microsoft.com/office/powerpoint/2010/main" val="830979514"/>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B49D4B-2432-44CA-9A2A-9349DF70BAB5}"/>
              </a:ext>
            </a:extLst>
          </p:cNvPr>
          <p:cNvSpPr/>
          <p:nvPr/>
        </p:nvSpPr>
        <p:spPr bwMode="auto">
          <a:xfrm>
            <a:off x="342900" y="1752600"/>
            <a:ext cx="8458200" cy="4724400"/>
          </a:xfrm>
          <a:prstGeom prst="rect">
            <a:avLst/>
          </a:prstGeom>
          <a:solidFill>
            <a:srgbClr val="01366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Grande" pitchFamily="48" charset="0"/>
              <a:ea typeface="Geneva" pitchFamily="48" charset="-128"/>
            </a:endParaRPr>
          </a:p>
        </p:txBody>
      </p:sp>
      <p:sp>
        <p:nvSpPr>
          <p:cNvPr id="3" name="Rectangle 4">
            <a:extLst>
              <a:ext uri="{FF2B5EF4-FFF2-40B4-BE49-F238E27FC236}">
                <a16:creationId xmlns:a16="http://schemas.microsoft.com/office/drawing/2014/main" id="{434D44B3-EA24-4BB5-B7B0-422BCBC2D083}"/>
              </a:ext>
            </a:extLst>
          </p:cNvPr>
          <p:cNvSpPr>
            <a:spLocks noChangeArrowheads="1"/>
          </p:cNvSpPr>
          <p:nvPr/>
        </p:nvSpPr>
        <p:spPr bwMode="auto">
          <a:xfrm>
            <a:off x="3810000" y="609600"/>
            <a:ext cx="49530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en-US" sz="2800" dirty="0">
                <a:solidFill>
                  <a:schemeClr val="bg1"/>
                </a:solidFill>
                <a:latin typeface="Arial Black" charset="0"/>
                <a:cs typeface="Arial Black" charset="0"/>
              </a:rPr>
              <a:t>Issues/Accommodations for Disabilities</a:t>
            </a:r>
          </a:p>
        </p:txBody>
      </p:sp>
      <p:pic>
        <p:nvPicPr>
          <p:cNvPr id="7" name="Picture 6" descr="A close up of a sign&#10;&#10;Description automatically generated">
            <a:extLst>
              <a:ext uri="{FF2B5EF4-FFF2-40B4-BE49-F238E27FC236}">
                <a16:creationId xmlns:a16="http://schemas.microsoft.com/office/drawing/2014/main" id="{73F162C3-9457-4F0A-9DDD-265C4F7DFD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043760"/>
            <a:ext cx="6096000" cy="4204640"/>
          </a:xfrm>
          <a:prstGeom prst="rect">
            <a:avLst/>
          </a:prstGeom>
        </p:spPr>
      </p:pic>
    </p:spTree>
    <p:extLst>
      <p:ext uri="{BB962C8B-B14F-4D97-AF65-F5344CB8AC3E}">
        <p14:creationId xmlns:p14="http://schemas.microsoft.com/office/powerpoint/2010/main" val="8700907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86607A-7E6B-40AD-BC92-7C2F1F7FCC21}"/>
              </a:ext>
            </a:extLst>
          </p:cNvPr>
          <p:cNvSpPr txBox="1"/>
          <p:nvPr/>
        </p:nvSpPr>
        <p:spPr>
          <a:xfrm>
            <a:off x="3886200" y="533400"/>
            <a:ext cx="4800600" cy="954107"/>
          </a:xfrm>
          <a:prstGeom prst="rect">
            <a:avLst/>
          </a:prstGeom>
          <a:noFill/>
        </p:spPr>
        <p:txBody>
          <a:bodyPr wrap="square" rtlCol="0">
            <a:spAutoFit/>
          </a:bodyPr>
          <a:lstStyle/>
          <a:p>
            <a:pPr algn="ctr"/>
            <a:r>
              <a:rPr lang="en-US" sz="2800" dirty="0">
                <a:solidFill>
                  <a:schemeClr val="bg1"/>
                </a:solidFill>
                <a:latin typeface="Arial Black"/>
                <a:cs typeface="Arial Black"/>
              </a:rPr>
              <a:t>Regarding Persons with Disabilities</a:t>
            </a:r>
          </a:p>
        </p:txBody>
      </p:sp>
      <p:sp>
        <p:nvSpPr>
          <p:cNvPr id="4" name="Content Placeholder 1">
            <a:extLst>
              <a:ext uri="{FF2B5EF4-FFF2-40B4-BE49-F238E27FC236}">
                <a16:creationId xmlns:a16="http://schemas.microsoft.com/office/drawing/2014/main" id="{7203A13C-E902-4218-8CC4-60FC8E442081}"/>
              </a:ext>
            </a:extLst>
          </p:cNvPr>
          <p:cNvSpPr txBox="1">
            <a:spLocks/>
          </p:cNvSpPr>
          <p:nvPr/>
        </p:nvSpPr>
        <p:spPr>
          <a:xfrm>
            <a:off x="609600" y="1981201"/>
            <a:ext cx="8077200" cy="4343400"/>
          </a:xfrm>
          <a:prstGeom prst="rect">
            <a:avLst/>
          </a:prstGeom>
        </p:spPr>
        <p:txBody>
          <a:bodyPr/>
          <a:lstStyle>
            <a:lvl1pPr marL="0" indent="0" algn="ctr" rtl="0" eaLnBrk="1" fontAlgn="base" hangingPunct="1">
              <a:spcBef>
                <a:spcPct val="20000"/>
              </a:spcBef>
              <a:spcAft>
                <a:spcPct val="0"/>
              </a:spcAft>
              <a:buNone/>
              <a:defRPr sz="3200">
                <a:solidFill>
                  <a:schemeClr val="tx1"/>
                </a:solidFill>
                <a:latin typeface="+mn-lt"/>
                <a:ea typeface="+mn-ea"/>
                <a:cs typeface="Geneva" pitchFamily="34" charset="0"/>
              </a:defRPr>
            </a:lvl1pPr>
            <a:lvl2pPr marL="457200" indent="0" algn="ctr" rtl="0" eaLnBrk="1" fontAlgn="base" hangingPunct="1">
              <a:spcBef>
                <a:spcPct val="20000"/>
              </a:spcBef>
              <a:spcAft>
                <a:spcPct val="0"/>
              </a:spcAft>
              <a:buNone/>
              <a:defRPr sz="2800">
                <a:solidFill>
                  <a:schemeClr val="tx1"/>
                </a:solidFill>
                <a:latin typeface="+mn-lt"/>
                <a:ea typeface="+mn-ea"/>
                <a:cs typeface="Geneva" pitchFamily="34" charset="0"/>
              </a:defRPr>
            </a:lvl2pPr>
            <a:lvl3pPr marL="914400" indent="0" algn="ctr" rtl="0" eaLnBrk="1" fontAlgn="base" hangingPunct="1">
              <a:spcBef>
                <a:spcPct val="20000"/>
              </a:spcBef>
              <a:spcAft>
                <a:spcPct val="0"/>
              </a:spcAft>
              <a:buNone/>
              <a:defRPr sz="2400">
                <a:solidFill>
                  <a:schemeClr val="tx1"/>
                </a:solidFill>
                <a:latin typeface="+mn-lt"/>
                <a:ea typeface="+mn-ea"/>
                <a:cs typeface="Geneva" pitchFamily="34" charset="0"/>
              </a:defRPr>
            </a:lvl3pPr>
            <a:lvl4pPr marL="1371600" indent="0" algn="ctr" rtl="0" eaLnBrk="1" fontAlgn="base" hangingPunct="1">
              <a:spcBef>
                <a:spcPct val="20000"/>
              </a:spcBef>
              <a:spcAft>
                <a:spcPct val="0"/>
              </a:spcAft>
              <a:buNone/>
              <a:defRPr sz="2000">
                <a:solidFill>
                  <a:schemeClr val="tx1"/>
                </a:solidFill>
                <a:latin typeface="+mn-lt"/>
                <a:ea typeface="+mn-ea"/>
                <a:cs typeface="Geneva" pitchFamily="34" charset="0"/>
              </a:defRPr>
            </a:lvl4pPr>
            <a:lvl5pPr marL="1828800" indent="0" algn="ctr" rtl="0" eaLnBrk="1" fontAlgn="base" hangingPunct="1">
              <a:spcBef>
                <a:spcPct val="20000"/>
              </a:spcBef>
              <a:spcAft>
                <a:spcPct val="0"/>
              </a:spcAft>
              <a:buNone/>
              <a:defRPr sz="2000">
                <a:solidFill>
                  <a:schemeClr val="tx1"/>
                </a:solidFill>
                <a:latin typeface="+mn-lt"/>
                <a:ea typeface="+mn-ea"/>
                <a:cs typeface="Geneva" pitchFamily="34" charset="0"/>
              </a:defRPr>
            </a:lvl5pPr>
            <a:lvl6pPr marL="2286000" indent="0" algn="ctr" rtl="0" eaLnBrk="1" fontAlgn="base" hangingPunct="1">
              <a:spcBef>
                <a:spcPct val="20000"/>
              </a:spcBef>
              <a:spcAft>
                <a:spcPct val="0"/>
              </a:spcAft>
              <a:buNone/>
              <a:defRPr sz="2000">
                <a:solidFill>
                  <a:schemeClr val="tx1"/>
                </a:solidFill>
                <a:latin typeface="+mn-lt"/>
                <a:ea typeface="+mn-ea"/>
              </a:defRPr>
            </a:lvl6pPr>
            <a:lvl7pPr marL="2743200" indent="0" algn="ctr" rtl="0" eaLnBrk="1" fontAlgn="base" hangingPunct="1">
              <a:spcBef>
                <a:spcPct val="20000"/>
              </a:spcBef>
              <a:spcAft>
                <a:spcPct val="0"/>
              </a:spcAft>
              <a:buNone/>
              <a:defRPr sz="2000">
                <a:solidFill>
                  <a:schemeClr val="tx1"/>
                </a:solidFill>
                <a:latin typeface="+mn-lt"/>
                <a:ea typeface="+mn-ea"/>
              </a:defRPr>
            </a:lvl7pPr>
            <a:lvl8pPr marL="3200400" indent="0" algn="ctr" rtl="0" eaLnBrk="1" fontAlgn="base" hangingPunct="1">
              <a:spcBef>
                <a:spcPct val="20000"/>
              </a:spcBef>
              <a:spcAft>
                <a:spcPct val="0"/>
              </a:spcAft>
              <a:buNone/>
              <a:defRPr sz="2000">
                <a:solidFill>
                  <a:schemeClr val="tx1"/>
                </a:solidFill>
                <a:latin typeface="+mn-lt"/>
                <a:ea typeface="+mn-ea"/>
              </a:defRPr>
            </a:lvl8pPr>
            <a:lvl9pPr marL="3657600" indent="0" algn="ctr" rtl="0" eaLnBrk="1" fontAlgn="base" hangingPunct="1">
              <a:spcBef>
                <a:spcPct val="20000"/>
              </a:spcBef>
              <a:spcAft>
                <a:spcPct val="0"/>
              </a:spcAft>
              <a:buNone/>
              <a:defRPr sz="2000">
                <a:solidFill>
                  <a:schemeClr val="tx1"/>
                </a:solidFill>
                <a:latin typeface="+mn-lt"/>
                <a:ea typeface="+mn-ea"/>
              </a:defRPr>
            </a:lvl9pPr>
          </a:lstStyle>
          <a:p>
            <a:pPr marL="342900" indent="-342900" algn="l">
              <a:buFont typeface="Arial" panose="020B0604020202020204" pitchFamily="34" charset="0"/>
              <a:buChar char="•"/>
            </a:pPr>
            <a:r>
              <a:rPr lang="en-US" sz="2000" dirty="0"/>
              <a:t>Section 504 of the Rehabilitation Act of 1973 prohibits discrimination against people with disabilities in programs that receive federal financial assistance</a:t>
            </a:r>
            <a:endParaRPr lang="en-US" sz="2000" kern="0" dirty="0"/>
          </a:p>
          <a:p>
            <a:pPr marL="342900" indent="-342900" algn="l">
              <a:buFont typeface="Arial" panose="020B0604020202020204" pitchFamily="34" charset="0"/>
              <a:buChar char="•"/>
            </a:pPr>
            <a:r>
              <a:rPr lang="en-US" sz="2000" dirty="0"/>
              <a:t>Section 504 works together with the ADA and IDEA to protect children and adults with disabilities from exclusion, and unequal treatment in schools, jobs and the community.</a:t>
            </a:r>
            <a:endParaRPr lang="en-US" sz="2000" kern="0" dirty="0"/>
          </a:p>
          <a:p>
            <a:pPr marL="342900" indent="-342900" algn="l">
              <a:buFont typeface="Arial" panose="020B0604020202020204" pitchFamily="34" charset="0"/>
              <a:buChar char="•"/>
            </a:pPr>
            <a:r>
              <a:rPr lang="en-US" sz="2000" dirty="0"/>
              <a:t>Student Organizations do not discriminate against persons with disabilities. All are welcome and encouraged to participate in groups and activities that are of interest.  </a:t>
            </a:r>
          </a:p>
          <a:p>
            <a:pPr marL="342900" indent="-342900" algn="l">
              <a:buFont typeface="Arial" panose="020B0604020202020204" pitchFamily="34" charset="0"/>
              <a:buChar char="•"/>
            </a:pPr>
            <a:r>
              <a:rPr lang="en-US" sz="2000" dirty="0"/>
              <a:t>Should you need an accommodation to fully participate in the group of activities, the organization and the Disability Services Office will work together with you to make sure you have full access!</a:t>
            </a:r>
            <a:endParaRPr lang="en-US" sz="2000" kern="0" dirty="0"/>
          </a:p>
          <a:p>
            <a:endParaRPr lang="en-US" sz="2000" kern="0" dirty="0"/>
          </a:p>
        </p:txBody>
      </p:sp>
    </p:spTree>
    <p:extLst>
      <p:ext uri="{BB962C8B-B14F-4D97-AF65-F5344CB8AC3E}">
        <p14:creationId xmlns:p14="http://schemas.microsoft.com/office/powerpoint/2010/main" val="305412155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3962400" y="609600"/>
            <a:ext cx="48006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en-US" sz="2400" dirty="0">
                <a:solidFill>
                  <a:schemeClr val="bg1"/>
                </a:solidFill>
                <a:latin typeface="Arial Black"/>
                <a:cs typeface="Arial Black"/>
              </a:rPr>
              <a:t>Clay’s Bill/</a:t>
            </a:r>
          </a:p>
          <a:p>
            <a:pPr algn="ctr"/>
            <a:r>
              <a:rPr lang="en-US" sz="2400" dirty="0">
                <a:solidFill>
                  <a:schemeClr val="bg1"/>
                </a:solidFill>
                <a:latin typeface="Arial Black"/>
                <a:cs typeface="Arial Black"/>
              </a:rPr>
              <a:t>House Bill 2639</a:t>
            </a:r>
          </a:p>
        </p:txBody>
      </p:sp>
      <p:sp>
        <p:nvSpPr>
          <p:cNvPr id="3" name="Subtitle 2">
            <a:extLst>
              <a:ext uri="{FF2B5EF4-FFF2-40B4-BE49-F238E27FC236}">
                <a16:creationId xmlns:a16="http://schemas.microsoft.com/office/drawing/2014/main" id="{579C613D-7037-486D-BC7E-AE97B1962B66}"/>
              </a:ext>
            </a:extLst>
          </p:cNvPr>
          <p:cNvSpPr>
            <a:spLocks noGrp="1"/>
          </p:cNvSpPr>
          <p:nvPr>
            <p:ph type="subTitle" idx="1"/>
          </p:nvPr>
        </p:nvSpPr>
        <p:spPr>
          <a:xfrm>
            <a:off x="685800" y="1905000"/>
            <a:ext cx="7924800" cy="4495800"/>
          </a:xfrm>
        </p:spPr>
        <p:txBody>
          <a:bodyPr/>
          <a:lstStyle/>
          <a:p>
            <a:pPr algn="l"/>
            <a:r>
              <a:rPr lang="en-US" sz="2800" dirty="0"/>
              <a:t>“The goal is to make sure that everyone on campus knows there are some guidelines to follow before planning activities, such as parties and trips, and just as important – to discourage hazing, boozing and other illegal activities.” </a:t>
            </a:r>
          </a:p>
          <a:p>
            <a:pPr algn="l"/>
            <a:r>
              <a:rPr lang="en-US" sz="2800" dirty="0"/>
              <a:t>– Rep. John </a:t>
            </a:r>
            <a:r>
              <a:rPr lang="en-US" sz="2800" dirty="0" err="1"/>
              <a:t>Smithee</a:t>
            </a:r>
            <a:endParaRPr lang="en-US" sz="2800" dirty="0"/>
          </a:p>
          <a:p>
            <a:pPr algn="l"/>
            <a:endParaRPr lang="en-US" sz="1800" dirty="0"/>
          </a:p>
          <a:p>
            <a:pPr algn="l"/>
            <a:endParaRPr lang="en-US" sz="1800" dirty="0"/>
          </a:p>
          <a:p>
            <a:pPr algn="l"/>
            <a:r>
              <a:rPr lang="en-US" sz="1800" dirty="0"/>
              <a:t>VI.D.1.05 Required Risk Management Training for Student Groups</a:t>
            </a:r>
          </a:p>
        </p:txBody>
      </p:sp>
    </p:spTree>
    <p:extLst>
      <p:ext uri="{BB962C8B-B14F-4D97-AF65-F5344CB8AC3E}">
        <p14:creationId xmlns:p14="http://schemas.microsoft.com/office/powerpoint/2010/main" val="3336901976"/>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9AFB52-C4A8-4F48-8D2F-5FA64C3EC496}"/>
              </a:ext>
            </a:extLst>
          </p:cNvPr>
          <p:cNvSpPr txBox="1"/>
          <p:nvPr/>
        </p:nvSpPr>
        <p:spPr>
          <a:xfrm>
            <a:off x="3886200" y="457200"/>
            <a:ext cx="4800600" cy="1200329"/>
          </a:xfrm>
          <a:prstGeom prst="rect">
            <a:avLst/>
          </a:prstGeom>
          <a:noFill/>
        </p:spPr>
        <p:txBody>
          <a:bodyPr wrap="square" rtlCol="0">
            <a:spAutoFit/>
          </a:bodyPr>
          <a:lstStyle/>
          <a:p>
            <a:pPr algn="ctr"/>
            <a:r>
              <a:rPr lang="en-US" sz="2400" dirty="0">
                <a:solidFill>
                  <a:schemeClr val="bg1"/>
                </a:solidFill>
                <a:latin typeface="Arial Black"/>
                <a:cs typeface="Arial Black"/>
              </a:rPr>
              <a:t>LSC Board Policy:</a:t>
            </a:r>
          </a:p>
          <a:p>
            <a:pPr algn="ctr"/>
            <a:r>
              <a:rPr lang="en-US" sz="2400" dirty="0">
                <a:solidFill>
                  <a:schemeClr val="bg1"/>
                </a:solidFill>
                <a:latin typeface="Arial Black"/>
                <a:cs typeface="Arial Black"/>
              </a:rPr>
              <a:t>Students w/ Disability Rights </a:t>
            </a:r>
          </a:p>
        </p:txBody>
      </p:sp>
      <p:sp>
        <p:nvSpPr>
          <p:cNvPr id="4" name="Content Placeholder 1">
            <a:extLst>
              <a:ext uri="{FF2B5EF4-FFF2-40B4-BE49-F238E27FC236}">
                <a16:creationId xmlns:a16="http://schemas.microsoft.com/office/drawing/2014/main" id="{D824F9D8-BB46-4204-9AE7-0BFF66AD8DA2}"/>
              </a:ext>
            </a:extLst>
          </p:cNvPr>
          <p:cNvSpPr txBox="1">
            <a:spLocks/>
          </p:cNvSpPr>
          <p:nvPr/>
        </p:nvSpPr>
        <p:spPr>
          <a:xfrm>
            <a:off x="609600" y="1981200"/>
            <a:ext cx="8077200" cy="3657599"/>
          </a:xfrm>
          <a:prstGeom prst="rect">
            <a:avLst/>
          </a:prstGeom>
        </p:spPr>
        <p:txBody>
          <a:bodyPr/>
          <a:lstStyle>
            <a:lvl1pPr marL="0" indent="0" algn="ctr" rtl="0" eaLnBrk="1" fontAlgn="base" hangingPunct="1">
              <a:spcBef>
                <a:spcPct val="20000"/>
              </a:spcBef>
              <a:spcAft>
                <a:spcPct val="0"/>
              </a:spcAft>
              <a:buNone/>
              <a:defRPr sz="3200">
                <a:solidFill>
                  <a:schemeClr val="tx1"/>
                </a:solidFill>
                <a:latin typeface="+mn-lt"/>
                <a:ea typeface="+mn-ea"/>
                <a:cs typeface="Geneva" pitchFamily="34" charset="0"/>
              </a:defRPr>
            </a:lvl1pPr>
            <a:lvl2pPr marL="457200" indent="0" algn="ctr" rtl="0" eaLnBrk="1" fontAlgn="base" hangingPunct="1">
              <a:spcBef>
                <a:spcPct val="20000"/>
              </a:spcBef>
              <a:spcAft>
                <a:spcPct val="0"/>
              </a:spcAft>
              <a:buNone/>
              <a:defRPr sz="2800">
                <a:solidFill>
                  <a:schemeClr val="tx1"/>
                </a:solidFill>
                <a:latin typeface="+mn-lt"/>
                <a:ea typeface="+mn-ea"/>
                <a:cs typeface="Geneva" pitchFamily="34" charset="0"/>
              </a:defRPr>
            </a:lvl2pPr>
            <a:lvl3pPr marL="914400" indent="0" algn="ctr" rtl="0" eaLnBrk="1" fontAlgn="base" hangingPunct="1">
              <a:spcBef>
                <a:spcPct val="20000"/>
              </a:spcBef>
              <a:spcAft>
                <a:spcPct val="0"/>
              </a:spcAft>
              <a:buNone/>
              <a:defRPr sz="2400">
                <a:solidFill>
                  <a:schemeClr val="tx1"/>
                </a:solidFill>
                <a:latin typeface="+mn-lt"/>
                <a:ea typeface="+mn-ea"/>
                <a:cs typeface="Geneva" pitchFamily="34" charset="0"/>
              </a:defRPr>
            </a:lvl3pPr>
            <a:lvl4pPr marL="1371600" indent="0" algn="ctr" rtl="0" eaLnBrk="1" fontAlgn="base" hangingPunct="1">
              <a:spcBef>
                <a:spcPct val="20000"/>
              </a:spcBef>
              <a:spcAft>
                <a:spcPct val="0"/>
              </a:spcAft>
              <a:buNone/>
              <a:defRPr sz="2000">
                <a:solidFill>
                  <a:schemeClr val="tx1"/>
                </a:solidFill>
                <a:latin typeface="+mn-lt"/>
                <a:ea typeface="+mn-ea"/>
                <a:cs typeface="Geneva" pitchFamily="34" charset="0"/>
              </a:defRPr>
            </a:lvl4pPr>
            <a:lvl5pPr marL="1828800" indent="0" algn="ctr" rtl="0" eaLnBrk="1" fontAlgn="base" hangingPunct="1">
              <a:spcBef>
                <a:spcPct val="20000"/>
              </a:spcBef>
              <a:spcAft>
                <a:spcPct val="0"/>
              </a:spcAft>
              <a:buNone/>
              <a:defRPr sz="2000">
                <a:solidFill>
                  <a:schemeClr val="tx1"/>
                </a:solidFill>
                <a:latin typeface="+mn-lt"/>
                <a:ea typeface="+mn-ea"/>
                <a:cs typeface="Geneva" pitchFamily="34" charset="0"/>
              </a:defRPr>
            </a:lvl5pPr>
            <a:lvl6pPr marL="2286000" indent="0" algn="ctr" rtl="0" eaLnBrk="1" fontAlgn="base" hangingPunct="1">
              <a:spcBef>
                <a:spcPct val="20000"/>
              </a:spcBef>
              <a:spcAft>
                <a:spcPct val="0"/>
              </a:spcAft>
              <a:buNone/>
              <a:defRPr sz="2000">
                <a:solidFill>
                  <a:schemeClr val="tx1"/>
                </a:solidFill>
                <a:latin typeface="+mn-lt"/>
                <a:ea typeface="+mn-ea"/>
              </a:defRPr>
            </a:lvl6pPr>
            <a:lvl7pPr marL="2743200" indent="0" algn="ctr" rtl="0" eaLnBrk="1" fontAlgn="base" hangingPunct="1">
              <a:spcBef>
                <a:spcPct val="20000"/>
              </a:spcBef>
              <a:spcAft>
                <a:spcPct val="0"/>
              </a:spcAft>
              <a:buNone/>
              <a:defRPr sz="2000">
                <a:solidFill>
                  <a:schemeClr val="tx1"/>
                </a:solidFill>
                <a:latin typeface="+mn-lt"/>
                <a:ea typeface="+mn-ea"/>
              </a:defRPr>
            </a:lvl7pPr>
            <a:lvl8pPr marL="3200400" indent="0" algn="ctr" rtl="0" eaLnBrk="1" fontAlgn="base" hangingPunct="1">
              <a:spcBef>
                <a:spcPct val="20000"/>
              </a:spcBef>
              <a:spcAft>
                <a:spcPct val="0"/>
              </a:spcAft>
              <a:buNone/>
              <a:defRPr sz="2000">
                <a:solidFill>
                  <a:schemeClr val="tx1"/>
                </a:solidFill>
                <a:latin typeface="+mn-lt"/>
                <a:ea typeface="+mn-ea"/>
              </a:defRPr>
            </a:lvl8pPr>
            <a:lvl9pPr marL="3657600" indent="0" algn="ctr" rtl="0" eaLnBrk="1" fontAlgn="base" hangingPunct="1">
              <a:spcBef>
                <a:spcPct val="20000"/>
              </a:spcBef>
              <a:spcAft>
                <a:spcPct val="0"/>
              </a:spcAft>
              <a:buNone/>
              <a:defRPr sz="2000">
                <a:solidFill>
                  <a:schemeClr val="tx1"/>
                </a:solidFill>
                <a:latin typeface="+mn-lt"/>
                <a:ea typeface="+mn-ea"/>
              </a:defRPr>
            </a:lvl9pPr>
          </a:lstStyle>
          <a:p>
            <a:pPr algn="l"/>
            <a:r>
              <a:rPr lang="en-US" sz="2400" dirty="0">
                <a:hlinkClick r:id="rId3"/>
              </a:rPr>
              <a:t>VI.D.11  Students with Disability Rights</a:t>
            </a:r>
            <a:endParaRPr lang="en-US" sz="2400" dirty="0"/>
          </a:p>
          <a:p>
            <a:pPr algn="l"/>
            <a:endParaRPr lang="en-US" sz="2000" dirty="0"/>
          </a:p>
          <a:p>
            <a:pPr algn="l"/>
            <a:r>
              <a:rPr lang="en-US" sz="2000" dirty="0"/>
              <a:t>The College recognizes and supports the principles set forth in federal and state laws designed to eliminate discrimination against qualified individuals with disabilities. The College believes in equal access to educational opportunities for all individuals. The College is committed to making reasonable accommodations, including furnishing auxiliary aids and services, for qualified individuals with disabilities as required by law.</a:t>
            </a:r>
            <a:endParaRPr lang="en-US" sz="2200" kern="0" dirty="0"/>
          </a:p>
        </p:txBody>
      </p:sp>
    </p:spTree>
    <p:extLst>
      <p:ext uri="{BB962C8B-B14F-4D97-AF65-F5344CB8AC3E}">
        <p14:creationId xmlns:p14="http://schemas.microsoft.com/office/powerpoint/2010/main" val="518011911"/>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D5C8F6F7-6A9A-40CF-8036-5186CC5DF8FC}"/>
              </a:ext>
            </a:extLst>
          </p:cNvPr>
          <p:cNvSpPr txBox="1">
            <a:spLocks/>
          </p:cNvSpPr>
          <p:nvPr/>
        </p:nvSpPr>
        <p:spPr>
          <a:xfrm>
            <a:off x="533400" y="1905000"/>
            <a:ext cx="8077200" cy="4343400"/>
          </a:xfrm>
          <a:prstGeom prst="rect">
            <a:avLst/>
          </a:prstGeom>
        </p:spPr>
        <p:txBody>
          <a:bodyPr/>
          <a:lstStyle>
            <a:lvl1pPr marL="0" indent="0" algn="ctr" rtl="0" eaLnBrk="1" fontAlgn="base" hangingPunct="1">
              <a:spcBef>
                <a:spcPct val="20000"/>
              </a:spcBef>
              <a:spcAft>
                <a:spcPct val="0"/>
              </a:spcAft>
              <a:buNone/>
              <a:defRPr sz="3200">
                <a:solidFill>
                  <a:schemeClr val="tx1"/>
                </a:solidFill>
                <a:latin typeface="+mn-lt"/>
                <a:ea typeface="+mn-ea"/>
                <a:cs typeface="Geneva" pitchFamily="34" charset="0"/>
              </a:defRPr>
            </a:lvl1pPr>
            <a:lvl2pPr marL="457200" indent="0" algn="ctr" rtl="0" eaLnBrk="1" fontAlgn="base" hangingPunct="1">
              <a:spcBef>
                <a:spcPct val="20000"/>
              </a:spcBef>
              <a:spcAft>
                <a:spcPct val="0"/>
              </a:spcAft>
              <a:buNone/>
              <a:defRPr sz="2800">
                <a:solidFill>
                  <a:schemeClr val="tx1"/>
                </a:solidFill>
                <a:latin typeface="+mn-lt"/>
                <a:ea typeface="+mn-ea"/>
                <a:cs typeface="Geneva" pitchFamily="34" charset="0"/>
              </a:defRPr>
            </a:lvl2pPr>
            <a:lvl3pPr marL="914400" indent="0" algn="ctr" rtl="0" eaLnBrk="1" fontAlgn="base" hangingPunct="1">
              <a:spcBef>
                <a:spcPct val="20000"/>
              </a:spcBef>
              <a:spcAft>
                <a:spcPct val="0"/>
              </a:spcAft>
              <a:buNone/>
              <a:defRPr sz="2400">
                <a:solidFill>
                  <a:schemeClr val="tx1"/>
                </a:solidFill>
                <a:latin typeface="+mn-lt"/>
                <a:ea typeface="+mn-ea"/>
                <a:cs typeface="Geneva" pitchFamily="34" charset="0"/>
              </a:defRPr>
            </a:lvl3pPr>
            <a:lvl4pPr marL="1371600" indent="0" algn="ctr" rtl="0" eaLnBrk="1" fontAlgn="base" hangingPunct="1">
              <a:spcBef>
                <a:spcPct val="20000"/>
              </a:spcBef>
              <a:spcAft>
                <a:spcPct val="0"/>
              </a:spcAft>
              <a:buNone/>
              <a:defRPr sz="2000">
                <a:solidFill>
                  <a:schemeClr val="tx1"/>
                </a:solidFill>
                <a:latin typeface="+mn-lt"/>
                <a:ea typeface="+mn-ea"/>
                <a:cs typeface="Geneva" pitchFamily="34" charset="0"/>
              </a:defRPr>
            </a:lvl4pPr>
            <a:lvl5pPr marL="1828800" indent="0" algn="ctr" rtl="0" eaLnBrk="1" fontAlgn="base" hangingPunct="1">
              <a:spcBef>
                <a:spcPct val="20000"/>
              </a:spcBef>
              <a:spcAft>
                <a:spcPct val="0"/>
              </a:spcAft>
              <a:buNone/>
              <a:defRPr sz="2000">
                <a:solidFill>
                  <a:schemeClr val="tx1"/>
                </a:solidFill>
                <a:latin typeface="+mn-lt"/>
                <a:ea typeface="+mn-ea"/>
                <a:cs typeface="Geneva" pitchFamily="34" charset="0"/>
              </a:defRPr>
            </a:lvl5pPr>
            <a:lvl6pPr marL="2286000" indent="0" algn="ctr" rtl="0" eaLnBrk="1" fontAlgn="base" hangingPunct="1">
              <a:spcBef>
                <a:spcPct val="20000"/>
              </a:spcBef>
              <a:spcAft>
                <a:spcPct val="0"/>
              </a:spcAft>
              <a:buNone/>
              <a:defRPr sz="2000">
                <a:solidFill>
                  <a:schemeClr val="tx1"/>
                </a:solidFill>
                <a:latin typeface="+mn-lt"/>
                <a:ea typeface="+mn-ea"/>
              </a:defRPr>
            </a:lvl6pPr>
            <a:lvl7pPr marL="2743200" indent="0" algn="ctr" rtl="0" eaLnBrk="1" fontAlgn="base" hangingPunct="1">
              <a:spcBef>
                <a:spcPct val="20000"/>
              </a:spcBef>
              <a:spcAft>
                <a:spcPct val="0"/>
              </a:spcAft>
              <a:buNone/>
              <a:defRPr sz="2000">
                <a:solidFill>
                  <a:schemeClr val="tx1"/>
                </a:solidFill>
                <a:latin typeface="+mn-lt"/>
                <a:ea typeface="+mn-ea"/>
              </a:defRPr>
            </a:lvl7pPr>
            <a:lvl8pPr marL="3200400" indent="0" algn="ctr" rtl="0" eaLnBrk="1" fontAlgn="base" hangingPunct="1">
              <a:spcBef>
                <a:spcPct val="20000"/>
              </a:spcBef>
              <a:spcAft>
                <a:spcPct val="0"/>
              </a:spcAft>
              <a:buNone/>
              <a:defRPr sz="2000">
                <a:solidFill>
                  <a:schemeClr val="tx1"/>
                </a:solidFill>
                <a:latin typeface="+mn-lt"/>
                <a:ea typeface="+mn-ea"/>
              </a:defRPr>
            </a:lvl8pPr>
            <a:lvl9pPr marL="3657600" indent="0" algn="ctr" rtl="0" eaLnBrk="1" fontAlgn="base" hangingPunct="1">
              <a:spcBef>
                <a:spcPct val="20000"/>
              </a:spcBef>
              <a:spcAft>
                <a:spcPct val="0"/>
              </a:spcAft>
              <a:buNone/>
              <a:defRPr sz="2000">
                <a:solidFill>
                  <a:schemeClr val="tx1"/>
                </a:solidFill>
                <a:latin typeface="+mn-lt"/>
                <a:ea typeface="+mn-ea"/>
              </a:defRPr>
            </a:lvl9pPr>
          </a:lstStyle>
          <a:p>
            <a:pPr algn="l"/>
            <a:r>
              <a:rPr lang="en-US" sz="2000" dirty="0">
                <a:hlinkClick r:id="rId3"/>
              </a:rPr>
              <a:t>VI.D.11.02. Student Responsibility to Request Accommodation </a:t>
            </a:r>
            <a:endParaRPr lang="en-US" sz="2000" dirty="0"/>
          </a:p>
          <a:p>
            <a:pPr algn="l"/>
            <a:endParaRPr lang="en-US" sz="2000" dirty="0"/>
          </a:p>
          <a:p>
            <a:pPr algn="l"/>
            <a:r>
              <a:rPr lang="en-US" sz="2000" dirty="0"/>
              <a:t>Students with disabilities have the right to an equal opportunity to participate in and benefit from College services, programs, facilities or activities. Students are responsible for identifying themselves as individuals requesting accommodation based on a qualifying disability each semester. Students shall direct accommodation requests to one of the College’s Disability Services Offices (see Kingwood info below).</a:t>
            </a:r>
          </a:p>
          <a:p>
            <a:pPr algn="l"/>
            <a:endParaRPr lang="en-US" sz="2000" dirty="0"/>
          </a:p>
          <a:p>
            <a:pPr algn="l"/>
            <a:r>
              <a:rPr lang="en-US" sz="2000" dirty="0"/>
              <a:t>Sharon </a:t>
            </a:r>
            <a:r>
              <a:rPr lang="en-US" sz="2000" dirty="0" err="1"/>
              <a:t>Kenemore</a:t>
            </a:r>
            <a:endParaRPr lang="en-US" sz="2000" dirty="0"/>
          </a:p>
          <a:p>
            <a:pPr algn="l"/>
            <a:r>
              <a:rPr lang="en-US" sz="2000" dirty="0"/>
              <a:t>CLA 201J</a:t>
            </a:r>
          </a:p>
          <a:p>
            <a:pPr algn="l"/>
            <a:r>
              <a:rPr lang="en-US" sz="2000" dirty="0"/>
              <a:t>Phone: 281-312-1574</a:t>
            </a:r>
          </a:p>
          <a:p>
            <a:pPr algn="l"/>
            <a:r>
              <a:rPr lang="en-US" sz="2000" dirty="0"/>
              <a:t>Sharon.L.Kenemore@lonestar.edu</a:t>
            </a:r>
            <a:endParaRPr lang="en-US" sz="2000" kern="0" dirty="0"/>
          </a:p>
          <a:p>
            <a:pPr algn="l"/>
            <a:endParaRPr lang="en-US" sz="2200" kern="0" dirty="0"/>
          </a:p>
          <a:p>
            <a:endParaRPr lang="en-US" kern="0" dirty="0"/>
          </a:p>
        </p:txBody>
      </p:sp>
      <p:sp>
        <p:nvSpPr>
          <p:cNvPr id="5" name="TextBox 4">
            <a:extLst>
              <a:ext uri="{FF2B5EF4-FFF2-40B4-BE49-F238E27FC236}">
                <a16:creationId xmlns:a16="http://schemas.microsoft.com/office/drawing/2014/main" id="{539805AF-504F-48E2-9586-90C48B7350C0}"/>
              </a:ext>
            </a:extLst>
          </p:cNvPr>
          <p:cNvSpPr txBox="1"/>
          <p:nvPr/>
        </p:nvSpPr>
        <p:spPr>
          <a:xfrm>
            <a:off x="3886200" y="457200"/>
            <a:ext cx="4800600" cy="1200329"/>
          </a:xfrm>
          <a:prstGeom prst="rect">
            <a:avLst/>
          </a:prstGeom>
          <a:noFill/>
        </p:spPr>
        <p:txBody>
          <a:bodyPr wrap="square" rtlCol="0">
            <a:spAutoFit/>
          </a:bodyPr>
          <a:lstStyle/>
          <a:p>
            <a:pPr algn="ctr"/>
            <a:r>
              <a:rPr lang="en-US" sz="2400" dirty="0">
                <a:solidFill>
                  <a:schemeClr val="bg1"/>
                </a:solidFill>
                <a:latin typeface="Arial Black"/>
                <a:cs typeface="Arial Black"/>
              </a:rPr>
              <a:t>LSC Board Policy:</a:t>
            </a:r>
          </a:p>
          <a:p>
            <a:pPr algn="ctr"/>
            <a:r>
              <a:rPr lang="en-US" sz="2400" dirty="0">
                <a:solidFill>
                  <a:schemeClr val="bg1"/>
                </a:solidFill>
                <a:latin typeface="Arial Black"/>
                <a:cs typeface="Arial Black"/>
              </a:rPr>
              <a:t>Students w/ Disability Rights </a:t>
            </a:r>
          </a:p>
        </p:txBody>
      </p:sp>
    </p:spTree>
    <p:extLst>
      <p:ext uri="{BB962C8B-B14F-4D97-AF65-F5344CB8AC3E}">
        <p14:creationId xmlns:p14="http://schemas.microsoft.com/office/powerpoint/2010/main" val="980477693"/>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765B1F9-14FE-4441-AFF9-F38A2A463B18}"/>
              </a:ext>
            </a:extLst>
          </p:cNvPr>
          <p:cNvSpPr/>
          <p:nvPr/>
        </p:nvSpPr>
        <p:spPr bwMode="auto">
          <a:xfrm>
            <a:off x="342900" y="1752600"/>
            <a:ext cx="8458200" cy="4724400"/>
          </a:xfrm>
          <a:prstGeom prst="rect">
            <a:avLst/>
          </a:prstGeom>
          <a:solidFill>
            <a:srgbClr val="01366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Grande" pitchFamily="48" charset="0"/>
              <a:ea typeface="Geneva" pitchFamily="48" charset="-128"/>
            </a:endParaRPr>
          </a:p>
        </p:txBody>
      </p:sp>
      <p:sp>
        <p:nvSpPr>
          <p:cNvPr id="3" name="TextBox 2">
            <a:extLst>
              <a:ext uri="{FF2B5EF4-FFF2-40B4-BE49-F238E27FC236}">
                <a16:creationId xmlns:a16="http://schemas.microsoft.com/office/drawing/2014/main" id="{0DBEA27C-9370-4D8B-93AC-9B341940122A}"/>
              </a:ext>
            </a:extLst>
          </p:cNvPr>
          <p:cNvSpPr txBox="1"/>
          <p:nvPr/>
        </p:nvSpPr>
        <p:spPr>
          <a:xfrm>
            <a:off x="4191000" y="609600"/>
            <a:ext cx="4191000" cy="830997"/>
          </a:xfrm>
          <a:prstGeom prst="rect">
            <a:avLst/>
          </a:prstGeom>
          <a:noFill/>
        </p:spPr>
        <p:txBody>
          <a:bodyPr wrap="square" rtlCol="0">
            <a:spAutoFit/>
          </a:bodyPr>
          <a:lstStyle/>
          <a:p>
            <a:pPr algn="ctr"/>
            <a:r>
              <a:rPr lang="en-US" sz="2400" dirty="0">
                <a:solidFill>
                  <a:schemeClr val="bg1"/>
                </a:solidFill>
                <a:latin typeface="Arial Black"/>
                <a:cs typeface="Arial Black"/>
              </a:rPr>
              <a:t>Student Travel Policies &amp; Procedures</a:t>
            </a:r>
          </a:p>
        </p:txBody>
      </p:sp>
      <p:pic>
        <p:nvPicPr>
          <p:cNvPr id="11" name="Picture 10" descr="A picture containing person, sitting, person, young&#10;&#10;Description automatically generated">
            <a:extLst>
              <a:ext uri="{FF2B5EF4-FFF2-40B4-BE49-F238E27FC236}">
                <a16:creationId xmlns:a16="http://schemas.microsoft.com/office/drawing/2014/main" id="{AF11E57B-170B-4869-9958-100663628E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312" y="2514600"/>
            <a:ext cx="7405688" cy="2991702"/>
          </a:xfrm>
          <a:prstGeom prst="rect">
            <a:avLst/>
          </a:prstGeom>
        </p:spPr>
      </p:pic>
    </p:spTree>
    <p:extLst>
      <p:ext uri="{BB962C8B-B14F-4D97-AF65-F5344CB8AC3E}">
        <p14:creationId xmlns:p14="http://schemas.microsoft.com/office/powerpoint/2010/main" val="16618073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6AA195B1-B99B-4378-B1AC-84384644E066}"/>
              </a:ext>
            </a:extLst>
          </p:cNvPr>
          <p:cNvSpPr>
            <a:spLocks noChangeArrowheads="1"/>
          </p:cNvSpPr>
          <p:nvPr/>
        </p:nvSpPr>
        <p:spPr bwMode="auto">
          <a:xfrm>
            <a:off x="3886200" y="533400"/>
            <a:ext cx="4800600" cy="798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en-US" sz="2800" dirty="0">
                <a:solidFill>
                  <a:schemeClr val="bg1"/>
                </a:solidFill>
                <a:latin typeface="Arial Black" charset="0"/>
                <a:cs typeface="Arial Black" charset="0"/>
              </a:rPr>
              <a:t>Non-Academic </a:t>
            </a:r>
          </a:p>
          <a:p>
            <a:pPr algn="ctr"/>
            <a:r>
              <a:rPr lang="en-US" sz="2800" dirty="0">
                <a:solidFill>
                  <a:schemeClr val="bg1"/>
                </a:solidFill>
                <a:latin typeface="Arial Black" charset="0"/>
                <a:cs typeface="Arial Black" charset="0"/>
              </a:rPr>
              <a:t>Student Travel</a:t>
            </a:r>
          </a:p>
        </p:txBody>
      </p:sp>
      <p:sp>
        <p:nvSpPr>
          <p:cNvPr id="4" name="Rectangle 3">
            <a:extLst>
              <a:ext uri="{FF2B5EF4-FFF2-40B4-BE49-F238E27FC236}">
                <a16:creationId xmlns:a16="http://schemas.microsoft.com/office/drawing/2014/main" id="{8433F5B8-7A76-4D94-9CCD-32A62987CF9A}"/>
              </a:ext>
            </a:extLst>
          </p:cNvPr>
          <p:cNvSpPr/>
          <p:nvPr/>
        </p:nvSpPr>
        <p:spPr>
          <a:xfrm>
            <a:off x="533400" y="2057400"/>
            <a:ext cx="7924800" cy="3416320"/>
          </a:xfrm>
          <a:prstGeom prst="rect">
            <a:avLst/>
          </a:prstGeom>
        </p:spPr>
        <p:txBody>
          <a:bodyPr wrap="square">
            <a:spAutoFit/>
          </a:bodyPr>
          <a:lstStyle/>
          <a:p>
            <a:pPr marL="285750" indent="-285750">
              <a:buFont typeface="Arial" panose="020B0604020202020204" pitchFamily="34" charset="0"/>
              <a:buChar char="•"/>
            </a:pPr>
            <a:r>
              <a:rPr lang="en-US" dirty="0"/>
              <a:t>Travel is considered to be required by a registered student organization when the travel is a part of the organization’s official activities, including attendance and participation at conventions, workshops, athletic events, and non-athletic competitions.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Modes of transportation used for student travel may include, but are not limited to, commercial airlines, college-owned or leased cars or vans, or commercially owned and operated buses or vans.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Before departing on a trip covered by LSCS, a trip plan and appropriate emergency information must be submitted to and reviewed by college representatives.</a:t>
            </a:r>
            <a:endParaRPr lang="en-US" sz="1600" dirty="0"/>
          </a:p>
        </p:txBody>
      </p:sp>
    </p:spTree>
    <p:extLst>
      <p:ext uri="{BB962C8B-B14F-4D97-AF65-F5344CB8AC3E}">
        <p14:creationId xmlns:p14="http://schemas.microsoft.com/office/powerpoint/2010/main" val="2758608937"/>
      </p:ext>
    </p:extLst>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6AA195B1-B99B-4378-B1AC-84384644E066}"/>
              </a:ext>
            </a:extLst>
          </p:cNvPr>
          <p:cNvSpPr>
            <a:spLocks noChangeArrowheads="1"/>
          </p:cNvSpPr>
          <p:nvPr/>
        </p:nvSpPr>
        <p:spPr bwMode="auto">
          <a:xfrm>
            <a:off x="3657600" y="649287"/>
            <a:ext cx="5257800" cy="798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en-US" sz="2400" dirty="0">
                <a:solidFill>
                  <a:schemeClr val="bg1"/>
                </a:solidFill>
                <a:latin typeface="Arial Black" charset="0"/>
                <a:cs typeface="Arial Black" charset="0"/>
              </a:rPr>
              <a:t>Non-Academic </a:t>
            </a:r>
          </a:p>
          <a:p>
            <a:pPr algn="ctr"/>
            <a:r>
              <a:rPr lang="en-US" sz="2400" dirty="0">
                <a:solidFill>
                  <a:schemeClr val="bg1"/>
                </a:solidFill>
                <a:latin typeface="Arial Black" charset="0"/>
                <a:cs typeface="Arial Black" charset="0"/>
              </a:rPr>
              <a:t>Student Travel (continued)</a:t>
            </a:r>
          </a:p>
        </p:txBody>
      </p:sp>
      <p:sp>
        <p:nvSpPr>
          <p:cNvPr id="4" name="Rectangle 3">
            <a:extLst>
              <a:ext uri="{FF2B5EF4-FFF2-40B4-BE49-F238E27FC236}">
                <a16:creationId xmlns:a16="http://schemas.microsoft.com/office/drawing/2014/main" id="{8433F5B8-7A76-4D94-9CCD-32A62987CF9A}"/>
              </a:ext>
            </a:extLst>
          </p:cNvPr>
          <p:cNvSpPr/>
          <p:nvPr/>
        </p:nvSpPr>
        <p:spPr>
          <a:xfrm>
            <a:off x="457200" y="1828800"/>
            <a:ext cx="8305800" cy="4801314"/>
          </a:xfrm>
          <a:prstGeom prst="rect">
            <a:avLst/>
          </a:prstGeom>
        </p:spPr>
        <p:txBody>
          <a:bodyPr wrap="square">
            <a:spAutoFit/>
          </a:bodyPr>
          <a:lstStyle/>
          <a:p>
            <a:r>
              <a:rPr lang="en-US" dirty="0"/>
              <a:t>Travel requiring Student Travel Paperwork applies to travel that meets the following conditions:</a:t>
            </a:r>
          </a:p>
          <a:p>
            <a:endParaRPr lang="en-US" dirty="0"/>
          </a:p>
          <a:p>
            <a:r>
              <a:rPr lang="en-US" dirty="0"/>
              <a:t>        1. Must be at least farther than 25 miles from the closest LSC campus or </a:t>
            </a:r>
          </a:p>
          <a:p>
            <a:r>
              <a:rPr lang="en-US" dirty="0"/>
              <a:t>	center to the final destination.</a:t>
            </a:r>
          </a:p>
          <a:p>
            <a:endParaRPr lang="en-US" dirty="0"/>
          </a:p>
          <a:p>
            <a:r>
              <a:rPr lang="en-US" dirty="0"/>
              <a:t>        2. Not directed by instructional employee to achieve academic objective.</a:t>
            </a:r>
          </a:p>
          <a:p>
            <a:endParaRPr lang="en-US" dirty="0"/>
          </a:p>
          <a:p>
            <a:r>
              <a:rPr lang="en-US" dirty="0"/>
              <a:t>        3. Either (a) the College funds the travel </a:t>
            </a:r>
            <a:r>
              <a:rPr lang="en-US" i="1" dirty="0"/>
              <a:t>and</a:t>
            </a:r>
            <a:r>
              <a:rPr lang="en-US" dirty="0"/>
              <a:t> uses college-owned or </a:t>
            </a:r>
            <a:r>
              <a:rPr lang="mr-IN" dirty="0"/>
              <a:t>–</a:t>
            </a:r>
            <a:endParaRPr lang="en-US" dirty="0"/>
          </a:p>
          <a:p>
            <a:r>
              <a:rPr lang="en-US" dirty="0"/>
              <a:t>	leased vehicle, OR (b) an RSO requires the travel. Definition of 	required is ”travel related to the organization’s official activities, 	including attending and participating at conventions, workshops, 	athletic events, and non-athletic competitions. The definition does not 	include social or optional events</a:t>
            </a:r>
            <a:r>
              <a:rPr lang="mr-IN" dirty="0"/>
              <a:t>…</a:t>
            </a:r>
            <a:r>
              <a:rPr lang="en-US" dirty="0"/>
              <a:t>”</a:t>
            </a:r>
          </a:p>
          <a:p>
            <a:endParaRPr lang="en-US" sz="1400" dirty="0"/>
          </a:p>
          <a:p>
            <a:r>
              <a:rPr lang="en-US" sz="1600" dirty="0"/>
              <a:t>Student Life may occasionally require Student Travel Paperwork even if all these conditions don’t exist, (e.g. if travel included overnight lodging). </a:t>
            </a:r>
          </a:p>
        </p:txBody>
      </p:sp>
    </p:spTree>
    <p:extLst>
      <p:ext uri="{BB962C8B-B14F-4D97-AF65-F5344CB8AC3E}">
        <p14:creationId xmlns:p14="http://schemas.microsoft.com/office/powerpoint/2010/main" val="1574945340"/>
      </p:ext>
    </p:extLst>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35623F71-B0F8-4142-AD7D-CA10EF6E31FA}"/>
              </a:ext>
            </a:extLst>
          </p:cNvPr>
          <p:cNvSpPr>
            <a:spLocks noChangeArrowheads="1"/>
          </p:cNvSpPr>
          <p:nvPr/>
        </p:nvSpPr>
        <p:spPr bwMode="auto">
          <a:xfrm>
            <a:off x="3883152" y="533400"/>
            <a:ext cx="4800600" cy="95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en-US" sz="2800" dirty="0">
                <a:solidFill>
                  <a:schemeClr val="bg1"/>
                </a:solidFill>
                <a:latin typeface="Arial Black" charset="0"/>
                <a:cs typeface="Arial Black" charset="0"/>
              </a:rPr>
              <a:t>Necessary Student Travel Paperwork</a:t>
            </a:r>
            <a:endParaRPr lang="en-US" sz="1600" dirty="0">
              <a:solidFill>
                <a:schemeClr val="bg1"/>
              </a:solidFill>
              <a:latin typeface="Arial Black" charset="0"/>
              <a:cs typeface="Arial Black" charset="0"/>
            </a:endParaRPr>
          </a:p>
        </p:txBody>
      </p:sp>
      <p:sp>
        <p:nvSpPr>
          <p:cNvPr id="4" name="Rectangle 3">
            <a:extLst>
              <a:ext uri="{FF2B5EF4-FFF2-40B4-BE49-F238E27FC236}">
                <a16:creationId xmlns:a16="http://schemas.microsoft.com/office/drawing/2014/main" id="{5B10E11C-AD07-46A4-9113-2E05E0F964E2}"/>
              </a:ext>
            </a:extLst>
          </p:cNvPr>
          <p:cNvSpPr/>
          <p:nvPr/>
        </p:nvSpPr>
        <p:spPr>
          <a:xfrm>
            <a:off x="457200" y="1905000"/>
            <a:ext cx="8229600" cy="4801314"/>
          </a:xfrm>
          <a:prstGeom prst="rect">
            <a:avLst/>
          </a:prstGeom>
        </p:spPr>
        <p:txBody>
          <a:bodyPr wrap="square">
            <a:spAutoFit/>
          </a:bodyPr>
          <a:lstStyle/>
          <a:p>
            <a:r>
              <a:rPr lang="en-US" dirty="0"/>
              <a:t>Within five (5) business days of the activity and/or event, individuals or groups intending to travel under this policy will complete and submit the following documents to the Office of Student Life:</a:t>
            </a:r>
          </a:p>
          <a:p>
            <a:endParaRPr lang="en-US" dirty="0"/>
          </a:p>
          <a:p>
            <a:pPr marL="342900" indent="-342900">
              <a:buFont typeface="+mj-lt"/>
              <a:buAutoNum type="arabicPeriod"/>
            </a:pPr>
            <a:r>
              <a:rPr lang="en-US" dirty="0"/>
              <a:t>Request for Approval of LSC Sponsored Student Travel &amp; Trip Plan and Trip Roster (combined)</a:t>
            </a:r>
          </a:p>
          <a:p>
            <a:pPr marL="342900" indent="-342900">
              <a:buFont typeface="+mj-lt"/>
              <a:buAutoNum type="arabicPeriod"/>
            </a:pPr>
            <a:r>
              <a:rPr lang="en-US" dirty="0"/>
              <a:t>Release &amp; Indemnification Agreement (completed by students)</a:t>
            </a:r>
          </a:p>
          <a:p>
            <a:pPr marL="342900" indent="-342900">
              <a:buFont typeface="+mj-lt"/>
              <a:buAutoNum type="arabicPeriod"/>
            </a:pPr>
            <a:r>
              <a:rPr lang="en-US" dirty="0"/>
              <a:t>Student Travel Waiver and Hold Harmless Agreement (if transportation not provided by the College)</a:t>
            </a:r>
          </a:p>
          <a:p>
            <a:pPr marL="342900" indent="-342900">
              <a:buFont typeface="+mj-lt"/>
              <a:buAutoNum type="arabicPeriod"/>
            </a:pPr>
            <a:r>
              <a:rPr lang="en-US" dirty="0"/>
              <a:t>Approval of College Sponsored Student Travel (Student Life will route for signatures. This form must be completed and signed before making trip arrangements)</a:t>
            </a:r>
          </a:p>
          <a:p>
            <a:endParaRPr lang="en-US" dirty="0"/>
          </a:p>
          <a:p>
            <a:r>
              <a:rPr lang="en-US" dirty="0"/>
              <a:t>All student travel forms can be found at </a:t>
            </a:r>
            <a:r>
              <a:rPr lang="en-US" dirty="0">
                <a:hlinkClick r:id="rId3"/>
              </a:rPr>
              <a:t>https://www.lonestar.edu/rso-resources.htm</a:t>
            </a:r>
            <a:r>
              <a:rPr lang="en-US" dirty="0"/>
              <a:t>. Visit with the Office of Student Life for any questions prior to making trip arrangements. </a:t>
            </a:r>
          </a:p>
          <a:p>
            <a:endParaRPr lang="en-US" dirty="0"/>
          </a:p>
        </p:txBody>
      </p:sp>
    </p:spTree>
    <p:extLst>
      <p:ext uri="{BB962C8B-B14F-4D97-AF65-F5344CB8AC3E}">
        <p14:creationId xmlns:p14="http://schemas.microsoft.com/office/powerpoint/2010/main" val="3843304171"/>
      </p:ext>
    </p:extLst>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E554DAD9-F8DD-45BC-8DB3-DF4A5525E02D}"/>
              </a:ext>
            </a:extLst>
          </p:cNvPr>
          <p:cNvSpPr>
            <a:spLocks noChangeArrowheads="1"/>
          </p:cNvSpPr>
          <p:nvPr/>
        </p:nvSpPr>
        <p:spPr bwMode="auto">
          <a:xfrm>
            <a:off x="3886200" y="533400"/>
            <a:ext cx="4800600" cy="95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en-US" sz="2800" dirty="0">
                <a:solidFill>
                  <a:schemeClr val="bg1"/>
                </a:solidFill>
                <a:latin typeface="Arial Black" charset="0"/>
                <a:cs typeface="Arial Black" charset="0"/>
              </a:rPr>
              <a:t>Student-Provided</a:t>
            </a:r>
          </a:p>
          <a:p>
            <a:pPr algn="ctr"/>
            <a:r>
              <a:rPr lang="en-US" sz="2800" dirty="0">
                <a:solidFill>
                  <a:schemeClr val="bg1"/>
                </a:solidFill>
                <a:latin typeface="Arial Black" charset="0"/>
                <a:cs typeface="Arial Black" charset="0"/>
              </a:rPr>
              <a:t>Transportation</a:t>
            </a:r>
          </a:p>
          <a:p>
            <a:pPr algn="ctr"/>
            <a:endParaRPr lang="en-US" sz="1600" dirty="0">
              <a:solidFill>
                <a:schemeClr val="bg1"/>
              </a:solidFill>
              <a:latin typeface="Arial Black" charset="0"/>
              <a:cs typeface="Arial Black" charset="0"/>
            </a:endParaRPr>
          </a:p>
        </p:txBody>
      </p:sp>
      <p:sp>
        <p:nvSpPr>
          <p:cNvPr id="4" name="Rectangle 3">
            <a:extLst>
              <a:ext uri="{FF2B5EF4-FFF2-40B4-BE49-F238E27FC236}">
                <a16:creationId xmlns:a16="http://schemas.microsoft.com/office/drawing/2014/main" id="{7D6D1317-20CF-4A60-8196-0AA2725A1A3B}"/>
              </a:ext>
            </a:extLst>
          </p:cNvPr>
          <p:cNvSpPr/>
          <p:nvPr/>
        </p:nvSpPr>
        <p:spPr>
          <a:xfrm>
            <a:off x="457200" y="1905000"/>
            <a:ext cx="8305800" cy="4555093"/>
          </a:xfrm>
          <a:prstGeom prst="rect">
            <a:avLst/>
          </a:prstGeom>
        </p:spPr>
        <p:txBody>
          <a:bodyPr wrap="square">
            <a:spAutoFit/>
          </a:bodyPr>
          <a:lstStyle/>
          <a:p>
            <a:r>
              <a:rPr lang="en-US" sz="1700" dirty="0"/>
              <a:t>The following apply when student-owned vehicles are used for Non-Academic Student Travel:</a:t>
            </a:r>
          </a:p>
          <a:p>
            <a:endParaRPr lang="en-US" sz="1700" dirty="0"/>
          </a:p>
          <a:p>
            <a:r>
              <a:rPr lang="en-US" sz="1700" dirty="0"/>
              <a:t>     1. Students are not covered by the College’s vehicle insurance policies and  </a:t>
            </a:r>
          </a:p>
          <a:p>
            <a:r>
              <a:rPr lang="en-US" sz="1700" dirty="0"/>
              <a:t>         cannot be College-approved drivers,</a:t>
            </a:r>
          </a:p>
          <a:p>
            <a:r>
              <a:rPr lang="en-US" sz="1700" dirty="0"/>
              <a:t>     2. adult students drive their own private vehicles a their discretion and peril,</a:t>
            </a:r>
          </a:p>
          <a:p>
            <a:r>
              <a:rPr lang="en-US" sz="1700" dirty="0"/>
              <a:t>     3. adult students riding with another student do so at their discretion and peril,</a:t>
            </a:r>
          </a:p>
          <a:p>
            <a:r>
              <a:rPr lang="en-US" sz="1700" dirty="0"/>
              <a:t>     4. College employees cannot arrange for students to drive other students,</a:t>
            </a:r>
          </a:p>
          <a:p>
            <a:r>
              <a:rPr lang="en-US" sz="1700" dirty="0"/>
              <a:t>     5. all student drivers must sign a liability waiver for driving their own vehicle and </a:t>
            </a:r>
          </a:p>
          <a:p>
            <a:r>
              <a:rPr lang="en-US" sz="1700" dirty="0"/>
              <a:t>         submit this in accordance with the Necessary Student Travel Paperwork, </a:t>
            </a:r>
          </a:p>
          <a:p>
            <a:r>
              <a:rPr lang="en-US" sz="1700" dirty="0"/>
              <a:t>     6. all student-owned vehicle accidents and collisions must be covered by the </a:t>
            </a:r>
          </a:p>
          <a:p>
            <a:r>
              <a:rPr lang="en-US" sz="1700" dirty="0"/>
              <a:t>         student’s vehicle insurance policy,</a:t>
            </a:r>
          </a:p>
          <a:p>
            <a:r>
              <a:rPr lang="en-US" sz="1700" dirty="0"/>
              <a:t>     7. the Non-Academic Student Travel conditions must be detailed in the </a:t>
            </a:r>
          </a:p>
          <a:p>
            <a:r>
              <a:rPr lang="en-US" sz="1700" dirty="0"/>
              <a:t>         appropriate form submitted with the Necessary Student Travel Paperwork, and </a:t>
            </a:r>
          </a:p>
          <a:p>
            <a:r>
              <a:rPr lang="en-US" sz="1700" dirty="0"/>
              <a:t>     8. the College must provide student drivers with directions to the intended </a:t>
            </a:r>
          </a:p>
          <a:p>
            <a:r>
              <a:rPr lang="en-US" sz="1700" dirty="0"/>
              <a:t>         destination.</a:t>
            </a:r>
          </a:p>
          <a:p>
            <a:endParaRPr lang="en-US" dirty="0"/>
          </a:p>
        </p:txBody>
      </p:sp>
    </p:spTree>
    <p:extLst>
      <p:ext uri="{BB962C8B-B14F-4D97-AF65-F5344CB8AC3E}">
        <p14:creationId xmlns:p14="http://schemas.microsoft.com/office/powerpoint/2010/main" val="493727180"/>
      </p:ext>
    </p:extLst>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224E71D8-9D89-416A-8709-F41409E0819D}"/>
              </a:ext>
            </a:extLst>
          </p:cNvPr>
          <p:cNvSpPr>
            <a:spLocks noChangeArrowheads="1"/>
          </p:cNvSpPr>
          <p:nvPr/>
        </p:nvSpPr>
        <p:spPr bwMode="auto">
          <a:xfrm>
            <a:off x="3886200" y="533400"/>
            <a:ext cx="4800600" cy="95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en-US" sz="2800" dirty="0">
                <a:solidFill>
                  <a:schemeClr val="bg1"/>
                </a:solidFill>
                <a:latin typeface="Arial Black" charset="0"/>
                <a:cs typeface="Arial Black" charset="0"/>
              </a:rPr>
              <a:t>College-Provided</a:t>
            </a:r>
          </a:p>
          <a:p>
            <a:pPr algn="ctr"/>
            <a:r>
              <a:rPr lang="en-US" sz="2800" dirty="0">
                <a:solidFill>
                  <a:schemeClr val="bg1"/>
                </a:solidFill>
                <a:latin typeface="Arial Black" charset="0"/>
                <a:cs typeface="Arial Black" charset="0"/>
              </a:rPr>
              <a:t>Transportation</a:t>
            </a:r>
          </a:p>
          <a:p>
            <a:pPr algn="ctr"/>
            <a:endParaRPr lang="en-US" sz="1600" dirty="0">
              <a:solidFill>
                <a:schemeClr val="bg1"/>
              </a:solidFill>
              <a:latin typeface="Arial Black" charset="0"/>
              <a:cs typeface="Arial Black" charset="0"/>
            </a:endParaRPr>
          </a:p>
        </p:txBody>
      </p:sp>
      <p:sp>
        <p:nvSpPr>
          <p:cNvPr id="4" name="Rectangle 3">
            <a:extLst>
              <a:ext uri="{FF2B5EF4-FFF2-40B4-BE49-F238E27FC236}">
                <a16:creationId xmlns:a16="http://schemas.microsoft.com/office/drawing/2014/main" id="{63270C4D-E00C-401C-9B78-53A9ED06859E}"/>
              </a:ext>
            </a:extLst>
          </p:cNvPr>
          <p:cNvSpPr/>
          <p:nvPr/>
        </p:nvSpPr>
        <p:spPr>
          <a:xfrm>
            <a:off x="457200" y="1905000"/>
            <a:ext cx="8305800" cy="3693319"/>
          </a:xfrm>
          <a:prstGeom prst="rect">
            <a:avLst/>
          </a:prstGeom>
        </p:spPr>
        <p:txBody>
          <a:bodyPr wrap="square">
            <a:spAutoFit/>
          </a:bodyPr>
          <a:lstStyle/>
          <a:p>
            <a:r>
              <a:rPr lang="en-US" dirty="0"/>
              <a:t>A driver transporting students in College-owned, -leased, or </a:t>
            </a:r>
            <a:r>
              <a:rPr lang="mr-IN" dirty="0"/>
              <a:t>–</a:t>
            </a:r>
            <a:r>
              <a:rPr lang="en-US" dirty="0"/>
              <a:t>rented vehicles must meet the following qualifications: </a:t>
            </a:r>
          </a:p>
          <a:p>
            <a:r>
              <a:rPr lang="en-US" dirty="0"/>
              <a:t>     a. be a College employee approved by the Chief Student Services Officer</a:t>
            </a:r>
          </a:p>
          <a:p>
            <a:r>
              <a:rPr lang="en-US" dirty="0"/>
              <a:t>     b. have a valid driver’s license appropriate for the vehicle being driven, and</a:t>
            </a:r>
          </a:p>
          <a:p>
            <a:r>
              <a:rPr lang="en-US" dirty="0"/>
              <a:t>     c. have a satisfactory driving record.</a:t>
            </a:r>
          </a:p>
          <a:p>
            <a:endParaRPr lang="en-US" dirty="0"/>
          </a:p>
          <a:p>
            <a:r>
              <a:rPr lang="en-US" dirty="0"/>
              <a:t>Driver Responsibilities:</a:t>
            </a:r>
          </a:p>
          <a:p>
            <a:r>
              <a:rPr lang="en-US" dirty="0"/>
              <a:t>• Ensure that passenger numbers do not exceed the vehicle’s designated   </a:t>
            </a:r>
          </a:p>
          <a:p>
            <a:r>
              <a:rPr lang="en-US" dirty="0"/>
              <a:t>  passenger capacity-each passenger must be secured by a seat belt. </a:t>
            </a:r>
          </a:p>
          <a:p>
            <a:r>
              <a:rPr lang="en-US" dirty="0"/>
              <a:t>• Driver may not drive more than 3 consecutive hours without a 15-minute break </a:t>
            </a:r>
          </a:p>
          <a:p>
            <a:r>
              <a:rPr lang="en-US" dirty="0"/>
              <a:t>  from driving. </a:t>
            </a:r>
          </a:p>
          <a:p>
            <a:r>
              <a:rPr lang="en-US" dirty="0"/>
              <a:t>• Driver may not read emails or text messages while driving students. </a:t>
            </a:r>
          </a:p>
          <a:p>
            <a:r>
              <a:rPr lang="en-US" dirty="0"/>
              <a:t>• Driver must obey all safety procedures and traffic laws.</a:t>
            </a:r>
          </a:p>
        </p:txBody>
      </p:sp>
    </p:spTree>
    <p:extLst>
      <p:ext uri="{BB962C8B-B14F-4D97-AF65-F5344CB8AC3E}">
        <p14:creationId xmlns:p14="http://schemas.microsoft.com/office/powerpoint/2010/main" val="405344689"/>
      </p:ext>
    </p:extLst>
  </p:cSld>
  <p:clrMapOvr>
    <a:masterClrMapping/>
  </p:clrMapOvr>
  <p:transition spd="slow">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88CF60E7-7B90-41AB-BB16-3418CA4364E9}"/>
              </a:ext>
            </a:extLst>
          </p:cNvPr>
          <p:cNvSpPr>
            <a:spLocks noChangeArrowheads="1"/>
          </p:cNvSpPr>
          <p:nvPr/>
        </p:nvSpPr>
        <p:spPr bwMode="auto">
          <a:xfrm>
            <a:off x="3886200" y="533400"/>
            <a:ext cx="4800600" cy="95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en-US" sz="2800" dirty="0">
                <a:solidFill>
                  <a:schemeClr val="bg1"/>
                </a:solidFill>
                <a:latin typeface="Arial Black" charset="0"/>
                <a:cs typeface="Arial Black" charset="0"/>
              </a:rPr>
              <a:t>Student Travel</a:t>
            </a:r>
          </a:p>
          <a:p>
            <a:pPr algn="ctr"/>
            <a:r>
              <a:rPr lang="en-US" sz="2800" dirty="0">
                <a:solidFill>
                  <a:schemeClr val="bg1"/>
                </a:solidFill>
                <a:latin typeface="Arial Black" charset="0"/>
                <a:cs typeface="Arial Black" charset="0"/>
              </a:rPr>
              <a:t>Summary</a:t>
            </a:r>
          </a:p>
        </p:txBody>
      </p:sp>
      <p:sp>
        <p:nvSpPr>
          <p:cNvPr id="4" name="TextBox 3">
            <a:extLst>
              <a:ext uri="{FF2B5EF4-FFF2-40B4-BE49-F238E27FC236}">
                <a16:creationId xmlns:a16="http://schemas.microsoft.com/office/drawing/2014/main" id="{E5DBFB26-A962-4E2A-8864-FD8BDD6E0B5B}"/>
              </a:ext>
            </a:extLst>
          </p:cNvPr>
          <p:cNvSpPr txBox="1"/>
          <p:nvPr/>
        </p:nvSpPr>
        <p:spPr>
          <a:xfrm>
            <a:off x="457200" y="1905000"/>
            <a:ext cx="8229600" cy="3970318"/>
          </a:xfrm>
          <a:prstGeom prst="rect">
            <a:avLst/>
          </a:prstGeom>
          <a:noFill/>
        </p:spPr>
        <p:txBody>
          <a:bodyPr wrap="square" rtlCol="0">
            <a:spAutoFit/>
          </a:bodyPr>
          <a:lstStyle/>
          <a:p>
            <a:r>
              <a:rPr lang="en-US" dirty="0"/>
              <a:t>The full student travel policy can be found in the LSC Policy Manual on the college website (</a:t>
            </a:r>
            <a:r>
              <a:rPr lang="en-US" dirty="0">
                <a:hlinkClick r:id="rId3"/>
              </a:rPr>
              <a:t>www.lonestar.edu/student-welfare-rights.htm</a:t>
            </a:r>
            <a:r>
              <a:rPr lang="en-US" dirty="0"/>
              <a:t> - VI.D.1.03). </a:t>
            </a:r>
          </a:p>
          <a:p>
            <a:endParaRPr lang="en-US" dirty="0"/>
          </a:p>
          <a:p>
            <a:r>
              <a:rPr lang="en-US" dirty="0"/>
              <a:t>When planning student travel, it’s important to keep some basics in mind:</a:t>
            </a:r>
          </a:p>
          <a:p>
            <a:pPr marL="285750" indent="-285750">
              <a:buFont typeface="Arial" panose="020B0604020202020204" pitchFamily="34" charset="0"/>
              <a:buChar char="•"/>
            </a:pPr>
            <a:r>
              <a:rPr lang="en-US" dirty="0"/>
              <a:t>Plan ahead!</a:t>
            </a:r>
          </a:p>
          <a:p>
            <a:pPr marL="285750" indent="-285750">
              <a:buFont typeface="Arial" panose="020B0604020202020204" pitchFamily="34" charset="0"/>
              <a:buChar char="•"/>
            </a:pPr>
            <a:r>
              <a:rPr lang="en-US" dirty="0"/>
              <a:t>Think about safety in your planning.</a:t>
            </a:r>
          </a:p>
          <a:p>
            <a:pPr marL="285750" indent="-285750">
              <a:buFont typeface="Arial" panose="020B0604020202020204" pitchFamily="34" charset="0"/>
              <a:buChar char="•"/>
            </a:pPr>
            <a:r>
              <a:rPr lang="en-US" dirty="0"/>
              <a:t>Think through your travel itinerary and communicate that clearly with all participants.</a:t>
            </a:r>
          </a:p>
          <a:p>
            <a:pPr marL="285750" indent="-285750">
              <a:buFont typeface="Arial" panose="020B0604020202020204" pitchFamily="34" charset="0"/>
              <a:buChar char="•"/>
            </a:pPr>
            <a:r>
              <a:rPr lang="en-US" dirty="0"/>
              <a:t>Ensure that students on the trip are all currently-registered students</a:t>
            </a:r>
          </a:p>
          <a:p>
            <a:pPr marL="285750" indent="-285750">
              <a:buFont typeface="Arial" panose="020B0604020202020204" pitchFamily="34" charset="0"/>
              <a:buChar char="•"/>
            </a:pPr>
            <a:r>
              <a:rPr lang="en-US" dirty="0"/>
              <a:t>Advisors will need a T&amp;E Card or </a:t>
            </a:r>
            <a:r>
              <a:rPr lang="en-US" dirty="0" err="1"/>
              <a:t>ProCard</a:t>
            </a:r>
            <a:r>
              <a:rPr lang="en-US" dirty="0"/>
              <a:t> when traveling.</a:t>
            </a:r>
          </a:p>
          <a:p>
            <a:pPr marL="285750" indent="-285750">
              <a:buFont typeface="Arial" panose="020B0604020202020204" pitchFamily="34" charset="0"/>
              <a:buChar char="•"/>
            </a:pPr>
            <a:r>
              <a:rPr lang="en-US" dirty="0"/>
              <a:t>Remember that all college policies apply for college-sponsored activities, even when they occur off college premises. </a:t>
            </a:r>
          </a:p>
          <a:p>
            <a:pPr marL="285750" indent="-285750">
              <a:buFont typeface="Arial" panose="020B0604020202020204" pitchFamily="34" charset="0"/>
              <a:buChar char="•"/>
            </a:pPr>
            <a:r>
              <a:rPr lang="en-US" dirty="0"/>
              <a:t>Direct any questions to full-time Student Life personnel, who will help you to navigate the process.</a:t>
            </a:r>
          </a:p>
        </p:txBody>
      </p:sp>
    </p:spTree>
    <p:extLst>
      <p:ext uri="{BB962C8B-B14F-4D97-AF65-F5344CB8AC3E}">
        <p14:creationId xmlns:p14="http://schemas.microsoft.com/office/powerpoint/2010/main" val="1902677301"/>
      </p:ext>
    </p:extLst>
  </p:cSld>
  <p:clrMapOvr>
    <a:masterClrMapping/>
  </p:clrMapOvr>
  <p:transition spd="slow">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9EC3134-11BE-4D06-AA07-BE03A1B4380D}"/>
              </a:ext>
            </a:extLst>
          </p:cNvPr>
          <p:cNvSpPr/>
          <p:nvPr/>
        </p:nvSpPr>
        <p:spPr bwMode="auto">
          <a:xfrm>
            <a:off x="342900" y="1752600"/>
            <a:ext cx="8458200" cy="4724400"/>
          </a:xfrm>
          <a:prstGeom prst="rect">
            <a:avLst/>
          </a:prstGeom>
          <a:solidFill>
            <a:srgbClr val="01366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Grande" pitchFamily="48" charset="0"/>
              <a:ea typeface="Geneva" pitchFamily="48" charset="-128"/>
            </a:endParaRPr>
          </a:p>
        </p:txBody>
      </p:sp>
      <p:sp>
        <p:nvSpPr>
          <p:cNvPr id="3" name="Rectangle 4">
            <a:extLst>
              <a:ext uri="{FF2B5EF4-FFF2-40B4-BE49-F238E27FC236}">
                <a16:creationId xmlns:a16="http://schemas.microsoft.com/office/drawing/2014/main" id="{06C823FD-52EE-4DA7-A245-4EF6A1B597E3}"/>
              </a:ext>
            </a:extLst>
          </p:cNvPr>
          <p:cNvSpPr>
            <a:spLocks noChangeArrowheads="1"/>
          </p:cNvSpPr>
          <p:nvPr/>
        </p:nvSpPr>
        <p:spPr bwMode="auto">
          <a:xfrm>
            <a:off x="3886200" y="762000"/>
            <a:ext cx="4800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en-US" sz="3200" dirty="0">
                <a:solidFill>
                  <a:schemeClr val="bg1"/>
                </a:solidFill>
                <a:latin typeface="Arial Black" charset="0"/>
                <a:cs typeface="Arial Black" charset="0"/>
              </a:rPr>
              <a:t>RSO Events</a:t>
            </a:r>
          </a:p>
        </p:txBody>
      </p:sp>
      <p:pic>
        <p:nvPicPr>
          <p:cNvPr id="5" name="Picture 4" descr="A picture containing car, lot, small, hanging&#10;&#10;Description automatically generated">
            <a:extLst>
              <a:ext uri="{FF2B5EF4-FFF2-40B4-BE49-F238E27FC236}">
                <a16:creationId xmlns:a16="http://schemas.microsoft.com/office/drawing/2014/main" id="{D185FE53-F12F-48A4-8B8D-4CF688BF96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9750" y="2119983"/>
            <a:ext cx="5524500" cy="3976017"/>
          </a:xfrm>
          <a:prstGeom prst="rect">
            <a:avLst/>
          </a:prstGeom>
        </p:spPr>
      </p:pic>
    </p:spTree>
    <p:extLst>
      <p:ext uri="{BB962C8B-B14F-4D97-AF65-F5344CB8AC3E}">
        <p14:creationId xmlns:p14="http://schemas.microsoft.com/office/powerpoint/2010/main" val="2265739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a:off x="3810000" y="533400"/>
            <a:ext cx="48006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en-US" sz="2800" dirty="0">
                <a:solidFill>
                  <a:schemeClr val="bg1"/>
                </a:solidFill>
                <a:latin typeface="Arial Black" charset="0"/>
                <a:cs typeface="Arial Black" charset="0"/>
              </a:rPr>
              <a:t>Risk Management Policy</a:t>
            </a:r>
          </a:p>
        </p:txBody>
      </p:sp>
      <p:sp>
        <p:nvSpPr>
          <p:cNvPr id="3" name="Content Placeholder 2">
            <a:extLst>
              <a:ext uri="{FF2B5EF4-FFF2-40B4-BE49-F238E27FC236}">
                <a16:creationId xmlns:a16="http://schemas.microsoft.com/office/drawing/2014/main" id="{3DE7FDDF-B968-4E16-80A4-46EACDD474DE}"/>
              </a:ext>
            </a:extLst>
          </p:cNvPr>
          <p:cNvSpPr>
            <a:spLocks noGrp="1"/>
          </p:cNvSpPr>
          <p:nvPr>
            <p:ph idx="1"/>
          </p:nvPr>
        </p:nvSpPr>
        <p:spPr>
          <a:xfrm>
            <a:off x="457200" y="1828800"/>
            <a:ext cx="8153400" cy="4525963"/>
          </a:xfrm>
        </p:spPr>
        <p:txBody>
          <a:bodyPr/>
          <a:lstStyle/>
          <a:p>
            <a:r>
              <a:rPr lang="en-US" sz="1800" dirty="0"/>
              <a:t>The intent of this training is to make sure that all Registered Student Organizations at LSC-Kingwood keep risk management at the forefront when planning and organizing events. In order to do this, Student Life requires student organizations to register all student events. Each event is reviewed by the Office of Student Life, who may respond with various risk management questions.</a:t>
            </a:r>
          </a:p>
          <a:p>
            <a:endParaRPr lang="en-US" sz="1800" dirty="0"/>
          </a:p>
          <a:p>
            <a:r>
              <a:rPr lang="en-US" sz="1800" dirty="0"/>
              <a:t>It is the responsibility of each student organization to consider potential risks when planning student events to minimize risk to participants and to LSC. If sufficient planning is not completed on the part of the student organization, the event may be denied.</a:t>
            </a:r>
          </a:p>
          <a:p>
            <a:endParaRPr lang="en-US" sz="1800" dirty="0"/>
          </a:p>
          <a:p>
            <a:r>
              <a:rPr lang="en-US" sz="1800" dirty="0"/>
              <a:t>The safety and wellbeing of students is always a primary concern, and we will do everything we can to ensure that all Student Life experiences are safe and enjoyable.</a:t>
            </a:r>
          </a:p>
          <a:p>
            <a:endParaRPr lang="en-US" dirty="0"/>
          </a:p>
        </p:txBody>
      </p:sp>
    </p:spTree>
  </p:cSld>
  <p:clrMapOvr>
    <a:masterClrMapping/>
  </p:clrMapOvr>
  <p:transition spd="slow">
    <p:push di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85019D7A-C7EF-4241-B27E-909429CD7402}"/>
              </a:ext>
            </a:extLst>
          </p:cNvPr>
          <p:cNvSpPr>
            <a:spLocks noChangeArrowheads="1"/>
          </p:cNvSpPr>
          <p:nvPr/>
        </p:nvSpPr>
        <p:spPr bwMode="auto">
          <a:xfrm>
            <a:off x="3886200" y="762000"/>
            <a:ext cx="4800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en-US" sz="3200" dirty="0">
                <a:solidFill>
                  <a:schemeClr val="bg1"/>
                </a:solidFill>
                <a:latin typeface="Arial Black" charset="0"/>
                <a:cs typeface="Arial Black" charset="0"/>
              </a:rPr>
              <a:t>Events</a:t>
            </a:r>
          </a:p>
        </p:txBody>
      </p:sp>
      <p:sp>
        <p:nvSpPr>
          <p:cNvPr id="4" name="TextBox 3">
            <a:extLst>
              <a:ext uri="{FF2B5EF4-FFF2-40B4-BE49-F238E27FC236}">
                <a16:creationId xmlns:a16="http://schemas.microsoft.com/office/drawing/2014/main" id="{D353FA4E-83AC-459E-A3E8-C1584B2509D9}"/>
              </a:ext>
            </a:extLst>
          </p:cNvPr>
          <p:cNvSpPr txBox="1"/>
          <p:nvPr/>
        </p:nvSpPr>
        <p:spPr>
          <a:xfrm>
            <a:off x="457200" y="1905000"/>
            <a:ext cx="8229600" cy="4770537"/>
          </a:xfrm>
          <a:prstGeom prst="rect">
            <a:avLst/>
          </a:prstGeom>
          <a:noFill/>
        </p:spPr>
        <p:txBody>
          <a:bodyPr wrap="square" rtlCol="0">
            <a:spAutoFit/>
          </a:bodyPr>
          <a:lstStyle/>
          <a:p>
            <a:r>
              <a:rPr lang="en-US" dirty="0"/>
              <a:t>When planning social events, there are some guidelines to help keep things safe and fun:</a:t>
            </a:r>
          </a:p>
          <a:p>
            <a:endParaRPr lang="en-US" sz="1000" dirty="0"/>
          </a:p>
          <a:p>
            <a:pPr marL="91440" indent="-457200">
              <a:buFont typeface="Arial" panose="020B0604020202020204" pitchFamily="34" charset="0"/>
              <a:buChar char="•"/>
            </a:pPr>
            <a:r>
              <a:rPr lang="en-US" sz="1600" dirty="0"/>
              <a:t>All RSO events requiring the use of funds must complete the </a:t>
            </a:r>
            <a:r>
              <a:rPr lang="en-US" sz="1600" b="1" dirty="0"/>
              <a:t>RSO-Fund Request Form</a:t>
            </a:r>
            <a:r>
              <a:rPr lang="en-US" sz="1600" dirty="0"/>
              <a:t>. This will be submitted for approval to the Office of Student Life. Please plan ahead for all events.</a:t>
            </a:r>
          </a:p>
          <a:p>
            <a:endParaRPr lang="en-US" sz="1600" dirty="0"/>
          </a:p>
          <a:p>
            <a:pPr marL="91440" indent="-457200">
              <a:buFont typeface="Arial" panose="020B0604020202020204" pitchFamily="34" charset="0"/>
              <a:buChar char="•"/>
            </a:pPr>
            <a:r>
              <a:rPr lang="en-US" sz="1600" dirty="0"/>
              <a:t>All LSC policies apply for student organization events, whether held on campus or off campus.</a:t>
            </a:r>
          </a:p>
          <a:p>
            <a:endParaRPr lang="en-US" sz="1600" dirty="0"/>
          </a:p>
          <a:p>
            <a:pPr marL="91440" indent="-457200">
              <a:buFont typeface="Arial" panose="020B0604020202020204" pitchFamily="34" charset="0"/>
              <a:buChar char="•"/>
            </a:pPr>
            <a:r>
              <a:rPr lang="en-US" sz="1600" dirty="0"/>
              <a:t>When planning social functions, student organizations must consider the potential risks and work to minimize them for the safety of participants and the college. </a:t>
            </a:r>
          </a:p>
          <a:p>
            <a:endParaRPr lang="en-US" sz="1600" dirty="0"/>
          </a:p>
          <a:p>
            <a:pPr marL="91440" indent="-457200">
              <a:buFont typeface="Arial" panose="020B0604020202020204" pitchFamily="34" charset="0"/>
              <a:buChar char="•"/>
            </a:pPr>
            <a:r>
              <a:rPr lang="en-US" sz="1600" dirty="0"/>
              <a:t> Participants in off campus events are serving as ambassadors for the College. Therefore, they must exhibit behaviors that are appropriate for such representation. Students can be sanctioned by the College for inappropriate behaviors at off campus college-sanctioned events where college policy is violated.</a:t>
            </a:r>
          </a:p>
          <a:p>
            <a:pPr marL="91440" indent="-457200"/>
            <a:endParaRPr lang="en-US" sz="1600" dirty="0"/>
          </a:p>
          <a:p>
            <a:endParaRPr lang="en-US" dirty="0"/>
          </a:p>
        </p:txBody>
      </p:sp>
    </p:spTree>
    <p:extLst>
      <p:ext uri="{BB962C8B-B14F-4D97-AF65-F5344CB8AC3E}">
        <p14:creationId xmlns:p14="http://schemas.microsoft.com/office/powerpoint/2010/main" val="3536806377"/>
      </p:ext>
    </p:extLst>
  </p:cSld>
  <p:clrMapOvr>
    <a:masterClrMapping/>
  </p:clrMapOvr>
  <p:transition spd="slow">
    <p:push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1082D7-9BDC-4506-8611-61CDCF84434F}"/>
              </a:ext>
            </a:extLst>
          </p:cNvPr>
          <p:cNvSpPr/>
          <p:nvPr/>
        </p:nvSpPr>
        <p:spPr bwMode="auto">
          <a:xfrm>
            <a:off x="342900" y="1752600"/>
            <a:ext cx="8458200" cy="4724400"/>
          </a:xfrm>
          <a:prstGeom prst="rect">
            <a:avLst/>
          </a:prstGeom>
          <a:solidFill>
            <a:srgbClr val="01366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Grande" pitchFamily="48" charset="0"/>
              <a:ea typeface="Geneva" pitchFamily="48" charset="-128"/>
            </a:endParaRPr>
          </a:p>
        </p:txBody>
      </p:sp>
      <p:sp>
        <p:nvSpPr>
          <p:cNvPr id="3" name="Rectangle 4">
            <a:extLst>
              <a:ext uri="{FF2B5EF4-FFF2-40B4-BE49-F238E27FC236}">
                <a16:creationId xmlns:a16="http://schemas.microsoft.com/office/drawing/2014/main" id="{D3FFF86B-2E55-43F0-8890-C6BD37FB0CA2}"/>
              </a:ext>
            </a:extLst>
          </p:cNvPr>
          <p:cNvSpPr>
            <a:spLocks noChangeArrowheads="1"/>
          </p:cNvSpPr>
          <p:nvPr/>
        </p:nvSpPr>
        <p:spPr bwMode="auto">
          <a:xfrm>
            <a:off x="3886200" y="762000"/>
            <a:ext cx="4800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en-US" sz="3200" dirty="0">
                <a:solidFill>
                  <a:schemeClr val="bg1"/>
                </a:solidFill>
                <a:latin typeface="Arial Black" charset="0"/>
                <a:cs typeface="Arial Black" charset="0"/>
              </a:rPr>
              <a:t>COVID-19</a:t>
            </a:r>
          </a:p>
        </p:txBody>
      </p:sp>
      <p:pic>
        <p:nvPicPr>
          <p:cNvPr id="5" name="Picture 4" descr="A picture containing indoor, cake, sitting, flower&#10;&#10;Description automatically generated">
            <a:extLst>
              <a:ext uri="{FF2B5EF4-FFF2-40B4-BE49-F238E27FC236}">
                <a16:creationId xmlns:a16="http://schemas.microsoft.com/office/drawing/2014/main" id="{05D99F1F-38F5-48E8-8733-3397A6CEB7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652" y="2514600"/>
            <a:ext cx="7846695" cy="3303872"/>
          </a:xfrm>
          <a:prstGeom prst="rect">
            <a:avLst/>
          </a:prstGeom>
        </p:spPr>
      </p:pic>
    </p:spTree>
    <p:extLst>
      <p:ext uri="{BB962C8B-B14F-4D97-AF65-F5344CB8AC3E}">
        <p14:creationId xmlns:p14="http://schemas.microsoft.com/office/powerpoint/2010/main" val="7315239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C50DEA7-48B0-4F44-959A-2D554D474003}"/>
              </a:ext>
            </a:extLst>
          </p:cNvPr>
          <p:cNvSpPr>
            <a:spLocks noChangeArrowheads="1"/>
          </p:cNvSpPr>
          <p:nvPr/>
        </p:nvSpPr>
        <p:spPr bwMode="auto">
          <a:xfrm>
            <a:off x="4038600" y="457200"/>
            <a:ext cx="4419600" cy="11503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r>
              <a:rPr lang="en-US" sz="3200" dirty="0">
                <a:solidFill>
                  <a:schemeClr val="bg1"/>
                </a:solidFill>
                <a:latin typeface="Arial Black" charset="0"/>
                <a:cs typeface="Arial Black" charset="0"/>
              </a:rPr>
              <a:t>COVID-19 Symptoms</a:t>
            </a:r>
          </a:p>
        </p:txBody>
      </p:sp>
      <p:sp>
        <p:nvSpPr>
          <p:cNvPr id="2" name="Rectangle 1">
            <a:extLst>
              <a:ext uri="{FF2B5EF4-FFF2-40B4-BE49-F238E27FC236}">
                <a16:creationId xmlns:a16="http://schemas.microsoft.com/office/drawing/2014/main" id="{450200CF-B7B4-4697-B392-21535FCA35CC}"/>
              </a:ext>
            </a:extLst>
          </p:cNvPr>
          <p:cNvSpPr/>
          <p:nvPr/>
        </p:nvSpPr>
        <p:spPr>
          <a:xfrm>
            <a:off x="566583" y="1905000"/>
            <a:ext cx="8010833" cy="4524315"/>
          </a:xfrm>
          <a:prstGeom prst="rect">
            <a:avLst/>
          </a:prstGeom>
        </p:spPr>
        <p:txBody>
          <a:bodyPr wrap="square">
            <a:spAutoFit/>
          </a:bodyPr>
          <a:lstStyle/>
          <a:p>
            <a:r>
              <a:rPr lang="en-US" dirty="0"/>
              <a:t>Coronavirus disease (COVID-19) is an infectious disease that mainly attacks the respiratory system. People with COVID-19 can display a wide range of symptoms from mild to severe. Symptoms may appear </a:t>
            </a:r>
            <a:r>
              <a:rPr lang="en-US" b="1" dirty="0"/>
              <a:t>2-14 days after exposure</a:t>
            </a:r>
            <a:r>
              <a:rPr lang="en-US" dirty="0"/>
              <a:t> </a:t>
            </a:r>
            <a:r>
              <a:rPr lang="en-US" b="1" dirty="0"/>
              <a:t>to the virus.</a:t>
            </a:r>
            <a:r>
              <a:rPr lang="en-US" dirty="0"/>
              <a:t> People with these symptoms may have COVID-19:</a:t>
            </a:r>
          </a:p>
          <a:p>
            <a:endParaRPr lang="en-US" dirty="0"/>
          </a:p>
          <a:p>
            <a:pPr marL="285750" indent="-285750">
              <a:buFont typeface="Arial" panose="020B0604020202020204" pitchFamily="34" charset="0"/>
              <a:buChar char="•"/>
            </a:pPr>
            <a:r>
              <a:rPr lang="en-US" dirty="0"/>
              <a:t>Fever or chills</a:t>
            </a:r>
          </a:p>
          <a:p>
            <a:pPr marL="285750" indent="-285750">
              <a:buFont typeface="Arial" panose="020B0604020202020204" pitchFamily="34" charset="0"/>
              <a:buChar char="•"/>
            </a:pPr>
            <a:r>
              <a:rPr lang="en-US" dirty="0"/>
              <a:t>Cough</a:t>
            </a:r>
          </a:p>
          <a:p>
            <a:pPr marL="285750" indent="-285750">
              <a:buFont typeface="Arial" panose="020B0604020202020204" pitchFamily="34" charset="0"/>
              <a:buChar char="•"/>
            </a:pPr>
            <a:r>
              <a:rPr lang="en-US" dirty="0"/>
              <a:t>Shortness of breath or difficulty breathing</a:t>
            </a:r>
          </a:p>
          <a:p>
            <a:pPr marL="285750" indent="-285750">
              <a:buFont typeface="Arial" panose="020B0604020202020204" pitchFamily="34" charset="0"/>
              <a:buChar char="•"/>
            </a:pPr>
            <a:r>
              <a:rPr lang="en-US" dirty="0"/>
              <a:t>Fatigue</a:t>
            </a:r>
          </a:p>
          <a:p>
            <a:pPr marL="285750" indent="-285750">
              <a:buFont typeface="Arial" panose="020B0604020202020204" pitchFamily="34" charset="0"/>
              <a:buChar char="•"/>
            </a:pPr>
            <a:r>
              <a:rPr lang="en-US" dirty="0"/>
              <a:t>Muscle or body aches</a:t>
            </a:r>
          </a:p>
          <a:p>
            <a:pPr marL="285750" indent="-285750">
              <a:buFont typeface="Arial" panose="020B0604020202020204" pitchFamily="34" charset="0"/>
              <a:buChar char="•"/>
            </a:pPr>
            <a:r>
              <a:rPr lang="en-US" dirty="0"/>
              <a:t>Headache</a:t>
            </a:r>
          </a:p>
          <a:p>
            <a:pPr marL="285750" indent="-285750">
              <a:buFont typeface="Arial" panose="020B0604020202020204" pitchFamily="34" charset="0"/>
              <a:buChar char="•"/>
            </a:pPr>
            <a:r>
              <a:rPr lang="en-US" dirty="0"/>
              <a:t>New loss of taste or smell</a:t>
            </a:r>
          </a:p>
          <a:p>
            <a:pPr marL="285750" indent="-285750">
              <a:buFont typeface="Arial" panose="020B0604020202020204" pitchFamily="34" charset="0"/>
              <a:buChar char="•"/>
            </a:pPr>
            <a:r>
              <a:rPr lang="en-US" dirty="0"/>
              <a:t>Sore throat</a:t>
            </a:r>
          </a:p>
          <a:p>
            <a:pPr marL="285750" indent="-285750">
              <a:buFont typeface="Arial" panose="020B0604020202020204" pitchFamily="34" charset="0"/>
              <a:buChar char="•"/>
            </a:pPr>
            <a:r>
              <a:rPr lang="en-US" dirty="0"/>
              <a:t>Congestion or runny nose</a:t>
            </a:r>
          </a:p>
          <a:p>
            <a:pPr marL="285750" indent="-285750">
              <a:buFont typeface="Arial" panose="020B0604020202020204" pitchFamily="34" charset="0"/>
              <a:buChar char="•"/>
            </a:pPr>
            <a:r>
              <a:rPr lang="en-US" dirty="0"/>
              <a:t>Nausea or vomiting</a:t>
            </a:r>
          </a:p>
          <a:p>
            <a:pPr marL="285750" indent="-285750">
              <a:buFont typeface="Arial" panose="020B0604020202020204" pitchFamily="34" charset="0"/>
              <a:buChar char="•"/>
            </a:pPr>
            <a:r>
              <a:rPr lang="en-US" dirty="0"/>
              <a:t>Diarrhea</a:t>
            </a:r>
          </a:p>
        </p:txBody>
      </p:sp>
    </p:spTree>
    <p:extLst>
      <p:ext uri="{BB962C8B-B14F-4D97-AF65-F5344CB8AC3E}">
        <p14:creationId xmlns:p14="http://schemas.microsoft.com/office/powerpoint/2010/main" val="702101"/>
      </p:ext>
    </p:extLst>
  </p:cSld>
  <p:clrMapOvr>
    <a:masterClrMapping/>
  </p:clrMapOvr>
  <p:transition spd="slow">
    <p:push di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C50DEA7-48B0-4F44-959A-2D554D474003}"/>
              </a:ext>
            </a:extLst>
          </p:cNvPr>
          <p:cNvSpPr>
            <a:spLocks noChangeArrowheads="1"/>
          </p:cNvSpPr>
          <p:nvPr/>
        </p:nvSpPr>
        <p:spPr bwMode="auto">
          <a:xfrm>
            <a:off x="4038600" y="457200"/>
            <a:ext cx="4419600" cy="11503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r>
              <a:rPr lang="en-US" sz="3200" dirty="0">
                <a:solidFill>
                  <a:schemeClr val="bg1"/>
                </a:solidFill>
                <a:latin typeface="Arial Black" charset="0"/>
                <a:cs typeface="Arial Black" charset="0"/>
              </a:rPr>
              <a:t>What to Do if You’re Sick?</a:t>
            </a:r>
          </a:p>
        </p:txBody>
      </p:sp>
      <p:sp>
        <p:nvSpPr>
          <p:cNvPr id="2" name="Rectangle 1">
            <a:extLst>
              <a:ext uri="{FF2B5EF4-FFF2-40B4-BE49-F238E27FC236}">
                <a16:creationId xmlns:a16="http://schemas.microsoft.com/office/drawing/2014/main" id="{450200CF-B7B4-4697-B392-21535FCA35CC}"/>
              </a:ext>
            </a:extLst>
          </p:cNvPr>
          <p:cNvSpPr/>
          <p:nvPr/>
        </p:nvSpPr>
        <p:spPr>
          <a:xfrm>
            <a:off x="566583" y="1905000"/>
            <a:ext cx="8010833" cy="3785652"/>
          </a:xfrm>
          <a:prstGeom prst="rect">
            <a:avLst/>
          </a:prstGeom>
        </p:spPr>
        <p:txBody>
          <a:bodyPr wrap="square">
            <a:spAutoFit/>
          </a:bodyPr>
          <a:lstStyle/>
          <a:p>
            <a:r>
              <a:rPr lang="en-US" sz="2000" dirty="0"/>
              <a:t>If you are sick with COVID-19, here are some steps to follow:</a:t>
            </a:r>
          </a:p>
          <a:p>
            <a:endParaRPr lang="en-US" sz="2000" dirty="0"/>
          </a:p>
          <a:p>
            <a:pPr marL="285750" indent="-285750">
              <a:buFont typeface="Arial" panose="020B0604020202020204" pitchFamily="34" charset="0"/>
              <a:buChar char="•"/>
            </a:pPr>
            <a:r>
              <a:rPr lang="en-US" sz="2000" dirty="0"/>
              <a:t>Do not leave your home, except to receive medical care.</a:t>
            </a:r>
          </a:p>
          <a:p>
            <a:pPr marL="285750" indent="-285750">
              <a:buFont typeface="Arial" panose="020B0604020202020204" pitchFamily="34" charset="0"/>
              <a:buChar char="•"/>
            </a:pPr>
            <a:r>
              <a:rPr lang="en-US" sz="2000" dirty="0"/>
              <a:t>Get rest and stay hydrated.</a:t>
            </a:r>
          </a:p>
          <a:p>
            <a:pPr marL="285750" indent="-285750">
              <a:buFont typeface="Arial" panose="020B0604020202020204" pitchFamily="34" charset="0"/>
              <a:buChar char="•"/>
            </a:pPr>
            <a:r>
              <a:rPr lang="en-US" sz="2000" dirty="0"/>
              <a:t>Stay in touch with your doctor.</a:t>
            </a:r>
          </a:p>
          <a:p>
            <a:pPr marL="285750" indent="-285750">
              <a:buFont typeface="Arial" panose="020B0604020202020204" pitchFamily="34" charset="0"/>
              <a:buChar char="•"/>
            </a:pPr>
            <a:r>
              <a:rPr lang="en-US" sz="2000" dirty="0"/>
              <a:t>Stay in a specific room away from others you live with.</a:t>
            </a:r>
          </a:p>
          <a:p>
            <a:pPr marL="285750" indent="-285750">
              <a:buFont typeface="Arial" panose="020B0604020202020204" pitchFamily="34" charset="0"/>
              <a:buChar char="•"/>
            </a:pPr>
            <a:r>
              <a:rPr lang="en-US" sz="2000" dirty="0"/>
              <a:t>Monitor your symptoms and immediately seek medical care if they worsen.</a:t>
            </a:r>
          </a:p>
          <a:p>
            <a:pPr marL="285750" indent="-285750">
              <a:buFont typeface="Arial" panose="020B0604020202020204" pitchFamily="34" charset="0"/>
              <a:buChar char="•"/>
            </a:pPr>
            <a:r>
              <a:rPr lang="en-US" sz="2000" dirty="0"/>
              <a:t>Wear a mask over your nose and mouth.</a:t>
            </a:r>
          </a:p>
          <a:p>
            <a:pPr marL="285750" indent="-285750">
              <a:buFont typeface="Arial" panose="020B0604020202020204" pitchFamily="34" charset="0"/>
              <a:buChar char="•"/>
            </a:pPr>
            <a:r>
              <a:rPr lang="en-US" sz="2000" dirty="0"/>
              <a:t>Wash your hands often.</a:t>
            </a:r>
          </a:p>
          <a:p>
            <a:pPr marL="285750" indent="-285750">
              <a:buFont typeface="Arial" panose="020B0604020202020204" pitchFamily="34" charset="0"/>
              <a:buChar char="•"/>
            </a:pPr>
            <a:r>
              <a:rPr lang="en-US" sz="2000" dirty="0"/>
              <a:t>Avoid sharing household items with others who are not sick in your home.</a:t>
            </a:r>
          </a:p>
        </p:txBody>
      </p:sp>
    </p:spTree>
    <p:extLst>
      <p:ext uri="{BB962C8B-B14F-4D97-AF65-F5344CB8AC3E}">
        <p14:creationId xmlns:p14="http://schemas.microsoft.com/office/powerpoint/2010/main" val="3653091125"/>
      </p:ext>
    </p:extLst>
  </p:cSld>
  <p:clrMapOvr>
    <a:masterClrMapping/>
  </p:clrMapOvr>
  <p:transition spd="slow">
    <p:push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C50DEA7-48B0-4F44-959A-2D554D474003}"/>
              </a:ext>
            </a:extLst>
          </p:cNvPr>
          <p:cNvSpPr>
            <a:spLocks noChangeArrowheads="1"/>
          </p:cNvSpPr>
          <p:nvPr/>
        </p:nvSpPr>
        <p:spPr bwMode="auto">
          <a:xfrm>
            <a:off x="4038600" y="457200"/>
            <a:ext cx="4419600" cy="11503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r>
              <a:rPr lang="en-US" sz="3200" dirty="0">
                <a:solidFill>
                  <a:schemeClr val="bg1"/>
                </a:solidFill>
                <a:latin typeface="Arial Black" charset="0"/>
                <a:cs typeface="Arial Black" charset="0"/>
              </a:rPr>
              <a:t>COVID-19 Prevention</a:t>
            </a:r>
          </a:p>
        </p:txBody>
      </p:sp>
      <p:sp>
        <p:nvSpPr>
          <p:cNvPr id="2" name="Rectangle 1">
            <a:extLst>
              <a:ext uri="{FF2B5EF4-FFF2-40B4-BE49-F238E27FC236}">
                <a16:creationId xmlns:a16="http://schemas.microsoft.com/office/drawing/2014/main" id="{450200CF-B7B4-4697-B392-21535FCA35CC}"/>
              </a:ext>
            </a:extLst>
          </p:cNvPr>
          <p:cNvSpPr/>
          <p:nvPr/>
        </p:nvSpPr>
        <p:spPr>
          <a:xfrm>
            <a:off x="566583" y="1905000"/>
            <a:ext cx="8010833" cy="4524315"/>
          </a:xfrm>
          <a:prstGeom prst="rect">
            <a:avLst/>
          </a:prstGeom>
        </p:spPr>
        <p:txBody>
          <a:bodyPr wrap="square">
            <a:spAutoFit/>
          </a:bodyPr>
          <a:lstStyle/>
          <a:p>
            <a:r>
              <a:rPr lang="en-US" dirty="0"/>
              <a:t>The best way to prevent being infected with COVID-19 is to avoid being exposed to the virus. The prevention tips below will help keep you safe during the pandemic:</a:t>
            </a:r>
          </a:p>
          <a:p>
            <a:endParaRPr lang="en-US" dirty="0"/>
          </a:p>
          <a:p>
            <a:pPr marL="285750" indent="-285750">
              <a:buFont typeface="Arial" panose="020B0604020202020204" pitchFamily="34" charset="0"/>
              <a:buChar char="•"/>
            </a:pPr>
            <a:r>
              <a:rPr lang="en-US" dirty="0"/>
              <a:t>Wash your hands often especially before &amp; after eating/preparing food, leaving public places, using the restroom, etc.</a:t>
            </a:r>
          </a:p>
          <a:p>
            <a:pPr marL="285750" indent="-285750">
              <a:buFont typeface="Arial" panose="020B0604020202020204" pitchFamily="34" charset="0"/>
              <a:buChar char="•"/>
            </a:pPr>
            <a:r>
              <a:rPr lang="en-US" dirty="0"/>
              <a:t>If you do not have access to soap and water, use a hand sanitizer with at least 60% alcohol.</a:t>
            </a:r>
          </a:p>
          <a:p>
            <a:pPr marL="285750" indent="-285750">
              <a:buFont typeface="Arial" panose="020B0604020202020204" pitchFamily="34" charset="0"/>
              <a:buChar char="•"/>
            </a:pPr>
            <a:r>
              <a:rPr lang="en-US" dirty="0"/>
              <a:t>Avoid touching your face throughout the day.</a:t>
            </a:r>
          </a:p>
          <a:p>
            <a:pPr marL="285750" indent="-285750">
              <a:buFont typeface="Arial" panose="020B0604020202020204" pitchFamily="34" charset="0"/>
              <a:buChar char="•"/>
            </a:pPr>
            <a:r>
              <a:rPr lang="en-US" dirty="0"/>
              <a:t>Put 6 feet of distance between yourself and other people who are sick or with people who don’t live in your household.</a:t>
            </a:r>
          </a:p>
          <a:p>
            <a:pPr marL="285750" indent="-285750">
              <a:buFont typeface="Arial" panose="020B0604020202020204" pitchFamily="34" charset="0"/>
              <a:buChar char="•"/>
            </a:pPr>
            <a:r>
              <a:rPr lang="en-US" dirty="0"/>
              <a:t>Wear a mask over your nose and mouth when around others, especially in public settings.</a:t>
            </a:r>
          </a:p>
          <a:p>
            <a:pPr marL="285750" indent="-285750">
              <a:buFont typeface="Arial" panose="020B0604020202020204" pitchFamily="34" charset="0"/>
              <a:buChar char="•"/>
            </a:pPr>
            <a:r>
              <a:rPr lang="en-US" dirty="0"/>
              <a:t>Cover coughs and sneezes.</a:t>
            </a:r>
          </a:p>
          <a:p>
            <a:pPr marL="285750" indent="-285750">
              <a:buFont typeface="Arial" panose="020B0604020202020204" pitchFamily="34" charset="0"/>
              <a:buChar char="•"/>
            </a:pPr>
            <a:r>
              <a:rPr lang="en-US" dirty="0"/>
              <a:t>Clean and disinfect frequently touched surfaces daily.</a:t>
            </a:r>
          </a:p>
          <a:p>
            <a:pPr marL="285750" indent="-285750">
              <a:buFont typeface="Arial" panose="020B0604020202020204" pitchFamily="34" charset="0"/>
              <a:buChar char="•"/>
            </a:pPr>
            <a:r>
              <a:rPr lang="en-US" dirty="0"/>
              <a:t>Monitor your health for any symptoms of the disease.</a:t>
            </a:r>
          </a:p>
        </p:txBody>
      </p:sp>
    </p:spTree>
    <p:extLst>
      <p:ext uri="{BB962C8B-B14F-4D97-AF65-F5344CB8AC3E}">
        <p14:creationId xmlns:p14="http://schemas.microsoft.com/office/powerpoint/2010/main" val="2587067947"/>
      </p:ext>
    </p:extLst>
  </p:cSld>
  <p:clrMapOvr>
    <a:masterClrMapping/>
  </p:clrMapOvr>
  <p:transition spd="slow">
    <p:push di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8E286063-CCBC-4C3C-8760-8A11E6265E43}"/>
              </a:ext>
            </a:extLst>
          </p:cNvPr>
          <p:cNvSpPr txBox="1">
            <a:spLocks/>
          </p:cNvSpPr>
          <p:nvPr/>
        </p:nvSpPr>
        <p:spPr>
          <a:xfrm>
            <a:off x="609600" y="3429000"/>
            <a:ext cx="7772400" cy="860425"/>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Geneva" pitchFamily="34" charset="0"/>
              </a:defRPr>
            </a:lvl1pPr>
            <a:lvl2pPr algn="ctr" rtl="0" eaLnBrk="1" fontAlgn="base" hangingPunct="1">
              <a:spcBef>
                <a:spcPct val="0"/>
              </a:spcBef>
              <a:spcAft>
                <a:spcPct val="0"/>
              </a:spcAft>
              <a:defRPr sz="4400">
                <a:solidFill>
                  <a:schemeClr val="tx2"/>
                </a:solidFill>
                <a:latin typeface="Lucida Grande" pitchFamily="48" charset="0"/>
                <a:ea typeface="Geneva" pitchFamily="48" charset="-128"/>
                <a:cs typeface="Geneva" pitchFamily="34" charset="0"/>
              </a:defRPr>
            </a:lvl2pPr>
            <a:lvl3pPr algn="ctr" rtl="0" eaLnBrk="1" fontAlgn="base" hangingPunct="1">
              <a:spcBef>
                <a:spcPct val="0"/>
              </a:spcBef>
              <a:spcAft>
                <a:spcPct val="0"/>
              </a:spcAft>
              <a:defRPr sz="4400">
                <a:solidFill>
                  <a:schemeClr val="tx2"/>
                </a:solidFill>
                <a:latin typeface="Lucida Grande" pitchFamily="48" charset="0"/>
                <a:ea typeface="Geneva" pitchFamily="48" charset="-128"/>
                <a:cs typeface="Geneva" pitchFamily="34" charset="0"/>
              </a:defRPr>
            </a:lvl3pPr>
            <a:lvl4pPr algn="ctr" rtl="0" eaLnBrk="1" fontAlgn="base" hangingPunct="1">
              <a:spcBef>
                <a:spcPct val="0"/>
              </a:spcBef>
              <a:spcAft>
                <a:spcPct val="0"/>
              </a:spcAft>
              <a:defRPr sz="4400">
                <a:solidFill>
                  <a:schemeClr val="tx2"/>
                </a:solidFill>
                <a:latin typeface="Lucida Grande" pitchFamily="48" charset="0"/>
                <a:ea typeface="Geneva" pitchFamily="48" charset="-128"/>
                <a:cs typeface="Geneva" pitchFamily="34" charset="0"/>
              </a:defRPr>
            </a:lvl4pPr>
            <a:lvl5pPr algn="ctr" rtl="0" eaLnBrk="1" fontAlgn="base" hangingPunct="1">
              <a:spcBef>
                <a:spcPct val="0"/>
              </a:spcBef>
              <a:spcAft>
                <a:spcPct val="0"/>
              </a:spcAft>
              <a:defRPr sz="4400">
                <a:solidFill>
                  <a:schemeClr val="tx2"/>
                </a:solidFill>
                <a:latin typeface="Lucida Grande" pitchFamily="48" charset="0"/>
                <a:ea typeface="Geneva" pitchFamily="48" charset="-128"/>
                <a:cs typeface="Geneva" pitchFamily="34" charset="0"/>
              </a:defRPr>
            </a:lvl5pPr>
            <a:lvl6pPr marL="457200" algn="ctr" rtl="0" eaLnBrk="1" fontAlgn="base" hangingPunct="1">
              <a:spcBef>
                <a:spcPct val="0"/>
              </a:spcBef>
              <a:spcAft>
                <a:spcPct val="0"/>
              </a:spcAft>
              <a:defRPr sz="4400">
                <a:solidFill>
                  <a:schemeClr val="tx2"/>
                </a:solidFill>
                <a:latin typeface="Lucida Grande" pitchFamily="48" charset="0"/>
                <a:ea typeface="Geneva" pitchFamily="48" charset="-128"/>
              </a:defRPr>
            </a:lvl6pPr>
            <a:lvl7pPr marL="914400" algn="ctr" rtl="0" eaLnBrk="1" fontAlgn="base" hangingPunct="1">
              <a:spcBef>
                <a:spcPct val="0"/>
              </a:spcBef>
              <a:spcAft>
                <a:spcPct val="0"/>
              </a:spcAft>
              <a:defRPr sz="4400">
                <a:solidFill>
                  <a:schemeClr val="tx2"/>
                </a:solidFill>
                <a:latin typeface="Lucida Grande" pitchFamily="48" charset="0"/>
                <a:ea typeface="Geneva" pitchFamily="48" charset="-128"/>
              </a:defRPr>
            </a:lvl7pPr>
            <a:lvl8pPr marL="1371600" algn="ctr" rtl="0" eaLnBrk="1" fontAlgn="base" hangingPunct="1">
              <a:spcBef>
                <a:spcPct val="0"/>
              </a:spcBef>
              <a:spcAft>
                <a:spcPct val="0"/>
              </a:spcAft>
              <a:defRPr sz="4400">
                <a:solidFill>
                  <a:schemeClr val="tx2"/>
                </a:solidFill>
                <a:latin typeface="Lucida Grande" pitchFamily="48" charset="0"/>
                <a:ea typeface="Geneva" pitchFamily="48" charset="-128"/>
              </a:defRPr>
            </a:lvl8pPr>
            <a:lvl9pPr marL="1828800" algn="ctr" rtl="0" eaLnBrk="1" fontAlgn="base" hangingPunct="1">
              <a:spcBef>
                <a:spcPct val="0"/>
              </a:spcBef>
              <a:spcAft>
                <a:spcPct val="0"/>
              </a:spcAft>
              <a:defRPr sz="4400">
                <a:solidFill>
                  <a:schemeClr val="tx2"/>
                </a:solidFill>
                <a:latin typeface="Lucida Grande" pitchFamily="48" charset="0"/>
                <a:ea typeface="Geneva" pitchFamily="48" charset="-128"/>
              </a:defRPr>
            </a:lvl9pPr>
          </a:lstStyle>
          <a:p>
            <a:r>
              <a:rPr lang="en-US" sz="7200" kern="0" dirty="0">
                <a:solidFill>
                  <a:srgbClr val="003768"/>
                </a:solidFill>
                <a:latin typeface="Arial Black"/>
                <a:cs typeface="Arial Black"/>
              </a:rPr>
              <a:t>Questions?</a:t>
            </a:r>
          </a:p>
        </p:txBody>
      </p:sp>
    </p:spTree>
    <p:extLst>
      <p:ext uri="{BB962C8B-B14F-4D97-AF65-F5344CB8AC3E}">
        <p14:creationId xmlns:p14="http://schemas.microsoft.com/office/powerpoint/2010/main" val="1809292377"/>
      </p:ext>
    </p:extLst>
  </p:cSld>
  <p:clrMapOvr>
    <a:masterClrMapping/>
  </p:clrMapOvr>
  <p:transition spd="slow">
    <p:push dir="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DC5C9998-3154-456A-A37E-6B8594F2849D}"/>
              </a:ext>
            </a:extLst>
          </p:cNvPr>
          <p:cNvSpPr>
            <a:spLocks noChangeArrowheads="1"/>
          </p:cNvSpPr>
          <p:nvPr/>
        </p:nvSpPr>
        <p:spPr bwMode="auto">
          <a:xfrm>
            <a:off x="3886200" y="685800"/>
            <a:ext cx="4800600" cy="798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en-US" sz="3600" dirty="0">
                <a:solidFill>
                  <a:schemeClr val="bg1"/>
                </a:solidFill>
                <a:latin typeface="Arial Black" charset="0"/>
                <a:cs typeface="Arial Black" charset="0"/>
              </a:rPr>
              <a:t>Your Task!</a:t>
            </a:r>
          </a:p>
        </p:txBody>
      </p:sp>
      <p:sp>
        <p:nvSpPr>
          <p:cNvPr id="4" name="Content Placeholder 1">
            <a:extLst>
              <a:ext uri="{FF2B5EF4-FFF2-40B4-BE49-F238E27FC236}">
                <a16:creationId xmlns:a16="http://schemas.microsoft.com/office/drawing/2014/main" id="{BDB837C5-9604-425A-8A64-9255B9BA8FFC}"/>
              </a:ext>
            </a:extLst>
          </p:cNvPr>
          <p:cNvSpPr txBox="1">
            <a:spLocks/>
          </p:cNvSpPr>
          <p:nvPr/>
        </p:nvSpPr>
        <p:spPr>
          <a:xfrm>
            <a:off x="457200" y="2286000"/>
            <a:ext cx="8229600" cy="42672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Geneva" pitchFamily="34" charset="0"/>
              </a:defRPr>
            </a:lvl1pPr>
            <a:lvl2pPr marL="742950" indent="-285750" algn="l" rtl="0" eaLnBrk="1" fontAlgn="base" hangingPunct="1">
              <a:spcBef>
                <a:spcPct val="20000"/>
              </a:spcBef>
              <a:spcAft>
                <a:spcPct val="0"/>
              </a:spcAft>
              <a:buChar char="–"/>
              <a:defRPr sz="2800">
                <a:solidFill>
                  <a:schemeClr val="tx1"/>
                </a:solidFill>
                <a:latin typeface="+mn-lt"/>
                <a:ea typeface="+mn-ea"/>
                <a:cs typeface="Geneva" pitchFamily="34"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Geneva" pitchFamily="34"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Geneva"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r>
              <a:rPr lang="en-US" sz="2000" dirty="0"/>
              <a:t>All Advisors, Officers, and Members of all Registered Student Organizations must complete this training. Once completed, they must take the Risk Management Training quiz located on the website. The questions are based directly on this training. The link to this training is below:</a:t>
            </a:r>
          </a:p>
          <a:p>
            <a:pPr marL="0" indent="0">
              <a:buNone/>
            </a:pPr>
            <a:r>
              <a:rPr lang="en-US" sz="1800" dirty="0">
                <a:hlinkClick r:id="rId3"/>
              </a:rPr>
              <a:t>https://kingwoodstudentlife.formstack.com/forms/risk_management_training</a:t>
            </a:r>
            <a:r>
              <a:rPr lang="en-US" sz="1800" dirty="0"/>
              <a:t> </a:t>
            </a:r>
          </a:p>
          <a:p>
            <a:endParaRPr lang="en-US" sz="1000" kern="0" dirty="0"/>
          </a:p>
          <a:p>
            <a:r>
              <a:rPr lang="en-US" sz="2000" kern="0" dirty="0"/>
              <a:t>This must be completed before using RSO funds.</a:t>
            </a:r>
          </a:p>
        </p:txBody>
      </p:sp>
    </p:spTree>
    <p:extLst>
      <p:ext uri="{BB962C8B-B14F-4D97-AF65-F5344CB8AC3E}">
        <p14:creationId xmlns:p14="http://schemas.microsoft.com/office/powerpoint/2010/main" val="561948866"/>
      </p:ext>
    </p:extLst>
  </p:cSld>
  <p:clrMapOvr>
    <a:masterClrMapping/>
  </p:clrMapOvr>
  <p:transition spd="slow">
    <p:push dir="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F62FF6-5FF4-4CCD-AACA-563CEFD16354}"/>
              </a:ext>
            </a:extLst>
          </p:cNvPr>
          <p:cNvSpPr txBox="1"/>
          <p:nvPr/>
        </p:nvSpPr>
        <p:spPr>
          <a:xfrm>
            <a:off x="533400" y="2133600"/>
            <a:ext cx="7772400" cy="1200329"/>
          </a:xfrm>
          <a:prstGeom prst="rect">
            <a:avLst/>
          </a:prstGeom>
          <a:noFill/>
        </p:spPr>
        <p:txBody>
          <a:bodyPr wrap="square" rtlCol="0">
            <a:spAutoFit/>
          </a:bodyPr>
          <a:lstStyle/>
          <a:p>
            <a:r>
              <a:rPr lang="en-US" sz="2400" dirty="0"/>
              <a:t>Alexandra Brown, Student Organizations Specialist</a:t>
            </a:r>
          </a:p>
          <a:p>
            <a:r>
              <a:rPr lang="en-US" sz="2400" dirty="0"/>
              <a:t>Email: </a:t>
            </a:r>
            <a:r>
              <a:rPr lang="en-US" sz="2400" dirty="0">
                <a:hlinkClick r:id="rId3"/>
              </a:rPr>
              <a:t>Alexandra.Brown@Lonestar.edu</a:t>
            </a:r>
            <a:r>
              <a:rPr lang="en-US" sz="2400" dirty="0"/>
              <a:t> </a:t>
            </a:r>
          </a:p>
          <a:p>
            <a:r>
              <a:rPr lang="en-US" sz="2400" dirty="0"/>
              <a:t>Phone: 281.312.1799			     </a:t>
            </a:r>
          </a:p>
        </p:txBody>
      </p:sp>
      <p:sp>
        <p:nvSpPr>
          <p:cNvPr id="7" name="Rectangle 4">
            <a:extLst>
              <a:ext uri="{FF2B5EF4-FFF2-40B4-BE49-F238E27FC236}">
                <a16:creationId xmlns:a16="http://schemas.microsoft.com/office/drawing/2014/main" id="{FC661A41-1DF5-454B-B01F-929497D832B2}"/>
              </a:ext>
            </a:extLst>
          </p:cNvPr>
          <p:cNvSpPr>
            <a:spLocks noChangeArrowheads="1"/>
          </p:cNvSpPr>
          <p:nvPr/>
        </p:nvSpPr>
        <p:spPr bwMode="auto">
          <a:xfrm>
            <a:off x="3886200" y="762001"/>
            <a:ext cx="4800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en-US" sz="2800" dirty="0">
                <a:solidFill>
                  <a:schemeClr val="bg1"/>
                </a:solidFill>
                <a:latin typeface="Arial Black" charset="0"/>
                <a:cs typeface="Arial Black" charset="0"/>
              </a:rPr>
              <a:t>Contact Information</a:t>
            </a:r>
          </a:p>
        </p:txBody>
      </p:sp>
      <p:pic>
        <p:nvPicPr>
          <p:cNvPr id="5" name="Picture 4">
            <a:extLst>
              <a:ext uri="{FF2B5EF4-FFF2-40B4-BE49-F238E27FC236}">
                <a16:creationId xmlns:a16="http://schemas.microsoft.com/office/drawing/2014/main" id="{09B2CD10-5BC2-4E30-B898-C64466E1C4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8300" y="3524072"/>
            <a:ext cx="5867400" cy="2933700"/>
          </a:xfrm>
          <a:prstGeom prst="rect">
            <a:avLst/>
          </a:prstGeom>
        </p:spPr>
      </p:pic>
      <p:sp>
        <p:nvSpPr>
          <p:cNvPr id="2" name="Rectangle 1">
            <a:extLst>
              <a:ext uri="{FF2B5EF4-FFF2-40B4-BE49-F238E27FC236}">
                <a16:creationId xmlns:a16="http://schemas.microsoft.com/office/drawing/2014/main" id="{6BAB89A6-2FFD-46D2-A9AB-2EA9CDE62FC3}"/>
              </a:ext>
            </a:extLst>
          </p:cNvPr>
          <p:cNvSpPr/>
          <p:nvPr/>
        </p:nvSpPr>
        <p:spPr bwMode="auto">
          <a:xfrm>
            <a:off x="381000" y="3524072"/>
            <a:ext cx="1257300" cy="2933700"/>
          </a:xfrm>
          <a:prstGeom prst="rect">
            <a:avLst/>
          </a:prstGeom>
          <a:solidFill>
            <a:srgbClr val="092F5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Grande" pitchFamily="48" charset="0"/>
              <a:ea typeface="Geneva" pitchFamily="48" charset="-128"/>
            </a:endParaRPr>
          </a:p>
        </p:txBody>
      </p:sp>
      <p:sp>
        <p:nvSpPr>
          <p:cNvPr id="6" name="Rectangle 5">
            <a:extLst>
              <a:ext uri="{FF2B5EF4-FFF2-40B4-BE49-F238E27FC236}">
                <a16:creationId xmlns:a16="http://schemas.microsoft.com/office/drawing/2014/main" id="{7A960C12-A9E1-4911-854E-1187BF562443}"/>
              </a:ext>
            </a:extLst>
          </p:cNvPr>
          <p:cNvSpPr/>
          <p:nvPr/>
        </p:nvSpPr>
        <p:spPr bwMode="auto">
          <a:xfrm>
            <a:off x="7505700" y="3524072"/>
            <a:ext cx="1257300" cy="2933700"/>
          </a:xfrm>
          <a:prstGeom prst="rect">
            <a:avLst/>
          </a:prstGeom>
          <a:solidFill>
            <a:srgbClr val="092F5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Grande" pitchFamily="48" charset="0"/>
              <a:ea typeface="Geneva" pitchFamily="48" charset="-128"/>
            </a:endParaRPr>
          </a:p>
        </p:txBody>
      </p:sp>
    </p:spTree>
    <p:extLst>
      <p:ext uri="{BB962C8B-B14F-4D97-AF65-F5344CB8AC3E}">
        <p14:creationId xmlns:p14="http://schemas.microsoft.com/office/powerpoint/2010/main" val="134229428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a:off x="3886200" y="609600"/>
            <a:ext cx="4800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en-US" sz="2400" dirty="0">
                <a:solidFill>
                  <a:schemeClr val="bg1"/>
                </a:solidFill>
                <a:latin typeface="Arial Black" charset="0"/>
                <a:cs typeface="Arial Black" charset="0"/>
              </a:rPr>
              <a:t>Lone Star College </a:t>
            </a:r>
          </a:p>
          <a:p>
            <a:pPr algn="ctr"/>
            <a:r>
              <a:rPr lang="en-US" sz="2400" dirty="0">
                <a:solidFill>
                  <a:schemeClr val="bg1"/>
                </a:solidFill>
                <a:latin typeface="Arial Black" charset="0"/>
                <a:cs typeface="Arial Black" charset="0"/>
              </a:rPr>
              <a:t>Risk Management Training</a:t>
            </a:r>
          </a:p>
        </p:txBody>
      </p:sp>
      <p:sp>
        <p:nvSpPr>
          <p:cNvPr id="3" name="Content Placeholder 2">
            <a:extLst>
              <a:ext uri="{FF2B5EF4-FFF2-40B4-BE49-F238E27FC236}">
                <a16:creationId xmlns:a16="http://schemas.microsoft.com/office/drawing/2014/main" id="{3DE7FDDF-B968-4E16-80A4-46EACDD474DE}"/>
              </a:ext>
            </a:extLst>
          </p:cNvPr>
          <p:cNvSpPr>
            <a:spLocks noGrp="1"/>
          </p:cNvSpPr>
          <p:nvPr>
            <p:ph idx="1"/>
          </p:nvPr>
        </p:nvSpPr>
        <p:spPr>
          <a:xfrm>
            <a:off x="457200" y="1905000"/>
            <a:ext cx="8229600" cy="4038600"/>
          </a:xfrm>
        </p:spPr>
        <p:txBody>
          <a:bodyPr/>
          <a:lstStyle/>
          <a:p>
            <a:pPr marL="0" indent="0">
              <a:buNone/>
            </a:pPr>
            <a:r>
              <a:rPr lang="en-US" sz="2000" dirty="0">
                <a:hlinkClick r:id="rId3"/>
              </a:rPr>
              <a:t>http://www.lonestar.edu/student-welfare-rights.htm</a:t>
            </a:r>
            <a:endParaRPr lang="en-US" sz="2000" dirty="0"/>
          </a:p>
          <a:p>
            <a:pPr marL="0" indent="0">
              <a:buNone/>
            </a:pPr>
            <a:endParaRPr lang="en-US" sz="2000" dirty="0"/>
          </a:p>
          <a:p>
            <a:pPr marL="0" indent="0">
              <a:buNone/>
            </a:pPr>
            <a:r>
              <a:rPr lang="en-US" sz="2000" b="1" dirty="0"/>
              <a:t>VI.D.1.05 Required Risk Management Training for Student Groups</a:t>
            </a:r>
            <a:endParaRPr lang="en-US" sz="2000" dirty="0"/>
          </a:p>
          <a:p>
            <a:pPr marL="0" indent="0">
              <a:buNone/>
            </a:pPr>
            <a:r>
              <a:rPr lang="en-US" sz="2000" dirty="0"/>
              <a:t>The College will provide a Risk Management Program for registered student organizations at least once each academic year. The College requires the Student Organization Representatives and its Student Organization Advisor(s) to attend. The College must record the program’s attendance and keep those records for at least three years after the program is held. Other student organization members may attend the program. Student Organization Advisors or Student Organization Representatives will brief the entire student organization on the program’s contents at the next full membership meeting.</a:t>
            </a:r>
          </a:p>
        </p:txBody>
      </p:sp>
    </p:spTree>
    <p:extLst>
      <p:ext uri="{BB962C8B-B14F-4D97-AF65-F5344CB8AC3E}">
        <p14:creationId xmlns:p14="http://schemas.microsoft.com/office/powerpoint/2010/main" val="124947842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4000500" y="1890366"/>
            <a:ext cx="4572000"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Lucida Grande" charset="0"/>
                <a:ea typeface="ＭＳ Ｐゴシック" charset="0"/>
                <a:cs typeface="ＭＳ Ｐゴシック" charset="0"/>
              </a:defRPr>
            </a:lvl1pPr>
            <a:lvl2pPr marL="742950" indent="-285750">
              <a:defRPr sz="2400">
                <a:solidFill>
                  <a:schemeClr val="tx1"/>
                </a:solidFill>
                <a:latin typeface="Lucida Grande" charset="0"/>
                <a:ea typeface="ＭＳ Ｐゴシック" charset="0"/>
              </a:defRPr>
            </a:lvl2pPr>
            <a:lvl3pPr marL="1143000" indent="-228600">
              <a:defRPr sz="2400">
                <a:solidFill>
                  <a:schemeClr val="tx1"/>
                </a:solidFill>
                <a:latin typeface="Lucida Grande" charset="0"/>
                <a:ea typeface="ＭＳ Ｐゴシック" charset="0"/>
              </a:defRPr>
            </a:lvl3pPr>
            <a:lvl4pPr marL="1600200" indent="-228600">
              <a:defRPr sz="2400">
                <a:solidFill>
                  <a:schemeClr val="tx1"/>
                </a:solidFill>
                <a:latin typeface="Lucida Grande" charset="0"/>
                <a:ea typeface="ＭＳ Ｐゴシック" charset="0"/>
              </a:defRPr>
            </a:lvl4pPr>
            <a:lvl5pPr marL="2057400" indent="-228600">
              <a:defRPr sz="2400">
                <a:solidFill>
                  <a:schemeClr val="tx1"/>
                </a:solidFill>
                <a:latin typeface="Lucida Grande" charset="0"/>
                <a:ea typeface="ＭＳ Ｐゴシック" charset="0"/>
              </a:defRPr>
            </a:lvl5pPr>
            <a:lvl6pPr marL="2514600" indent="-228600" eaLnBrk="0" fontAlgn="base" hangingPunct="0">
              <a:spcBef>
                <a:spcPct val="0"/>
              </a:spcBef>
              <a:spcAft>
                <a:spcPct val="0"/>
              </a:spcAft>
              <a:defRPr sz="2400">
                <a:solidFill>
                  <a:schemeClr val="tx1"/>
                </a:solidFill>
                <a:latin typeface="Lucida Grande" charset="0"/>
                <a:ea typeface="ＭＳ Ｐゴシック" charset="0"/>
              </a:defRPr>
            </a:lvl6pPr>
            <a:lvl7pPr marL="2971800" indent="-228600" eaLnBrk="0" fontAlgn="base" hangingPunct="0">
              <a:spcBef>
                <a:spcPct val="0"/>
              </a:spcBef>
              <a:spcAft>
                <a:spcPct val="0"/>
              </a:spcAft>
              <a:defRPr sz="2400">
                <a:solidFill>
                  <a:schemeClr val="tx1"/>
                </a:solidFill>
                <a:latin typeface="Lucida Grande" charset="0"/>
                <a:ea typeface="ＭＳ Ｐゴシック" charset="0"/>
              </a:defRPr>
            </a:lvl7pPr>
            <a:lvl8pPr marL="3429000" indent="-228600" eaLnBrk="0" fontAlgn="base" hangingPunct="0">
              <a:spcBef>
                <a:spcPct val="0"/>
              </a:spcBef>
              <a:spcAft>
                <a:spcPct val="0"/>
              </a:spcAft>
              <a:defRPr sz="2400">
                <a:solidFill>
                  <a:schemeClr val="tx1"/>
                </a:solidFill>
                <a:latin typeface="Lucida Grande" charset="0"/>
                <a:ea typeface="ＭＳ Ｐゴシック" charset="0"/>
              </a:defRPr>
            </a:lvl8pPr>
            <a:lvl9pPr marL="3886200" indent="-228600" eaLnBrk="0" fontAlgn="base" hangingPunct="0">
              <a:spcBef>
                <a:spcPct val="0"/>
              </a:spcBef>
              <a:spcAft>
                <a:spcPct val="0"/>
              </a:spcAft>
              <a:defRPr sz="2400">
                <a:solidFill>
                  <a:schemeClr val="tx1"/>
                </a:solidFill>
                <a:latin typeface="Lucida Grande" charset="0"/>
                <a:ea typeface="ＭＳ Ｐゴシック" charset="0"/>
              </a:defRPr>
            </a:lvl9pPr>
          </a:lstStyle>
          <a:p>
            <a:r>
              <a:rPr lang="en-US" sz="1800" b="1" dirty="0">
                <a:latin typeface="+mn-lt"/>
                <a:ea typeface="+mn-ea"/>
              </a:rPr>
              <a:t>Risk Management </a:t>
            </a:r>
            <a:r>
              <a:rPr lang="en-US" sz="1800" dirty="0">
                <a:latin typeface="+mn-lt"/>
                <a:ea typeface="+mn-ea"/>
              </a:rPr>
              <a:t>is the process of</a:t>
            </a:r>
          </a:p>
          <a:p>
            <a:endParaRPr lang="en-US" sz="1800" dirty="0">
              <a:latin typeface="+mn-lt"/>
              <a:ea typeface="+mn-ea"/>
            </a:endParaRPr>
          </a:p>
          <a:p>
            <a:r>
              <a:rPr lang="en-US" sz="1800" dirty="0">
                <a:latin typeface="+mn-lt"/>
                <a:ea typeface="+mn-ea"/>
              </a:rPr>
              <a:t>• considering the potential risks to Students and the College when planning for events </a:t>
            </a:r>
          </a:p>
          <a:p>
            <a:endParaRPr lang="en-US" sz="1800" dirty="0">
              <a:latin typeface="+mn-lt"/>
              <a:ea typeface="+mn-ea"/>
            </a:endParaRPr>
          </a:p>
          <a:p>
            <a:r>
              <a:rPr lang="en-US" sz="1800" dirty="0">
                <a:latin typeface="+mn-lt"/>
                <a:ea typeface="+mn-ea"/>
              </a:rPr>
              <a:t>	AND</a:t>
            </a:r>
          </a:p>
          <a:p>
            <a:endParaRPr lang="en-US" sz="1800" dirty="0">
              <a:latin typeface="+mn-lt"/>
              <a:ea typeface="+mn-ea"/>
            </a:endParaRPr>
          </a:p>
          <a:p>
            <a:r>
              <a:rPr lang="en-US" sz="1800" dirty="0">
                <a:latin typeface="+mn-lt"/>
                <a:ea typeface="+mn-ea"/>
              </a:rPr>
              <a:t>• monitoring organization activities and taking both proactive steps and corrective action to minimize injury and/or loss</a:t>
            </a:r>
          </a:p>
          <a:p>
            <a:endParaRPr lang="en-US" sz="1800" dirty="0">
              <a:latin typeface="+mn-lt"/>
              <a:ea typeface="+mn-ea"/>
            </a:endParaRPr>
          </a:p>
          <a:p>
            <a:r>
              <a:rPr lang="en-US" sz="1800" dirty="0">
                <a:latin typeface="+mn-lt"/>
                <a:ea typeface="+mn-ea"/>
              </a:rPr>
              <a:t>	BY</a:t>
            </a:r>
          </a:p>
          <a:p>
            <a:endParaRPr lang="en-US" sz="1800" dirty="0">
              <a:latin typeface="+mn-lt"/>
              <a:ea typeface="+mn-ea"/>
            </a:endParaRPr>
          </a:p>
          <a:p>
            <a:r>
              <a:rPr lang="en-US" sz="1800" dirty="0">
                <a:latin typeface="+mn-lt"/>
                <a:ea typeface="+mn-ea"/>
              </a:rPr>
              <a:t>   - adjusting behavior and/or processes </a:t>
            </a:r>
          </a:p>
          <a:p>
            <a:r>
              <a:rPr lang="en-US" sz="1800" dirty="0">
                <a:latin typeface="+mn-lt"/>
                <a:ea typeface="+mn-ea"/>
              </a:rPr>
              <a:t>	OR</a:t>
            </a:r>
          </a:p>
          <a:p>
            <a:r>
              <a:rPr lang="en-US" sz="1800" dirty="0">
                <a:latin typeface="+mn-lt"/>
                <a:ea typeface="+mn-ea"/>
              </a:rPr>
              <a:t>   - eliminating the activity altogether.</a:t>
            </a:r>
          </a:p>
        </p:txBody>
      </p:sp>
      <p:sp>
        <p:nvSpPr>
          <p:cNvPr id="6147" name="Rectangle 4"/>
          <p:cNvSpPr>
            <a:spLocks noChangeArrowheads="1"/>
          </p:cNvSpPr>
          <p:nvPr/>
        </p:nvSpPr>
        <p:spPr bwMode="auto">
          <a:xfrm>
            <a:off x="3886200" y="798513"/>
            <a:ext cx="48006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endParaRPr lang="en-US" dirty="0">
              <a:solidFill>
                <a:schemeClr val="bg1"/>
              </a:solidFill>
              <a:latin typeface="Arial Black" charset="0"/>
              <a:cs typeface="Arial Black" charset="0"/>
            </a:endParaRPr>
          </a:p>
        </p:txBody>
      </p:sp>
      <p:sp>
        <p:nvSpPr>
          <p:cNvPr id="3" name="Rectangle 2">
            <a:extLst>
              <a:ext uri="{FF2B5EF4-FFF2-40B4-BE49-F238E27FC236}">
                <a16:creationId xmlns:a16="http://schemas.microsoft.com/office/drawing/2014/main" id="{D6DD23AE-7B7C-423A-AA95-045BEA8E8AC4}"/>
              </a:ext>
            </a:extLst>
          </p:cNvPr>
          <p:cNvSpPr/>
          <p:nvPr/>
        </p:nvSpPr>
        <p:spPr>
          <a:xfrm>
            <a:off x="4000500" y="609600"/>
            <a:ext cx="4572000" cy="830997"/>
          </a:xfrm>
          <a:prstGeom prst="rect">
            <a:avLst/>
          </a:prstGeom>
        </p:spPr>
        <p:txBody>
          <a:bodyPr>
            <a:spAutoFit/>
          </a:bodyPr>
          <a:lstStyle/>
          <a:p>
            <a:pPr algn="ctr"/>
            <a:r>
              <a:rPr lang="en-US" sz="2400" dirty="0">
                <a:solidFill>
                  <a:schemeClr val="bg1"/>
                </a:solidFill>
                <a:latin typeface="Arial Black" charset="0"/>
                <a:cs typeface="Arial Black" charset="0"/>
              </a:rPr>
              <a:t>What is </a:t>
            </a:r>
          </a:p>
          <a:p>
            <a:pPr algn="ctr"/>
            <a:r>
              <a:rPr lang="en-US" sz="2400" dirty="0">
                <a:solidFill>
                  <a:schemeClr val="bg1"/>
                </a:solidFill>
                <a:latin typeface="Arial Black" charset="0"/>
                <a:cs typeface="Arial Black" charset="0"/>
              </a:rPr>
              <a:t>Risk Management?</a:t>
            </a:r>
          </a:p>
        </p:txBody>
      </p:sp>
      <p:pic>
        <p:nvPicPr>
          <p:cNvPr id="5" name="Picture 4" descr="A close up of a wooden door&#10;&#10;Description automatically generated">
            <a:extLst>
              <a:ext uri="{FF2B5EF4-FFF2-40B4-BE49-F238E27FC236}">
                <a16:creationId xmlns:a16="http://schemas.microsoft.com/office/drawing/2014/main" id="{D7BCC985-EDAD-4586-A43D-FAB78DC611F4}"/>
              </a:ext>
            </a:extLst>
          </p:cNvPr>
          <p:cNvPicPr>
            <a:picLocks noChangeAspect="1"/>
          </p:cNvPicPr>
          <p:nvPr/>
        </p:nvPicPr>
        <p:blipFill rotWithShape="1">
          <a:blip r:embed="rId3">
            <a:extLst>
              <a:ext uri="{28A0092B-C50C-407E-A947-70E740481C1C}">
                <a14:useLocalDpi xmlns:a14="http://schemas.microsoft.com/office/drawing/2010/main" val="0"/>
              </a:ext>
            </a:extLst>
          </a:blip>
          <a:srcRect l="18000" r="19371"/>
          <a:stretch/>
        </p:blipFill>
        <p:spPr>
          <a:xfrm>
            <a:off x="381000" y="1828800"/>
            <a:ext cx="3481427" cy="4585881"/>
          </a:xfrm>
          <a:prstGeom prst="rect">
            <a:avLst/>
          </a:prstGeom>
        </p:spPr>
      </p:pic>
    </p:spTree>
    <p:extLst>
      <p:ext uri="{BB962C8B-B14F-4D97-AF65-F5344CB8AC3E}">
        <p14:creationId xmlns:p14="http://schemas.microsoft.com/office/powerpoint/2010/main" val="247608150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ChangeArrowheads="1"/>
          </p:cNvSpPr>
          <p:nvPr/>
        </p:nvSpPr>
        <p:spPr bwMode="auto">
          <a:xfrm>
            <a:off x="3886200" y="798513"/>
            <a:ext cx="48006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en-US" sz="2800" dirty="0">
                <a:solidFill>
                  <a:schemeClr val="bg1"/>
                </a:solidFill>
                <a:latin typeface="Arial Black" charset="0"/>
                <a:cs typeface="Arial Black" charset="0"/>
              </a:rPr>
              <a:t>Types of Risk</a:t>
            </a:r>
          </a:p>
        </p:txBody>
      </p:sp>
      <p:sp>
        <p:nvSpPr>
          <p:cNvPr id="2" name="Rectangle 1">
            <a:extLst>
              <a:ext uri="{FF2B5EF4-FFF2-40B4-BE49-F238E27FC236}">
                <a16:creationId xmlns:a16="http://schemas.microsoft.com/office/drawing/2014/main" id="{C2FA8448-F510-486A-B162-C75313213666}"/>
              </a:ext>
            </a:extLst>
          </p:cNvPr>
          <p:cNvSpPr/>
          <p:nvPr/>
        </p:nvSpPr>
        <p:spPr>
          <a:xfrm>
            <a:off x="1333500" y="2001083"/>
            <a:ext cx="6477000" cy="4247317"/>
          </a:xfrm>
          <a:prstGeom prst="rect">
            <a:avLst/>
          </a:prstGeom>
        </p:spPr>
        <p:txBody>
          <a:bodyPr wrap="square">
            <a:spAutoFit/>
          </a:bodyPr>
          <a:lstStyle/>
          <a:p>
            <a:r>
              <a:rPr lang="en-US" sz="1400" kern="0" dirty="0"/>
              <a:t>Physical – can include things such as food poisoning, injuries that may result from physical activities, injuries that may result from travel related accidents</a:t>
            </a:r>
          </a:p>
          <a:p>
            <a:endParaRPr lang="en-US" sz="1400" kern="0" dirty="0"/>
          </a:p>
          <a:p>
            <a:r>
              <a:rPr lang="en-US" sz="1400" kern="0" dirty="0"/>
              <a:t>Reputation – those things that may result in negative publicity for your organization, Lone Star College, your advisor, and/or a venue where you are holding an event</a:t>
            </a:r>
          </a:p>
          <a:p>
            <a:endParaRPr lang="en-US" sz="1400" kern="0" dirty="0"/>
          </a:p>
          <a:p>
            <a:r>
              <a:rPr lang="en-US" sz="1400" kern="0" dirty="0"/>
              <a:t>Emotional – those things that can cause a participant at your event to feel alienated or negatively impact the feelings of a member or members of the LSC community</a:t>
            </a:r>
          </a:p>
          <a:p>
            <a:endParaRPr lang="en-US" sz="1400" kern="0" dirty="0"/>
          </a:p>
          <a:p>
            <a:r>
              <a:rPr lang="en-US" sz="1400" kern="0" dirty="0"/>
              <a:t>Financial – those things that can negatively impact the fiscal stability of your organization and/or any organizations financially supporting your event.</a:t>
            </a:r>
          </a:p>
          <a:p>
            <a:endParaRPr lang="en-US" sz="1400" kern="0" dirty="0"/>
          </a:p>
          <a:p>
            <a:r>
              <a:rPr lang="en-US" sz="1400" kern="0" dirty="0"/>
              <a:t>Facilities – those things which may cause property damage, prevent your event from being held (bad weather, not enough space for the number of participants, lack of equipment or materials needed for the event, etc.)</a:t>
            </a:r>
          </a:p>
          <a:p>
            <a:pPr>
              <a:buFontTx/>
              <a:buNone/>
            </a:pPr>
            <a:endParaRPr lang="en-US" sz="1400" kern="0" dirty="0"/>
          </a:p>
          <a:p>
            <a:pPr>
              <a:buFontTx/>
              <a:buNone/>
            </a:pPr>
            <a:r>
              <a:rPr lang="en-US" sz="1400" kern="0" dirty="0"/>
              <a:t>Source: Student Risk Management at Arizona State University</a:t>
            </a:r>
          </a:p>
        </p:txBody>
      </p:sp>
    </p:spTree>
    <p:extLst>
      <p:ext uri="{BB962C8B-B14F-4D97-AF65-F5344CB8AC3E}">
        <p14:creationId xmlns:p14="http://schemas.microsoft.com/office/powerpoint/2010/main" val="545187069"/>
      </p:ext>
    </p:extLst>
  </p:cSld>
  <p:clrMapOvr>
    <a:masterClrMapping/>
  </p:clrMapOvr>
  <p:transition spd="slow">
    <p:push dir="u"/>
  </p:transition>
</p:sld>
</file>

<file path=ppt/theme/theme1.xml><?xml version="1.0" encoding="utf-8"?>
<a:theme xmlns:a="http://schemas.openxmlformats.org/drawingml/2006/main" name="LSCS-white">
  <a:themeElements>
    <a:clrScheme name="Custom 3">
      <a:dk1>
        <a:sysClr val="windowText" lastClr="000000"/>
      </a:dk1>
      <a:lt1>
        <a:sysClr val="window" lastClr="FFFFFF"/>
      </a:lt1>
      <a:dk2>
        <a:srgbClr val="387025"/>
      </a:dk2>
      <a:lt2>
        <a:srgbClr val="FFFCC6"/>
      </a:lt2>
      <a:accent1>
        <a:srgbClr val="387025"/>
      </a:accent1>
      <a:accent2>
        <a:srgbClr val="0099FF"/>
      </a:accent2>
      <a:accent3>
        <a:srgbClr val="002060"/>
      </a:accent3>
      <a:accent4>
        <a:srgbClr val="FFC000"/>
      </a:accent4>
      <a:accent5>
        <a:srgbClr val="C00000"/>
      </a:accent5>
      <a:accent6>
        <a:srgbClr val="000000"/>
      </a:accent6>
      <a:hlink>
        <a:srgbClr val="D60CC8"/>
      </a:hlink>
      <a:folHlink>
        <a:srgbClr val="85DFD0"/>
      </a:folHlink>
    </a:clrScheme>
    <a:fontScheme name="Custom 1">
      <a:majorFont>
        <a:latin typeface="Arial"/>
        <a:ea typeface="Geneva"/>
        <a:cs typeface=""/>
      </a:majorFont>
      <a:minorFont>
        <a:latin typeface="Arial"/>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Geneva"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48" charset="0"/>
            <a:ea typeface="Geneva"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33a58599-dcb3-4268-95a5-beed1812e2aa">C5XKYY5XC7HH-3006-240</_dlc_DocId>
    <_dlc_DocIdUrl xmlns="33a58599-dcb3-4268-95a5-beed1812e2aa">
      <Url>https://intranet.lonestar.edu/marketing/_layouts/DocIdRedir.aspx?ID=C5XKYY5XC7HH-3006-240</Url>
      <Description>C5XKYY5XC7HH-3006-240</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27283F8B39F1E45AA10E09475CFA9E2" ma:contentTypeVersion="0" ma:contentTypeDescription="Create a new document." ma:contentTypeScope="" ma:versionID="5aac0c5316e787560d20b6fee5daa733">
  <xsd:schema xmlns:xsd="http://www.w3.org/2001/XMLSchema" xmlns:xs="http://www.w3.org/2001/XMLSchema" xmlns:p="http://schemas.microsoft.com/office/2006/metadata/properties" xmlns:ns2="33a58599-dcb3-4268-95a5-beed1812e2aa" targetNamespace="http://schemas.microsoft.com/office/2006/metadata/properties" ma:root="true" ma:fieldsID="dd6ebb266fb8192fd2ca0a0867970b02" ns2:_="">
    <xsd:import namespace="33a58599-dcb3-4268-95a5-beed1812e2aa"/>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a58599-dcb3-4268-95a5-beed1812e2a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5106E6-B5F1-47E5-A318-4A011D0CAAE3}">
  <ds:schemaRefs>
    <ds:schemaRef ds:uri="http://schemas.microsoft.com/sharepoint/events"/>
  </ds:schemaRefs>
</ds:datastoreItem>
</file>

<file path=customXml/itemProps2.xml><?xml version="1.0" encoding="utf-8"?>
<ds:datastoreItem xmlns:ds="http://schemas.openxmlformats.org/officeDocument/2006/customXml" ds:itemID="{F7FBAAB6-EAE8-4813-BBFA-C2398D88A353}">
  <ds:schemaRefs>
    <ds:schemaRef ds:uri="http://schemas.microsoft.com/office/2006/documentManagement/types"/>
    <ds:schemaRef ds:uri="http://www.w3.org/XML/1998/namespace"/>
    <ds:schemaRef ds:uri="http://purl.org/dc/elements/1.1/"/>
    <ds:schemaRef ds:uri="http://purl.org/dc/terms/"/>
    <ds:schemaRef ds:uri="http://schemas.microsoft.com/office/2006/metadata/properties"/>
    <ds:schemaRef ds:uri="http://purl.org/dc/dcmitype/"/>
    <ds:schemaRef ds:uri="33a58599-dcb3-4268-95a5-beed1812e2aa"/>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CDA325F1-C7F5-4840-B8CE-9DEDC89A7B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a58599-dcb3-4268-95a5-beed1812e2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4BF2CC9-86D8-44CE-B632-5DDC873994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LSCS-white</Template>
  <TotalTime>11766</TotalTime>
  <Words>9392</Words>
  <Application>Microsoft Office PowerPoint</Application>
  <PresentationFormat>On-screen Show (4:3)</PresentationFormat>
  <Paragraphs>665</Paragraphs>
  <Slides>67</Slides>
  <Notes>67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Arial</vt:lpstr>
      <vt:lpstr>Arial Black</vt:lpstr>
      <vt:lpstr>Calibri</vt:lpstr>
      <vt:lpstr>Lucida Grande</vt:lpstr>
      <vt:lpstr>LSCS-white</vt:lpstr>
      <vt:lpstr>Risk Management Training   For Student Organizations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NHMCCD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cygilliam</dc:creator>
  <cp:lastModifiedBy>Brown, Alexandra</cp:lastModifiedBy>
  <cp:revision>815</cp:revision>
  <dcterms:created xsi:type="dcterms:W3CDTF">2011-06-12T17:37:06Z</dcterms:created>
  <dcterms:modified xsi:type="dcterms:W3CDTF">2021-08-31T21:11:55Z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0x010100627283F8B39F1E45AA10E09475CFA9E2</vt:lpwstr>
  </property>
  <property fmtid="{D5CDD505-2E9C-101B-9397-08002B2CF9AE}" pid="3" name="_dlc_DocIdItemGuid">
    <vt:lpwstr>8b8e8a83-8015-47b6-a6a6-ea0b1f7d88f1</vt:lpwstr>
  </property>
</Properties>
</file>