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sldIdLst>
    <p:sldId id="256" r:id="rId5"/>
    <p:sldId id="258" r:id="rId6"/>
  </p:sldIdLst>
  <p:sldSz cx="7772400" cy="10058400"/>
  <p:notesSz cx="7010400" cy="9296400"/>
  <p:embeddedFontLst>
    <p:embeddedFont>
      <p:font typeface="Futura Std Book" panose="020B0502020204020303" pitchFamily="34" charset="0"/>
      <p:regular r:id="rId7"/>
      <p:bold r:id="rId8"/>
      <p:italic r:id="rId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4B80DB7-E8DE-4C9A-9173-7A5F518E5F8A}" v="1" dt="2025-02-25T15:03:27.6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53" d="100"/>
          <a:sy n="53" d="100"/>
        </p:scale>
        <p:origin x="2539" y="4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font" Target="fonts/font1.fntdata"/><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font3.fntdata"/><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liams, Kathrine" userId="bfb57a5a-d96e-420f-8472-2426ad2e2286" providerId="ADAL" clId="{A4B80DB7-E8DE-4C9A-9173-7A5F518E5F8A}"/>
    <pc:docChg chg="modSld">
      <pc:chgData name="Williams, Kathrine" userId="bfb57a5a-d96e-420f-8472-2426ad2e2286" providerId="ADAL" clId="{A4B80DB7-E8DE-4C9A-9173-7A5F518E5F8A}" dt="2025-02-25T15:04:31.090" v="10" actId="20577"/>
      <pc:docMkLst>
        <pc:docMk/>
      </pc:docMkLst>
      <pc:sldChg chg="modSp mod">
        <pc:chgData name="Williams, Kathrine" userId="bfb57a5a-d96e-420f-8472-2426ad2e2286" providerId="ADAL" clId="{A4B80DB7-E8DE-4C9A-9173-7A5F518E5F8A}" dt="2025-02-25T15:04:31.090" v="10" actId="20577"/>
        <pc:sldMkLst>
          <pc:docMk/>
          <pc:sldMk cId="14227551" sldId="258"/>
        </pc:sldMkLst>
        <pc:spChg chg="mod">
          <ac:chgData name="Williams, Kathrine" userId="bfb57a5a-d96e-420f-8472-2426ad2e2286" providerId="ADAL" clId="{A4B80DB7-E8DE-4C9A-9173-7A5F518E5F8A}" dt="2025-02-25T15:04:31.090" v="10" actId="20577"/>
          <ac:spMkLst>
            <pc:docMk/>
            <pc:sldMk cId="14227551" sldId="258"/>
            <ac:spMk id="46" creationId="{9F070558-54D5-1E75-8DEF-339FF57DA95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2/25/2025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hyperlink" Target="mailto:CF-DCHomeschool@LoneStar.edu" TargetMode="Externa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02829" y="-36916"/>
            <a:ext cx="8045178" cy="10616184"/>
            <a:chOff x="0" y="0"/>
            <a:chExt cx="10726904" cy="14154912"/>
          </a:xfrm>
        </p:grpSpPr>
        <p:sp>
          <p:nvSpPr>
            <p:cNvPr id="3" name="Freeform 3"/>
            <p:cNvSpPr/>
            <p:nvPr/>
          </p:nvSpPr>
          <p:spPr>
            <a:xfrm>
              <a:off x="137106" y="1615053"/>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4" name="Freeform 4"/>
            <p:cNvSpPr/>
            <p:nvPr/>
          </p:nvSpPr>
          <p:spPr>
            <a:xfrm>
              <a:off x="137106" y="3222788"/>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5" name="Freeform 5"/>
            <p:cNvSpPr/>
            <p:nvPr/>
          </p:nvSpPr>
          <p:spPr>
            <a:xfrm>
              <a:off x="137106" y="4796082"/>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6" name="Freeform 6"/>
            <p:cNvSpPr/>
            <p:nvPr/>
          </p:nvSpPr>
          <p:spPr>
            <a:xfrm>
              <a:off x="137106" y="6293177"/>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7" name="Freeform 7"/>
            <p:cNvSpPr/>
            <p:nvPr/>
          </p:nvSpPr>
          <p:spPr>
            <a:xfrm>
              <a:off x="137106" y="7893593"/>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8" name="Freeform 8"/>
            <p:cNvSpPr/>
            <p:nvPr/>
          </p:nvSpPr>
          <p:spPr>
            <a:xfrm>
              <a:off x="137106" y="9511229"/>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9" name="Freeform 9"/>
            <p:cNvSpPr/>
            <p:nvPr/>
          </p:nvSpPr>
          <p:spPr>
            <a:xfrm>
              <a:off x="137106" y="11160723"/>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0" name="Freeform 10"/>
            <p:cNvSpPr/>
            <p:nvPr/>
          </p:nvSpPr>
          <p:spPr>
            <a:xfrm>
              <a:off x="137106" y="12657818"/>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1" name="Freeform 11"/>
            <p:cNvSpPr/>
            <p:nvPr/>
          </p:nvSpPr>
          <p:spPr>
            <a:xfrm>
              <a:off x="1518766" y="12002321"/>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2" name="Freeform 12"/>
            <p:cNvSpPr/>
            <p:nvPr/>
          </p:nvSpPr>
          <p:spPr>
            <a:xfrm>
              <a:off x="3037531" y="12002321"/>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3" name="Freeform 13"/>
            <p:cNvSpPr/>
            <p:nvPr/>
          </p:nvSpPr>
          <p:spPr>
            <a:xfrm>
              <a:off x="4556297" y="12002321"/>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4" name="Freeform 14"/>
            <p:cNvSpPr/>
            <p:nvPr/>
          </p:nvSpPr>
          <p:spPr>
            <a:xfrm>
              <a:off x="6075062" y="12002321"/>
              <a:ext cx="1524818" cy="1497094"/>
            </a:xfrm>
            <a:custGeom>
              <a:avLst/>
              <a:gdLst/>
              <a:ahLst/>
              <a:cxnLst/>
              <a:rect l="l" t="t" r="r" b="b"/>
              <a:pathLst>
                <a:path w="1524818" h="1497094">
                  <a:moveTo>
                    <a:pt x="0" y="0"/>
                  </a:moveTo>
                  <a:lnTo>
                    <a:pt x="1524819" y="0"/>
                  </a:lnTo>
                  <a:lnTo>
                    <a:pt x="1524819"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5" name="Freeform 15"/>
            <p:cNvSpPr/>
            <p:nvPr/>
          </p:nvSpPr>
          <p:spPr>
            <a:xfrm>
              <a:off x="7593828" y="12002321"/>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6" name="Freeform 16"/>
            <p:cNvSpPr/>
            <p:nvPr/>
          </p:nvSpPr>
          <p:spPr>
            <a:xfrm>
              <a:off x="8997955" y="12002321"/>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7" name="Freeform 17"/>
            <p:cNvSpPr/>
            <p:nvPr/>
          </p:nvSpPr>
          <p:spPr>
            <a:xfrm>
              <a:off x="9023102" y="1507321"/>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8" name="Freeform 18"/>
            <p:cNvSpPr/>
            <p:nvPr/>
          </p:nvSpPr>
          <p:spPr>
            <a:xfrm>
              <a:off x="9023102" y="3006972"/>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9" name="Freeform 19"/>
            <p:cNvSpPr/>
            <p:nvPr/>
          </p:nvSpPr>
          <p:spPr>
            <a:xfrm>
              <a:off x="9023102" y="4506623"/>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20" name="Freeform 20"/>
            <p:cNvSpPr/>
            <p:nvPr/>
          </p:nvSpPr>
          <p:spPr>
            <a:xfrm>
              <a:off x="9023102" y="6006274"/>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21" name="Freeform 21"/>
            <p:cNvSpPr/>
            <p:nvPr/>
          </p:nvSpPr>
          <p:spPr>
            <a:xfrm>
              <a:off x="9023102" y="7505925"/>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22" name="Freeform 22"/>
            <p:cNvSpPr/>
            <p:nvPr/>
          </p:nvSpPr>
          <p:spPr>
            <a:xfrm>
              <a:off x="9023102" y="9005576"/>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23" name="Freeform 23"/>
            <p:cNvSpPr/>
            <p:nvPr/>
          </p:nvSpPr>
          <p:spPr>
            <a:xfrm>
              <a:off x="9023102" y="10505227"/>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24" name="Freeform 24"/>
            <p:cNvSpPr/>
            <p:nvPr/>
          </p:nvSpPr>
          <p:spPr>
            <a:xfrm>
              <a:off x="0" y="0"/>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25" name="Freeform 25"/>
            <p:cNvSpPr/>
            <p:nvPr/>
          </p:nvSpPr>
          <p:spPr>
            <a:xfrm>
              <a:off x="1518766" y="0"/>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26" name="Freeform 26"/>
            <p:cNvSpPr/>
            <p:nvPr/>
          </p:nvSpPr>
          <p:spPr>
            <a:xfrm>
              <a:off x="3037531" y="0"/>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27" name="Freeform 27"/>
            <p:cNvSpPr/>
            <p:nvPr/>
          </p:nvSpPr>
          <p:spPr>
            <a:xfrm>
              <a:off x="4556297" y="0"/>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28" name="Freeform 28"/>
            <p:cNvSpPr/>
            <p:nvPr/>
          </p:nvSpPr>
          <p:spPr>
            <a:xfrm>
              <a:off x="6075062" y="0"/>
              <a:ext cx="1524818" cy="1497094"/>
            </a:xfrm>
            <a:custGeom>
              <a:avLst/>
              <a:gdLst/>
              <a:ahLst/>
              <a:cxnLst/>
              <a:rect l="l" t="t" r="r" b="b"/>
              <a:pathLst>
                <a:path w="1524818" h="1497094">
                  <a:moveTo>
                    <a:pt x="0" y="0"/>
                  </a:moveTo>
                  <a:lnTo>
                    <a:pt x="1524819" y="0"/>
                  </a:lnTo>
                  <a:lnTo>
                    <a:pt x="1524819"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29" name="Freeform 29"/>
            <p:cNvSpPr/>
            <p:nvPr/>
          </p:nvSpPr>
          <p:spPr>
            <a:xfrm>
              <a:off x="7593828" y="0"/>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30" name="Freeform 30"/>
            <p:cNvSpPr/>
            <p:nvPr/>
          </p:nvSpPr>
          <p:spPr>
            <a:xfrm>
              <a:off x="9202086" y="0"/>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grpSp>
      <p:grpSp>
        <p:nvGrpSpPr>
          <p:cNvPr id="31" name="Group 31"/>
          <p:cNvGrpSpPr/>
          <p:nvPr/>
        </p:nvGrpSpPr>
        <p:grpSpPr>
          <a:xfrm>
            <a:off x="325785" y="276333"/>
            <a:ext cx="7120830" cy="9505735"/>
            <a:chOff x="0" y="0"/>
            <a:chExt cx="3625615" cy="4839904"/>
          </a:xfrm>
        </p:grpSpPr>
        <p:sp>
          <p:nvSpPr>
            <p:cNvPr id="32" name="Freeform 32"/>
            <p:cNvSpPr/>
            <p:nvPr/>
          </p:nvSpPr>
          <p:spPr>
            <a:xfrm>
              <a:off x="0" y="0"/>
              <a:ext cx="3625615" cy="4839903"/>
            </a:xfrm>
            <a:custGeom>
              <a:avLst/>
              <a:gdLst/>
              <a:ahLst/>
              <a:cxnLst/>
              <a:rect l="l" t="t" r="r" b="b"/>
              <a:pathLst>
                <a:path w="3625615" h="4839903">
                  <a:moveTo>
                    <a:pt x="0" y="0"/>
                  </a:moveTo>
                  <a:lnTo>
                    <a:pt x="3625615" y="0"/>
                  </a:lnTo>
                  <a:lnTo>
                    <a:pt x="3625615" y="4839903"/>
                  </a:lnTo>
                  <a:lnTo>
                    <a:pt x="0" y="4839903"/>
                  </a:lnTo>
                  <a:close/>
                </a:path>
              </a:pathLst>
            </a:custGeom>
            <a:solidFill>
              <a:srgbClr val="B30838"/>
            </a:solidFill>
          </p:spPr>
          <p:txBody>
            <a:bodyPr/>
            <a:lstStyle/>
            <a:p>
              <a:endParaRPr lang="en-US"/>
            </a:p>
          </p:txBody>
        </p:sp>
      </p:grpSp>
      <p:grpSp>
        <p:nvGrpSpPr>
          <p:cNvPr id="33" name="Group 33"/>
          <p:cNvGrpSpPr/>
          <p:nvPr/>
        </p:nvGrpSpPr>
        <p:grpSpPr>
          <a:xfrm>
            <a:off x="502181" y="392168"/>
            <a:ext cx="6768038" cy="9274064"/>
            <a:chOff x="0" y="0"/>
            <a:chExt cx="3443528" cy="4718576"/>
          </a:xfrm>
        </p:grpSpPr>
        <p:sp>
          <p:nvSpPr>
            <p:cNvPr id="34" name="Freeform 34"/>
            <p:cNvSpPr/>
            <p:nvPr/>
          </p:nvSpPr>
          <p:spPr>
            <a:xfrm>
              <a:off x="0" y="0"/>
              <a:ext cx="3443528" cy="4718576"/>
            </a:xfrm>
            <a:custGeom>
              <a:avLst/>
              <a:gdLst/>
              <a:ahLst/>
              <a:cxnLst/>
              <a:rect l="l" t="t" r="r" b="b"/>
              <a:pathLst>
                <a:path w="3443528" h="4718576">
                  <a:moveTo>
                    <a:pt x="0" y="0"/>
                  </a:moveTo>
                  <a:lnTo>
                    <a:pt x="3443528" y="0"/>
                  </a:lnTo>
                  <a:lnTo>
                    <a:pt x="3443528" y="4718576"/>
                  </a:lnTo>
                  <a:lnTo>
                    <a:pt x="0" y="4718576"/>
                  </a:lnTo>
                  <a:close/>
                </a:path>
              </a:pathLst>
            </a:custGeom>
            <a:solidFill>
              <a:srgbClr val="FFFFFF"/>
            </a:solidFill>
          </p:spPr>
          <p:txBody>
            <a:bodyPr/>
            <a:lstStyle/>
            <a:p>
              <a:endParaRPr lang="en-US"/>
            </a:p>
          </p:txBody>
        </p:sp>
      </p:grpSp>
      <p:grpSp>
        <p:nvGrpSpPr>
          <p:cNvPr id="35" name="Group 35"/>
          <p:cNvGrpSpPr/>
          <p:nvPr/>
        </p:nvGrpSpPr>
        <p:grpSpPr>
          <a:xfrm>
            <a:off x="-234328" y="1019617"/>
            <a:ext cx="8006728" cy="885383"/>
            <a:chOff x="0" y="0"/>
            <a:chExt cx="5056828" cy="559184"/>
          </a:xfrm>
        </p:grpSpPr>
        <p:sp>
          <p:nvSpPr>
            <p:cNvPr id="36" name="Freeform 36"/>
            <p:cNvSpPr/>
            <p:nvPr/>
          </p:nvSpPr>
          <p:spPr>
            <a:xfrm>
              <a:off x="0" y="0"/>
              <a:ext cx="5056828" cy="559184"/>
            </a:xfrm>
            <a:custGeom>
              <a:avLst/>
              <a:gdLst/>
              <a:ahLst/>
              <a:cxnLst/>
              <a:rect l="l" t="t" r="r" b="b"/>
              <a:pathLst>
                <a:path w="5056828" h="559184">
                  <a:moveTo>
                    <a:pt x="0" y="0"/>
                  </a:moveTo>
                  <a:lnTo>
                    <a:pt x="5056828" y="0"/>
                  </a:lnTo>
                  <a:lnTo>
                    <a:pt x="5056828" y="559184"/>
                  </a:lnTo>
                  <a:lnTo>
                    <a:pt x="0" y="559184"/>
                  </a:lnTo>
                  <a:close/>
                </a:path>
              </a:pathLst>
            </a:custGeom>
            <a:solidFill>
              <a:srgbClr val="B30838"/>
            </a:solidFill>
          </p:spPr>
          <p:txBody>
            <a:bodyPr/>
            <a:lstStyle/>
            <a:p>
              <a:endParaRPr lang="en-US"/>
            </a:p>
          </p:txBody>
        </p:sp>
      </p:grpSp>
      <p:sp>
        <p:nvSpPr>
          <p:cNvPr id="37" name="Freeform 37"/>
          <p:cNvSpPr/>
          <p:nvPr/>
        </p:nvSpPr>
        <p:spPr>
          <a:xfrm>
            <a:off x="6249477" y="1060257"/>
            <a:ext cx="795047" cy="768931"/>
          </a:xfrm>
          <a:custGeom>
            <a:avLst/>
            <a:gdLst/>
            <a:ahLst/>
            <a:cxnLst/>
            <a:rect l="l" t="t" r="r" b="b"/>
            <a:pathLst>
              <a:path w="543998" h="543998">
                <a:moveTo>
                  <a:pt x="0" y="0"/>
                </a:moveTo>
                <a:lnTo>
                  <a:pt x="543998" y="0"/>
                </a:lnTo>
                <a:lnTo>
                  <a:pt x="543998" y="543998"/>
                </a:lnTo>
                <a:lnTo>
                  <a:pt x="0" y="543998"/>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US"/>
          </a:p>
        </p:txBody>
      </p:sp>
      <p:sp>
        <p:nvSpPr>
          <p:cNvPr id="39" name="TextBox 39"/>
          <p:cNvSpPr txBox="1"/>
          <p:nvPr/>
        </p:nvSpPr>
        <p:spPr>
          <a:xfrm>
            <a:off x="649449" y="1447800"/>
            <a:ext cx="3493740" cy="337849"/>
          </a:xfrm>
          <a:prstGeom prst="rect">
            <a:avLst/>
          </a:prstGeom>
        </p:spPr>
        <p:txBody>
          <a:bodyPr lIns="0" tIns="0" rIns="0" bIns="0" rtlCol="0" anchor="t">
            <a:spAutoFit/>
          </a:bodyPr>
          <a:lstStyle/>
          <a:p>
            <a:pPr algn="l">
              <a:lnSpc>
                <a:spcPts val="2765"/>
              </a:lnSpc>
            </a:pPr>
            <a:r>
              <a:rPr lang="en-US" sz="1975" b="1" dirty="0">
                <a:solidFill>
                  <a:srgbClr val="FFFFFF"/>
                </a:solidFill>
                <a:latin typeface="Futura Std Book" panose="020B0502020204020303" pitchFamily="34" charset="0"/>
                <a:ea typeface="Futura Std 1"/>
                <a:cs typeface="Futura Std 1"/>
                <a:sym typeface="Futura Std 1"/>
              </a:rPr>
              <a:t>WWW.APPLYTEXAS.ORG</a:t>
            </a:r>
          </a:p>
        </p:txBody>
      </p:sp>
      <p:sp>
        <p:nvSpPr>
          <p:cNvPr id="40" name="TextBox 40"/>
          <p:cNvSpPr txBox="1"/>
          <p:nvPr/>
        </p:nvSpPr>
        <p:spPr>
          <a:xfrm>
            <a:off x="649449" y="1117008"/>
            <a:ext cx="5574092" cy="423193"/>
          </a:xfrm>
          <a:prstGeom prst="rect">
            <a:avLst/>
          </a:prstGeom>
        </p:spPr>
        <p:txBody>
          <a:bodyPr lIns="0" tIns="0" rIns="0" bIns="0" rtlCol="0" anchor="t">
            <a:spAutoFit/>
          </a:bodyPr>
          <a:lstStyle/>
          <a:p>
            <a:pPr algn="l">
              <a:lnSpc>
                <a:spcPts val="3303"/>
              </a:lnSpc>
            </a:pPr>
            <a:r>
              <a:rPr lang="en-US" sz="2923" b="1" dirty="0">
                <a:solidFill>
                  <a:srgbClr val="FFFFFF"/>
                </a:solidFill>
                <a:latin typeface="Futura Std Book" panose="020B0502020204020303" pitchFamily="34" charset="0"/>
                <a:ea typeface="Futura Std 1"/>
                <a:cs typeface="Futura Std 1"/>
                <a:sym typeface="Futura Std 1"/>
              </a:rPr>
              <a:t>DUAL CREDIT APPLICATION</a:t>
            </a:r>
          </a:p>
        </p:txBody>
      </p:sp>
      <p:sp>
        <p:nvSpPr>
          <p:cNvPr id="41" name="TextBox 41"/>
          <p:cNvSpPr txBox="1"/>
          <p:nvPr/>
        </p:nvSpPr>
        <p:spPr>
          <a:xfrm>
            <a:off x="505344" y="1981200"/>
            <a:ext cx="3204761" cy="7272568"/>
          </a:xfrm>
          <a:prstGeom prst="rect">
            <a:avLst/>
          </a:prstGeom>
        </p:spPr>
        <p:txBody>
          <a:bodyPr wrap="square" lIns="0" tIns="0" rIns="0" bIns="0" rtlCol="0" anchor="t">
            <a:spAutoFit/>
          </a:bodyPr>
          <a:lstStyle/>
          <a:p>
            <a:pPr marL="215899" lvl="1" indent="-107950" algn="l">
              <a:lnSpc>
                <a:spcPts val="1399"/>
              </a:lnSpc>
              <a:buFont typeface="Arial"/>
              <a:buChar char="•"/>
            </a:pPr>
            <a:r>
              <a:rPr lang="en-US" sz="999" dirty="0">
                <a:solidFill>
                  <a:srgbClr val="000000"/>
                </a:solidFill>
                <a:latin typeface="Futura Std Book" panose="020B0502020204020303" pitchFamily="34" charset="0"/>
                <a:ea typeface="Futura Std 2"/>
                <a:cs typeface="Futura Std 2"/>
                <a:sym typeface="Futura Std 2"/>
              </a:rPr>
              <a:t>Sign up at ApplyTexas.org</a:t>
            </a:r>
          </a:p>
          <a:p>
            <a:pPr marL="215899" lvl="1" indent="-107950">
              <a:lnSpc>
                <a:spcPts val="1399"/>
              </a:lnSpc>
              <a:buFont typeface="Arial"/>
              <a:buChar char="•"/>
            </a:pPr>
            <a:r>
              <a:rPr lang="en-US" sz="1000" dirty="0">
                <a:solidFill>
                  <a:srgbClr val="000000"/>
                </a:solidFill>
                <a:latin typeface="Futura Std Book" panose="020B0502020204020303" pitchFamily="34" charset="0"/>
                <a:ea typeface="Futura Std 2"/>
                <a:cs typeface="Futura Std 2"/>
                <a:sym typeface="Futura Std 2"/>
              </a:rPr>
              <a:t>Select 'Create a Free Account' to get started:</a:t>
            </a:r>
            <a:endParaRPr lang="en-US" sz="999" dirty="0">
              <a:solidFill>
                <a:srgbClr val="000000"/>
              </a:solidFill>
              <a:latin typeface="Futura Std Book" panose="020B0502020204020303" pitchFamily="34" charset="0"/>
              <a:ea typeface="Futura Std 2"/>
              <a:cs typeface="Futura Std 2"/>
              <a:sym typeface="Futura Std 2"/>
            </a:endParaRPr>
          </a:p>
          <a:p>
            <a:pPr marL="431799" lvl="2" indent="-143933" algn="l">
              <a:lnSpc>
                <a:spcPts val="1399"/>
              </a:lnSpc>
              <a:buFont typeface="Arial"/>
              <a:buChar char="⚬"/>
            </a:pPr>
            <a:r>
              <a:rPr lang="en-US" sz="999" dirty="0">
                <a:solidFill>
                  <a:srgbClr val="000000"/>
                </a:solidFill>
                <a:latin typeface="Futura Std Book" panose="020B0502020204020303" pitchFamily="34" charset="0"/>
                <a:ea typeface="Futura Std 2"/>
                <a:cs typeface="Futura Std 2"/>
                <a:sym typeface="Futura Std 2"/>
              </a:rPr>
              <a:t>Select ‘Sign up now’</a:t>
            </a:r>
          </a:p>
          <a:p>
            <a:pPr marL="431799" lvl="2" indent="-143933" algn="l">
              <a:lnSpc>
                <a:spcPts val="1399"/>
              </a:lnSpc>
              <a:buFont typeface="Arial"/>
              <a:buChar char="⚬"/>
            </a:pPr>
            <a:r>
              <a:rPr lang="en-US" sz="999" dirty="0">
                <a:solidFill>
                  <a:srgbClr val="000000"/>
                </a:solidFill>
                <a:latin typeface="Futura Std Book" panose="020B0502020204020303" pitchFamily="34" charset="0"/>
                <a:ea typeface="Futura Std 2"/>
                <a:cs typeface="Futura Std 2"/>
                <a:sym typeface="Futura Std 2"/>
              </a:rPr>
              <a:t>Enter Personal Email</a:t>
            </a:r>
          </a:p>
          <a:p>
            <a:pPr marL="431799" lvl="2" indent="-143933" algn="l">
              <a:lnSpc>
                <a:spcPts val="1399"/>
              </a:lnSpc>
              <a:buFont typeface="Arial"/>
              <a:buChar char="⚬"/>
            </a:pPr>
            <a:r>
              <a:rPr lang="en-US" sz="999" dirty="0">
                <a:solidFill>
                  <a:srgbClr val="000000"/>
                </a:solidFill>
                <a:latin typeface="Futura Std Book" panose="020B0502020204020303" pitchFamily="34" charset="0"/>
                <a:ea typeface="Futura Std 2"/>
                <a:cs typeface="Futura Std 2"/>
                <a:sym typeface="Futura Std 2"/>
              </a:rPr>
              <a:t>Get code, check email, and verify code – No code sent? Submit help ticket at thecb.my.site.com/applytexashelpdesk</a:t>
            </a:r>
          </a:p>
          <a:p>
            <a:pPr marL="431799" lvl="2" indent="-143933" algn="l">
              <a:lnSpc>
                <a:spcPts val="1399"/>
              </a:lnSpc>
              <a:buFont typeface="Arial"/>
              <a:buChar char="⚬"/>
            </a:pPr>
            <a:r>
              <a:rPr lang="en-US" sz="999" dirty="0">
                <a:solidFill>
                  <a:srgbClr val="000000"/>
                </a:solidFill>
                <a:latin typeface="Futura Std Book" panose="020B0502020204020303" pitchFamily="34" charset="0"/>
                <a:ea typeface="Futura Std 2"/>
                <a:cs typeface="Futura Std 2"/>
                <a:sym typeface="Futura Std 2"/>
              </a:rPr>
              <a:t>Enter first name, last name and date of birth</a:t>
            </a:r>
          </a:p>
          <a:p>
            <a:pPr marL="431799" lvl="2" indent="-143933" algn="l">
              <a:lnSpc>
                <a:spcPts val="1399"/>
              </a:lnSpc>
              <a:buFont typeface="Arial"/>
              <a:buChar char="⚬"/>
            </a:pPr>
            <a:r>
              <a:rPr lang="en-US" sz="999" dirty="0">
                <a:solidFill>
                  <a:srgbClr val="000000"/>
                </a:solidFill>
                <a:latin typeface="Futura Std Book" panose="020B0502020204020303" pitchFamily="34" charset="0"/>
                <a:ea typeface="Futura Std 2"/>
                <a:cs typeface="Futura Std 2"/>
                <a:sym typeface="Futura Std 2"/>
              </a:rPr>
              <a:t>Select ‘Create’</a:t>
            </a:r>
          </a:p>
          <a:p>
            <a:pPr marL="279399" lvl="1" indent="-171450">
              <a:lnSpc>
                <a:spcPct val="120000"/>
              </a:lnSpc>
              <a:buFont typeface="Arial" panose="020B0604020202020204" pitchFamily="34" charset="0"/>
              <a:buChar char="•"/>
            </a:pPr>
            <a:r>
              <a:rPr lang="en-US" sz="1000" dirty="0">
                <a:solidFill>
                  <a:srgbClr val="000000"/>
                </a:solidFill>
                <a:latin typeface="Futura Std Book" panose="020B0502020204020303" pitchFamily="34" charset="0"/>
                <a:ea typeface="Futura Std 2"/>
                <a:cs typeface="Futura Std 2"/>
                <a:sym typeface="Futura Std 2"/>
              </a:rPr>
              <a:t>Find the Right Application</a:t>
            </a:r>
          </a:p>
          <a:p>
            <a:pPr marL="431799" lvl="2" indent="-143933" algn="l">
              <a:lnSpc>
                <a:spcPts val="1399"/>
              </a:lnSpc>
              <a:buFont typeface="Arial"/>
              <a:buChar char="⚬"/>
            </a:pPr>
            <a:r>
              <a:rPr lang="en-US" sz="999" dirty="0">
                <a:solidFill>
                  <a:srgbClr val="000000"/>
                </a:solidFill>
                <a:latin typeface="Futura Std Book" panose="020B0502020204020303" pitchFamily="34" charset="0"/>
                <a:ea typeface="Futura Std 2"/>
                <a:cs typeface="Futura Std 2"/>
                <a:sym typeface="Futura Std 2"/>
              </a:rPr>
              <a:t>Page 1 - High School Status</a:t>
            </a:r>
          </a:p>
          <a:p>
            <a:pPr marL="647698" lvl="3" indent="-161925" algn="l">
              <a:lnSpc>
                <a:spcPts val="1399"/>
              </a:lnSpc>
              <a:buFont typeface="Arial"/>
              <a:buChar char="￭"/>
            </a:pPr>
            <a:r>
              <a:rPr lang="en-US" sz="999" dirty="0">
                <a:solidFill>
                  <a:srgbClr val="000000"/>
                </a:solidFill>
                <a:latin typeface="Futura Std Book" panose="020B0502020204020303" pitchFamily="34" charset="0"/>
                <a:ea typeface="Futura Std 2"/>
                <a:cs typeface="Futura Std 2"/>
                <a:sym typeface="Futura Std 2"/>
              </a:rPr>
              <a:t>Currently in high school? YES</a:t>
            </a:r>
          </a:p>
          <a:p>
            <a:pPr marL="647698" lvl="3" indent="-161925" algn="l">
              <a:lnSpc>
                <a:spcPts val="1399"/>
              </a:lnSpc>
              <a:buFont typeface="Arial"/>
              <a:buChar char="￭"/>
            </a:pPr>
            <a:r>
              <a:rPr lang="en-US" sz="999" dirty="0">
                <a:solidFill>
                  <a:srgbClr val="000000"/>
                </a:solidFill>
                <a:latin typeface="Futura Std Book" panose="020B0502020204020303" pitchFamily="34" charset="0"/>
                <a:ea typeface="Futura Std 2"/>
                <a:cs typeface="Futura Std 2"/>
                <a:sym typeface="Futura Std 2"/>
              </a:rPr>
              <a:t>Do you plan to apply to an undergrad program, dual credit, or both? DUAL CREDIT</a:t>
            </a:r>
          </a:p>
          <a:p>
            <a:pPr marL="431799" lvl="2" indent="-143933" algn="l">
              <a:lnSpc>
                <a:spcPts val="1399"/>
              </a:lnSpc>
              <a:buFont typeface="Arial"/>
              <a:buChar char="⚬"/>
            </a:pPr>
            <a:r>
              <a:rPr lang="en-US" sz="999" dirty="0">
                <a:solidFill>
                  <a:srgbClr val="000000"/>
                </a:solidFill>
                <a:latin typeface="Futura Std Book" panose="020B0502020204020303" pitchFamily="34" charset="0"/>
                <a:ea typeface="Futura Std 2"/>
                <a:cs typeface="Futura Std 2"/>
                <a:sym typeface="Futura Std 2"/>
              </a:rPr>
              <a:t>Page 2 – Citizenship</a:t>
            </a:r>
          </a:p>
          <a:p>
            <a:pPr marL="647698" lvl="3" indent="-161925" algn="l">
              <a:lnSpc>
                <a:spcPts val="1399"/>
              </a:lnSpc>
              <a:buFont typeface="Arial"/>
              <a:buChar char="￭"/>
            </a:pPr>
            <a:r>
              <a:rPr lang="en-US" sz="999" dirty="0">
                <a:solidFill>
                  <a:srgbClr val="000000"/>
                </a:solidFill>
                <a:latin typeface="Futura Std Book" panose="020B0502020204020303" pitchFamily="34" charset="0"/>
                <a:ea typeface="Futura Std 2"/>
                <a:cs typeface="Futura Std 2"/>
                <a:sym typeface="Futura Std 2"/>
              </a:rPr>
              <a:t>US citizen? If no, more questions will appear</a:t>
            </a:r>
          </a:p>
          <a:p>
            <a:pPr marL="279399" lvl="1" indent="-171450">
              <a:lnSpc>
                <a:spcPct val="120000"/>
              </a:lnSpc>
              <a:buFont typeface="Arial" panose="020B0604020202020204" pitchFamily="34" charset="0"/>
              <a:buChar char="•"/>
            </a:pPr>
            <a:r>
              <a:rPr lang="en-US" sz="1000" dirty="0">
                <a:solidFill>
                  <a:srgbClr val="000000"/>
                </a:solidFill>
                <a:latin typeface="Futura Std Book" panose="020B0502020204020303" pitchFamily="34" charset="0"/>
                <a:ea typeface="Futura Std 2"/>
                <a:cs typeface="Futura Std 2"/>
                <a:sym typeface="Futura Std 2"/>
              </a:rPr>
              <a:t>Core Questions</a:t>
            </a:r>
          </a:p>
          <a:p>
            <a:pPr marL="431799" lvl="2" indent="-143933" algn="l">
              <a:lnSpc>
                <a:spcPts val="1399"/>
              </a:lnSpc>
              <a:buFont typeface="Arial"/>
              <a:buChar char="⚬"/>
            </a:pPr>
            <a:r>
              <a:rPr lang="en-US" sz="999" dirty="0">
                <a:solidFill>
                  <a:srgbClr val="000000"/>
                </a:solidFill>
                <a:latin typeface="Futura Std Book" panose="020B0502020204020303" pitchFamily="34" charset="0"/>
                <a:ea typeface="Futura Std 2"/>
                <a:cs typeface="Futura Std 2"/>
                <a:sym typeface="Futura Std 2"/>
              </a:rPr>
              <a:t> About You</a:t>
            </a:r>
          </a:p>
          <a:p>
            <a:pPr marL="647698" lvl="3" indent="-161925" algn="l">
              <a:lnSpc>
                <a:spcPts val="1399"/>
              </a:lnSpc>
              <a:buFont typeface="Arial"/>
              <a:buChar char="￭"/>
            </a:pPr>
            <a:r>
              <a:rPr lang="en-US" sz="999" dirty="0">
                <a:solidFill>
                  <a:srgbClr val="000000"/>
                </a:solidFill>
                <a:latin typeface="Futura Std Book" panose="020B0502020204020303" pitchFamily="34" charset="0"/>
                <a:ea typeface="Futura Std 2"/>
                <a:cs typeface="Futura Std 2"/>
                <a:sym typeface="Futura Std 2"/>
              </a:rPr>
              <a:t>Your Name</a:t>
            </a:r>
          </a:p>
          <a:p>
            <a:pPr marL="746125" lvl="5" indent="-171450">
              <a:lnSpc>
                <a:spcPct val="120000"/>
              </a:lnSpc>
              <a:buFont typeface="Arial" panose="020B0604020202020204" pitchFamily="34" charset="0"/>
              <a:buChar char="•"/>
            </a:pPr>
            <a:r>
              <a:rPr lang="en-US" sz="1000" dirty="0">
                <a:solidFill>
                  <a:srgbClr val="000000"/>
                </a:solidFill>
                <a:latin typeface="Futura Std Book" panose="020B0502020204020303" pitchFamily="34" charset="0"/>
                <a:ea typeface="Futura Std 2"/>
                <a:cs typeface="Futura Std 2"/>
                <a:sym typeface="Futura Std 2"/>
              </a:rPr>
              <a:t>Enter legal name and confirm information was entered correctly</a:t>
            </a:r>
          </a:p>
          <a:p>
            <a:pPr marL="647698" lvl="3" indent="-161925" algn="l">
              <a:lnSpc>
                <a:spcPts val="1399"/>
              </a:lnSpc>
              <a:buFont typeface="Arial"/>
              <a:buChar char="￭"/>
            </a:pPr>
            <a:r>
              <a:rPr lang="en-US" sz="999" dirty="0">
                <a:solidFill>
                  <a:srgbClr val="000000"/>
                </a:solidFill>
                <a:latin typeface="Futura Std Book" panose="020B0502020204020303" pitchFamily="34" charset="0"/>
                <a:ea typeface="Futura Std 2"/>
                <a:cs typeface="Futura Std 2"/>
                <a:sym typeface="Futura Std 2"/>
              </a:rPr>
              <a:t>Contact</a:t>
            </a:r>
          </a:p>
          <a:p>
            <a:pPr marL="746125" lvl="5" indent="-171450">
              <a:lnSpc>
                <a:spcPct val="120000"/>
              </a:lnSpc>
              <a:buFont typeface="Arial" panose="020B0604020202020204" pitchFamily="34" charset="0"/>
              <a:buChar char="•"/>
            </a:pPr>
            <a:r>
              <a:rPr lang="en-US" sz="1000" dirty="0">
                <a:solidFill>
                  <a:srgbClr val="000000"/>
                </a:solidFill>
                <a:latin typeface="Futura Std Book" panose="020B0502020204020303" pitchFamily="34" charset="0"/>
                <a:ea typeface="Futura Std 2"/>
                <a:cs typeface="Futura Std 2"/>
                <a:sym typeface="Futura Std 2"/>
              </a:rPr>
              <a:t>Permanent address – Validate to verify entered correctly</a:t>
            </a:r>
          </a:p>
          <a:p>
            <a:pPr marL="746125" lvl="5" indent="-171450">
              <a:lnSpc>
                <a:spcPct val="120000"/>
              </a:lnSpc>
              <a:buFont typeface="Arial" panose="020B0604020202020204" pitchFamily="34" charset="0"/>
              <a:buChar char="•"/>
            </a:pPr>
            <a:r>
              <a:rPr lang="en-US" sz="1000" dirty="0">
                <a:solidFill>
                  <a:srgbClr val="000000"/>
                </a:solidFill>
                <a:latin typeface="Futura Std Book" panose="020B0502020204020303" pitchFamily="34" charset="0"/>
                <a:ea typeface="Futura Std 2"/>
                <a:cs typeface="Futura Std 2"/>
                <a:sym typeface="Futura Std 2"/>
              </a:rPr>
              <a:t>Email Address</a:t>
            </a:r>
          </a:p>
          <a:p>
            <a:pPr marL="746125" lvl="5" indent="-171450">
              <a:lnSpc>
                <a:spcPct val="120000"/>
              </a:lnSpc>
              <a:buFont typeface="Arial" panose="020B0604020202020204" pitchFamily="34" charset="0"/>
              <a:buChar char="•"/>
            </a:pPr>
            <a:r>
              <a:rPr lang="en-US" sz="1000" dirty="0">
                <a:solidFill>
                  <a:srgbClr val="000000"/>
                </a:solidFill>
                <a:latin typeface="Futura Std Book" panose="020B0502020204020303" pitchFamily="34" charset="0"/>
                <a:ea typeface="Futura Std 2"/>
                <a:cs typeface="Futura Std 2"/>
                <a:sym typeface="Futura Std 2"/>
              </a:rPr>
              <a:t>Phone Number – No dashes, spaces. No international country code</a:t>
            </a:r>
          </a:p>
          <a:p>
            <a:pPr marL="746125" lvl="5" indent="-171450">
              <a:lnSpc>
                <a:spcPct val="120000"/>
              </a:lnSpc>
              <a:buFont typeface="Arial" panose="020B0604020202020204" pitchFamily="34" charset="0"/>
              <a:buChar char="•"/>
            </a:pPr>
            <a:r>
              <a:rPr lang="en-US" sz="1000" dirty="0">
                <a:solidFill>
                  <a:srgbClr val="000000"/>
                </a:solidFill>
                <a:latin typeface="Futura Std Book" panose="020B0502020204020303" pitchFamily="34" charset="0"/>
                <a:ea typeface="Futura Std 2"/>
                <a:cs typeface="Futura Std 2"/>
                <a:sym typeface="Futura Std 2"/>
              </a:rPr>
              <a:t>Phone Type</a:t>
            </a:r>
          </a:p>
          <a:p>
            <a:pPr marL="647698" marR="0" lvl="3" indent="-161925" algn="l" defTabSz="914400" rtl="0" eaLnBrk="1" fontAlgn="auto" latinLnBrk="0" hangingPunct="1">
              <a:lnSpc>
                <a:spcPts val="1399"/>
              </a:lnSpc>
              <a:spcBef>
                <a:spcPts val="0"/>
              </a:spcBef>
              <a:spcAft>
                <a:spcPts val="0"/>
              </a:spcAft>
              <a:buClrTx/>
              <a:buSzTx/>
              <a:buFont typeface="Arial"/>
              <a:buChar char="￭"/>
              <a:tabLst/>
              <a:defRPr/>
            </a:pPr>
            <a:r>
              <a:rPr lang="en-US" sz="999" dirty="0">
                <a:solidFill>
                  <a:srgbClr val="000000"/>
                </a:solidFill>
                <a:latin typeface="Futura Std Book" panose="020B0502020204020303" pitchFamily="34" charset="0"/>
                <a:ea typeface="Futura Std 2"/>
                <a:cs typeface="Futura Std 2"/>
                <a:sym typeface="Futura Std 2"/>
              </a:rPr>
              <a:t>Background</a:t>
            </a:r>
          </a:p>
          <a:p>
            <a:pPr marL="746125" marR="0" lvl="5" indent="-17145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Verify date of birth and enter place of birth</a:t>
            </a:r>
          </a:p>
          <a:p>
            <a:pPr marL="746125" marR="0" lvl="5" indent="-17145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Gender, Hispanic/Latino, Race</a:t>
            </a:r>
          </a:p>
          <a:p>
            <a:pPr marL="746125" marR="0" lvl="5" indent="-17145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US Citizen? - If no, more questions will appear</a:t>
            </a:r>
          </a:p>
          <a:p>
            <a:pPr marL="746125" marR="0" lvl="5" indent="-17145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Social Security Number – Not necessary but highly encouraged for financial aid in the future</a:t>
            </a:r>
          </a:p>
          <a:p>
            <a:pPr marL="746125" marR="0" lvl="5" indent="-17145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Currently residing in US? YES</a:t>
            </a:r>
          </a:p>
          <a:p>
            <a:pPr marL="647698" marR="0" lvl="3" indent="-161925"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Military Status</a:t>
            </a:r>
          </a:p>
          <a:p>
            <a:pPr marL="746125" marR="0" lvl="5" indent="-17145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Not required – Answer to best of your ability</a:t>
            </a:r>
            <a:endParaRPr lang="en-US" sz="999" dirty="0">
              <a:solidFill>
                <a:srgbClr val="000000"/>
              </a:solidFill>
              <a:latin typeface="Futura Std Book" panose="020B0502020204020303" pitchFamily="34" charset="0"/>
              <a:ea typeface="Futura Std 2"/>
              <a:cs typeface="Futura Std 2"/>
              <a:sym typeface="Futura Std 2"/>
            </a:endParaRPr>
          </a:p>
        </p:txBody>
      </p:sp>
      <p:sp>
        <p:nvSpPr>
          <p:cNvPr id="42" name="TextBox 42"/>
          <p:cNvSpPr txBox="1"/>
          <p:nvPr/>
        </p:nvSpPr>
        <p:spPr>
          <a:xfrm>
            <a:off x="1210167" y="527347"/>
            <a:ext cx="5352066" cy="410369"/>
          </a:xfrm>
          <a:prstGeom prst="rect">
            <a:avLst/>
          </a:prstGeom>
        </p:spPr>
        <p:txBody>
          <a:bodyPr lIns="0" tIns="0" rIns="0" bIns="0" rtlCol="0" anchor="t">
            <a:spAutoFit/>
          </a:bodyPr>
          <a:lstStyle/>
          <a:p>
            <a:pPr algn="ctr">
              <a:lnSpc>
                <a:spcPts val="3190"/>
              </a:lnSpc>
            </a:pPr>
            <a:r>
              <a:rPr lang="en-US" sz="2823" b="1" dirty="0">
                <a:solidFill>
                  <a:srgbClr val="B30838"/>
                </a:solidFill>
                <a:latin typeface="Futura Std Book" panose="020B0502020204020303" pitchFamily="34" charset="0"/>
                <a:ea typeface="Futura Std 1"/>
                <a:cs typeface="Futura Std 1"/>
                <a:sym typeface="Futura Std 1"/>
              </a:rPr>
              <a:t>LONE STAR COLLEGE-CYFAIR</a:t>
            </a:r>
          </a:p>
        </p:txBody>
      </p:sp>
      <p:sp>
        <p:nvSpPr>
          <p:cNvPr id="44" name="Freeform 44"/>
          <p:cNvSpPr/>
          <p:nvPr/>
        </p:nvSpPr>
        <p:spPr>
          <a:xfrm>
            <a:off x="5359202" y="8977101"/>
            <a:ext cx="1693343" cy="573449"/>
          </a:xfrm>
          <a:custGeom>
            <a:avLst/>
            <a:gdLst/>
            <a:ahLst/>
            <a:cxnLst/>
            <a:rect l="l" t="t" r="r" b="b"/>
            <a:pathLst>
              <a:path w="1693343" h="573449">
                <a:moveTo>
                  <a:pt x="0" y="0"/>
                </a:moveTo>
                <a:lnTo>
                  <a:pt x="1693343" y="0"/>
                </a:lnTo>
                <a:lnTo>
                  <a:pt x="1693343" y="573450"/>
                </a:lnTo>
                <a:lnTo>
                  <a:pt x="0" y="573450"/>
                </a:lnTo>
                <a:lnTo>
                  <a:pt x="0" y="0"/>
                </a:lnTo>
                <a:close/>
              </a:path>
            </a:pathLst>
          </a:custGeom>
          <a:blipFill>
            <a:blip r:embed="rId6"/>
            <a:stretch>
              <a:fillRect/>
            </a:stretch>
          </a:blipFill>
        </p:spPr>
        <p:txBody>
          <a:bodyPr/>
          <a:lstStyle/>
          <a:p>
            <a:endParaRPr lang="en-US"/>
          </a:p>
        </p:txBody>
      </p:sp>
      <p:sp>
        <p:nvSpPr>
          <p:cNvPr id="45" name="TextBox 41">
            <a:extLst>
              <a:ext uri="{FF2B5EF4-FFF2-40B4-BE49-F238E27FC236}">
                <a16:creationId xmlns:a16="http://schemas.microsoft.com/office/drawing/2014/main" id="{3DBA1583-5AB4-3214-33E7-1E5C40CC8265}"/>
              </a:ext>
            </a:extLst>
          </p:cNvPr>
          <p:cNvSpPr txBox="1"/>
          <p:nvPr/>
        </p:nvSpPr>
        <p:spPr>
          <a:xfrm>
            <a:off x="3546648" y="1981200"/>
            <a:ext cx="3497876" cy="6657015"/>
          </a:xfrm>
          <a:prstGeom prst="rect">
            <a:avLst/>
          </a:prstGeom>
        </p:spPr>
        <p:txBody>
          <a:bodyPr wrap="square" lIns="0" tIns="0" rIns="0" bIns="0" rtlCol="0" anchor="t">
            <a:spAutoFit/>
          </a:bodyPr>
          <a:lstStyle/>
          <a:p>
            <a:pPr marL="647698" lvl="3" indent="-161925" algn="l">
              <a:lnSpc>
                <a:spcPts val="1399"/>
              </a:lnSpc>
              <a:buFont typeface="Arial"/>
              <a:buChar char="￭"/>
            </a:pPr>
            <a:r>
              <a:rPr lang="en-US" sz="999" dirty="0">
                <a:solidFill>
                  <a:srgbClr val="000000"/>
                </a:solidFill>
                <a:latin typeface="Futura Std Book" panose="020B0502020204020303" pitchFamily="34" charset="0"/>
                <a:ea typeface="Futura Std 2"/>
                <a:cs typeface="Futura Std 2"/>
                <a:sym typeface="Futura Std 2"/>
              </a:rPr>
              <a:t>Foster Care/Adoption </a:t>
            </a:r>
          </a:p>
          <a:p>
            <a:pPr marL="863598" marR="0" lvl="4" indent="-172720"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Yes? No? – If yes, may qualify for tuition coverage</a:t>
            </a:r>
          </a:p>
          <a:p>
            <a:pPr marL="647698" lvl="3" indent="-161925" algn="l">
              <a:lnSpc>
                <a:spcPts val="1399"/>
              </a:lnSpc>
              <a:buFont typeface="Arial"/>
              <a:buChar char="￭"/>
            </a:pPr>
            <a:r>
              <a:rPr lang="en-US" sz="999" dirty="0">
                <a:solidFill>
                  <a:srgbClr val="000000"/>
                </a:solidFill>
                <a:latin typeface="Futura Std Book" panose="020B0502020204020303" pitchFamily="34" charset="0"/>
                <a:ea typeface="Futura Std 2"/>
                <a:cs typeface="Futura Std 2"/>
                <a:sym typeface="Futura Std 2"/>
              </a:rPr>
              <a:t>Language</a:t>
            </a:r>
          </a:p>
          <a:p>
            <a:pPr marL="863598" marR="0" lvl="4" indent="-172720"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Not required – Answer to best of your ability</a:t>
            </a:r>
          </a:p>
          <a:p>
            <a:pPr marL="431799" marR="0" lvl="2" indent="-143933"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Household</a:t>
            </a:r>
          </a:p>
          <a:p>
            <a:pPr marL="647698" lvl="3" indent="-161925" algn="l">
              <a:lnSpc>
                <a:spcPts val="1399"/>
              </a:lnSpc>
              <a:buFont typeface="Arial"/>
              <a:buChar char="￭"/>
            </a:pPr>
            <a:r>
              <a:rPr lang="en-US" sz="999" dirty="0">
                <a:solidFill>
                  <a:srgbClr val="000000"/>
                </a:solidFill>
                <a:latin typeface="Futura Std Book" panose="020B0502020204020303" pitchFamily="34" charset="0"/>
                <a:ea typeface="Futura Std 2"/>
                <a:cs typeface="Futura Std 2"/>
                <a:sym typeface="Futura Std 2"/>
              </a:rPr>
              <a:t>Parents or guardians</a:t>
            </a:r>
          </a:p>
          <a:p>
            <a:pPr marL="863598" marR="0" lvl="4" indent="-172720"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Not required – Answer to best of your ability</a:t>
            </a:r>
          </a:p>
          <a:p>
            <a:pPr marL="647698" lvl="3" indent="-161925" algn="l">
              <a:lnSpc>
                <a:spcPts val="1399"/>
              </a:lnSpc>
              <a:buFont typeface="Arial"/>
              <a:buChar char="￭"/>
            </a:pPr>
            <a:r>
              <a:rPr lang="en-US" sz="999" dirty="0">
                <a:solidFill>
                  <a:srgbClr val="000000"/>
                </a:solidFill>
                <a:latin typeface="Futura Std Book" panose="020B0502020204020303" pitchFamily="34" charset="0"/>
                <a:ea typeface="Futura Std 2"/>
                <a:cs typeface="Futura Std 2"/>
                <a:sym typeface="Futura Std 2"/>
              </a:rPr>
              <a:t>Emergency Contact</a:t>
            </a:r>
          </a:p>
          <a:p>
            <a:pPr marL="863598" marR="0" lvl="4" indent="-172720"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First name, last name, email (enter twice), phone number, home address</a:t>
            </a:r>
          </a:p>
          <a:p>
            <a:pPr marL="647698" lvl="3" indent="-161925" algn="l">
              <a:lnSpc>
                <a:spcPts val="1399"/>
              </a:lnSpc>
              <a:buFont typeface="Arial"/>
              <a:buChar char="￭"/>
            </a:pPr>
            <a:r>
              <a:rPr lang="en-US" sz="999" dirty="0">
                <a:solidFill>
                  <a:srgbClr val="000000"/>
                </a:solidFill>
                <a:latin typeface="Futura Std Book" panose="020B0502020204020303" pitchFamily="34" charset="0"/>
                <a:ea typeface="Futura Std 2"/>
                <a:cs typeface="Futura Std 2"/>
                <a:sym typeface="Futura Std 2"/>
              </a:rPr>
              <a:t>Texas Residency</a:t>
            </a:r>
          </a:p>
          <a:p>
            <a:pPr marL="863598" marR="0" lvl="4" indent="-172720"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State of Residency? TX</a:t>
            </a:r>
          </a:p>
          <a:p>
            <a:pPr marL="863598" marR="0" lvl="4" indent="-172720"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Lived in TX 36 months prior to HS graduation? YES, if you will complete sophomore, junior and senior year in TX HS</a:t>
            </a:r>
          </a:p>
          <a:p>
            <a:pPr marL="863598" marR="0" lvl="4" indent="-172720"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Lived in TX for 12 months? YES, if 12 months by the time classes start</a:t>
            </a:r>
          </a:p>
          <a:p>
            <a:pPr marL="863598" marR="0" lvl="4" indent="-172720" algn="l" defTabSz="914400" rtl="0" eaLnBrk="1" fontAlgn="auto" latinLnBrk="0" hangingPunct="1">
              <a:lnSpc>
                <a:spcPts val="1399"/>
              </a:lnSpc>
              <a:spcBef>
                <a:spcPts val="0"/>
              </a:spcBef>
              <a:spcAft>
                <a:spcPts val="0"/>
              </a:spcAft>
              <a:buClrTx/>
              <a:buSzTx/>
              <a:buFont typeface="Arial"/>
              <a:buChar char="•"/>
              <a:tabLst/>
              <a:defRPr/>
            </a:pPr>
            <a:r>
              <a:rPr lang="en-US" sz="999" dirty="0">
                <a:solidFill>
                  <a:srgbClr val="000000"/>
                </a:solidFill>
                <a:latin typeface="Futura Std Book" panose="020B0502020204020303" pitchFamily="34" charset="0"/>
                <a:ea typeface="Futura Std 2"/>
                <a:cs typeface="Futura Std 2"/>
                <a:sym typeface="Futura Std 2"/>
              </a:rPr>
              <a:t>Residency Affidavit? – Check box if it appears. </a:t>
            </a:r>
            <a:r>
              <a:rPr lang="en-US" sz="999" b="1" dirty="0">
                <a:solidFill>
                  <a:srgbClr val="000000"/>
                </a:solidFill>
                <a:latin typeface="Futura Std Book" panose="020B0502020204020303" pitchFamily="34" charset="0"/>
                <a:ea typeface="Futura Std 2"/>
                <a:cs typeface="Futura Std 2"/>
                <a:sym typeface="Futura Std 2"/>
              </a:rPr>
              <a:t>Please note this MUST be submitted after you graduate HS if you are not a citizen.</a:t>
            </a:r>
          </a:p>
          <a:p>
            <a:pPr marL="863598" marR="0" lvl="4" indent="-172720"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If you answer NO to </a:t>
            </a:r>
            <a:r>
              <a:rPr lang="en-US" sz="999" dirty="0">
                <a:solidFill>
                  <a:srgbClr val="000000"/>
                </a:solidFill>
                <a:latin typeface="Futura Std Book" panose="020B0502020204020303" pitchFamily="34" charset="0"/>
                <a:ea typeface="Futura Std 2"/>
                <a:cs typeface="Futura Std 2"/>
                <a:sym typeface="Futura Std 2"/>
              </a:rPr>
              <a:t>the questions above, more questions will appear. Please take your time answering them and confirm with your guardians as needed.</a:t>
            </a:r>
          </a:p>
          <a:p>
            <a:pPr marL="647698" lvl="3" indent="-161925" algn="l">
              <a:lnSpc>
                <a:spcPts val="1399"/>
              </a:lnSpc>
              <a:buFont typeface="Arial"/>
              <a:buChar char="￭"/>
            </a:pPr>
            <a:r>
              <a:rPr lang="en-US" sz="999" dirty="0">
                <a:solidFill>
                  <a:srgbClr val="000000"/>
                </a:solidFill>
                <a:latin typeface="Futura Std Book" panose="020B0502020204020303" pitchFamily="34" charset="0"/>
                <a:ea typeface="Futura Std 2"/>
                <a:cs typeface="Futura Std 2"/>
                <a:sym typeface="Futura Std 2"/>
              </a:rPr>
              <a:t>Family Obligations</a:t>
            </a:r>
          </a:p>
          <a:p>
            <a:pPr marL="863598" marR="0" lvl="4" indent="-172720"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Obligations that prevent you from completing extracurricular activities? If yes, more questions appear</a:t>
            </a:r>
          </a:p>
          <a:p>
            <a:pPr marL="431799" marR="0" lvl="2" indent="-143933"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Education and Testing</a:t>
            </a:r>
          </a:p>
          <a:p>
            <a:pPr marL="647698" marR="0" lvl="3" indent="-161925"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High School Information</a:t>
            </a:r>
          </a:p>
          <a:p>
            <a:pPr marL="746125" marR="0" lvl="5" indent="-17145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Current High School – </a:t>
            </a:r>
            <a:r>
              <a:rPr lang="en-US" sz="1000" dirty="0">
                <a:solidFill>
                  <a:srgbClr val="000000"/>
                </a:solidFill>
                <a:latin typeface="Futura Std Book" panose="020B0502020204020303" pitchFamily="34" charset="0"/>
                <a:ea typeface="Futura Std 2"/>
                <a:cs typeface="Futura Std 2"/>
                <a:sym typeface="Futura Std 2"/>
              </a:rPr>
              <a:t>Homeschool</a:t>
            </a:r>
            <a:endParaRPr kumimoji="0" lang="en-US" sz="1000"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endParaRPr>
          </a:p>
          <a:p>
            <a:pPr marL="746125" marR="0" lvl="5" indent="-17145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Expected graduation date?</a:t>
            </a:r>
          </a:p>
          <a:p>
            <a:pPr marL="746125" marR="0" lvl="5" indent="-17145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Do NOT enter previous high schools</a:t>
            </a:r>
          </a:p>
          <a:p>
            <a:pPr marL="746125" marR="0" lvl="5" indent="-17145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Dual credit students do not have a GED</a:t>
            </a:r>
            <a:endPar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02829" y="-36916"/>
            <a:ext cx="8045178" cy="10616184"/>
            <a:chOff x="0" y="0"/>
            <a:chExt cx="10726904" cy="14154912"/>
          </a:xfrm>
        </p:grpSpPr>
        <p:sp>
          <p:nvSpPr>
            <p:cNvPr id="3" name="Freeform 3"/>
            <p:cNvSpPr/>
            <p:nvPr/>
          </p:nvSpPr>
          <p:spPr>
            <a:xfrm>
              <a:off x="137106" y="1615053"/>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4" name="Freeform 4"/>
            <p:cNvSpPr/>
            <p:nvPr/>
          </p:nvSpPr>
          <p:spPr>
            <a:xfrm>
              <a:off x="137106" y="3222788"/>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5" name="Freeform 5"/>
            <p:cNvSpPr/>
            <p:nvPr/>
          </p:nvSpPr>
          <p:spPr>
            <a:xfrm>
              <a:off x="137106" y="4796082"/>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6" name="Freeform 6"/>
            <p:cNvSpPr/>
            <p:nvPr/>
          </p:nvSpPr>
          <p:spPr>
            <a:xfrm>
              <a:off x="137106" y="6293177"/>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7" name="Freeform 7"/>
            <p:cNvSpPr/>
            <p:nvPr/>
          </p:nvSpPr>
          <p:spPr>
            <a:xfrm>
              <a:off x="137106" y="7893593"/>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8" name="Freeform 8"/>
            <p:cNvSpPr/>
            <p:nvPr/>
          </p:nvSpPr>
          <p:spPr>
            <a:xfrm>
              <a:off x="137106" y="9511229"/>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9" name="Freeform 9"/>
            <p:cNvSpPr/>
            <p:nvPr/>
          </p:nvSpPr>
          <p:spPr>
            <a:xfrm>
              <a:off x="137106" y="11160723"/>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0" name="Freeform 10"/>
            <p:cNvSpPr/>
            <p:nvPr/>
          </p:nvSpPr>
          <p:spPr>
            <a:xfrm>
              <a:off x="137106" y="12657818"/>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1" name="Freeform 11"/>
            <p:cNvSpPr/>
            <p:nvPr/>
          </p:nvSpPr>
          <p:spPr>
            <a:xfrm>
              <a:off x="1518766" y="12002321"/>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2" name="Freeform 12"/>
            <p:cNvSpPr/>
            <p:nvPr/>
          </p:nvSpPr>
          <p:spPr>
            <a:xfrm>
              <a:off x="3037531" y="12002321"/>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3" name="Freeform 13"/>
            <p:cNvSpPr/>
            <p:nvPr/>
          </p:nvSpPr>
          <p:spPr>
            <a:xfrm>
              <a:off x="4556297" y="12002321"/>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4" name="Freeform 14"/>
            <p:cNvSpPr/>
            <p:nvPr/>
          </p:nvSpPr>
          <p:spPr>
            <a:xfrm>
              <a:off x="6075062" y="12002321"/>
              <a:ext cx="1524818" cy="1497094"/>
            </a:xfrm>
            <a:custGeom>
              <a:avLst/>
              <a:gdLst/>
              <a:ahLst/>
              <a:cxnLst/>
              <a:rect l="l" t="t" r="r" b="b"/>
              <a:pathLst>
                <a:path w="1524818" h="1497094">
                  <a:moveTo>
                    <a:pt x="0" y="0"/>
                  </a:moveTo>
                  <a:lnTo>
                    <a:pt x="1524819" y="0"/>
                  </a:lnTo>
                  <a:lnTo>
                    <a:pt x="1524819"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5" name="Freeform 15"/>
            <p:cNvSpPr/>
            <p:nvPr/>
          </p:nvSpPr>
          <p:spPr>
            <a:xfrm>
              <a:off x="7593828" y="12002321"/>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6" name="Freeform 16"/>
            <p:cNvSpPr/>
            <p:nvPr/>
          </p:nvSpPr>
          <p:spPr>
            <a:xfrm>
              <a:off x="8997955" y="12002321"/>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7" name="Freeform 17"/>
            <p:cNvSpPr/>
            <p:nvPr/>
          </p:nvSpPr>
          <p:spPr>
            <a:xfrm>
              <a:off x="9023102" y="1507321"/>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8" name="Freeform 18"/>
            <p:cNvSpPr/>
            <p:nvPr/>
          </p:nvSpPr>
          <p:spPr>
            <a:xfrm>
              <a:off x="9023102" y="3006972"/>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9" name="Freeform 19"/>
            <p:cNvSpPr/>
            <p:nvPr/>
          </p:nvSpPr>
          <p:spPr>
            <a:xfrm>
              <a:off x="9023102" y="4506623"/>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20" name="Freeform 20"/>
            <p:cNvSpPr/>
            <p:nvPr/>
          </p:nvSpPr>
          <p:spPr>
            <a:xfrm>
              <a:off x="9023102" y="6006274"/>
              <a:ext cx="1524818" cy="1497094"/>
            </a:xfrm>
            <a:custGeom>
              <a:avLst/>
              <a:gdLst/>
              <a:ahLst/>
              <a:cxnLst/>
              <a:rect l="l" t="t" r="r" b="b"/>
              <a:pathLst>
                <a:path w="1524818" h="1497094">
                  <a:moveTo>
                    <a:pt x="0" y="0"/>
                  </a:moveTo>
                  <a:lnTo>
                    <a:pt x="1524818" y="0"/>
                  </a:lnTo>
                  <a:lnTo>
                    <a:pt x="1524818" y="1497095"/>
                  </a:lnTo>
                  <a:lnTo>
                    <a:pt x="0" y="149709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21" name="Freeform 21"/>
            <p:cNvSpPr/>
            <p:nvPr/>
          </p:nvSpPr>
          <p:spPr>
            <a:xfrm>
              <a:off x="9023102" y="7505925"/>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22" name="Freeform 22"/>
            <p:cNvSpPr/>
            <p:nvPr/>
          </p:nvSpPr>
          <p:spPr>
            <a:xfrm>
              <a:off x="9023102" y="9005576"/>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23" name="Freeform 23"/>
            <p:cNvSpPr/>
            <p:nvPr/>
          </p:nvSpPr>
          <p:spPr>
            <a:xfrm>
              <a:off x="9023102" y="10505227"/>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24" name="Freeform 24"/>
            <p:cNvSpPr/>
            <p:nvPr/>
          </p:nvSpPr>
          <p:spPr>
            <a:xfrm>
              <a:off x="0" y="0"/>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25" name="Freeform 25"/>
            <p:cNvSpPr/>
            <p:nvPr/>
          </p:nvSpPr>
          <p:spPr>
            <a:xfrm>
              <a:off x="1518766" y="0"/>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26" name="Freeform 26"/>
            <p:cNvSpPr/>
            <p:nvPr/>
          </p:nvSpPr>
          <p:spPr>
            <a:xfrm>
              <a:off x="3037531" y="0"/>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27" name="Freeform 27"/>
            <p:cNvSpPr/>
            <p:nvPr/>
          </p:nvSpPr>
          <p:spPr>
            <a:xfrm>
              <a:off x="4556297" y="0"/>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28" name="Freeform 28"/>
            <p:cNvSpPr/>
            <p:nvPr/>
          </p:nvSpPr>
          <p:spPr>
            <a:xfrm>
              <a:off x="6075062" y="0"/>
              <a:ext cx="1524818" cy="1497094"/>
            </a:xfrm>
            <a:custGeom>
              <a:avLst/>
              <a:gdLst/>
              <a:ahLst/>
              <a:cxnLst/>
              <a:rect l="l" t="t" r="r" b="b"/>
              <a:pathLst>
                <a:path w="1524818" h="1497094">
                  <a:moveTo>
                    <a:pt x="0" y="0"/>
                  </a:moveTo>
                  <a:lnTo>
                    <a:pt x="1524819" y="0"/>
                  </a:lnTo>
                  <a:lnTo>
                    <a:pt x="1524819"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29" name="Freeform 29"/>
            <p:cNvSpPr/>
            <p:nvPr/>
          </p:nvSpPr>
          <p:spPr>
            <a:xfrm>
              <a:off x="7593828" y="0"/>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30" name="Freeform 30"/>
            <p:cNvSpPr/>
            <p:nvPr/>
          </p:nvSpPr>
          <p:spPr>
            <a:xfrm>
              <a:off x="9202086" y="0"/>
              <a:ext cx="1524818" cy="1497094"/>
            </a:xfrm>
            <a:custGeom>
              <a:avLst/>
              <a:gdLst/>
              <a:ahLst/>
              <a:cxnLst/>
              <a:rect l="l" t="t" r="r" b="b"/>
              <a:pathLst>
                <a:path w="1524818" h="1497094">
                  <a:moveTo>
                    <a:pt x="0" y="0"/>
                  </a:moveTo>
                  <a:lnTo>
                    <a:pt x="1524818" y="0"/>
                  </a:lnTo>
                  <a:lnTo>
                    <a:pt x="1524818" y="1497094"/>
                  </a:lnTo>
                  <a:lnTo>
                    <a:pt x="0" y="149709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grpSp>
      <p:grpSp>
        <p:nvGrpSpPr>
          <p:cNvPr id="31" name="Group 31"/>
          <p:cNvGrpSpPr/>
          <p:nvPr/>
        </p:nvGrpSpPr>
        <p:grpSpPr>
          <a:xfrm>
            <a:off x="325785" y="276333"/>
            <a:ext cx="7120830" cy="9505735"/>
            <a:chOff x="0" y="0"/>
            <a:chExt cx="3625615" cy="4839904"/>
          </a:xfrm>
        </p:grpSpPr>
        <p:sp>
          <p:nvSpPr>
            <p:cNvPr id="32" name="Freeform 32"/>
            <p:cNvSpPr/>
            <p:nvPr/>
          </p:nvSpPr>
          <p:spPr>
            <a:xfrm>
              <a:off x="0" y="0"/>
              <a:ext cx="3625615" cy="4839903"/>
            </a:xfrm>
            <a:custGeom>
              <a:avLst/>
              <a:gdLst/>
              <a:ahLst/>
              <a:cxnLst/>
              <a:rect l="l" t="t" r="r" b="b"/>
              <a:pathLst>
                <a:path w="3625615" h="4839903">
                  <a:moveTo>
                    <a:pt x="0" y="0"/>
                  </a:moveTo>
                  <a:lnTo>
                    <a:pt x="3625615" y="0"/>
                  </a:lnTo>
                  <a:lnTo>
                    <a:pt x="3625615" y="4839903"/>
                  </a:lnTo>
                  <a:lnTo>
                    <a:pt x="0" y="4839903"/>
                  </a:lnTo>
                  <a:close/>
                </a:path>
              </a:pathLst>
            </a:custGeom>
            <a:solidFill>
              <a:srgbClr val="B30838"/>
            </a:solidFill>
          </p:spPr>
          <p:txBody>
            <a:bodyPr/>
            <a:lstStyle/>
            <a:p>
              <a:endParaRPr lang="en-US"/>
            </a:p>
          </p:txBody>
        </p:sp>
      </p:grpSp>
      <p:grpSp>
        <p:nvGrpSpPr>
          <p:cNvPr id="33" name="Group 33"/>
          <p:cNvGrpSpPr/>
          <p:nvPr/>
        </p:nvGrpSpPr>
        <p:grpSpPr>
          <a:xfrm>
            <a:off x="502181" y="508002"/>
            <a:ext cx="6768038" cy="9274064"/>
            <a:chOff x="0" y="0"/>
            <a:chExt cx="3443528" cy="4718576"/>
          </a:xfrm>
        </p:grpSpPr>
        <p:sp>
          <p:nvSpPr>
            <p:cNvPr id="34" name="Freeform 34"/>
            <p:cNvSpPr/>
            <p:nvPr/>
          </p:nvSpPr>
          <p:spPr>
            <a:xfrm>
              <a:off x="0" y="0"/>
              <a:ext cx="3443528" cy="4718576"/>
            </a:xfrm>
            <a:custGeom>
              <a:avLst/>
              <a:gdLst/>
              <a:ahLst/>
              <a:cxnLst/>
              <a:rect l="l" t="t" r="r" b="b"/>
              <a:pathLst>
                <a:path w="3443528" h="4718576">
                  <a:moveTo>
                    <a:pt x="0" y="0"/>
                  </a:moveTo>
                  <a:lnTo>
                    <a:pt x="3443528" y="0"/>
                  </a:lnTo>
                  <a:lnTo>
                    <a:pt x="3443528" y="4718576"/>
                  </a:lnTo>
                  <a:lnTo>
                    <a:pt x="0" y="4718576"/>
                  </a:lnTo>
                  <a:close/>
                </a:path>
              </a:pathLst>
            </a:custGeom>
            <a:solidFill>
              <a:srgbClr val="FFFFFF"/>
            </a:solidFill>
          </p:spPr>
          <p:txBody>
            <a:bodyPr/>
            <a:lstStyle/>
            <a:p>
              <a:endParaRPr lang="en-US"/>
            </a:p>
          </p:txBody>
        </p:sp>
      </p:grpSp>
      <p:grpSp>
        <p:nvGrpSpPr>
          <p:cNvPr id="35" name="Group 35"/>
          <p:cNvGrpSpPr/>
          <p:nvPr/>
        </p:nvGrpSpPr>
        <p:grpSpPr>
          <a:xfrm>
            <a:off x="-234328" y="1019617"/>
            <a:ext cx="8006728" cy="885383"/>
            <a:chOff x="0" y="0"/>
            <a:chExt cx="5056828" cy="559184"/>
          </a:xfrm>
        </p:grpSpPr>
        <p:sp>
          <p:nvSpPr>
            <p:cNvPr id="36" name="Freeform 36"/>
            <p:cNvSpPr/>
            <p:nvPr/>
          </p:nvSpPr>
          <p:spPr>
            <a:xfrm>
              <a:off x="0" y="0"/>
              <a:ext cx="5056828" cy="559184"/>
            </a:xfrm>
            <a:custGeom>
              <a:avLst/>
              <a:gdLst/>
              <a:ahLst/>
              <a:cxnLst/>
              <a:rect l="l" t="t" r="r" b="b"/>
              <a:pathLst>
                <a:path w="5056828" h="559184">
                  <a:moveTo>
                    <a:pt x="0" y="0"/>
                  </a:moveTo>
                  <a:lnTo>
                    <a:pt x="5056828" y="0"/>
                  </a:lnTo>
                  <a:lnTo>
                    <a:pt x="5056828" y="559184"/>
                  </a:lnTo>
                  <a:lnTo>
                    <a:pt x="0" y="559184"/>
                  </a:lnTo>
                  <a:close/>
                </a:path>
              </a:pathLst>
            </a:custGeom>
            <a:solidFill>
              <a:srgbClr val="B30838"/>
            </a:solidFill>
          </p:spPr>
          <p:txBody>
            <a:bodyPr/>
            <a:lstStyle/>
            <a:p>
              <a:endParaRPr lang="en-US"/>
            </a:p>
          </p:txBody>
        </p:sp>
      </p:grpSp>
      <p:sp>
        <p:nvSpPr>
          <p:cNvPr id="39" name="TextBox 39"/>
          <p:cNvSpPr txBox="1"/>
          <p:nvPr/>
        </p:nvSpPr>
        <p:spPr>
          <a:xfrm>
            <a:off x="649449" y="1447800"/>
            <a:ext cx="3493740" cy="337849"/>
          </a:xfrm>
          <a:prstGeom prst="rect">
            <a:avLst/>
          </a:prstGeom>
        </p:spPr>
        <p:txBody>
          <a:bodyPr lIns="0" tIns="0" rIns="0" bIns="0" rtlCol="0" anchor="t">
            <a:spAutoFit/>
          </a:bodyPr>
          <a:lstStyle/>
          <a:p>
            <a:pPr algn="l">
              <a:lnSpc>
                <a:spcPts val="2765"/>
              </a:lnSpc>
            </a:pPr>
            <a:r>
              <a:rPr lang="en-US" sz="1975" b="1" dirty="0">
                <a:solidFill>
                  <a:srgbClr val="FFFFFF"/>
                </a:solidFill>
                <a:latin typeface="Futura Std Book" panose="020B0502020204020303" pitchFamily="34" charset="0"/>
                <a:ea typeface="Futura Std 1"/>
                <a:cs typeface="Futura Std 1"/>
                <a:sym typeface="Futura Std 1"/>
              </a:rPr>
              <a:t>WWW.APPLYTEXAS.ORG</a:t>
            </a:r>
          </a:p>
        </p:txBody>
      </p:sp>
      <p:sp>
        <p:nvSpPr>
          <p:cNvPr id="40" name="TextBox 40"/>
          <p:cNvSpPr txBox="1"/>
          <p:nvPr/>
        </p:nvSpPr>
        <p:spPr>
          <a:xfrm>
            <a:off x="649449" y="1117008"/>
            <a:ext cx="5574092" cy="423193"/>
          </a:xfrm>
          <a:prstGeom prst="rect">
            <a:avLst/>
          </a:prstGeom>
        </p:spPr>
        <p:txBody>
          <a:bodyPr lIns="0" tIns="0" rIns="0" bIns="0" rtlCol="0" anchor="t">
            <a:spAutoFit/>
          </a:bodyPr>
          <a:lstStyle/>
          <a:p>
            <a:pPr algn="l">
              <a:lnSpc>
                <a:spcPts val="3303"/>
              </a:lnSpc>
            </a:pPr>
            <a:r>
              <a:rPr lang="en-US" sz="2923" b="1" dirty="0">
                <a:solidFill>
                  <a:srgbClr val="FFFFFF"/>
                </a:solidFill>
                <a:latin typeface="Futura Std Book" panose="020B0502020204020303" pitchFamily="34" charset="0"/>
                <a:ea typeface="Futura Std 1"/>
                <a:cs typeface="Futura Std 1"/>
                <a:sym typeface="Futura Std 1"/>
              </a:rPr>
              <a:t>DUAL CREDIT APPLICATION</a:t>
            </a:r>
          </a:p>
        </p:txBody>
      </p:sp>
      <p:sp>
        <p:nvSpPr>
          <p:cNvPr id="41" name="TextBox 41"/>
          <p:cNvSpPr txBox="1"/>
          <p:nvPr/>
        </p:nvSpPr>
        <p:spPr>
          <a:xfrm>
            <a:off x="457200" y="2018698"/>
            <a:ext cx="3380706" cy="5832430"/>
          </a:xfrm>
          <a:prstGeom prst="rect">
            <a:avLst/>
          </a:prstGeom>
        </p:spPr>
        <p:txBody>
          <a:bodyPr wrap="square" lIns="0" tIns="0" rIns="0" bIns="0" rtlCol="0" anchor="t">
            <a:spAutoFit/>
          </a:bodyPr>
          <a:lstStyle/>
          <a:p>
            <a:pPr marL="647698" lvl="3" indent="-161925" algn="l">
              <a:lnSpc>
                <a:spcPts val="1399"/>
              </a:lnSpc>
              <a:buFont typeface="Arial"/>
              <a:buChar char="￭"/>
            </a:pPr>
            <a:r>
              <a:rPr lang="en-US" sz="999" dirty="0">
                <a:solidFill>
                  <a:srgbClr val="000000"/>
                </a:solidFill>
                <a:latin typeface="Futura Std Book" panose="020B0502020204020303" pitchFamily="34" charset="0"/>
                <a:ea typeface="Futura Std 2"/>
                <a:cs typeface="Futura Std 2"/>
                <a:sym typeface="Futura Std 2"/>
              </a:rPr>
              <a:t>College History</a:t>
            </a:r>
          </a:p>
          <a:p>
            <a:pPr marL="746125" lvl="5" indent="-171450">
              <a:lnSpc>
                <a:spcPct val="120000"/>
              </a:lnSpc>
              <a:buFont typeface="Arial" panose="020B0604020202020204" pitchFamily="34" charset="0"/>
              <a:buChar char="•"/>
            </a:pPr>
            <a:r>
              <a:rPr lang="en-US" sz="1000" dirty="0">
                <a:solidFill>
                  <a:srgbClr val="000000"/>
                </a:solidFill>
                <a:latin typeface="Futura Std Book" panose="020B0502020204020303" pitchFamily="34" charset="0"/>
                <a:ea typeface="Futura Std 2"/>
                <a:cs typeface="Futura Std 2"/>
                <a:sym typeface="Futura Std 2"/>
              </a:rPr>
              <a:t>Taken college courses? AP does not count</a:t>
            </a:r>
          </a:p>
          <a:p>
            <a:pPr marL="746125" lvl="5" indent="-171450">
              <a:lnSpc>
                <a:spcPct val="120000"/>
              </a:lnSpc>
              <a:buFont typeface="Arial" panose="020B0604020202020204" pitchFamily="34" charset="0"/>
              <a:buChar char="•"/>
            </a:pPr>
            <a:r>
              <a:rPr lang="en-US" sz="1000" dirty="0">
                <a:solidFill>
                  <a:srgbClr val="000000"/>
                </a:solidFill>
                <a:latin typeface="Futura Std Book" panose="020B0502020204020303" pitchFamily="34" charset="0"/>
                <a:ea typeface="Futura Std 2"/>
                <a:cs typeface="Futura Std 2"/>
                <a:sym typeface="Futura Std 2"/>
              </a:rPr>
              <a:t>Freshman with previous college credit hours? NO for most dual credit students</a:t>
            </a:r>
          </a:p>
          <a:p>
            <a:pPr marL="746125" lvl="5" indent="-171450">
              <a:lnSpc>
                <a:spcPct val="120000"/>
              </a:lnSpc>
              <a:buFont typeface="Arial" panose="020B0604020202020204" pitchFamily="34" charset="0"/>
              <a:buChar char="•"/>
            </a:pPr>
            <a:r>
              <a:rPr lang="en-US" sz="1000" dirty="0">
                <a:solidFill>
                  <a:srgbClr val="000000"/>
                </a:solidFill>
                <a:latin typeface="Futura Std Book" panose="020B0502020204020303" pitchFamily="34" charset="0"/>
                <a:ea typeface="Futura Std 2"/>
                <a:cs typeface="Futura Std 2"/>
                <a:sym typeface="Futura Std 2"/>
              </a:rPr>
              <a:t>Did you take tech prep? NO for most dual credit students</a:t>
            </a:r>
          </a:p>
          <a:p>
            <a:pPr marL="746125" lvl="5" indent="-171450">
              <a:lnSpc>
                <a:spcPct val="120000"/>
              </a:lnSpc>
              <a:buFont typeface="Arial" panose="020B0604020202020204" pitchFamily="34" charset="0"/>
              <a:buChar char="•"/>
            </a:pPr>
            <a:r>
              <a:rPr lang="en-US" sz="1000" dirty="0">
                <a:solidFill>
                  <a:srgbClr val="000000"/>
                </a:solidFill>
                <a:latin typeface="Futura Std Book" panose="020B0502020204020303" pitchFamily="34" charset="0"/>
                <a:ea typeface="Futura Std 2"/>
                <a:cs typeface="Futura Std 2"/>
                <a:sym typeface="Futura Std 2"/>
              </a:rPr>
              <a:t>Basis seeking admission? Dual credit</a:t>
            </a:r>
          </a:p>
          <a:p>
            <a:pPr marL="746125" lvl="5" indent="-171450">
              <a:lnSpc>
                <a:spcPct val="120000"/>
              </a:lnSpc>
              <a:buFont typeface="Arial" panose="020B0604020202020204" pitchFamily="34" charset="0"/>
              <a:buChar char="•"/>
            </a:pPr>
            <a:r>
              <a:rPr lang="en-US" sz="1000" dirty="0">
                <a:solidFill>
                  <a:srgbClr val="000000"/>
                </a:solidFill>
                <a:latin typeface="Futura Std Book" panose="020B0502020204020303" pitchFamily="34" charset="0"/>
                <a:ea typeface="Futura Std 2"/>
                <a:cs typeface="Futura Std 2"/>
                <a:sym typeface="Futura Std 2"/>
              </a:rPr>
              <a:t>Reason for attending classes? Choose what is best for you</a:t>
            </a:r>
          </a:p>
          <a:p>
            <a:pPr marL="647698" lvl="3" indent="-161925" algn="l">
              <a:lnSpc>
                <a:spcPts val="1399"/>
              </a:lnSpc>
              <a:buFont typeface="Arial"/>
              <a:buChar char="￭"/>
            </a:pPr>
            <a:r>
              <a:rPr lang="en-US" sz="999" dirty="0">
                <a:solidFill>
                  <a:srgbClr val="000000"/>
                </a:solidFill>
                <a:latin typeface="Futura Std Book" panose="020B0502020204020303" pitchFamily="34" charset="0"/>
                <a:ea typeface="Futura Std 2"/>
                <a:cs typeface="Futura Std 2"/>
                <a:sym typeface="Futura Std 2"/>
              </a:rPr>
              <a:t>Advanced Certifications</a:t>
            </a:r>
          </a:p>
          <a:p>
            <a:pPr marL="746125" lvl="5" indent="-171450">
              <a:lnSpc>
                <a:spcPct val="120000"/>
              </a:lnSpc>
              <a:buFont typeface="Arial" panose="020B0604020202020204" pitchFamily="34" charset="0"/>
              <a:buChar char="•"/>
            </a:pPr>
            <a:r>
              <a:rPr lang="en-US" sz="1000" dirty="0">
                <a:solidFill>
                  <a:srgbClr val="000000"/>
                </a:solidFill>
                <a:latin typeface="Futura Std Book" panose="020B0502020204020303" pitchFamily="34" charset="0"/>
                <a:ea typeface="Futura Std 2"/>
                <a:cs typeface="Futura Std 2"/>
                <a:sym typeface="Futura Std 2"/>
              </a:rPr>
              <a:t>Not required for dual credit</a:t>
            </a:r>
          </a:p>
          <a:p>
            <a:pPr marL="647698" marR="0" lvl="3" indent="-161925" algn="l" defTabSz="914400" rtl="0" eaLnBrk="1" fontAlgn="auto" latinLnBrk="0" hangingPunct="1">
              <a:lnSpc>
                <a:spcPts val="1399"/>
              </a:lnSpc>
              <a:spcBef>
                <a:spcPts val="0"/>
              </a:spcBef>
              <a:spcAft>
                <a:spcPts val="0"/>
              </a:spcAft>
              <a:buClrTx/>
              <a:buSzTx/>
              <a:buFont typeface="Arial"/>
              <a:buChar char="￭"/>
              <a:tabLst/>
              <a:defRPr/>
            </a:pPr>
            <a:r>
              <a:rPr lang="en-US" sz="999" dirty="0">
                <a:solidFill>
                  <a:srgbClr val="000000"/>
                </a:solidFill>
                <a:latin typeface="Futura Std Book" panose="020B0502020204020303" pitchFamily="34" charset="0"/>
                <a:ea typeface="Futura Std 2"/>
                <a:cs typeface="Futura Std 2"/>
                <a:sym typeface="Futura Std 2"/>
              </a:rPr>
              <a:t>Entrance Exams</a:t>
            </a:r>
          </a:p>
          <a:p>
            <a:pPr marL="746125" marR="0" lvl="5" indent="-17145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TOEFL test? NO</a:t>
            </a:r>
          </a:p>
          <a:p>
            <a:pPr marL="746125" marR="0" lvl="5" indent="-17145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IELTS test? NO</a:t>
            </a:r>
          </a:p>
          <a:p>
            <a:pPr marL="431799" marR="0" lvl="2" indent="-143933"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Activities and Achievements</a:t>
            </a:r>
            <a:endParaRPr kumimoji="0" lang="en-US" sz="1000"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endParaRPr>
          </a:p>
          <a:p>
            <a:pPr marL="647698" marR="0" lvl="3" indent="-161925"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Family Obligations</a:t>
            </a:r>
          </a:p>
          <a:p>
            <a:pPr marL="746125" marR="0" lvl="5" indent="-17145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Please review your previous answers</a:t>
            </a:r>
          </a:p>
          <a:p>
            <a:pPr marL="647698" marR="0" lvl="3" indent="-161925"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Extracurriculars</a:t>
            </a:r>
          </a:p>
          <a:p>
            <a:pPr marL="746125" marR="0" lvl="5" indent="-17145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lang="en-US" sz="1000" dirty="0">
                <a:solidFill>
                  <a:srgbClr val="000000"/>
                </a:solidFill>
                <a:latin typeface="Futura Std Book" panose="020B0502020204020303" pitchFamily="34" charset="0"/>
                <a:ea typeface="Futura Std 2"/>
                <a:cs typeface="Futura Std 2"/>
                <a:sym typeface="Futura Std 2"/>
              </a:rPr>
              <a:t>Not required for dual credit – answer to the best of your ability</a:t>
            </a:r>
          </a:p>
          <a:p>
            <a:pPr marL="647698" marR="0" lvl="3" indent="-161925"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Volunteer Activities</a:t>
            </a:r>
          </a:p>
          <a:p>
            <a:pPr marL="746125" marR="0" lvl="5" indent="-17145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Not required for dual credit – answer to the best of your ability</a:t>
            </a:r>
          </a:p>
          <a:p>
            <a:pPr marL="647698" marR="0" lvl="3" indent="-161925" algn="l" defTabSz="914400" rtl="0" eaLnBrk="1" fontAlgn="auto" latinLnBrk="0" hangingPunct="1">
              <a:lnSpc>
                <a:spcPts val="1399"/>
              </a:lnSpc>
              <a:spcBef>
                <a:spcPts val="0"/>
              </a:spcBef>
              <a:spcAft>
                <a:spcPts val="0"/>
              </a:spcAft>
              <a:buClrTx/>
              <a:buSzTx/>
              <a:buFont typeface="Arial"/>
              <a:buChar char="￭"/>
              <a:tabLst/>
              <a:defRPr/>
            </a:pPr>
            <a:r>
              <a:rPr lang="en-US" sz="999" dirty="0">
                <a:solidFill>
                  <a:srgbClr val="000000"/>
                </a:solidFill>
                <a:latin typeface="Futura Std Book" panose="020B0502020204020303" pitchFamily="34" charset="0"/>
                <a:ea typeface="Futura Std 2"/>
                <a:cs typeface="Futura Std 2"/>
                <a:sym typeface="Futura Std 2"/>
              </a:rPr>
              <a:t>Awards and Honors</a:t>
            </a:r>
          </a:p>
          <a:p>
            <a:pPr marL="746125" marR="0" lvl="5" indent="-17145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Not required for dual credit – answer to the best of your ability</a:t>
            </a:r>
          </a:p>
          <a:p>
            <a:pPr marL="215899" marR="0" lvl="1" indent="-107950"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Search For Schools</a:t>
            </a:r>
          </a:p>
          <a:p>
            <a:pPr marL="431799" marR="0" lvl="2" indent="-143933"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Type Lone Star College System</a:t>
            </a:r>
          </a:p>
          <a:p>
            <a:pPr marL="431799" marR="0" lvl="2" indent="-143933"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Choose the term</a:t>
            </a:r>
          </a:p>
          <a:p>
            <a:pPr marL="746125" marR="0" lvl="5" indent="-17145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Select ‘View Details’</a:t>
            </a:r>
          </a:p>
          <a:p>
            <a:pPr marL="431799" marR="0" lvl="2" indent="-143933"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Select ‘Start you application’ </a:t>
            </a:r>
          </a:p>
          <a:p>
            <a:pPr marL="431799" marR="0" lvl="2" indent="-143933"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Scroll down and select ‘Next’</a:t>
            </a:r>
          </a:p>
        </p:txBody>
      </p:sp>
      <p:sp>
        <p:nvSpPr>
          <p:cNvPr id="42" name="TextBox 42"/>
          <p:cNvSpPr txBox="1"/>
          <p:nvPr/>
        </p:nvSpPr>
        <p:spPr>
          <a:xfrm>
            <a:off x="1210167" y="527347"/>
            <a:ext cx="5352066" cy="410369"/>
          </a:xfrm>
          <a:prstGeom prst="rect">
            <a:avLst/>
          </a:prstGeom>
        </p:spPr>
        <p:txBody>
          <a:bodyPr lIns="0" tIns="0" rIns="0" bIns="0" rtlCol="0" anchor="t">
            <a:spAutoFit/>
          </a:bodyPr>
          <a:lstStyle/>
          <a:p>
            <a:pPr algn="ctr">
              <a:lnSpc>
                <a:spcPts val="3190"/>
              </a:lnSpc>
            </a:pPr>
            <a:r>
              <a:rPr lang="en-US" sz="2823" b="1" dirty="0">
                <a:solidFill>
                  <a:srgbClr val="B30838"/>
                </a:solidFill>
                <a:latin typeface="Futura Std Book" panose="020B0502020204020303" pitchFamily="34" charset="0"/>
                <a:ea typeface="Futura Std 1"/>
                <a:cs typeface="Futura Std 1"/>
                <a:sym typeface="Futura Std 1"/>
              </a:rPr>
              <a:t>LONE STAR COLLEGE-CYFAIR</a:t>
            </a:r>
          </a:p>
        </p:txBody>
      </p:sp>
      <p:sp>
        <p:nvSpPr>
          <p:cNvPr id="43" name="TextBox 43"/>
          <p:cNvSpPr txBox="1"/>
          <p:nvPr/>
        </p:nvSpPr>
        <p:spPr>
          <a:xfrm>
            <a:off x="649449" y="9259609"/>
            <a:ext cx="4558382" cy="346249"/>
          </a:xfrm>
          <a:prstGeom prst="rect">
            <a:avLst/>
          </a:prstGeom>
        </p:spPr>
        <p:txBody>
          <a:bodyPr lIns="0" tIns="0" rIns="0" bIns="0" rtlCol="0" anchor="t">
            <a:spAutoFit/>
          </a:bodyPr>
          <a:lstStyle/>
          <a:p>
            <a:pPr algn="l">
              <a:lnSpc>
                <a:spcPts val="889"/>
              </a:lnSpc>
              <a:spcBef>
                <a:spcPct val="0"/>
              </a:spcBef>
            </a:pPr>
            <a:r>
              <a:rPr lang="en-US" sz="787" dirty="0">
                <a:solidFill>
                  <a:srgbClr val="000000"/>
                </a:solidFill>
                <a:latin typeface="Futura Std Book" panose="020B0502020204020303" pitchFamily="34" charset="0"/>
                <a:ea typeface="Futura Std 2"/>
                <a:cs typeface="Futura Std 2"/>
                <a:sym typeface="Futura Std 2"/>
              </a:rPr>
              <a:t>© This document is proprietary and confidential information of LSC-CyFair Dual Credit Program and is not to be copied, reproduced, lent, displayed or distributed, nor used for any purpose other than that for which it is specifically provided without the express written permission of LSC-CyFair. </a:t>
            </a:r>
          </a:p>
        </p:txBody>
      </p:sp>
      <p:sp>
        <p:nvSpPr>
          <p:cNvPr id="44" name="Freeform 44"/>
          <p:cNvSpPr/>
          <p:nvPr/>
        </p:nvSpPr>
        <p:spPr>
          <a:xfrm>
            <a:off x="5434658" y="9059371"/>
            <a:ext cx="1693343" cy="573449"/>
          </a:xfrm>
          <a:custGeom>
            <a:avLst/>
            <a:gdLst/>
            <a:ahLst/>
            <a:cxnLst/>
            <a:rect l="l" t="t" r="r" b="b"/>
            <a:pathLst>
              <a:path w="1693343" h="573449">
                <a:moveTo>
                  <a:pt x="0" y="0"/>
                </a:moveTo>
                <a:lnTo>
                  <a:pt x="1693343" y="0"/>
                </a:lnTo>
                <a:lnTo>
                  <a:pt x="1693343" y="573450"/>
                </a:lnTo>
                <a:lnTo>
                  <a:pt x="0" y="573450"/>
                </a:lnTo>
                <a:lnTo>
                  <a:pt x="0" y="0"/>
                </a:lnTo>
                <a:close/>
              </a:path>
            </a:pathLst>
          </a:custGeom>
          <a:blipFill>
            <a:blip r:embed="rId4"/>
            <a:stretch>
              <a:fillRect/>
            </a:stretch>
          </a:blipFill>
        </p:spPr>
        <p:txBody>
          <a:bodyPr/>
          <a:lstStyle/>
          <a:p>
            <a:endParaRPr lang="en-US"/>
          </a:p>
        </p:txBody>
      </p:sp>
      <p:sp>
        <p:nvSpPr>
          <p:cNvPr id="45" name="TextBox 41">
            <a:extLst>
              <a:ext uri="{FF2B5EF4-FFF2-40B4-BE49-F238E27FC236}">
                <a16:creationId xmlns:a16="http://schemas.microsoft.com/office/drawing/2014/main" id="{3DBA1583-5AB4-3214-33E7-1E5C40CC8265}"/>
              </a:ext>
            </a:extLst>
          </p:cNvPr>
          <p:cNvSpPr txBox="1"/>
          <p:nvPr/>
        </p:nvSpPr>
        <p:spPr>
          <a:xfrm>
            <a:off x="3749299" y="2005087"/>
            <a:ext cx="3320913" cy="5555432"/>
          </a:xfrm>
          <a:prstGeom prst="rect">
            <a:avLst/>
          </a:prstGeom>
        </p:spPr>
        <p:txBody>
          <a:bodyPr wrap="square" lIns="0" tIns="0" rIns="0" bIns="0" rtlCol="0" anchor="t">
            <a:spAutoFit/>
          </a:bodyPr>
          <a:lstStyle/>
          <a:p>
            <a:pPr marL="215899" marR="0" lvl="1" indent="-107950"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Choose Major</a:t>
            </a:r>
          </a:p>
          <a:p>
            <a:pPr marL="431799" marR="0" lvl="2" indent="-143933" algn="l" defTabSz="914400" rtl="0" eaLnBrk="1" fontAlgn="auto" latinLnBrk="0" hangingPunct="1">
              <a:lnSpc>
                <a:spcPts val="1399"/>
              </a:lnSpc>
              <a:spcBef>
                <a:spcPts val="0"/>
              </a:spcBef>
              <a:spcAft>
                <a:spcPts val="0"/>
              </a:spcAft>
              <a:buClrTx/>
              <a:buSzTx/>
              <a:buFont typeface="Arial"/>
              <a:buChar char="⚬"/>
              <a:tabLst/>
              <a:defRPr/>
            </a:pPr>
            <a:r>
              <a:rPr lang="en-US" sz="999" b="1" dirty="0">
                <a:solidFill>
                  <a:srgbClr val="000000"/>
                </a:solidFill>
                <a:latin typeface="Futura Std Book" panose="020B0502020204020303" pitchFamily="34" charset="0"/>
                <a:ea typeface="Futura Std 2"/>
                <a:cs typeface="Futura Std 2"/>
                <a:sym typeface="Futura Std 2"/>
              </a:rPr>
              <a:t>MUST CHOOSE NON-DEGREE SEEKING CASUAL STUDENT at very bottom of list</a:t>
            </a:r>
          </a:p>
          <a:p>
            <a:pPr marL="215899" marR="0" lvl="1" indent="-107950"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School Related Questions</a:t>
            </a:r>
          </a:p>
          <a:p>
            <a:pPr marL="431799" marR="0" lvl="2" indent="-143933" algn="l" defTabSz="914400" rtl="0" eaLnBrk="1" fontAlgn="auto" latinLnBrk="0" hangingPunct="1">
              <a:lnSpc>
                <a:spcPts val="1399"/>
              </a:lnSpc>
              <a:spcBef>
                <a:spcPts val="0"/>
              </a:spcBef>
              <a:spcAft>
                <a:spcPts val="0"/>
              </a:spcAft>
              <a:buClrTx/>
              <a:buSzTx/>
              <a:buFont typeface="Arial"/>
              <a:buChar char="⚬"/>
              <a:tabLst/>
              <a:defRPr/>
            </a:pPr>
            <a:r>
              <a:rPr lang="en-US" sz="999" dirty="0">
                <a:solidFill>
                  <a:srgbClr val="000000"/>
                </a:solidFill>
                <a:latin typeface="Futura Std Book" panose="020B0502020204020303" pitchFamily="34" charset="0"/>
                <a:ea typeface="Futura Std 2"/>
                <a:cs typeface="Futura Std 2"/>
                <a:sym typeface="Futura Std 2"/>
              </a:rPr>
              <a:t>School District? </a:t>
            </a:r>
            <a:r>
              <a:rPr lang="en-US" sz="999" b="1" dirty="0">
                <a:solidFill>
                  <a:srgbClr val="000000"/>
                </a:solidFill>
                <a:latin typeface="Futura Std Book" panose="020B0502020204020303" pitchFamily="34" charset="0"/>
                <a:ea typeface="Futura Std 2"/>
                <a:cs typeface="Futura Std 2"/>
                <a:sym typeface="Futura Std 2"/>
              </a:rPr>
              <a:t>(SCHOOL DISTRICT BASED ON YOUR ADDRESS)</a:t>
            </a:r>
          </a:p>
          <a:p>
            <a:pPr marL="215899" marR="0" lvl="1" indent="-107950"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Institutional Reporting</a:t>
            </a:r>
          </a:p>
          <a:p>
            <a:pPr marL="431799" marR="0" lvl="2" indent="-143933"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All questions are required. Please confirm with your parents/guardians the correct answers.</a:t>
            </a:r>
          </a:p>
          <a:p>
            <a:pPr marL="215899" marR="0" lvl="1" indent="-107950"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School Related Questions</a:t>
            </a:r>
          </a:p>
          <a:p>
            <a:pPr marL="431799" marR="0" lvl="2" indent="-143933"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Online Only Courses? NO</a:t>
            </a:r>
          </a:p>
          <a:p>
            <a:pPr marL="431799" marR="0" lvl="2" indent="-143933"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Can we text you? Can we call you?</a:t>
            </a:r>
          </a:p>
          <a:p>
            <a:pPr marL="431799" marR="0" lvl="2" indent="-143933"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Financial Responsibility</a:t>
            </a:r>
          </a:p>
          <a:p>
            <a:pPr marL="431799" marR="0" lvl="2" indent="-143933" algn="l" defTabSz="914400" rtl="0" eaLnBrk="1" fontAlgn="auto" latinLnBrk="0" hangingPunct="1">
              <a:lnSpc>
                <a:spcPts val="1399"/>
              </a:lnSpc>
              <a:spcBef>
                <a:spcPts val="0"/>
              </a:spcBef>
              <a:spcAft>
                <a:spcPts val="0"/>
              </a:spcAft>
              <a:buClrTx/>
              <a:buSzTx/>
              <a:buFont typeface="Arial"/>
              <a:buChar char="⚬"/>
              <a:tabLst/>
              <a:defRPr/>
            </a:pPr>
            <a:r>
              <a:rPr lang="en-US" sz="999" dirty="0">
                <a:solidFill>
                  <a:srgbClr val="000000"/>
                </a:solidFill>
                <a:latin typeface="Futura Std Book" panose="020B0502020204020303" pitchFamily="34" charset="0"/>
                <a:ea typeface="Futura Std 2"/>
                <a:cs typeface="Futura Std 2"/>
                <a:sym typeface="Futura Std 2"/>
              </a:rPr>
              <a:t>Delivery Method</a:t>
            </a:r>
          </a:p>
          <a:p>
            <a:pPr marL="431799" marR="0" lvl="2" indent="-143933"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Referral</a:t>
            </a:r>
            <a:r>
              <a:rPr lang="en-US" sz="999" dirty="0">
                <a:solidFill>
                  <a:srgbClr val="000000"/>
                </a:solidFill>
                <a:latin typeface="Futura Std Book" panose="020B0502020204020303" pitchFamily="34" charset="0"/>
                <a:ea typeface="Futura Std 2"/>
                <a:cs typeface="Futura Std 2"/>
                <a:sym typeface="Futura Std 2"/>
              </a:rPr>
              <a:t> Source?</a:t>
            </a:r>
          </a:p>
          <a:p>
            <a:pPr marL="431799" marR="0" lvl="2" indent="-143933"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Campus Selection? </a:t>
            </a:r>
            <a:r>
              <a:rPr kumimoji="0" lang="en-US" sz="999" b="1"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MUST BE LSC-CYFAIR</a:t>
            </a:r>
          </a:p>
          <a:p>
            <a:pPr marL="215899" marR="0" lvl="1" indent="-107950"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Essays</a:t>
            </a:r>
          </a:p>
          <a:p>
            <a:pPr marL="431799" marR="0" lvl="2" indent="-143933"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Not required, select “Next”</a:t>
            </a:r>
          </a:p>
          <a:p>
            <a:pPr marL="215899" marR="0" lvl="1" indent="-107950"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Review Application</a:t>
            </a:r>
          </a:p>
          <a:p>
            <a:pPr marL="431799" marR="0" lvl="2" indent="-143933" algn="l" defTabSz="914400" rtl="0" eaLnBrk="1" fontAlgn="auto" latinLnBrk="0" hangingPunct="1">
              <a:lnSpc>
                <a:spcPts val="1399"/>
              </a:lnSpc>
              <a:spcBef>
                <a:spcPts val="0"/>
              </a:spcBef>
              <a:spcAft>
                <a:spcPts val="0"/>
              </a:spcAft>
              <a:buClrTx/>
              <a:buSzTx/>
              <a:buFont typeface="Arial"/>
              <a:buChar char="⚬"/>
              <a:tabLst/>
              <a:defRPr/>
            </a:pPr>
            <a:r>
              <a:rPr kumimoji="0" lang="en-US" sz="999" i="0" u="none" strike="noStrike" kern="1200" cap="none" spc="0" normalizeH="0" baseline="0" noProof="0" dirty="0">
                <a:ln>
                  <a:noFill/>
                </a:ln>
                <a:effectLst/>
                <a:uLnTx/>
                <a:uFillTx/>
                <a:latin typeface="Futura Std Book" panose="020B0502020204020303" pitchFamily="34" charset="0"/>
                <a:ea typeface="Futura Std 2"/>
                <a:cs typeface="Futura Std 2"/>
                <a:sym typeface="Futura Std 2"/>
              </a:rPr>
              <a:t>Take your time to review all your answers</a:t>
            </a:r>
          </a:p>
          <a:p>
            <a:pPr marL="215899" marR="0" lvl="1" indent="-107950"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Terms and Conditions</a:t>
            </a:r>
          </a:p>
          <a:p>
            <a:pPr marL="431799" marR="0" lvl="2" indent="-143933"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Read all carefully and certify</a:t>
            </a:r>
          </a:p>
          <a:p>
            <a:pPr marL="431799" marR="0" lvl="2" indent="-143933" algn="l" defTabSz="914400" rtl="0" eaLnBrk="1" fontAlgn="auto" latinLnBrk="0" hangingPunct="1">
              <a:lnSpc>
                <a:spcPts val="1399"/>
              </a:lnSpc>
              <a:spcBef>
                <a:spcPts val="0"/>
              </a:spcBef>
              <a:spcAft>
                <a:spcPts val="0"/>
              </a:spcAft>
              <a:buClrTx/>
              <a:buSzTx/>
              <a:buFont typeface="Arial"/>
              <a:buChar char="⚬"/>
              <a:tabLst/>
              <a:defRPr/>
            </a:pPr>
            <a:r>
              <a:rPr lang="en-US" sz="999" dirty="0">
                <a:solidFill>
                  <a:srgbClr val="000000"/>
                </a:solidFill>
                <a:latin typeface="Futura Std Book" panose="020B0502020204020303" pitchFamily="34" charset="0"/>
                <a:ea typeface="Futura Std 2"/>
                <a:cs typeface="Futura Std 2"/>
                <a:sym typeface="Futura Std 2"/>
              </a:rPr>
              <a:t>Can THECB contact you?</a:t>
            </a:r>
          </a:p>
          <a:p>
            <a:pPr marL="215899" marR="0" lvl="1" indent="-107950"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Submit Application</a:t>
            </a:r>
          </a:p>
          <a:p>
            <a:pPr marL="431799" marR="0" lvl="2" indent="-143933"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Select the first box – THERE IS NO FEE</a:t>
            </a:r>
          </a:p>
          <a:p>
            <a:pPr marL="431799" marR="0" lvl="2" indent="-143933" algn="l" defTabSz="914400" rtl="0" eaLnBrk="1" fontAlgn="auto" latinLnBrk="0" hangingPunct="1">
              <a:lnSpc>
                <a:spcPts val="1399"/>
              </a:lnSpc>
              <a:spcBef>
                <a:spcPts val="0"/>
              </a:spcBef>
              <a:spcAft>
                <a:spcPts val="0"/>
              </a:spcAft>
              <a:buClrTx/>
              <a:buSzTx/>
              <a:buFont typeface="Arial"/>
              <a:buChar char="⚬"/>
              <a:tabLst/>
              <a:defRPr/>
            </a:pPr>
            <a:r>
              <a:rPr lang="en-US" sz="999" dirty="0">
                <a:solidFill>
                  <a:srgbClr val="000000"/>
                </a:solidFill>
                <a:latin typeface="Futura Std Book" panose="020B0502020204020303" pitchFamily="34" charset="0"/>
                <a:ea typeface="Futura Std 2"/>
                <a:cs typeface="Futura Std 2"/>
                <a:sym typeface="Futura Std 2"/>
              </a:rPr>
              <a:t>Select ‘Submit’</a:t>
            </a:r>
          </a:p>
          <a:p>
            <a:pPr marL="215899" marR="0" lvl="1" indent="-107950"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Please ignore the required next steps</a:t>
            </a:r>
          </a:p>
          <a:p>
            <a:pPr marL="215899" marR="0" lvl="1" indent="-107950" algn="l" defTabSz="914400" rtl="0" eaLnBrk="1" fontAlgn="auto" latinLnBrk="0" hangingPunct="1">
              <a:lnSpc>
                <a:spcPts val="1399"/>
              </a:lnSpc>
              <a:spcBef>
                <a:spcPts val="0"/>
              </a:spcBef>
              <a:spcAft>
                <a:spcPts val="0"/>
              </a:spcAft>
              <a:buClrTx/>
              <a:buSzTx/>
              <a:buFont typeface="Arial"/>
              <a:buChar char="•"/>
              <a:tabLst/>
              <a:defRPr/>
            </a:pPr>
            <a:r>
              <a:rPr lang="en-US" sz="999" dirty="0">
                <a:solidFill>
                  <a:srgbClr val="000000"/>
                </a:solidFill>
                <a:latin typeface="Futura Std Book" panose="020B0502020204020303" pitchFamily="34" charset="0"/>
                <a:ea typeface="Futura Std 2"/>
                <a:cs typeface="Futura Std 2"/>
                <a:sym typeface="Futura Std 2"/>
              </a:rPr>
              <a:t>You will receive a confirmation email with an application ID</a:t>
            </a:r>
          </a:p>
          <a:p>
            <a:pPr marL="215899" marR="0" lvl="1" indent="-107950" algn="l" defTabSz="914400" rtl="0" eaLnBrk="1" fontAlgn="auto" latinLnBrk="0" hangingPunct="1">
              <a:lnSpc>
                <a:spcPts val="1399"/>
              </a:lnSpc>
              <a:spcBef>
                <a:spcPts val="0"/>
              </a:spcBef>
              <a:spcAft>
                <a:spcPts val="0"/>
              </a:spcAft>
              <a:buClrTx/>
              <a:buSzTx/>
              <a:buFont typeface="Arial"/>
              <a:buChar char="•"/>
              <a:tabLst/>
              <a:defRPr/>
            </a:pPr>
            <a:r>
              <a:rPr kumimoji="0" lang="en-US" sz="999" b="0" i="0" u="none" strike="noStrike" kern="1200" cap="none" spc="0" normalizeH="0" baseline="0" noProof="0" dirty="0">
                <a:ln>
                  <a:noFill/>
                </a:ln>
                <a:solidFill>
                  <a:srgbClr val="000000"/>
                </a:solidFill>
                <a:effectLst/>
                <a:uLnTx/>
                <a:uFillTx/>
                <a:latin typeface="Futura Std Book" panose="020B0502020204020303" pitchFamily="34" charset="0"/>
                <a:ea typeface="Futura Std 2"/>
                <a:cs typeface="Futura Std 2"/>
                <a:sym typeface="Futura Std 2"/>
              </a:rPr>
              <a:t>In 48 business hours, you will receive an email with a student ID</a:t>
            </a:r>
            <a:endParaRPr lang="en-US" sz="999" dirty="0">
              <a:solidFill>
                <a:srgbClr val="000000"/>
              </a:solidFill>
              <a:latin typeface="Futura Std Book" panose="020B0502020204020303" pitchFamily="34" charset="0"/>
              <a:ea typeface="Futura Std 2"/>
              <a:cs typeface="Futura Std 2"/>
              <a:sym typeface="Futura Std 2"/>
            </a:endParaRPr>
          </a:p>
        </p:txBody>
      </p:sp>
      <p:sp>
        <p:nvSpPr>
          <p:cNvPr id="46" name="TextBox 40">
            <a:extLst>
              <a:ext uri="{FF2B5EF4-FFF2-40B4-BE49-F238E27FC236}">
                <a16:creationId xmlns:a16="http://schemas.microsoft.com/office/drawing/2014/main" id="{9F070558-54D5-1E75-8DEF-339FF57DA955}"/>
              </a:ext>
            </a:extLst>
          </p:cNvPr>
          <p:cNvSpPr txBox="1"/>
          <p:nvPr/>
        </p:nvSpPr>
        <p:spPr>
          <a:xfrm>
            <a:off x="2382723" y="8037820"/>
            <a:ext cx="3209819" cy="974278"/>
          </a:xfrm>
          <a:prstGeom prst="rect">
            <a:avLst/>
          </a:prstGeom>
          <a:ln>
            <a:solidFill>
              <a:schemeClr val="tx1"/>
            </a:solidFill>
          </a:ln>
        </p:spPr>
        <p:txBody>
          <a:bodyPr lIns="50800" tIns="50800" rIns="50800" bIns="50800" rtlCol="0" anchor="ctr"/>
          <a:lstStyle/>
          <a:p>
            <a:pPr algn="ctr">
              <a:lnSpc>
                <a:spcPts val="1632"/>
              </a:lnSpc>
            </a:pPr>
            <a:r>
              <a:rPr lang="en-US" sz="1000" dirty="0">
                <a:solidFill>
                  <a:srgbClr val="000000"/>
                </a:solidFill>
                <a:latin typeface="Futura Std Book" panose="020B0502020204020303" pitchFamily="34" charset="0"/>
                <a:ea typeface="Futura Std 2"/>
                <a:cs typeface="Futura Std 2"/>
                <a:sym typeface="Futura Std 2"/>
              </a:rPr>
              <a:t>Please contact LSC-Home School Dual Credit for questions:</a:t>
            </a:r>
          </a:p>
          <a:p>
            <a:pPr algn="ctr">
              <a:lnSpc>
                <a:spcPts val="1632"/>
              </a:lnSpc>
            </a:pPr>
            <a:r>
              <a:rPr lang="en-US" sz="1000" dirty="0">
                <a:solidFill>
                  <a:srgbClr val="000000"/>
                </a:solidFill>
                <a:latin typeface="Futura Std Book" panose="020B0502020204020303" pitchFamily="34" charset="0"/>
                <a:ea typeface="Futura Std 2"/>
                <a:cs typeface="Futura Std 2"/>
                <a:sym typeface="Futura Std 2"/>
              </a:rPr>
              <a:t>832-920-5006</a:t>
            </a:r>
          </a:p>
          <a:p>
            <a:pPr algn="ctr">
              <a:lnSpc>
                <a:spcPts val="1632"/>
              </a:lnSpc>
            </a:pPr>
            <a:r>
              <a:rPr lang="en-US" sz="1000" dirty="0">
                <a:solidFill>
                  <a:srgbClr val="000000"/>
                </a:solidFill>
                <a:latin typeface="Futura Std Book" panose="020B0502020204020303" pitchFamily="34" charset="0"/>
                <a:ea typeface="Futura Std 2"/>
                <a:cs typeface="Futura Std 2"/>
                <a:sym typeface="Futura Std 2"/>
                <a:hlinkClick r:id="rId5"/>
              </a:rPr>
              <a:t>CF-DCHomeschool@LoneStar.edu</a:t>
            </a:r>
            <a:endParaRPr lang="en-US" sz="1000" dirty="0">
              <a:solidFill>
                <a:srgbClr val="000000"/>
              </a:solidFill>
              <a:latin typeface="Futura Std Book" panose="020B0502020204020303" pitchFamily="34" charset="0"/>
              <a:ea typeface="Futura Std 2"/>
              <a:cs typeface="Futura Std 2"/>
              <a:sym typeface="Futura Std 2"/>
            </a:endParaRPr>
          </a:p>
          <a:p>
            <a:pPr algn="ctr">
              <a:lnSpc>
                <a:spcPts val="1632"/>
              </a:lnSpc>
            </a:pPr>
            <a:endParaRPr lang="en-US" sz="1000" dirty="0">
              <a:solidFill>
                <a:srgbClr val="000000"/>
              </a:solidFill>
              <a:latin typeface="Futura Std Book" panose="020B0502020204020303" pitchFamily="34" charset="0"/>
              <a:ea typeface="Futura Std 2"/>
              <a:cs typeface="Futura Std 2"/>
              <a:sym typeface="Futura Std 2"/>
            </a:endParaRPr>
          </a:p>
        </p:txBody>
      </p:sp>
    </p:spTree>
    <p:extLst>
      <p:ext uri="{BB962C8B-B14F-4D97-AF65-F5344CB8AC3E}">
        <p14:creationId xmlns:p14="http://schemas.microsoft.com/office/powerpoint/2010/main" val="142275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5168ED2E944BD45A34FE5606E358B0B" ma:contentTypeVersion="13" ma:contentTypeDescription="Create a new document." ma:contentTypeScope="" ma:versionID="df1518aad72b9cb85f4d74ab27cb6714">
  <xsd:schema xmlns:xsd="http://www.w3.org/2001/XMLSchema" xmlns:xs="http://www.w3.org/2001/XMLSchema" xmlns:p="http://schemas.microsoft.com/office/2006/metadata/properties" xmlns:ns2="1354af0d-3dbc-4d48-b63b-f5aa672ce93b" xmlns:ns3="8418f2bd-7eb4-45a9-adbe-b59a8054ba59" targetNamespace="http://schemas.microsoft.com/office/2006/metadata/properties" ma:root="true" ma:fieldsID="8179e8ca980ec983ef0484831f63b119" ns2:_="" ns3:_="">
    <xsd:import namespace="1354af0d-3dbc-4d48-b63b-f5aa672ce93b"/>
    <xsd:import namespace="8418f2bd-7eb4-45a9-adbe-b59a8054ba59"/>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54af0d-3dbc-4d48-b63b-f5aa672ce93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9eeab8fc-e8a7-41ca-9871-ec939eddb845"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418f2bd-7eb4-45a9-adbe-b59a8054ba5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eb151e67-b001-4e55-8275-9f0102aca4c1}" ma:internalName="TaxCatchAll" ma:showField="CatchAllData" ma:web="8418f2bd-7eb4-45a9-adbe-b59a8054ba5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8418f2bd-7eb4-45a9-adbe-b59a8054ba59" xsi:nil="true"/>
    <lcf76f155ced4ddcb4097134ff3c332f xmlns="1354af0d-3dbc-4d48-b63b-f5aa672ce93b">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C402276-33C5-488D-8630-069030F6FB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354af0d-3dbc-4d48-b63b-f5aa672ce93b"/>
    <ds:schemaRef ds:uri="8418f2bd-7eb4-45a9-adbe-b59a8054ba5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BA8242B-C549-4FF3-AADE-6F4C83DE25AF}">
  <ds:schemaRefs>
    <ds:schemaRef ds:uri="http://schemas.microsoft.com/office/infopath/2007/PartnerControls"/>
    <ds:schemaRef ds:uri="http://schemas.microsoft.com/office/2006/metadata/properties"/>
    <ds:schemaRef ds:uri="http://purl.org/dc/terms/"/>
    <ds:schemaRef ds:uri="http://www.w3.org/XML/1998/namespace"/>
    <ds:schemaRef ds:uri="1354af0d-3dbc-4d48-b63b-f5aa672ce93b"/>
    <ds:schemaRef ds:uri="8418f2bd-7eb4-45a9-adbe-b59a8054ba59"/>
    <ds:schemaRef ds:uri="http://schemas.microsoft.com/office/2006/documentManagement/types"/>
    <ds:schemaRef ds:uri="http://schemas.openxmlformats.org/package/2006/metadata/core-properties"/>
    <ds:schemaRef ds:uri="http://purl.org/dc/dcmitype/"/>
    <ds:schemaRef ds:uri="http://purl.org/dc/elements/1.1/"/>
  </ds:schemaRefs>
</ds:datastoreItem>
</file>

<file path=customXml/itemProps3.xml><?xml version="1.0" encoding="utf-8"?>
<ds:datastoreItem xmlns:ds="http://schemas.openxmlformats.org/officeDocument/2006/customXml" ds:itemID="{810AB8ED-91F7-47E5-8A1A-1A90572B00D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107</TotalTime>
  <Words>815</Words>
  <Application>Microsoft Office PowerPoint</Application>
  <PresentationFormat>Custom</PresentationFormat>
  <Paragraphs>115</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Futura Std Book</vt:lpstr>
      <vt:lpstr>Arial</vt:lpstr>
      <vt:lpstr>Calibri</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2-13-24 4.2-  Dual Credit Two Pager ApplyTexas</dc:title>
  <dc:creator>Ussery, Catherine E</dc:creator>
  <cp:lastModifiedBy>Williams, Kathrine</cp:lastModifiedBy>
  <cp:revision>6</cp:revision>
  <cp:lastPrinted>2025-02-25T15:04:14Z</cp:lastPrinted>
  <dcterms:created xsi:type="dcterms:W3CDTF">2006-08-16T00:00:00Z</dcterms:created>
  <dcterms:modified xsi:type="dcterms:W3CDTF">2025-02-25T15:04:38Z</dcterms:modified>
  <dc:identifier>DAF5pWQgOto</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0x01010045168ED2E944BD45A34FE5606E358B0B</vt:lpwstr>
  </property>
  <property fmtid="{D5CDD505-2E9C-101B-9397-08002B2CF9AE}" pid="3" name="MediaServiceImageTags">
    <vt:lpwstr/>
  </property>
</Properties>
</file>