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1"/>
  </p:notesMasterIdLst>
  <p:sldIdLst>
    <p:sldId id="256" r:id="rId2"/>
    <p:sldId id="257" r:id="rId3"/>
    <p:sldId id="258" r:id="rId4"/>
    <p:sldId id="263" r:id="rId5"/>
    <p:sldId id="259" r:id="rId6"/>
    <p:sldId id="260" r:id="rId7"/>
    <p:sldId id="261" r:id="rId8"/>
    <p:sldId id="264" r:id="rId9"/>
    <p:sldId id="262"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68484" autoAdjust="0"/>
  </p:normalViewPr>
  <p:slideViewPr>
    <p:cSldViewPr snapToGrid="0">
      <p:cViewPr varScale="1">
        <p:scale>
          <a:sx n="54" d="100"/>
          <a:sy n="54" d="100"/>
        </p:scale>
        <p:origin x="1380" y="60"/>
      </p:cViewPr>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E1C86-EFA6-4E04-83B7-4F3A784F21F0}" type="datetimeFigureOut">
              <a:rPr lang="en-US" smtClean="0"/>
              <a:t>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80A9FF-7AEC-426D-9671-82E04805107A}" type="slidenum">
              <a:rPr lang="en-US" smtClean="0"/>
              <a:t>‹#›</a:t>
            </a:fld>
            <a:endParaRPr lang="en-US"/>
          </a:p>
        </p:txBody>
      </p:sp>
    </p:spTree>
    <p:extLst>
      <p:ext uri="{BB962C8B-B14F-4D97-AF65-F5344CB8AC3E}">
        <p14:creationId xmlns:p14="http://schemas.microsoft.com/office/powerpoint/2010/main" val="42085864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applytexas.org/adappc/gen/c_start.WBX"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fafsa.ed.gov/"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Do you plan to transfer from Lone Star College Tomball to a university?  If so, it is NEVER too early to start the planning process. My</a:t>
            </a:r>
            <a:r>
              <a:rPr lang="en-US" sz="1200" baseline="0" dirty="0" smtClean="0"/>
              <a:t> name is Chinda Acosta, and I am the Academic Transfer Advisor at Lone Star College Tomball. Today, I’m going to share a few tips to help make your transition as smooth as possible. At the end of the presentation, we will provide resources and contact information for any additional questions.</a:t>
            </a:r>
            <a:endParaRPr lang="en-US" sz="1200"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DE80A9FF-7AEC-426D-9671-82E04805107A}" type="slidenum">
              <a:rPr lang="en-US" smtClean="0"/>
              <a:t>1</a:t>
            </a:fld>
            <a:endParaRPr lang="en-US"/>
          </a:p>
        </p:txBody>
      </p:sp>
    </p:spTree>
    <p:extLst>
      <p:ext uri="{BB962C8B-B14F-4D97-AF65-F5344CB8AC3E}">
        <p14:creationId xmlns:p14="http://schemas.microsoft.com/office/powerpoint/2010/main" val="17493330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kern="0" dirty="0" smtClean="0"/>
              <a:t>Let’s being with choosing</a:t>
            </a:r>
            <a:r>
              <a:rPr lang="en-US" altLang="en-US" sz="1200" kern="0" baseline="0" dirty="0" smtClean="0"/>
              <a:t> a major.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200" kern="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kern="0" dirty="0" smtClean="0"/>
              <a:t>Some students know exactly what</a:t>
            </a:r>
            <a:r>
              <a:rPr lang="en-US" altLang="en-US" sz="1200" kern="0" baseline="0" dirty="0" smtClean="0"/>
              <a:t> they want to </a:t>
            </a:r>
            <a:r>
              <a:rPr lang="en-US" altLang="en-US" sz="1200" kern="0" dirty="0" smtClean="0"/>
              <a:t>pursue</a:t>
            </a:r>
            <a:r>
              <a:rPr lang="en-US" altLang="en-US" sz="1200" kern="0" baseline="0" dirty="0" smtClean="0"/>
              <a:t> while others </a:t>
            </a:r>
            <a:r>
              <a:rPr lang="en-US" altLang="en-US" sz="1200" kern="0" dirty="0" smtClean="0"/>
              <a:t>are still undecided.  Choosing a major is critical because it will ensure that the courses you take</a:t>
            </a:r>
            <a:r>
              <a:rPr lang="en-US" altLang="en-US" sz="1200" kern="0" baseline="0" dirty="0" smtClean="0"/>
              <a:t> </a:t>
            </a:r>
            <a:r>
              <a:rPr lang="en-US" altLang="en-US" sz="1200" kern="0" dirty="0" smtClean="0"/>
              <a:t>at Lone Star will not only transfer but will count towards your degree at the university level.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u="sng" kern="0" dirty="0" smtClean="0"/>
              <a:t>If you HAVE decided on a major</a:t>
            </a:r>
            <a:r>
              <a:rPr lang="en-US" altLang="en-US" sz="1200" u="none" kern="0" dirty="0" smtClean="0"/>
              <a:t> </a:t>
            </a:r>
            <a:r>
              <a:rPr lang="en-US" altLang="en-US" sz="1200" kern="0" dirty="0" smtClean="0"/>
              <a:t>you should meet with an advisor to discuss your degree plan at LSC Tomball.</a:t>
            </a:r>
            <a:r>
              <a:rPr lang="en-US" altLang="en-US" sz="1200" kern="0" baseline="0" dirty="0" smtClean="0"/>
              <a:t> You also need to</a:t>
            </a:r>
            <a:r>
              <a:rPr lang="en-US" altLang="en-US" sz="1200" kern="0" dirty="0" smtClean="0"/>
              <a:t> review the transfer</a:t>
            </a:r>
            <a:r>
              <a:rPr lang="en-US" altLang="en-US" sz="1200" kern="0" baseline="0" dirty="0" smtClean="0"/>
              <a:t> guide for your school of choice </a:t>
            </a:r>
            <a:r>
              <a:rPr lang="en-US" altLang="en-US" sz="1200" kern="0" dirty="0" smtClean="0"/>
              <a:t>to make sure the</a:t>
            </a:r>
            <a:r>
              <a:rPr lang="en-US" altLang="en-US" sz="1200" kern="0" baseline="0" dirty="0" smtClean="0"/>
              <a:t> </a:t>
            </a:r>
            <a:r>
              <a:rPr lang="en-US" altLang="en-US" sz="1200" kern="0" dirty="0" smtClean="0"/>
              <a:t>courses you’re taking at LSC Tomball will</a:t>
            </a:r>
            <a:r>
              <a:rPr lang="en-US" altLang="en-US" sz="1200" kern="0" baseline="0" dirty="0" smtClean="0"/>
              <a:t> </a:t>
            </a:r>
            <a:r>
              <a:rPr lang="en-US" altLang="en-US" sz="1200" kern="0" dirty="0" smtClean="0"/>
              <a:t>transfer</a:t>
            </a:r>
            <a:r>
              <a:rPr lang="en-US" altLang="en-US" sz="1200" kern="0" baseline="0" dirty="0" smtClean="0"/>
              <a:t> to the university and count towards your degree plan.</a:t>
            </a:r>
            <a:endParaRPr lang="en-US" altLang="en-US" sz="1200" kern="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200" kern="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u="sng" kern="0" dirty="0" smtClean="0"/>
              <a:t>If you are UNDECIDED on a major</a:t>
            </a:r>
            <a:r>
              <a:rPr lang="en-US" altLang="en-US" sz="1200" kern="0" dirty="0" smtClean="0"/>
              <a:t>, consider meeting with a Career</a:t>
            </a:r>
            <a:r>
              <a:rPr lang="en-US" altLang="en-US" sz="1200" kern="0" baseline="0" dirty="0" smtClean="0"/>
              <a:t> Counselor to discuss your options</a:t>
            </a:r>
            <a:r>
              <a:rPr lang="en-US" altLang="en-US" sz="1200" kern="0" dirty="0" smtClean="0"/>
              <a:t>. We also offer the “Do What</a:t>
            </a:r>
            <a:r>
              <a:rPr lang="en-US" altLang="en-US" sz="1200" kern="0" baseline="0" dirty="0" smtClean="0"/>
              <a:t> You Are” assessment, at no cost to our students, to help you determine which area of study fits you best.</a:t>
            </a:r>
            <a:r>
              <a:rPr lang="en-US" altLang="en-US" sz="1200" kern="0" dirty="0" smtClean="0"/>
              <a:t>  Contact the Advising and Counseling office to schedule an appointment with our Career Counselor so that you can match your interests with your abilities to determine suitable career choices.</a:t>
            </a:r>
          </a:p>
          <a:p>
            <a:endParaRPr lang="en-US" dirty="0"/>
          </a:p>
        </p:txBody>
      </p:sp>
      <p:sp>
        <p:nvSpPr>
          <p:cNvPr id="4" name="Slide Number Placeholder 3"/>
          <p:cNvSpPr>
            <a:spLocks noGrp="1"/>
          </p:cNvSpPr>
          <p:nvPr>
            <p:ph type="sldNum" sz="quarter" idx="10"/>
          </p:nvPr>
        </p:nvSpPr>
        <p:spPr/>
        <p:txBody>
          <a:bodyPr/>
          <a:lstStyle/>
          <a:p>
            <a:fld id="{DE80A9FF-7AEC-426D-9671-82E04805107A}" type="slidenum">
              <a:rPr lang="en-US" smtClean="0"/>
              <a:t>2</a:t>
            </a:fld>
            <a:endParaRPr lang="en-US"/>
          </a:p>
        </p:txBody>
      </p:sp>
    </p:spTree>
    <p:extLst>
      <p:ext uri="{BB962C8B-B14F-4D97-AF65-F5344CB8AC3E}">
        <p14:creationId xmlns:p14="http://schemas.microsoft.com/office/powerpoint/2010/main" val="1338483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None/>
              <a:defRPr/>
            </a:pPr>
            <a:r>
              <a:rPr lang="en-US" altLang="en-US" sz="1800" kern="0" dirty="0" smtClean="0"/>
              <a:t>Once you have chosen your major, it’s time to research colleges and universities that offer your desired program.  In order to determine the best fit, consider these things:</a:t>
            </a:r>
          </a:p>
          <a:p>
            <a:pPr lvl="1">
              <a:buFont typeface="Wingdings" panose="05000000000000000000" pitchFamily="2" charset="2"/>
              <a:buNone/>
              <a:defRPr/>
            </a:pPr>
            <a:endParaRPr lang="en-US" altLang="en-US" sz="1800" kern="0" dirty="0" smtClean="0"/>
          </a:p>
          <a:p>
            <a:pPr lvl="1">
              <a:buFont typeface="Wingdings" panose="05000000000000000000" pitchFamily="2" charset="2"/>
              <a:buNone/>
              <a:defRPr/>
            </a:pPr>
            <a:r>
              <a:rPr lang="en-US" altLang="en-US" sz="1800" kern="0" dirty="0" smtClean="0"/>
              <a:t>Location -</a:t>
            </a:r>
            <a:r>
              <a:rPr lang="en-US" altLang="en-US" sz="1800" kern="0" baseline="0" dirty="0" smtClean="0"/>
              <a:t> </a:t>
            </a:r>
            <a:r>
              <a:rPr lang="en-US" altLang="en-US" sz="1800" kern="0" dirty="0" smtClean="0"/>
              <a:t>Do you want to stay local or go o</a:t>
            </a:r>
            <a:r>
              <a:rPr lang="en-US" altLang="en-US" sz="1800" kern="0" baseline="0" dirty="0" smtClean="0"/>
              <a:t>utside of the city or state</a:t>
            </a:r>
            <a:r>
              <a:rPr lang="en-US" altLang="en-US" sz="1800" kern="0" dirty="0" smtClean="0"/>
              <a:t>?</a:t>
            </a:r>
          </a:p>
          <a:p>
            <a:pPr lvl="1">
              <a:buFont typeface="Wingdings" panose="05000000000000000000" pitchFamily="2" charset="2"/>
              <a:buNone/>
              <a:defRPr/>
            </a:pPr>
            <a:r>
              <a:rPr lang="en-US" altLang="en-US" sz="1800" kern="0" dirty="0" smtClean="0"/>
              <a:t>Size - Do you want to attend a small or large college?</a:t>
            </a:r>
          </a:p>
          <a:p>
            <a:pPr lvl="1">
              <a:buFont typeface="Wingdings" panose="05000000000000000000" pitchFamily="2" charset="2"/>
              <a:buNone/>
              <a:defRPr/>
            </a:pPr>
            <a:r>
              <a:rPr lang="en-US" altLang="en-US" sz="1800" kern="0" dirty="0" smtClean="0"/>
              <a:t>Majors/Programs - Which schools offer your major and have well reputed programs?</a:t>
            </a:r>
          </a:p>
          <a:p>
            <a:pPr lvl="1">
              <a:buFont typeface="Wingdings" panose="05000000000000000000" pitchFamily="2" charset="2"/>
              <a:buNone/>
              <a:defRPr/>
            </a:pPr>
            <a:r>
              <a:rPr lang="en-US" altLang="en-US" sz="1800" kern="0" dirty="0" smtClean="0"/>
              <a:t>Financial</a:t>
            </a:r>
            <a:r>
              <a:rPr lang="en-US" altLang="en-US" sz="1800" kern="0" baseline="0" dirty="0" smtClean="0"/>
              <a:t> Aid/Scholarships - </a:t>
            </a:r>
            <a:r>
              <a:rPr lang="en-US" altLang="en-US" sz="1800" kern="0" dirty="0" smtClean="0"/>
              <a:t>What types of financial aid and scholarships are available to transfer students?</a:t>
            </a:r>
          </a:p>
          <a:p>
            <a:pPr lvl="1">
              <a:buFont typeface="Wingdings" panose="05000000000000000000" pitchFamily="2" charset="2"/>
              <a:buNone/>
              <a:defRPr/>
            </a:pPr>
            <a:r>
              <a:rPr lang="en-US" altLang="en-US" sz="1800" kern="0" dirty="0" smtClean="0"/>
              <a:t>Housing</a:t>
            </a:r>
            <a:r>
              <a:rPr lang="en-US" altLang="en-US" sz="1800" kern="0" baseline="0" dirty="0" smtClean="0"/>
              <a:t> - </a:t>
            </a:r>
            <a:r>
              <a:rPr lang="en-US" altLang="en-US" sz="1800" kern="0" dirty="0" smtClean="0"/>
              <a:t>Will you be required to live on or off campus?</a:t>
            </a:r>
          </a:p>
          <a:p>
            <a:pPr lvl="1">
              <a:defRPr/>
            </a:pPr>
            <a:endParaRPr lang="en-US" altLang="en-US" sz="1800" kern="0" dirty="0" smtClean="0"/>
          </a:p>
          <a:p>
            <a:pPr marL="457200" lvl="1" indent="0">
              <a:buNone/>
              <a:defRPr/>
            </a:pPr>
            <a:r>
              <a:rPr lang="en-US" altLang="en-US" sz="1800" kern="0" dirty="0" smtClean="0"/>
              <a:t>Many universities offer Open House or Preview Day where prospective students can visit the campus, take a tour, visit with admissions counselors and engage in campus life in order to decide if the school is a good fit.  Check with our Advising and Counseling Office for updates!</a:t>
            </a:r>
          </a:p>
          <a:p>
            <a:pPr lvl="1">
              <a:defRPr/>
            </a:pPr>
            <a:endParaRPr lang="en-US" altLang="en-US" sz="1800" kern="0" dirty="0" smtClean="0"/>
          </a:p>
          <a:p>
            <a:pPr marL="0" indent="0">
              <a:buFontTx/>
              <a:buNone/>
              <a:defRPr/>
            </a:pPr>
            <a:endParaRPr lang="en-US" altLang="en-US" kern="0" dirty="0" smtClean="0"/>
          </a:p>
          <a:p>
            <a:pPr marL="0" indent="0">
              <a:buFontTx/>
              <a:buNone/>
              <a:defRPr/>
            </a:pPr>
            <a:endParaRPr lang="en-US" altLang="en-US" kern="0" dirty="0" smtClean="0"/>
          </a:p>
          <a:p>
            <a:endParaRPr lang="en-US" dirty="0"/>
          </a:p>
        </p:txBody>
      </p:sp>
      <p:sp>
        <p:nvSpPr>
          <p:cNvPr id="4" name="Slide Number Placeholder 3"/>
          <p:cNvSpPr>
            <a:spLocks noGrp="1"/>
          </p:cNvSpPr>
          <p:nvPr>
            <p:ph type="sldNum" sz="quarter" idx="10"/>
          </p:nvPr>
        </p:nvSpPr>
        <p:spPr/>
        <p:txBody>
          <a:bodyPr/>
          <a:lstStyle/>
          <a:p>
            <a:fld id="{DE80A9FF-7AEC-426D-9671-82E04805107A}" type="slidenum">
              <a:rPr lang="en-US" smtClean="0"/>
              <a:t>3</a:t>
            </a:fld>
            <a:endParaRPr lang="en-US"/>
          </a:p>
        </p:txBody>
      </p:sp>
    </p:spTree>
    <p:extLst>
      <p:ext uri="{BB962C8B-B14F-4D97-AF65-F5344CB8AC3E}">
        <p14:creationId xmlns:p14="http://schemas.microsoft.com/office/powerpoint/2010/main" val="31474411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Once you have decided on your transfer school, it’s time to start the application process. If you plan to attend a Texas university, most institutions use the Apply Texas Application.</a:t>
            </a:r>
            <a:r>
              <a:rPr lang="en-US" sz="1200" baseline="0" dirty="0" smtClean="0"/>
              <a:t>  </a:t>
            </a:r>
            <a:r>
              <a:rPr lang="en-US" sz="1200" dirty="0" smtClean="0"/>
              <a:t>Be aware that you will most likely be required to pay an application fee before you can start.</a:t>
            </a:r>
            <a:r>
              <a:rPr lang="en-US" sz="1200" baseline="0" dirty="0" smtClean="0"/>
              <a:t>  Some private schools may have their own application provided on their website.</a:t>
            </a:r>
            <a:endParaRPr lang="en-US" sz="1200" dirty="0" smtClean="0"/>
          </a:p>
          <a:p>
            <a:endParaRPr lang="en-US" sz="1200" dirty="0" smtClean="0"/>
          </a:p>
          <a:p>
            <a:r>
              <a:rPr lang="en-US" sz="1200" dirty="0" smtClean="0">
                <a:hlinkClick r:id="rId3"/>
              </a:rPr>
              <a:t>https://www.applytexas.org/adappc/gen/c_start.WBX</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DE80A9FF-7AEC-426D-9671-82E04805107A}" type="slidenum">
              <a:rPr lang="en-US" smtClean="0"/>
              <a:t>4</a:t>
            </a:fld>
            <a:endParaRPr lang="en-US"/>
          </a:p>
        </p:txBody>
      </p:sp>
    </p:spTree>
    <p:extLst>
      <p:ext uri="{BB962C8B-B14F-4D97-AF65-F5344CB8AC3E}">
        <p14:creationId xmlns:p14="http://schemas.microsoft.com/office/powerpoint/2010/main" val="13125710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t>Apply early</a:t>
            </a:r>
            <a:r>
              <a:rPr lang="en-US" sz="1200" baseline="0" dirty="0" smtClean="0"/>
              <a:t> – </a:t>
            </a:r>
            <a:r>
              <a:rPr lang="en-US" sz="1200" dirty="0" smtClean="0"/>
              <a:t>Check the university’s website for admission deadlines.  Submitting your application at least 6 months in advance is highly encouraged.  Applying early could also increase your chances of receiving transfer scholarships.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t>Submit Documents – Pay attention to additional required documents such as official transcripts, test scores, and essays. </a:t>
            </a:r>
            <a:r>
              <a:rPr lang="en-US" sz="1200" baseline="0" dirty="0" smtClean="0"/>
              <a:t> Each university has different requirements.</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t>If you are still taking courses at Lone Star when you apply, you will need to submit another official transcript once your last courses here are complete.</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t>Prepare Admissions Essay – If the</a:t>
            </a:r>
            <a:r>
              <a:rPr lang="en-US" sz="1200" baseline="0" dirty="0" smtClean="0"/>
              <a:t> institution requires an admissions essay, b</a:t>
            </a:r>
            <a:r>
              <a:rPr lang="en-US" sz="1200" dirty="0" smtClean="0"/>
              <a:t>egin working on a 500 word essay describing your </a:t>
            </a:r>
            <a:r>
              <a:rPr lang="en-US" sz="1200" u="none" dirty="0" smtClean="0"/>
              <a:t>purpose for applying to that specific institution </a:t>
            </a:r>
            <a:r>
              <a:rPr lang="en-US" sz="1200" dirty="0" smtClean="0"/>
              <a:t>and informing the admissions committee of any valuable information </a:t>
            </a:r>
            <a:r>
              <a:rPr lang="en-US" sz="1200" u="none" dirty="0" smtClean="0"/>
              <a:t>that they cannot obtain simply by looking over your transcript</a:t>
            </a:r>
            <a:r>
              <a:rPr lang="en-US" sz="1200" u="sng" dirty="0" smtClean="0"/>
              <a:t>.</a:t>
            </a:r>
          </a:p>
        </p:txBody>
      </p:sp>
      <p:sp>
        <p:nvSpPr>
          <p:cNvPr id="4" name="Slide Number Placeholder 3"/>
          <p:cNvSpPr>
            <a:spLocks noGrp="1"/>
          </p:cNvSpPr>
          <p:nvPr>
            <p:ph type="sldNum" sz="quarter" idx="10"/>
          </p:nvPr>
        </p:nvSpPr>
        <p:spPr/>
        <p:txBody>
          <a:bodyPr/>
          <a:lstStyle/>
          <a:p>
            <a:fld id="{DE80A9FF-7AEC-426D-9671-82E04805107A}" type="slidenum">
              <a:rPr lang="en-US" smtClean="0"/>
              <a:t>5</a:t>
            </a:fld>
            <a:endParaRPr lang="en-US"/>
          </a:p>
        </p:txBody>
      </p:sp>
    </p:spTree>
    <p:extLst>
      <p:ext uri="{BB962C8B-B14F-4D97-AF65-F5344CB8AC3E}">
        <p14:creationId xmlns:p14="http://schemas.microsoft.com/office/powerpoint/2010/main" val="4724291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Once you have submitted your application for admission, you should apply for financial aid by submitting your FAFSA – Free Application for Federal Student Aid.</a:t>
            </a:r>
          </a:p>
          <a:p>
            <a:endParaRPr lang="en-US" sz="1200" dirty="0" smtClean="0"/>
          </a:p>
          <a:p>
            <a:r>
              <a:rPr lang="en-US" sz="1200" dirty="0" smtClean="0">
                <a:hlinkClick r:id="rId3"/>
              </a:rPr>
              <a:t>https://fafsa.ed.gov/</a:t>
            </a:r>
            <a:endParaRPr lang="en-US" sz="1200" dirty="0" smtClean="0"/>
          </a:p>
          <a:p>
            <a:endParaRPr lang="en-US" sz="1200" dirty="0" smtClean="0"/>
          </a:p>
          <a:p>
            <a:pPr marL="171450" indent="-171450">
              <a:buFont typeface="Arial" panose="020B0604020202020204" pitchFamily="34" charset="0"/>
              <a:buChar char="•"/>
            </a:pPr>
            <a:r>
              <a:rPr lang="en-US" sz="1200" dirty="0" smtClean="0"/>
              <a:t>Completing the FAFSA will allow your transfer institution to determine if you qualify for financial aid, what types of aid you are eligible for, and how much aid you can receive.  </a:t>
            </a:r>
          </a:p>
          <a:p>
            <a:pPr marL="0" indent="0">
              <a:buFont typeface="Arial" panose="020B0604020202020204" pitchFamily="34" charset="0"/>
              <a:buNone/>
            </a:pPr>
            <a:endParaRPr lang="en-US" sz="1200" dirty="0" smtClean="0"/>
          </a:p>
          <a:p>
            <a:pPr marL="171450" indent="-171450">
              <a:buFont typeface="Arial" panose="020B0604020202020204" pitchFamily="34" charset="0"/>
              <a:buChar char="•"/>
            </a:pPr>
            <a:r>
              <a:rPr lang="en-US" sz="1200" dirty="0" smtClean="0"/>
              <a:t>Early completion of the FAFSA ensures you have time to collect any additional documentation needed so that your funds are ready in time for enrollment. </a:t>
            </a:r>
          </a:p>
          <a:p>
            <a:pPr marL="0" indent="0">
              <a:buFont typeface="Arial" panose="020B0604020202020204" pitchFamily="34" charset="0"/>
              <a:buNone/>
            </a:pPr>
            <a:endParaRPr lang="en-US" sz="1200" dirty="0" smtClean="0"/>
          </a:p>
          <a:p>
            <a:pPr marL="171450" indent="-171450">
              <a:buFont typeface="Arial" panose="020B0604020202020204" pitchFamily="34" charset="0"/>
              <a:buChar char="•"/>
            </a:pPr>
            <a:r>
              <a:rPr lang="en-US" sz="1200" dirty="0" smtClean="0"/>
              <a:t>Many universities offer scholarships that transfer students are awarded automatically if certain GPA and credit qualifications are met.  Be aware that some institutions may require you to fill out a separate scholarship application apart from</a:t>
            </a:r>
            <a:r>
              <a:rPr lang="en-US" sz="1200" baseline="0" dirty="0" smtClean="0"/>
              <a:t> FAFSA</a:t>
            </a:r>
            <a:r>
              <a:rPr lang="en-US" sz="1200" dirty="0" smtClean="0"/>
              <a:t>.    </a:t>
            </a:r>
          </a:p>
          <a:p>
            <a:endParaRPr lang="en-US" dirty="0"/>
          </a:p>
        </p:txBody>
      </p:sp>
      <p:sp>
        <p:nvSpPr>
          <p:cNvPr id="4" name="Slide Number Placeholder 3"/>
          <p:cNvSpPr>
            <a:spLocks noGrp="1"/>
          </p:cNvSpPr>
          <p:nvPr>
            <p:ph type="sldNum" sz="quarter" idx="10"/>
          </p:nvPr>
        </p:nvSpPr>
        <p:spPr/>
        <p:txBody>
          <a:bodyPr/>
          <a:lstStyle/>
          <a:p>
            <a:fld id="{DE80A9FF-7AEC-426D-9671-82E04805107A}" type="slidenum">
              <a:rPr lang="en-US" smtClean="0"/>
              <a:t>6</a:t>
            </a:fld>
            <a:endParaRPr lang="en-US"/>
          </a:p>
        </p:txBody>
      </p:sp>
    </p:spTree>
    <p:extLst>
      <p:ext uri="{BB962C8B-B14F-4D97-AF65-F5344CB8AC3E}">
        <p14:creationId xmlns:p14="http://schemas.microsoft.com/office/powerpoint/2010/main" val="35897272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sz="1200" dirty="0" smtClean="0"/>
              <a:t>Here are some</a:t>
            </a:r>
            <a:r>
              <a:rPr lang="en-US" sz="1200" baseline="0" dirty="0" smtClean="0"/>
              <a:t> important transfer policies to be aware of:</a:t>
            </a:r>
            <a:endParaRPr lang="en-US" sz="1200" dirty="0" smtClean="0"/>
          </a:p>
          <a:p>
            <a:pPr marL="171450" indent="-171450">
              <a:buFont typeface="Arial" panose="020B0604020202020204" pitchFamily="34" charset="0"/>
              <a:buChar char="•"/>
            </a:pPr>
            <a:endParaRPr lang="en-US" sz="1200" dirty="0" smtClean="0"/>
          </a:p>
          <a:p>
            <a:pPr marL="171450" indent="-171450">
              <a:buFont typeface="Arial" panose="020B0604020202020204" pitchFamily="34" charset="0"/>
              <a:buChar char="•"/>
            </a:pPr>
            <a:r>
              <a:rPr lang="en-US" sz="1200" dirty="0" smtClean="0"/>
              <a:t>Transfer Credit Maximum – Most universities will only accept up to 66 hours of transfer credit from another institution.  Be sure to check with your transfer school because this can vary.  </a:t>
            </a:r>
          </a:p>
          <a:p>
            <a:pPr marL="0" indent="0">
              <a:buFont typeface="Arial" panose="020B0604020202020204" pitchFamily="34" charset="0"/>
              <a:buNone/>
            </a:pPr>
            <a:endParaRPr lang="en-US" sz="1200" dirty="0" smtClean="0"/>
          </a:p>
          <a:p>
            <a:pPr marL="171450" indent="-171450">
              <a:buFont typeface="Arial" panose="020B0604020202020204" pitchFamily="34" charset="0"/>
              <a:buChar char="•"/>
            </a:pPr>
            <a:r>
              <a:rPr lang="en-US" sz="1200" dirty="0" smtClean="0"/>
              <a:t>Special Admission Requirements – Some majors/colleges will impose special admission criteria in addition to general transfer admission standards for specific programs regarding GPA, the number of allowable transfer credits etc.</a:t>
            </a:r>
          </a:p>
          <a:p>
            <a:pPr marL="0" indent="0">
              <a:buFont typeface="Arial" panose="020B0604020202020204" pitchFamily="34" charset="0"/>
              <a:buNone/>
            </a:pPr>
            <a:endParaRPr lang="en-US" sz="1200" dirty="0" smtClean="0"/>
          </a:p>
          <a:p>
            <a:pPr marL="171450" indent="-171450">
              <a:buFont typeface="Arial" panose="020B0604020202020204" pitchFamily="34" charset="0"/>
              <a:buChar char="•"/>
            </a:pPr>
            <a:r>
              <a:rPr lang="en-US" sz="1200" dirty="0" smtClean="0"/>
              <a:t>Six Drop Rule – As of Fall 2007, students are only allowed six Ws (withdrawals) throughout an entire undergraduate career.</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DE80A9FF-7AEC-426D-9671-82E04805107A}" type="slidenum">
              <a:rPr lang="en-US" smtClean="0"/>
              <a:t>7</a:t>
            </a:fld>
            <a:endParaRPr lang="en-US"/>
          </a:p>
        </p:txBody>
      </p:sp>
    </p:spTree>
    <p:extLst>
      <p:ext uri="{BB962C8B-B14F-4D97-AF65-F5344CB8AC3E}">
        <p14:creationId xmlns:p14="http://schemas.microsoft.com/office/powerpoint/2010/main" val="22635497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are quick</a:t>
            </a:r>
            <a:r>
              <a:rPr lang="en-US" baseline="0" dirty="0" smtClean="0"/>
              <a:t> links to great resources that can assist you with the transfer planning process.</a:t>
            </a:r>
          </a:p>
          <a:p>
            <a:endParaRPr lang="en-US" baseline="0" dirty="0" smtClean="0"/>
          </a:p>
          <a:p>
            <a:r>
              <a:rPr lang="en-US" baseline="0" dirty="0" smtClean="0"/>
              <a:t>LSC Tomball specifically offers a transfer page that includes information about transfer admission requirements, transfer scholarships, transfer guides, and more for multiple schools in Texas.</a:t>
            </a:r>
            <a:endParaRPr lang="en-US" dirty="0"/>
          </a:p>
        </p:txBody>
      </p:sp>
      <p:sp>
        <p:nvSpPr>
          <p:cNvPr id="4" name="Slide Number Placeholder 3"/>
          <p:cNvSpPr>
            <a:spLocks noGrp="1"/>
          </p:cNvSpPr>
          <p:nvPr>
            <p:ph type="sldNum" sz="quarter" idx="10"/>
          </p:nvPr>
        </p:nvSpPr>
        <p:spPr/>
        <p:txBody>
          <a:bodyPr/>
          <a:lstStyle/>
          <a:p>
            <a:fld id="{DE80A9FF-7AEC-426D-9671-82E04805107A}" type="slidenum">
              <a:rPr lang="en-US" smtClean="0"/>
              <a:t>8</a:t>
            </a:fld>
            <a:endParaRPr lang="en-US"/>
          </a:p>
        </p:txBody>
      </p:sp>
    </p:spTree>
    <p:extLst>
      <p:ext uri="{BB962C8B-B14F-4D97-AF65-F5344CB8AC3E}">
        <p14:creationId xmlns:p14="http://schemas.microsoft.com/office/powerpoint/2010/main" val="28493868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a</a:t>
            </a:r>
            <a:r>
              <a:rPr lang="en-US" baseline="0" dirty="0" smtClean="0"/>
              <a:t>dditional questions and assistance, please stop by our Advising and Counseling office or contact us by phone or email. </a:t>
            </a:r>
          </a:p>
          <a:p>
            <a:endParaRPr lang="en-US" baseline="0" smtClean="0"/>
          </a:p>
          <a:p>
            <a:r>
              <a:rPr lang="en-US" baseline="0" smtClean="0"/>
              <a:t>Thank </a:t>
            </a:r>
            <a:r>
              <a:rPr lang="en-US" baseline="0" dirty="0" smtClean="0"/>
              <a:t>you </a:t>
            </a:r>
            <a:r>
              <a:rPr lang="en-US" baseline="0" smtClean="0"/>
              <a:t>for joining me and have a great day! </a:t>
            </a:r>
            <a:endParaRPr lang="en-US" dirty="0"/>
          </a:p>
        </p:txBody>
      </p:sp>
      <p:sp>
        <p:nvSpPr>
          <p:cNvPr id="4" name="Slide Number Placeholder 3"/>
          <p:cNvSpPr>
            <a:spLocks noGrp="1"/>
          </p:cNvSpPr>
          <p:nvPr>
            <p:ph type="sldNum" sz="quarter" idx="10"/>
          </p:nvPr>
        </p:nvSpPr>
        <p:spPr/>
        <p:txBody>
          <a:bodyPr/>
          <a:lstStyle/>
          <a:p>
            <a:fld id="{DE80A9FF-7AEC-426D-9671-82E04805107A}" type="slidenum">
              <a:rPr lang="en-US" smtClean="0"/>
              <a:t>9</a:t>
            </a:fld>
            <a:endParaRPr lang="en-US"/>
          </a:p>
        </p:txBody>
      </p:sp>
    </p:spTree>
    <p:extLst>
      <p:ext uri="{BB962C8B-B14F-4D97-AF65-F5344CB8AC3E}">
        <p14:creationId xmlns:p14="http://schemas.microsoft.com/office/powerpoint/2010/main" val="32781092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442233A-7D54-452E-9B6A-67BB87ED0F07}" type="datetimeFigureOut">
              <a:rPr lang="en-US" smtClean="0"/>
              <a:t>2/4/2019</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6AFF748F-2A5A-4366-80D0-6B895B37C9BF}" type="slidenum">
              <a:rPr lang="en-US" smtClean="0"/>
              <a:t>‹#›</a:t>
            </a:fld>
            <a:endParaRPr lang="en-US"/>
          </a:p>
        </p:txBody>
      </p:sp>
    </p:spTree>
    <p:extLst>
      <p:ext uri="{BB962C8B-B14F-4D97-AF65-F5344CB8AC3E}">
        <p14:creationId xmlns:p14="http://schemas.microsoft.com/office/powerpoint/2010/main" val="2365354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442233A-7D54-452E-9B6A-67BB87ED0F07}"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FF748F-2A5A-4366-80D0-6B895B37C9BF}" type="slidenum">
              <a:rPr lang="en-US" smtClean="0"/>
              <a:t>‹#›</a:t>
            </a:fld>
            <a:endParaRPr lang="en-US"/>
          </a:p>
        </p:txBody>
      </p:sp>
    </p:spTree>
    <p:extLst>
      <p:ext uri="{BB962C8B-B14F-4D97-AF65-F5344CB8AC3E}">
        <p14:creationId xmlns:p14="http://schemas.microsoft.com/office/powerpoint/2010/main" val="647366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442233A-7D54-452E-9B6A-67BB87ED0F07}"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FF748F-2A5A-4366-80D0-6B895B37C9BF}" type="slidenum">
              <a:rPr lang="en-US" smtClean="0"/>
              <a:t>‹#›</a:t>
            </a:fld>
            <a:endParaRPr lang="en-US"/>
          </a:p>
        </p:txBody>
      </p:sp>
    </p:spTree>
    <p:extLst>
      <p:ext uri="{BB962C8B-B14F-4D97-AF65-F5344CB8AC3E}">
        <p14:creationId xmlns:p14="http://schemas.microsoft.com/office/powerpoint/2010/main" val="4952997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442233A-7D54-452E-9B6A-67BB87ED0F07}"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FF748F-2A5A-4366-80D0-6B895B37C9BF}" type="slidenum">
              <a:rPr lang="en-US" smtClean="0"/>
              <a:t>‹#›</a:t>
            </a:fld>
            <a:endParaRPr lang="en-US"/>
          </a:p>
        </p:txBody>
      </p:sp>
    </p:spTree>
    <p:extLst>
      <p:ext uri="{BB962C8B-B14F-4D97-AF65-F5344CB8AC3E}">
        <p14:creationId xmlns:p14="http://schemas.microsoft.com/office/powerpoint/2010/main" val="268507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442233A-7D54-452E-9B6A-67BB87ED0F07}"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FF748F-2A5A-4366-80D0-6B895B37C9BF}" type="slidenum">
              <a:rPr lang="en-US" smtClean="0"/>
              <a:t>‹#›</a:t>
            </a:fld>
            <a:endParaRPr lang="en-US"/>
          </a:p>
        </p:txBody>
      </p:sp>
    </p:spTree>
    <p:extLst>
      <p:ext uri="{BB962C8B-B14F-4D97-AF65-F5344CB8AC3E}">
        <p14:creationId xmlns:p14="http://schemas.microsoft.com/office/powerpoint/2010/main" val="40753863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442233A-7D54-452E-9B6A-67BB87ED0F07}"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FF748F-2A5A-4366-80D0-6B895B37C9BF}" type="slidenum">
              <a:rPr lang="en-US" smtClean="0"/>
              <a:t>‹#›</a:t>
            </a:fld>
            <a:endParaRPr lang="en-US"/>
          </a:p>
        </p:txBody>
      </p:sp>
    </p:spTree>
    <p:extLst>
      <p:ext uri="{BB962C8B-B14F-4D97-AF65-F5344CB8AC3E}">
        <p14:creationId xmlns:p14="http://schemas.microsoft.com/office/powerpoint/2010/main" val="33242762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442233A-7D54-452E-9B6A-67BB87ED0F07}"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FF748F-2A5A-4366-80D0-6B895B37C9BF}" type="slidenum">
              <a:rPr lang="en-US" smtClean="0"/>
              <a:t>‹#›</a:t>
            </a:fld>
            <a:endParaRPr lang="en-US"/>
          </a:p>
        </p:txBody>
      </p:sp>
    </p:spTree>
    <p:extLst>
      <p:ext uri="{BB962C8B-B14F-4D97-AF65-F5344CB8AC3E}">
        <p14:creationId xmlns:p14="http://schemas.microsoft.com/office/powerpoint/2010/main" val="41059839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442233A-7D54-452E-9B6A-67BB87ED0F07}"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FF748F-2A5A-4366-80D0-6B895B37C9BF}" type="slidenum">
              <a:rPr lang="en-US" smtClean="0"/>
              <a:t>‹#›</a:t>
            </a:fld>
            <a:endParaRPr lang="en-US"/>
          </a:p>
        </p:txBody>
      </p:sp>
    </p:spTree>
    <p:extLst>
      <p:ext uri="{BB962C8B-B14F-4D97-AF65-F5344CB8AC3E}">
        <p14:creationId xmlns:p14="http://schemas.microsoft.com/office/powerpoint/2010/main" val="11757499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442233A-7D54-452E-9B6A-67BB87ED0F07}"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FF748F-2A5A-4366-80D0-6B895B37C9BF}" type="slidenum">
              <a:rPr lang="en-US" smtClean="0"/>
              <a:t>‹#›</a:t>
            </a:fld>
            <a:endParaRPr lang="en-US"/>
          </a:p>
        </p:txBody>
      </p:sp>
    </p:spTree>
    <p:extLst>
      <p:ext uri="{BB962C8B-B14F-4D97-AF65-F5344CB8AC3E}">
        <p14:creationId xmlns:p14="http://schemas.microsoft.com/office/powerpoint/2010/main" val="1245463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442233A-7D54-452E-9B6A-67BB87ED0F07}"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6AFF748F-2A5A-4366-80D0-6B895B37C9BF}" type="slidenum">
              <a:rPr lang="en-US" smtClean="0"/>
              <a:t>‹#›</a:t>
            </a:fld>
            <a:endParaRPr lang="en-US"/>
          </a:p>
        </p:txBody>
      </p:sp>
    </p:spTree>
    <p:extLst>
      <p:ext uri="{BB962C8B-B14F-4D97-AF65-F5344CB8AC3E}">
        <p14:creationId xmlns:p14="http://schemas.microsoft.com/office/powerpoint/2010/main" val="1737068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442233A-7D54-452E-9B6A-67BB87ED0F07}"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FF748F-2A5A-4366-80D0-6B895B37C9BF}" type="slidenum">
              <a:rPr lang="en-US" smtClean="0"/>
              <a:t>‹#›</a:t>
            </a:fld>
            <a:endParaRPr lang="en-US"/>
          </a:p>
        </p:txBody>
      </p:sp>
    </p:spTree>
    <p:extLst>
      <p:ext uri="{BB962C8B-B14F-4D97-AF65-F5344CB8AC3E}">
        <p14:creationId xmlns:p14="http://schemas.microsoft.com/office/powerpoint/2010/main" val="1452008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442233A-7D54-452E-9B6A-67BB87ED0F07}"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FF748F-2A5A-4366-80D0-6B895B37C9BF}" type="slidenum">
              <a:rPr lang="en-US" smtClean="0"/>
              <a:t>‹#›</a:t>
            </a:fld>
            <a:endParaRPr lang="en-US"/>
          </a:p>
        </p:txBody>
      </p:sp>
    </p:spTree>
    <p:extLst>
      <p:ext uri="{BB962C8B-B14F-4D97-AF65-F5344CB8AC3E}">
        <p14:creationId xmlns:p14="http://schemas.microsoft.com/office/powerpoint/2010/main" val="45457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442233A-7D54-452E-9B6A-67BB87ED0F07}" type="datetimeFigureOut">
              <a:rPr lang="en-US" smtClean="0"/>
              <a:t>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FF748F-2A5A-4366-80D0-6B895B37C9BF}" type="slidenum">
              <a:rPr lang="en-US" smtClean="0"/>
              <a:t>‹#›</a:t>
            </a:fld>
            <a:endParaRPr lang="en-US"/>
          </a:p>
        </p:txBody>
      </p:sp>
    </p:spTree>
    <p:extLst>
      <p:ext uri="{BB962C8B-B14F-4D97-AF65-F5344CB8AC3E}">
        <p14:creationId xmlns:p14="http://schemas.microsoft.com/office/powerpoint/2010/main" val="2594404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442233A-7D54-452E-9B6A-67BB87ED0F07}" type="datetimeFigureOut">
              <a:rPr lang="en-US" smtClean="0"/>
              <a:t>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FF748F-2A5A-4366-80D0-6B895B37C9BF}" type="slidenum">
              <a:rPr lang="en-US" smtClean="0"/>
              <a:t>‹#›</a:t>
            </a:fld>
            <a:endParaRPr lang="en-US"/>
          </a:p>
        </p:txBody>
      </p:sp>
    </p:spTree>
    <p:extLst>
      <p:ext uri="{BB962C8B-B14F-4D97-AF65-F5344CB8AC3E}">
        <p14:creationId xmlns:p14="http://schemas.microsoft.com/office/powerpoint/2010/main" val="1496788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2233A-7D54-452E-9B6A-67BB87ED0F07}" type="datetimeFigureOut">
              <a:rPr lang="en-US" smtClean="0"/>
              <a:t>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FF748F-2A5A-4366-80D0-6B895B37C9BF}" type="slidenum">
              <a:rPr lang="en-US" smtClean="0"/>
              <a:t>‹#›</a:t>
            </a:fld>
            <a:endParaRPr lang="en-US"/>
          </a:p>
        </p:txBody>
      </p:sp>
    </p:spTree>
    <p:extLst>
      <p:ext uri="{BB962C8B-B14F-4D97-AF65-F5344CB8AC3E}">
        <p14:creationId xmlns:p14="http://schemas.microsoft.com/office/powerpoint/2010/main" val="821309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442233A-7D54-452E-9B6A-67BB87ED0F07}"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FF748F-2A5A-4366-80D0-6B895B37C9BF}" type="slidenum">
              <a:rPr lang="en-US" smtClean="0"/>
              <a:t>‹#›</a:t>
            </a:fld>
            <a:endParaRPr lang="en-US"/>
          </a:p>
        </p:txBody>
      </p:sp>
    </p:spTree>
    <p:extLst>
      <p:ext uri="{BB962C8B-B14F-4D97-AF65-F5344CB8AC3E}">
        <p14:creationId xmlns:p14="http://schemas.microsoft.com/office/powerpoint/2010/main" val="33626175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442233A-7D54-452E-9B6A-67BB87ED0F07}"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FF748F-2A5A-4366-80D0-6B895B37C9BF}" type="slidenum">
              <a:rPr lang="en-US" smtClean="0"/>
              <a:t>‹#›</a:t>
            </a:fld>
            <a:endParaRPr lang="en-US"/>
          </a:p>
        </p:txBody>
      </p:sp>
    </p:spTree>
    <p:extLst>
      <p:ext uri="{BB962C8B-B14F-4D97-AF65-F5344CB8AC3E}">
        <p14:creationId xmlns:p14="http://schemas.microsoft.com/office/powerpoint/2010/main" val="3881417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442233A-7D54-452E-9B6A-67BB87ED0F07}" type="datetimeFigureOut">
              <a:rPr lang="en-US" smtClean="0"/>
              <a:t>2/4/2019</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AFF748F-2A5A-4366-80D0-6B895B37C9BF}" type="slidenum">
              <a:rPr lang="en-US" smtClean="0"/>
              <a:t>‹#›</a:t>
            </a:fld>
            <a:endParaRPr lang="en-US"/>
          </a:p>
        </p:txBody>
      </p:sp>
    </p:spTree>
    <p:extLst>
      <p:ext uri="{BB962C8B-B14F-4D97-AF65-F5344CB8AC3E}">
        <p14:creationId xmlns:p14="http://schemas.microsoft.com/office/powerpoint/2010/main" val="2126076855"/>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lonestar.edu/transfer-tomball.ht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www.collegeforalltexans.com/" TargetMode="External"/><Relationship Id="rId5" Type="http://schemas.openxmlformats.org/officeDocument/2006/relationships/hyperlink" Target="https://fafsa.ed.gov/" TargetMode="External"/><Relationship Id="rId4" Type="http://schemas.openxmlformats.org/officeDocument/2006/relationships/hyperlink" Target="https://www.applytexas.org/adappc/gen/c_start.WBX"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35420" y="2175198"/>
            <a:ext cx="8574622" cy="2616199"/>
          </a:xfrm>
        </p:spPr>
        <p:txBody>
          <a:bodyPr>
            <a:noAutofit/>
          </a:bodyPr>
          <a:lstStyle/>
          <a:p>
            <a:r>
              <a:rPr lang="en-US" dirty="0">
                <a:solidFill>
                  <a:schemeClr val="tx1">
                    <a:lumMod val="85000"/>
                    <a:lumOff val="15000"/>
                  </a:schemeClr>
                </a:solidFill>
                <a:latin typeface="Candara" panose="020E0502030303020204" pitchFamily="34" charset="0"/>
              </a:rPr>
              <a:t>Transferring to a </a:t>
            </a:r>
            <a:br>
              <a:rPr lang="en-US" dirty="0">
                <a:solidFill>
                  <a:schemeClr val="tx1">
                    <a:lumMod val="85000"/>
                    <a:lumOff val="15000"/>
                  </a:schemeClr>
                </a:solidFill>
                <a:latin typeface="Candara" panose="020E0502030303020204" pitchFamily="34" charset="0"/>
              </a:rPr>
            </a:br>
            <a:r>
              <a:rPr lang="en-US" dirty="0" smtClean="0">
                <a:solidFill>
                  <a:schemeClr val="tx1">
                    <a:lumMod val="85000"/>
                    <a:lumOff val="15000"/>
                  </a:schemeClr>
                </a:solidFill>
                <a:latin typeface="Bookman Old Style" panose="02050604050505020204" pitchFamily="18" charset="0"/>
              </a:rPr>
              <a:t>4</a:t>
            </a:r>
            <a:r>
              <a:rPr lang="en-US" dirty="0" smtClean="0">
                <a:solidFill>
                  <a:schemeClr val="tx1">
                    <a:lumMod val="85000"/>
                    <a:lumOff val="15000"/>
                  </a:schemeClr>
                </a:solidFill>
                <a:latin typeface="Candara" panose="020E0502030303020204" pitchFamily="34" charset="0"/>
              </a:rPr>
              <a:t>-Year </a:t>
            </a:r>
            <a:r>
              <a:rPr lang="en-US" dirty="0">
                <a:solidFill>
                  <a:schemeClr val="tx1">
                    <a:lumMod val="85000"/>
                    <a:lumOff val="15000"/>
                  </a:schemeClr>
                </a:solidFill>
                <a:latin typeface="Candara" panose="020E0502030303020204" pitchFamily="34" charset="0"/>
              </a:rPr>
              <a:t>University</a:t>
            </a:r>
            <a:br>
              <a:rPr lang="en-US" dirty="0">
                <a:solidFill>
                  <a:schemeClr val="tx1">
                    <a:lumMod val="85000"/>
                    <a:lumOff val="15000"/>
                  </a:schemeClr>
                </a:solidFill>
                <a:latin typeface="Candara" panose="020E0502030303020204" pitchFamily="34" charset="0"/>
              </a:rPr>
            </a:br>
            <a:endParaRPr lang="en-US" dirty="0"/>
          </a:p>
        </p:txBody>
      </p:sp>
    </p:spTree>
    <p:extLst>
      <p:ext uri="{BB962C8B-B14F-4D97-AF65-F5344CB8AC3E}">
        <p14:creationId xmlns:p14="http://schemas.microsoft.com/office/powerpoint/2010/main" val="414539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1501588"/>
          </a:xfrm>
        </p:spPr>
        <p:txBody>
          <a:bodyPr/>
          <a:lstStyle/>
          <a:p>
            <a:r>
              <a:rPr lang="en-US" dirty="0" smtClean="0"/>
              <a:t>Choose a Major</a:t>
            </a:r>
            <a:endParaRPr lang="en-US" dirty="0"/>
          </a:p>
        </p:txBody>
      </p:sp>
      <p:sp>
        <p:nvSpPr>
          <p:cNvPr id="3" name="Content Placeholder 2"/>
          <p:cNvSpPr>
            <a:spLocks noGrp="1"/>
          </p:cNvSpPr>
          <p:nvPr>
            <p:ph idx="1"/>
          </p:nvPr>
        </p:nvSpPr>
        <p:spPr>
          <a:xfrm>
            <a:off x="3227295" y="2846294"/>
            <a:ext cx="8275729" cy="3124201"/>
          </a:xfrm>
        </p:spPr>
        <p:txBody>
          <a:bodyPr>
            <a:noAutofit/>
          </a:bodyPr>
          <a:lstStyle/>
          <a:p>
            <a:r>
              <a:rPr lang="en-US" sz="2800" dirty="0" smtClean="0"/>
              <a:t>Declare a major</a:t>
            </a:r>
          </a:p>
          <a:p>
            <a:pPr lvl="1"/>
            <a:r>
              <a:rPr lang="en-US" sz="2800" dirty="0" smtClean="0"/>
              <a:t>Meet with an Academic </a:t>
            </a:r>
            <a:r>
              <a:rPr lang="en-US" sz="2800" dirty="0"/>
              <a:t>A</a:t>
            </a:r>
            <a:r>
              <a:rPr lang="en-US" sz="2800" dirty="0" smtClean="0"/>
              <a:t>dvisor</a:t>
            </a:r>
          </a:p>
          <a:p>
            <a:pPr lvl="1"/>
            <a:r>
              <a:rPr lang="en-US" sz="2800" dirty="0" smtClean="0"/>
              <a:t>Review degree plans</a:t>
            </a:r>
          </a:p>
          <a:p>
            <a:r>
              <a:rPr lang="en-US" sz="2800" dirty="0" smtClean="0"/>
              <a:t>Undecided on a major</a:t>
            </a:r>
          </a:p>
          <a:p>
            <a:pPr lvl="1"/>
            <a:r>
              <a:rPr lang="en-US" sz="2800" dirty="0" smtClean="0"/>
              <a:t>Meet with a Career Counselor</a:t>
            </a:r>
          </a:p>
          <a:p>
            <a:pPr lvl="1"/>
            <a:r>
              <a:rPr lang="en-US" sz="2800" dirty="0" smtClean="0"/>
              <a:t>Do What You Are Assessment</a:t>
            </a:r>
          </a:p>
          <a:p>
            <a:endParaRPr lang="en-US" sz="2800" dirty="0"/>
          </a:p>
        </p:txBody>
      </p:sp>
    </p:spTree>
    <p:extLst>
      <p:ext uri="{BB962C8B-B14F-4D97-AF65-F5344CB8AC3E}">
        <p14:creationId xmlns:p14="http://schemas.microsoft.com/office/powerpoint/2010/main" val="1473454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Choose a College/University</a:t>
            </a:r>
            <a:endParaRPr lang="en-US" dirty="0"/>
          </a:p>
        </p:txBody>
      </p:sp>
      <p:sp>
        <p:nvSpPr>
          <p:cNvPr id="3" name="Content Placeholder 2"/>
          <p:cNvSpPr>
            <a:spLocks noGrp="1"/>
          </p:cNvSpPr>
          <p:nvPr>
            <p:ph idx="1"/>
          </p:nvPr>
        </p:nvSpPr>
        <p:spPr>
          <a:xfrm>
            <a:off x="3281083" y="2900081"/>
            <a:ext cx="8221941" cy="3124201"/>
          </a:xfrm>
        </p:spPr>
        <p:txBody>
          <a:bodyPr>
            <a:normAutofit/>
          </a:bodyPr>
          <a:lstStyle/>
          <a:p>
            <a:r>
              <a:rPr lang="en-US" sz="2800" dirty="0" smtClean="0"/>
              <a:t>Location</a:t>
            </a:r>
          </a:p>
          <a:p>
            <a:r>
              <a:rPr lang="en-US" sz="2800" dirty="0" smtClean="0"/>
              <a:t>Size</a:t>
            </a:r>
          </a:p>
          <a:p>
            <a:r>
              <a:rPr lang="en-US" sz="2800" dirty="0" smtClean="0"/>
              <a:t>Majors and Programs offered</a:t>
            </a:r>
          </a:p>
          <a:p>
            <a:r>
              <a:rPr lang="en-US" sz="2800" dirty="0" smtClean="0"/>
              <a:t>Financial Aid and Scholarships</a:t>
            </a:r>
          </a:p>
          <a:p>
            <a:r>
              <a:rPr lang="en-US" sz="2800" dirty="0" smtClean="0"/>
              <a:t>Housing</a:t>
            </a:r>
          </a:p>
          <a:p>
            <a:endParaRPr lang="en-US" sz="2800" dirty="0" smtClean="0"/>
          </a:p>
          <a:p>
            <a:endParaRPr lang="en-US" sz="2800" dirty="0" smtClean="0"/>
          </a:p>
        </p:txBody>
      </p:sp>
    </p:spTree>
    <p:extLst>
      <p:ext uri="{BB962C8B-B14F-4D97-AF65-F5344CB8AC3E}">
        <p14:creationId xmlns:p14="http://schemas.microsoft.com/office/powerpoint/2010/main" val="2612095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201707"/>
            <a:ext cx="10018713" cy="1250576"/>
          </a:xfrm>
        </p:spPr>
        <p:txBody>
          <a:bodyPr/>
          <a:lstStyle/>
          <a:p>
            <a:r>
              <a:rPr lang="en-US" dirty="0" smtClean="0"/>
              <a:t>Apply for Admission</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946300" y="1452283"/>
            <a:ext cx="7094733" cy="5153389"/>
          </a:xfrm>
        </p:spPr>
      </p:pic>
    </p:spTree>
    <p:extLst>
      <p:ext uri="{BB962C8B-B14F-4D97-AF65-F5344CB8AC3E}">
        <p14:creationId xmlns:p14="http://schemas.microsoft.com/office/powerpoint/2010/main" val="2171153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Apply for Admission</a:t>
            </a:r>
            <a:endParaRPr lang="en-US" dirty="0"/>
          </a:p>
        </p:txBody>
      </p:sp>
      <p:sp>
        <p:nvSpPr>
          <p:cNvPr id="3" name="Content Placeholder 2"/>
          <p:cNvSpPr>
            <a:spLocks noGrp="1"/>
          </p:cNvSpPr>
          <p:nvPr>
            <p:ph idx="1"/>
          </p:nvPr>
        </p:nvSpPr>
        <p:spPr>
          <a:xfrm>
            <a:off x="3227295" y="2438399"/>
            <a:ext cx="8275729" cy="3124201"/>
          </a:xfrm>
        </p:spPr>
        <p:txBody>
          <a:bodyPr>
            <a:normAutofit/>
          </a:bodyPr>
          <a:lstStyle/>
          <a:p>
            <a:r>
              <a:rPr lang="en-US" sz="2800" dirty="0" smtClean="0"/>
              <a:t>Apply early</a:t>
            </a:r>
          </a:p>
          <a:p>
            <a:r>
              <a:rPr lang="en-US" sz="2800" dirty="0" smtClean="0"/>
              <a:t>Submit additional required documents</a:t>
            </a:r>
          </a:p>
          <a:p>
            <a:r>
              <a:rPr lang="en-US" sz="2800" dirty="0" smtClean="0"/>
              <a:t>Prepare admissions essay</a:t>
            </a:r>
          </a:p>
          <a:p>
            <a:endParaRPr lang="en-US" sz="2800" dirty="0"/>
          </a:p>
        </p:txBody>
      </p:sp>
    </p:spTree>
    <p:extLst>
      <p:ext uri="{BB962C8B-B14F-4D97-AF65-F5344CB8AC3E}">
        <p14:creationId xmlns:p14="http://schemas.microsoft.com/office/powerpoint/2010/main" val="470431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2594" y="416859"/>
            <a:ext cx="10018713" cy="999565"/>
          </a:xfrm>
        </p:spPr>
        <p:txBody>
          <a:bodyPr/>
          <a:lstStyle/>
          <a:p>
            <a:r>
              <a:rPr lang="en-US" dirty="0" smtClean="0"/>
              <a:t>Apply for Financial Aid</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567076" y="1654427"/>
            <a:ext cx="7709748" cy="4871879"/>
          </a:xfrm>
        </p:spPr>
      </p:pic>
    </p:spTree>
    <p:extLst>
      <p:ext uri="{BB962C8B-B14F-4D97-AF65-F5344CB8AC3E}">
        <p14:creationId xmlns:p14="http://schemas.microsoft.com/office/powerpoint/2010/main" val="3354314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Transfer Policies</a:t>
            </a:r>
            <a:endParaRPr lang="en-US" dirty="0"/>
          </a:p>
        </p:txBody>
      </p:sp>
      <p:sp>
        <p:nvSpPr>
          <p:cNvPr id="3" name="Content Placeholder 2"/>
          <p:cNvSpPr>
            <a:spLocks noGrp="1"/>
          </p:cNvSpPr>
          <p:nvPr>
            <p:ph idx="1"/>
          </p:nvPr>
        </p:nvSpPr>
        <p:spPr>
          <a:xfrm>
            <a:off x="2868706" y="2667000"/>
            <a:ext cx="8634317" cy="2496672"/>
          </a:xfrm>
        </p:spPr>
        <p:txBody>
          <a:bodyPr>
            <a:normAutofit/>
          </a:bodyPr>
          <a:lstStyle/>
          <a:p>
            <a:r>
              <a:rPr lang="en-US" sz="2800" dirty="0" smtClean="0"/>
              <a:t>Transfer Credit Maximum</a:t>
            </a:r>
          </a:p>
          <a:p>
            <a:r>
              <a:rPr lang="en-US" sz="2800" dirty="0" smtClean="0"/>
              <a:t>Special Admissions Requirements</a:t>
            </a:r>
          </a:p>
          <a:p>
            <a:r>
              <a:rPr lang="en-US" sz="2800" dirty="0" smtClean="0"/>
              <a:t>6 Drop Rule</a:t>
            </a:r>
            <a:endParaRPr lang="en-US" sz="2800" dirty="0"/>
          </a:p>
        </p:txBody>
      </p:sp>
    </p:spTree>
    <p:extLst>
      <p:ext uri="{BB962C8B-B14F-4D97-AF65-F5344CB8AC3E}">
        <p14:creationId xmlns:p14="http://schemas.microsoft.com/office/powerpoint/2010/main" val="3680574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a:xfrm>
            <a:off x="2671481" y="2182905"/>
            <a:ext cx="9090213" cy="3877236"/>
          </a:xfrm>
        </p:spPr>
        <p:txBody>
          <a:bodyPr>
            <a:noAutofit/>
          </a:bodyPr>
          <a:lstStyle/>
          <a:p>
            <a:pPr>
              <a:spcBef>
                <a:spcPts val="300"/>
              </a:spcBef>
              <a:spcAft>
                <a:spcPts val="300"/>
              </a:spcAft>
            </a:pPr>
            <a:r>
              <a:rPr lang="en-US" sz="2800" dirty="0"/>
              <a:t>LSC Tomball’s Transfer </a:t>
            </a:r>
            <a:r>
              <a:rPr lang="en-US" sz="2800" dirty="0" smtClean="0"/>
              <a:t>Page</a:t>
            </a:r>
          </a:p>
          <a:p>
            <a:pPr lvl="1">
              <a:spcBef>
                <a:spcPts val="300"/>
              </a:spcBef>
              <a:spcAft>
                <a:spcPts val="300"/>
              </a:spcAft>
            </a:pPr>
            <a:r>
              <a:rPr lang="en-US" sz="2800" dirty="0" smtClean="0">
                <a:hlinkClick r:id="rId3"/>
              </a:rPr>
              <a:t>http</a:t>
            </a:r>
            <a:r>
              <a:rPr lang="en-US" sz="2800" dirty="0">
                <a:hlinkClick r:id="rId3"/>
              </a:rPr>
              <a:t>://</a:t>
            </a:r>
            <a:r>
              <a:rPr lang="en-US" sz="2800" dirty="0" smtClean="0">
                <a:hlinkClick r:id="rId3"/>
              </a:rPr>
              <a:t>www.lonestar.edu/transfer-tomball.htm</a:t>
            </a:r>
            <a:endParaRPr lang="en-US" sz="2800" dirty="0" smtClean="0"/>
          </a:p>
          <a:p>
            <a:pPr>
              <a:spcBef>
                <a:spcPts val="300"/>
              </a:spcBef>
              <a:spcAft>
                <a:spcPts val="300"/>
              </a:spcAft>
            </a:pPr>
            <a:r>
              <a:rPr lang="en-US" sz="2800" dirty="0" smtClean="0"/>
              <a:t>Apply Texas</a:t>
            </a:r>
          </a:p>
          <a:p>
            <a:pPr lvl="1">
              <a:spcBef>
                <a:spcPts val="300"/>
              </a:spcBef>
              <a:spcAft>
                <a:spcPts val="300"/>
              </a:spcAft>
            </a:pPr>
            <a:r>
              <a:rPr lang="en-US" sz="2800" dirty="0" smtClean="0">
                <a:hlinkClick r:id="rId4"/>
              </a:rPr>
              <a:t>https</a:t>
            </a:r>
            <a:r>
              <a:rPr lang="en-US" sz="2800" dirty="0">
                <a:hlinkClick r:id="rId4"/>
              </a:rPr>
              <a:t>://www.applytexas.org/adappc/gen/c_start.WBX</a:t>
            </a:r>
            <a:endParaRPr lang="en-US" sz="2800" dirty="0"/>
          </a:p>
          <a:p>
            <a:pPr>
              <a:spcBef>
                <a:spcPts val="300"/>
              </a:spcBef>
              <a:spcAft>
                <a:spcPts val="300"/>
              </a:spcAft>
            </a:pPr>
            <a:r>
              <a:rPr lang="en-US" sz="2800" dirty="0" smtClean="0"/>
              <a:t>FAFSA</a:t>
            </a:r>
          </a:p>
          <a:p>
            <a:pPr lvl="1">
              <a:spcBef>
                <a:spcPts val="300"/>
              </a:spcBef>
              <a:spcAft>
                <a:spcPts val="300"/>
              </a:spcAft>
            </a:pPr>
            <a:r>
              <a:rPr lang="en-US" sz="2800" dirty="0" smtClean="0">
                <a:hlinkClick r:id="rId5"/>
              </a:rPr>
              <a:t>https</a:t>
            </a:r>
            <a:r>
              <a:rPr lang="en-US" sz="2800" dirty="0">
                <a:hlinkClick r:id="rId5"/>
              </a:rPr>
              <a:t>://fafsa.ed.gov</a:t>
            </a:r>
            <a:r>
              <a:rPr lang="en-US" sz="2800" dirty="0" smtClean="0">
                <a:hlinkClick r:id="rId5"/>
              </a:rPr>
              <a:t>/</a:t>
            </a:r>
            <a:endParaRPr lang="en-US" sz="2800" dirty="0" smtClean="0"/>
          </a:p>
          <a:p>
            <a:pPr>
              <a:spcBef>
                <a:spcPts val="300"/>
              </a:spcBef>
              <a:spcAft>
                <a:spcPts val="300"/>
              </a:spcAft>
            </a:pPr>
            <a:r>
              <a:rPr lang="en-US" sz="2800" dirty="0" smtClean="0"/>
              <a:t>College For All Texans</a:t>
            </a:r>
          </a:p>
          <a:p>
            <a:pPr lvl="1">
              <a:spcBef>
                <a:spcPts val="300"/>
              </a:spcBef>
              <a:spcAft>
                <a:spcPts val="300"/>
              </a:spcAft>
            </a:pPr>
            <a:r>
              <a:rPr lang="en-US" sz="2800" dirty="0">
                <a:hlinkClick r:id="rId6"/>
              </a:rPr>
              <a:t>http://www.collegeforalltexans.com</a:t>
            </a:r>
            <a:r>
              <a:rPr lang="en-US" sz="2800" dirty="0" smtClean="0">
                <a:hlinkClick r:id="rId6"/>
              </a:rPr>
              <a:t>/</a:t>
            </a:r>
            <a:r>
              <a:rPr lang="en-US" sz="2800" dirty="0" smtClean="0"/>
              <a:t> </a:t>
            </a:r>
            <a:endParaRPr lang="en-US" sz="2800" dirty="0"/>
          </a:p>
        </p:txBody>
      </p:sp>
    </p:spTree>
    <p:extLst>
      <p:ext uri="{BB962C8B-B14F-4D97-AF65-F5344CB8AC3E}">
        <p14:creationId xmlns:p14="http://schemas.microsoft.com/office/powerpoint/2010/main" val="3558969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LSC Tomball Advising and Counseling</a:t>
            </a:r>
            <a:endParaRPr lang="en-US" dirty="0"/>
          </a:p>
        </p:txBody>
      </p:sp>
      <p:sp>
        <p:nvSpPr>
          <p:cNvPr id="3" name="Content Placeholder 2"/>
          <p:cNvSpPr>
            <a:spLocks noGrp="1"/>
          </p:cNvSpPr>
          <p:nvPr>
            <p:ph sz="half" idx="1"/>
          </p:nvPr>
        </p:nvSpPr>
        <p:spPr>
          <a:xfrm>
            <a:off x="1842899" y="2438399"/>
            <a:ext cx="4895055" cy="4249272"/>
          </a:xfrm>
        </p:spPr>
        <p:txBody>
          <a:bodyPr>
            <a:noAutofit/>
          </a:bodyPr>
          <a:lstStyle/>
          <a:p>
            <a:pPr marL="0" indent="0" algn="ctr">
              <a:spcBef>
                <a:spcPts val="0"/>
              </a:spcBef>
              <a:buNone/>
            </a:pPr>
            <a:r>
              <a:rPr lang="en-US" sz="3200" u="sng" dirty="0" smtClean="0">
                <a:latin typeface="Calibri" panose="020F0502020204030204" pitchFamily="34" charset="0"/>
                <a:ea typeface="Cambria Math" panose="02040503050406030204" pitchFamily="18" charset="0"/>
              </a:rPr>
              <a:t>Location</a:t>
            </a:r>
          </a:p>
          <a:p>
            <a:pPr marL="0" indent="0" algn="ctr">
              <a:spcBef>
                <a:spcPts val="0"/>
              </a:spcBef>
              <a:buNone/>
            </a:pPr>
            <a:r>
              <a:rPr lang="en-US" sz="3200" dirty="0" smtClean="0">
                <a:latin typeface="Calibri" panose="020F0502020204030204" pitchFamily="34" charset="0"/>
                <a:ea typeface="Cambria Math" panose="02040503050406030204" pitchFamily="18" charset="0"/>
              </a:rPr>
              <a:t>Office C-100</a:t>
            </a:r>
          </a:p>
          <a:p>
            <a:pPr marL="0" indent="0" algn="ctr">
              <a:spcBef>
                <a:spcPts val="0"/>
              </a:spcBef>
              <a:buNone/>
            </a:pPr>
            <a:r>
              <a:rPr lang="en-US" sz="3200" u="sng" dirty="0" smtClean="0">
                <a:latin typeface="Calibri" panose="020F0502020204030204" pitchFamily="34" charset="0"/>
                <a:ea typeface="Cambria Math" panose="02040503050406030204" pitchFamily="18" charset="0"/>
              </a:rPr>
              <a:t>Phone Number</a:t>
            </a:r>
            <a:endParaRPr lang="en-US" sz="3200" u="sng" dirty="0">
              <a:latin typeface="Calibri" panose="020F0502020204030204" pitchFamily="34" charset="0"/>
              <a:ea typeface="Cambria Math" panose="02040503050406030204" pitchFamily="18" charset="0"/>
            </a:endParaRPr>
          </a:p>
          <a:p>
            <a:pPr marL="0" indent="0" algn="ctr">
              <a:spcBef>
                <a:spcPts val="0"/>
              </a:spcBef>
              <a:buNone/>
            </a:pPr>
            <a:r>
              <a:rPr lang="en-US" sz="3200" dirty="0" smtClean="0">
                <a:latin typeface="Calibri" panose="020F0502020204030204" pitchFamily="34" charset="0"/>
                <a:ea typeface="Cambria Math" panose="02040503050406030204" pitchFamily="18" charset="0"/>
              </a:rPr>
              <a:t>281.351.3310</a:t>
            </a:r>
          </a:p>
          <a:p>
            <a:pPr marL="0" indent="0" algn="ctr">
              <a:spcBef>
                <a:spcPts val="0"/>
              </a:spcBef>
              <a:buNone/>
            </a:pPr>
            <a:r>
              <a:rPr lang="en-US" sz="3200" u="sng" dirty="0" smtClean="0">
                <a:latin typeface="Calibri" panose="020F0502020204030204" pitchFamily="34" charset="0"/>
                <a:ea typeface="Cambria Math" panose="02040503050406030204" pitchFamily="18" charset="0"/>
              </a:rPr>
              <a:t>Email</a:t>
            </a:r>
          </a:p>
          <a:p>
            <a:pPr marL="0" indent="0" algn="ctr">
              <a:spcBef>
                <a:spcPts val="0"/>
              </a:spcBef>
              <a:buNone/>
            </a:pPr>
            <a:r>
              <a:rPr lang="en-US" sz="3200" dirty="0" smtClean="0">
                <a:latin typeface="Calibri" panose="020F0502020204030204" pitchFamily="34" charset="0"/>
                <a:ea typeface="Cambria Math" panose="02040503050406030204" pitchFamily="18" charset="0"/>
              </a:rPr>
              <a:t>tcinfo@lonestar.edu</a:t>
            </a:r>
            <a:endParaRPr lang="en-US" sz="3200" dirty="0">
              <a:latin typeface="Calibri" panose="020F0502020204030204" pitchFamily="34" charset="0"/>
              <a:ea typeface="Cambria Math" panose="02040503050406030204" pitchFamily="18" charset="0"/>
            </a:endParaRPr>
          </a:p>
          <a:p>
            <a:pPr marL="0" indent="0" algn="ctr">
              <a:buNone/>
            </a:pPr>
            <a:r>
              <a:rPr lang="en-US" sz="3200" dirty="0"/>
              <a:t> </a:t>
            </a:r>
          </a:p>
        </p:txBody>
      </p:sp>
      <p:sp>
        <p:nvSpPr>
          <p:cNvPr id="4" name="Content Placeholder 3"/>
          <p:cNvSpPr>
            <a:spLocks noGrp="1"/>
          </p:cNvSpPr>
          <p:nvPr>
            <p:ph sz="half" idx="2"/>
          </p:nvPr>
        </p:nvSpPr>
        <p:spPr>
          <a:xfrm>
            <a:off x="6607967" y="2443841"/>
            <a:ext cx="4895057" cy="3456214"/>
          </a:xfrm>
        </p:spPr>
        <p:txBody>
          <a:bodyPr>
            <a:noAutofit/>
          </a:bodyPr>
          <a:lstStyle/>
          <a:p>
            <a:pPr marL="0" indent="0" algn="ctr">
              <a:spcBef>
                <a:spcPts val="0"/>
              </a:spcBef>
              <a:spcAft>
                <a:spcPts val="0"/>
              </a:spcAft>
              <a:buNone/>
            </a:pPr>
            <a:r>
              <a:rPr lang="en-US" sz="3200" u="sng" dirty="0">
                <a:latin typeface="Calibri" panose="020F0502020204030204" pitchFamily="34" charset="0"/>
                <a:ea typeface="Cambria Math" panose="02040503050406030204" pitchFamily="18" charset="0"/>
              </a:rPr>
              <a:t>Office Hours</a:t>
            </a:r>
          </a:p>
          <a:p>
            <a:pPr marL="0" indent="0" algn="ctr">
              <a:spcBef>
                <a:spcPts val="0"/>
              </a:spcBef>
              <a:spcAft>
                <a:spcPts val="0"/>
              </a:spcAft>
              <a:buNone/>
            </a:pPr>
            <a:r>
              <a:rPr lang="en-US" sz="3200" b="1" dirty="0">
                <a:latin typeface="Calibri" panose="020F0502020204030204" pitchFamily="34" charset="0"/>
                <a:ea typeface="Cambria Math" panose="02040503050406030204" pitchFamily="18" charset="0"/>
              </a:rPr>
              <a:t>Monday -Thursday </a:t>
            </a:r>
          </a:p>
          <a:p>
            <a:pPr marL="0" indent="0" algn="ctr">
              <a:spcBef>
                <a:spcPts val="0"/>
              </a:spcBef>
              <a:spcAft>
                <a:spcPts val="0"/>
              </a:spcAft>
              <a:buNone/>
            </a:pPr>
            <a:r>
              <a:rPr lang="en-US" sz="3200" dirty="0">
                <a:latin typeface="Calibri" panose="020F0502020204030204" pitchFamily="34" charset="0"/>
              </a:rPr>
              <a:t>8:00 a.m. - 7:00 p.m.</a:t>
            </a:r>
          </a:p>
          <a:p>
            <a:pPr marL="0" indent="0" algn="ctr">
              <a:spcBef>
                <a:spcPts val="0"/>
              </a:spcBef>
              <a:spcAft>
                <a:spcPts val="0"/>
              </a:spcAft>
              <a:buNone/>
            </a:pPr>
            <a:r>
              <a:rPr lang="en-US" sz="3200" b="1" dirty="0">
                <a:latin typeface="Calibri" panose="020F0502020204030204" pitchFamily="34" charset="0"/>
                <a:ea typeface="Cambria Math" panose="02040503050406030204" pitchFamily="18" charset="0"/>
              </a:rPr>
              <a:t>Friday </a:t>
            </a:r>
          </a:p>
          <a:p>
            <a:pPr marL="0" indent="0" algn="ctr">
              <a:spcBef>
                <a:spcPts val="0"/>
              </a:spcBef>
              <a:spcAft>
                <a:spcPts val="0"/>
              </a:spcAft>
              <a:buNone/>
            </a:pPr>
            <a:r>
              <a:rPr lang="en-US" sz="3200" dirty="0">
                <a:latin typeface="Calibri" panose="020F0502020204030204" pitchFamily="34" charset="0"/>
              </a:rPr>
              <a:t>8:00 a.m. - 4:30 p.m.</a:t>
            </a:r>
          </a:p>
          <a:p>
            <a:pPr marL="0" indent="0" algn="ctr">
              <a:spcBef>
                <a:spcPts val="0"/>
              </a:spcBef>
              <a:spcAft>
                <a:spcPts val="0"/>
              </a:spcAft>
              <a:buNone/>
            </a:pPr>
            <a:r>
              <a:rPr lang="en-US" sz="3200" b="1" dirty="0">
                <a:latin typeface="Calibri" panose="020F0502020204030204" pitchFamily="34" charset="0"/>
                <a:ea typeface="Cambria Math" panose="02040503050406030204" pitchFamily="18" charset="0"/>
              </a:rPr>
              <a:t>Saturday</a:t>
            </a:r>
            <a:r>
              <a:rPr lang="en-US" sz="3200" b="1" dirty="0">
                <a:latin typeface="Calibri" panose="020F0502020204030204" pitchFamily="34" charset="0"/>
              </a:rPr>
              <a:t> </a:t>
            </a:r>
          </a:p>
          <a:p>
            <a:pPr marL="0" indent="0" algn="ctr">
              <a:spcBef>
                <a:spcPts val="0"/>
              </a:spcBef>
              <a:spcAft>
                <a:spcPts val="0"/>
              </a:spcAft>
              <a:buNone/>
            </a:pPr>
            <a:r>
              <a:rPr lang="en-US" sz="3200" dirty="0">
                <a:latin typeface="Calibri" panose="020F0502020204030204" pitchFamily="34" charset="0"/>
              </a:rPr>
              <a:t>9:00 a.m. - 2:00 p.m</a:t>
            </a:r>
            <a:r>
              <a:rPr lang="en-US" sz="3200" dirty="0" smtClean="0">
                <a:latin typeface="Calibri" panose="020F0502020204030204" pitchFamily="34" charset="0"/>
              </a:rPr>
              <a:t>.</a:t>
            </a:r>
            <a:endParaRPr lang="en-US" sz="3200" dirty="0">
              <a:latin typeface="Calibri" panose="020F0502020204030204" pitchFamily="34" charset="0"/>
            </a:endParaRPr>
          </a:p>
        </p:txBody>
      </p:sp>
    </p:spTree>
    <p:extLst>
      <p:ext uri="{BB962C8B-B14F-4D97-AF65-F5344CB8AC3E}">
        <p14:creationId xmlns:p14="http://schemas.microsoft.com/office/powerpoint/2010/main" val="25140199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194</TotalTime>
  <Words>1100</Words>
  <Application>Microsoft Office PowerPoint</Application>
  <PresentationFormat>Widescreen</PresentationFormat>
  <Paragraphs>107</Paragraphs>
  <Slides>9</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Bookman Old Style</vt:lpstr>
      <vt:lpstr>Calibri</vt:lpstr>
      <vt:lpstr>Cambria Math</vt:lpstr>
      <vt:lpstr>Candara</vt:lpstr>
      <vt:lpstr>Corbel</vt:lpstr>
      <vt:lpstr>Wingdings</vt:lpstr>
      <vt:lpstr>Parallax</vt:lpstr>
      <vt:lpstr>Transferring to a  4-Year University </vt:lpstr>
      <vt:lpstr>Choose a Major</vt:lpstr>
      <vt:lpstr>Choose a College/University</vt:lpstr>
      <vt:lpstr>Apply for Admission</vt:lpstr>
      <vt:lpstr>Apply for Admission</vt:lpstr>
      <vt:lpstr>Apply for Financial Aid</vt:lpstr>
      <vt:lpstr>Important Transfer Policies</vt:lpstr>
      <vt:lpstr>Resources</vt:lpstr>
      <vt:lpstr>LSC Tomball Advising and Counseling</vt:lpstr>
    </vt:vector>
  </TitlesOfParts>
  <Company>Lone Star College Montgomery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Transferring to a  4-year University </dc:title>
  <dc:creator>Acosta, Chinda</dc:creator>
  <cp:lastModifiedBy>Acosta, Chinda</cp:lastModifiedBy>
  <cp:revision>21</cp:revision>
  <dcterms:created xsi:type="dcterms:W3CDTF">2017-10-03T19:24:44Z</dcterms:created>
  <dcterms:modified xsi:type="dcterms:W3CDTF">2019-02-04T16:04:16Z</dcterms:modified>
</cp:coreProperties>
</file>