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26" r:id="rId49"/>
    <p:sldId id="328" r:id="rId50"/>
    <p:sldId id="325" r:id="rId51"/>
    <p:sldId id="327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6FBE9-BBC1-4C72-AC22-B0C5A04D6BE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99DF8-B3E5-4987-8C23-FD9EF10EF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9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99DF8-B3E5-4987-8C23-FD9EF10EF7E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218693"/>
            <a:ext cx="9053734" cy="3134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6200" y="1506208"/>
            <a:ext cx="7426325" cy="4732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nestar.edu/STUDENT-RESPONSIBILITIE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NESTAR.EDU/HAZIN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nestar.edu/student-welfare-rights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nestar.edu/IXA-SEXUALMISCONDUCT" TargetMode="Externa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estar.edu/student-complaints.htm" TargetMode="External"/><Relationship Id="rId2" Type="http://schemas.openxmlformats.org/officeDocument/2006/relationships/hyperlink" Target="https://www.lonestar.edu/16831.htm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LSC-TitleIX@LoneStar.edu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hmraharris.org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ONESTAR.EDU/STUDENT-RESPONSIBILITIES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LONESTAR.EDU/STUDENT-WELFARE-RIGHTS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ONESTAR.EDU/POLICY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estar.edu/student-responsibilities.htm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mailto:Kelsey.Jackson@Lonestar.edu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00600" y="5684520"/>
            <a:ext cx="4343400" cy="584835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4318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340"/>
              </a:spcBef>
            </a:pP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49452" y="645795"/>
            <a:ext cx="6290310" cy="250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859"/>
              </a:lnSpc>
              <a:spcBef>
                <a:spcPts val="100"/>
              </a:spcBef>
            </a:pPr>
            <a:r>
              <a:rPr sz="6600" spc="-1040" dirty="0"/>
              <a:t>RSO</a:t>
            </a:r>
            <a:endParaRPr sz="6600"/>
          </a:p>
          <a:p>
            <a:pPr marL="12700" marR="5080" algn="ctr">
              <a:lnSpc>
                <a:spcPct val="73200"/>
              </a:lnSpc>
              <a:spcBef>
                <a:spcPts val="1060"/>
              </a:spcBef>
            </a:pPr>
            <a:r>
              <a:rPr sz="6600" spc="-740" dirty="0"/>
              <a:t>Risk</a:t>
            </a:r>
            <a:r>
              <a:rPr sz="6600" spc="-425" dirty="0"/>
              <a:t> </a:t>
            </a:r>
            <a:r>
              <a:rPr sz="6600" spc="-385" dirty="0"/>
              <a:t>Management </a:t>
            </a:r>
            <a:r>
              <a:rPr sz="6600" spc="-535" dirty="0"/>
              <a:t>Training</a:t>
            </a:r>
            <a:endParaRPr sz="6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0944" rIns="0" bIns="0" rtlCol="0">
            <a:spAutoFit/>
          </a:bodyPr>
          <a:lstStyle/>
          <a:p>
            <a:pPr marL="1371600" marR="5080" indent="561340">
              <a:lnSpc>
                <a:spcPct val="100000"/>
              </a:lnSpc>
              <a:spcBef>
                <a:spcPts val="100"/>
              </a:spcBef>
            </a:pPr>
            <a:r>
              <a:rPr sz="4800" spc="-415" dirty="0"/>
              <a:t>Accommodations</a:t>
            </a:r>
            <a:r>
              <a:rPr sz="4800" spc="-330" dirty="0"/>
              <a:t> </a:t>
            </a:r>
            <a:r>
              <a:rPr sz="4800" spc="-25" dirty="0"/>
              <a:t>for </a:t>
            </a:r>
            <a:r>
              <a:rPr sz="4800" spc="-385" dirty="0"/>
              <a:t>Students</a:t>
            </a:r>
            <a:r>
              <a:rPr sz="4800" spc="-229" dirty="0"/>
              <a:t> </a:t>
            </a:r>
            <a:r>
              <a:rPr sz="4800" spc="-180" dirty="0"/>
              <a:t>with</a:t>
            </a:r>
            <a:r>
              <a:rPr sz="4800" spc="-295" dirty="0"/>
              <a:t> </a:t>
            </a:r>
            <a:r>
              <a:rPr sz="4800" spc="-335" dirty="0"/>
              <a:t>Disabilities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1480566" y="2212848"/>
            <a:ext cx="6254750" cy="4296410"/>
            <a:chOff x="1480566" y="2212848"/>
            <a:chExt cx="6254750" cy="4296410"/>
          </a:xfrm>
        </p:grpSpPr>
        <p:pic>
          <p:nvPicPr>
            <p:cNvPr id="4" name="object 4" descr="New York's Most Accessible Colleges for Students with Disabilities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0566" y="2212848"/>
              <a:ext cx="6254495" cy="4296155"/>
            </a:xfrm>
            <a:prstGeom prst="rect">
              <a:avLst/>
            </a:prstGeom>
          </p:spPr>
        </p:pic>
        <p:pic>
          <p:nvPicPr>
            <p:cNvPr id="5" name="object 5" descr="New York's Most Accessible Colleges for Students with Disabilities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9918" y="2362200"/>
              <a:ext cx="5884163" cy="39258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66291" y="2298572"/>
              <a:ext cx="6011545" cy="4053204"/>
            </a:xfrm>
            <a:custGeom>
              <a:avLst/>
              <a:gdLst/>
              <a:ahLst/>
              <a:cxnLst/>
              <a:rect l="l" t="t" r="r" b="b"/>
              <a:pathLst>
                <a:path w="6011545" h="4053204">
                  <a:moveTo>
                    <a:pt x="0" y="0"/>
                  </a:moveTo>
                  <a:lnTo>
                    <a:pt x="6011418" y="0"/>
                  </a:lnTo>
                  <a:lnTo>
                    <a:pt x="6011418" y="4053078"/>
                  </a:lnTo>
                  <a:lnTo>
                    <a:pt x="0" y="4053078"/>
                  </a:lnTo>
                  <a:lnTo>
                    <a:pt x="0" y="0"/>
                  </a:lnTo>
                  <a:close/>
                </a:path>
              </a:pathLst>
            </a:custGeom>
            <a:ln w="127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509777"/>
            <a:ext cx="5181600" cy="937894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6891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330"/>
              </a:spcBef>
            </a:pPr>
            <a:r>
              <a:rPr sz="3600" spc="-290" dirty="0"/>
              <a:t>Students</a:t>
            </a:r>
            <a:r>
              <a:rPr sz="3600" spc="-235" dirty="0"/>
              <a:t> </a:t>
            </a:r>
            <a:r>
              <a:rPr sz="3600" spc="-145" dirty="0"/>
              <a:t>with</a:t>
            </a:r>
            <a:r>
              <a:rPr sz="3600" spc="-165" dirty="0"/>
              <a:t> </a:t>
            </a:r>
            <a:r>
              <a:rPr sz="3600" spc="-140" dirty="0"/>
              <a:t>Disabilities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23468" y="1657476"/>
            <a:ext cx="8443595" cy="4833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5090" indent="-342900">
              <a:lnSpc>
                <a:spcPct val="100000"/>
              </a:lnSpc>
              <a:spcBef>
                <a:spcPts val="95"/>
              </a:spcBef>
              <a:buClr>
                <a:srgbClr val="D02C2D"/>
              </a:buClr>
              <a:buSzPct val="115217"/>
              <a:buFont typeface="Wingdings"/>
              <a:buChar char=""/>
              <a:tabLst>
                <a:tab pos="355600" algn="l"/>
              </a:tabLst>
            </a:pP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Organizations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discriminate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45" dirty="0">
                <a:solidFill>
                  <a:srgbClr val="FFFFFF"/>
                </a:solidFill>
                <a:latin typeface="Arial"/>
                <a:cs typeface="Arial"/>
              </a:rPr>
              <a:t>persons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disabilities.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 All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welcome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encouraged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participate</a:t>
            </a: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groups 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3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interest</a:t>
            </a:r>
            <a:endParaRPr sz="23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500"/>
              </a:spcBef>
              <a:buClr>
                <a:srgbClr val="D02C2D"/>
              </a:buClr>
              <a:buSzPct val="115217"/>
              <a:buFont typeface="Wingdings"/>
              <a:buChar char=""/>
              <a:tabLst>
                <a:tab pos="354965" algn="l"/>
              </a:tabLst>
            </a:pPr>
            <a:r>
              <a:rPr sz="2300" spc="-15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fully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participate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activities,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55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Arial"/>
                <a:cs typeface="Arial"/>
              </a:rPr>
              <a:t>Office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together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students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8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23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sure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6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23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access!</a:t>
            </a:r>
            <a:endParaRPr sz="23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90"/>
              </a:spcBef>
              <a:buClr>
                <a:srgbClr val="D02C2D"/>
              </a:buClr>
              <a:buSzPct val="114000"/>
              <a:buFont typeface="Wingdings"/>
              <a:buChar char=""/>
              <a:tabLst>
                <a:tab pos="354965" algn="l"/>
              </a:tabLst>
            </a:pPr>
            <a:r>
              <a:rPr sz="2500" b="1" cap="small" spc="-285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2500" b="1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cap="small" spc="-140" dirty="0">
                <a:solidFill>
                  <a:srgbClr val="FFFFFF"/>
                </a:solidFill>
                <a:latin typeface="Arial"/>
                <a:cs typeface="Arial"/>
              </a:rPr>
              <a:t>504</a:t>
            </a:r>
            <a:r>
              <a:rPr sz="2500" b="1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cap="small" spc="-2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500" b="1" cap="small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cap="small" spc="-28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500" b="1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cap="small" spc="-270" dirty="0">
                <a:solidFill>
                  <a:srgbClr val="FFFFFF"/>
                </a:solidFill>
                <a:latin typeface="Arial"/>
                <a:cs typeface="Arial"/>
              </a:rPr>
              <a:t>Rehabilitation</a:t>
            </a:r>
            <a:r>
              <a:rPr sz="2500" b="1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cap="small" spc="-320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sz="2500" b="1" cap="small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cap="small" spc="-2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500" b="1" cap="small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cap="small" spc="-140" dirty="0">
                <a:solidFill>
                  <a:srgbClr val="FFFFFF"/>
                </a:solidFill>
                <a:latin typeface="Arial"/>
                <a:cs typeface="Arial"/>
              </a:rPr>
              <a:t>1973</a:t>
            </a:r>
            <a:r>
              <a:rPr sz="2500" b="1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prohibits</a:t>
            </a:r>
            <a:endParaRPr sz="2300">
              <a:latin typeface="Arial"/>
              <a:cs typeface="Arial"/>
            </a:endParaRPr>
          </a:p>
          <a:p>
            <a:pPr marL="355600" marR="730885">
              <a:lnSpc>
                <a:spcPct val="100000"/>
              </a:lnSpc>
              <a:spcBef>
                <a:spcPts val="15"/>
              </a:spcBef>
            </a:pP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discrimination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disabilities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programs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receive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endParaRPr sz="2300">
              <a:latin typeface="Arial"/>
              <a:cs typeface="Arial"/>
            </a:endParaRPr>
          </a:p>
          <a:p>
            <a:pPr marL="354965" marR="539750" indent="-342900">
              <a:lnSpc>
                <a:spcPct val="100000"/>
              </a:lnSpc>
              <a:spcBef>
                <a:spcPts val="1495"/>
              </a:spcBef>
              <a:buClr>
                <a:srgbClr val="D02C2D"/>
              </a:buClr>
              <a:buSzPct val="115217"/>
              <a:buFont typeface="Wingdings"/>
              <a:buChar char=""/>
              <a:tabLst>
                <a:tab pos="354965" algn="l"/>
              </a:tabLst>
            </a:pP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504</a:t>
            </a: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works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together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4" dirty="0">
                <a:solidFill>
                  <a:srgbClr val="FFFFFF"/>
                </a:solidFill>
                <a:latin typeface="Arial"/>
                <a:cs typeface="Arial"/>
              </a:rPr>
              <a:t>ADA</a:t>
            </a:r>
            <a:r>
              <a:rPr sz="23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4" dirty="0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protect 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 adults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disabilities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exclusion,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unequal </a:t>
            </a:r>
            <a:r>
              <a:rPr sz="2300" spc="-45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schools,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jobs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5353050" cy="99060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23520" rIns="0" bIns="0" rtlCol="0">
            <a:spAutoFit/>
          </a:bodyPr>
          <a:lstStyle/>
          <a:p>
            <a:pPr marL="221615">
              <a:lnSpc>
                <a:spcPct val="100000"/>
              </a:lnSpc>
              <a:spcBef>
                <a:spcPts val="1760"/>
              </a:spcBef>
            </a:pPr>
            <a:r>
              <a:rPr sz="3200" spc="-625" dirty="0"/>
              <a:t>LSC</a:t>
            </a:r>
            <a:r>
              <a:rPr sz="3200" spc="-160" dirty="0"/>
              <a:t> </a:t>
            </a:r>
            <a:r>
              <a:rPr sz="3200" spc="-254" dirty="0"/>
              <a:t>Accommodation</a:t>
            </a:r>
            <a:r>
              <a:rPr sz="3200" spc="-170" dirty="0"/>
              <a:t> </a:t>
            </a:r>
            <a:r>
              <a:rPr sz="3200" spc="-290" dirty="0"/>
              <a:t>Policies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40791" y="1337564"/>
            <a:ext cx="8703945" cy="530161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  <a:tabLst>
                <a:tab pos="109664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VI.D.11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60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42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5600" algn="l"/>
              </a:tabLst>
            </a:pPr>
            <a:r>
              <a:rPr sz="2100" spc="-1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35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45" dirty="0">
                <a:solidFill>
                  <a:srgbClr val="FFFFFF"/>
                </a:solidFill>
                <a:latin typeface="Arial"/>
                <a:cs typeface="Arial"/>
              </a:rPr>
              <a:t>recognizes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supports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principles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forth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100" spc="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21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laws</a:t>
            </a:r>
            <a:r>
              <a:rPr sz="21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designed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eliminate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discrimination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sz="2100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qualified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individuals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1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disabilities.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35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believes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1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equal</a:t>
            </a:r>
            <a:r>
              <a:rPr sz="21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85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educational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1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individuals.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35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100" spc="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committed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making 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reasonable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accommodations,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2100" spc="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furnishing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auxiliary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aids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sz="21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services,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1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qualified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individuals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100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disabilities </a:t>
            </a:r>
            <a:r>
              <a:rPr sz="2100" spc="-204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law.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VI.D.11.02.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Responsibility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15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endParaRPr sz="2400">
              <a:latin typeface="Arial"/>
              <a:cs typeface="Arial"/>
            </a:endParaRPr>
          </a:p>
          <a:p>
            <a:pPr marL="354965" marR="194310" indent="-342900">
              <a:lnSpc>
                <a:spcPct val="100000"/>
              </a:lnSpc>
              <a:spcBef>
                <a:spcPts val="142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disabilities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5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equal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opportunity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participate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1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benefit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100" spc="-135" dirty="0">
                <a:solidFill>
                  <a:srgbClr val="FFFFFF"/>
                </a:solidFill>
                <a:latin typeface="Arial"/>
                <a:cs typeface="Arial"/>
              </a:rPr>
              <a:t> College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services,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programs,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facilities</a:t>
            </a:r>
            <a:r>
              <a:rPr sz="21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activities.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1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1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responsible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1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identifying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themselves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100" spc="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individuals 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requesting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21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40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21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1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qualifying</a:t>
            </a:r>
            <a:r>
              <a:rPr sz="2100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4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semester. 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shall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direct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requests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College’s 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5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2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Offices.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298" y="1932051"/>
            <a:ext cx="5353050" cy="0"/>
          </a:xfrm>
          <a:custGeom>
            <a:avLst/>
            <a:gdLst/>
            <a:ahLst/>
            <a:cxnLst/>
            <a:rect l="l" t="t" r="r" b="b"/>
            <a:pathLst>
              <a:path w="5353050">
                <a:moveTo>
                  <a:pt x="0" y="0"/>
                </a:moveTo>
                <a:lnTo>
                  <a:pt x="5352796" y="0"/>
                </a:lnTo>
              </a:path>
            </a:pathLst>
          </a:custGeom>
          <a:ln w="57150">
            <a:solidFill>
              <a:srgbClr val="D0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298" y="4599051"/>
            <a:ext cx="8056245" cy="0"/>
          </a:xfrm>
          <a:custGeom>
            <a:avLst/>
            <a:gdLst/>
            <a:ahLst/>
            <a:cxnLst/>
            <a:rect l="l" t="t" r="r" b="b"/>
            <a:pathLst>
              <a:path w="8056245">
                <a:moveTo>
                  <a:pt x="0" y="0"/>
                </a:moveTo>
                <a:lnTo>
                  <a:pt x="8055736" y="0"/>
                </a:lnTo>
              </a:path>
            </a:pathLst>
          </a:custGeom>
          <a:ln w="57150">
            <a:solidFill>
              <a:srgbClr val="D0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8461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</a:pPr>
            <a:r>
              <a:rPr sz="7200" spc="-595" dirty="0"/>
              <a:t>Alcohol</a:t>
            </a:r>
            <a:r>
              <a:rPr sz="7200" spc="-360" dirty="0"/>
              <a:t> </a:t>
            </a:r>
            <a:r>
              <a:rPr sz="7200" spc="-165" dirty="0"/>
              <a:t>&amp;</a:t>
            </a:r>
            <a:r>
              <a:rPr sz="7200" spc="-365" dirty="0"/>
              <a:t> </a:t>
            </a:r>
            <a:r>
              <a:rPr sz="7200" spc="-405" dirty="0"/>
              <a:t>Illegal</a:t>
            </a:r>
            <a:r>
              <a:rPr sz="7200" spc="-370" dirty="0"/>
              <a:t> </a:t>
            </a:r>
            <a:r>
              <a:rPr sz="7200" spc="-765" dirty="0"/>
              <a:t>Drugs</a:t>
            </a:r>
            <a:endParaRPr sz="7200"/>
          </a:p>
        </p:txBody>
      </p:sp>
      <p:grpSp>
        <p:nvGrpSpPr>
          <p:cNvPr id="3" name="object 3"/>
          <p:cNvGrpSpPr/>
          <p:nvPr/>
        </p:nvGrpSpPr>
        <p:grpSpPr>
          <a:xfrm>
            <a:off x="1421130" y="2060448"/>
            <a:ext cx="6373495" cy="4380865"/>
            <a:chOff x="1421130" y="2060448"/>
            <a:chExt cx="6373495" cy="4380865"/>
          </a:xfrm>
        </p:grpSpPr>
        <p:pic>
          <p:nvPicPr>
            <p:cNvPr id="4" name="object 4" descr="Alcohol vs Illegal Drugs: Which is Worse?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1130" y="2060448"/>
              <a:ext cx="6373367" cy="4380737"/>
            </a:xfrm>
            <a:prstGeom prst="rect">
              <a:avLst/>
            </a:prstGeom>
          </p:spPr>
        </p:pic>
        <p:pic>
          <p:nvPicPr>
            <p:cNvPr id="5" name="object 5" descr="Alcohol vs Illegal Drugs: Which is Worse?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0481" y="2209800"/>
              <a:ext cx="6003035" cy="40104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06855" y="2146173"/>
              <a:ext cx="6130290" cy="4137660"/>
            </a:xfrm>
            <a:custGeom>
              <a:avLst/>
              <a:gdLst/>
              <a:ahLst/>
              <a:cxnLst/>
              <a:rect l="l" t="t" r="r" b="b"/>
              <a:pathLst>
                <a:path w="6130290" h="4137660">
                  <a:moveTo>
                    <a:pt x="0" y="0"/>
                  </a:moveTo>
                  <a:lnTo>
                    <a:pt x="6130290" y="0"/>
                  </a:lnTo>
                  <a:lnTo>
                    <a:pt x="6130290" y="4137660"/>
                  </a:lnTo>
                  <a:lnTo>
                    <a:pt x="0" y="4137660"/>
                  </a:lnTo>
                  <a:lnTo>
                    <a:pt x="0" y="0"/>
                  </a:lnTo>
                  <a:close/>
                </a:path>
              </a:pathLst>
            </a:custGeom>
            <a:ln w="127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483869"/>
            <a:ext cx="4909820" cy="81153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93980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740"/>
              </a:spcBef>
            </a:pPr>
            <a:r>
              <a:rPr sz="3600" spc="-320" dirty="0"/>
              <a:t>Staggering</a:t>
            </a:r>
            <a:r>
              <a:rPr sz="3600" spc="-125" dirty="0"/>
              <a:t> </a:t>
            </a:r>
            <a:r>
              <a:rPr sz="3600" spc="-290" dirty="0"/>
              <a:t>Statistics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68300" y="1559264"/>
            <a:ext cx="8373109" cy="470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7503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Alcohol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Consumption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four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five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drink,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including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nearly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60%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aged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20.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Binge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Drinking: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college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reported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engaging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binge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drinking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weeks.</a:t>
            </a:r>
            <a:endParaRPr sz="2000">
              <a:latin typeface="Arial"/>
              <a:cs typeface="Arial"/>
            </a:endParaRPr>
          </a:p>
          <a:p>
            <a:pPr marL="351790" marR="337185" indent="-33909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Deaths: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estimated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1,825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"/>
                <a:cs typeface="Arial"/>
              </a:rPr>
              <a:t>ages</a:t>
            </a:r>
            <a:r>
              <a:rPr sz="20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24 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from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unintentional,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alcohol-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injuries,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motor 	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crashes.</a:t>
            </a:r>
            <a:endParaRPr sz="2000">
              <a:latin typeface="Arial"/>
              <a:cs typeface="Arial"/>
            </a:endParaRPr>
          </a:p>
          <a:p>
            <a:pPr marL="351155" marR="250190" indent="-339090" algn="just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Injuries: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estimated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599,000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"/>
                <a:cs typeface="Arial"/>
              </a:rPr>
              <a:t>ages</a:t>
            </a:r>
            <a:r>
              <a:rPr sz="20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are 	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unintentionally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injured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influence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alcohol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year.</a:t>
            </a:r>
            <a:endParaRPr sz="2000">
              <a:latin typeface="Arial"/>
              <a:cs typeface="Arial"/>
            </a:endParaRPr>
          </a:p>
          <a:p>
            <a:pPr marL="351790" marR="169545" indent="-33909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210" dirty="0">
                <a:solidFill>
                  <a:srgbClr val="FFFFFF"/>
                </a:solidFill>
                <a:latin typeface="Arial"/>
                <a:cs typeface="Arial"/>
              </a:rPr>
              <a:t>Assaults: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estimated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696,000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"/>
                <a:cs typeface="Arial"/>
              </a:rPr>
              <a:t>ages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are 	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assaulted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drinking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year.</a:t>
            </a:r>
            <a:endParaRPr sz="2000">
              <a:latin typeface="Arial"/>
              <a:cs typeface="Arial"/>
            </a:endParaRPr>
          </a:p>
          <a:p>
            <a:pPr marL="351155" marR="160020" indent="-339090" algn="just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1" spc="-22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FFFFFF"/>
                </a:solidFill>
                <a:latin typeface="Arial"/>
                <a:cs typeface="Arial"/>
              </a:rPr>
              <a:t>Abuse:</a:t>
            </a:r>
            <a:r>
              <a:rPr sz="20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estimated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97,000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"/>
                <a:cs typeface="Arial"/>
              </a:rPr>
              <a:t>ages</a:t>
            </a:r>
            <a:r>
              <a:rPr sz="20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24 	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victims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alcohol-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assault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483869"/>
            <a:ext cx="4909820" cy="81153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93980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740"/>
              </a:spcBef>
            </a:pPr>
            <a:r>
              <a:rPr sz="3600" spc="-260" dirty="0"/>
              <a:t>Standard</a:t>
            </a:r>
            <a:r>
              <a:rPr sz="3600" spc="-155" dirty="0"/>
              <a:t> </a:t>
            </a:r>
            <a:r>
              <a:rPr sz="3600" spc="-240" dirty="0"/>
              <a:t>Drink</a:t>
            </a:r>
            <a:r>
              <a:rPr sz="3600" spc="-150" dirty="0"/>
              <a:t> </a:t>
            </a:r>
            <a:r>
              <a:rPr sz="3600" spc="-375" dirty="0"/>
              <a:t>Size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894" y="1676400"/>
            <a:ext cx="7792211" cy="44195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3869"/>
            <a:ext cx="4909820" cy="811530"/>
          </a:xfrm>
          <a:custGeom>
            <a:avLst/>
            <a:gdLst/>
            <a:ahLst/>
            <a:cxnLst/>
            <a:rect l="l" t="t" r="r" b="b"/>
            <a:pathLst>
              <a:path w="4909820" h="811530">
                <a:moveTo>
                  <a:pt x="4909312" y="0"/>
                </a:moveTo>
                <a:lnTo>
                  <a:pt x="0" y="0"/>
                </a:lnTo>
                <a:lnTo>
                  <a:pt x="0" y="811364"/>
                </a:lnTo>
                <a:lnTo>
                  <a:pt x="4909312" y="811364"/>
                </a:lnTo>
                <a:lnTo>
                  <a:pt x="4909312" y="0"/>
                </a:lnTo>
                <a:close/>
              </a:path>
            </a:pathLst>
          </a:custGeom>
          <a:solidFill>
            <a:srgbClr val="D02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156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sz="3600" spc="-260" dirty="0"/>
              <a:t>Standard</a:t>
            </a:r>
            <a:r>
              <a:rPr sz="3600" spc="-155" dirty="0"/>
              <a:t> </a:t>
            </a:r>
            <a:r>
              <a:rPr sz="3600" spc="-240" dirty="0"/>
              <a:t>Drink</a:t>
            </a:r>
            <a:r>
              <a:rPr sz="3600" spc="-150" dirty="0"/>
              <a:t> </a:t>
            </a:r>
            <a:r>
              <a:rPr sz="3600" spc="-375" dirty="0"/>
              <a:t>Size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870"/>
            <a:ext cx="9143999" cy="67551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483869"/>
            <a:ext cx="4909820" cy="81153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93980" rIns="0" bIns="0" rtlCol="0">
            <a:spAutoFit/>
          </a:bodyPr>
          <a:lstStyle/>
          <a:p>
            <a:pPr marR="172720" algn="ctr">
              <a:lnSpc>
                <a:spcPct val="100000"/>
              </a:lnSpc>
              <a:spcBef>
                <a:spcPts val="740"/>
              </a:spcBef>
            </a:pPr>
            <a:r>
              <a:rPr sz="3600" spc="-370" dirty="0"/>
              <a:t>Texas</a:t>
            </a:r>
            <a:r>
              <a:rPr sz="3600" spc="-165" dirty="0"/>
              <a:t> </a:t>
            </a:r>
            <a:r>
              <a:rPr sz="3600" spc="-300" dirty="0"/>
              <a:t>Alcohol</a:t>
            </a:r>
            <a:r>
              <a:rPr sz="3600" spc="-254" dirty="0"/>
              <a:t> </a:t>
            </a:r>
            <a:r>
              <a:rPr sz="3600" spc="-440" dirty="0"/>
              <a:t>Laws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05181" y="2133980"/>
            <a:ext cx="7554595" cy="0"/>
          </a:xfrm>
          <a:custGeom>
            <a:avLst/>
            <a:gdLst/>
            <a:ahLst/>
            <a:cxnLst/>
            <a:rect l="l" t="t" r="r" b="b"/>
            <a:pathLst>
              <a:path w="7554595">
                <a:moveTo>
                  <a:pt x="0" y="0"/>
                </a:moveTo>
                <a:lnTo>
                  <a:pt x="7554214" y="0"/>
                </a:lnTo>
              </a:path>
            </a:pathLst>
          </a:custGeom>
          <a:ln w="57150">
            <a:solidFill>
              <a:srgbClr val="D0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 spc="-190" dirty="0">
                <a:latin typeface="Arial"/>
                <a:cs typeface="Arial"/>
              </a:rPr>
              <a:t>Minimum</a:t>
            </a:r>
            <a:r>
              <a:rPr sz="3600" b="1" spc="-155" dirty="0">
                <a:latin typeface="Arial"/>
                <a:cs typeface="Arial"/>
              </a:rPr>
              <a:t> </a:t>
            </a:r>
            <a:r>
              <a:rPr sz="3600" b="1" spc="-400" dirty="0">
                <a:latin typeface="Arial"/>
                <a:cs typeface="Arial"/>
              </a:rPr>
              <a:t>Age</a:t>
            </a:r>
            <a:r>
              <a:rPr sz="3600" b="1" spc="-165" dirty="0">
                <a:latin typeface="Arial"/>
                <a:cs typeface="Arial"/>
              </a:rPr>
              <a:t> </a:t>
            </a:r>
            <a:r>
              <a:rPr sz="3600" b="1" spc="-434" dirty="0">
                <a:latin typeface="Arial"/>
                <a:cs typeface="Arial"/>
              </a:rPr>
              <a:t>Laws</a:t>
            </a:r>
            <a:r>
              <a:rPr sz="3600" b="1" spc="-170" dirty="0">
                <a:latin typeface="Arial"/>
                <a:cs typeface="Arial"/>
              </a:rPr>
              <a:t> </a:t>
            </a:r>
            <a:r>
              <a:rPr sz="3600" b="1" spc="-215" dirty="0">
                <a:latin typeface="Arial"/>
                <a:cs typeface="Arial"/>
              </a:rPr>
              <a:t>in</a:t>
            </a:r>
            <a:r>
              <a:rPr sz="3600" b="1" spc="-165" dirty="0">
                <a:latin typeface="Arial"/>
                <a:cs typeface="Arial"/>
              </a:rPr>
              <a:t> </a:t>
            </a:r>
            <a:r>
              <a:rPr sz="3600" b="1" spc="-459" dirty="0">
                <a:latin typeface="Arial"/>
                <a:cs typeface="Arial"/>
              </a:rPr>
              <a:t>Texas</a:t>
            </a:r>
            <a:endParaRPr sz="3600">
              <a:latin typeface="Arial"/>
              <a:cs typeface="Arial"/>
            </a:endParaRPr>
          </a:p>
          <a:p>
            <a:pPr marL="186690" marR="5080">
              <a:lnSpc>
                <a:spcPct val="100099"/>
              </a:lnSpc>
              <a:spcBef>
                <a:spcPts val="2000"/>
              </a:spcBef>
            </a:pPr>
            <a:r>
              <a:rPr sz="2800" spc="-175" dirty="0"/>
              <a:t>People</a:t>
            </a:r>
            <a:r>
              <a:rPr sz="2800" spc="-135" dirty="0"/>
              <a:t> </a:t>
            </a:r>
            <a:r>
              <a:rPr sz="2800" spc="-105" dirty="0"/>
              <a:t>must</a:t>
            </a:r>
            <a:r>
              <a:rPr sz="2800" spc="-120" dirty="0"/>
              <a:t> </a:t>
            </a:r>
            <a:r>
              <a:rPr sz="2800" spc="-145" dirty="0"/>
              <a:t>be</a:t>
            </a:r>
            <a:r>
              <a:rPr sz="2800" spc="-120" dirty="0"/>
              <a:t> </a:t>
            </a:r>
            <a:r>
              <a:rPr sz="2800" spc="-50" dirty="0"/>
              <a:t>at</a:t>
            </a:r>
            <a:r>
              <a:rPr sz="2800" spc="-135" dirty="0"/>
              <a:t> </a:t>
            </a:r>
            <a:r>
              <a:rPr sz="2800" spc="-125" dirty="0"/>
              <a:t>least</a:t>
            </a:r>
            <a:r>
              <a:rPr sz="2800" spc="-140" dirty="0"/>
              <a:t> </a:t>
            </a:r>
            <a:r>
              <a:rPr sz="2800" spc="-165" dirty="0"/>
              <a:t>21</a:t>
            </a:r>
            <a:r>
              <a:rPr sz="2800" spc="-114" dirty="0"/>
              <a:t> </a:t>
            </a:r>
            <a:r>
              <a:rPr sz="2800" spc="-190" dirty="0"/>
              <a:t>years</a:t>
            </a:r>
            <a:r>
              <a:rPr sz="2800" spc="-140" dirty="0"/>
              <a:t> </a:t>
            </a:r>
            <a:r>
              <a:rPr sz="2800" dirty="0"/>
              <a:t>of</a:t>
            </a:r>
            <a:r>
              <a:rPr sz="2800" spc="-130" dirty="0"/>
              <a:t> </a:t>
            </a:r>
            <a:r>
              <a:rPr sz="2800" spc="-235" dirty="0"/>
              <a:t>age</a:t>
            </a:r>
            <a:r>
              <a:rPr sz="2800" spc="-145" dirty="0"/>
              <a:t> </a:t>
            </a:r>
            <a:r>
              <a:rPr sz="2800" dirty="0"/>
              <a:t>to</a:t>
            </a:r>
            <a:r>
              <a:rPr sz="2800" spc="-120" dirty="0"/>
              <a:t> </a:t>
            </a:r>
            <a:r>
              <a:rPr sz="2800" spc="-10" dirty="0"/>
              <a:t>legally </a:t>
            </a:r>
            <a:r>
              <a:rPr sz="2800" spc="-165" dirty="0"/>
              <a:t>consume</a:t>
            </a:r>
            <a:r>
              <a:rPr sz="2800" spc="-125" dirty="0"/>
              <a:t> </a:t>
            </a:r>
            <a:r>
              <a:rPr sz="2800" spc="-110" dirty="0"/>
              <a:t>alcoholic</a:t>
            </a:r>
            <a:r>
              <a:rPr sz="2800" spc="-130" dirty="0"/>
              <a:t> </a:t>
            </a:r>
            <a:r>
              <a:rPr sz="2800" spc="-190" dirty="0"/>
              <a:t>beverages</a:t>
            </a:r>
            <a:r>
              <a:rPr sz="2800" spc="-150" dirty="0"/>
              <a:t> </a:t>
            </a:r>
            <a:r>
              <a:rPr sz="2800" spc="-35" dirty="0"/>
              <a:t>in</a:t>
            </a:r>
            <a:r>
              <a:rPr sz="2800" spc="-125" dirty="0"/>
              <a:t> </a:t>
            </a:r>
            <a:r>
              <a:rPr sz="2800" spc="-325" dirty="0"/>
              <a:t>Texas</a:t>
            </a:r>
            <a:r>
              <a:rPr sz="2800" spc="-140" dirty="0"/>
              <a:t> </a:t>
            </a:r>
            <a:r>
              <a:rPr sz="2800" dirty="0"/>
              <a:t>with</a:t>
            </a:r>
            <a:r>
              <a:rPr sz="2800" spc="-140" dirty="0"/>
              <a:t> </a:t>
            </a:r>
            <a:r>
              <a:rPr sz="2800" spc="-35" dirty="0"/>
              <a:t>certain </a:t>
            </a:r>
            <a:r>
              <a:rPr sz="2800" spc="-140" dirty="0"/>
              <a:t>exceptions,</a:t>
            </a:r>
            <a:r>
              <a:rPr sz="2800" spc="-114" dirty="0"/>
              <a:t> </a:t>
            </a:r>
            <a:r>
              <a:rPr sz="2800" spc="-275" dirty="0"/>
              <a:t>as</a:t>
            </a:r>
            <a:r>
              <a:rPr sz="2800" spc="-114" dirty="0"/>
              <a:t> </a:t>
            </a:r>
            <a:r>
              <a:rPr sz="2800" spc="-45" dirty="0"/>
              <a:t>in</a:t>
            </a:r>
            <a:r>
              <a:rPr sz="2800" spc="-125" dirty="0"/>
              <a:t> </a:t>
            </a:r>
            <a:r>
              <a:rPr sz="2800" spc="-185" dirty="0"/>
              <a:t>any</a:t>
            </a:r>
            <a:r>
              <a:rPr sz="2800" spc="-120" dirty="0"/>
              <a:t> </a:t>
            </a:r>
            <a:r>
              <a:rPr sz="2800" spc="-45" dirty="0"/>
              <a:t>other</a:t>
            </a:r>
            <a:r>
              <a:rPr sz="2800" spc="-125" dirty="0"/>
              <a:t> </a:t>
            </a:r>
            <a:r>
              <a:rPr sz="2800" spc="-105" dirty="0"/>
              <a:t>state</a:t>
            </a:r>
            <a:r>
              <a:rPr sz="2800" spc="-125" dirty="0"/>
              <a:t> </a:t>
            </a:r>
            <a:r>
              <a:rPr sz="2800" spc="-45" dirty="0"/>
              <a:t>in</a:t>
            </a:r>
            <a:r>
              <a:rPr sz="2800" spc="-125" dirty="0"/>
              <a:t> </a:t>
            </a:r>
            <a:r>
              <a:rPr sz="2800" spc="-35" dirty="0"/>
              <a:t>the</a:t>
            </a:r>
            <a:r>
              <a:rPr sz="2800" spc="-114" dirty="0"/>
              <a:t> </a:t>
            </a:r>
            <a:r>
              <a:rPr sz="2800" spc="-10" dirty="0"/>
              <a:t>United </a:t>
            </a:r>
            <a:r>
              <a:rPr sz="2800" spc="-165" dirty="0"/>
              <a:t>States.</a:t>
            </a:r>
            <a:r>
              <a:rPr sz="2800" spc="-130" dirty="0"/>
              <a:t> </a:t>
            </a:r>
            <a:r>
              <a:rPr sz="2800" spc="-160" dirty="0"/>
              <a:t>However,</a:t>
            </a:r>
            <a:r>
              <a:rPr sz="2800" spc="-150" dirty="0"/>
              <a:t> </a:t>
            </a:r>
            <a:r>
              <a:rPr sz="2800" spc="-95" dirty="0"/>
              <a:t>employment</a:t>
            </a:r>
            <a:r>
              <a:rPr sz="2800" spc="-140" dirty="0"/>
              <a:t> </a:t>
            </a:r>
            <a:r>
              <a:rPr sz="2800" spc="-50" dirty="0"/>
              <a:t>at</a:t>
            </a:r>
            <a:r>
              <a:rPr sz="2800" spc="-140" dirty="0"/>
              <a:t> </a:t>
            </a:r>
            <a:r>
              <a:rPr sz="2800" spc="-240" dirty="0"/>
              <a:t>a</a:t>
            </a:r>
            <a:r>
              <a:rPr sz="2800" spc="-135" dirty="0"/>
              <a:t> </a:t>
            </a:r>
            <a:r>
              <a:rPr sz="2800" spc="-10" dirty="0"/>
              <a:t>company </a:t>
            </a:r>
            <a:r>
              <a:rPr sz="2800" spc="-135" dirty="0"/>
              <a:t>serving</a:t>
            </a:r>
            <a:r>
              <a:rPr sz="2800" spc="-150" dirty="0"/>
              <a:t> </a:t>
            </a:r>
            <a:r>
              <a:rPr sz="2800" spc="-114" dirty="0"/>
              <a:t>alcoholic</a:t>
            </a:r>
            <a:r>
              <a:rPr sz="2800" spc="-140" dirty="0"/>
              <a:t> </a:t>
            </a:r>
            <a:r>
              <a:rPr sz="2800" spc="-190" dirty="0"/>
              <a:t>beverages</a:t>
            </a:r>
            <a:r>
              <a:rPr sz="2800" spc="-140" dirty="0"/>
              <a:t> </a:t>
            </a:r>
            <a:r>
              <a:rPr sz="2800" spc="-200" dirty="0"/>
              <a:t>can</a:t>
            </a:r>
            <a:r>
              <a:rPr sz="2800" spc="-125" dirty="0"/>
              <a:t> </a:t>
            </a:r>
            <a:r>
              <a:rPr sz="2800" spc="-145" dirty="0"/>
              <a:t>be</a:t>
            </a:r>
            <a:r>
              <a:rPr sz="2800" spc="-130" dirty="0"/>
              <a:t> </a:t>
            </a:r>
            <a:r>
              <a:rPr sz="2800" spc="-95" dirty="0"/>
              <a:t>entered</a:t>
            </a:r>
            <a:r>
              <a:rPr sz="2800" spc="-135" dirty="0"/>
              <a:t> </a:t>
            </a:r>
            <a:r>
              <a:rPr sz="2800" spc="-10" dirty="0"/>
              <a:t>into</a:t>
            </a:r>
            <a:r>
              <a:rPr sz="2800" spc="-120" dirty="0"/>
              <a:t> </a:t>
            </a:r>
            <a:r>
              <a:rPr sz="2800" spc="-25" dirty="0"/>
              <a:t>at </a:t>
            </a:r>
            <a:r>
              <a:rPr sz="2800" spc="-235" dirty="0"/>
              <a:t>age</a:t>
            </a:r>
            <a:r>
              <a:rPr sz="2800" spc="-145" dirty="0"/>
              <a:t> </a:t>
            </a:r>
            <a:r>
              <a:rPr sz="2800" spc="-165" dirty="0"/>
              <a:t>18</a:t>
            </a:r>
            <a:r>
              <a:rPr sz="2800" spc="-110" dirty="0"/>
              <a:t> </a:t>
            </a:r>
            <a:r>
              <a:rPr sz="2800" spc="-95" dirty="0"/>
              <a:t>provided</a:t>
            </a:r>
            <a:r>
              <a:rPr sz="2800" spc="-120" dirty="0"/>
              <a:t> </a:t>
            </a:r>
            <a:r>
              <a:rPr sz="2800" spc="-75" dirty="0"/>
              <a:t>they</a:t>
            </a:r>
            <a:r>
              <a:rPr sz="2800" spc="-125" dirty="0"/>
              <a:t> </a:t>
            </a:r>
            <a:r>
              <a:rPr sz="2800" spc="-110" dirty="0"/>
              <a:t>get</a:t>
            </a:r>
            <a:r>
              <a:rPr sz="2800" spc="-135" dirty="0"/>
              <a:t> </a:t>
            </a:r>
            <a:r>
              <a:rPr sz="2800" spc="-50" dirty="0"/>
              <a:t>certified</a:t>
            </a:r>
            <a:r>
              <a:rPr sz="2800" spc="-140" dirty="0"/>
              <a:t> </a:t>
            </a:r>
            <a:r>
              <a:rPr sz="2800" spc="-130" dirty="0"/>
              <a:t>by</a:t>
            </a:r>
            <a:r>
              <a:rPr sz="2800" spc="-120" dirty="0"/>
              <a:t> </a:t>
            </a:r>
            <a:r>
              <a:rPr sz="2800" spc="-40" dirty="0"/>
              <a:t>the</a:t>
            </a:r>
            <a:r>
              <a:rPr sz="2800" spc="-125" dirty="0"/>
              <a:t> </a:t>
            </a:r>
            <a:r>
              <a:rPr sz="2800" spc="-335" dirty="0"/>
              <a:t>Texas </a:t>
            </a:r>
            <a:r>
              <a:rPr sz="2800" spc="-105" dirty="0"/>
              <a:t>Alcoholic</a:t>
            </a:r>
            <a:r>
              <a:rPr sz="2800" spc="-120" dirty="0"/>
              <a:t> </a:t>
            </a:r>
            <a:r>
              <a:rPr sz="2800" spc="-200" dirty="0"/>
              <a:t>Beverage</a:t>
            </a:r>
            <a:r>
              <a:rPr sz="2800" spc="-145" dirty="0"/>
              <a:t> </a:t>
            </a:r>
            <a:r>
              <a:rPr sz="2800" spc="-70" dirty="0"/>
              <a:t>Commission.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5029200" cy="92583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5875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250"/>
              </a:spcBef>
            </a:pPr>
            <a:r>
              <a:rPr sz="3200" spc="-260" dirty="0"/>
              <a:t>Providing</a:t>
            </a:r>
            <a:r>
              <a:rPr sz="3200" spc="-160" dirty="0"/>
              <a:t> </a:t>
            </a:r>
            <a:r>
              <a:rPr sz="3200" spc="-260" dirty="0"/>
              <a:t>Alcohol</a:t>
            </a:r>
            <a:r>
              <a:rPr sz="3200" spc="-210" dirty="0"/>
              <a:t> </a:t>
            </a:r>
            <a:r>
              <a:rPr sz="3200" spc="-120" dirty="0"/>
              <a:t>to</a:t>
            </a:r>
            <a:r>
              <a:rPr sz="3200" spc="-150" dirty="0"/>
              <a:t> </a:t>
            </a:r>
            <a:r>
              <a:rPr sz="3200" spc="-10" dirty="0"/>
              <a:t>Minors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5054" y="1519796"/>
            <a:ext cx="8382634" cy="43141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25"/>
              </a:spcBef>
              <a:buClr>
                <a:srgbClr val="D02C2D"/>
              </a:buClr>
              <a:buSzPct val="112500"/>
              <a:buFont typeface="Wingdings"/>
              <a:buChar char=""/>
              <a:tabLst>
                <a:tab pos="354965" algn="l"/>
              </a:tabLst>
            </a:pP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Providing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alcohol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minor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is:</a:t>
            </a:r>
            <a:endParaRPr sz="32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840"/>
              </a:spcBef>
              <a:buClr>
                <a:srgbClr val="D02C2D"/>
              </a:buClr>
              <a:buSzPct val="113461"/>
              <a:buFont typeface="Wingdings"/>
              <a:buChar char=""/>
              <a:tabLst>
                <a:tab pos="812165" algn="l"/>
              </a:tabLst>
            </a:pPr>
            <a:r>
              <a:rPr sz="2600" spc="-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70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misdemeanor.</a:t>
            </a:r>
            <a:endParaRPr sz="2600">
              <a:latin typeface="Arial"/>
              <a:cs typeface="Arial"/>
            </a:endParaRPr>
          </a:p>
          <a:p>
            <a:pPr marL="812800" marR="502920" lvl="1" indent="-343535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5384"/>
              <a:buFont typeface="Wingdings"/>
              <a:buChar char=""/>
              <a:tabLst>
                <a:tab pos="812800" algn="l"/>
              </a:tabLst>
            </a:pP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Punishable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fine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$4,000,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confinement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jail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15" dirty="0">
                <a:solidFill>
                  <a:srgbClr val="FFFFFF"/>
                </a:solidFill>
                <a:latin typeface="Arial"/>
                <a:cs typeface="Arial"/>
              </a:rPr>
              <a:t>year,</a:t>
            </a:r>
            <a:r>
              <a:rPr sz="26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both.</a:t>
            </a:r>
            <a:endParaRPr sz="2600">
              <a:latin typeface="Arial"/>
              <a:cs typeface="Arial"/>
            </a:endParaRPr>
          </a:p>
          <a:p>
            <a:pPr marL="812800" marR="5080" lvl="1" indent="-343535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3461"/>
              <a:buFont typeface="Wingdings"/>
              <a:buChar char=""/>
              <a:tabLst>
                <a:tab pos="812800" algn="l"/>
                <a:tab pos="1290955" algn="l"/>
              </a:tabLst>
            </a:pPr>
            <a:r>
              <a:rPr sz="2600" spc="-170" dirty="0">
                <a:solidFill>
                  <a:srgbClr val="FFFFFF"/>
                </a:solidFill>
                <a:latin typeface="Arial"/>
                <a:cs typeface="Arial"/>
              </a:rPr>
              <a:t>Could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6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result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enrollment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in an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alcohol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85" dirty="0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program.</a:t>
            </a:r>
            <a:endParaRPr sz="2600">
              <a:latin typeface="Arial"/>
              <a:cs typeface="Arial"/>
            </a:endParaRPr>
          </a:p>
          <a:p>
            <a:pPr marL="812800" marR="348615" lvl="1" indent="-342900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5384"/>
              <a:buFont typeface="Wingdings"/>
              <a:buChar char=""/>
              <a:tabLst>
                <a:tab pos="812800" algn="l"/>
                <a:tab pos="3281045" algn="l"/>
                <a:tab pos="3324225" algn="l"/>
                <a:tab pos="4095115" algn="l"/>
              </a:tabLst>
            </a:pPr>
            <a:r>
              <a:rPr sz="2600" spc="-165" dirty="0">
                <a:solidFill>
                  <a:srgbClr val="FFFFFF"/>
                </a:solidFill>
                <a:latin typeface="Arial"/>
                <a:cs typeface="Arial"/>
              </a:rPr>
              <a:t>Could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prevent</a:t>
            </a:r>
            <a:r>
              <a:rPr sz="26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employment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pursuing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spc="-180" dirty="0">
                <a:solidFill>
                  <a:srgbClr val="FFFFFF"/>
                </a:solidFill>
                <a:latin typeface="Arial"/>
                <a:cs typeface="Arial"/>
              </a:rPr>
              <a:t>careers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education,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95" dirty="0">
                <a:solidFill>
                  <a:srgbClr val="FFFFFF"/>
                </a:solidFill>
                <a:latin typeface="Arial"/>
                <a:cs typeface="Arial"/>
              </a:rPr>
              <a:t>law,</a:t>
            </a:r>
            <a:r>
              <a:rPr sz="26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criminal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justice,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fields.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750569"/>
            <a:ext cx="4909820" cy="92583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6637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310"/>
              </a:spcBef>
            </a:pPr>
            <a:r>
              <a:rPr sz="3200" spc="-245" dirty="0"/>
              <a:t>Driving</a:t>
            </a:r>
            <a:r>
              <a:rPr sz="3200" spc="-155" dirty="0"/>
              <a:t> </a:t>
            </a:r>
            <a:r>
              <a:rPr sz="3200" spc="-215" dirty="0"/>
              <a:t>Under</a:t>
            </a:r>
            <a:r>
              <a:rPr sz="3200" spc="-250" dirty="0"/>
              <a:t> </a:t>
            </a:r>
            <a:r>
              <a:rPr sz="3200" spc="-140" dirty="0"/>
              <a:t>the</a:t>
            </a:r>
            <a:r>
              <a:rPr sz="3200" spc="-135" dirty="0"/>
              <a:t> </a:t>
            </a:r>
            <a:r>
              <a:rPr sz="3200" spc="-75" dirty="0"/>
              <a:t>Influence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65903" y="2100488"/>
            <a:ext cx="8314690" cy="320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340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24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70" dirty="0">
                <a:solidFill>
                  <a:srgbClr val="FFFFFF"/>
                </a:solidFill>
                <a:latin typeface="Arial"/>
                <a:cs typeface="Arial"/>
              </a:rPr>
              <a:t>ZERO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Tolerance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law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minors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(under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21)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operate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motor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sz="2400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having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amount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alcohol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system.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4583"/>
              <a:buFont typeface="Wingdings"/>
              <a:buChar char=""/>
              <a:tabLst>
                <a:tab pos="355600" algn="l"/>
              </a:tabLst>
            </a:pPr>
            <a:r>
              <a:rPr sz="2400" spc="-245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misdemeanor,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punishable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$500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fine.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4583"/>
              <a:buFont typeface="Wingdings"/>
              <a:buChar char=""/>
              <a:tabLst>
                <a:tab pos="355600" algn="l"/>
                <a:tab pos="6163310" algn="l"/>
              </a:tabLst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(approximately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8-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required).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4583"/>
              <a:buFont typeface="Wingdings"/>
              <a:buChar char=""/>
              <a:tabLst>
                <a:tab pos="355600" algn="l"/>
              </a:tabLst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Driver’s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suspended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30-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days.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4583"/>
              <a:buFont typeface="Wingdings"/>
              <a:buChar char=""/>
              <a:tabLst>
                <a:tab pos="355600" algn="l"/>
              </a:tabLst>
            </a:pP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enrolled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alcohol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course.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5275580" cy="99060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29235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1805"/>
              </a:spcBef>
            </a:pPr>
            <a:r>
              <a:rPr sz="3200" spc="-305" dirty="0"/>
              <a:t>Clay’s</a:t>
            </a:r>
            <a:r>
              <a:rPr sz="3200" spc="-135" dirty="0"/>
              <a:t> </a:t>
            </a:r>
            <a:r>
              <a:rPr sz="3200" spc="-220" dirty="0"/>
              <a:t>Bill</a:t>
            </a:r>
            <a:r>
              <a:rPr sz="3200" spc="-130" dirty="0"/>
              <a:t> </a:t>
            </a:r>
            <a:r>
              <a:rPr sz="3200" spc="475" dirty="0"/>
              <a:t>/</a:t>
            </a:r>
            <a:r>
              <a:rPr sz="3200" spc="-145" dirty="0"/>
              <a:t> </a:t>
            </a:r>
            <a:r>
              <a:rPr sz="3200" spc="-290" dirty="0"/>
              <a:t>House</a:t>
            </a:r>
            <a:r>
              <a:rPr sz="3200" spc="-140" dirty="0"/>
              <a:t> </a:t>
            </a:r>
            <a:r>
              <a:rPr sz="3200" spc="-220" dirty="0"/>
              <a:t>Bill</a:t>
            </a:r>
            <a:r>
              <a:rPr sz="3200" spc="-459" dirty="0"/>
              <a:t> </a:t>
            </a:r>
            <a:r>
              <a:rPr sz="3200" spc="-20" dirty="0"/>
              <a:t>2639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57149" y="1961388"/>
            <a:ext cx="571881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399405" algn="l"/>
              </a:tabLst>
            </a:pP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Clay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45" dirty="0">
                <a:solidFill>
                  <a:srgbClr val="FFFFFF"/>
                </a:solidFill>
                <a:latin typeface="Arial"/>
                <a:cs typeface="Arial"/>
              </a:rPr>
              <a:t>R.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Warren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ambitious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40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24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45" dirty="0">
                <a:solidFill>
                  <a:srgbClr val="FFFFFF"/>
                </a:solidFill>
                <a:latin typeface="Arial"/>
                <a:cs typeface="Arial"/>
              </a:rPr>
              <a:t>Tech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freshman.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Tragically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his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cut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automobile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accident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returning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home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his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fraternity’s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21,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2002.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accident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could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prevented.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driver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stayed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pretty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late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night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sleep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deprived.</a:t>
            </a:r>
            <a:endParaRPr sz="2400">
              <a:latin typeface="Arial"/>
              <a:cs typeface="Arial"/>
            </a:endParaRPr>
          </a:p>
          <a:p>
            <a:pPr marL="12700" marR="370205">
              <a:lnSpc>
                <a:spcPct val="100000"/>
              </a:lnSpc>
            </a:pP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Moreover,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fraternity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Clay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belonged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guidelines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trips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activities,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Clay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died.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3694" y="2971800"/>
            <a:ext cx="3040379" cy="36591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307086"/>
            <a:ext cx="5257800" cy="923925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7653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390"/>
              </a:spcBef>
            </a:pPr>
            <a:r>
              <a:rPr sz="3600" spc="-270" dirty="0"/>
              <a:t>Driving</a:t>
            </a:r>
            <a:r>
              <a:rPr sz="3600" spc="-225" dirty="0"/>
              <a:t> </a:t>
            </a:r>
            <a:r>
              <a:rPr sz="3600" spc="-190" dirty="0"/>
              <a:t>While</a:t>
            </a:r>
            <a:r>
              <a:rPr sz="3600" spc="-150" dirty="0"/>
              <a:t> </a:t>
            </a:r>
            <a:r>
              <a:rPr sz="3600" spc="-105" dirty="0"/>
              <a:t>Intoxicated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54266" y="1575815"/>
            <a:ext cx="8159750" cy="436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87325" indent="-342900" algn="just">
              <a:lnSpc>
                <a:spcPct val="100000"/>
              </a:lnSpc>
              <a:spcBef>
                <a:spcPts val="100"/>
              </a:spcBef>
              <a:buClr>
                <a:srgbClr val="D02C2D"/>
              </a:buClr>
              <a:buSzPct val="115000"/>
              <a:buFont typeface="Wingdings"/>
              <a:buChar char=""/>
              <a:tabLst>
                <a:tab pos="354965" algn="l"/>
              </a:tabLst>
            </a:pPr>
            <a:r>
              <a:rPr sz="3000" spc="-2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10" dirty="0">
                <a:solidFill>
                  <a:srgbClr val="FFFFFF"/>
                </a:solidFill>
                <a:latin typeface="Arial"/>
                <a:cs typeface="Arial"/>
              </a:rPr>
              <a:t>DWI</a:t>
            </a:r>
            <a:r>
              <a:rPr sz="3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Arial"/>
                <a:cs typeface="Arial"/>
              </a:rPr>
              <a:t>defined</a:t>
            </a:r>
            <a:r>
              <a:rPr sz="30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9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3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Arial"/>
                <a:cs typeface="Arial"/>
              </a:rPr>
              <a:t>intoxicated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 while</a:t>
            </a:r>
            <a:r>
              <a:rPr sz="3000" spc="5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3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motor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r>
              <a:rPr sz="3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3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place.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10" dirty="0">
                <a:solidFill>
                  <a:srgbClr val="FFFFFF"/>
                </a:solidFill>
                <a:latin typeface="Arial"/>
                <a:cs typeface="Arial"/>
              </a:rPr>
              <a:t>DWI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classified</a:t>
            </a:r>
            <a:r>
              <a:rPr sz="3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90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misdemeanor</a:t>
            </a:r>
            <a:r>
              <a:rPr sz="3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r>
              <a:rPr sz="30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Arial"/>
                <a:cs typeface="Arial"/>
              </a:rPr>
              <a:t>confinement</a:t>
            </a:r>
            <a:r>
              <a:rPr sz="30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jail</a:t>
            </a:r>
            <a:r>
              <a:rPr sz="3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0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72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hours.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  <a:buClr>
                <a:srgbClr val="D02C2D"/>
              </a:buClr>
              <a:buSzPct val="115000"/>
              <a:buFont typeface="Wingdings"/>
              <a:buChar char=""/>
              <a:tabLst>
                <a:tab pos="355600" algn="l"/>
              </a:tabLst>
            </a:pPr>
            <a:r>
              <a:rPr sz="3000" spc="-114" dirty="0">
                <a:solidFill>
                  <a:srgbClr val="FFFFFF"/>
                </a:solidFill>
                <a:latin typeface="Arial"/>
                <a:cs typeface="Arial"/>
              </a:rPr>
              <a:t>Driving</a:t>
            </a:r>
            <a:r>
              <a:rPr sz="3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320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sz="30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Intoxicated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95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Container 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Section 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49.04</a:t>
            </a:r>
            <a:r>
              <a:rPr sz="3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5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3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25" dirty="0">
                <a:solidFill>
                  <a:srgbClr val="FFFFFF"/>
                </a:solidFill>
                <a:latin typeface="Arial"/>
                <a:cs typeface="Arial"/>
              </a:rPr>
              <a:t>Penal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15" dirty="0">
                <a:solidFill>
                  <a:srgbClr val="FFFFFF"/>
                </a:solidFill>
                <a:latin typeface="Arial"/>
                <a:cs typeface="Arial"/>
              </a:rPr>
              <a:t>Code.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Classified</a:t>
            </a:r>
            <a:r>
              <a:rPr sz="3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1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30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90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misdemeanor,</a:t>
            </a:r>
            <a:r>
              <a:rPr sz="3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confinement</a:t>
            </a:r>
            <a:r>
              <a:rPr sz="3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6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days.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533412"/>
            <a:ext cx="5257800" cy="69723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69215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545"/>
              </a:spcBef>
            </a:pPr>
            <a:r>
              <a:rPr sz="3200" spc="-150" dirty="0"/>
              <a:t>What</a:t>
            </a:r>
            <a:r>
              <a:rPr sz="3200" spc="-155" dirty="0"/>
              <a:t> </a:t>
            </a:r>
            <a:r>
              <a:rPr sz="3200" spc="-315" dirty="0"/>
              <a:t>is</a:t>
            </a:r>
            <a:r>
              <a:rPr sz="3200" spc="-155" dirty="0"/>
              <a:t> </a:t>
            </a:r>
            <a:r>
              <a:rPr sz="3200" spc="-140" dirty="0"/>
              <a:t>the</a:t>
            </a:r>
            <a:r>
              <a:rPr sz="3200" spc="-240" dirty="0"/>
              <a:t> </a:t>
            </a:r>
            <a:r>
              <a:rPr sz="3200" spc="-175" dirty="0"/>
              <a:t>911</a:t>
            </a:r>
            <a:r>
              <a:rPr sz="3200" spc="-140" dirty="0"/>
              <a:t> </a:t>
            </a:r>
            <a:r>
              <a:rPr sz="3200" spc="-204" dirty="0"/>
              <a:t>Lifeline</a:t>
            </a:r>
            <a:r>
              <a:rPr sz="3200" spc="-175" dirty="0"/>
              <a:t> </a:t>
            </a:r>
            <a:r>
              <a:rPr sz="3200" spc="-380" dirty="0"/>
              <a:t>Law?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0848" y="1293873"/>
            <a:ext cx="8441690" cy="485457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475615">
              <a:lnSpc>
                <a:spcPct val="100000"/>
              </a:lnSpc>
              <a:spcBef>
                <a:spcPts val="1600"/>
              </a:spcBef>
            </a:pPr>
            <a:r>
              <a:rPr sz="2400" b="1" cap="small" spc="-345" dirty="0">
                <a:solidFill>
                  <a:srgbClr val="FFFFFF"/>
                </a:solidFill>
                <a:latin typeface="Arial"/>
                <a:cs typeface="Arial"/>
              </a:rPr>
              <a:t>Fact:</a:t>
            </a:r>
            <a:r>
              <a:rPr sz="2400" b="1" cap="small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cap="small" spc="-3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b="1" cap="small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legal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drinking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24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2400">
              <a:latin typeface="Arial"/>
              <a:cs typeface="Arial"/>
            </a:endParaRPr>
          </a:p>
          <a:p>
            <a:pPr marL="475615">
              <a:lnSpc>
                <a:spcPct val="100000"/>
              </a:lnSpc>
              <a:spcBef>
                <a:spcPts val="1500"/>
              </a:spcBef>
            </a:pPr>
            <a:r>
              <a:rPr sz="2400" b="1" cap="small" spc="-345" dirty="0">
                <a:solidFill>
                  <a:srgbClr val="FFFFFF"/>
                </a:solidFill>
                <a:latin typeface="Arial"/>
                <a:cs typeface="Arial"/>
              </a:rPr>
              <a:t>Fact:</a:t>
            </a:r>
            <a:r>
              <a:rPr sz="2400" b="1" cap="small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teens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legal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drinking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drink</a:t>
            </a:r>
            <a:endParaRPr sz="2400">
              <a:latin typeface="Arial"/>
              <a:cs typeface="Arial"/>
            </a:endParaRPr>
          </a:p>
          <a:p>
            <a:pPr marL="475615">
              <a:lnSpc>
                <a:spcPct val="100000"/>
              </a:lnSpc>
              <a:spcBef>
                <a:spcPts val="1500"/>
              </a:spcBef>
            </a:pPr>
            <a:r>
              <a:rPr sz="2400" b="1" cap="small" spc="-345" dirty="0">
                <a:solidFill>
                  <a:srgbClr val="FFFFFF"/>
                </a:solidFill>
                <a:latin typeface="Arial"/>
                <a:cs typeface="Arial"/>
              </a:rPr>
              <a:t>Fact:</a:t>
            </a:r>
            <a:r>
              <a:rPr sz="2400" b="1" cap="small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teenagers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alcohol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poisoning</a:t>
            </a:r>
            <a:endParaRPr sz="2400">
              <a:latin typeface="Arial"/>
              <a:cs typeface="Arial"/>
            </a:endParaRPr>
          </a:p>
          <a:p>
            <a:pPr marL="1096010" marR="309245" indent="-621030">
              <a:lnSpc>
                <a:spcPct val="100000"/>
              </a:lnSpc>
              <a:spcBef>
                <a:spcPts val="1500"/>
              </a:spcBef>
            </a:pPr>
            <a:r>
              <a:rPr sz="2400" b="1" cap="small" spc="-345" dirty="0">
                <a:solidFill>
                  <a:srgbClr val="FFFFFF"/>
                </a:solidFill>
                <a:latin typeface="Arial"/>
                <a:cs typeface="Arial"/>
              </a:rPr>
              <a:t>Fact:</a:t>
            </a:r>
            <a:r>
              <a:rPr sz="2400" b="1" cap="small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deaths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could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avoided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friend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911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000" b="1" cap="small" spc="-235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2000" b="1" cap="small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100" dirty="0">
                <a:solidFill>
                  <a:srgbClr val="FFFFFF"/>
                </a:solidFill>
                <a:latin typeface="Arial"/>
                <a:cs typeface="Arial"/>
              </a:rPr>
              <a:t>106.04</a:t>
            </a:r>
            <a:r>
              <a:rPr sz="2000" b="1" cap="small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2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2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245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2000" b="1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254" dirty="0">
                <a:solidFill>
                  <a:srgbClr val="FFFFFF"/>
                </a:solidFill>
                <a:latin typeface="Arial"/>
                <a:cs typeface="Arial"/>
              </a:rPr>
              <a:t>Alcohol</a:t>
            </a:r>
            <a:r>
              <a:rPr sz="2000" b="1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265" dirty="0">
                <a:solidFill>
                  <a:srgbClr val="FFFFFF"/>
                </a:solidFill>
                <a:latin typeface="Arial"/>
                <a:cs typeface="Arial"/>
              </a:rPr>
              <a:t>Beverage</a:t>
            </a:r>
            <a:r>
              <a:rPr sz="2000" b="1" cap="small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265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2000" b="1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amended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2011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275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20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Legislature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r>
              <a:rPr sz="20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alcohol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poisoning.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law,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person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21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cannot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charged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police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possessing</a:t>
            </a:r>
            <a:r>
              <a:rPr sz="2000" spc="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consuming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alcohol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person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calls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911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someone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else</a:t>
            </a:r>
            <a:r>
              <a:rPr sz="2000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might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alcohol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poisoning.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limited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immunity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applies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only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assistance.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qualify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immunity,</a:t>
            </a:r>
            <a:r>
              <a:rPr sz="20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caller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remain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scene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until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arrives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must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cooperate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EMS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law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enforcement.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7894" y="1342644"/>
            <a:ext cx="29857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3600" spc="-180" dirty="0"/>
              <a:t>What</a:t>
            </a:r>
            <a:r>
              <a:rPr sz="3600" spc="-170" dirty="0"/>
              <a:t> </a:t>
            </a:r>
            <a:r>
              <a:rPr sz="3600" spc="-355" dirty="0"/>
              <a:t>is</a:t>
            </a:r>
            <a:r>
              <a:rPr sz="3600" spc="-170" dirty="0"/>
              <a:t> </a:t>
            </a:r>
            <a:r>
              <a:rPr sz="3600" spc="-155" dirty="0"/>
              <a:t>the</a:t>
            </a:r>
            <a:r>
              <a:rPr sz="3600" spc="-260" dirty="0"/>
              <a:t> </a:t>
            </a:r>
            <a:r>
              <a:rPr sz="3600" spc="-150" dirty="0"/>
              <a:t>911 </a:t>
            </a:r>
            <a:r>
              <a:rPr sz="3600" spc="-240" dirty="0"/>
              <a:t>Lifeline</a:t>
            </a:r>
            <a:r>
              <a:rPr sz="3600" spc="-130" dirty="0"/>
              <a:t> </a:t>
            </a:r>
            <a:r>
              <a:rPr sz="3600" spc="-430" dirty="0"/>
              <a:t>Law?</a:t>
            </a:r>
            <a:endParaRPr sz="3600"/>
          </a:p>
        </p:txBody>
      </p:sp>
      <p:pic>
        <p:nvPicPr>
          <p:cNvPr id="3" name="object 3" descr="Directory /download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5932" y="194310"/>
            <a:ext cx="5772911" cy="646414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5029200" cy="92583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6573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305"/>
              </a:spcBef>
            </a:pPr>
            <a:r>
              <a:rPr sz="3200" spc="-630" dirty="0"/>
              <a:t>LSC</a:t>
            </a:r>
            <a:r>
              <a:rPr sz="3200" spc="-160" dirty="0"/>
              <a:t> </a:t>
            </a:r>
            <a:r>
              <a:rPr sz="3200" spc="-215" dirty="0"/>
              <a:t>Student</a:t>
            </a:r>
            <a:r>
              <a:rPr sz="3200" spc="-160" dirty="0"/>
              <a:t> </a:t>
            </a:r>
            <a:r>
              <a:rPr sz="3200" spc="-190" dirty="0"/>
              <a:t>Responsibilities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48328" y="1231684"/>
            <a:ext cx="8338184" cy="5266690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5"/>
              </a:spcBef>
              <a:tabLst>
                <a:tab pos="6798945" algn="l"/>
              </a:tabLst>
            </a:pPr>
            <a:r>
              <a:rPr sz="3200" b="1" u="heavy" spc="-175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VI.E.1.</a:t>
            </a:r>
            <a:r>
              <a:rPr sz="3200" b="1" u="heavy" spc="-155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185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N</a:t>
            </a:r>
            <a:r>
              <a:rPr sz="2800" b="1" u="heavy" spc="-185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ON</a:t>
            </a:r>
            <a:r>
              <a:rPr sz="3200" b="1" u="heavy" spc="-185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-</a:t>
            </a:r>
            <a:r>
              <a:rPr sz="3200" b="1" u="heavy" spc="-310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A</a:t>
            </a:r>
            <a:r>
              <a:rPr sz="2800" b="1" u="heavy" spc="-310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CADEMIC</a:t>
            </a:r>
            <a:r>
              <a:rPr sz="2800" b="1" u="heavy" spc="-125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355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S</a:t>
            </a:r>
            <a:r>
              <a:rPr sz="2800" b="1" u="heavy" spc="-355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TUDENT</a:t>
            </a:r>
            <a:r>
              <a:rPr sz="2800" b="1" u="heavy" spc="-120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409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C</a:t>
            </a:r>
            <a:r>
              <a:rPr sz="2800" b="1" u="heavy" spc="-409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ODE</a:t>
            </a:r>
            <a:r>
              <a:rPr sz="2800" b="1" u="heavy" spc="-105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375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OF</a:t>
            </a:r>
            <a:r>
              <a:rPr sz="2800" b="1" u="heavy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	</a:t>
            </a:r>
            <a:r>
              <a:rPr sz="3200" b="1" u="heavy" spc="-350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C</a:t>
            </a:r>
            <a:r>
              <a:rPr sz="2800" b="1" u="heavy" spc="-350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</a:rPr>
              <a:t>ONDUCT</a:t>
            </a:r>
            <a:endParaRPr sz="2800">
              <a:latin typeface="Arial"/>
              <a:cs typeface="Arial"/>
            </a:endParaRPr>
          </a:p>
          <a:p>
            <a:pPr marL="12700" marR="78105">
              <a:lnSpc>
                <a:spcPct val="100000"/>
              </a:lnSpc>
              <a:spcBef>
                <a:spcPts val="1530"/>
              </a:spcBef>
            </a:pPr>
            <a:r>
              <a:rPr sz="2800" b="1" spc="-150" dirty="0">
                <a:solidFill>
                  <a:srgbClr val="FFFFFF"/>
                </a:solidFill>
                <a:latin typeface="Arial"/>
                <a:cs typeface="Arial"/>
              </a:rPr>
              <a:t>VI.E.1.01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300" dirty="0">
                <a:solidFill>
                  <a:srgbClr val="FFFFFF"/>
                </a:solidFill>
                <a:latin typeface="Arial"/>
                <a:cs typeface="Arial"/>
              </a:rPr>
              <a:t>OLICY</a:t>
            </a: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9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provides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safe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responsive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students.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achieves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enforcing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Lone 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Star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5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Conduct.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5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Conduct 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applies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enrolled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credit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credit 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course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College.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applies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online-only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hybrid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students.</a:t>
            </a:r>
            <a:endParaRPr sz="2800">
              <a:latin typeface="Arial"/>
              <a:cs typeface="Arial"/>
            </a:endParaRPr>
          </a:p>
          <a:p>
            <a:pPr marL="14604" marR="1598930">
              <a:lnSpc>
                <a:spcPct val="100000"/>
              </a:lnSpc>
              <a:spcBef>
                <a:spcPts val="1520"/>
              </a:spcBef>
            </a:pPr>
            <a:r>
              <a:rPr sz="2400" b="1" cap="small" spc="-300" dirty="0">
                <a:solidFill>
                  <a:srgbClr val="D02C2D"/>
                </a:solidFill>
                <a:latin typeface="Arial"/>
                <a:cs typeface="Arial"/>
              </a:rPr>
              <a:t>For</a:t>
            </a:r>
            <a:r>
              <a:rPr sz="2400" b="1" cap="small" spc="-85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400" b="1" cap="small" spc="-250" dirty="0">
                <a:solidFill>
                  <a:srgbClr val="D02C2D"/>
                </a:solidFill>
                <a:latin typeface="Arial"/>
                <a:cs typeface="Arial"/>
              </a:rPr>
              <a:t>the</a:t>
            </a:r>
            <a:r>
              <a:rPr sz="2400" b="1" cap="small" spc="-80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400" b="1" cap="small" spc="-285" dirty="0">
                <a:solidFill>
                  <a:srgbClr val="D02C2D"/>
                </a:solidFill>
                <a:latin typeface="Arial"/>
                <a:cs typeface="Arial"/>
              </a:rPr>
              <a:t>full</a:t>
            </a:r>
            <a:r>
              <a:rPr sz="2400" b="1" cap="small" spc="-80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400" b="1" cap="small" spc="-220" dirty="0">
                <a:solidFill>
                  <a:srgbClr val="D02C2D"/>
                </a:solidFill>
                <a:latin typeface="Arial"/>
                <a:cs typeface="Arial"/>
              </a:rPr>
              <a:t>Listing</a:t>
            </a:r>
            <a:r>
              <a:rPr sz="2400" b="1" cap="small" spc="-80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400" b="1" cap="small" spc="-254" dirty="0">
                <a:solidFill>
                  <a:srgbClr val="D02C2D"/>
                </a:solidFill>
                <a:latin typeface="Arial"/>
                <a:cs typeface="Arial"/>
              </a:rPr>
              <a:t>of</a:t>
            </a:r>
            <a:r>
              <a:rPr sz="2400" b="1" cap="small" spc="-60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400" b="1" cap="small" spc="-475" dirty="0">
                <a:solidFill>
                  <a:srgbClr val="D02C2D"/>
                </a:solidFill>
                <a:latin typeface="Arial"/>
                <a:cs typeface="Arial"/>
              </a:rPr>
              <a:t>LSC</a:t>
            </a:r>
            <a:r>
              <a:rPr sz="2400" b="1" cap="small" spc="-105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400" b="1" cap="small" spc="-254" dirty="0">
                <a:solidFill>
                  <a:srgbClr val="D02C2D"/>
                </a:solidFill>
                <a:latin typeface="Arial"/>
                <a:cs typeface="Arial"/>
              </a:rPr>
              <a:t>Student</a:t>
            </a:r>
            <a:r>
              <a:rPr sz="2400" b="1" cap="small" spc="-90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400" b="1" cap="small" spc="-235" dirty="0">
                <a:solidFill>
                  <a:srgbClr val="D02C2D"/>
                </a:solidFill>
                <a:latin typeface="Arial"/>
                <a:cs typeface="Arial"/>
              </a:rPr>
              <a:t>Responsibilities,</a:t>
            </a:r>
            <a:r>
              <a:rPr sz="2400" b="1" cap="small" spc="-114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400" b="1" cap="small" spc="-140" dirty="0">
                <a:solidFill>
                  <a:srgbClr val="D02C2D"/>
                </a:solidFill>
                <a:latin typeface="Arial"/>
                <a:cs typeface="Arial"/>
              </a:rPr>
              <a:t>visit: </a:t>
            </a:r>
            <a:r>
              <a:rPr sz="2400" b="1" u="sng" cap="small" spc="-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www.lonestar.edu/student-</a:t>
            </a:r>
            <a:r>
              <a:rPr sz="2400" b="1" u="sng" cap="small" spc="-1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responsibilities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746759"/>
            <a:ext cx="4191000" cy="916305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5430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215"/>
              </a:spcBef>
            </a:pPr>
            <a:r>
              <a:rPr sz="3600" spc="-210" dirty="0"/>
              <a:t>Illegal</a:t>
            </a:r>
            <a:r>
              <a:rPr sz="3600" spc="-145" dirty="0"/>
              <a:t> </a:t>
            </a:r>
            <a:r>
              <a:rPr sz="3600" spc="-325" dirty="0"/>
              <a:t>Drug</a:t>
            </a:r>
            <a:r>
              <a:rPr sz="3600" spc="-245" dirty="0"/>
              <a:t> </a:t>
            </a:r>
            <a:r>
              <a:rPr sz="3600" spc="-375" dirty="0"/>
              <a:t>Use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3654" y="2005457"/>
            <a:ext cx="776922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20" dirty="0">
                <a:solidFill>
                  <a:srgbClr val="FFFFFF"/>
                </a:solidFill>
                <a:latin typeface="Arial"/>
                <a:cs typeface="Arial"/>
              </a:rPr>
              <a:t>abuse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29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affect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person’s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mental 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alertness,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10" dirty="0">
                <a:solidFill>
                  <a:srgbClr val="FFFFFF"/>
                </a:solidFill>
                <a:latin typeface="Arial"/>
                <a:cs typeface="Arial"/>
              </a:rPr>
              <a:t>consciousness,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cognitive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neurological</a:t>
            </a:r>
            <a:r>
              <a:rPr sz="3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functions,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1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1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45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death, </a:t>
            </a:r>
            <a:r>
              <a:rPr sz="3200" spc="-210" dirty="0">
                <a:solidFill>
                  <a:srgbClr val="FFFFFF"/>
                </a:solidFill>
                <a:latin typeface="Arial"/>
                <a:cs typeface="Arial"/>
              </a:rPr>
              <a:t>homelessness,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friends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-200" dirty="0">
                <a:solidFill>
                  <a:srgbClr val="FFFFFF"/>
                </a:solidFill>
                <a:latin typeface="Arial"/>
                <a:cs typeface="Arial"/>
              </a:rPr>
              <a:t>even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prison.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664451"/>
            <a:ext cx="5105400" cy="1062355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4445" rIns="0" bIns="0" rtlCol="0">
            <a:spAutoFit/>
          </a:bodyPr>
          <a:lstStyle/>
          <a:p>
            <a:pPr marL="241300" marR="880110">
              <a:lnSpc>
                <a:spcPts val="4079"/>
              </a:lnSpc>
              <a:spcBef>
                <a:spcPts val="35"/>
              </a:spcBef>
            </a:pPr>
            <a:r>
              <a:rPr sz="3400" spc="-235" dirty="0"/>
              <a:t>Controlled</a:t>
            </a:r>
            <a:r>
              <a:rPr sz="3400" spc="-200" dirty="0"/>
              <a:t> </a:t>
            </a:r>
            <a:r>
              <a:rPr sz="3400" spc="-350" dirty="0"/>
              <a:t>Substances </a:t>
            </a:r>
            <a:r>
              <a:rPr sz="3400" spc="-240" dirty="0"/>
              <a:t>under</a:t>
            </a:r>
            <a:r>
              <a:rPr sz="3400" spc="-145" dirty="0"/>
              <a:t> </a:t>
            </a:r>
            <a:r>
              <a:rPr sz="3400" spc="-345" dirty="0"/>
              <a:t>Texas</a:t>
            </a:r>
            <a:r>
              <a:rPr sz="3400" spc="-185" dirty="0"/>
              <a:t> </a:t>
            </a:r>
            <a:r>
              <a:rPr sz="3400" spc="-370" dirty="0"/>
              <a:t>Law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33654" y="2109215"/>
            <a:ext cx="7940675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703954" algn="l"/>
                <a:tab pos="4652010" algn="l"/>
                <a:tab pos="6419850" algn="l"/>
              </a:tabLst>
            </a:pP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20" dirty="0">
                <a:solidFill>
                  <a:srgbClr val="FFFFFF"/>
                </a:solidFill>
                <a:latin typeface="Arial"/>
                <a:cs typeface="Arial"/>
              </a:rPr>
              <a:t>CDS,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controlled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dangerous </a:t>
            </a:r>
            <a:r>
              <a:rPr sz="3000" spc="-195" dirty="0">
                <a:solidFill>
                  <a:srgbClr val="FFFFFF"/>
                </a:solidFill>
                <a:latin typeface="Arial"/>
                <a:cs typeface="Arial"/>
              </a:rPr>
              <a:t>substances,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drugs</a:t>
            </a:r>
            <a:r>
              <a:rPr sz="3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Arial"/>
                <a:cs typeface="Arial"/>
              </a:rPr>
              <a:t>include: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heroin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cocaine; </a:t>
            </a:r>
            <a:r>
              <a:rPr sz="3000" spc="-65" dirty="0">
                <a:solidFill>
                  <a:srgbClr val="FFFFFF"/>
                </a:solidFill>
                <a:latin typeface="Arial"/>
                <a:cs typeface="Arial"/>
              </a:rPr>
              <a:t>meth;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Arial"/>
                <a:cs typeface="Arial"/>
              </a:rPr>
              <a:t>marijuana,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compounds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95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spc="-120" dirty="0">
                <a:solidFill>
                  <a:srgbClr val="FFFFFF"/>
                </a:solidFill>
                <a:latin typeface="Arial"/>
                <a:cs typeface="Arial"/>
              </a:rPr>
              <a:t>manufacture</a:t>
            </a:r>
            <a:r>
              <a:rPr sz="3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narcotics,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114" dirty="0">
                <a:solidFill>
                  <a:srgbClr val="FFFFFF"/>
                </a:solidFill>
                <a:latin typeface="Arial"/>
                <a:cs typeface="Arial"/>
              </a:rPr>
              <a:t>synthetic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steroids, 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depressants,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Arial"/>
                <a:cs typeface="Arial"/>
              </a:rPr>
              <a:t>stimulants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245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3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substances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80" dirty="0">
                <a:solidFill>
                  <a:srgbClr val="FFFFFF"/>
                </a:solidFill>
                <a:latin typeface="Arial"/>
                <a:cs typeface="Arial"/>
              </a:rPr>
              <a:t>abuse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3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spc="-204" dirty="0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sz="30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psychological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30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dependence.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609587"/>
            <a:ext cx="5235575" cy="76200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80010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630"/>
              </a:spcBef>
              <a:tabLst>
                <a:tab pos="3923665" algn="l"/>
              </a:tabLst>
            </a:pPr>
            <a:r>
              <a:rPr sz="3600" spc="-325" dirty="0"/>
              <a:t>Drug</a:t>
            </a:r>
            <a:r>
              <a:rPr sz="3600" spc="-175" dirty="0"/>
              <a:t> </a:t>
            </a:r>
            <a:r>
              <a:rPr sz="3600" spc="-400" dirty="0"/>
              <a:t>Possession</a:t>
            </a:r>
            <a:r>
              <a:rPr sz="3600" spc="-254" dirty="0"/>
              <a:t> </a:t>
            </a:r>
            <a:r>
              <a:rPr sz="3600" spc="-25" dirty="0"/>
              <a:t>in</a:t>
            </a:r>
            <a:r>
              <a:rPr sz="3600" dirty="0"/>
              <a:t>	</a:t>
            </a:r>
            <a:r>
              <a:rPr sz="3600" spc="-380" dirty="0"/>
              <a:t>Texas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5862" y="1577340"/>
            <a:ext cx="8736330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707505" algn="l"/>
              </a:tabLst>
            </a:pPr>
            <a:r>
              <a:rPr sz="2800" spc="-390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28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law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imposes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penalties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range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relatively 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minor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misdemeanor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felony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charges.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Depending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certain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circumstances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charges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could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drug 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possession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possession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intent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distribute.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60"/>
              </a:lnSpc>
            </a:pP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Determining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include:</a:t>
            </a:r>
            <a:endParaRPr sz="2800">
              <a:latin typeface="Arial"/>
              <a:cs typeface="Arial"/>
            </a:endParaRPr>
          </a:p>
          <a:p>
            <a:pPr marL="588645" indent="-342900">
              <a:lnSpc>
                <a:spcPct val="100000"/>
              </a:lnSpc>
              <a:spcBef>
                <a:spcPts val="1025"/>
              </a:spcBef>
              <a:buClr>
                <a:srgbClr val="D02C2D"/>
              </a:buClr>
              <a:buSzPct val="114583"/>
              <a:buFont typeface="Wingdings"/>
              <a:buChar char=""/>
              <a:tabLst>
                <a:tab pos="588645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Quantity</a:t>
            </a:r>
            <a:endParaRPr sz="2400">
              <a:latin typeface="Arial"/>
              <a:cs typeface="Arial"/>
            </a:endParaRPr>
          </a:p>
          <a:p>
            <a:pPr marL="588645" indent="-342900">
              <a:lnSpc>
                <a:spcPct val="100000"/>
              </a:lnSpc>
              <a:spcBef>
                <a:spcPts val="1005"/>
              </a:spcBef>
              <a:buClr>
                <a:srgbClr val="D02C2D"/>
              </a:buClr>
              <a:buSzPct val="114583"/>
              <a:buFont typeface="Wingdings"/>
              <a:buChar char=""/>
              <a:tabLst>
                <a:tab pos="588645" algn="l"/>
              </a:tabLst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concealed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stored</a:t>
            </a:r>
            <a:endParaRPr sz="2400">
              <a:latin typeface="Arial"/>
              <a:cs typeface="Arial"/>
            </a:endParaRPr>
          </a:p>
          <a:p>
            <a:pPr marL="588645" indent="-342900">
              <a:lnSpc>
                <a:spcPct val="100000"/>
              </a:lnSpc>
              <a:spcBef>
                <a:spcPts val="994"/>
              </a:spcBef>
              <a:buClr>
                <a:srgbClr val="D02C2D"/>
              </a:buClr>
              <a:buSzPct val="114583"/>
              <a:buFont typeface="Wingdings"/>
              <a:buChar char=""/>
              <a:tabLst>
                <a:tab pos="588645" algn="l"/>
              </a:tabLst>
            </a:pP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Possession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paraphernalia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(scale)</a:t>
            </a:r>
            <a:endParaRPr sz="2400">
              <a:latin typeface="Arial"/>
              <a:cs typeface="Arial"/>
            </a:endParaRPr>
          </a:p>
          <a:p>
            <a:pPr marL="588645" indent="-342900">
              <a:lnSpc>
                <a:spcPct val="100000"/>
              </a:lnSpc>
              <a:spcBef>
                <a:spcPts val="1000"/>
              </a:spcBef>
              <a:buClr>
                <a:srgbClr val="D02C2D"/>
              </a:buClr>
              <a:buSzPct val="114583"/>
              <a:buFont typeface="Wingdings"/>
              <a:buChar char=""/>
              <a:tabLst>
                <a:tab pos="588645" algn="l"/>
              </a:tabLst>
            </a:pP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Drugs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found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large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amount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endParaRPr sz="2400">
              <a:latin typeface="Arial"/>
              <a:cs typeface="Arial"/>
            </a:endParaRPr>
          </a:p>
          <a:p>
            <a:pPr marL="588645" indent="-342900">
              <a:lnSpc>
                <a:spcPct val="100000"/>
              </a:lnSpc>
              <a:spcBef>
                <a:spcPts val="1005"/>
              </a:spcBef>
              <a:buClr>
                <a:srgbClr val="D02C2D"/>
              </a:buClr>
              <a:buSzPct val="114583"/>
              <a:buFont typeface="Wingdings"/>
              <a:buChar char=""/>
              <a:tabLst>
                <a:tab pos="588645" algn="l"/>
              </a:tabLst>
            </a:pP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convictions/prior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offenses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8865" rIns="0" bIns="0" rtlCol="0">
            <a:spAutoFit/>
          </a:bodyPr>
          <a:lstStyle/>
          <a:p>
            <a:pPr marL="2519045" marR="5080" indent="-2028189">
              <a:lnSpc>
                <a:spcPct val="100000"/>
              </a:lnSpc>
              <a:spcBef>
                <a:spcPts val="100"/>
              </a:spcBef>
            </a:pPr>
            <a:r>
              <a:rPr sz="6600" spc="-425" dirty="0"/>
              <a:t>Drug/Alcohol</a:t>
            </a:r>
            <a:r>
              <a:rPr sz="6600" spc="-409" dirty="0"/>
              <a:t> </a:t>
            </a:r>
            <a:r>
              <a:rPr sz="6600" spc="-550" dirty="0"/>
              <a:t>Overdose </a:t>
            </a:r>
            <a:r>
              <a:rPr sz="6600" spc="-150" dirty="0"/>
              <a:t>&amp;</a:t>
            </a:r>
            <a:r>
              <a:rPr sz="6600" spc="-355" dirty="0"/>
              <a:t> </a:t>
            </a:r>
            <a:r>
              <a:rPr sz="6600" spc="-695" dirty="0"/>
              <a:t>Response</a:t>
            </a:r>
            <a:endParaRPr sz="6600"/>
          </a:p>
        </p:txBody>
      </p:sp>
      <p:grpSp>
        <p:nvGrpSpPr>
          <p:cNvPr id="3" name="object 3"/>
          <p:cNvGrpSpPr/>
          <p:nvPr/>
        </p:nvGrpSpPr>
        <p:grpSpPr>
          <a:xfrm>
            <a:off x="1755648" y="2898648"/>
            <a:ext cx="5704840" cy="3926840"/>
            <a:chOff x="1755648" y="2898648"/>
            <a:chExt cx="5704840" cy="3926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5648" y="2898648"/>
              <a:ext cx="5704331" cy="39265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3048000"/>
              <a:ext cx="5333999" cy="355625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41373" y="2984373"/>
              <a:ext cx="5461635" cy="3683635"/>
            </a:xfrm>
            <a:custGeom>
              <a:avLst/>
              <a:gdLst/>
              <a:ahLst/>
              <a:cxnLst/>
              <a:rect l="l" t="t" r="r" b="b"/>
              <a:pathLst>
                <a:path w="5461634" h="3683634">
                  <a:moveTo>
                    <a:pt x="0" y="0"/>
                  </a:moveTo>
                  <a:lnTo>
                    <a:pt x="5461254" y="0"/>
                  </a:lnTo>
                  <a:lnTo>
                    <a:pt x="5461254" y="3683508"/>
                  </a:lnTo>
                  <a:lnTo>
                    <a:pt x="0" y="3683508"/>
                  </a:lnTo>
                  <a:lnTo>
                    <a:pt x="0" y="0"/>
                  </a:lnTo>
                  <a:close/>
                </a:path>
              </a:pathLst>
            </a:custGeom>
            <a:ln w="127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348995"/>
            <a:ext cx="4909820" cy="100203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540" rIns="0" bIns="0" rtlCol="0">
            <a:spAutoFit/>
          </a:bodyPr>
          <a:lstStyle/>
          <a:p>
            <a:pPr marL="165100" marR="1047750">
              <a:lnSpc>
                <a:spcPts val="3840"/>
              </a:lnSpc>
              <a:spcBef>
                <a:spcPts val="20"/>
              </a:spcBef>
            </a:pPr>
            <a:r>
              <a:rPr sz="3200" spc="-130" dirty="0"/>
              <a:t>Drug/Alcohol </a:t>
            </a:r>
            <a:r>
              <a:rPr sz="3200" spc="-270" dirty="0"/>
              <a:t>Overdose</a:t>
            </a:r>
            <a:r>
              <a:rPr sz="3200" spc="-150" dirty="0"/>
              <a:t> </a:t>
            </a:r>
            <a:r>
              <a:rPr sz="3200" spc="-75" dirty="0"/>
              <a:t>&amp;</a:t>
            </a:r>
            <a:r>
              <a:rPr sz="3200" spc="-220" dirty="0"/>
              <a:t> </a:t>
            </a:r>
            <a:r>
              <a:rPr sz="3200" spc="-350" dirty="0"/>
              <a:t>Response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65036" y="1577340"/>
            <a:ext cx="8443595" cy="486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16965" indent="-342900">
              <a:lnSpc>
                <a:spcPct val="100000"/>
              </a:lnSpc>
              <a:spcBef>
                <a:spcPts val="10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5600" algn="l"/>
              </a:tabLst>
            </a:pP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alcohol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abuse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always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carries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serious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effects,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overdose.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0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Whether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abuse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alcohol,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illegal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endParaRPr sz="2800">
              <a:latin typeface="Arial"/>
              <a:cs typeface="Arial"/>
            </a:endParaRPr>
          </a:p>
          <a:p>
            <a:pPr marL="354965" marR="5080" indent="635">
              <a:lnSpc>
                <a:spcPct val="100000"/>
              </a:lnSpc>
            </a:pPr>
            <a:r>
              <a:rPr sz="2800" spc="-27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cap="small" spc="-290" dirty="0">
                <a:solidFill>
                  <a:srgbClr val="FFFFFF"/>
                </a:solidFill>
                <a:latin typeface="Arial"/>
                <a:cs typeface="Arial"/>
              </a:rPr>
              <a:t>Cocaine</a:t>
            </a:r>
            <a:r>
              <a:rPr sz="2800" spc="-29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cap="small" spc="-265" dirty="0">
                <a:solidFill>
                  <a:srgbClr val="FFFFFF"/>
                </a:solidFill>
                <a:latin typeface="Arial"/>
                <a:cs typeface="Arial"/>
              </a:rPr>
              <a:t>Medications</a:t>
            </a:r>
            <a:r>
              <a:rPr sz="2800" b="1" cap="small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cap="small" spc="-360" dirty="0">
                <a:solidFill>
                  <a:srgbClr val="FFFFFF"/>
                </a:solidFill>
                <a:latin typeface="Arial"/>
                <a:cs typeface="Arial"/>
              </a:rPr>
              <a:t>Prescribed</a:t>
            </a:r>
            <a:r>
              <a:rPr sz="2800" b="1" cap="small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doctor—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sz="2800" spc="-27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cap="small" spc="-200" dirty="0">
                <a:solidFill>
                  <a:srgbClr val="FFFFFF"/>
                </a:solidFill>
                <a:latin typeface="Arial"/>
                <a:cs typeface="Arial"/>
              </a:rPr>
              <a:t>Opioid</a:t>
            </a:r>
            <a:r>
              <a:rPr sz="2800" b="1" cap="small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painkillers—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addiction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always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concern.</a:t>
            </a:r>
            <a:endParaRPr sz="2800">
              <a:latin typeface="Arial"/>
              <a:cs typeface="Arial"/>
            </a:endParaRPr>
          </a:p>
          <a:p>
            <a:pPr marL="355600" marR="685800" indent="-342900">
              <a:lnSpc>
                <a:spcPct val="100000"/>
              </a:lnSpc>
              <a:spcBef>
                <a:spcPts val="150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5600" algn="l"/>
              </a:tabLst>
            </a:pP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cases,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substance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abuse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behavior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persists,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remains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possibility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overdose.</a:t>
            </a:r>
            <a:endParaRPr sz="2800">
              <a:latin typeface="Arial"/>
              <a:cs typeface="Arial"/>
            </a:endParaRPr>
          </a:p>
          <a:p>
            <a:pPr marL="354965" marR="1518920" indent="-342900">
              <a:lnSpc>
                <a:spcPct val="100000"/>
              </a:lnSpc>
              <a:spcBef>
                <a:spcPts val="150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overdose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either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accidental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intentional.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828294"/>
            <a:ext cx="4909820" cy="122936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55244" rIns="0" bIns="0" rtlCol="0">
            <a:spAutoFit/>
          </a:bodyPr>
          <a:lstStyle/>
          <a:p>
            <a:pPr marL="365125" marR="334645">
              <a:lnSpc>
                <a:spcPct val="100000"/>
              </a:lnSpc>
              <a:spcBef>
                <a:spcPts val="434"/>
              </a:spcBef>
            </a:pPr>
            <a:r>
              <a:rPr sz="3400" spc="-420" dirty="0"/>
              <a:t>Signs</a:t>
            </a:r>
            <a:r>
              <a:rPr sz="3400" spc="-160" dirty="0"/>
              <a:t> </a:t>
            </a:r>
            <a:r>
              <a:rPr sz="3400" spc="-80" dirty="0"/>
              <a:t>&amp;</a:t>
            </a:r>
            <a:r>
              <a:rPr sz="3400" spc="-170" dirty="0"/>
              <a:t> </a:t>
            </a:r>
            <a:r>
              <a:rPr sz="3400" spc="-320" dirty="0"/>
              <a:t>Symptoms</a:t>
            </a:r>
            <a:r>
              <a:rPr sz="3400" spc="-185" dirty="0"/>
              <a:t> </a:t>
            </a:r>
            <a:r>
              <a:rPr sz="3400" spc="-25" dirty="0"/>
              <a:t>of </a:t>
            </a:r>
            <a:r>
              <a:rPr sz="3400" spc="-229" dirty="0"/>
              <a:t>Drug/Alcohol</a:t>
            </a:r>
            <a:r>
              <a:rPr sz="3400" spc="-150" dirty="0"/>
              <a:t> </a:t>
            </a:r>
            <a:r>
              <a:rPr sz="3400" spc="-300" dirty="0"/>
              <a:t>Overdose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929384" y="2204703"/>
            <a:ext cx="684974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2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psychological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25" dirty="0">
                <a:solidFill>
                  <a:srgbClr val="FFFFFF"/>
                </a:solidFill>
                <a:latin typeface="Arial"/>
                <a:cs typeface="Arial"/>
              </a:rPr>
              <a:t>signs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drug </a:t>
            </a: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overdose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2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 vary</a:t>
            </a: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depending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taken,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whether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drug </a:t>
            </a:r>
            <a:r>
              <a:rPr sz="3200" spc="-225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3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taken</a:t>
            </a:r>
            <a:r>
              <a:rPr sz="32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19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b="1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229" dirty="0">
                <a:solidFill>
                  <a:srgbClr val="FFFFFF"/>
                </a:solidFill>
                <a:latin typeface="Arial"/>
                <a:cs typeface="Arial"/>
              </a:rPr>
              <a:t>combination</a:t>
            </a:r>
            <a:r>
              <a:rPr sz="3200" b="1" i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12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200" b="1" i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3200" b="1" i="1" spc="-320" dirty="0">
                <a:solidFill>
                  <a:srgbClr val="FFFFFF"/>
                </a:solidFill>
                <a:latin typeface="Arial"/>
                <a:cs typeface="Arial"/>
              </a:rPr>
              <a:t>substances</a:t>
            </a:r>
            <a:r>
              <a:rPr sz="3200" spc="-3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171" y="1822292"/>
            <a:ext cx="8872220" cy="438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9055" indent="-343535">
              <a:lnSpc>
                <a:spcPct val="100099"/>
              </a:lnSpc>
              <a:spcBef>
                <a:spcPts val="95"/>
              </a:spcBef>
              <a:buClr>
                <a:srgbClr val="D02C2D"/>
              </a:buClr>
              <a:buSzPct val="115384"/>
              <a:buFont typeface="Wingdings"/>
              <a:buChar char=""/>
              <a:tabLst>
                <a:tab pos="355600" algn="l"/>
              </a:tabLst>
            </a:pP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sz="26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1, 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2007,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80th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340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26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Legislature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enacted </a:t>
            </a:r>
            <a:r>
              <a:rPr sz="2600" spc="-300" dirty="0">
                <a:solidFill>
                  <a:srgbClr val="FFFFFF"/>
                </a:solidFill>
                <a:latin typeface="Arial"/>
                <a:cs typeface="Arial"/>
              </a:rPr>
              <a:t>HB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80" dirty="0">
                <a:solidFill>
                  <a:srgbClr val="FFFFFF"/>
                </a:solidFill>
                <a:latin typeface="Arial"/>
                <a:cs typeface="Arial"/>
              </a:rPr>
              <a:t>2639/SB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60" dirty="0">
                <a:solidFill>
                  <a:srgbClr val="FFFFFF"/>
                </a:solidFill>
                <a:latin typeface="Arial"/>
                <a:cs typeface="Arial"/>
              </a:rPr>
              <a:t>1138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300" dirty="0">
                <a:solidFill>
                  <a:srgbClr val="FFFFFF"/>
                </a:solidFill>
                <a:latin typeface="Arial"/>
                <a:cs typeface="Arial"/>
              </a:rPr>
              <a:t>(Texas</a:t>
            </a:r>
            <a:r>
              <a:rPr sz="26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25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5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51.9361) 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risk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600" spc="-155" dirty="0">
                <a:solidFill>
                  <a:srgbClr val="FFFFFF"/>
                </a:solidFill>
                <a:latin typeface="Arial"/>
                <a:cs typeface="Arial"/>
              </a:rPr>
              <a:t>advisors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organizations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registered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postsecondary 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institutions.</a:t>
            </a:r>
            <a:endParaRPr sz="2600">
              <a:latin typeface="Arial"/>
              <a:cs typeface="Arial"/>
            </a:endParaRPr>
          </a:p>
          <a:p>
            <a:pPr marL="354965" marR="5080" indent="-342900">
              <a:lnSpc>
                <a:spcPts val="3120"/>
              </a:lnSpc>
              <a:spcBef>
                <a:spcPts val="90"/>
              </a:spcBef>
              <a:buClr>
                <a:srgbClr val="D02C2D"/>
              </a:buClr>
              <a:buSzPct val="115384"/>
              <a:buFont typeface="Wingdings"/>
              <a:buChar char=""/>
              <a:tabLst>
                <a:tab pos="354965" algn="l"/>
              </a:tabLst>
            </a:pP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90" dirty="0">
                <a:solidFill>
                  <a:srgbClr val="FFFFFF"/>
                </a:solidFill>
                <a:latin typeface="Arial"/>
                <a:cs typeface="Arial"/>
              </a:rPr>
              <a:t>law,</a:t>
            </a:r>
            <a:r>
              <a:rPr sz="26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60" dirty="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325" dirty="0">
                <a:solidFill>
                  <a:srgbClr val="FFFFFF"/>
                </a:solidFill>
                <a:latin typeface="Arial"/>
                <a:cs typeface="Arial"/>
              </a:rPr>
              <a:t>(RSO)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Advisors 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Officers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attend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7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29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26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2600">
              <a:latin typeface="Arial"/>
              <a:cs typeface="Arial"/>
            </a:endParaRPr>
          </a:p>
          <a:p>
            <a:pPr marL="354965">
              <a:lnSpc>
                <a:spcPts val="3025"/>
              </a:lnSpc>
            </a:pP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Program.</a:t>
            </a:r>
            <a:endParaRPr sz="2600">
              <a:latin typeface="Arial"/>
              <a:cs typeface="Arial"/>
            </a:endParaRPr>
          </a:p>
          <a:p>
            <a:pPr marL="355600" marR="1080135" indent="-343535">
              <a:lnSpc>
                <a:spcPts val="3120"/>
              </a:lnSpc>
              <a:spcBef>
                <a:spcPts val="90"/>
              </a:spcBef>
              <a:buClr>
                <a:srgbClr val="D02C2D"/>
              </a:buClr>
              <a:buSzPct val="115384"/>
              <a:buFont typeface="Wingdings"/>
              <a:buChar char=""/>
              <a:tabLst>
                <a:tab pos="355600" algn="l"/>
              </a:tabLst>
            </a:pP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Advisors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Officers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then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gathered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entire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organization’s 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membership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65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event.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5275580" cy="99060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29235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1805"/>
              </a:spcBef>
            </a:pPr>
            <a:r>
              <a:rPr sz="3200" spc="-305" dirty="0"/>
              <a:t>Clay’s</a:t>
            </a:r>
            <a:r>
              <a:rPr sz="3200" spc="-135" dirty="0"/>
              <a:t> </a:t>
            </a:r>
            <a:r>
              <a:rPr sz="3200" spc="-220" dirty="0"/>
              <a:t>Bill</a:t>
            </a:r>
            <a:r>
              <a:rPr sz="3200" spc="-130" dirty="0"/>
              <a:t> </a:t>
            </a:r>
            <a:r>
              <a:rPr sz="3200" spc="475" dirty="0"/>
              <a:t>/</a:t>
            </a:r>
            <a:r>
              <a:rPr sz="3200" spc="-145" dirty="0"/>
              <a:t> </a:t>
            </a:r>
            <a:r>
              <a:rPr sz="3200" spc="-290" dirty="0"/>
              <a:t>House</a:t>
            </a:r>
            <a:r>
              <a:rPr sz="3200" spc="-140" dirty="0"/>
              <a:t> </a:t>
            </a:r>
            <a:r>
              <a:rPr sz="3200" spc="-220" dirty="0"/>
              <a:t>Bill</a:t>
            </a:r>
            <a:r>
              <a:rPr sz="3200" spc="-459" dirty="0"/>
              <a:t> </a:t>
            </a:r>
            <a:r>
              <a:rPr sz="3200" spc="-20" dirty="0"/>
              <a:t>2639</a:t>
            </a:r>
            <a:endParaRPr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674369"/>
            <a:ext cx="5257800" cy="100203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8478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455"/>
              </a:spcBef>
            </a:pPr>
            <a:r>
              <a:rPr sz="3200" spc="-325" dirty="0"/>
              <a:t>Common</a:t>
            </a:r>
            <a:r>
              <a:rPr sz="3200" spc="-165" dirty="0"/>
              <a:t> </a:t>
            </a:r>
            <a:r>
              <a:rPr sz="3200" spc="-390" dirty="0"/>
              <a:t>Signs</a:t>
            </a:r>
            <a:r>
              <a:rPr sz="3200" spc="-260" dirty="0"/>
              <a:t> </a:t>
            </a:r>
            <a:r>
              <a:rPr sz="3200" spc="-75" dirty="0"/>
              <a:t>&amp;</a:t>
            </a:r>
            <a:r>
              <a:rPr sz="3200" spc="-170" dirty="0"/>
              <a:t> </a:t>
            </a:r>
            <a:r>
              <a:rPr sz="3200" spc="-315" dirty="0"/>
              <a:t>Symptoms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53312" y="2013051"/>
            <a:ext cx="3536950" cy="2525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spc="-70" dirty="0">
                <a:solidFill>
                  <a:srgbClr val="FFFFFF"/>
                </a:solidFill>
                <a:latin typeface="Arial"/>
                <a:cs typeface="Arial"/>
              </a:rPr>
              <a:t>ental</a:t>
            </a:r>
            <a:r>
              <a:rPr sz="36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65" dirty="0">
                <a:solidFill>
                  <a:srgbClr val="FFFFFF"/>
                </a:solidFill>
                <a:latin typeface="Arial"/>
                <a:cs typeface="Arial"/>
              </a:rPr>
              <a:t>Confusion </a:t>
            </a:r>
            <a:r>
              <a:rPr sz="3600" b="1" spc="-1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00" spc="-150" dirty="0">
                <a:solidFill>
                  <a:srgbClr val="FFFFFF"/>
                </a:solidFill>
                <a:latin typeface="Arial"/>
                <a:cs typeface="Arial"/>
              </a:rPr>
              <a:t>nresponsiveness </a:t>
            </a:r>
            <a:r>
              <a:rPr sz="3600" b="1" spc="-1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195" dirty="0">
                <a:solidFill>
                  <a:srgbClr val="FFFFFF"/>
                </a:solidFill>
                <a:latin typeface="Arial"/>
                <a:cs typeface="Arial"/>
              </a:rPr>
              <a:t>noring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40" dirty="0">
                <a:solidFill>
                  <a:srgbClr val="FFFFFF"/>
                </a:solidFill>
                <a:latin typeface="Arial"/>
                <a:cs typeface="Arial"/>
              </a:rPr>
              <a:t>Gasping </a:t>
            </a:r>
            <a:r>
              <a:rPr sz="3600" b="1" spc="-1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155" dirty="0">
                <a:solidFill>
                  <a:srgbClr val="FFFFFF"/>
                </a:solidFill>
                <a:latin typeface="Arial"/>
                <a:cs typeface="Arial"/>
              </a:rPr>
              <a:t>hrowing</a:t>
            </a:r>
            <a:r>
              <a:rPr sz="3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8988" y="2013508"/>
            <a:ext cx="4096385" cy="2525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9169">
              <a:lnSpc>
                <a:spcPct val="1139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ypothermia </a:t>
            </a:r>
            <a:r>
              <a:rPr sz="3600" b="1" spc="-1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50" dirty="0">
                <a:solidFill>
                  <a:srgbClr val="FFFFFF"/>
                </a:solidFill>
                <a:latin typeface="Arial"/>
                <a:cs typeface="Arial"/>
              </a:rPr>
              <a:t>rratic</a:t>
            </a: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45" dirty="0">
                <a:solidFill>
                  <a:srgbClr val="FFFFFF"/>
                </a:solidFill>
                <a:latin typeface="Arial"/>
                <a:cs typeface="Arial"/>
              </a:rPr>
              <a:t>Breathing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600" b="1" spc="-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spc="-400" dirty="0">
                <a:solidFill>
                  <a:srgbClr val="FFFFFF"/>
                </a:solidFill>
                <a:latin typeface="Arial"/>
                <a:cs typeface="Arial"/>
              </a:rPr>
              <a:t>oss</a:t>
            </a:r>
            <a:r>
              <a:rPr sz="3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6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Consciousness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600" b="1" spc="-25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ale</a:t>
            </a: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14" dirty="0">
                <a:solidFill>
                  <a:srgbClr val="FFFFFF"/>
                </a:solidFill>
                <a:latin typeface="Arial"/>
                <a:cs typeface="Arial"/>
              </a:rPr>
              <a:t>blue</a:t>
            </a:r>
            <a:r>
              <a:rPr sz="36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Arial"/>
                <a:cs typeface="Arial"/>
              </a:rPr>
              <a:t>skin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713994"/>
            <a:ext cx="4909820" cy="122936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53975" rIns="0" bIns="0" rtlCol="0">
            <a:spAutoFit/>
          </a:bodyPr>
          <a:lstStyle/>
          <a:p>
            <a:pPr marL="128905" marR="520700">
              <a:lnSpc>
                <a:spcPct val="100000"/>
              </a:lnSpc>
              <a:spcBef>
                <a:spcPts val="425"/>
              </a:spcBef>
            </a:pPr>
            <a:r>
              <a:rPr sz="3400" spc="-165" dirty="0"/>
              <a:t>What</a:t>
            </a:r>
            <a:r>
              <a:rPr sz="3400" spc="-180" dirty="0"/>
              <a:t> </a:t>
            </a:r>
            <a:r>
              <a:rPr sz="3400" spc="-114" dirty="0"/>
              <a:t>to</a:t>
            </a:r>
            <a:r>
              <a:rPr sz="3400" spc="-195" dirty="0"/>
              <a:t> </a:t>
            </a:r>
            <a:r>
              <a:rPr sz="3400" spc="-265" dirty="0"/>
              <a:t>do</a:t>
            </a:r>
            <a:r>
              <a:rPr sz="3400" spc="-180" dirty="0"/>
              <a:t> </a:t>
            </a:r>
            <a:r>
              <a:rPr sz="3400" spc="-210" dirty="0"/>
              <a:t>in</a:t>
            </a:r>
            <a:r>
              <a:rPr sz="3400" spc="-170" dirty="0"/>
              <a:t> </a:t>
            </a:r>
            <a:r>
              <a:rPr sz="3400" spc="-155" dirty="0"/>
              <a:t>the</a:t>
            </a:r>
            <a:r>
              <a:rPr sz="3400" spc="-185" dirty="0"/>
              <a:t> </a:t>
            </a:r>
            <a:r>
              <a:rPr sz="3400" spc="-285" dirty="0"/>
              <a:t>Event </a:t>
            </a:r>
            <a:r>
              <a:rPr sz="3400" spc="-175" dirty="0"/>
              <a:t>of</a:t>
            </a:r>
            <a:r>
              <a:rPr sz="3400" spc="-185" dirty="0"/>
              <a:t> </a:t>
            </a:r>
            <a:r>
              <a:rPr sz="3400" spc="-250" dirty="0"/>
              <a:t>an</a:t>
            </a:r>
            <a:r>
              <a:rPr sz="3400" spc="-175" dirty="0"/>
              <a:t> </a:t>
            </a:r>
            <a:r>
              <a:rPr sz="3400" spc="-325" dirty="0"/>
              <a:t>Overdose?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337628" y="2139025"/>
            <a:ext cx="8131175" cy="3921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085">
              <a:lnSpc>
                <a:spcPct val="100000"/>
              </a:lnSpc>
              <a:spcBef>
                <a:spcPts val="100"/>
              </a:spcBef>
              <a:tabLst>
                <a:tab pos="5964555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Arial"/>
                <a:cs typeface="Arial"/>
              </a:rPr>
              <a:t>loved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3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potentially</a:t>
            </a:r>
            <a:r>
              <a:rPr sz="3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overdosed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drugs,</a:t>
            </a:r>
            <a:r>
              <a:rPr sz="3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15" dirty="0">
                <a:solidFill>
                  <a:srgbClr val="FFFFFF"/>
                </a:solidFill>
                <a:latin typeface="Arial"/>
                <a:cs typeface="Arial"/>
              </a:rPr>
              <a:t>seek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Arial"/>
                <a:cs typeface="Arial"/>
              </a:rPr>
              <a:t>immediate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Arial"/>
                <a:cs typeface="Arial"/>
              </a:rPr>
              <a:t>attention</a:t>
            </a:r>
            <a:r>
              <a:rPr sz="3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calling </a:t>
            </a:r>
            <a:r>
              <a:rPr sz="3000" b="1" spc="-165" dirty="0">
                <a:solidFill>
                  <a:srgbClr val="FFFFFF"/>
                </a:solidFill>
                <a:latin typeface="Arial"/>
                <a:cs typeface="Arial"/>
              </a:rPr>
              <a:t>911</a:t>
            </a:r>
            <a:r>
              <a:rPr sz="30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receive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 emergency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65" dirty="0">
                <a:solidFill>
                  <a:srgbClr val="FFFFFF"/>
                </a:solidFill>
                <a:latin typeface="Arial"/>
                <a:cs typeface="Arial"/>
              </a:rPr>
              <a:t>away.</a:t>
            </a:r>
            <a:r>
              <a:rPr sz="30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7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30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might 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implement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sz="30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procedures while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Arial"/>
                <a:cs typeface="Arial"/>
              </a:rPr>
              <a:t>waiting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personnel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arrive.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  <a:tabLst>
                <a:tab pos="5535295" algn="l"/>
                <a:tab pos="5856605" algn="l"/>
                <a:tab pos="6828155" algn="l"/>
              </a:tabLst>
            </a:pPr>
            <a:r>
              <a:rPr sz="3000" spc="-215" dirty="0">
                <a:solidFill>
                  <a:srgbClr val="FFFFFF"/>
                </a:solidFill>
                <a:latin typeface="Arial"/>
                <a:cs typeface="Arial"/>
              </a:rPr>
              <a:t>However,</a:t>
            </a:r>
            <a:r>
              <a:rPr sz="30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sure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avoid</a:t>
            </a:r>
            <a:r>
              <a:rPr sz="30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putting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Arial"/>
                <a:cs typeface="Arial"/>
              </a:rPr>
              <a:t>certain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drugs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1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prompt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violent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000" spc="-105" dirty="0">
                <a:solidFill>
                  <a:srgbClr val="FFFFFF"/>
                </a:solidFill>
                <a:latin typeface="Arial"/>
                <a:cs typeface="Arial"/>
              </a:rPr>
              <a:t>unpredictable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Arial"/>
                <a:cs typeface="Arial"/>
              </a:rPr>
              <a:t>behavior</a:t>
            </a:r>
            <a:r>
              <a:rPr sz="3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taking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them.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7" y="1683640"/>
            <a:ext cx="8344534" cy="43643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60"/>
              </a:spcBef>
              <a:buClr>
                <a:srgbClr val="D02C2D"/>
              </a:buClr>
              <a:buSzPct val="115217"/>
              <a:buFont typeface="Wingdings"/>
              <a:buChar char=""/>
              <a:tabLst>
                <a:tab pos="354965" algn="l"/>
              </a:tabLst>
            </a:pPr>
            <a:r>
              <a:rPr sz="2300" spc="-21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55" dirty="0">
                <a:solidFill>
                  <a:srgbClr val="FFFFFF"/>
                </a:solidFill>
                <a:latin typeface="Arial"/>
                <a:cs typeface="Arial"/>
              </a:rPr>
              <a:t>person’s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breathing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sz="23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rate.</a:t>
            </a:r>
            <a:endParaRPr sz="2300">
              <a:latin typeface="Arial"/>
              <a:cs typeface="Arial"/>
            </a:endParaRPr>
          </a:p>
          <a:p>
            <a:pPr marL="355600" marR="12065" indent="-342900">
              <a:lnSpc>
                <a:spcPct val="100000"/>
              </a:lnSpc>
              <a:spcBef>
                <a:spcPts val="1000"/>
              </a:spcBef>
              <a:buClr>
                <a:srgbClr val="D02C2D"/>
              </a:buClr>
              <a:buSzPct val="115217"/>
              <a:buFont typeface="Wingdings"/>
              <a:buChar char=""/>
              <a:tabLst>
                <a:tab pos="355600" algn="l"/>
                <a:tab pos="7325359" algn="l"/>
              </a:tabLst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unconscious,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try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response.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Ask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person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40" dirty="0">
                <a:solidFill>
                  <a:srgbClr val="FFFFFF"/>
                </a:solidFill>
                <a:latin typeface="Arial"/>
                <a:cs typeface="Arial"/>
              </a:rPr>
              <a:t>assess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level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alertness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300" spc="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calmly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55" dirty="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them </a:t>
            </a:r>
            <a:r>
              <a:rPr sz="2300" spc="-155" dirty="0">
                <a:solidFill>
                  <a:srgbClr val="FFFFFF"/>
                </a:solidFill>
                <a:latin typeface="Arial"/>
                <a:cs typeface="Arial"/>
              </a:rPr>
              <a:t>engaged,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3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possible.</a:t>
            </a:r>
            <a:endParaRPr sz="23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D02C2D"/>
              </a:buClr>
              <a:buSzPct val="115217"/>
              <a:buFont typeface="Wingdings"/>
              <a:buChar char=""/>
              <a:tabLst>
                <a:tab pos="354965" algn="l"/>
              </a:tabLst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3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breathing,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turn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 side.</a:t>
            </a:r>
            <a:endParaRPr sz="23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D02C2D"/>
              </a:buClr>
              <a:buSzPct val="115217"/>
              <a:buFont typeface="Wingdings"/>
              <a:buChar char=""/>
              <a:tabLst>
                <a:tab pos="354965" algn="l"/>
                <a:tab pos="6645275" algn="l"/>
              </a:tabLst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 you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medically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qualified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65" dirty="0">
                <a:solidFill>
                  <a:srgbClr val="FFFFFF"/>
                </a:solidFill>
                <a:latin typeface="Arial"/>
                <a:cs typeface="Arial"/>
              </a:rPr>
              <a:t>so,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415" dirty="0">
                <a:solidFill>
                  <a:srgbClr val="FFFFFF"/>
                </a:solidFill>
                <a:latin typeface="Arial"/>
                <a:cs typeface="Arial"/>
              </a:rPr>
              <a:t>CPR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necessary.</a:t>
            </a:r>
            <a:endParaRPr sz="23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D02C2D"/>
              </a:buClr>
              <a:buSzPct val="115217"/>
              <a:buFont typeface="Wingdings"/>
              <a:buChar char=""/>
              <a:tabLst>
                <a:tab pos="354965" algn="l"/>
              </a:tabLst>
            </a:pPr>
            <a:r>
              <a:rPr sz="2300" spc="-165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23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aid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29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directed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911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 operators.</a:t>
            </a:r>
            <a:endParaRPr sz="23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D02C2D"/>
              </a:buClr>
              <a:buSzPct val="115217"/>
              <a:buFont typeface="Wingdings"/>
              <a:buChar char=""/>
              <a:tabLst>
                <a:tab pos="354965" algn="l"/>
                <a:tab pos="6122670" algn="l"/>
              </a:tabLst>
            </a:pPr>
            <a:r>
              <a:rPr sz="2300" spc="-16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allow</a:t>
            </a: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23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6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3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substance.</a:t>
            </a:r>
            <a:endParaRPr sz="23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000"/>
              </a:spcBef>
              <a:buClr>
                <a:srgbClr val="D02C2D"/>
              </a:buClr>
              <a:buSzPct val="115217"/>
              <a:buFont typeface="Wingdings"/>
              <a:buChar char=""/>
              <a:tabLst>
                <a:tab pos="354965" algn="l"/>
                <a:tab pos="6788784" algn="l"/>
              </a:tabLst>
            </a:pP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Obtain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29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much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29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possible,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 including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300" spc="-150" dirty="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last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3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took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drug.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4909820" cy="122936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8905" marR="520700">
              <a:lnSpc>
                <a:spcPct val="100000"/>
              </a:lnSpc>
              <a:spcBef>
                <a:spcPts val="430"/>
              </a:spcBef>
            </a:pPr>
            <a:r>
              <a:rPr sz="3400" spc="-165" dirty="0"/>
              <a:t>What</a:t>
            </a:r>
            <a:r>
              <a:rPr sz="3400" spc="-180" dirty="0"/>
              <a:t> </a:t>
            </a:r>
            <a:r>
              <a:rPr sz="3400" spc="-114" dirty="0"/>
              <a:t>to</a:t>
            </a:r>
            <a:r>
              <a:rPr sz="3400" spc="-195" dirty="0"/>
              <a:t> </a:t>
            </a:r>
            <a:r>
              <a:rPr sz="3400" spc="-265" dirty="0"/>
              <a:t>do</a:t>
            </a:r>
            <a:r>
              <a:rPr sz="3400" spc="-180" dirty="0"/>
              <a:t> </a:t>
            </a:r>
            <a:r>
              <a:rPr sz="3400" spc="-210" dirty="0"/>
              <a:t>in</a:t>
            </a:r>
            <a:r>
              <a:rPr sz="3400" spc="-170" dirty="0"/>
              <a:t> </a:t>
            </a:r>
            <a:r>
              <a:rPr sz="3400" spc="-155" dirty="0"/>
              <a:t>the</a:t>
            </a:r>
            <a:r>
              <a:rPr sz="3400" spc="-185" dirty="0"/>
              <a:t> </a:t>
            </a:r>
            <a:r>
              <a:rPr sz="3400" spc="-285" dirty="0"/>
              <a:t>Event </a:t>
            </a:r>
            <a:r>
              <a:rPr sz="3400" spc="-175" dirty="0"/>
              <a:t>of</a:t>
            </a:r>
            <a:r>
              <a:rPr sz="3400" spc="-185" dirty="0"/>
              <a:t> </a:t>
            </a:r>
            <a:r>
              <a:rPr sz="3400" spc="-250" dirty="0"/>
              <a:t>an</a:t>
            </a:r>
            <a:r>
              <a:rPr sz="3400" spc="-175" dirty="0"/>
              <a:t> </a:t>
            </a:r>
            <a:r>
              <a:rPr sz="3400" spc="-325" dirty="0"/>
              <a:t>Overdose?</a:t>
            </a:r>
            <a:endParaRPr sz="3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180" y="1960753"/>
            <a:ext cx="8733790" cy="419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D02C2D"/>
              </a:buClr>
              <a:buSzPct val="112500"/>
              <a:buFont typeface="Wingdings"/>
              <a:buChar char=""/>
              <a:tabLst>
                <a:tab pos="355600" algn="l"/>
                <a:tab pos="525018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prescription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medications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otherwise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labeled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substances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used,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container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to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30" dirty="0">
                <a:solidFill>
                  <a:srgbClr val="FFFFFF"/>
                </a:solidFill>
                <a:latin typeface="Arial"/>
                <a:cs typeface="Arial"/>
              </a:rPr>
              <a:t>ER,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even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empty.</a:t>
            </a:r>
            <a:endParaRPr sz="2400">
              <a:latin typeface="Arial"/>
              <a:cs typeface="Arial"/>
            </a:endParaRPr>
          </a:p>
          <a:p>
            <a:pPr marL="354965" marR="747395" indent="-342900">
              <a:lnSpc>
                <a:spcPct val="100000"/>
              </a:lnSpc>
              <a:spcBef>
                <a:spcPts val="1000"/>
              </a:spcBef>
              <a:buClr>
                <a:srgbClr val="D02C2D"/>
              </a:buClr>
              <a:buSzPct val="114583"/>
              <a:buFont typeface="Wingdings"/>
              <a:buChar char=""/>
              <a:tabLst>
                <a:tab pos="354965" algn="l"/>
                <a:tab pos="5798820" algn="l"/>
              </a:tabLst>
            </a:pP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note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identifying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paraphernalia,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bring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along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containers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drugs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substances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taken.</a:t>
            </a:r>
            <a:endParaRPr sz="2400">
              <a:latin typeface="Arial"/>
              <a:cs typeface="Arial"/>
            </a:endParaRPr>
          </a:p>
          <a:p>
            <a:pPr marL="355600" marR="1197610" indent="-342900">
              <a:lnSpc>
                <a:spcPct val="100000"/>
              </a:lnSpc>
              <a:spcBef>
                <a:spcPts val="1000"/>
              </a:spcBef>
              <a:buClr>
                <a:srgbClr val="D02C2D"/>
              </a:buClr>
              <a:buSzPct val="112500"/>
              <a:buFont typeface="Wingdings"/>
              <a:buChar char=""/>
              <a:tabLst>
                <a:tab pos="355600" algn="l"/>
                <a:tab pos="6479540" algn="l"/>
              </a:tabLst>
            </a:pP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try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reason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opinions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situation.</a:t>
            </a:r>
            <a:endParaRPr sz="2400">
              <a:latin typeface="Arial"/>
              <a:cs typeface="Arial"/>
            </a:endParaRPr>
          </a:p>
          <a:p>
            <a:pPr marL="354965" marR="996315" indent="-342900">
              <a:lnSpc>
                <a:spcPct val="100000"/>
              </a:lnSpc>
              <a:spcBef>
                <a:spcPts val="1000"/>
              </a:spcBef>
              <a:buClr>
                <a:srgbClr val="D02C2D"/>
              </a:buClr>
              <a:buSzPct val="112500"/>
              <a:buFont typeface="Wingdings"/>
              <a:buChar char=""/>
              <a:tabLst>
                <a:tab pos="354965" algn="l"/>
                <a:tab pos="6506209" algn="l"/>
              </a:tabLst>
            </a:pP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Stay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calm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possible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waiting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personnel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arrive.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D02C2D"/>
              </a:buClr>
              <a:buSzPct val="112500"/>
              <a:buFont typeface="Wingdings"/>
              <a:buChar char=""/>
              <a:tabLst>
                <a:tab pos="354965" algn="l"/>
              </a:tabLst>
            </a:pP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Assure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coming.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0" y="523494"/>
            <a:ext cx="4909820" cy="122936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53975" rIns="0" bIns="0" rtlCol="0">
            <a:spAutoFit/>
          </a:bodyPr>
          <a:lstStyle/>
          <a:p>
            <a:pPr marL="128905" marR="520700">
              <a:lnSpc>
                <a:spcPct val="100000"/>
              </a:lnSpc>
              <a:spcBef>
                <a:spcPts val="425"/>
              </a:spcBef>
            </a:pPr>
            <a:r>
              <a:rPr sz="3400" spc="-165" dirty="0"/>
              <a:t>What</a:t>
            </a:r>
            <a:r>
              <a:rPr sz="3400" spc="-180" dirty="0"/>
              <a:t> </a:t>
            </a:r>
            <a:r>
              <a:rPr sz="3400" spc="-114" dirty="0"/>
              <a:t>to</a:t>
            </a:r>
            <a:r>
              <a:rPr sz="3400" spc="-195" dirty="0"/>
              <a:t> </a:t>
            </a:r>
            <a:r>
              <a:rPr sz="3400" spc="-265" dirty="0"/>
              <a:t>do</a:t>
            </a:r>
            <a:r>
              <a:rPr sz="3400" spc="-180" dirty="0"/>
              <a:t> </a:t>
            </a:r>
            <a:r>
              <a:rPr sz="3400" spc="-210" dirty="0"/>
              <a:t>in</a:t>
            </a:r>
            <a:r>
              <a:rPr sz="3400" spc="-170" dirty="0"/>
              <a:t> </a:t>
            </a:r>
            <a:r>
              <a:rPr sz="3400" spc="-155" dirty="0"/>
              <a:t>the</a:t>
            </a:r>
            <a:r>
              <a:rPr sz="3400" spc="-185" dirty="0"/>
              <a:t> </a:t>
            </a:r>
            <a:r>
              <a:rPr sz="3400" spc="-285" dirty="0"/>
              <a:t>Event </a:t>
            </a:r>
            <a:r>
              <a:rPr sz="3400" spc="-175" dirty="0"/>
              <a:t>of</a:t>
            </a:r>
            <a:r>
              <a:rPr sz="3400" spc="-185" dirty="0"/>
              <a:t> </a:t>
            </a:r>
            <a:r>
              <a:rPr sz="3400" spc="-250" dirty="0"/>
              <a:t>an</a:t>
            </a:r>
            <a:r>
              <a:rPr sz="3400" spc="-175" dirty="0"/>
              <a:t> </a:t>
            </a:r>
            <a:r>
              <a:rPr sz="3400" spc="-325" dirty="0"/>
              <a:t>Overdose?</a:t>
            </a:r>
            <a:endParaRPr sz="3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218693"/>
            <a:ext cx="4909820" cy="122936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2860" rIns="0" bIns="0" rtlCol="0">
            <a:spAutoFit/>
          </a:bodyPr>
          <a:lstStyle/>
          <a:p>
            <a:pPr marL="365760" marR="1052830">
              <a:lnSpc>
                <a:spcPct val="100000"/>
              </a:lnSpc>
              <a:spcBef>
                <a:spcPts val="180"/>
              </a:spcBef>
            </a:pPr>
            <a:r>
              <a:rPr sz="3600" spc="-254" dirty="0"/>
              <a:t>Preventing</a:t>
            </a:r>
            <a:r>
              <a:rPr sz="3600" spc="-165" dirty="0"/>
              <a:t> </a:t>
            </a:r>
            <a:r>
              <a:rPr sz="3600" spc="-325" dirty="0"/>
              <a:t>Drug</a:t>
            </a:r>
            <a:r>
              <a:rPr sz="3600" spc="-275" dirty="0"/>
              <a:t> </a:t>
            </a:r>
            <a:r>
              <a:rPr sz="3600" spc="-50" dirty="0"/>
              <a:t>&amp; </a:t>
            </a:r>
            <a:r>
              <a:rPr sz="3600" spc="-300" dirty="0"/>
              <a:t>Alcohol</a:t>
            </a:r>
            <a:r>
              <a:rPr sz="3600" spc="-190" dirty="0"/>
              <a:t> </a:t>
            </a:r>
            <a:r>
              <a:rPr sz="3600" spc="-315" dirty="0"/>
              <a:t>Overdose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74977" y="1655953"/>
            <a:ext cx="8186420" cy="4722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50865" algn="l"/>
                <a:tab pos="5964555" algn="l"/>
                <a:tab pos="6172200" algn="l"/>
                <a:tab pos="6859270" algn="l"/>
              </a:tabLst>
            </a:pP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course,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drugs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advisable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prevent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 overdose.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you,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someone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about,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already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suffering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addiction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demonstrating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problematic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substance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behavior,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taking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certain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decrease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likelihood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overdose,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including:</a:t>
            </a:r>
            <a:endParaRPr sz="2400">
              <a:latin typeface="Arial"/>
              <a:cs typeface="Arial"/>
            </a:endParaRPr>
          </a:p>
          <a:p>
            <a:pPr marL="474980" indent="-224154">
              <a:lnSpc>
                <a:spcPct val="100000"/>
              </a:lnSpc>
              <a:spcBef>
                <a:spcPts val="825"/>
              </a:spcBef>
              <a:buClr>
                <a:srgbClr val="D02C2D"/>
              </a:buClr>
              <a:buSzPct val="112500"/>
              <a:buFont typeface="Wingdings"/>
              <a:buChar char=""/>
              <a:tabLst>
                <a:tab pos="474980" algn="l"/>
              </a:tabLst>
            </a:pP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Increasing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overdose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signs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endParaRPr sz="2000">
              <a:latin typeface="Arial"/>
              <a:cs typeface="Arial"/>
            </a:endParaRPr>
          </a:p>
          <a:p>
            <a:pPr marL="474980" indent="-224154">
              <a:lnSpc>
                <a:spcPct val="100000"/>
              </a:lnSpc>
              <a:spcBef>
                <a:spcPts val="505"/>
              </a:spcBef>
              <a:buClr>
                <a:srgbClr val="D02C2D"/>
              </a:buClr>
              <a:buSzPct val="112500"/>
              <a:buFont typeface="Wingdings"/>
              <a:buChar char=""/>
              <a:tabLst>
                <a:tab pos="474980" algn="l"/>
              </a:tabLst>
            </a:pP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Knowing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taking</a:t>
            </a:r>
            <a:endParaRPr sz="2000">
              <a:latin typeface="Arial"/>
              <a:cs typeface="Arial"/>
            </a:endParaRPr>
          </a:p>
          <a:p>
            <a:pPr marL="474345" marR="81915" indent="-224154">
              <a:lnSpc>
                <a:spcPct val="100000"/>
              </a:lnSpc>
              <a:spcBef>
                <a:spcPts val="495"/>
              </a:spcBef>
              <a:buClr>
                <a:srgbClr val="D02C2D"/>
              </a:buClr>
              <a:buSzPct val="112500"/>
              <a:buFont typeface="Wingdings"/>
              <a:buChar char=""/>
              <a:tabLst>
                <a:tab pos="475615" algn="l"/>
              </a:tabLst>
            </a:pP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Avoiding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substance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(e.g.,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drink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alcohol</a:t>
            </a:r>
            <a:r>
              <a:rPr sz="2000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you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using 	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drug)</a:t>
            </a:r>
            <a:endParaRPr sz="2000">
              <a:latin typeface="Arial"/>
              <a:cs typeface="Arial"/>
            </a:endParaRPr>
          </a:p>
          <a:p>
            <a:pPr marL="474980" indent="-224154">
              <a:lnSpc>
                <a:spcPct val="100000"/>
              </a:lnSpc>
              <a:spcBef>
                <a:spcPts val="500"/>
              </a:spcBef>
              <a:buClr>
                <a:srgbClr val="D02C2D"/>
              </a:buClr>
              <a:buSzPct val="112500"/>
              <a:buFont typeface="Wingdings"/>
              <a:buChar char=""/>
              <a:tabLst>
                <a:tab pos="474980" algn="l"/>
              </a:tabLst>
            </a:pP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Starting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haven’t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endParaRPr sz="2000">
              <a:latin typeface="Arial"/>
              <a:cs typeface="Arial"/>
            </a:endParaRPr>
          </a:p>
          <a:p>
            <a:pPr marL="475615" marR="839469" indent="-224790">
              <a:lnSpc>
                <a:spcPct val="100000"/>
              </a:lnSpc>
              <a:spcBef>
                <a:spcPts val="505"/>
              </a:spcBef>
              <a:buClr>
                <a:srgbClr val="D02C2D"/>
              </a:buClr>
              <a:buSzPct val="112500"/>
              <a:buFont typeface="Wingdings"/>
              <a:buChar char=""/>
              <a:tabLst>
                <a:tab pos="475615" algn="l"/>
              </a:tabLst>
            </a:pP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presence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person,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use.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00" spc="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overdose,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seek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endParaRPr sz="2000">
              <a:latin typeface="Arial"/>
              <a:cs typeface="Arial"/>
            </a:endParaRPr>
          </a:p>
          <a:p>
            <a:pPr marL="474980" indent="-224154">
              <a:lnSpc>
                <a:spcPct val="100000"/>
              </a:lnSpc>
              <a:spcBef>
                <a:spcPts val="495"/>
              </a:spcBef>
              <a:buClr>
                <a:srgbClr val="D02C2D"/>
              </a:buClr>
              <a:buSzPct val="112500"/>
              <a:buFont typeface="Wingdings"/>
              <a:buChar char=""/>
              <a:tabLst>
                <a:tab pos="474980" algn="l"/>
              </a:tabLst>
            </a:pP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Seeking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substance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abuse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00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addiction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254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8800" spc="-770" dirty="0"/>
              <a:t>Hazing</a:t>
            </a:r>
            <a:endParaRPr sz="8800"/>
          </a:p>
        </p:txBody>
      </p:sp>
      <p:grpSp>
        <p:nvGrpSpPr>
          <p:cNvPr id="3" name="object 3"/>
          <p:cNvGrpSpPr/>
          <p:nvPr/>
        </p:nvGrpSpPr>
        <p:grpSpPr>
          <a:xfrm>
            <a:off x="3736847" y="1623822"/>
            <a:ext cx="5342890" cy="4485640"/>
            <a:chOff x="3736847" y="1623822"/>
            <a:chExt cx="5342890" cy="4485640"/>
          </a:xfrm>
        </p:grpSpPr>
        <p:pic>
          <p:nvPicPr>
            <p:cNvPr id="4" name="object 4" descr="National Hazing Prevention Week | Hazing Prevention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6847" y="1623822"/>
              <a:ext cx="5342369" cy="4485131"/>
            </a:xfrm>
            <a:prstGeom prst="rect">
              <a:avLst/>
            </a:prstGeom>
          </p:spPr>
        </p:pic>
        <p:pic>
          <p:nvPicPr>
            <p:cNvPr id="5" name="object 5" descr="National Hazing Prevention Week | Hazing Prevention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0" y="1773173"/>
              <a:ext cx="4972049" cy="41148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22572" y="1709547"/>
              <a:ext cx="5099685" cy="4242435"/>
            </a:xfrm>
            <a:custGeom>
              <a:avLst/>
              <a:gdLst/>
              <a:ahLst/>
              <a:cxnLst/>
              <a:rect l="l" t="t" r="r" b="b"/>
              <a:pathLst>
                <a:path w="5099684" h="4242435">
                  <a:moveTo>
                    <a:pt x="0" y="0"/>
                  </a:moveTo>
                  <a:lnTo>
                    <a:pt x="5099304" y="0"/>
                  </a:lnTo>
                  <a:lnTo>
                    <a:pt x="5099304" y="4242054"/>
                  </a:lnTo>
                  <a:lnTo>
                    <a:pt x="0" y="4242054"/>
                  </a:lnTo>
                  <a:lnTo>
                    <a:pt x="0" y="0"/>
                  </a:lnTo>
                  <a:close/>
                </a:path>
              </a:pathLst>
            </a:custGeom>
            <a:ln w="127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4909820" cy="122936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97180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2340"/>
              </a:spcBef>
            </a:pPr>
            <a:r>
              <a:rPr sz="3600" spc="-180" dirty="0"/>
              <a:t>What</a:t>
            </a:r>
            <a:r>
              <a:rPr sz="3600" spc="-170" dirty="0"/>
              <a:t> </a:t>
            </a:r>
            <a:r>
              <a:rPr sz="3600" spc="-355" dirty="0"/>
              <a:t>is</a:t>
            </a:r>
            <a:r>
              <a:rPr sz="3600" spc="-235" dirty="0"/>
              <a:t> </a:t>
            </a:r>
            <a:r>
              <a:rPr sz="3600" spc="-360" dirty="0"/>
              <a:t>Hazing?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7454" y="1820142"/>
            <a:ext cx="7769225" cy="389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920105" algn="l"/>
              </a:tabLst>
            </a:pPr>
            <a:r>
              <a:rPr sz="3000" spc="-200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10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ritual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involves</a:t>
            </a:r>
            <a:r>
              <a:rPr sz="30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risk,</a:t>
            </a:r>
            <a:r>
              <a:rPr sz="3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pain,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harm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gain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3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initiation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College 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involves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40" dirty="0">
                <a:solidFill>
                  <a:srgbClr val="FFFFFF"/>
                </a:solidFill>
                <a:latin typeface="Arial"/>
                <a:cs typeface="Arial"/>
              </a:rPr>
              <a:t>excessive</a:t>
            </a:r>
            <a:r>
              <a:rPr sz="3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alcohol 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consumption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ritualized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endurance</a:t>
            </a:r>
            <a:r>
              <a:rPr sz="3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12700" marR="135890">
              <a:lnSpc>
                <a:spcPct val="100000"/>
              </a:lnSpc>
              <a:tabLst>
                <a:tab pos="6329045" algn="l"/>
              </a:tabLst>
            </a:pPr>
            <a:r>
              <a:rPr sz="3000" spc="-95" dirty="0">
                <a:solidFill>
                  <a:srgbClr val="FFFFFF"/>
                </a:solidFill>
                <a:latin typeface="Arial"/>
                <a:cs typeface="Arial"/>
              </a:rPr>
              <a:t>Fifty-</a:t>
            </a:r>
            <a:r>
              <a:rPr sz="3000" spc="-80" dirty="0">
                <a:solidFill>
                  <a:srgbClr val="FFFFFF"/>
                </a:solidFill>
                <a:latin typeface="Arial"/>
                <a:cs typeface="Arial"/>
              </a:rPr>
              <a:t>five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Arial"/>
                <a:cs typeface="Arial"/>
              </a:rPr>
              <a:t>percent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Arial"/>
                <a:cs typeface="Arial"/>
              </a:rPr>
              <a:t>involved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100" dirty="0">
                <a:solidFill>
                  <a:srgbClr val="FFFFFF"/>
                </a:solidFill>
                <a:latin typeface="Arial"/>
                <a:cs typeface="Arial"/>
              </a:rPr>
              <a:t>athletics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clubs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1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experienced</a:t>
            </a:r>
            <a:r>
              <a:rPr sz="3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hazing.</a:t>
            </a:r>
            <a:endParaRPr sz="3000">
              <a:latin typeface="Arial"/>
              <a:cs typeface="Arial"/>
            </a:endParaRPr>
          </a:p>
          <a:p>
            <a:pPr marL="12700" marR="568325">
              <a:lnSpc>
                <a:spcPct val="100000"/>
              </a:lnSpc>
              <a:spcBef>
                <a:spcPts val="1680"/>
              </a:spcBef>
            </a:pPr>
            <a:r>
              <a:rPr sz="3000" spc="-210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deaths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15" dirty="0">
                <a:solidFill>
                  <a:srgbClr val="FFFFFF"/>
                </a:solidFill>
                <a:latin typeface="Arial"/>
                <a:cs typeface="Arial"/>
              </a:rPr>
              <a:t>campuses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4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3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spc="-65" dirty="0">
                <a:solidFill>
                  <a:srgbClr val="FFFFFF"/>
                </a:solidFill>
                <a:latin typeface="Arial"/>
                <a:cs typeface="Arial"/>
              </a:rPr>
              <a:t>anti-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hazing 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laws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25" dirty="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country.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5105400"/>
            <a:ext cx="1904999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482" y="1409482"/>
            <a:ext cx="8374380" cy="436753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3600" b="1" spc="-200" dirty="0">
                <a:solidFill>
                  <a:srgbClr val="FFFFFF"/>
                </a:solidFill>
                <a:latin typeface="Arial"/>
                <a:cs typeface="Arial"/>
              </a:rPr>
              <a:t>VI.E.1.02</a:t>
            </a:r>
            <a:r>
              <a:rPr sz="36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25" dirty="0">
                <a:solidFill>
                  <a:srgbClr val="FFFFFF"/>
                </a:solidFill>
                <a:latin typeface="Arial"/>
                <a:cs typeface="Arial"/>
              </a:rPr>
              <a:t>Definitions</a:t>
            </a:r>
            <a:endParaRPr sz="3600">
              <a:latin typeface="Arial"/>
              <a:cs typeface="Arial"/>
            </a:endParaRPr>
          </a:p>
          <a:p>
            <a:pPr marL="569595" marR="5080" indent="-457200">
              <a:lnSpc>
                <a:spcPct val="100000"/>
              </a:lnSpc>
              <a:spcBef>
                <a:spcPts val="484"/>
              </a:spcBef>
              <a:tabLst>
                <a:tab pos="569595" algn="l"/>
                <a:tab pos="6377940" algn="l"/>
              </a:tabLst>
            </a:pP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f.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210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4" dirty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sz="3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Arial"/>
                <a:cs typeface="Arial"/>
              </a:rPr>
              <a:t>intentional,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Arial"/>
                <a:cs typeface="Arial"/>
              </a:rPr>
              <a:t>knowing,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000" spc="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90" dirty="0">
                <a:solidFill>
                  <a:srgbClr val="FFFFFF"/>
                </a:solidFill>
                <a:latin typeface="Arial"/>
                <a:cs typeface="Arial"/>
              </a:rPr>
              <a:t>reckless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Arial"/>
                <a:cs typeface="Arial"/>
              </a:rPr>
              <a:t>directed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3000" spc="-180" dirty="0">
                <a:solidFill>
                  <a:srgbClr val="FFFFFF"/>
                </a:solidFill>
                <a:latin typeface="Arial"/>
                <a:cs typeface="Arial"/>
              </a:rPr>
              <a:t>endangers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Arial"/>
                <a:cs typeface="Arial"/>
              </a:rPr>
              <a:t>student’s</a:t>
            </a:r>
            <a:r>
              <a:rPr sz="3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health,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physical 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health,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0" dirty="0">
                <a:solidFill>
                  <a:srgbClr val="FFFFFF"/>
                </a:solidFill>
                <a:latin typeface="Arial"/>
                <a:cs typeface="Arial"/>
              </a:rPr>
              <a:t>safety.</a:t>
            </a:r>
            <a:r>
              <a:rPr sz="3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9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organization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cannot </a:t>
            </a:r>
            <a:r>
              <a:rPr sz="3000" spc="-100" dirty="0">
                <a:solidFill>
                  <a:srgbClr val="FFFFFF"/>
                </a:solidFill>
                <a:latin typeface="Arial"/>
                <a:cs typeface="Arial"/>
              </a:rPr>
              <a:t>require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95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acts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initiate,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Arial"/>
                <a:cs typeface="Arial"/>
              </a:rPr>
              <a:t>affiliate,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Arial"/>
                <a:cs typeface="Arial"/>
              </a:rPr>
              <a:t>appoint,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000" spc="-100" dirty="0">
                <a:solidFill>
                  <a:srgbClr val="FFFFFF"/>
                </a:solidFill>
                <a:latin typeface="Arial"/>
                <a:cs typeface="Arial"/>
              </a:rPr>
              <a:t>maintain</a:t>
            </a:r>
            <a:r>
              <a:rPr sz="3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membership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30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125" dirty="0">
                <a:solidFill>
                  <a:srgbClr val="FFFFFF"/>
                </a:solidFill>
                <a:latin typeface="Arial"/>
                <a:cs typeface="Arial"/>
              </a:rPr>
              <a:t>organization. 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Whether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85" dirty="0">
                <a:solidFill>
                  <a:srgbClr val="FFFFFF"/>
                </a:solidFill>
                <a:latin typeface="Arial"/>
                <a:cs typeface="Arial"/>
              </a:rPr>
              <a:t>occurs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College’s </a:t>
            </a:r>
            <a:r>
              <a:rPr sz="3000" spc="-65" dirty="0">
                <a:solidFill>
                  <a:srgbClr val="FFFFFF"/>
                </a:solidFill>
                <a:latin typeface="Arial"/>
                <a:cs typeface="Arial"/>
              </a:rPr>
              <a:t>property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0" dirty="0">
                <a:solidFill>
                  <a:srgbClr val="FFFFFF"/>
                </a:solidFill>
                <a:latin typeface="Arial"/>
                <a:cs typeface="Arial"/>
              </a:rPr>
              <a:t>remains</a:t>
            </a:r>
            <a:r>
              <a:rPr sz="3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irrelevant.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7659" y="5795009"/>
            <a:ext cx="484631" cy="5913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8414" y="5795009"/>
            <a:ext cx="422147" cy="59131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582156" y="5795009"/>
            <a:ext cx="916305" cy="591820"/>
            <a:chOff x="6582156" y="5795009"/>
            <a:chExt cx="916305" cy="5918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2156" y="5795009"/>
              <a:ext cx="422909" cy="5913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32498" y="5795009"/>
              <a:ext cx="465581" cy="59131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03360" y="6077710"/>
            <a:ext cx="68129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310" dirty="0">
                <a:solidFill>
                  <a:srgbClr val="FFFFFF"/>
                </a:solidFill>
                <a:latin typeface="Arial"/>
                <a:cs typeface="Arial"/>
              </a:rPr>
              <a:t>LSC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FFFFFF"/>
                </a:solidFill>
                <a:latin typeface="Arial"/>
                <a:cs typeface="Arial"/>
              </a:rPr>
              <a:t>WEBSITE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7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60" dirty="0">
                <a:solidFill>
                  <a:srgbClr val="FFFFFF"/>
                </a:solidFill>
                <a:latin typeface="Arial"/>
                <a:cs typeface="Arial"/>
              </a:rPr>
              <a:t>AT:</a:t>
            </a:r>
            <a:r>
              <a:rPr sz="1600" b="1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sng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HTTP://WWW.LONESTAR.EDU/HAZING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9000" y="5105400"/>
            <a:ext cx="1904999" cy="1752600"/>
          </a:xfrm>
          <a:prstGeom prst="rect">
            <a:avLst/>
          </a:prstGeom>
        </p:spPr>
      </p:pic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0" y="460260"/>
            <a:ext cx="4909820" cy="1063625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26060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1780"/>
              </a:spcBef>
            </a:pPr>
            <a:r>
              <a:rPr sz="4000" spc="-780" dirty="0"/>
              <a:t>LSC</a:t>
            </a:r>
            <a:r>
              <a:rPr sz="4000" spc="-245" dirty="0"/>
              <a:t> </a:t>
            </a:r>
            <a:r>
              <a:rPr sz="4000" spc="-345" dirty="0"/>
              <a:t>Hazing</a:t>
            </a:r>
            <a:r>
              <a:rPr sz="4000" spc="-245" dirty="0"/>
              <a:t> </a:t>
            </a:r>
            <a:r>
              <a:rPr sz="4000" spc="-355" dirty="0"/>
              <a:t>Policy</a:t>
            </a:r>
            <a:endParaRPr sz="4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315468"/>
            <a:ext cx="4909820" cy="94361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68275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1325"/>
              </a:spcBef>
            </a:pPr>
            <a:r>
              <a:rPr sz="3600" spc="-710" dirty="0"/>
              <a:t>LSC</a:t>
            </a:r>
            <a:r>
              <a:rPr sz="3600" spc="-195" dirty="0"/>
              <a:t> </a:t>
            </a:r>
            <a:r>
              <a:rPr sz="3600" spc="-320" dirty="0"/>
              <a:t>Hazing</a:t>
            </a:r>
            <a:r>
              <a:rPr sz="3600" spc="-195" dirty="0"/>
              <a:t> </a:t>
            </a:r>
            <a:r>
              <a:rPr sz="3600" spc="-325" dirty="0"/>
              <a:t>Policy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95343" y="1527937"/>
            <a:ext cx="8458835" cy="4580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22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Spring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2020,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75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law,</a:t>
            </a: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published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375" dirty="0">
                <a:solidFill>
                  <a:srgbClr val="FFFFFF"/>
                </a:solidFill>
                <a:latin typeface="Arial"/>
                <a:cs typeface="Arial"/>
              </a:rPr>
              <a:t>LSC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website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identifying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incidents</a:t>
            </a:r>
            <a:r>
              <a:rPr sz="2000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reported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registered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recognized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College.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incidents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reported,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public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contain:</a:t>
            </a:r>
            <a:endParaRPr sz="2000">
              <a:latin typeface="Arial"/>
              <a:cs typeface="Arial"/>
            </a:endParaRPr>
          </a:p>
          <a:p>
            <a:pPr marL="588010" marR="189230" indent="-342900">
              <a:lnSpc>
                <a:spcPct val="100000"/>
              </a:lnSpc>
              <a:spcBef>
                <a:spcPts val="1020"/>
              </a:spcBef>
              <a:buClr>
                <a:srgbClr val="D02C2D"/>
              </a:buClr>
              <a:buSzPct val="113888"/>
              <a:buFont typeface="Wingdings"/>
              <a:buChar char=""/>
              <a:tabLst>
                <a:tab pos="588010" algn="l"/>
              </a:tabLst>
            </a:pPr>
            <a:r>
              <a:rPr sz="1800" spc="-1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organization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name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disciplinary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taken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800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College 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endParaRPr sz="1800">
              <a:latin typeface="Arial"/>
              <a:cs typeface="Arial"/>
            </a:endParaRPr>
          </a:p>
          <a:p>
            <a:pPr marL="588645" marR="231140" indent="-342900">
              <a:lnSpc>
                <a:spcPct val="100000"/>
              </a:lnSpc>
              <a:spcBef>
                <a:spcPts val="595"/>
              </a:spcBef>
              <a:buClr>
                <a:srgbClr val="D02C2D"/>
              </a:buClr>
              <a:buSzPct val="113888"/>
              <a:buFont typeface="Wingdings"/>
              <a:buChar char=""/>
              <a:tabLst>
                <a:tab pos="588645" algn="l"/>
              </a:tabLst>
            </a:pPr>
            <a:r>
              <a:rPr sz="1800" spc="-1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incident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citation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issued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incident</a:t>
            </a:r>
            <a:endParaRPr sz="1800">
              <a:latin typeface="Arial"/>
              <a:cs typeface="Arial"/>
            </a:endParaRPr>
          </a:p>
          <a:p>
            <a:pPr marL="588645" indent="-342900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3888"/>
              <a:buFont typeface="Wingdings"/>
              <a:buChar char=""/>
              <a:tabLst>
                <a:tab pos="588645" algn="l"/>
              </a:tabLst>
            </a:pPr>
            <a:r>
              <a:rPr sz="1800" spc="-1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Arial"/>
                <a:cs typeface="Arial"/>
              </a:rPr>
              <a:t>College’s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investigation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began</a:t>
            </a:r>
            <a:endParaRPr sz="1800">
              <a:latin typeface="Arial"/>
              <a:cs typeface="Arial"/>
            </a:endParaRPr>
          </a:p>
          <a:p>
            <a:pPr marL="588645" indent="-342900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3888"/>
              <a:buFont typeface="Wingdings"/>
              <a:buChar char=""/>
              <a:tabLst>
                <a:tab pos="588645" algn="l"/>
              </a:tabLst>
            </a:pP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conduct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violations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criminal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charges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filed</a:t>
            </a:r>
            <a:endParaRPr sz="1800">
              <a:latin typeface="Arial"/>
              <a:cs typeface="Arial"/>
            </a:endParaRPr>
          </a:p>
          <a:p>
            <a:pPr marL="588645" indent="-342900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3888"/>
              <a:buFont typeface="Wingdings"/>
              <a:buChar char=""/>
              <a:tabLst>
                <a:tab pos="588645" algn="l"/>
              </a:tabLst>
            </a:pPr>
            <a:r>
              <a:rPr sz="1800" spc="-1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findings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court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sanctions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imposed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1800">
              <a:latin typeface="Arial"/>
              <a:cs typeface="Arial"/>
            </a:endParaRPr>
          </a:p>
          <a:p>
            <a:pPr marL="588645" marR="1134745" indent="-342900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3888"/>
              <a:buFont typeface="Wingdings"/>
              <a:buChar char=""/>
              <a:tabLst>
                <a:tab pos="588645" algn="l"/>
              </a:tabLst>
            </a:pPr>
            <a:r>
              <a:rPr sz="1800" spc="-1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disciplinary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resolved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conviction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became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endParaRPr sz="1800">
              <a:latin typeface="Arial"/>
              <a:cs typeface="Arial"/>
            </a:endParaRPr>
          </a:p>
          <a:p>
            <a:pPr marL="588645" indent="-342900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3888"/>
              <a:buFont typeface="Wingdings"/>
              <a:buChar char=""/>
              <a:tabLst>
                <a:tab pos="588645" algn="l"/>
              </a:tabLst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convictions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past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three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5105400"/>
            <a:ext cx="1904999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454913"/>
            <a:ext cx="4909820" cy="916305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37160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1080"/>
              </a:spcBef>
            </a:pPr>
            <a:r>
              <a:rPr sz="3600" spc="-320" dirty="0"/>
              <a:t>Hazing</a:t>
            </a:r>
            <a:r>
              <a:rPr sz="3600" spc="-229" dirty="0"/>
              <a:t> </a:t>
            </a:r>
            <a:r>
              <a:rPr sz="3600" spc="-315" dirty="0"/>
              <a:t>Offenses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45771" y="1498069"/>
            <a:ext cx="8053705" cy="462597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400" b="1" spc="-210" dirty="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15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Offense: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25"/>
              </a:spcBef>
            </a:pP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commits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offense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person: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Engages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hazing;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solicits,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encourages,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directs,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aids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attempts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aid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engaging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hazing;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intentionally,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knowingly,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recklessly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permits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occur;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000" spc="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firsthand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incident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0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occurred,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knowingly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fails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said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writing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appropriate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official(s)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institution.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Organizational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15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Offense:</a:t>
            </a:r>
            <a:endParaRPr sz="2400">
              <a:latin typeface="Arial"/>
              <a:cs typeface="Arial"/>
            </a:endParaRPr>
          </a:p>
          <a:p>
            <a:pPr marL="12700" marR="1089660" algn="just">
              <a:lnSpc>
                <a:spcPct val="100000"/>
              </a:lnSpc>
              <a:spcBef>
                <a:spcPts val="1125"/>
              </a:spcBef>
            </a:pPr>
            <a:r>
              <a:rPr sz="2000" spc="-2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commits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offense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condones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encourages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officer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combination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member(s),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pledge(s),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alumni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commit(s)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assist(s)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commission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hazing.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186" y="2121789"/>
            <a:ext cx="4677410" cy="0"/>
          </a:xfrm>
          <a:custGeom>
            <a:avLst/>
            <a:gdLst/>
            <a:ahLst/>
            <a:cxnLst/>
            <a:rect l="l" t="t" r="r" b="b"/>
            <a:pathLst>
              <a:path w="4677410">
                <a:moveTo>
                  <a:pt x="0" y="0"/>
                </a:moveTo>
                <a:lnTo>
                  <a:pt x="4677156" y="0"/>
                </a:lnTo>
              </a:path>
            </a:pathLst>
          </a:custGeom>
          <a:ln w="57150">
            <a:solidFill>
              <a:srgbClr val="D0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186" y="4864989"/>
            <a:ext cx="4677410" cy="0"/>
          </a:xfrm>
          <a:custGeom>
            <a:avLst/>
            <a:gdLst/>
            <a:ahLst/>
            <a:cxnLst/>
            <a:rect l="l" t="t" r="r" b="b"/>
            <a:pathLst>
              <a:path w="4677410">
                <a:moveTo>
                  <a:pt x="0" y="0"/>
                </a:moveTo>
                <a:lnTo>
                  <a:pt x="4677156" y="0"/>
                </a:lnTo>
              </a:path>
            </a:pathLst>
          </a:custGeom>
          <a:ln w="57150">
            <a:solidFill>
              <a:srgbClr val="D0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5105400"/>
            <a:ext cx="1904999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686" y="1878457"/>
            <a:ext cx="7299325" cy="3744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4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50" b="1" spc="-405" dirty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3200" b="1" spc="-40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20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5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550" b="1" spc="-355" dirty="0">
                <a:solidFill>
                  <a:srgbClr val="FFFFFF"/>
                </a:solidFill>
                <a:latin typeface="Arial"/>
                <a:cs typeface="Arial"/>
              </a:rPr>
              <a:t>OHN</a:t>
            </a:r>
            <a:r>
              <a:rPr sz="255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550" b="1" spc="-300" dirty="0">
                <a:solidFill>
                  <a:srgbClr val="FFFFFF"/>
                </a:solidFill>
                <a:latin typeface="Arial"/>
                <a:cs typeface="Arial"/>
              </a:rPr>
              <a:t>MITHEE</a:t>
            </a:r>
            <a:r>
              <a:rPr sz="255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50" b="1" spc="-16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55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50" b="1" spc="-95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255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50" b="1" spc="-165" dirty="0">
                <a:solidFill>
                  <a:srgbClr val="FFFFFF"/>
                </a:solidFill>
                <a:latin typeface="Arial"/>
                <a:cs typeface="Arial"/>
              </a:rPr>
              <a:t>Author</a:t>
            </a:r>
            <a:r>
              <a:rPr sz="255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50" b="1" spc="-13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55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50" b="1" spc="-11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55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50" b="1" spc="-20" dirty="0">
                <a:solidFill>
                  <a:srgbClr val="FFFFFF"/>
                </a:solidFill>
                <a:latin typeface="Arial"/>
                <a:cs typeface="Arial"/>
              </a:rPr>
              <a:t>Bill</a:t>
            </a:r>
            <a:endParaRPr sz="2550">
              <a:latin typeface="Arial"/>
              <a:cs typeface="Arial"/>
            </a:endParaRPr>
          </a:p>
          <a:p>
            <a:pPr marL="13335" marR="5080" indent="-1270">
              <a:lnSpc>
                <a:spcPct val="100000"/>
              </a:lnSpc>
              <a:spcBef>
                <a:spcPts val="2400"/>
              </a:spcBef>
              <a:tabLst>
                <a:tab pos="3686810" algn="l"/>
                <a:tab pos="5175885" algn="l"/>
                <a:tab pos="6699250" algn="l"/>
              </a:tabLst>
            </a:pP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“The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4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sure</a:t>
            </a:r>
            <a:r>
              <a:rPr sz="32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everyone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3200" spc="-225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75" dirty="0">
                <a:solidFill>
                  <a:srgbClr val="FFFFFF"/>
                </a:solidFill>
                <a:latin typeface="Arial"/>
                <a:cs typeface="Arial"/>
              </a:rPr>
              <a:t>knows 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guidelines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3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32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activities,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2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4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parties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trips,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sz="32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1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4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-195" dirty="0">
                <a:solidFill>
                  <a:srgbClr val="FFFFFF"/>
                </a:solidFill>
                <a:latin typeface="Arial"/>
                <a:cs typeface="Arial"/>
              </a:rPr>
              <a:t>discourage</a:t>
            </a: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75" dirty="0">
                <a:solidFill>
                  <a:srgbClr val="FFFFFF"/>
                </a:solidFill>
                <a:latin typeface="Arial"/>
                <a:cs typeface="Arial"/>
              </a:rPr>
              <a:t>hazing,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boozing, 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illegal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activities.”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3602" y="2438780"/>
            <a:ext cx="6833870" cy="0"/>
          </a:xfrm>
          <a:custGeom>
            <a:avLst/>
            <a:gdLst/>
            <a:ahLst/>
            <a:cxnLst/>
            <a:rect l="l" t="t" r="r" b="b"/>
            <a:pathLst>
              <a:path w="6833870">
                <a:moveTo>
                  <a:pt x="0" y="0"/>
                </a:moveTo>
                <a:lnTo>
                  <a:pt x="6833590" y="0"/>
                </a:lnTo>
              </a:path>
            </a:pathLst>
          </a:custGeom>
          <a:ln w="57150">
            <a:solidFill>
              <a:srgbClr val="D0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5275580" cy="99060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29235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1805"/>
              </a:spcBef>
            </a:pPr>
            <a:r>
              <a:rPr sz="3200" spc="-305" dirty="0"/>
              <a:t>Clay’s</a:t>
            </a:r>
            <a:r>
              <a:rPr sz="3200" spc="-135" dirty="0"/>
              <a:t> </a:t>
            </a:r>
            <a:r>
              <a:rPr sz="3200" spc="-220" dirty="0"/>
              <a:t>Bill</a:t>
            </a:r>
            <a:r>
              <a:rPr sz="3200" spc="-130" dirty="0"/>
              <a:t> </a:t>
            </a:r>
            <a:r>
              <a:rPr sz="3200" spc="475" dirty="0"/>
              <a:t>/</a:t>
            </a:r>
            <a:r>
              <a:rPr sz="3200" spc="-145" dirty="0"/>
              <a:t> </a:t>
            </a:r>
            <a:r>
              <a:rPr sz="3200" spc="-290" dirty="0"/>
              <a:t>House</a:t>
            </a:r>
            <a:r>
              <a:rPr sz="3200" spc="-140" dirty="0"/>
              <a:t> </a:t>
            </a:r>
            <a:r>
              <a:rPr sz="3200" spc="-220" dirty="0"/>
              <a:t>Bill</a:t>
            </a:r>
            <a:r>
              <a:rPr sz="3200" spc="-459" dirty="0"/>
              <a:t> </a:t>
            </a:r>
            <a:r>
              <a:rPr sz="3200" spc="-20" dirty="0"/>
              <a:t>2639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060785" y="6295311"/>
            <a:ext cx="780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cap="small" spc="-125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VI.D.1.05</a:t>
            </a:r>
            <a:r>
              <a:rPr sz="2400" b="1" u="sng" cap="small" spc="-145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cap="small" spc="-290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Required</a:t>
            </a:r>
            <a:r>
              <a:rPr sz="2400" b="1" u="sng" cap="small" spc="-105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cap="small" spc="-315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Risk</a:t>
            </a:r>
            <a:r>
              <a:rPr sz="2400" b="1" u="sng" cap="small" spc="-90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cap="small" spc="-229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Management</a:t>
            </a:r>
            <a:r>
              <a:rPr sz="2400" b="1" u="sng" cap="small" spc="-90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cap="small" spc="-220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Training</a:t>
            </a:r>
            <a:r>
              <a:rPr sz="2400" b="1" u="sng" cap="small" spc="-90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cap="small" spc="-325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for</a:t>
            </a:r>
            <a:r>
              <a:rPr sz="2400" b="1" u="sng" cap="small" spc="-95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cap="small" spc="-295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Student</a:t>
            </a:r>
            <a:r>
              <a:rPr sz="2400" b="1" u="sng" cap="small" spc="229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cap="small" spc="-330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Groups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81254" y="978361"/>
            <a:ext cx="54660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0" dirty="0"/>
              <a:t>Organizational</a:t>
            </a:r>
            <a:r>
              <a:rPr sz="2800" spc="-125" dirty="0"/>
              <a:t> </a:t>
            </a:r>
            <a:r>
              <a:rPr sz="2800" spc="-254" dirty="0"/>
              <a:t>Hazing</a:t>
            </a:r>
            <a:r>
              <a:rPr sz="2800" spc="-150" dirty="0"/>
              <a:t> </a:t>
            </a:r>
            <a:r>
              <a:rPr sz="2800" spc="-204" dirty="0"/>
              <a:t>Offense</a:t>
            </a:r>
            <a:r>
              <a:rPr sz="2800" spc="-114" dirty="0"/>
              <a:t> </a:t>
            </a:r>
            <a:r>
              <a:rPr sz="2800" spc="-60" dirty="0"/>
              <a:t>,</a:t>
            </a:r>
            <a:r>
              <a:rPr sz="2800" spc="-100" dirty="0"/>
              <a:t> cont.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1254" y="1626061"/>
            <a:ext cx="7805420" cy="426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prosecution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2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offense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this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subchapter,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court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grant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immunity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prosecution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offense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subpoenaed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testify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prosecution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testify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prosecution.</a:t>
            </a:r>
            <a:endParaRPr sz="2200">
              <a:latin typeface="Arial"/>
              <a:cs typeface="Arial"/>
            </a:endParaRPr>
          </a:p>
          <a:p>
            <a:pPr marL="12700" marR="29845">
              <a:lnSpc>
                <a:spcPct val="100000"/>
              </a:lnSpc>
              <a:spcBef>
                <a:spcPts val="1700"/>
              </a:spcBef>
            </a:pP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incident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involving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educational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institution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appropriate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official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institution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immune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liability,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civil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criminal,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might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otherwise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incurred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imposed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1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result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report.</a:t>
            </a:r>
            <a:endParaRPr sz="2200">
              <a:latin typeface="Arial"/>
              <a:cs typeface="Arial"/>
            </a:endParaRPr>
          </a:p>
          <a:p>
            <a:pPr marL="12700" marR="1058545">
              <a:lnSpc>
                <a:spcPct val="100000"/>
              </a:lnSpc>
            </a:pP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Immunity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extends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participating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judicial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proceeding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resulting</a:t>
            </a:r>
            <a:r>
              <a:rPr sz="22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report.</a:t>
            </a:r>
            <a:endParaRPr sz="2200">
              <a:latin typeface="Arial"/>
              <a:cs typeface="Arial"/>
            </a:endParaRPr>
          </a:p>
          <a:p>
            <a:pPr marL="12700" marR="480059">
              <a:lnSpc>
                <a:spcPct val="100000"/>
              </a:lnSpc>
            </a:pP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bad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faith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malice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protected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section.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381" y="1535049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600" y="0"/>
                </a:lnTo>
              </a:path>
            </a:pathLst>
          </a:custGeom>
          <a:ln w="57150">
            <a:solidFill>
              <a:srgbClr val="D0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5105400"/>
            <a:ext cx="1904999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377952"/>
            <a:ext cx="4909820" cy="100203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97485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1555"/>
              </a:spcBef>
            </a:pPr>
            <a:r>
              <a:rPr sz="3600" spc="-275" dirty="0"/>
              <a:t>Reporting</a:t>
            </a:r>
            <a:r>
              <a:rPr sz="3600" spc="-195" dirty="0"/>
              <a:t> </a:t>
            </a:r>
            <a:r>
              <a:rPr sz="3600" spc="-330" dirty="0"/>
              <a:t>Hazing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34030" y="1597024"/>
            <a:ext cx="8166100" cy="417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72720" indent="-342900">
              <a:lnSpc>
                <a:spcPct val="100000"/>
              </a:lnSpc>
              <a:spcBef>
                <a:spcPts val="10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800" spc="-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written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should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submitted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campus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office,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firsthand 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incident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being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planned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occurred.</a:t>
            </a:r>
            <a:endParaRPr sz="2800">
              <a:latin typeface="Arial"/>
              <a:cs typeface="Arial"/>
            </a:endParaRPr>
          </a:p>
          <a:p>
            <a:pPr marL="354330" marR="5080" indent="-342265">
              <a:lnSpc>
                <a:spcPct val="100000"/>
              </a:lnSpc>
              <a:spcBef>
                <a:spcPts val="240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330" algn="l"/>
                <a:tab pos="5403850" algn="l"/>
                <a:tab pos="5652135" algn="l"/>
                <a:tab pos="5830570" algn="l"/>
              </a:tabLst>
            </a:pP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fact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consented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activity 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defense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prosecution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law.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penalty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activities 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fine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15" dirty="0">
                <a:solidFill>
                  <a:srgbClr val="FFFFFF"/>
                </a:solidFill>
                <a:latin typeface="Arial"/>
                <a:cs typeface="Arial"/>
              </a:rPr>
              <a:t>exceed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$2,000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 180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35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confinement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jail.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5105400"/>
            <a:ext cx="1904999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400" y="2171700"/>
            <a:ext cx="5791200" cy="4361815"/>
            <a:chOff x="1676400" y="2171700"/>
            <a:chExt cx="5791200" cy="4361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4500" y="2209800"/>
              <a:ext cx="5714999" cy="42854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14500" y="2209800"/>
              <a:ext cx="5715000" cy="4285615"/>
            </a:xfrm>
            <a:custGeom>
              <a:avLst/>
              <a:gdLst/>
              <a:ahLst/>
              <a:cxnLst/>
              <a:rect l="l" t="t" r="r" b="b"/>
              <a:pathLst>
                <a:path w="5715000" h="4285615">
                  <a:moveTo>
                    <a:pt x="0" y="0"/>
                  </a:moveTo>
                  <a:lnTo>
                    <a:pt x="5715000" y="0"/>
                  </a:lnTo>
                  <a:lnTo>
                    <a:pt x="5715000" y="4285488"/>
                  </a:lnTo>
                  <a:lnTo>
                    <a:pt x="0" y="4285488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8238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100"/>
              </a:spcBef>
            </a:pPr>
            <a:r>
              <a:rPr sz="6000" spc="-520" dirty="0"/>
              <a:t>Sexual</a:t>
            </a:r>
            <a:r>
              <a:rPr sz="6000" spc="-270" dirty="0"/>
              <a:t> </a:t>
            </a:r>
            <a:r>
              <a:rPr sz="6000" spc="-595" dirty="0"/>
              <a:t>Abuse</a:t>
            </a:r>
            <a:r>
              <a:rPr sz="6000" spc="-345" dirty="0"/>
              <a:t> </a:t>
            </a:r>
            <a:r>
              <a:rPr sz="6000" spc="-140" dirty="0"/>
              <a:t>&amp;</a:t>
            </a:r>
            <a:r>
              <a:rPr sz="6000" spc="-285" dirty="0"/>
              <a:t> </a:t>
            </a:r>
            <a:r>
              <a:rPr sz="6000" spc="-495" dirty="0"/>
              <a:t>Harassment</a:t>
            </a:r>
            <a:endParaRPr sz="6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6019800" cy="1017269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0383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605"/>
              </a:spcBef>
              <a:tabLst>
                <a:tab pos="2117090" algn="l"/>
              </a:tabLst>
            </a:pPr>
            <a:r>
              <a:rPr sz="3200" spc="-630" dirty="0"/>
              <a:t>LSC</a:t>
            </a:r>
            <a:r>
              <a:rPr sz="3200" spc="-165" dirty="0"/>
              <a:t> </a:t>
            </a:r>
            <a:r>
              <a:rPr sz="3200" spc="-295" dirty="0"/>
              <a:t>Sexual</a:t>
            </a:r>
            <a:r>
              <a:rPr sz="3200" dirty="0"/>
              <a:t>	</a:t>
            </a:r>
            <a:r>
              <a:rPr sz="3200" spc="-245" dirty="0"/>
              <a:t>Misconduct</a:t>
            </a:r>
            <a:r>
              <a:rPr sz="3200" spc="-125" dirty="0"/>
              <a:t> </a:t>
            </a:r>
            <a:r>
              <a:rPr sz="3200" spc="-290" dirty="0"/>
              <a:t>Policies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45881" y="1543729"/>
            <a:ext cx="8421370" cy="4878705"/>
          </a:xfrm>
          <a:prstGeom prst="rect">
            <a:avLst/>
          </a:prstGeom>
        </p:spPr>
        <p:txBody>
          <a:bodyPr vert="horz" wrap="square" lIns="0" tIns="2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25"/>
              </a:spcBef>
            </a:pPr>
            <a:r>
              <a:rPr sz="3200" spc="-220" dirty="0">
                <a:solidFill>
                  <a:srgbClr val="FFFFFF"/>
                </a:solidFill>
                <a:latin typeface="Arial"/>
                <a:cs typeface="Arial"/>
              </a:rPr>
              <a:t>IX.A.1.1.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endParaRPr sz="3200">
              <a:latin typeface="Arial"/>
              <a:cs typeface="Arial"/>
            </a:endParaRPr>
          </a:p>
          <a:p>
            <a:pPr marL="12700" marR="370840">
              <a:lnSpc>
                <a:spcPct val="100000"/>
              </a:lnSpc>
              <a:spcBef>
                <a:spcPts val="1745"/>
              </a:spcBef>
              <a:tabLst>
                <a:tab pos="7766050" algn="l"/>
              </a:tabLst>
            </a:pPr>
            <a:r>
              <a:rPr sz="2500" spc="-80" dirty="0">
                <a:solidFill>
                  <a:srgbClr val="FFFFFF"/>
                </a:solidFill>
                <a:latin typeface="Arial"/>
                <a:cs typeface="Arial"/>
              </a:rPr>
              <a:t>“This</a:t>
            </a:r>
            <a:r>
              <a:rPr sz="2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80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0" dirty="0">
                <a:solidFill>
                  <a:srgbClr val="FFFFFF"/>
                </a:solidFill>
                <a:latin typeface="Arial"/>
                <a:cs typeface="Arial"/>
              </a:rPr>
              <a:t>specifically</a:t>
            </a:r>
            <a:r>
              <a:rPr sz="2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55" dirty="0">
                <a:solidFill>
                  <a:srgbClr val="FFFFFF"/>
                </a:solidFill>
                <a:latin typeface="Arial"/>
                <a:cs typeface="Arial"/>
              </a:rPr>
              <a:t>covers</a:t>
            </a:r>
            <a:r>
              <a:rPr sz="25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6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5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5" dirty="0">
                <a:solidFill>
                  <a:srgbClr val="FFFFFF"/>
                </a:solidFill>
                <a:latin typeface="Arial"/>
                <a:cs typeface="Arial"/>
              </a:rPr>
              <a:t>misconduct</a:t>
            </a:r>
            <a:r>
              <a:rPr sz="2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including </a:t>
            </a:r>
            <a:r>
              <a:rPr sz="2500" spc="-16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5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30" dirty="0">
                <a:solidFill>
                  <a:srgbClr val="FFFFFF"/>
                </a:solidFill>
                <a:latin typeface="Arial"/>
                <a:cs typeface="Arial"/>
              </a:rPr>
              <a:t>harassment,</a:t>
            </a:r>
            <a:r>
              <a:rPr sz="2500" spc="-95" dirty="0">
                <a:solidFill>
                  <a:srgbClr val="FFFFFF"/>
                </a:solidFill>
                <a:latin typeface="Arial"/>
                <a:cs typeface="Arial"/>
              </a:rPr>
              <a:t> violence,</a:t>
            </a:r>
            <a:r>
              <a:rPr sz="2500" spc="-75" dirty="0">
                <a:solidFill>
                  <a:srgbClr val="FFFFFF"/>
                </a:solidFill>
                <a:latin typeface="Arial"/>
                <a:cs typeface="Arial"/>
              </a:rPr>
              <a:t> discrimination,</a:t>
            </a:r>
            <a:r>
              <a:rPr sz="2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retaliation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500" spc="-254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500" spc="-50" dirty="0">
                <a:solidFill>
                  <a:srgbClr val="FFFFFF"/>
                </a:solidFill>
                <a:latin typeface="Arial"/>
                <a:cs typeface="Arial"/>
              </a:rPr>
              <a:t>prohibited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2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5" dirty="0">
                <a:solidFill>
                  <a:srgbClr val="FFFFFF"/>
                </a:solidFill>
                <a:latin typeface="Arial"/>
                <a:cs typeface="Arial"/>
              </a:rPr>
              <a:t>applicable </a:t>
            </a:r>
            <a:r>
              <a:rPr sz="2500" spc="-140" dirty="0">
                <a:solidFill>
                  <a:srgbClr val="FFFFFF"/>
                </a:solidFill>
                <a:latin typeface="Arial"/>
                <a:cs typeface="Arial"/>
              </a:rPr>
              <a:t>laws</a:t>
            </a:r>
            <a:r>
              <a:rPr sz="2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College.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700"/>
              </a:spcBef>
            </a:pPr>
            <a:r>
              <a:rPr sz="2500" spc="-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55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5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4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25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60" dirty="0">
                <a:solidFill>
                  <a:srgbClr val="FFFFFF"/>
                </a:solidFill>
                <a:latin typeface="Arial"/>
                <a:cs typeface="Arial"/>
              </a:rPr>
              <a:t>prohibits</a:t>
            </a:r>
            <a:r>
              <a:rPr sz="2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5" dirty="0">
                <a:solidFill>
                  <a:srgbClr val="FFFFFF"/>
                </a:solidFill>
                <a:latin typeface="Arial"/>
                <a:cs typeface="Arial"/>
              </a:rPr>
              <a:t>unlawful</a:t>
            </a:r>
            <a:r>
              <a:rPr sz="2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discrimination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65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2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9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5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protected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30" dirty="0">
                <a:solidFill>
                  <a:srgbClr val="FFFFFF"/>
                </a:solidFill>
                <a:latin typeface="Arial"/>
                <a:cs typeface="Arial"/>
              </a:rPr>
              <a:t>categories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85" dirty="0">
                <a:solidFill>
                  <a:srgbClr val="FFFFFF"/>
                </a:solidFill>
                <a:latin typeface="Arial"/>
                <a:cs typeface="Arial"/>
              </a:rPr>
              <a:t>discusses</a:t>
            </a:r>
            <a:r>
              <a:rPr sz="2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8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25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5" dirty="0">
                <a:solidFill>
                  <a:srgbClr val="FFFFFF"/>
                </a:solidFill>
                <a:latin typeface="Arial"/>
                <a:cs typeface="Arial"/>
              </a:rPr>
              <a:t>prohibitions</a:t>
            </a:r>
            <a:r>
              <a:rPr sz="2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sz="25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40" dirty="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r>
              <a:rPr sz="2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5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80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2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sections.</a:t>
            </a:r>
            <a:endParaRPr sz="2500">
              <a:latin typeface="Arial"/>
              <a:cs typeface="Arial"/>
            </a:endParaRPr>
          </a:p>
          <a:p>
            <a:pPr marL="12700" marR="587375" algn="just">
              <a:lnSpc>
                <a:spcPct val="100000"/>
              </a:lnSpc>
              <a:spcBef>
                <a:spcPts val="1700"/>
              </a:spcBef>
            </a:pPr>
            <a:r>
              <a:rPr sz="2500" spc="-1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5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55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5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55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25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5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0" dirty="0">
                <a:solidFill>
                  <a:srgbClr val="FFFFFF"/>
                </a:solidFill>
                <a:latin typeface="Arial"/>
                <a:cs typeface="Arial"/>
              </a:rPr>
              <a:t>tolerate</a:t>
            </a:r>
            <a:r>
              <a:rPr sz="25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FFFFFF"/>
                </a:solidFill>
                <a:latin typeface="Arial"/>
                <a:cs typeface="Arial"/>
              </a:rPr>
              <a:t>retaliation</a:t>
            </a:r>
            <a:r>
              <a:rPr sz="2500" spc="-135" dirty="0">
                <a:solidFill>
                  <a:srgbClr val="FFFFFF"/>
                </a:solidFill>
                <a:latin typeface="Arial"/>
                <a:cs typeface="Arial"/>
              </a:rPr>
              <a:t> against</a:t>
            </a:r>
            <a:r>
              <a:rPr sz="25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40" dirty="0">
                <a:solidFill>
                  <a:srgbClr val="FFFFFF"/>
                </a:solidFill>
                <a:latin typeface="Arial"/>
                <a:cs typeface="Arial"/>
              </a:rPr>
              <a:t>anyone</a:t>
            </a:r>
            <a:r>
              <a:rPr sz="25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2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complains</a:t>
            </a:r>
            <a:r>
              <a:rPr sz="25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65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5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6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5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5" dirty="0">
                <a:solidFill>
                  <a:srgbClr val="FFFFFF"/>
                </a:solidFill>
                <a:latin typeface="Arial"/>
                <a:cs typeface="Arial"/>
              </a:rPr>
              <a:t>misconduct</a:t>
            </a:r>
            <a:r>
              <a:rPr sz="25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5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25" dirty="0">
                <a:solidFill>
                  <a:srgbClr val="FFFFFF"/>
                </a:solidFill>
                <a:latin typeface="Arial"/>
                <a:cs typeface="Arial"/>
              </a:rPr>
              <a:t>cooperates</a:t>
            </a:r>
            <a:r>
              <a:rPr sz="25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5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6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5" dirty="0">
                <a:solidFill>
                  <a:srgbClr val="FFFFFF"/>
                </a:solidFill>
                <a:latin typeface="Arial"/>
                <a:cs typeface="Arial"/>
              </a:rPr>
              <a:t>misconduct</a:t>
            </a:r>
            <a:r>
              <a:rPr sz="25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10" dirty="0">
                <a:solidFill>
                  <a:srgbClr val="FFFFFF"/>
                </a:solidFill>
                <a:latin typeface="Arial"/>
                <a:cs typeface="Arial"/>
              </a:rPr>
              <a:t>investigation.…”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186" y="2410586"/>
            <a:ext cx="3756025" cy="0"/>
          </a:xfrm>
          <a:custGeom>
            <a:avLst/>
            <a:gdLst/>
            <a:ahLst/>
            <a:cxnLst/>
            <a:rect l="l" t="t" r="r" b="b"/>
            <a:pathLst>
              <a:path w="3756025">
                <a:moveTo>
                  <a:pt x="0" y="0"/>
                </a:moveTo>
                <a:lnTo>
                  <a:pt x="3755898" y="0"/>
                </a:lnTo>
              </a:path>
            </a:pathLst>
          </a:custGeom>
          <a:ln w="57150">
            <a:solidFill>
              <a:srgbClr val="D0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371093"/>
            <a:ext cx="4909820" cy="122936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2860" rIns="0" bIns="0" rtlCol="0">
            <a:spAutoFit/>
          </a:bodyPr>
          <a:lstStyle/>
          <a:p>
            <a:pPr marL="365760" marR="774700">
              <a:lnSpc>
                <a:spcPct val="100000"/>
              </a:lnSpc>
              <a:spcBef>
                <a:spcPts val="180"/>
              </a:spcBef>
            </a:pPr>
            <a:r>
              <a:rPr sz="3600" spc="-320" dirty="0"/>
              <a:t>Sexual</a:t>
            </a:r>
            <a:r>
              <a:rPr sz="3600" spc="-185" dirty="0"/>
              <a:t> </a:t>
            </a:r>
            <a:r>
              <a:rPr sz="3600" spc="-285" dirty="0"/>
              <a:t>Misconduct </a:t>
            </a:r>
            <a:r>
              <a:rPr sz="3600" spc="-335" dirty="0"/>
              <a:t>Terms</a:t>
            </a:r>
            <a:r>
              <a:rPr sz="3600" spc="-185" dirty="0"/>
              <a:t> </a:t>
            </a:r>
            <a:r>
              <a:rPr sz="3600" spc="-85" dirty="0"/>
              <a:t>&amp;</a:t>
            </a:r>
            <a:r>
              <a:rPr sz="3600" spc="-240" dirty="0"/>
              <a:t> </a:t>
            </a:r>
            <a:r>
              <a:rPr sz="3600" spc="-210" dirty="0"/>
              <a:t>Definitions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1433" y="2686811"/>
            <a:ext cx="486917" cy="5913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1448" y="4911852"/>
            <a:ext cx="486917" cy="59131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0234" y="1736598"/>
            <a:ext cx="8405495" cy="444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498475" indent="-342900" algn="just">
              <a:lnSpc>
                <a:spcPct val="100000"/>
              </a:lnSpc>
              <a:spcBef>
                <a:spcPts val="95"/>
              </a:spcBef>
              <a:buClr>
                <a:srgbClr val="D02C2D"/>
              </a:buClr>
              <a:buSzPct val="112500"/>
              <a:buFont typeface="Wingdings"/>
              <a:buChar char=""/>
              <a:tabLst>
                <a:tab pos="354965" algn="l"/>
              </a:tabLst>
            </a:pPr>
            <a:r>
              <a:rPr sz="2000" b="1" spc="-37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000" b="1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0" dirty="0">
                <a:solidFill>
                  <a:srgbClr val="FFFFFF"/>
                </a:solidFill>
                <a:latin typeface="Arial"/>
                <a:cs typeface="Arial"/>
              </a:rPr>
              <a:t>ASSAULT</a:t>
            </a:r>
            <a:r>
              <a:rPr sz="2000" spc="-3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assault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offense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meets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definition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rape,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fondling,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incest,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statutory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rape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4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stated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Bureau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Investigation’s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Uniform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Crime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Program.</a:t>
            </a:r>
            <a:endParaRPr sz="2000">
              <a:latin typeface="Arial"/>
              <a:cs typeface="Arial"/>
            </a:endParaRPr>
          </a:p>
          <a:p>
            <a:pPr marL="355600" marR="508000" indent="-342900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2500"/>
              <a:buFont typeface="Wingdings"/>
              <a:buChar char=""/>
              <a:tabLst>
                <a:tab pos="355600" algn="l"/>
              </a:tabLst>
            </a:pPr>
            <a:r>
              <a:rPr sz="2000" b="1" spc="-31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DISCRIMINATION: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discrimination,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harassment,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illegal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75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law</a:t>
            </a:r>
            <a:r>
              <a:rPr sz="2000" spc="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strictly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prohibited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College.</a:t>
            </a:r>
            <a:endParaRPr sz="2000">
              <a:latin typeface="Arial"/>
              <a:cs typeface="Arial"/>
            </a:endParaRPr>
          </a:p>
          <a:p>
            <a:pPr marL="354965" marR="610870" indent="-342900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2500"/>
              <a:buFont typeface="Wingdings"/>
              <a:buChar char=""/>
              <a:tabLst>
                <a:tab pos="354965" algn="l"/>
              </a:tabLst>
            </a:pPr>
            <a:r>
              <a:rPr sz="2000" b="1" spc="-31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40" dirty="0">
                <a:solidFill>
                  <a:srgbClr val="FFFFFF"/>
                </a:solidFill>
                <a:latin typeface="Arial"/>
                <a:cs typeface="Arial"/>
              </a:rPr>
              <a:t>HARASSMENT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sex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discrimination)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categories: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(1)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hostile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harassment,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(2)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quid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quo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harassment.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2500"/>
              <a:buFont typeface="Wingdings"/>
              <a:buChar char=""/>
              <a:tabLst>
                <a:tab pos="355600" algn="l"/>
              </a:tabLst>
            </a:pPr>
            <a:r>
              <a:rPr sz="2000" b="1" spc="-31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35" dirty="0">
                <a:solidFill>
                  <a:srgbClr val="FFFFFF"/>
                </a:solidFill>
                <a:latin typeface="Arial"/>
                <a:cs typeface="Arial"/>
              </a:rPr>
              <a:t>VIOLENCE: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violence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sz="2000" spc="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perpetrated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complainant’s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consent.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situations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incapable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giving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consent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alcohol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impairment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mental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8122" y="1228344"/>
            <a:ext cx="445007" cy="6195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8282" y="6044184"/>
            <a:ext cx="442721" cy="6195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8120" y="6044184"/>
            <a:ext cx="453389" cy="6195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7079" y="1738394"/>
            <a:ext cx="4823460" cy="453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30175" indent="-342900">
              <a:lnSpc>
                <a:spcPct val="100000"/>
              </a:lnSpc>
              <a:spcBef>
                <a:spcPts val="100"/>
              </a:spcBef>
              <a:buClr>
                <a:srgbClr val="D02C2D"/>
              </a:buClr>
              <a:buSzPct val="113636"/>
              <a:buFont typeface="Wingdings"/>
              <a:buChar char=""/>
              <a:tabLst>
                <a:tab pos="354965" algn="l"/>
              </a:tabLst>
            </a:pPr>
            <a:r>
              <a:rPr sz="2200" b="1" cap="small" spc="-254" dirty="0">
                <a:solidFill>
                  <a:srgbClr val="FFFFFF"/>
                </a:solidFill>
                <a:latin typeface="Arial"/>
                <a:cs typeface="Arial"/>
              </a:rPr>
              <a:t>Consent:</a:t>
            </a:r>
            <a:r>
              <a:rPr sz="2200" b="1" cap="small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Consent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defined</a:t>
            </a:r>
            <a:r>
              <a:rPr sz="22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1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voluntary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positive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agreement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participants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engage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activity.</a:t>
            </a:r>
            <a:endParaRPr sz="22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3636"/>
              <a:buFont typeface="Wingdings"/>
              <a:buChar char=""/>
              <a:tabLst>
                <a:tab pos="354965" algn="l"/>
              </a:tabLst>
            </a:pPr>
            <a:r>
              <a:rPr sz="2200" b="1" cap="small" spc="-265" dirty="0">
                <a:solidFill>
                  <a:srgbClr val="FFFFFF"/>
                </a:solidFill>
                <a:latin typeface="Arial"/>
                <a:cs typeface="Arial"/>
              </a:rPr>
              <a:t>Stalking:</a:t>
            </a:r>
            <a:r>
              <a:rPr sz="2200" b="1" cap="small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Stalking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defined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1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engaging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course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conduct</a:t>
            </a:r>
            <a:r>
              <a:rPr sz="22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(two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acts),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including,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to,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pattern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repeated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unwanted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attention,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harassment,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conduct,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directed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person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would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reasonable</a:t>
            </a:r>
            <a:r>
              <a:rPr sz="22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fear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his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her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safety,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safety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others,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suffer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substantial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emotional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distress.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09972" y="2292857"/>
            <a:ext cx="3950335" cy="3458210"/>
            <a:chOff x="5109972" y="2292857"/>
            <a:chExt cx="3950335" cy="3458210"/>
          </a:xfrm>
        </p:grpSpPr>
        <p:pic>
          <p:nvPicPr>
            <p:cNvPr id="7" name="object 7" descr="What Is Sexual Consent? | Facts About Rape &amp; Sexual Assault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9972" y="2292857"/>
              <a:ext cx="3950207" cy="3457955"/>
            </a:xfrm>
            <a:prstGeom prst="rect">
              <a:avLst/>
            </a:prstGeom>
          </p:spPr>
        </p:pic>
        <p:pic>
          <p:nvPicPr>
            <p:cNvPr id="8" name="object 8" descr="What Is Sexual Consent? | Facts About Rape &amp; Sexual Assault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9323" y="2442209"/>
              <a:ext cx="3586465" cy="30881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95697" y="2378582"/>
              <a:ext cx="3707129" cy="3215005"/>
            </a:xfrm>
            <a:custGeom>
              <a:avLst/>
              <a:gdLst/>
              <a:ahLst/>
              <a:cxnLst/>
              <a:rect l="l" t="t" r="r" b="b"/>
              <a:pathLst>
                <a:path w="3707129" h="3215004">
                  <a:moveTo>
                    <a:pt x="0" y="0"/>
                  </a:moveTo>
                  <a:lnTo>
                    <a:pt x="3707129" y="0"/>
                  </a:lnTo>
                  <a:lnTo>
                    <a:pt x="3707129" y="3214878"/>
                  </a:lnTo>
                  <a:lnTo>
                    <a:pt x="0" y="3214878"/>
                  </a:lnTo>
                  <a:lnTo>
                    <a:pt x="0" y="0"/>
                  </a:lnTo>
                  <a:close/>
                </a:path>
              </a:pathLst>
            </a:custGeom>
            <a:ln w="127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0" y="371093"/>
            <a:ext cx="4909820" cy="122936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2860" rIns="0" bIns="0" rtlCol="0">
            <a:spAutoFit/>
          </a:bodyPr>
          <a:lstStyle/>
          <a:p>
            <a:pPr marL="365760" marR="774700">
              <a:lnSpc>
                <a:spcPct val="100000"/>
              </a:lnSpc>
              <a:spcBef>
                <a:spcPts val="180"/>
              </a:spcBef>
            </a:pPr>
            <a:r>
              <a:rPr sz="3600" spc="-320" dirty="0"/>
              <a:t>Sexual</a:t>
            </a:r>
            <a:r>
              <a:rPr sz="3600" spc="-185" dirty="0"/>
              <a:t> </a:t>
            </a:r>
            <a:r>
              <a:rPr sz="3600" spc="-285" dirty="0"/>
              <a:t>Misconduct </a:t>
            </a:r>
            <a:r>
              <a:rPr sz="3600" spc="-335" dirty="0"/>
              <a:t>Terms</a:t>
            </a:r>
            <a:r>
              <a:rPr sz="3600" spc="-185" dirty="0"/>
              <a:t> </a:t>
            </a:r>
            <a:r>
              <a:rPr sz="3600" spc="-85" dirty="0"/>
              <a:t>&amp;</a:t>
            </a:r>
            <a:r>
              <a:rPr sz="3600" spc="-240" dirty="0"/>
              <a:t> </a:t>
            </a:r>
            <a:r>
              <a:rPr sz="3600" spc="-210" dirty="0"/>
              <a:t>Definitions</a:t>
            </a:r>
            <a:endParaRPr sz="36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8122" y="1228344"/>
            <a:ext cx="445007" cy="6195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8282" y="6044184"/>
            <a:ext cx="442721" cy="6195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8120" y="6044184"/>
            <a:ext cx="453389" cy="619505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271880" y="550910"/>
            <a:ext cx="37979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405" dirty="0"/>
              <a:t>TITLE</a:t>
            </a:r>
            <a:r>
              <a:rPr sz="3200" spc="-145" dirty="0"/>
              <a:t> </a:t>
            </a:r>
            <a:r>
              <a:rPr sz="3200" spc="-220" dirty="0"/>
              <a:t>IX</a:t>
            </a:r>
            <a:r>
              <a:rPr sz="3200" spc="-155" dirty="0"/>
              <a:t> </a:t>
            </a:r>
            <a:r>
              <a:rPr sz="3200" spc="-415" dirty="0"/>
              <a:t>HARASSMENT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271880" y="1202420"/>
            <a:ext cx="8639175" cy="5057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Acts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IX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harassment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80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forms.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IX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harassment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includes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harassment,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gender-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harassment,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violence.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actions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serve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non-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exhaustive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examples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IX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harassment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prohibited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sufficiently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pervasive:</a:t>
            </a:r>
            <a:endParaRPr sz="1800">
              <a:latin typeface="Arial"/>
              <a:cs typeface="Arial"/>
            </a:endParaRPr>
          </a:p>
          <a:p>
            <a:pPr marL="160655" indent="-147955">
              <a:lnSpc>
                <a:spcPct val="100000"/>
              </a:lnSpc>
              <a:spcBef>
                <a:spcPts val="1215"/>
              </a:spcBef>
              <a:buChar char="•"/>
              <a:tabLst>
                <a:tab pos="160655" algn="l"/>
              </a:tabLst>
            </a:pP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acts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perpetrated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person’s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when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incapable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giving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consent</a:t>
            </a:r>
            <a:endParaRPr sz="1600">
              <a:latin typeface="Arial"/>
              <a:cs typeface="Arial"/>
            </a:endParaRPr>
          </a:p>
          <a:p>
            <a:pPr marL="12700" marR="234950" indent="147955">
              <a:lnSpc>
                <a:spcPct val="100000"/>
              </a:lnSpc>
              <a:spcBef>
                <a:spcPts val="1200"/>
              </a:spcBef>
              <a:buChar char="•"/>
              <a:tabLst>
                <a:tab pos="160655" algn="l"/>
              </a:tabLst>
            </a:pP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Direct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implied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threats,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demands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favors,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advances,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accompanied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implied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promises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preferential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submission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demands</a:t>
            </a:r>
            <a:endParaRPr sz="1600">
              <a:latin typeface="Arial"/>
              <a:cs typeface="Arial"/>
            </a:endParaRPr>
          </a:p>
          <a:p>
            <a:pPr marL="12700" marR="245745" indent="147955">
              <a:lnSpc>
                <a:spcPct val="100000"/>
              </a:lnSpc>
              <a:spcBef>
                <a:spcPts val="1200"/>
              </a:spcBef>
              <a:buChar char="•"/>
              <a:tabLst>
                <a:tab pos="160655" algn="l"/>
              </a:tabLst>
            </a:pP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persistent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unwelcome: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flirtation,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requests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dates,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staring,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advances,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propositions</a:t>
            </a:r>
            <a:endParaRPr sz="1600">
              <a:latin typeface="Arial"/>
              <a:cs typeface="Arial"/>
            </a:endParaRPr>
          </a:p>
          <a:p>
            <a:pPr marL="160655" indent="-147955">
              <a:lnSpc>
                <a:spcPct val="100000"/>
              </a:lnSpc>
              <a:spcBef>
                <a:spcPts val="1200"/>
              </a:spcBef>
              <a:buChar char="•"/>
              <a:tabLst>
                <a:tab pos="160655" algn="l"/>
              </a:tabLst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Gratuitous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displays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sexually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suggestive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objects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pictures</a:t>
            </a:r>
            <a:endParaRPr sz="1600">
              <a:latin typeface="Arial"/>
              <a:cs typeface="Arial"/>
            </a:endParaRPr>
          </a:p>
          <a:p>
            <a:pPr marL="12700" marR="104775" indent="147955">
              <a:lnSpc>
                <a:spcPct val="100000"/>
              </a:lnSpc>
              <a:spcBef>
                <a:spcPts val="1200"/>
              </a:spcBef>
              <a:buChar char="•"/>
              <a:tabLst>
                <a:tab pos="160655" algn="l"/>
              </a:tabLst>
            </a:pPr>
            <a:r>
              <a:rPr sz="1600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pattern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conduct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unrelated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course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requirements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workplace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intended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discomfort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humiliation</a:t>
            </a:r>
            <a:endParaRPr sz="1600">
              <a:latin typeface="Arial"/>
              <a:cs typeface="Arial"/>
            </a:endParaRPr>
          </a:p>
          <a:p>
            <a:pPr marL="12700" marR="469900" indent="147955">
              <a:lnSpc>
                <a:spcPct val="100000"/>
              </a:lnSpc>
              <a:spcBef>
                <a:spcPts val="1200"/>
              </a:spcBef>
              <a:buChar char="•"/>
              <a:tabLst>
                <a:tab pos="160655" algn="l"/>
              </a:tabLst>
            </a:pP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Treating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individuals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adversely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conform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stereotypical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norms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feminine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masculine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gender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behavior.</a:t>
            </a:r>
            <a:endParaRPr sz="1600">
              <a:latin typeface="Arial"/>
              <a:cs typeface="Arial"/>
            </a:endParaRPr>
          </a:p>
          <a:p>
            <a:pPr marL="12700" marR="1584960" indent="-635">
              <a:lnSpc>
                <a:spcPct val="100000"/>
              </a:lnSpc>
              <a:spcBef>
                <a:spcPts val="1205"/>
              </a:spcBef>
            </a:pPr>
            <a:r>
              <a:rPr sz="1400" b="1" spc="-21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FOR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 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THE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 </a:t>
            </a:r>
            <a:r>
              <a:rPr sz="1400" b="1" spc="-22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FULL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 </a:t>
            </a:r>
            <a:r>
              <a:rPr sz="1400" b="1" spc="-27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LSC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SECTION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 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IX.A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 </a:t>
            </a:r>
            <a:r>
              <a:rPr sz="1400" b="1" spc="-229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SEXUAL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 </a:t>
            </a:r>
            <a:r>
              <a:rPr sz="1400" b="1" spc="-15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MISCONDUCT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 </a:t>
            </a:r>
            <a:r>
              <a:rPr sz="1400" b="1" spc="-20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POLICY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 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VISIT</a:t>
            </a:r>
            <a:r>
              <a:rPr sz="1400" b="1" spc="22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 </a:t>
            </a:r>
            <a:r>
              <a:rPr sz="1400" b="1" u="sng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5"/>
              </a:rPr>
              <a:t>WWW.LONESTAR.EDU/IXA-</a:t>
            </a:r>
            <a:r>
              <a:rPr sz="1400" b="1" u="sng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5"/>
              </a:rPr>
              <a:t>SEXUALMISCONDUCT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717804"/>
            <a:ext cx="5257800" cy="88265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5938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255"/>
              </a:spcBef>
            </a:pPr>
            <a:r>
              <a:rPr sz="3200" spc="-235" dirty="0"/>
              <a:t>Reporting</a:t>
            </a:r>
            <a:r>
              <a:rPr sz="3200" spc="-150" dirty="0"/>
              <a:t> </a:t>
            </a:r>
            <a:r>
              <a:rPr sz="3200" spc="-285" dirty="0"/>
              <a:t>Sexual</a:t>
            </a:r>
            <a:r>
              <a:rPr sz="3200" spc="-165" dirty="0"/>
              <a:t> </a:t>
            </a:r>
            <a:r>
              <a:rPr sz="3200" spc="-120" dirty="0"/>
              <a:t>Misconduct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09854" y="1855015"/>
            <a:ext cx="7197090" cy="3805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indent="-51371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6415" algn="l"/>
              </a:tabLst>
            </a:pP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Police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official</a:t>
            </a:r>
            <a:endParaRPr sz="28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526415" algn="l"/>
              </a:tabLst>
            </a:pP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Submit 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firsthand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written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documentation</a:t>
            </a:r>
            <a:endParaRPr sz="2800">
              <a:latin typeface="Arial"/>
              <a:cs typeface="Arial"/>
            </a:endParaRPr>
          </a:p>
          <a:p>
            <a:pPr marL="525780" marR="5080" indent="-513715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525780" algn="l"/>
              </a:tabLst>
            </a:pPr>
            <a:r>
              <a:rPr sz="2800" spc="-285" dirty="0">
                <a:solidFill>
                  <a:srgbClr val="FFFFFF"/>
                </a:solidFill>
                <a:latin typeface="Arial"/>
                <a:cs typeface="Arial"/>
              </a:rPr>
              <a:t>Seek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professional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counseling</a:t>
            </a:r>
            <a:endParaRPr sz="28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526415" algn="l"/>
              </a:tabLst>
            </a:pP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Utilize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resources/advocates</a:t>
            </a:r>
            <a:endParaRPr sz="28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526415" algn="l"/>
              </a:tabLst>
            </a:pP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Implement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protective/restraining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2FA11-2C47-D10B-0DFA-E7299BEE0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057400"/>
            <a:ext cx="8112000" cy="4247317"/>
          </a:xfrm>
        </p:spPr>
        <p:txBody>
          <a:bodyPr/>
          <a:lstStyle/>
          <a:p>
            <a:pPr algn="l"/>
            <a:r>
              <a:rPr lang="en-US" sz="2800" b="1" dirty="0"/>
              <a:t>Prohibited Conduct Examples</a:t>
            </a:r>
            <a:endParaRPr lang="en-US" sz="2800" dirty="0"/>
          </a:p>
          <a:p>
            <a:pPr algn="l"/>
            <a:r>
              <a:rPr lang="en-US" sz="2000" dirty="0"/>
              <a:t>This policy strictly prohibits actions that harm or disrupt the college environment. This list is illustrative, not exhaustive, and applies to both on-campus and online interactions.</a:t>
            </a:r>
          </a:p>
          <a:p>
            <a:pPr algn="l"/>
            <a:endParaRPr lang="en-US" sz="2000" dirty="0"/>
          </a:p>
          <a:p>
            <a:pPr lvl="0" algn="l"/>
            <a:r>
              <a:rPr lang="en-US" sz="2800" b="1" dirty="0"/>
              <a:t>Threatening Behavior:</a:t>
            </a:r>
            <a:r>
              <a:rPr lang="en-US" sz="2800" dirty="0"/>
              <a:t> </a:t>
            </a:r>
            <a:r>
              <a:rPr lang="en-US" sz="2000" dirty="0"/>
              <a:t>Any action (physical or psychological) intended to instill fear, injury, or harm of others.</a:t>
            </a:r>
          </a:p>
          <a:p>
            <a:pPr lvl="0" algn="l"/>
            <a:endParaRPr lang="en-US" sz="2000" dirty="0"/>
          </a:p>
          <a:p>
            <a:pPr lvl="0" algn="l"/>
            <a:r>
              <a:rPr lang="en-US" sz="2800" b="1" dirty="0"/>
              <a:t>Physical Disruptions:</a:t>
            </a:r>
            <a:r>
              <a:rPr lang="en-US" sz="2000" dirty="0"/>
              <a:t> Yelling, slamming objects, or other behavior that disrupts the flow of instruction or normal college operations.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6FBBF-4B9D-9E16-94AD-A4F771A3C71E}"/>
              </a:ext>
            </a:extLst>
          </p:cNvPr>
          <p:cNvSpPr txBox="1"/>
          <p:nvPr/>
        </p:nvSpPr>
        <p:spPr>
          <a:xfrm>
            <a:off x="0" y="956101"/>
            <a:ext cx="78486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LSCS Non-Academic Code of Conduct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LSCS Policy VI.E.1.03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44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AD529-64D7-9513-8973-BD77E5CC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202704"/>
            <a:ext cx="7426325" cy="3570208"/>
          </a:xfrm>
        </p:spPr>
        <p:txBody>
          <a:bodyPr/>
          <a:lstStyle/>
          <a:p>
            <a:pPr lvl="0" algn="l"/>
            <a:r>
              <a:rPr lang="en-US" sz="2800" b="1" dirty="0"/>
              <a:t>Threatening Communication:</a:t>
            </a:r>
            <a:r>
              <a:rPr lang="en-US" sz="2400" dirty="0"/>
              <a:t> </a:t>
            </a:r>
            <a:r>
              <a:rPr lang="en-US" sz="2000" dirty="0"/>
              <a:t>Using oral or electronic language (messages, email, etc.) that threatens or is reasonably perceived as threatening the health and safety of others.</a:t>
            </a:r>
          </a:p>
          <a:p>
            <a:pPr lvl="0" algn="l"/>
            <a:endParaRPr lang="en-US" sz="2400" dirty="0"/>
          </a:p>
          <a:p>
            <a:pPr lvl="0" algn="l"/>
            <a:r>
              <a:rPr lang="en-US" sz="2800" b="1" dirty="0"/>
              <a:t>Other Conduct:</a:t>
            </a:r>
            <a:r>
              <a:rPr lang="en-US" sz="2800" dirty="0"/>
              <a:t> </a:t>
            </a:r>
            <a:r>
              <a:rPr lang="en-US" sz="2000" dirty="0"/>
              <a:t>Abuse, bullying, harassment, or intimidation that creates a hostile environment or interferes with an individual's ability to benefit from College services are also violations.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CC822-455B-6E20-52DD-446A041F9950}"/>
              </a:ext>
            </a:extLst>
          </p:cNvPr>
          <p:cNvSpPr txBox="1"/>
          <p:nvPr/>
        </p:nvSpPr>
        <p:spPr>
          <a:xfrm>
            <a:off x="0" y="1066800"/>
            <a:ext cx="78486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LSCS Non-Academic Code of Conduct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LSCS Policy VI.E.1.03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9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625" y="1497475"/>
            <a:ext cx="7661909" cy="49593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3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800" spc="-24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Accommodations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Disabilities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Alcohol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Illegal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Drugs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5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Drug/Alcohol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Overdose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Response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Hazing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Abuse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Harassment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5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800" spc="-245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8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Policies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Procedures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Behavior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5105400" cy="106680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0955" rIns="0" bIns="0" rtlCol="0">
            <a:spAutoFit/>
          </a:bodyPr>
          <a:lstStyle/>
          <a:p>
            <a:pPr marL="1294130" marR="1024890" indent="-254000">
              <a:lnSpc>
                <a:spcPct val="100000"/>
              </a:lnSpc>
              <a:spcBef>
                <a:spcPts val="165"/>
              </a:spcBef>
            </a:pPr>
            <a:r>
              <a:rPr sz="3200" spc="-355" dirty="0"/>
              <a:t>Risk</a:t>
            </a:r>
            <a:r>
              <a:rPr sz="3200" spc="-170" dirty="0"/>
              <a:t> </a:t>
            </a:r>
            <a:r>
              <a:rPr sz="3200" spc="-180" dirty="0"/>
              <a:t>Management </a:t>
            </a:r>
            <a:r>
              <a:rPr sz="3200" spc="-250" dirty="0"/>
              <a:t>Training</a:t>
            </a:r>
            <a:r>
              <a:rPr sz="3200" spc="-165" dirty="0"/>
              <a:t> </a:t>
            </a:r>
            <a:r>
              <a:rPr sz="3200" spc="-340" dirty="0"/>
              <a:t>Topics</a:t>
            </a:r>
            <a:endParaRPr sz="3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9A69A-7869-6322-993B-079C44D77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400" y="1981200"/>
            <a:ext cx="8323200" cy="4755890"/>
          </a:xfrm>
        </p:spPr>
        <p:txBody>
          <a:bodyPr/>
          <a:lstStyle/>
          <a:p>
            <a:r>
              <a:rPr lang="en-US" sz="2400" b="1" dirty="0"/>
              <a:t>Immediate Safety Concerns</a:t>
            </a:r>
            <a:endParaRPr lang="en-US" sz="2400" dirty="0"/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Crime in Progress / Immediate Danger:</a:t>
            </a:r>
            <a:r>
              <a:rPr lang="en-US" sz="2000" dirty="0">
                <a:solidFill>
                  <a:schemeClr val="bg1"/>
                </a:solidFill>
              </a:rPr>
              <a:t> Call the LSC Police Department immediately at </a:t>
            </a:r>
            <a:r>
              <a:rPr lang="en-US" sz="2000" b="1" dirty="0">
                <a:solidFill>
                  <a:schemeClr val="bg1"/>
                </a:solidFill>
              </a:rPr>
              <a:t>281-290-5911</a:t>
            </a:r>
            <a:r>
              <a:rPr lang="en-US" sz="2000" dirty="0">
                <a:solidFill>
                  <a:schemeClr val="bg1"/>
                </a:solidFill>
              </a:rPr>
              <a:t> (or 911 off-campus).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Non-Emergency LSC Police:</a:t>
            </a:r>
            <a:r>
              <a:rPr lang="en-US" sz="2000" dirty="0">
                <a:solidFill>
                  <a:schemeClr val="bg1"/>
                </a:solidFill>
              </a:rPr>
              <a:t> 832-813-6800.</a:t>
            </a: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b="1" dirty="0"/>
              <a:t>Filing an Official Report</a:t>
            </a:r>
            <a:endParaRPr lang="en-US" sz="2400" dirty="0"/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The College uses a centralized system for non-academic misconduct reports.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Advisors: </a:t>
            </a:r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 Form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Students: </a:t>
            </a:r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Complaints Form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400" b="1" dirty="0"/>
              <a:t>Victim's Responsibility:</a:t>
            </a:r>
            <a:r>
              <a:rPr lang="en-US" sz="2400" dirty="0"/>
              <a:t> The victim is responsible for officially reporting the incident and filing the appropriate paperwork to initiate a formal conduct review.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D0851-4864-1ADA-96A7-A55219A133BE}"/>
              </a:ext>
            </a:extLst>
          </p:cNvPr>
          <p:cNvSpPr txBox="1"/>
          <p:nvPr/>
        </p:nvSpPr>
        <p:spPr>
          <a:xfrm>
            <a:off x="0" y="957285"/>
            <a:ext cx="8458200" cy="86177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Reporting Process &amp; Responsibilities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Prompt and thorough reporting is crucial for maintaining a safe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947046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665C5-CC24-1F32-DBC4-515DBAEFC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895941"/>
            <a:ext cx="8534400" cy="4585871"/>
          </a:xfrm>
        </p:spPr>
        <p:txBody>
          <a:bodyPr/>
          <a:lstStyle/>
          <a:p>
            <a:r>
              <a:rPr lang="en-US" sz="2000" b="1" dirty="0"/>
              <a:t>How to Report:</a:t>
            </a:r>
            <a:endParaRPr lang="en-US" sz="2000" dirty="0"/>
          </a:p>
          <a:p>
            <a:pPr lvl="1"/>
            <a:r>
              <a:rPr lang="en-US" b="1" dirty="0">
                <a:solidFill>
                  <a:schemeClr val="bg1"/>
                </a:solidFill>
              </a:rPr>
              <a:t>Online:</a:t>
            </a:r>
            <a:r>
              <a:rPr lang="en-US" dirty="0">
                <a:solidFill>
                  <a:schemeClr val="bg1"/>
                </a:solidFill>
              </a:rPr>
              <a:t> Use the LSC Incident Reporting System.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By Phone:</a:t>
            </a:r>
            <a:r>
              <a:rPr lang="en-US" dirty="0">
                <a:solidFill>
                  <a:schemeClr val="bg1"/>
                </a:solidFill>
              </a:rPr>
              <a:t> Call </a:t>
            </a:r>
            <a:r>
              <a:rPr lang="en-US" b="1" dirty="0">
                <a:solidFill>
                  <a:schemeClr val="bg1"/>
                </a:solidFill>
              </a:rPr>
              <a:t>855-731-8060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Details Needed:</a:t>
            </a:r>
            <a:r>
              <a:rPr lang="en-US" dirty="0">
                <a:solidFill>
                  <a:schemeClr val="bg1"/>
                </a:solidFill>
              </a:rPr>
              <a:t> Reports should be made in writing and include all known facts: dates, times, places, people involved, and available evidence.</a:t>
            </a: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r>
              <a:rPr lang="en-US" sz="2000" b="1" dirty="0"/>
              <a:t>Scope of Assistance</a:t>
            </a:r>
            <a:endParaRPr lang="en-US" sz="2000" dirty="0"/>
          </a:p>
          <a:p>
            <a:pPr marL="971550" lvl="1" indent="-514350"/>
            <a:r>
              <a:rPr lang="en-US" sz="2000" b="1" dirty="0">
                <a:solidFill>
                  <a:schemeClr val="bg1"/>
                </a:solidFill>
              </a:rPr>
              <a:t>Student Life Role:</a:t>
            </a:r>
            <a:r>
              <a:rPr lang="en-US" sz="2000" dirty="0">
                <a:solidFill>
                  <a:schemeClr val="bg1"/>
                </a:solidFill>
              </a:rPr>
              <a:t> Student Life and other staff (Campus Security Authorities or RSO Advisors) can assist in giving guidance and/or mediation if needed.</a:t>
            </a:r>
          </a:p>
          <a:p>
            <a:pPr marL="971550" lvl="1" indent="-514350"/>
            <a:r>
              <a:rPr lang="en-US" sz="2000" b="1" dirty="0">
                <a:solidFill>
                  <a:schemeClr val="bg1"/>
                </a:solidFill>
              </a:rPr>
              <a:t>Limitation: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b="1" dirty="0">
                <a:solidFill>
                  <a:schemeClr val="bg1"/>
                </a:solidFill>
              </a:rPr>
              <a:t>Student Life cannot file the official </a:t>
            </a:r>
            <a:r>
              <a:rPr lang="en-US" sz="2000" b="1" i="1" dirty="0">
                <a:solidFill>
                  <a:schemeClr val="bg1"/>
                </a:solidFill>
              </a:rPr>
              <a:t>disciplinary</a:t>
            </a:r>
            <a:r>
              <a:rPr lang="en-US" sz="2000" b="1" dirty="0">
                <a:solidFill>
                  <a:schemeClr val="bg1"/>
                </a:solidFill>
              </a:rPr>
              <a:t> report on the victim's behalf</a:t>
            </a:r>
            <a:r>
              <a:rPr lang="en-US" sz="2000" dirty="0">
                <a:solidFill>
                  <a:schemeClr val="bg1"/>
                </a:solidFill>
              </a:rPr>
              <a:t> within the student conduct system unless legally required for specific serious offenses like sexual misconduct.</a:t>
            </a:r>
          </a:p>
          <a:p>
            <a:pPr marL="971550" lvl="1" indent="-514350"/>
            <a:r>
              <a:rPr lang="en-US" sz="2000" b="1" dirty="0">
                <a:solidFill>
                  <a:schemeClr val="bg1"/>
                </a:solidFill>
              </a:rPr>
              <a:t>Protection:</a:t>
            </a:r>
            <a:r>
              <a:rPr lang="en-US" sz="2000" dirty="0">
                <a:solidFill>
                  <a:schemeClr val="bg1"/>
                </a:solidFill>
              </a:rPr>
              <a:t> Reports made in good faith are protected from retaliation; however, knowingly making false reports is considered misconduct itself.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8D7B7-A09F-4D82-D79C-FE31CF555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914400"/>
            <a:ext cx="861439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758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762012"/>
            <a:ext cx="5334000" cy="1080135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4257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910"/>
              </a:spcBef>
            </a:pPr>
            <a:r>
              <a:rPr sz="3400" spc="-160" dirty="0"/>
              <a:t>Internal</a:t>
            </a:r>
            <a:r>
              <a:rPr sz="3400" spc="-110" dirty="0"/>
              <a:t> </a:t>
            </a:r>
            <a:r>
              <a:rPr sz="3400" spc="-275" dirty="0"/>
              <a:t>Resources/Support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457454" y="2254468"/>
            <a:ext cx="8047355" cy="270573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805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469265" algn="l"/>
              </a:tabLst>
            </a:pP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9" dirty="0">
                <a:solidFill>
                  <a:srgbClr val="FFFFFF"/>
                </a:solidFill>
                <a:latin typeface="Arial"/>
                <a:cs typeface="Arial"/>
              </a:rPr>
              <a:t>LSC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2800">
              <a:latin typeface="Arial"/>
              <a:cs typeface="Arial"/>
            </a:endParaRPr>
          </a:p>
          <a:p>
            <a:pPr marL="476884" indent="-457200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476884" algn="l"/>
              </a:tabLst>
            </a:pPr>
            <a:r>
              <a:rPr sz="2800" spc="-509" dirty="0">
                <a:solidFill>
                  <a:srgbClr val="FFFFFF"/>
                </a:solidFill>
                <a:latin typeface="Arial"/>
                <a:cs typeface="Arial"/>
              </a:rPr>
              <a:t>LSC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Police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D02C2D"/>
                </a:solidFill>
                <a:latin typeface="Arial"/>
                <a:cs typeface="Arial"/>
              </a:rPr>
              <a:t>281-290-</a:t>
            </a:r>
            <a:r>
              <a:rPr sz="2800" b="1" spc="-20" dirty="0">
                <a:solidFill>
                  <a:srgbClr val="D02C2D"/>
                </a:solidFill>
                <a:latin typeface="Arial"/>
                <a:cs typeface="Arial"/>
              </a:rPr>
              <a:t>5911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469265" algn="l"/>
              </a:tabLst>
            </a:pPr>
            <a:r>
              <a:rPr sz="2800" spc="-509" dirty="0">
                <a:solidFill>
                  <a:srgbClr val="FFFFFF"/>
                </a:solidFill>
                <a:latin typeface="Arial"/>
                <a:cs typeface="Arial"/>
              </a:rPr>
              <a:t>LSC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Emergency</a:t>
            </a:r>
            <a:r>
              <a:rPr sz="28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D02C2D"/>
                </a:solidFill>
                <a:latin typeface="Arial"/>
                <a:cs typeface="Arial"/>
              </a:rPr>
              <a:t>281-290-</a:t>
            </a:r>
            <a:r>
              <a:rPr sz="2800" b="1" spc="-35" dirty="0">
                <a:solidFill>
                  <a:srgbClr val="D02C2D"/>
                </a:solidFill>
                <a:latin typeface="Arial"/>
                <a:cs typeface="Arial"/>
              </a:rPr>
              <a:t>2891</a:t>
            </a:r>
            <a:endParaRPr sz="2800">
              <a:latin typeface="Arial"/>
              <a:cs typeface="Arial"/>
            </a:endParaRPr>
          </a:p>
          <a:p>
            <a:pPr marL="469265" marR="2695575" indent="-457200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476250" algn="l"/>
              </a:tabLst>
            </a:pP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4" dirty="0">
                <a:solidFill>
                  <a:srgbClr val="FFFFFF"/>
                </a:solidFill>
                <a:latin typeface="Arial"/>
                <a:cs typeface="Arial"/>
              </a:rPr>
              <a:t>IX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Coordinator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D02C2D"/>
                </a:solidFill>
                <a:latin typeface="Arial"/>
                <a:cs typeface="Arial"/>
              </a:rPr>
              <a:t>832-813-</a:t>
            </a:r>
            <a:r>
              <a:rPr sz="2800" b="1" spc="-75" dirty="0">
                <a:solidFill>
                  <a:srgbClr val="D02C2D"/>
                </a:solidFill>
                <a:latin typeface="Arial"/>
                <a:cs typeface="Arial"/>
              </a:rPr>
              <a:t>6614 	</a:t>
            </a:r>
            <a:r>
              <a:rPr sz="2800" b="1" u="sng" spc="-4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LSC-</a:t>
            </a:r>
            <a:r>
              <a:rPr sz="2800" b="1" u="sng" spc="-1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TitleIX@LoneStar.edu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861822"/>
            <a:ext cx="5334000" cy="71882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9080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715"/>
              </a:spcBef>
            </a:pPr>
            <a:r>
              <a:rPr sz="3400" spc="-240" dirty="0"/>
              <a:t>External</a:t>
            </a:r>
            <a:r>
              <a:rPr sz="3400" spc="-180" dirty="0"/>
              <a:t> </a:t>
            </a:r>
            <a:r>
              <a:rPr sz="3400" spc="-275" dirty="0"/>
              <a:t>Resources/Support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03611" y="1794698"/>
            <a:ext cx="7357745" cy="404558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0"/>
              </a:spcBef>
            </a:pP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Northwest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90" dirty="0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Ministries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60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Violence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894"/>
              </a:spcBef>
            </a:pPr>
            <a:r>
              <a:rPr sz="2600" b="1" spc="-150" dirty="0">
                <a:solidFill>
                  <a:srgbClr val="D02C2D"/>
                </a:solidFill>
                <a:latin typeface="Arial"/>
                <a:cs typeface="Arial"/>
              </a:rPr>
              <a:t>281-</a:t>
            </a:r>
            <a:r>
              <a:rPr sz="2600" b="1" spc="-155" dirty="0">
                <a:solidFill>
                  <a:srgbClr val="D02C2D"/>
                </a:solidFill>
                <a:latin typeface="Arial"/>
                <a:cs typeface="Arial"/>
              </a:rPr>
              <a:t>885-</a:t>
            </a:r>
            <a:r>
              <a:rPr sz="2600" b="1" spc="-20" dirty="0">
                <a:solidFill>
                  <a:srgbClr val="D02C2D"/>
                </a:solidFill>
                <a:latin typeface="Arial"/>
                <a:cs typeface="Arial"/>
              </a:rPr>
              <a:t>4673</a:t>
            </a:r>
            <a:endParaRPr sz="26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900"/>
              </a:spcBef>
            </a:pPr>
            <a:r>
              <a:rPr sz="2600" spc="-160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6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85" dirty="0">
                <a:solidFill>
                  <a:srgbClr val="FFFFFF"/>
                </a:solidFill>
                <a:latin typeface="Arial"/>
                <a:cs typeface="Arial"/>
              </a:rPr>
              <a:t>Crisis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60" dirty="0">
                <a:solidFill>
                  <a:srgbClr val="FFFFFF"/>
                </a:solidFill>
                <a:latin typeface="Arial"/>
                <a:cs typeface="Arial"/>
              </a:rPr>
              <a:t>Counseling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sz="26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(Humble)</a:t>
            </a:r>
            <a:endParaRPr sz="26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  <a:spcBef>
                <a:spcPts val="800"/>
              </a:spcBef>
            </a:pPr>
            <a:r>
              <a:rPr sz="2600" b="1" spc="-140" dirty="0">
                <a:solidFill>
                  <a:srgbClr val="D02C2D"/>
                </a:solidFill>
                <a:latin typeface="Arial"/>
                <a:cs typeface="Arial"/>
              </a:rPr>
              <a:t>281-446-</a:t>
            </a:r>
            <a:r>
              <a:rPr sz="2600" b="1" spc="-20" dirty="0">
                <a:solidFill>
                  <a:srgbClr val="D02C2D"/>
                </a:solidFill>
                <a:latin typeface="Arial"/>
                <a:cs typeface="Arial"/>
              </a:rPr>
              <a:t>2615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Domestic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Violence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Hotline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805"/>
              </a:spcBef>
            </a:pPr>
            <a:r>
              <a:rPr sz="2600" b="1" spc="-140" dirty="0">
                <a:solidFill>
                  <a:srgbClr val="D02C2D"/>
                </a:solidFill>
                <a:latin typeface="Arial"/>
                <a:cs typeface="Arial"/>
              </a:rPr>
              <a:t>713-528-</a:t>
            </a:r>
            <a:r>
              <a:rPr sz="2600" b="1" spc="-150" dirty="0">
                <a:solidFill>
                  <a:srgbClr val="D02C2D"/>
                </a:solidFill>
                <a:latin typeface="Arial"/>
                <a:cs typeface="Arial"/>
              </a:rPr>
              <a:t>2121</a:t>
            </a:r>
            <a:r>
              <a:rPr sz="2600" b="1" spc="-95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600" b="1" spc="380" dirty="0">
                <a:solidFill>
                  <a:srgbClr val="D02C2D"/>
                </a:solidFill>
                <a:latin typeface="Arial"/>
                <a:cs typeface="Arial"/>
              </a:rPr>
              <a:t>/</a:t>
            </a:r>
            <a:r>
              <a:rPr sz="2600" b="1" spc="-85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600" b="1" spc="-140" dirty="0">
                <a:solidFill>
                  <a:srgbClr val="D02C2D"/>
                </a:solidFill>
                <a:latin typeface="Arial"/>
                <a:cs typeface="Arial"/>
              </a:rPr>
              <a:t>713-528-</a:t>
            </a:r>
            <a:r>
              <a:rPr sz="2600" b="1" spc="-155" dirty="0">
                <a:solidFill>
                  <a:srgbClr val="D02C2D"/>
                </a:solidFill>
                <a:latin typeface="Arial"/>
                <a:cs typeface="Arial"/>
              </a:rPr>
              <a:t>3625</a:t>
            </a:r>
            <a:r>
              <a:rPr sz="2600" b="1" spc="-30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D02C2D"/>
                </a:solidFill>
                <a:latin typeface="Arial"/>
                <a:cs typeface="Arial"/>
              </a:rPr>
              <a:t>(TDD)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600" spc="-229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Assault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Hotline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95"/>
              </a:spcBef>
            </a:pPr>
            <a:r>
              <a:rPr sz="2600" b="1" spc="-140" dirty="0">
                <a:solidFill>
                  <a:srgbClr val="D02C2D"/>
                </a:solidFill>
                <a:latin typeface="Arial"/>
                <a:cs typeface="Arial"/>
              </a:rPr>
              <a:t>713-528-</a:t>
            </a:r>
            <a:r>
              <a:rPr sz="2600" b="1" spc="-150" dirty="0">
                <a:solidFill>
                  <a:srgbClr val="D02C2D"/>
                </a:solidFill>
                <a:latin typeface="Arial"/>
                <a:cs typeface="Arial"/>
              </a:rPr>
              <a:t>7273</a:t>
            </a:r>
            <a:r>
              <a:rPr sz="2600" b="1" spc="-95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600" b="1" spc="380" dirty="0">
                <a:solidFill>
                  <a:srgbClr val="D02C2D"/>
                </a:solidFill>
                <a:latin typeface="Arial"/>
                <a:cs typeface="Arial"/>
              </a:rPr>
              <a:t>/</a:t>
            </a:r>
            <a:r>
              <a:rPr sz="2600" b="1" spc="-85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600" b="1" spc="-140" dirty="0">
                <a:solidFill>
                  <a:srgbClr val="D02C2D"/>
                </a:solidFill>
                <a:latin typeface="Arial"/>
                <a:cs typeface="Arial"/>
              </a:rPr>
              <a:t>713-528-</a:t>
            </a:r>
            <a:r>
              <a:rPr sz="2600" b="1" spc="-155" dirty="0">
                <a:solidFill>
                  <a:srgbClr val="D02C2D"/>
                </a:solidFill>
                <a:latin typeface="Arial"/>
                <a:cs typeface="Arial"/>
              </a:rPr>
              <a:t>3691</a:t>
            </a:r>
            <a:r>
              <a:rPr sz="2600" b="1" spc="-30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D02C2D"/>
                </a:solidFill>
                <a:latin typeface="Arial"/>
                <a:cs typeface="Arial"/>
              </a:rPr>
              <a:t>(TDD)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1066800"/>
            <a:ext cx="5867400" cy="68580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55244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434"/>
              </a:spcBef>
              <a:tabLst>
                <a:tab pos="2034539" algn="l"/>
              </a:tabLst>
            </a:pPr>
            <a:r>
              <a:rPr sz="3400" spc="-50" dirty="0"/>
              <a:t>External</a:t>
            </a:r>
            <a:r>
              <a:rPr sz="3400" dirty="0"/>
              <a:t>	</a:t>
            </a:r>
            <a:r>
              <a:rPr sz="3400" spc="-275" dirty="0"/>
              <a:t>Resources/Support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685698" y="1817837"/>
            <a:ext cx="7293609" cy="447611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Montgomery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Women’s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Shelter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800"/>
              </a:spcBef>
            </a:pPr>
            <a:r>
              <a:rPr sz="2800" b="1" spc="-145" dirty="0">
                <a:solidFill>
                  <a:srgbClr val="D02C2D"/>
                </a:solidFill>
                <a:latin typeface="Arial"/>
                <a:cs typeface="Arial"/>
              </a:rPr>
              <a:t>713-528-</a:t>
            </a:r>
            <a:r>
              <a:rPr sz="2800" b="1" spc="-160" dirty="0">
                <a:solidFill>
                  <a:srgbClr val="D02C2D"/>
                </a:solidFill>
                <a:latin typeface="Arial"/>
                <a:cs typeface="Arial"/>
              </a:rPr>
              <a:t>7273</a:t>
            </a:r>
            <a:r>
              <a:rPr sz="2800" b="1" spc="-65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800" b="1" spc="425" dirty="0">
                <a:solidFill>
                  <a:srgbClr val="D02C2D"/>
                </a:solidFill>
                <a:latin typeface="Arial"/>
                <a:cs typeface="Arial"/>
              </a:rPr>
              <a:t>/</a:t>
            </a:r>
            <a:r>
              <a:rPr sz="2800" b="1" spc="-105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800" b="1" spc="-140" dirty="0">
                <a:solidFill>
                  <a:srgbClr val="D02C2D"/>
                </a:solidFill>
                <a:latin typeface="Arial"/>
                <a:cs typeface="Arial"/>
              </a:rPr>
              <a:t>24-</a:t>
            </a:r>
            <a:r>
              <a:rPr sz="2800" b="1" spc="-210" dirty="0">
                <a:solidFill>
                  <a:srgbClr val="D02C2D"/>
                </a:solidFill>
                <a:latin typeface="Arial"/>
                <a:cs typeface="Arial"/>
              </a:rPr>
              <a:t>Hour</a:t>
            </a:r>
            <a:r>
              <a:rPr sz="2800" b="1" spc="-95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800" b="1" spc="-155" dirty="0">
                <a:solidFill>
                  <a:srgbClr val="D02C2D"/>
                </a:solidFill>
                <a:latin typeface="Arial"/>
                <a:cs typeface="Arial"/>
              </a:rPr>
              <a:t>Hotline</a:t>
            </a:r>
            <a:r>
              <a:rPr sz="2800" b="1" spc="-130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D02C2D"/>
                </a:solidFill>
                <a:latin typeface="Arial"/>
                <a:cs typeface="Arial"/>
              </a:rPr>
              <a:t>936-441-</a:t>
            </a:r>
            <a:r>
              <a:rPr sz="2800" b="1" spc="-20" dirty="0">
                <a:solidFill>
                  <a:srgbClr val="D02C2D"/>
                </a:solidFill>
                <a:latin typeface="Arial"/>
                <a:cs typeface="Arial"/>
              </a:rPr>
              <a:t>7273</a:t>
            </a:r>
            <a:endParaRPr sz="2800">
              <a:latin typeface="Arial"/>
              <a:cs typeface="Arial"/>
            </a:endParaRPr>
          </a:p>
          <a:p>
            <a:pPr marR="4720590" algn="r">
              <a:lnSpc>
                <a:spcPct val="100000"/>
              </a:lnSpc>
              <a:spcBef>
                <a:spcPts val="805"/>
              </a:spcBef>
            </a:pP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Ben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95" dirty="0">
                <a:solidFill>
                  <a:srgbClr val="FFFFFF"/>
                </a:solidFill>
                <a:latin typeface="Arial"/>
                <a:cs typeface="Arial"/>
              </a:rPr>
              <a:t>Taub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2800">
              <a:latin typeface="Arial"/>
              <a:cs typeface="Arial"/>
            </a:endParaRPr>
          </a:p>
          <a:p>
            <a:pPr marR="4789170" algn="r">
              <a:lnSpc>
                <a:spcPct val="100000"/>
              </a:lnSpc>
              <a:spcBef>
                <a:spcPts val="795"/>
              </a:spcBef>
            </a:pPr>
            <a:r>
              <a:rPr sz="2800" b="1" spc="-145" dirty="0">
                <a:solidFill>
                  <a:srgbClr val="D02C2D"/>
                </a:solidFill>
                <a:latin typeface="Arial"/>
                <a:cs typeface="Arial"/>
              </a:rPr>
              <a:t>713-873-</a:t>
            </a:r>
            <a:r>
              <a:rPr sz="2800" b="1" spc="-20" dirty="0">
                <a:solidFill>
                  <a:srgbClr val="D02C2D"/>
                </a:solidFill>
                <a:latin typeface="Arial"/>
                <a:cs typeface="Arial"/>
              </a:rPr>
              <a:t>2000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MHMR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Authority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Harris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805"/>
              </a:spcBef>
            </a:pPr>
            <a:r>
              <a:rPr sz="2800" b="1" spc="-165" dirty="0">
                <a:solidFill>
                  <a:srgbClr val="D02C2D"/>
                </a:solidFill>
                <a:latin typeface="Arial"/>
                <a:cs typeface="Arial"/>
              </a:rPr>
              <a:t>7011</a:t>
            </a:r>
            <a:r>
              <a:rPr sz="2800" b="1" spc="-105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800" b="1" spc="-229" dirty="0">
                <a:solidFill>
                  <a:srgbClr val="D02C2D"/>
                </a:solidFill>
                <a:latin typeface="Arial"/>
                <a:cs typeface="Arial"/>
              </a:rPr>
              <a:t>Southwest</a:t>
            </a:r>
            <a:r>
              <a:rPr sz="2800" b="1" spc="-130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800" b="1" spc="-260" dirty="0">
                <a:solidFill>
                  <a:srgbClr val="D02C2D"/>
                </a:solidFill>
                <a:latin typeface="Arial"/>
                <a:cs typeface="Arial"/>
              </a:rPr>
              <a:t>Freeway,</a:t>
            </a:r>
            <a:r>
              <a:rPr sz="2800" b="1" spc="-175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800" b="1" spc="-245" dirty="0">
                <a:solidFill>
                  <a:srgbClr val="D02C2D"/>
                </a:solidFill>
                <a:latin typeface="Arial"/>
                <a:cs typeface="Arial"/>
              </a:rPr>
              <a:t>Houston</a:t>
            </a:r>
            <a:r>
              <a:rPr sz="2800" b="1" spc="-125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D02C2D"/>
                </a:solidFill>
                <a:latin typeface="Arial"/>
                <a:cs typeface="Arial"/>
              </a:rPr>
              <a:t>77074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800" b="1" spc="-295" dirty="0">
                <a:solidFill>
                  <a:srgbClr val="D02C2D"/>
                </a:solidFill>
                <a:latin typeface="Arial"/>
                <a:cs typeface="Arial"/>
              </a:rPr>
              <a:t>Crisis</a:t>
            </a:r>
            <a:r>
              <a:rPr sz="2800" b="1" spc="-100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800" b="1" spc="-254" dirty="0">
                <a:solidFill>
                  <a:srgbClr val="D02C2D"/>
                </a:solidFill>
                <a:latin typeface="Arial"/>
                <a:cs typeface="Arial"/>
              </a:rPr>
              <a:t>Telephone:</a:t>
            </a:r>
            <a:r>
              <a:rPr sz="2800" b="1" spc="-145" dirty="0">
                <a:solidFill>
                  <a:srgbClr val="D02C2D"/>
                </a:solidFill>
                <a:latin typeface="Arial"/>
                <a:cs typeface="Arial"/>
              </a:rPr>
              <a:t> 866-970-</a:t>
            </a:r>
            <a:r>
              <a:rPr sz="2800" b="1" spc="-20" dirty="0">
                <a:solidFill>
                  <a:srgbClr val="D02C2D"/>
                </a:solidFill>
                <a:latin typeface="Arial"/>
                <a:cs typeface="Arial"/>
              </a:rPr>
              <a:t>7770</a:t>
            </a:r>
            <a:endParaRPr sz="2800">
              <a:latin typeface="Arial"/>
              <a:cs typeface="Arial"/>
            </a:endParaRPr>
          </a:p>
          <a:p>
            <a:pPr marL="469900" marR="737235" indent="-635">
              <a:lnSpc>
                <a:spcPct val="100000"/>
              </a:lnSpc>
              <a:tabLst>
                <a:tab pos="5265420" algn="l"/>
              </a:tabLst>
            </a:pPr>
            <a:r>
              <a:rPr sz="2800" b="1" spc="-114" dirty="0">
                <a:solidFill>
                  <a:srgbClr val="D02C2D"/>
                </a:solidFill>
                <a:latin typeface="Arial"/>
                <a:cs typeface="Arial"/>
              </a:rPr>
              <a:t>Main</a:t>
            </a:r>
            <a:r>
              <a:rPr sz="2800" b="1" spc="-90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800" b="1" spc="-254" dirty="0">
                <a:solidFill>
                  <a:srgbClr val="D02C2D"/>
                </a:solidFill>
                <a:latin typeface="Arial"/>
                <a:cs typeface="Arial"/>
              </a:rPr>
              <a:t>Telephone:</a:t>
            </a:r>
            <a:r>
              <a:rPr sz="2800" b="1" spc="-160" dirty="0">
                <a:solidFill>
                  <a:srgbClr val="D02C2D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D02C2D"/>
                </a:solidFill>
                <a:latin typeface="Arial"/>
                <a:cs typeface="Arial"/>
              </a:rPr>
              <a:t>713-970-</a:t>
            </a:r>
            <a:r>
              <a:rPr sz="2800" b="1" spc="-10" dirty="0">
                <a:solidFill>
                  <a:srgbClr val="D02C2D"/>
                </a:solidFill>
                <a:latin typeface="Arial"/>
                <a:cs typeface="Arial"/>
              </a:rPr>
              <a:t>7000,</a:t>
            </a:r>
            <a:r>
              <a:rPr sz="2800" b="1" dirty="0">
                <a:solidFill>
                  <a:srgbClr val="D02C2D"/>
                </a:solidFill>
                <a:latin typeface="Arial"/>
                <a:cs typeface="Arial"/>
              </a:rPr>
              <a:t>	</a:t>
            </a:r>
            <a:r>
              <a:rPr sz="2800" b="1" spc="-210" dirty="0">
                <a:solidFill>
                  <a:srgbClr val="D02C2D"/>
                </a:solidFill>
                <a:latin typeface="Arial"/>
                <a:cs typeface="Arial"/>
              </a:rPr>
              <a:t>Website: </a:t>
            </a:r>
            <a:r>
              <a:rPr sz="2800" b="1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http://www.mhmraharris.org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9338" rIns="0" bIns="0" rtlCol="0">
            <a:spAutoFit/>
          </a:bodyPr>
          <a:lstStyle/>
          <a:p>
            <a:pPr marL="1064895">
              <a:lnSpc>
                <a:spcPct val="100000"/>
              </a:lnSpc>
              <a:spcBef>
                <a:spcPts val="100"/>
              </a:spcBef>
            </a:pPr>
            <a:r>
              <a:rPr sz="6000" b="0" spc="-350" dirty="0">
                <a:latin typeface="Arial"/>
                <a:cs typeface="Arial"/>
              </a:rPr>
              <a:t>Fire</a:t>
            </a:r>
            <a:r>
              <a:rPr sz="6000" b="0" spc="-395" dirty="0">
                <a:latin typeface="Arial"/>
                <a:cs typeface="Arial"/>
              </a:rPr>
              <a:t> </a:t>
            </a:r>
            <a:r>
              <a:rPr sz="6000" b="0" spc="-360" dirty="0">
                <a:latin typeface="Arial"/>
                <a:cs typeface="Arial"/>
              </a:rPr>
              <a:t>and</a:t>
            </a:r>
            <a:r>
              <a:rPr sz="6000" b="0" spc="-390" dirty="0">
                <a:latin typeface="Arial"/>
                <a:cs typeface="Arial"/>
              </a:rPr>
              <a:t> General</a:t>
            </a:r>
            <a:r>
              <a:rPr sz="6000" b="0" spc="-360" dirty="0">
                <a:latin typeface="Arial"/>
                <a:cs typeface="Arial"/>
              </a:rPr>
              <a:t> </a:t>
            </a:r>
            <a:r>
              <a:rPr sz="6000" b="0" spc="-409" dirty="0">
                <a:latin typeface="Arial"/>
                <a:cs typeface="Arial"/>
              </a:rPr>
              <a:t>Safety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84120" y="2212848"/>
            <a:ext cx="4247515" cy="4269105"/>
            <a:chOff x="2484120" y="2212848"/>
            <a:chExt cx="4247515" cy="42691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20" y="2212848"/>
              <a:ext cx="4247387" cy="42687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3472" y="2362200"/>
              <a:ext cx="3877055" cy="38983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69845" y="2298573"/>
              <a:ext cx="4004310" cy="4025900"/>
            </a:xfrm>
            <a:custGeom>
              <a:avLst/>
              <a:gdLst/>
              <a:ahLst/>
              <a:cxnLst/>
              <a:rect l="l" t="t" r="r" b="b"/>
              <a:pathLst>
                <a:path w="4004309" h="4025900">
                  <a:moveTo>
                    <a:pt x="0" y="0"/>
                  </a:moveTo>
                  <a:lnTo>
                    <a:pt x="4004309" y="0"/>
                  </a:lnTo>
                  <a:lnTo>
                    <a:pt x="4004309" y="4025646"/>
                  </a:lnTo>
                  <a:lnTo>
                    <a:pt x="0" y="4025646"/>
                  </a:lnTo>
                  <a:lnTo>
                    <a:pt x="0" y="0"/>
                  </a:lnTo>
                  <a:close/>
                </a:path>
              </a:pathLst>
            </a:custGeom>
            <a:ln w="1272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356615"/>
            <a:ext cx="4909820" cy="106553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29235" rIns="0" bIns="0" rtlCol="0">
            <a:spAutoFit/>
          </a:bodyPr>
          <a:lstStyle/>
          <a:p>
            <a:pPr marL="358775">
              <a:lnSpc>
                <a:spcPct val="100000"/>
              </a:lnSpc>
              <a:spcBef>
                <a:spcPts val="1805"/>
              </a:spcBef>
            </a:pPr>
            <a:r>
              <a:rPr sz="3600" spc="-265" dirty="0"/>
              <a:t>Fire Safety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80"/>
              </a:spcBef>
              <a:buClr>
                <a:srgbClr val="D02C2D"/>
              </a:buClr>
              <a:buSzPct val="114062"/>
              <a:buFont typeface="Wingdings"/>
              <a:buChar char=""/>
              <a:tabLst>
                <a:tab pos="354965" algn="l"/>
              </a:tabLst>
            </a:pPr>
            <a:r>
              <a:rPr spc="-235" dirty="0"/>
              <a:t>Always</a:t>
            </a:r>
            <a:r>
              <a:rPr spc="-195" dirty="0"/>
              <a:t> </a:t>
            </a:r>
            <a:r>
              <a:rPr spc="-220" dirty="0"/>
              <a:t>have</a:t>
            </a:r>
            <a:r>
              <a:rPr spc="-200" dirty="0"/>
              <a:t> </a:t>
            </a:r>
            <a:r>
              <a:rPr spc="-254" dirty="0"/>
              <a:t>a</a:t>
            </a:r>
            <a:r>
              <a:rPr spc="-75" dirty="0"/>
              <a:t> </a:t>
            </a:r>
            <a:r>
              <a:rPr spc="-20" dirty="0"/>
              <a:t>plan</a:t>
            </a:r>
          </a:p>
          <a:p>
            <a:pPr marL="354965" indent="-342265">
              <a:lnSpc>
                <a:spcPct val="100000"/>
              </a:lnSpc>
              <a:spcBef>
                <a:spcPts val="1800"/>
              </a:spcBef>
              <a:buClr>
                <a:srgbClr val="D02C2D"/>
              </a:buClr>
              <a:buSzPct val="114062"/>
              <a:buFont typeface="Wingdings"/>
              <a:buChar char=""/>
              <a:tabLst>
                <a:tab pos="354965" algn="l"/>
              </a:tabLst>
            </a:pPr>
            <a:r>
              <a:rPr spc="-185" dirty="0"/>
              <a:t>Fire</a:t>
            </a:r>
            <a:r>
              <a:rPr spc="-204" dirty="0"/>
              <a:t> </a:t>
            </a:r>
            <a:r>
              <a:rPr spc="-125" dirty="0"/>
              <a:t>alarm</a:t>
            </a:r>
            <a:r>
              <a:rPr spc="-135" dirty="0"/>
              <a:t> </a:t>
            </a:r>
            <a:r>
              <a:rPr spc="-300" dirty="0"/>
              <a:t>=</a:t>
            </a:r>
            <a:r>
              <a:rPr spc="-160" dirty="0"/>
              <a:t> </a:t>
            </a:r>
            <a:r>
              <a:rPr spc="-195" dirty="0"/>
              <a:t>evacuate</a:t>
            </a:r>
            <a:r>
              <a:rPr spc="-185" dirty="0"/>
              <a:t> </a:t>
            </a:r>
            <a:r>
              <a:rPr spc="-75" dirty="0"/>
              <a:t>building</a:t>
            </a:r>
            <a:r>
              <a:rPr spc="-10" dirty="0"/>
              <a:t> </a:t>
            </a:r>
            <a:r>
              <a:rPr spc="-70" dirty="0"/>
              <a:t>immediately</a:t>
            </a:r>
          </a:p>
          <a:p>
            <a:pPr marL="354965" indent="-342265">
              <a:lnSpc>
                <a:spcPct val="100000"/>
              </a:lnSpc>
              <a:spcBef>
                <a:spcPts val="1800"/>
              </a:spcBef>
              <a:buClr>
                <a:srgbClr val="D02C2D"/>
              </a:buClr>
              <a:buSzPct val="114062"/>
              <a:buFont typeface="Wingdings"/>
              <a:buChar char=""/>
              <a:tabLst>
                <a:tab pos="354965" algn="l"/>
              </a:tabLst>
            </a:pPr>
            <a:r>
              <a:rPr spc="-165" dirty="0"/>
              <a:t>Help</a:t>
            </a:r>
            <a:r>
              <a:rPr spc="-105" dirty="0"/>
              <a:t> </a:t>
            </a:r>
            <a:r>
              <a:rPr spc="-114" dirty="0"/>
              <a:t>others</a:t>
            </a:r>
            <a:r>
              <a:rPr spc="-160" dirty="0"/>
              <a:t> </a:t>
            </a:r>
            <a:r>
              <a:rPr dirty="0"/>
              <a:t>if</a:t>
            </a:r>
            <a:r>
              <a:rPr spc="-100" dirty="0"/>
              <a:t> </a:t>
            </a:r>
            <a:r>
              <a:rPr spc="-95" dirty="0"/>
              <a:t>necessary/possible</a:t>
            </a:r>
          </a:p>
          <a:p>
            <a:pPr marL="354965" indent="-342265">
              <a:lnSpc>
                <a:spcPct val="100000"/>
              </a:lnSpc>
              <a:spcBef>
                <a:spcPts val="1800"/>
              </a:spcBef>
              <a:buClr>
                <a:srgbClr val="D02C2D"/>
              </a:buClr>
              <a:buSzPct val="114062"/>
              <a:buFont typeface="Wingdings"/>
              <a:buChar char=""/>
              <a:tabLst>
                <a:tab pos="354965" algn="l"/>
              </a:tabLst>
            </a:pPr>
            <a:r>
              <a:rPr spc="-275" dirty="0"/>
              <a:t>Have</a:t>
            </a:r>
            <a:r>
              <a:rPr spc="-190" dirty="0"/>
              <a:t> </a:t>
            </a:r>
            <a:r>
              <a:rPr spc="-254" dirty="0"/>
              <a:t>a</a:t>
            </a:r>
            <a:r>
              <a:rPr spc="-150" dirty="0"/>
              <a:t> </a:t>
            </a:r>
            <a:r>
              <a:rPr spc="-114" dirty="0"/>
              <a:t>meeting</a:t>
            </a:r>
            <a:r>
              <a:rPr spc="-90" dirty="0"/>
              <a:t> </a:t>
            </a:r>
            <a:r>
              <a:rPr spc="-10" dirty="0"/>
              <a:t>place</a:t>
            </a:r>
          </a:p>
          <a:p>
            <a:pPr marL="354965" indent="-342265">
              <a:lnSpc>
                <a:spcPct val="100000"/>
              </a:lnSpc>
              <a:spcBef>
                <a:spcPts val="1800"/>
              </a:spcBef>
              <a:buClr>
                <a:srgbClr val="D02C2D"/>
              </a:buClr>
              <a:buSzPct val="114062"/>
              <a:buFont typeface="Wingdings"/>
              <a:buChar char=""/>
              <a:tabLst>
                <a:tab pos="354965" algn="l"/>
              </a:tabLst>
            </a:pPr>
            <a:r>
              <a:rPr spc="-220" dirty="0"/>
              <a:t>Call</a:t>
            </a:r>
            <a:r>
              <a:rPr spc="-150" dirty="0"/>
              <a:t> </a:t>
            </a:r>
            <a:r>
              <a:rPr spc="-30" dirty="0"/>
              <a:t>in</a:t>
            </a:r>
            <a:r>
              <a:rPr spc="-170" dirty="0"/>
              <a:t> </a:t>
            </a:r>
            <a:r>
              <a:rPr spc="-40" dirty="0"/>
              <a:t>the</a:t>
            </a:r>
            <a:r>
              <a:rPr spc="-180" dirty="0"/>
              <a:t> </a:t>
            </a:r>
            <a:r>
              <a:rPr spc="-200" dirty="0"/>
              <a:t>exact</a:t>
            </a:r>
            <a:r>
              <a:rPr spc="-204" dirty="0"/>
              <a:t> </a:t>
            </a:r>
            <a:r>
              <a:rPr spc="-100" dirty="0"/>
              <a:t>location</a:t>
            </a:r>
            <a:r>
              <a:rPr spc="-155" dirty="0"/>
              <a:t> </a:t>
            </a:r>
            <a:r>
              <a:rPr dirty="0"/>
              <a:t>of</a:t>
            </a:r>
            <a:r>
              <a:rPr spc="-175" dirty="0"/>
              <a:t> </a:t>
            </a:r>
            <a:r>
              <a:rPr spc="-25" dirty="0"/>
              <a:t>the</a:t>
            </a:r>
            <a:r>
              <a:rPr spc="-170" dirty="0"/>
              <a:t> </a:t>
            </a:r>
            <a:r>
              <a:rPr spc="-10" dirty="0"/>
              <a:t>fire</a:t>
            </a:r>
            <a:r>
              <a:rPr spc="-114" dirty="0"/>
              <a:t> </a:t>
            </a:r>
            <a:r>
              <a:rPr spc="-10" dirty="0"/>
              <a:t>(911)</a:t>
            </a:r>
          </a:p>
          <a:p>
            <a:pPr marL="355600" marR="149860" indent="-342900">
              <a:lnSpc>
                <a:spcPct val="100000"/>
              </a:lnSpc>
              <a:spcBef>
                <a:spcPts val="1800"/>
              </a:spcBef>
              <a:buClr>
                <a:srgbClr val="D02C2D"/>
              </a:buClr>
              <a:buSzPct val="114062"/>
              <a:buFont typeface="Wingdings"/>
              <a:buChar char=""/>
              <a:tabLst>
                <a:tab pos="355600" algn="l"/>
              </a:tabLst>
            </a:pPr>
            <a:r>
              <a:rPr spc="-275" dirty="0"/>
              <a:t>Sign</a:t>
            </a:r>
            <a:r>
              <a:rPr spc="-135" dirty="0"/>
              <a:t> </a:t>
            </a:r>
            <a:r>
              <a:rPr spc="-120" dirty="0"/>
              <a:t>up</a:t>
            </a:r>
            <a:r>
              <a:rPr spc="-140" dirty="0"/>
              <a:t> </a:t>
            </a:r>
            <a:r>
              <a:rPr spc="-30" dirty="0"/>
              <a:t>for</a:t>
            </a:r>
            <a:r>
              <a:rPr spc="-210" dirty="0"/>
              <a:t> </a:t>
            </a:r>
            <a:r>
              <a:rPr spc="-595" dirty="0"/>
              <a:t>LSC</a:t>
            </a:r>
            <a:r>
              <a:rPr spc="-140" dirty="0"/>
              <a:t> </a:t>
            </a:r>
            <a:r>
              <a:rPr spc="-305" dirty="0"/>
              <a:t>Text</a:t>
            </a:r>
            <a:r>
              <a:rPr spc="-330" dirty="0"/>
              <a:t> </a:t>
            </a:r>
            <a:r>
              <a:rPr dirty="0"/>
              <a:t>&amp;</a:t>
            </a:r>
            <a:r>
              <a:rPr spc="-155" dirty="0"/>
              <a:t> </a:t>
            </a:r>
            <a:r>
              <a:rPr spc="-330" dirty="0"/>
              <a:t>E-</a:t>
            </a:r>
            <a:r>
              <a:rPr spc="-85" dirty="0"/>
              <a:t>mail</a:t>
            </a:r>
            <a:r>
              <a:rPr spc="-120" dirty="0"/>
              <a:t> </a:t>
            </a:r>
            <a:r>
              <a:rPr spc="-114" dirty="0"/>
              <a:t>Alerts</a:t>
            </a:r>
            <a:r>
              <a:rPr spc="-160" dirty="0"/>
              <a:t> </a:t>
            </a:r>
            <a:r>
              <a:rPr spc="-30" dirty="0"/>
              <a:t>in</a:t>
            </a:r>
            <a:r>
              <a:rPr spc="-145" dirty="0"/>
              <a:t> </a:t>
            </a:r>
            <a:r>
              <a:rPr spc="-25" dirty="0"/>
              <a:t>your </a:t>
            </a:r>
            <a:r>
              <a:rPr spc="-215" dirty="0"/>
              <a:t>myLoneStar</a:t>
            </a:r>
            <a:r>
              <a:rPr spc="-70" dirty="0"/>
              <a:t> </a:t>
            </a:r>
            <a:r>
              <a:rPr spc="-10" dirty="0"/>
              <a:t>portal.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269747"/>
            <a:ext cx="4909820" cy="960755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0637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625"/>
              </a:spcBef>
            </a:pPr>
            <a:r>
              <a:rPr sz="3600" spc="-710" dirty="0"/>
              <a:t>LSC</a:t>
            </a:r>
            <a:r>
              <a:rPr sz="3600" spc="-204" dirty="0"/>
              <a:t> </a:t>
            </a:r>
            <a:r>
              <a:rPr sz="3600" spc="-290" dirty="0"/>
              <a:t>Weapons</a:t>
            </a:r>
            <a:r>
              <a:rPr sz="3600" spc="-210" dirty="0"/>
              <a:t> </a:t>
            </a:r>
            <a:r>
              <a:rPr sz="3600" spc="-325" dirty="0"/>
              <a:t>Policy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3881628" y="5807964"/>
            <a:ext cx="900430" cy="911860"/>
            <a:chOff x="3881628" y="5807964"/>
            <a:chExt cx="900430" cy="9118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1628" y="5807964"/>
              <a:ext cx="425195" cy="5913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8734" y="6128004"/>
              <a:ext cx="432815" cy="59131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48108" y="1159604"/>
            <a:ext cx="8371205" cy="504317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600" b="1" spc="-150" dirty="0">
                <a:solidFill>
                  <a:srgbClr val="FFFFFF"/>
                </a:solidFill>
                <a:latin typeface="Arial"/>
                <a:cs typeface="Arial"/>
              </a:rPr>
              <a:t>VI.E.1.02</a:t>
            </a:r>
            <a:r>
              <a:rPr sz="2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70" dirty="0">
                <a:solidFill>
                  <a:srgbClr val="FFFFFF"/>
                </a:solidFill>
                <a:latin typeface="Arial"/>
                <a:cs typeface="Arial"/>
              </a:rPr>
              <a:t>Definitions</a:t>
            </a:r>
            <a:endParaRPr sz="2600">
              <a:latin typeface="Arial"/>
              <a:cs typeface="Arial"/>
            </a:endParaRPr>
          </a:p>
          <a:p>
            <a:pPr marL="392430" indent="-379730">
              <a:lnSpc>
                <a:spcPct val="100000"/>
              </a:lnSpc>
              <a:spcBef>
                <a:spcPts val="910"/>
              </a:spcBef>
              <a:buAutoNum type="alphaLcParenBoth" startAt="3"/>
              <a:tabLst>
                <a:tab pos="392430" algn="l"/>
              </a:tabLst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Prohibited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weapons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include:</a:t>
            </a:r>
            <a:endParaRPr sz="2400">
              <a:latin typeface="Arial"/>
              <a:cs typeface="Arial"/>
            </a:endParaRPr>
          </a:p>
          <a:p>
            <a:pPr marL="871855" lvl="1" indent="-514350">
              <a:lnSpc>
                <a:spcPct val="100000"/>
              </a:lnSpc>
              <a:spcBef>
                <a:spcPts val="1020"/>
              </a:spcBef>
              <a:buAutoNum type="arabicPeriod"/>
              <a:tabLst>
                <a:tab pos="871855" algn="l"/>
              </a:tabLst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Firearms*</a:t>
            </a:r>
            <a:endParaRPr sz="2100">
              <a:latin typeface="Arial"/>
              <a:cs typeface="Arial"/>
            </a:endParaRPr>
          </a:p>
          <a:p>
            <a:pPr marL="871855" lvl="1" indent="-51435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71855" algn="l"/>
              </a:tabLst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Ammunition</a:t>
            </a:r>
            <a:endParaRPr sz="2100">
              <a:latin typeface="Arial"/>
              <a:cs typeface="Arial"/>
            </a:endParaRPr>
          </a:p>
          <a:p>
            <a:pPr marL="871855" lvl="1" indent="-51435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71855" algn="l"/>
              </a:tabLst>
            </a:pPr>
            <a:r>
              <a:rPr sz="2100" spc="-135" dirty="0">
                <a:solidFill>
                  <a:srgbClr val="FFFFFF"/>
                </a:solidFill>
                <a:latin typeface="Arial"/>
                <a:cs typeface="Arial"/>
              </a:rPr>
              <a:t>Explosive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35" dirty="0">
                <a:solidFill>
                  <a:srgbClr val="FFFFFF"/>
                </a:solidFill>
                <a:latin typeface="Arial"/>
                <a:cs typeface="Arial"/>
              </a:rPr>
              <a:t>Weapon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(bomb,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grenade,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rocket…)</a:t>
            </a:r>
            <a:endParaRPr sz="2100">
              <a:latin typeface="Arial"/>
              <a:cs typeface="Arial"/>
            </a:endParaRPr>
          </a:p>
          <a:p>
            <a:pPr marL="871855" lvl="1" indent="-51435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71855" algn="l"/>
              </a:tabLst>
            </a:pP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Illegal </a:t>
            </a:r>
            <a:r>
              <a:rPr sz="2100" spc="-140" dirty="0">
                <a:solidFill>
                  <a:srgbClr val="FFFFFF"/>
                </a:solidFill>
                <a:latin typeface="Arial"/>
                <a:cs typeface="Arial"/>
              </a:rPr>
              <a:t>Knife</a:t>
            </a:r>
            <a:r>
              <a:rPr sz="21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(blade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0" dirty="0">
                <a:solidFill>
                  <a:srgbClr val="FFFFFF"/>
                </a:solidFill>
                <a:latin typeface="Arial"/>
                <a:cs typeface="Arial"/>
              </a:rPr>
              <a:t>½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inches,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switchblade,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spear)</a:t>
            </a:r>
            <a:endParaRPr sz="2100">
              <a:latin typeface="Arial"/>
              <a:cs typeface="Arial"/>
            </a:endParaRPr>
          </a:p>
          <a:p>
            <a:pPr marL="871855" lvl="1" indent="-51435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71855" algn="l"/>
              </a:tabLst>
            </a:pP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Taser</a:t>
            </a:r>
            <a:endParaRPr sz="2100">
              <a:latin typeface="Arial"/>
              <a:cs typeface="Arial"/>
            </a:endParaRPr>
          </a:p>
          <a:p>
            <a:pPr marL="871855" lvl="1" indent="-51435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71855" algn="l"/>
              </a:tabLst>
            </a:pPr>
            <a:r>
              <a:rPr sz="2100" spc="-155" dirty="0">
                <a:solidFill>
                  <a:srgbClr val="FFFFFF"/>
                </a:solidFill>
                <a:latin typeface="Arial"/>
                <a:cs typeface="Arial"/>
              </a:rPr>
              <a:t>Knuckles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(or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device)</a:t>
            </a:r>
            <a:endParaRPr sz="2100">
              <a:latin typeface="Arial"/>
              <a:cs typeface="Arial"/>
            </a:endParaRPr>
          </a:p>
          <a:p>
            <a:pPr marL="871855" lvl="1" indent="-51435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71855" algn="l"/>
              </a:tabLst>
            </a:pPr>
            <a:r>
              <a:rPr sz="2100" spc="-135" dirty="0">
                <a:solidFill>
                  <a:srgbClr val="FFFFFF"/>
                </a:solidFill>
                <a:latin typeface="Arial"/>
                <a:cs typeface="Arial"/>
              </a:rPr>
              <a:t>Chemical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30" dirty="0">
                <a:solidFill>
                  <a:srgbClr val="FFFFFF"/>
                </a:solidFill>
                <a:latin typeface="Arial"/>
                <a:cs typeface="Arial"/>
              </a:rPr>
              <a:t>Dispensing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Device</a:t>
            </a:r>
            <a:endParaRPr sz="2100">
              <a:latin typeface="Arial"/>
              <a:cs typeface="Arial"/>
            </a:endParaRPr>
          </a:p>
          <a:p>
            <a:pPr marL="871855" lvl="1" indent="-51435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71855" algn="l"/>
              </a:tabLst>
            </a:pPr>
            <a:r>
              <a:rPr sz="2100" spc="-135" dirty="0">
                <a:solidFill>
                  <a:srgbClr val="FFFFFF"/>
                </a:solidFill>
                <a:latin typeface="Arial"/>
                <a:cs typeface="Arial"/>
              </a:rPr>
              <a:t>Zip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Gun</a:t>
            </a:r>
            <a:endParaRPr sz="2100">
              <a:latin typeface="Arial"/>
              <a:cs typeface="Arial"/>
            </a:endParaRPr>
          </a:p>
          <a:p>
            <a:pPr marL="871855" lvl="1" indent="-51435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71855" algn="l"/>
              </a:tabLst>
            </a:pPr>
            <a:r>
              <a:rPr sz="2100" spc="-135" dirty="0">
                <a:solidFill>
                  <a:srgbClr val="FFFFFF"/>
                </a:solidFill>
                <a:latin typeface="Arial"/>
                <a:cs typeface="Arial"/>
              </a:rPr>
              <a:t>Club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(designed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1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inflicting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bodily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harm)</a:t>
            </a:r>
            <a:endParaRPr sz="2100">
              <a:latin typeface="Arial"/>
              <a:cs typeface="Arial"/>
            </a:endParaRPr>
          </a:p>
          <a:p>
            <a:pPr marL="357505">
              <a:lnSpc>
                <a:spcPct val="100000"/>
              </a:lnSpc>
              <a:spcBef>
                <a:spcPts val="600"/>
              </a:spcBef>
            </a:pPr>
            <a:r>
              <a:rPr sz="2100" b="1" cap="small" spc="-28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100" b="1" cap="small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cap="small" spc="-275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2100" b="1" cap="small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cap="small" spc="-420" dirty="0">
                <a:solidFill>
                  <a:srgbClr val="FFFFFF"/>
                </a:solidFill>
                <a:latin typeface="Arial"/>
                <a:cs typeface="Arial"/>
              </a:rPr>
              <a:t>LSC</a:t>
            </a:r>
            <a:r>
              <a:rPr sz="2100" b="1" cap="small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cap="small" spc="-245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2100" b="1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cap="small" spc="-229" dirty="0">
                <a:solidFill>
                  <a:srgbClr val="FFFFFF"/>
                </a:solidFill>
                <a:latin typeface="Arial"/>
                <a:cs typeface="Arial"/>
              </a:rPr>
              <a:t>listings</a:t>
            </a:r>
            <a:r>
              <a:rPr sz="2100" b="1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cap="small" spc="-135" dirty="0">
                <a:solidFill>
                  <a:srgbClr val="FFFFFF"/>
                </a:solidFill>
                <a:latin typeface="Arial"/>
                <a:cs typeface="Arial"/>
              </a:rPr>
              <a:t>visit:</a:t>
            </a:r>
            <a:r>
              <a:rPr sz="2100" b="1" cap="small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u="sng" cap="small" spc="-2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www.lonestar.edu/student-</a:t>
            </a:r>
            <a:r>
              <a:rPr sz="2100" b="1" u="sng" cap="small" spc="-2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responsibilities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2112" y="1759076"/>
            <a:ext cx="3981450" cy="0"/>
          </a:xfrm>
          <a:custGeom>
            <a:avLst/>
            <a:gdLst/>
            <a:ahLst/>
            <a:cxnLst/>
            <a:rect l="l" t="t" r="r" b="b"/>
            <a:pathLst>
              <a:path w="3981450">
                <a:moveTo>
                  <a:pt x="0" y="0"/>
                </a:moveTo>
                <a:lnTo>
                  <a:pt x="3981196" y="0"/>
                </a:lnTo>
              </a:path>
            </a:pathLst>
          </a:custGeom>
          <a:ln w="57150">
            <a:solidFill>
              <a:srgbClr val="D0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315468"/>
            <a:ext cx="4909820" cy="915035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54305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1215"/>
              </a:spcBef>
            </a:pPr>
            <a:r>
              <a:rPr sz="3600" spc="-405" dirty="0"/>
              <a:t>Campus</a:t>
            </a:r>
            <a:r>
              <a:rPr sz="3600" spc="-225" dirty="0"/>
              <a:t> </a:t>
            </a:r>
            <a:r>
              <a:rPr sz="3600" spc="-335" dirty="0"/>
              <a:t>Carry</a:t>
            </a:r>
            <a:endParaRPr sz="3600"/>
          </a:p>
        </p:txBody>
      </p:sp>
      <p:pic>
        <p:nvPicPr>
          <p:cNvPr id="3" name="object 3" descr="LSC Concealed Carry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1524000"/>
            <a:ext cx="8153399" cy="4586477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685800"/>
            <a:ext cx="4909820" cy="1031875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10820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1660"/>
              </a:spcBef>
            </a:pPr>
            <a:r>
              <a:rPr sz="3600" spc="-165" dirty="0"/>
              <a:t>In</a:t>
            </a:r>
            <a:r>
              <a:rPr sz="3600" spc="-180" dirty="0"/>
              <a:t> </a:t>
            </a:r>
            <a:r>
              <a:rPr sz="3600" spc="-440" dirty="0"/>
              <a:t>Case</a:t>
            </a:r>
            <a:r>
              <a:rPr sz="3600" spc="-190" dirty="0"/>
              <a:t> of</a:t>
            </a:r>
            <a:r>
              <a:rPr sz="3600" spc="-270" dirty="0"/>
              <a:t> </a:t>
            </a:r>
            <a:r>
              <a:rPr sz="3600" spc="-360" dirty="0"/>
              <a:t>Emergency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53312" y="3144482"/>
            <a:ext cx="3514725" cy="32061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60"/>
              </a:spcBef>
              <a:buClr>
                <a:srgbClr val="D02C2D"/>
              </a:buClr>
              <a:buSzPct val="113636"/>
              <a:buFont typeface="Wingdings"/>
              <a:buChar char=""/>
              <a:tabLst>
                <a:tab pos="354965" algn="l"/>
              </a:tabLst>
            </a:pP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endParaRPr sz="22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3636"/>
              <a:buFont typeface="Wingdings"/>
              <a:buChar char=""/>
              <a:tabLst>
                <a:tab pos="354965" algn="l"/>
              </a:tabLst>
            </a:pP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Suspicious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Person/Object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Shooter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3636"/>
              <a:buFont typeface="Wingdings"/>
              <a:buChar char=""/>
              <a:tabLst>
                <a:tab pos="354965" algn="l"/>
              </a:tabLst>
            </a:pP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Bomb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Threat/Explosion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3636"/>
              <a:buFont typeface="Wingdings"/>
              <a:buChar char=""/>
              <a:tabLst>
                <a:tab pos="354965" algn="l"/>
              </a:tabLst>
            </a:pP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Hazardous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3636"/>
              <a:buFont typeface="Wingdings"/>
              <a:buChar char=""/>
              <a:tabLst>
                <a:tab pos="354965" algn="l"/>
              </a:tabLst>
            </a:pP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Alert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3636"/>
              <a:buFont typeface="Wingdings"/>
              <a:buChar char=""/>
              <a:tabLst>
                <a:tab pos="354965" algn="l"/>
              </a:tabLst>
            </a:pP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Weather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3636"/>
              <a:buFont typeface="Wingdings"/>
              <a:buChar char=""/>
              <a:tabLst>
                <a:tab pos="354965" algn="l"/>
              </a:tabLst>
            </a:pP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384" y="1907626"/>
            <a:ext cx="861949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200" spc="-2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5" dirty="0">
                <a:solidFill>
                  <a:srgbClr val="FFFFFF"/>
                </a:solidFill>
                <a:latin typeface="Arial"/>
                <a:cs typeface="Arial"/>
              </a:rPr>
              <a:t>LSC</a:t>
            </a:r>
            <a:r>
              <a:rPr sz="2200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Emergency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2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developed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posters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displayed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offices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classrooms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throughout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campus.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posters 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95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of: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7216" y="3047016"/>
            <a:ext cx="3874135" cy="33051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60"/>
              </a:spcBef>
              <a:buClr>
                <a:srgbClr val="D02C2D"/>
              </a:buClr>
              <a:buSzPct val="113636"/>
              <a:buFont typeface="Wingdings"/>
              <a:buChar char=""/>
              <a:tabLst>
                <a:tab pos="354965" algn="l"/>
              </a:tabLst>
            </a:pPr>
            <a:r>
              <a:rPr sz="2200" spc="-195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Warnings</a:t>
            </a:r>
            <a:endParaRPr sz="2200">
              <a:latin typeface="Arial"/>
              <a:cs typeface="Arial"/>
            </a:endParaRPr>
          </a:p>
          <a:p>
            <a:pPr marL="355600" marR="37465" indent="-342900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3636"/>
              <a:buFont typeface="Wingdings"/>
              <a:buChar char=""/>
              <a:tabLst>
                <a:tab pos="355600" algn="l"/>
              </a:tabLst>
            </a:pP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Helpful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law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enforcement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arrives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scene.</a:t>
            </a:r>
            <a:endParaRPr sz="22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3636"/>
              <a:buFont typeface="Wingdings"/>
              <a:buChar char=""/>
              <a:tabLst>
                <a:tab pos="354965" algn="l"/>
              </a:tabLst>
            </a:pPr>
            <a:r>
              <a:rPr sz="2200" spc="-405" dirty="0">
                <a:solidFill>
                  <a:srgbClr val="FFFFFF"/>
                </a:solidFill>
                <a:latin typeface="Arial"/>
                <a:cs typeface="Arial"/>
              </a:rPr>
              <a:t>LSC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Police/Medical: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5911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(from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phone)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281.290.5911</a:t>
            </a:r>
            <a:endParaRPr sz="2200">
              <a:latin typeface="Arial"/>
              <a:cs typeface="Arial"/>
            </a:endParaRPr>
          </a:p>
          <a:p>
            <a:pPr marL="355600" marR="202565" indent="-342900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3636"/>
              <a:buFont typeface="Wingdings"/>
              <a:buChar char=""/>
              <a:tabLst>
                <a:tab pos="355600" algn="l"/>
              </a:tabLst>
            </a:pP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Fire: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9911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(from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campus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phone)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911,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then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call</a:t>
            </a:r>
            <a:r>
              <a:rPr sz="22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5911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754" y="2115310"/>
            <a:ext cx="7995284" cy="402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D02C2D"/>
              </a:buClr>
              <a:buSzPct val="113461"/>
              <a:buFont typeface="Wingdings"/>
              <a:buChar char=""/>
              <a:tabLst>
                <a:tab pos="354965" algn="l"/>
              </a:tabLst>
            </a:pPr>
            <a:r>
              <a:rPr sz="2600" b="1" spc="-30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26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6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2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6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8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26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of:</a:t>
            </a:r>
            <a:endParaRPr sz="2600">
              <a:latin typeface="Arial"/>
              <a:cs typeface="Arial"/>
            </a:endParaRPr>
          </a:p>
          <a:p>
            <a:pPr marL="812800" marR="137160" lvl="1" indent="-342900">
              <a:lnSpc>
                <a:spcPct val="100000"/>
              </a:lnSpc>
              <a:spcBef>
                <a:spcPts val="100"/>
              </a:spcBef>
              <a:buClr>
                <a:srgbClr val="D02C2D"/>
              </a:buClr>
              <a:buSzPct val="113461"/>
              <a:buFont typeface="Wingdings"/>
              <a:buChar char=""/>
              <a:tabLst>
                <a:tab pos="812800" algn="l"/>
              </a:tabLst>
            </a:pP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Advising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organizations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perceived </a:t>
            </a:r>
            <a:r>
              <a:rPr sz="2600" spc="-155" dirty="0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involved</a:t>
            </a:r>
            <a:r>
              <a:rPr sz="2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endParaRPr sz="2600">
              <a:latin typeface="Arial"/>
              <a:cs typeface="Arial"/>
            </a:endParaRPr>
          </a:p>
          <a:p>
            <a:pPr marL="812165" marR="519430" lvl="1" indent="-342900">
              <a:lnSpc>
                <a:spcPct val="100000"/>
              </a:lnSpc>
              <a:spcBef>
                <a:spcPts val="100"/>
              </a:spcBef>
              <a:buClr>
                <a:srgbClr val="D02C2D"/>
              </a:buClr>
              <a:buSzPct val="113461"/>
              <a:buFont typeface="Wingdings"/>
              <a:buChar char=""/>
              <a:tabLst>
                <a:tab pos="812165" algn="l"/>
              </a:tabLst>
            </a:pP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Providing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education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guiding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boundaries 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established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6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organizations</a:t>
            </a:r>
            <a:endParaRPr sz="2600">
              <a:latin typeface="Arial"/>
              <a:cs typeface="Arial"/>
            </a:endParaRPr>
          </a:p>
          <a:p>
            <a:pPr marL="812165" marR="824230" lvl="1" indent="-342900">
              <a:lnSpc>
                <a:spcPct val="100400"/>
              </a:lnSpc>
              <a:spcBef>
                <a:spcPts val="90"/>
              </a:spcBef>
              <a:buClr>
                <a:srgbClr val="D02C2D"/>
              </a:buClr>
              <a:buSzPct val="113461"/>
              <a:buFont typeface="Wingdings"/>
              <a:buChar char=""/>
              <a:tabLst>
                <a:tab pos="812165" algn="l"/>
              </a:tabLst>
            </a:pPr>
            <a:r>
              <a:rPr sz="2600" spc="-210" dirty="0">
                <a:solidFill>
                  <a:srgbClr val="FFFFFF"/>
                </a:solidFill>
                <a:latin typeface="Arial"/>
                <a:cs typeface="Arial"/>
              </a:rPr>
              <a:t>Taking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00" dirty="0">
                <a:solidFill>
                  <a:srgbClr val="FFFFFF"/>
                </a:solidFill>
                <a:latin typeface="Arial"/>
                <a:cs typeface="Arial"/>
              </a:rPr>
              <a:t>corrective</a:t>
            </a:r>
            <a:r>
              <a:rPr sz="2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15" dirty="0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r>
              <a:rPr sz="2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90" dirty="0">
                <a:solidFill>
                  <a:srgbClr val="FFFFFF"/>
                </a:solidFill>
                <a:latin typeface="Arial"/>
                <a:cs typeface="Arial"/>
              </a:rPr>
              <a:t>proactive</a:t>
            </a:r>
            <a:r>
              <a:rPr sz="2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65" dirty="0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r>
              <a:rPr sz="2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minimize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accidental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injury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loss.</a:t>
            </a:r>
            <a:endParaRPr sz="2600">
              <a:latin typeface="Arial"/>
              <a:cs typeface="Arial"/>
            </a:endParaRPr>
          </a:p>
          <a:p>
            <a:pPr marL="354965" marR="5080" indent="-342900">
              <a:lnSpc>
                <a:spcPts val="3120"/>
              </a:lnSpc>
              <a:spcBef>
                <a:spcPts val="85"/>
              </a:spcBef>
              <a:buClr>
                <a:srgbClr val="D02C2D"/>
              </a:buClr>
              <a:buSzPct val="113461"/>
              <a:buFont typeface="Wingdings"/>
              <a:buChar char=""/>
              <a:tabLst>
                <a:tab pos="354965" algn="l"/>
              </a:tabLst>
            </a:pPr>
            <a:r>
              <a:rPr sz="2600" spc="-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proactive</a:t>
            </a:r>
            <a:r>
              <a:rPr sz="26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guidelines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organizations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host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events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everyone</a:t>
            </a:r>
            <a:r>
              <a:rPr sz="26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involved</a:t>
            </a:r>
            <a:r>
              <a:rPr sz="2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4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45" dirty="0">
                <a:solidFill>
                  <a:srgbClr val="FFFFFF"/>
                </a:solidFill>
                <a:latin typeface="Arial"/>
                <a:cs typeface="Arial"/>
              </a:rPr>
              <a:t>safe</a:t>
            </a:r>
            <a:r>
              <a:rPr sz="26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65" dirty="0">
                <a:solidFill>
                  <a:srgbClr val="FFFFFF"/>
                </a:solidFill>
                <a:latin typeface="Arial"/>
                <a:cs typeface="Arial"/>
              </a:rPr>
              <a:t>fun</a:t>
            </a:r>
            <a:r>
              <a:rPr sz="2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75" dirty="0">
                <a:solidFill>
                  <a:srgbClr val="FFFFFF"/>
                </a:solidFill>
                <a:latin typeface="Arial"/>
                <a:cs typeface="Arial"/>
              </a:rPr>
              <a:t>experience!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0" y="914400"/>
            <a:ext cx="5410200" cy="99060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78435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1405"/>
              </a:spcBef>
              <a:tabLst>
                <a:tab pos="2564765" algn="l"/>
              </a:tabLst>
            </a:pPr>
            <a:r>
              <a:rPr sz="3200" spc="-145" dirty="0"/>
              <a:t>What</a:t>
            </a:r>
            <a:r>
              <a:rPr sz="3200" spc="-90" dirty="0"/>
              <a:t> </a:t>
            </a:r>
            <a:r>
              <a:rPr sz="3600" spc="-355" dirty="0"/>
              <a:t>is</a:t>
            </a:r>
            <a:r>
              <a:rPr sz="3600" spc="-195" dirty="0"/>
              <a:t> </a:t>
            </a:r>
            <a:r>
              <a:rPr sz="3600" spc="-425" dirty="0"/>
              <a:t>Risk</a:t>
            </a:r>
            <a:r>
              <a:rPr sz="3600" dirty="0"/>
              <a:t>	</a:t>
            </a:r>
            <a:r>
              <a:rPr sz="3600" spc="-175" dirty="0"/>
              <a:t>Management?</a:t>
            </a:r>
            <a:endParaRPr sz="36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997294" y="627126"/>
            <a:ext cx="5157470" cy="2233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5080" indent="-66040">
              <a:lnSpc>
                <a:spcPts val="8740"/>
              </a:lnSpc>
              <a:spcBef>
                <a:spcPts val="105"/>
              </a:spcBef>
            </a:pPr>
            <a:r>
              <a:rPr sz="7200" b="0" spc="-850" dirty="0">
                <a:latin typeface="Arial"/>
                <a:cs typeface="Arial"/>
              </a:rPr>
              <a:t>T</a:t>
            </a:r>
            <a:r>
              <a:rPr sz="7200" b="0" spc="-525" dirty="0">
                <a:latin typeface="Arial"/>
                <a:cs typeface="Arial"/>
              </a:rPr>
              <a:t>r</a:t>
            </a:r>
            <a:r>
              <a:rPr sz="7200" b="0" spc="-495" dirty="0">
                <a:latin typeface="Arial"/>
                <a:cs typeface="Arial"/>
              </a:rPr>
              <a:t>a</a:t>
            </a:r>
            <a:r>
              <a:rPr sz="7200" b="0" spc="-430" dirty="0">
                <a:latin typeface="Arial"/>
                <a:cs typeface="Arial"/>
              </a:rPr>
              <a:t>v</a:t>
            </a:r>
            <a:r>
              <a:rPr sz="7200" b="0" spc="-355" dirty="0">
                <a:latin typeface="Arial"/>
                <a:cs typeface="Arial"/>
              </a:rPr>
              <a:t>e</a:t>
            </a:r>
            <a:r>
              <a:rPr sz="7200" b="0" spc="-340" dirty="0">
                <a:latin typeface="Arial"/>
                <a:cs typeface="Arial"/>
              </a:rPr>
              <a:t>l</a:t>
            </a:r>
            <a:r>
              <a:rPr sz="7200" b="0" spc="-415" dirty="0">
                <a:latin typeface="Arial"/>
                <a:cs typeface="Arial"/>
              </a:rPr>
              <a:t> </a:t>
            </a:r>
            <a:r>
              <a:rPr sz="7200" b="0" spc="-409" dirty="0">
                <a:latin typeface="Arial"/>
                <a:cs typeface="Arial"/>
              </a:rPr>
              <a:t>Policies </a:t>
            </a:r>
            <a:r>
              <a:rPr sz="7200" b="0" spc="95" dirty="0">
                <a:latin typeface="Arial"/>
                <a:cs typeface="Arial"/>
              </a:rPr>
              <a:t>&amp;</a:t>
            </a:r>
            <a:r>
              <a:rPr sz="7200" b="0" spc="-420" dirty="0">
                <a:latin typeface="Arial"/>
                <a:cs typeface="Arial"/>
              </a:rPr>
              <a:t> </a:t>
            </a:r>
            <a:r>
              <a:rPr sz="7200" b="0" spc="-430" dirty="0">
                <a:latin typeface="Arial"/>
                <a:cs typeface="Arial"/>
              </a:rPr>
              <a:t>Procedures</a:t>
            </a:r>
            <a:endParaRPr sz="7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60347" y="2898648"/>
            <a:ext cx="6695440" cy="3691254"/>
            <a:chOff x="1260347" y="2898648"/>
            <a:chExt cx="6695440" cy="3691254"/>
          </a:xfrm>
        </p:grpSpPr>
        <p:pic>
          <p:nvPicPr>
            <p:cNvPr id="4" name="object 4" descr="20 Example Travel Websites That Will Get You Movi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0347" y="2898648"/>
              <a:ext cx="6694931" cy="3691115"/>
            </a:xfrm>
            <a:prstGeom prst="rect">
              <a:avLst/>
            </a:prstGeom>
          </p:spPr>
        </p:pic>
        <p:pic>
          <p:nvPicPr>
            <p:cNvPr id="5" name="object 5" descr="20 Example Travel Websites That Will Get You Movi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9699" y="3048000"/>
              <a:ext cx="6324599" cy="33207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46072" y="2984373"/>
              <a:ext cx="6452235" cy="3448050"/>
            </a:xfrm>
            <a:custGeom>
              <a:avLst/>
              <a:gdLst/>
              <a:ahLst/>
              <a:cxnLst/>
              <a:rect l="l" t="t" r="r" b="b"/>
              <a:pathLst>
                <a:path w="6452234" h="3448050">
                  <a:moveTo>
                    <a:pt x="0" y="0"/>
                  </a:moveTo>
                  <a:lnTo>
                    <a:pt x="6451854" y="0"/>
                  </a:lnTo>
                  <a:lnTo>
                    <a:pt x="6451854" y="3448050"/>
                  </a:lnTo>
                  <a:lnTo>
                    <a:pt x="0" y="3448050"/>
                  </a:lnTo>
                  <a:lnTo>
                    <a:pt x="0" y="0"/>
                  </a:lnTo>
                  <a:close/>
                </a:path>
              </a:pathLst>
            </a:custGeom>
            <a:ln w="127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4909820" cy="100203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05104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1614"/>
              </a:spcBef>
            </a:pPr>
            <a:r>
              <a:rPr sz="3600" spc="-235" dirty="0"/>
              <a:t>Student</a:t>
            </a:r>
            <a:r>
              <a:rPr sz="3600" spc="-245" dirty="0"/>
              <a:t> </a:t>
            </a:r>
            <a:r>
              <a:rPr sz="3600" spc="-80" dirty="0"/>
              <a:t>Travel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75843" y="1372108"/>
            <a:ext cx="8388985" cy="435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2265">
              <a:lnSpc>
                <a:spcPct val="100000"/>
              </a:lnSpc>
              <a:spcBef>
                <a:spcPts val="100"/>
              </a:spcBef>
              <a:buClr>
                <a:srgbClr val="D02C2D"/>
              </a:buClr>
              <a:buSzPct val="114583"/>
              <a:buFont typeface="Wingdings"/>
              <a:buChar char=""/>
              <a:tabLst>
                <a:tab pos="354330" algn="l"/>
                <a:tab pos="2861310" algn="l"/>
                <a:tab pos="4306570" algn="l"/>
                <a:tab pos="5835015" algn="l"/>
                <a:tab pos="6542405" algn="l"/>
              </a:tabLst>
            </a:pP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considered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organization’s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official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activities,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including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attendance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participation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conventions,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workshops,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athletic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events,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athletic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competitions.</a:t>
            </a:r>
            <a:endParaRPr sz="2400">
              <a:latin typeface="Arial"/>
              <a:cs typeface="Arial"/>
            </a:endParaRPr>
          </a:p>
          <a:p>
            <a:pPr marL="355600" marR="52069" indent="-343535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4583"/>
              <a:buFont typeface="Wingdings"/>
              <a:buChar char=""/>
              <a:tabLst>
                <a:tab pos="355600" algn="l"/>
              </a:tabLst>
            </a:pP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Modes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transportation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include,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to,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commercial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airlines,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college-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owned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leased 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cars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vans,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commercially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owned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operated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buses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vans.</a:t>
            </a:r>
            <a:endParaRPr sz="2400">
              <a:latin typeface="Arial"/>
              <a:cs typeface="Arial"/>
            </a:endParaRPr>
          </a:p>
          <a:p>
            <a:pPr marL="355600" marR="408940" indent="-343535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4583"/>
              <a:buFont typeface="Wingdings"/>
              <a:buChar char=""/>
              <a:tabLst>
                <a:tab pos="355600" algn="l"/>
              </a:tabLst>
            </a:pP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Before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departing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85" dirty="0">
                <a:solidFill>
                  <a:srgbClr val="FFFFFF"/>
                </a:solidFill>
                <a:latin typeface="Arial"/>
                <a:cs typeface="Arial"/>
              </a:rPr>
              <a:t>LSCS,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appropriate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emergency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submitted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reviewed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Risk Management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2504" y="5540502"/>
            <a:ext cx="1149095" cy="118643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549401"/>
            <a:ext cx="5334000" cy="898525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8288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440"/>
              </a:spcBef>
            </a:pPr>
            <a:r>
              <a:rPr sz="3200" spc="-210" dirty="0"/>
              <a:t>Non-</a:t>
            </a:r>
            <a:r>
              <a:rPr sz="3200" spc="-290" dirty="0"/>
              <a:t>Academic</a:t>
            </a:r>
            <a:r>
              <a:rPr sz="3200" spc="-110" dirty="0"/>
              <a:t> </a:t>
            </a:r>
            <a:r>
              <a:rPr sz="3200" spc="-210" dirty="0"/>
              <a:t>Student</a:t>
            </a:r>
            <a:r>
              <a:rPr sz="3200" spc="-235" dirty="0"/>
              <a:t> </a:t>
            </a:r>
            <a:r>
              <a:rPr sz="3200" spc="-40" dirty="0"/>
              <a:t>Travel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8189" y="1659635"/>
            <a:ext cx="8577580" cy="4094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5645">
              <a:lnSpc>
                <a:spcPct val="100000"/>
              </a:lnSpc>
              <a:spcBef>
                <a:spcPts val="100"/>
              </a:spcBef>
            </a:pPr>
            <a:r>
              <a:rPr sz="2100" spc="-185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1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requiring 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85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1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Paperwork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applies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1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meets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conditions:</a:t>
            </a:r>
            <a:endParaRPr sz="2100">
              <a:latin typeface="Arial"/>
              <a:cs typeface="Arial"/>
            </a:endParaRPr>
          </a:p>
          <a:p>
            <a:pPr marL="354965" marR="694055" indent="-342900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be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1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least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farther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 25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miles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closest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85" dirty="0">
                <a:solidFill>
                  <a:srgbClr val="FFFFFF"/>
                </a:solidFill>
                <a:latin typeface="Arial"/>
                <a:cs typeface="Arial"/>
              </a:rPr>
              <a:t>LSC</a:t>
            </a:r>
            <a:r>
              <a:rPr sz="2100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45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destination.</a:t>
            </a:r>
            <a:endParaRPr sz="2100">
              <a:latin typeface="Arial"/>
              <a:cs typeface="Arial"/>
            </a:endParaRPr>
          </a:p>
          <a:p>
            <a:pPr marL="354965" marR="1443990" indent="-342900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directed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instructional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employee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academic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objective.</a:t>
            </a:r>
            <a:endParaRPr sz="21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D02C2D"/>
              </a:buClr>
              <a:buSzPct val="114285"/>
              <a:buFont typeface="Wingdings"/>
              <a:buChar char=""/>
              <a:tabLst>
                <a:tab pos="354965" algn="l"/>
              </a:tabLst>
            </a:pP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Either: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a)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30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funds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1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80" dirty="0">
                <a:solidFill>
                  <a:srgbClr val="FFFFFF"/>
                </a:solidFill>
                <a:latin typeface="Arial"/>
                <a:cs typeface="Arial"/>
              </a:rPr>
              <a:t>uses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college-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owned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100">
              <a:latin typeface="Arial"/>
              <a:cs typeface="Arial"/>
            </a:endParaRPr>
          </a:p>
          <a:p>
            <a:pPr marL="926465" marR="5080" indent="635">
              <a:lnSpc>
                <a:spcPct val="100000"/>
              </a:lnSpc>
            </a:pPr>
            <a:r>
              <a:rPr sz="2100" spc="-125" dirty="0">
                <a:solidFill>
                  <a:srgbClr val="FFFFFF"/>
                </a:solidFill>
                <a:latin typeface="Arial"/>
                <a:cs typeface="Arial"/>
              </a:rPr>
              <a:t>leased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vehicle,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28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1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14" dirty="0">
                <a:solidFill>
                  <a:srgbClr val="FFFFFF"/>
                </a:solidFill>
                <a:latin typeface="Arial"/>
                <a:cs typeface="Arial"/>
              </a:rPr>
              <a:t>b)</a:t>
            </a:r>
            <a:r>
              <a:rPr sz="21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4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85" dirty="0">
                <a:solidFill>
                  <a:srgbClr val="FFFFFF"/>
                </a:solidFill>
                <a:latin typeface="Arial"/>
                <a:cs typeface="Arial"/>
              </a:rPr>
              <a:t>RSO</a:t>
            </a:r>
            <a:r>
              <a:rPr sz="21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requires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travel.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required 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”travel</a:t>
            </a:r>
            <a:r>
              <a:rPr sz="21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organization’s</a:t>
            </a:r>
            <a:r>
              <a:rPr sz="21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official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activities,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including 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attending</a:t>
            </a:r>
            <a:r>
              <a:rPr sz="21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participating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1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conventions,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workshops,</a:t>
            </a:r>
            <a:r>
              <a:rPr sz="2100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athletic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events, 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athletic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competitions.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3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1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social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1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optional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events…”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2504" y="5540502"/>
            <a:ext cx="1149095" cy="1186433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333756"/>
            <a:ext cx="4648200" cy="897255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17475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925"/>
              </a:spcBef>
            </a:pPr>
            <a:r>
              <a:rPr sz="3600" spc="-295" dirty="0"/>
              <a:t>Planning</a:t>
            </a:r>
            <a:r>
              <a:rPr sz="3600" spc="-165" dirty="0"/>
              <a:t> </a:t>
            </a:r>
            <a:r>
              <a:rPr sz="3600" spc="-315" dirty="0"/>
              <a:t>Your</a:t>
            </a:r>
            <a:r>
              <a:rPr sz="3600" spc="-265" dirty="0"/>
              <a:t> </a:t>
            </a:r>
            <a:r>
              <a:rPr sz="3600" spc="-70" dirty="0"/>
              <a:t>Travel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73654" y="1563006"/>
            <a:ext cx="8322945" cy="414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">
              <a:lnSpc>
                <a:spcPct val="100000"/>
              </a:lnSpc>
              <a:spcBef>
                <a:spcPts val="100"/>
              </a:spcBef>
            </a:pP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travel,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basics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mind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direct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questions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Life,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</a:tabLst>
            </a:pP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ahead!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complicated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2200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2200">
              <a:latin typeface="Arial"/>
              <a:cs typeface="Arial"/>
            </a:endParaRPr>
          </a:p>
          <a:p>
            <a:pPr marL="354965" marR="18732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registration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prior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get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started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Advisors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25" dirty="0">
                <a:solidFill>
                  <a:srgbClr val="FFFFFF"/>
                </a:solidFill>
                <a:latin typeface="Arial"/>
                <a:cs typeface="Arial"/>
              </a:rPr>
              <a:t>T&amp;E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Card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ProCard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traveling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spc="-190" dirty="0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35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65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7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</a:tabLst>
            </a:pP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Communicate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itinerary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clearly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participants</a:t>
            </a:r>
            <a:endParaRPr sz="2200">
              <a:latin typeface="Arial"/>
              <a:cs typeface="Arial"/>
            </a:endParaRPr>
          </a:p>
          <a:p>
            <a:pPr marL="355600" marR="24892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college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policies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apply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college-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sponsored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activities,</a:t>
            </a:r>
            <a:r>
              <a:rPr sz="2200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even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occur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premises</a:t>
            </a:r>
            <a:endParaRPr sz="2200">
              <a:latin typeface="Arial"/>
              <a:cs typeface="Arial"/>
            </a:endParaRPr>
          </a:p>
          <a:p>
            <a:pPr marL="12700" marR="1826895">
              <a:lnSpc>
                <a:spcPct val="100000"/>
              </a:lnSpc>
              <a:spcBef>
                <a:spcPts val="615"/>
              </a:spcBef>
            </a:pPr>
            <a:r>
              <a:rPr sz="2000" b="1" cap="small" spc="-2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245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2000" b="1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21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000" b="1" cap="small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254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000" b="1" cap="small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220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2000" b="1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235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2000" b="1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105" dirty="0">
                <a:solidFill>
                  <a:srgbClr val="FFFFFF"/>
                </a:solidFill>
                <a:latin typeface="Arial"/>
                <a:cs typeface="Arial"/>
              </a:rPr>
              <a:t>VI.D.1.03</a:t>
            </a:r>
            <a:r>
              <a:rPr sz="2000" b="1" cap="small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21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000" b="1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27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b="1" cap="small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275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2000" b="1" cap="small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cap="small" spc="-270" dirty="0">
                <a:solidFill>
                  <a:srgbClr val="FFFFFF"/>
                </a:solidFill>
                <a:latin typeface="Arial"/>
                <a:cs typeface="Arial"/>
              </a:rPr>
              <a:t>at:</a:t>
            </a:r>
            <a:r>
              <a:rPr sz="2000" b="1" cap="small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u="sng" cap="small" spc="-180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www.lonestar.edu/student-</a:t>
            </a:r>
            <a:r>
              <a:rPr sz="2000" b="1" u="sng" cap="small" spc="-250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welfare-</a:t>
            </a:r>
            <a:r>
              <a:rPr sz="2000" b="1" u="sng" cap="small" spc="-20" dirty="0">
                <a:solidFill>
                  <a:srgbClr val="FFFF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2"/>
              </a:rPr>
              <a:t>rights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2504" y="5540502"/>
            <a:ext cx="1149095" cy="118643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422148"/>
            <a:ext cx="4986655" cy="808355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25730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990"/>
              </a:spcBef>
            </a:pPr>
            <a:r>
              <a:rPr sz="3200" spc="-240" dirty="0"/>
              <a:t>Required</a:t>
            </a:r>
            <a:r>
              <a:rPr sz="3200" spc="-225" dirty="0"/>
              <a:t> </a:t>
            </a:r>
            <a:r>
              <a:rPr sz="3200" spc="-220" dirty="0"/>
              <a:t>Travel</a:t>
            </a:r>
            <a:r>
              <a:rPr sz="3200" spc="-114" dirty="0"/>
              <a:t> </a:t>
            </a:r>
            <a:r>
              <a:rPr sz="3200" spc="-100" dirty="0"/>
              <a:t>Paperwork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4967" y="6210300"/>
            <a:ext cx="422909" cy="5913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2504" y="5540502"/>
            <a:ext cx="1149095" cy="11864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8231" y="1218689"/>
            <a:ext cx="8745855" cy="5432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 marR="5080">
              <a:lnSpc>
                <a:spcPct val="100000"/>
              </a:lnSpc>
              <a:spcBef>
                <a:spcPts val="100"/>
              </a:spcBef>
            </a:pP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Approval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Sponsored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29" dirty="0">
                <a:solidFill>
                  <a:srgbClr val="FFFFFF"/>
                </a:solidFill>
                <a:latin typeface="Arial"/>
                <a:cs typeface="Arial"/>
              </a:rPr>
              <a:t>(TR1)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signed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least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occurs.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route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200" spc="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signatures.</a:t>
            </a:r>
            <a:endParaRPr sz="2200">
              <a:latin typeface="Arial"/>
              <a:cs typeface="Arial"/>
            </a:endParaRPr>
          </a:p>
          <a:p>
            <a:pPr marL="302895" marR="227965">
              <a:lnSpc>
                <a:spcPct val="100000"/>
              </a:lnSpc>
              <a:spcBef>
                <a:spcPts val="805"/>
              </a:spcBef>
            </a:pP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five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(5)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event,</a:t>
            </a:r>
            <a:r>
              <a:rPr sz="2200" spc="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individuals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intending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200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documents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2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office:</a:t>
            </a:r>
            <a:endParaRPr sz="2200">
              <a:latin typeface="Arial"/>
              <a:cs typeface="Arial"/>
            </a:endParaRPr>
          </a:p>
          <a:p>
            <a:pPr marL="711835" indent="-409575">
              <a:lnSpc>
                <a:spcPct val="100000"/>
              </a:lnSpc>
              <a:spcBef>
                <a:spcPts val="795"/>
              </a:spcBef>
              <a:buAutoNum type="alphaLcPeriod"/>
              <a:tabLst>
                <a:tab pos="711835" algn="l"/>
              </a:tabLst>
            </a:pP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Roster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(TR2)</a:t>
            </a:r>
            <a:endParaRPr sz="2200">
              <a:latin typeface="Arial"/>
              <a:cs typeface="Arial"/>
            </a:endParaRPr>
          </a:p>
          <a:p>
            <a:pPr marL="647700" marR="978535" indent="-345440">
              <a:lnSpc>
                <a:spcPct val="100000"/>
              </a:lnSpc>
              <a:spcBef>
                <a:spcPts val="800"/>
              </a:spcBef>
              <a:buAutoNum type="alphaLcPeriod"/>
              <a:tabLst>
                <a:tab pos="647700" algn="l"/>
              </a:tabLst>
            </a:pP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Participant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Release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Indemnification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Agreement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(TR3)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Authorization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Emergency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Medical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completed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participants.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Staff/Faculty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approved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Authorization.</a:t>
            </a:r>
            <a:endParaRPr sz="2200">
              <a:latin typeface="Arial"/>
              <a:cs typeface="Arial"/>
            </a:endParaRPr>
          </a:p>
          <a:p>
            <a:pPr marL="647065" marR="1212215" indent="-345440">
              <a:lnSpc>
                <a:spcPct val="100000"/>
              </a:lnSpc>
              <a:spcBef>
                <a:spcPts val="805"/>
              </a:spcBef>
              <a:buAutoNum type="alphaLcPeriod"/>
              <a:tabLst>
                <a:tab pos="647065" algn="l"/>
              </a:tabLst>
            </a:pP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Waiver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Hold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Harmless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Agreement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(TR4)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(if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transportation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by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College)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800" b="1" cap="small" spc="-355" dirty="0">
                <a:solidFill>
                  <a:srgbClr val="FFFFFF"/>
                </a:solidFill>
                <a:latin typeface="Arial"/>
                <a:cs typeface="Arial"/>
              </a:rPr>
              <a:t>LSC</a:t>
            </a:r>
            <a:r>
              <a:rPr sz="1800" b="1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cap="small" spc="-220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1800" b="1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cap="small" spc="-170" dirty="0">
                <a:solidFill>
                  <a:srgbClr val="FFFFFF"/>
                </a:solidFill>
                <a:latin typeface="Arial"/>
                <a:cs typeface="Arial"/>
              </a:rPr>
              <a:t>Manual</a:t>
            </a:r>
            <a:r>
              <a:rPr sz="1800" b="1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cap="small" spc="-6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cap="small" spc="-220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1800" b="1" cap="small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cap="small" spc="-114" dirty="0">
                <a:solidFill>
                  <a:srgbClr val="FFFFFF"/>
                </a:solidFill>
                <a:latin typeface="Arial"/>
                <a:cs typeface="Arial"/>
              </a:rPr>
              <a:t>VI.D.1:</a:t>
            </a:r>
            <a:r>
              <a:rPr sz="1800" b="1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cap="small" spc="-195" dirty="0">
                <a:solidFill>
                  <a:srgbClr val="FFFFFF"/>
                </a:solidFill>
                <a:latin typeface="Arial"/>
                <a:cs typeface="Arial"/>
              </a:rPr>
              <a:t>Link</a:t>
            </a:r>
            <a:r>
              <a:rPr sz="1800" b="1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cap="small" spc="-229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cap="small" spc="-130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1800" b="1" cap="small" spc="-195" dirty="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sz="1800" b="1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cap="small" spc="-20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1800" b="1" cap="small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cap="small" spc="-254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800" b="1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cap="small" spc="-10" dirty="0">
                <a:solidFill>
                  <a:srgbClr val="FFFFFF"/>
                </a:solidFill>
                <a:latin typeface="Arial"/>
                <a:cs typeface="Arial"/>
              </a:rPr>
              <a:t>Forms: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HTTP</a:t>
            </a:r>
            <a:r>
              <a:rPr sz="1800" b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://</a:t>
            </a:r>
            <a:r>
              <a:rPr sz="1400" b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WWW</a:t>
            </a:r>
            <a:r>
              <a:rPr sz="1800" b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.</a:t>
            </a:r>
            <a:r>
              <a:rPr sz="1400" b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LONESTAR</a:t>
            </a:r>
            <a:r>
              <a:rPr sz="1800" b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.</a:t>
            </a:r>
            <a:r>
              <a:rPr sz="1400" b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EDU</a:t>
            </a:r>
            <a:r>
              <a:rPr sz="1800" b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/</a:t>
            </a:r>
            <a:r>
              <a:rPr sz="1400" b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POLICY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5105400" cy="67691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755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595"/>
              </a:spcBef>
            </a:pPr>
            <a:r>
              <a:rPr sz="2800" spc="-185" dirty="0"/>
              <a:t>Student-</a:t>
            </a:r>
            <a:r>
              <a:rPr sz="2800" spc="-220" dirty="0"/>
              <a:t>Provided</a:t>
            </a:r>
            <a:r>
              <a:rPr sz="2800" spc="-100" dirty="0"/>
              <a:t> </a:t>
            </a:r>
            <a:r>
              <a:rPr sz="2800" spc="-105" dirty="0"/>
              <a:t>Transportation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52412" y="1431798"/>
            <a:ext cx="8528685" cy="446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0435">
              <a:lnSpc>
                <a:spcPct val="100000"/>
              </a:lnSpc>
              <a:spcBef>
                <a:spcPts val="100"/>
              </a:spcBef>
            </a:pPr>
            <a:r>
              <a:rPr sz="1900" spc="-1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apply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student-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owned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vehicles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25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9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Academic Student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Travel:</a:t>
            </a:r>
            <a:endParaRPr sz="1900">
              <a:latin typeface="Arial"/>
              <a:cs typeface="Arial"/>
            </a:endParaRPr>
          </a:p>
          <a:p>
            <a:pPr marL="588010" marR="264795" indent="-338455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588010" algn="l"/>
              </a:tabLst>
            </a:pP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50" dirty="0">
                <a:solidFill>
                  <a:srgbClr val="FFFFFF"/>
                </a:solidFill>
                <a:latin typeface="Arial"/>
                <a:cs typeface="Arial"/>
              </a:rPr>
              <a:t>College’s</a:t>
            </a:r>
            <a:r>
              <a:rPr sz="19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policies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cannot 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900" spc="-120" dirty="0">
                <a:solidFill>
                  <a:srgbClr val="FFFFFF"/>
                </a:solidFill>
                <a:latin typeface="Arial"/>
                <a:cs typeface="Arial"/>
              </a:rPr>
              <a:t>College-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approved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drivers</a:t>
            </a:r>
            <a:endParaRPr sz="1900">
              <a:latin typeface="Arial"/>
              <a:cs typeface="Arial"/>
            </a:endParaRPr>
          </a:p>
          <a:p>
            <a:pPr marL="588645" marR="246379" indent="-338455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588645" algn="l"/>
              </a:tabLst>
            </a:pP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9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vehicles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9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discretion</a:t>
            </a:r>
            <a:r>
              <a:rPr sz="19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peril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riding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45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900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discretion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peril.</a:t>
            </a:r>
            <a:endParaRPr sz="1900">
              <a:latin typeface="Arial"/>
              <a:cs typeface="Arial"/>
            </a:endParaRPr>
          </a:p>
          <a:p>
            <a:pPr marL="588645">
              <a:lnSpc>
                <a:spcPct val="100000"/>
              </a:lnSpc>
            </a:pPr>
            <a:r>
              <a:rPr sz="1900" spc="-135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employees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cannot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arrange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9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endParaRPr sz="1900">
              <a:latin typeface="Arial"/>
              <a:cs typeface="Arial"/>
            </a:endParaRPr>
          </a:p>
          <a:p>
            <a:pPr marL="588645" marR="5080" indent="-338455">
              <a:lnSpc>
                <a:spcPct val="100000"/>
              </a:lnSpc>
              <a:spcBef>
                <a:spcPts val="600"/>
              </a:spcBef>
              <a:buAutoNum type="alphaLcPeriod" startAt="3"/>
              <a:tabLst>
                <a:tab pos="588645" algn="l"/>
              </a:tabLst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drivers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liability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waiver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driving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r>
              <a:rPr sz="19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30" dirty="0">
                <a:solidFill>
                  <a:srgbClr val="FFFFFF"/>
                </a:solidFill>
                <a:latin typeface="Arial"/>
                <a:cs typeface="Arial"/>
              </a:rPr>
              <a:t>accordance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40" dirty="0">
                <a:solidFill>
                  <a:srgbClr val="FFFFFF"/>
                </a:solidFill>
                <a:latin typeface="Arial"/>
                <a:cs typeface="Arial"/>
              </a:rPr>
              <a:t>Necessary</a:t>
            </a:r>
            <a:r>
              <a:rPr sz="19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1900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7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9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Paperwork</a:t>
            </a:r>
            <a:endParaRPr sz="1900">
              <a:latin typeface="Arial"/>
              <a:cs typeface="Arial"/>
            </a:endParaRPr>
          </a:p>
          <a:p>
            <a:pPr marL="588645" marR="747395" indent="-339090">
              <a:lnSpc>
                <a:spcPct val="100000"/>
              </a:lnSpc>
              <a:spcBef>
                <a:spcPts val="600"/>
              </a:spcBef>
              <a:buAutoNum type="alphaLcPeriod" startAt="3"/>
              <a:tabLst>
                <a:tab pos="588645" algn="l"/>
              </a:tabLst>
            </a:pP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student-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owned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accidents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collisions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9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student’s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endParaRPr sz="1900">
              <a:latin typeface="Arial"/>
              <a:cs typeface="Arial"/>
            </a:endParaRPr>
          </a:p>
          <a:p>
            <a:pPr marL="588645" marR="42545" indent="-338455">
              <a:lnSpc>
                <a:spcPct val="100000"/>
              </a:lnSpc>
              <a:spcBef>
                <a:spcPts val="600"/>
              </a:spcBef>
              <a:buAutoNum type="alphaLcPeriod" startAt="3"/>
              <a:tabLst>
                <a:tab pos="588645" algn="l"/>
              </a:tabLst>
            </a:pPr>
            <a:r>
              <a:rPr sz="1900" spc="-1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1900" spc="-125" dirty="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7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9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detailed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900" spc="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appropriate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19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submitted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40" dirty="0">
                <a:solidFill>
                  <a:srgbClr val="FFFFFF"/>
                </a:solidFill>
                <a:latin typeface="Arial"/>
                <a:cs typeface="Arial"/>
              </a:rPr>
              <a:t>Necessary</a:t>
            </a: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35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9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Paperwork </a:t>
            </a:r>
            <a:r>
              <a:rPr sz="1900" b="1" spc="-19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College 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drivers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900" spc="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directions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 intended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destination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2504" y="5540502"/>
            <a:ext cx="1149095" cy="1186433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906780"/>
            <a:ext cx="4909820" cy="122936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36830" rIns="0" bIns="0" rtlCol="0">
            <a:spAutoFit/>
          </a:bodyPr>
          <a:lstStyle/>
          <a:p>
            <a:pPr marL="312420" marR="1375410" indent="-635">
              <a:lnSpc>
                <a:spcPct val="100000"/>
              </a:lnSpc>
              <a:spcBef>
                <a:spcPts val="290"/>
              </a:spcBef>
            </a:pPr>
            <a:r>
              <a:rPr sz="3600" spc="-290" dirty="0"/>
              <a:t>College-</a:t>
            </a:r>
            <a:r>
              <a:rPr sz="3600" spc="-285" dirty="0"/>
              <a:t>Provided </a:t>
            </a:r>
            <a:r>
              <a:rPr sz="3600" spc="-165" dirty="0"/>
              <a:t>Transportation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16068" y="2182973"/>
            <a:ext cx="8190230" cy="371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>
              <a:lnSpc>
                <a:spcPct val="100000"/>
              </a:lnSpc>
              <a:spcBef>
                <a:spcPts val="100"/>
              </a:spcBef>
            </a:pPr>
            <a:r>
              <a:rPr sz="2800" spc="-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driver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transporting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College-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owned,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-leased,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rented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vehicles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meet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following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qualifications:</a:t>
            </a:r>
            <a:endParaRPr sz="2800">
              <a:latin typeface="Arial"/>
              <a:cs typeface="Arial"/>
            </a:endParaRPr>
          </a:p>
          <a:p>
            <a:pPr marL="815340" marR="894715" indent="-457200">
              <a:lnSpc>
                <a:spcPct val="100000"/>
              </a:lnSpc>
              <a:spcBef>
                <a:spcPts val="1000"/>
              </a:spcBef>
              <a:buAutoNum type="alphaLcPeriod"/>
              <a:tabLst>
                <a:tab pos="815340" algn="l"/>
              </a:tabLst>
            </a:pPr>
            <a:r>
              <a:rPr sz="2800" spc="-27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employee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Chief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Officer</a:t>
            </a:r>
            <a:endParaRPr sz="2800">
              <a:latin typeface="Arial"/>
              <a:cs typeface="Arial"/>
            </a:endParaRPr>
          </a:p>
          <a:p>
            <a:pPr marL="815340" marR="650875" indent="-45720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815340" algn="l"/>
              </a:tabLst>
            </a:pPr>
            <a:r>
              <a:rPr sz="2800" spc="-24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valid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driver’s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appropriate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driven,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9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815340" indent="-45720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815340" algn="l"/>
              </a:tabLst>
            </a:pPr>
            <a:r>
              <a:rPr sz="2800" spc="-24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satisfactory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driving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record.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2504" y="5540502"/>
            <a:ext cx="1149095" cy="1186433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764" y="838200"/>
            <a:ext cx="4909820" cy="107696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3876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880"/>
              </a:spcBef>
            </a:pPr>
            <a:r>
              <a:rPr sz="3600" spc="-220" dirty="0"/>
              <a:t>Driver</a:t>
            </a:r>
            <a:r>
              <a:rPr sz="3600" spc="-155" dirty="0"/>
              <a:t> </a:t>
            </a:r>
            <a:r>
              <a:rPr sz="3600" spc="-295" dirty="0"/>
              <a:t>Responsibilities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26931" y="2034539"/>
            <a:ext cx="7146925" cy="424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469900" algn="l"/>
              </a:tabLst>
            </a:pPr>
            <a:r>
              <a:rPr sz="2800" spc="-215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passenger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numbers 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exceed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vehicle’s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designated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passenger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capacity-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passenger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secured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seat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belt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000"/>
              </a:spcBef>
              <a:buAutoNum type="alphaLcPeriod"/>
              <a:tabLst>
                <a:tab pos="469900" algn="l"/>
              </a:tabLst>
            </a:pP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Driver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consecutive 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15-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minute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break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driving.</a:t>
            </a:r>
            <a:endParaRPr sz="2800">
              <a:latin typeface="Arial"/>
              <a:cs typeface="Arial"/>
            </a:endParaRPr>
          </a:p>
          <a:p>
            <a:pPr marL="469900" marR="328295" indent="-457200">
              <a:lnSpc>
                <a:spcPct val="100000"/>
              </a:lnSpc>
              <a:spcBef>
                <a:spcPts val="1000"/>
              </a:spcBef>
              <a:buAutoNum type="alphaLcPeriod"/>
              <a:tabLst>
                <a:tab pos="469900" algn="l"/>
              </a:tabLst>
            </a:pP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Driver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emails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text</a:t>
            </a: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messages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driving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students.</a:t>
            </a:r>
            <a:endParaRPr sz="2800">
              <a:latin typeface="Arial"/>
              <a:cs typeface="Arial"/>
            </a:endParaRPr>
          </a:p>
          <a:p>
            <a:pPr marL="469265" marR="561975" indent="-457200">
              <a:lnSpc>
                <a:spcPct val="100000"/>
              </a:lnSpc>
              <a:spcBef>
                <a:spcPts val="1000"/>
              </a:spcBef>
              <a:buAutoNum type="alphaLcPeriod"/>
              <a:tabLst>
                <a:tab pos="469265" algn="l"/>
              </a:tabLst>
            </a:pP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Driver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obey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safety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procedures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traffic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laws.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2504" y="5540502"/>
            <a:ext cx="1149095" cy="118643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5077" rIns="0" bIns="0" rtlCol="0">
            <a:spAutoFit/>
          </a:bodyPr>
          <a:lstStyle/>
          <a:p>
            <a:pPr marL="109220" marR="5080" indent="900430">
              <a:lnSpc>
                <a:spcPts val="6480"/>
              </a:lnSpc>
              <a:spcBef>
                <a:spcPts val="915"/>
              </a:spcBef>
            </a:pPr>
            <a:r>
              <a:rPr sz="6000" spc="-470" dirty="0"/>
              <a:t>Behavior</a:t>
            </a:r>
            <a:r>
              <a:rPr sz="6000" spc="-275" dirty="0"/>
              <a:t> </a:t>
            </a:r>
            <a:r>
              <a:rPr sz="6000" spc="-200" dirty="0"/>
              <a:t>at</a:t>
            </a:r>
            <a:r>
              <a:rPr sz="6000" spc="-300" dirty="0"/>
              <a:t> </a:t>
            </a:r>
            <a:r>
              <a:rPr sz="6000" spc="-495" dirty="0"/>
              <a:t>Registered </a:t>
            </a:r>
            <a:r>
              <a:rPr sz="6000" spc="-405" dirty="0"/>
              <a:t>Student</a:t>
            </a:r>
            <a:r>
              <a:rPr sz="6000" spc="-305" dirty="0"/>
              <a:t> </a:t>
            </a:r>
            <a:r>
              <a:rPr sz="6000" spc="-420" dirty="0"/>
              <a:t>Organization</a:t>
            </a:r>
            <a:r>
              <a:rPr sz="6000" spc="-275" dirty="0"/>
              <a:t> </a:t>
            </a:r>
            <a:r>
              <a:rPr sz="6000" spc="-600" dirty="0"/>
              <a:t>Events</a:t>
            </a:r>
            <a:endParaRPr sz="6000"/>
          </a:p>
        </p:txBody>
      </p:sp>
      <p:grpSp>
        <p:nvGrpSpPr>
          <p:cNvPr id="3" name="object 3"/>
          <p:cNvGrpSpPr/>
          <p:nvPr/>
        </p:nvGrpSpPr>
        <p:grpSpPr>
          <a:xfrm>
            <a:off x="1613153" y="2734817"/>
            <a:ext cx="5989320" cy="4116070"/>
            <a:chOff x="1613153" y="2734817"/>
            <a:chExt cx="5989320" cy="4116070"/>
          </a:xfrm>
        </p:grpSpPr>
        <p:pic>
          <p:nvPicPr>
            <p:cNvPr id="4" name="object 4" descr="5 Insights Into Human Behavior That Will Boost Your Sales and Marketi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3153" y="2734817"/>
              <a:ext cx="5989319" cy="4115561"/>
            </a:xfrm>
            <a:prstGeom prst="rect">
              <a:avLst/>
            </a:prstGeom>
          </p:spPr>
        </p:pic>
        <p:pic>
          <p:nvPicPr>
            <p:cNvPr id="5" name="object 5" descr="5 Insights Into Human Behavior That Will Boost Your Sales and Marketi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2505" y="2884169"/>
              <a:ext cx="5618987" cy="374522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8878" y="2820542"/>
              <a:ext cx="5746750" cy="3872865"/>
            </a:xfrm>
            <a:custGeom>
              <a:avLst/>
              <a:gdLst/>
              <a:ahLst/>
              <a:cxnLst/>
              <a:rect l="l" t="t" r="r" b="b"/>
              <a:pathLst>
                <a:path w="5746750" h="3872865">
                  <a:moveTo>
                    <a:pt x="0" y="0"/>
                  </a:moveTo>
                  <a:lnTo>
                    <a:pt x="5746242" y="0"/>
                  </a:lnTo>
                  <a:lnTo>
                    <a:pt x="5746242" y="3872484"/>
                  </a:lnTo>
                  <a:lnTo>
                    <a:pt x="0" y="3872484"/>
                  </a:lnTo>
                  <a:lnTo>
                    <a:pt x="0" y="0"/>
                  </a:lnTo>
                  <a:close/>
                </a:path>
              </a:pathLst>
            </a:custGeom>
            <a:ln w="127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427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4653" y="2363846"/>
            <a:ext cx="5274310" cy="36080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74345" indent="-461645">
              <a:lnSpc>
                <a:spcPct val="100000"/>
              </a:lnSpc>
              <a:spcBef>
                <a:spcPts val="400"/>
              </a:spcBef>
              <a:buClr>
                <a:srgbClr val="D02C2D"/>
              </a:buClr>
              <a:buSzPct val="114772"/>
              <a:buFont typeface="Wingdings"/>
              <a:buChar char=""/>
              <a:tabLst>
                <a:tab pos="474345" algn="l"/>
              </a:tabLst>
            </a:pPr>
            <a:r>
              <a:rPr sz="4400" spc="-10" dirty="0">
                <a:solidFill>
                  <a:srgbClr val="FFFFFF"/>
                </a:solidFill>
                <a:latin typeface="Arial"/>
                <a:cs typeface="Arial"/>
              </a:rPr>
              <a:t>Myself</a:t>
            </a:r>
            <a:endParaRPr sz="4400">
              <a:latin typeface="Arial"/>
              <a:cs typeface="Arial"/>
            </a:endParaRPr>
          </a:p>
          <a:p>
            <a:pPr marL="474345" indent="-461645">
              <a:lnSpc>
                <a:spcPct val="100000"/>
              </a:lnSpc>
              <a:spcBef>
                <a:spcPts val="1005"/>
              </a:spcBef>
              <a:buClr>
                <a:srgbClr val="D02C2D"/>
              </a:buClr>
              <a:buSzPct val="114772"/>
              <a:buFont typeface="Wingdings"/>
              <a:buChar char=""/>
              <a:tabLst>
                <a:tab pos="474345" algn="l"/>
              </a:tabLst>
            </a:pPr>
            <a:r>
              <a:rPr sz="4400" spc="-55" dirty="0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sz="44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285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endParaRPr sz="4400">
              <a:latin typeface="Arial"/>
              <a:cs typeface="Arial"/>
            </a:endParaRPr>
          </a:p>
          <a:p>
            <a:pPr marL="474345" indent="-461645">
              <a:lnSpc>
                <a:spcPct val="100000"/>
              </a:lnSpc>
              <a:spcBef>
                <a:spcPts val="1000"/>
              </a:spcBef>
              <a:buClr>
                <a:srgbClr val="D02C2D"/>
              </a:buClr>
              <a:buSzPct val="114772"/>
              <a:buFont typeface="Wingdings"/>
              <a:buChar char=""/>
              <a:tabLst>
                <a:tab pos="474345" algn="l"/>
              </a:tabLst>
            </a:pPr>
            <a:r>
              <a:rPr sz="4400" spc="-55" dirty="0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sz="44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150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4400">
              <a:latin typeface="Arial"/>
              <a:cs typeface="Arial"/>
            </a:endParaRPr>
          </a:p>
          <a:p>
            <a:pPr marL="474345" indent="-461645">
              <a:lnSpc>
                <a:spcPct val="100000"/>
              </a:lnSpc>
              <a:spcBef>
                <a:spcPts val="994"/>
              </a:spcBef>
              <a:buClr>
                <a:srgbClr val="D02C2D"/>
              </a:buClr>
              <a:buSzPct val="114772"/>
              <a:buFont typeface="Wingdings"/>
              <a:buChar char=""/>
              <a:tabLst>
                <a:tab pos="474345" algn="l"/>
              </a:tabLst>
            </a:pPr>
            <a:r>
              <a:rPr sz="4400" spc="-55" dirty="0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sz="44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300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200" b="1" u="sng" cap="small" spc="-125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3"/>
              </a:rPr>
              <a:t>VI.E.1.</a:t>
            </a:r>
            <a:r>
              <a:rPr sz="2200" b="1" u="sng" cap="small" spc="-95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b="1" u="sng" cap="small" spc="-140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3"/>
              </a:rPr>
              <a:t>Non-</a:t>
            </a:r>
            <a:r>
              <a:rPr sz="2200" b="1" u="sng" cap="small" spc="-210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3"/>
              </a:rPr>
              <a:t>Academic</a:t>
            </a:r>
            <a:r>
              <a:rPr sz="2200" b="1" u="sng" cap="small" spc="-70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b="1" u="sng" cap="small" spc="-240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3"/>
              </a:rPr>
              <a:t>Student</a:t>
            </a:r>
            <a:r>
              <a:rPr sz="2200" b="1" u="sng" cap="small" spc="-90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b="1" u="sng" cap="small" spc="-280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3"/>
              </a:rPr>
              <a:t>Code</a:t>
            </a:r>
            <a:r>
              <a:rPr sz="2200" b="1" u="sng" cap="small" spc="-60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b="1" u="sng" cap="small" spc="-245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3"/>
              </a:rPr>
              <a:t>of</a:t>
            </a:r>
            <a:r>
              <a:rPr sz="2200" b="1" u="sng" cap="small" spc="65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b="1" u="sng" cap="small" spc="-245" dirty="0">
                <a:solidFill>
                  <a:srgbClr val="0000FF"/>
                </a:solidFill>
                <a:uFill>
                  <a:solidFill>
                    <a:srgbClr val="D02C2D"/>
                  </a:solidFill>
                </a:uFill>
                <a:latin typeface="Arial"/>
                <a:cs typeface="Arial"/>
                <a:hlinkClick r:id="rId3"/>
              </a:rPr>
              <a:t>Conduct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0" y="1222247"/>
            <a:ext cx="6861175" cy="949325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221615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1745"/>
              </a:spcBef>
            </a:pPr>
            <a:r>
              <a:rPr sz="3200" spc="-165" dirty="0"/>
              <a:t>What</a:t>
            </a:r>
            <a:r>
              <a:rPr sz="3200" spc="-155" dirty="0"/>
              <a:t> </a:t>
            </a:r>
            <a:r>
              <a:rPr sz="3200" spc="-120" dirty="0"/>
              <a:t>to</a:t>
            </a:r>
            <a:r>
              <a:rPr sz="3200" spc="-150" dirty="0"/>
              <a:t> </a:t>
            </a:r>
            <a:r>
              <a:rPr sz="3200" spc="-290" dirty="0"/>
              <a:t>Consider</a:t>
            </a:r>
            <a:r>
              <a:rPr sz="3200" spc="-130" dirty="0"/>
              <a:t> </a:t>
            </a:r>
            <a:r>
              <a:rPr sz="3200" spc="-220" dirty="0"/>
              <a:t>when</a:t>
            </a:r>
            <a:r>
              <a:rPr sz="3200" spc="-150" dirty="0"/>
              <a:t> </a:t>
            </a:r>
            <a:r>
              <a:rPr sz="3200" spc="-114" dirty="0"/>
              <a:t>at</a:t>
            </a:r>
            <a:r>
              <a:rPr sz="3200" spc="-155" dirty="0"/>
              <a:t> </a:t>
            </a:r>
            <a:r>
              <a:rPr sz="3200" spc="-235" dirty="0"/>
              <a:t>an</a:t>
            </a:r>
            <a:r>
              <a:rPr sz="3200" spc="-225" dirty="0"/>
              <a:t> </a:t>
            </a:r>
            <a:r>
              <a:rPr sz="3200" spc="-40" dirty="0"/>
              <a:t>event?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5105400" cy="99060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95580" rIns="0" bIns="0" rtlCol="0">
            <a:spAutoFit/>
          </a:bodyPr>
          <a:lstStyle/>
          <a:p>
            <a:pPr marL="1204595">
              <a:lnSpc>
                <a:spcPct val="100000"/>
              </a:lnSpc>
              <a:spcBef>
                <a:spcPts val="1540"/>
              </a:spcBef>
            </a:pPr>
            <a:r>
              <a:rPr sz="3600" spc="-360" dirty="0"/>
              <a:t>Types</a:t>
            </a:r>
            <a:r>
              <a:rPr sz="3600" spc="-175" dirty="0"/>
              <a:t> </a:t>
            </a:r>
            <a:r>
              <a:rPr sz="3600" spc="-190" dirty="0"/>
              <a:t>of </a:t>
            </a:r>
            <a:r>
              <a:rPr sz="3600" spc="-420" dirty="0"/>
              <a:t>Risk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1140" y="1650622"/>
            <a:ext cx="862965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400" b="1" spc="-235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Bodily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injuries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occur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participation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Char char="•"/>
              <a:tabLst>
                <a:tab pos="812165" algn="l"/>
              </a:tabLst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Obvious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rope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climbing</a:t>
            </a:r>
            <a:endParaRPr sz="24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Char char="•"/>
              <a:tabLst>
                <a:tab pos="812165" algn="l"/>
              </a:tabLst>
            </a:pPr>
            <a:r>
              <a:rPr sz="2400" spc="-254" dirty="0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obvious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food-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borne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illnesses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picnic</a:t>
            </a:r>
            <a:endParaRPr sz="2400">
              <a:latin typeface="Arial"/>
              <a:cs typeface="Arial"/>
            </a:endParaRPr>
          </a:p>
          <a:p>
            <a:pPr marL="812800" marR="406400" lvl="1" indent="-342900">
              <a:lnSpc>
                <a:spcPct val="100000"/>
              </a:lnSpc>
              <a:buChar char="•"/>
              <a:tabLst>
                <a:tab pos="812800" algn="l"/>
              </a:tabLst>
            </a:pP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Other: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injury,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illness,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death,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hazing,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assault,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high-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risk,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excessive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drinking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20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5600" marR="26289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Reputation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Incidents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defamation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portray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bad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officers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present,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reputation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organization,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reputation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whole.</a:t>
            </a:r>
            <a:endParaRPr sz="2400">
              <a:latin typeface="Arial"/>
              <a:cs typeface="Arial"/>
            </a:endParaRPr>
          </a:p>
          <a:p>
            <a:pPr marL="812800" marR="136525" lvl="1" indent="-342900">
              <a:lnSpc>
                <a:spcPct val="100000"/>
              </a:lnSpc>
              <a:buChar char="•"/>
              <a:tabLst>
                <a:tab pos="812800" algn="l"/>
              </a:tabLst>
            </a:pP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media,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alumni,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family,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donors,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views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members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04038" y="1122170"/>
            <a:ext cx="824230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6417945" algn="l"/>
              </a:tabLst>
            </a:pPr>
            <a:r>
              <a:rPr sz="2800" cap="small" spc="-235" dirty="0"/>
              <a:t>When</a:t>
            </a:r>
            <a:r>
              <a:rPr sz="2800" cap="small" spc="-95" dirty="0"/>
              <a:t> </a:t>
            </a:r>
            <a:r>
              <a:rPr sz="2800" cap="small" spc="-240" dirty="0"/>
              <a:t>planning</a:t>
            </a:r>
            <a:r>
              <a:rPr sz="2800" cap="small" spc="-100" dirty="0"/>
              <a:t> </a:t>
            </a:r>
            <a:r>
              <a:rPr sz="2800" cap="small" spc="-320" dirty="0"/>
              <a:t>social</a:t>
            </a:r>
            <a:r>
              <a:rPr sz="2800" cap="small" spc="-65" dirty="0"/>
              <a:t> </a:t>
            </a:r>
            <a:r>
              <a:rPr sz="2800" cap="small" spc="-285" dirty="0"/>
              <a:t>events,</a:t>
            </a:r>
            <a:r>
              <a:rPr sz="2800" cap="small" spc="-110" dirty="0"/>
              <a:t> </a:t>
            </a:r>
            <a:r>
              <a:rPr sz="2800" cap="small" spc="-350" dirty="0"/>
              <a:t>there</a:t>
            </a:r>
            <a:r>
              <a:rPr sz="2800" cap="small" spc="-100" dirty="0"/>
              <a:t> </a:t>
            </a:r>
            <a:r>
              <a:rPr sz="2800" cap="small" spc="-365" dirty="0"/>
              <a:t>are</a:t>
            </a:r>
            <a:r>
              <a:rPr sz="2800" cap="small" spc="-60" dirty="0"/>
              <a:t> </a:t>
            </a:r>
            <a:r>
              <a:rPr sz="2800" cap="small" spc="-290" dirty="0"/>
              <a:t>some</a:t>
            </a:r>
            <a:r>
              <a:rPr sz="2800" cap="small" dirty="0"/>
              <a:t>	</a:t>
            </a:r>
            <a:r>
              <a:rPr sz="2800" cap="small" spc="-275" dirty="0"/>
              <a:t>guidelines</a:t>
            </a:r>
            <a:r>
              <a:rPr sz="2800" cap="small" spc="35" dirty="0"/>
              <a:t> </a:t>
            </a:r>
            <a:r>
              <a:rPr sz="2800" cap="small" spc="-540" dirty="0"/>
              <a:t>to</a:t>
            </a:r>
            <a:r>
              <a:rPr sz="2800" cap="small" spc="-355" dirty="0"/>
              <a:t> help</a:t>
            </a:r>
            <a:r>
              <a:rPr sz="2800" cap="small" spc="65" dirty="0"/>
              <a:t> </a:t>
            </a:r>
            <a:r>
              <a:rPr sz="2800" cap="small" spc="-400" dirty="0"/>
              <a:t>keep</a:t>
            </a:r>
            <a:r>
              <a:rPr sz="2800" cap="small" spc="50" dirty="0"/>
              <a:t> </a:t>
            </a:r>
            <a:r>
              <a:rPr sz="2800" cap="small" spc="-254" dirty="0"/>
              <a:t>things</a:t>
            </a:r>
            <a:r>
              <a:rPr sz="2800" cap="small" spc="60" dirty="0"/>
              <a:t> </a:t>
            </a:r>
            <a:r>
              <a:rPr sz="2800" cap="small" spc="-390" dirty="0"/>
              <a:t>safe</a:t>
            </a:r>
            <a:r>
              <a:rPr sz="2800" cap="small" spc="75" dirty="0"/>
              <a:t> </a:t>
            </a:r>
            <a:r>
              <a:rPr sz="2800" cap="small" spc="-240" dirty="0"/>
              <a:t>and</a:t>
            </a:r>
            <a:r>
              <a:rPr sz="2800" cap="small" spc="95" dirty="0"/>
              <a:t> </a:t>
            </a:r>
            <a:r>
              <a:rPr sz="2800" cap="small" spc="-20" dirty="0"/>
              <a:t>fun: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4038" y="2269742"/>
            <a:ext cx="8340725" cy="389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31775" indent="-342900">
              <a:lnSpc>
                <a:spcPct val="100000"/>
              </a:lnSpc>
              <a:spcBef>
                <a:spcPts val="95"/>
              </a:spcBef>
              <a:buClr>
                <a:srgbClr val="D02C2D"/>
              </a:buClr>
              <a:buSzPct val="113461"/>
              <a:buFont typeface="Wingdings"/>
              <a:buChar char=""/>
              <a:tabLst>
                <a:tab pos="354965" algn="l"/>
                <a:tab pos="6520815" algn="l"/>
              </a:tabLst>
            </a:pP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sz="2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completing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Life </a:t>
            </a:r>
            <a:r>
              <a:rPr sz="2600" spc="-175" dirty="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Registration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Form.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10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sz="26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submitted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approval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7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20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26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prior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event.</a:t>
            </a:r>
            <a:endParaRPr sz="2600">
              <a:latin typeface="Arial"/>
              <a:cs typeface="Arial"/>
            </a:endParaRPr>
          </a:p>
          <a:p>
            <a:pPr marL="354965" marR="872490" indent="-342900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3461"/>
              <a:buFont typeface="Wingdings"/>
              <a:buChar char=""/>
              <a:tabLst>
                <a:tab pos="354965" algn="l"/>
                <a:tab pos="6505575" algn="l"/>
              </a:tabLst>
            </a:pP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84" dirty="0">
                <a:solidFill>
                  <a:srgbClr val="FFFFFF"/>
                </a:solidFill>
                <a:latin typeface="Arial"/>
                <a:cs typeface="Arial"/>
              </a:rPr>
              <a:t>LSC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policies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apply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6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events, 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whether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held</a:t>
            </a:r>
            <a:r>
              <a:rPr sz="26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85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campus.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0"/>
              </a:spcBef>
              <a:buClr>
                <a:srgbClr val="D02C2D"/>
              </a:buClr>
              <a:buSzPct val="113461"/>
              <a:buFont typeface="Wingdings"/>
              <a:buChar char=""/>
              <a:tabLst>
                <a:tab pos="355600" algn="l"/>
                <a:tab pos="2145665" algn="l"/>
                <a:tab pos="4093210" algn="l"/>
                <a:tab pos="5828665" algn="l"/>
              </a:tabLst>
            </a:pP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 functions,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organizations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consider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minimize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safety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participants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college.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418" y="2133980"/>
            <a:ext cx="8615045" cy="0"/>
          </a:xfrm>
          <a:custGeom>
            <a:avLst/>
            <a:gdLst/>
            <a:ahLst/>
            <a:cxnLst/>
            <a:rect l="l" t="t" r="r" b="b"/>
            <a:pathLst>
              <a:path w="8615045">
                <a:moveTo>
                  <a:pt x="0" y="0"/>
                </a:moveTo>
                <a:lnTo>
                  <a:pt x="8614524" y="0"/>
                </a:lnTo>
              </a:path>
            </a:pathLst>
          </a:custGeom>
          <a:ln w="57150">
            <a:solidFill>
              <a:srgbClr val="D0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045" y="1695452"/>
            <a:ext cx="815022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644765" algn="l"/>
              </a:tabLst>
            </a:pPr>
            <a:r>
              <a:rPr sz="3200" b="1" spc="-229" dirty="0">
                <a:solidFill>
                  <a:srgbClr val="FFFFFF"/>
                </a:solidFill>
                <a:latin typeface="Arial"/>
                <a:cs typeface="Arial"/>
              </a:rPr>
              <a:t>Participants</a:t>
            </a:r>
            <a:r>
              <a:rPr sz="32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8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40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sz="3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85" dirty="0">
                <a:solidFill>
                  <a:srgbClr val="FFFFFF"/>
                </a:solidFill>
                <a:latin typeface="Arial"/>
                <a:cs typeface="Arial"/>
              </a:rPr>
              <a:t>serving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39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ambassadors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College.</a:t>
            </a:r>
            <a:r>
              <a:rPr sz="3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Therefore,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3200" b="1" spc="-27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exhibit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behaviors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1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appropriate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200" b="1" spc="-365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representation.</a:t>
            </a:r>
            <a:r>
              <a:rPr sz="3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1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sanctioned by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85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inappropriate</a:t>
            </a: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65" dirty="0">
                <a:solidFill>
                  <a:srgbClr val="FFFFFF"/>
                </a:solidFill>
                <a:latin typeface="Arial"/>
                <a:cs typeface="Arial"/>
              </a:rPr>
              <a:t>behaviors</a:t>
            </a: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off </a:t>
            </a:r>
            <a:r>
              <a:rPr sz="3200" b="1" spc="-340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0" dirty="0">
                <a:solidFill>
                  <a:srgbClr val="FFFFFF"/>
                </a:solidFill>
                <a:latin typeface="Arial"/>
                <a:cs typeface="Arial"/>
              </a:rPr>
              <a:t>college-</a:t>
            </a:r>
            <a:r>
              <a:rPr sz="3200" b="1" spc="-245" dirty="0">
                <a:solidFill>
                  <a:srgbClr val="FFFFFF"/>
                </a:solidFill>
                <a:latin typeface="Arial"/>
                <a:cs typeface="Arial"/>
              </a:rPr>
              <a:t>sanctioned</a:t>
            </a: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4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32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70" dirty="0">
                <a:solidFill>
                  <a:srgbClr val="FFFFFF"/>
                </a:solidFill>
                <a:latin typeface="Arial"/>
                <a:cs typeface="Arial"/>
              </a:rPr>
              <a:t>college </a:t>
            </a:r>
            <a:r>
              <a:rPr sz="3200" b="1" spc="-245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32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1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65" dirty="0">
                <a:solidFill>
                  <a:srgbClr val="FFFFFF"/>
                </a:solidFill>
                <a:latin typeface="Arial"/>
                <a:cs typeface="Arial"/>
              </a:rPr>
              <a:t>violated.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914400"/>
            <a:ext cx="4909820" cy="122936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80010" rIns="0" bIns="0" rtlCol="0">
            <a:spAutoFit/>
          </a:bodyPr>
          <a:lstStyle/>
          <a:p>
            <a:pPr marL="241300" marR="828040">
              <a:lnSpc>
                <a:spcPct val="100000"/>
              </a:lnSpc>
              <a:spcBef>
                <a:spcPts val="630"/>
              </a:spcBef>
            </a:pPr>
            <a:r>
              <a:rPr sz="3600" spc="-710" dirty="0"/>
              <a:t>LSC</a:t>
            </a:r>
            <a:r>
              <a:rPr sz="3600" spc="-180" dirty="0"/>
              <a:t> </a:t>
            </a:r>
            <a:r>
              <a:rPr sz="3600" spc="-250" dirty="0"/>
              <a:t>Student</a:t>
            </a:r>
            <a:r>
              <a:rPr sz="3600" spc="-140" dirty="0"/>
              <a:t> </a:t>
            </a:r>
            <a:r>
              <a:rPr sz="3600" spc="-295" dirty="0"/>
              <a:t>Life </a:t>
            </a:r>
            <a:r>
              <a:rPr sz="3600" spc="-280" dirty="0"/>
              <a:t>Contact</a:t>
            </a:r>
            <a:r>
              <a:rPr sz="3600" spc="-225" dirty="0"/>
              <a:t> </a:t>
            </a:r>
            <a:r>
              <a:rPr sz="3600" spc="-180" dirty="0"/>
              <a:t>Information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6054" y="2686176"/>
            <a:ext cx="6385560" cy="1894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Life,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80" dirty="0">
                <a:solidFill>
                  <a:srgbClr val="FFFFFF"/>
                </a:solidFill>
                <a:latin typeface="Arial"/>
                <a:cs typeface="Arial"/>
              </a:rPr>
              <a:t>LSC-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North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Harris</a:t>
            </a:r>
            <a:endParaRPr sz="3200">
              <a:latin typeface="Arial"/>
              <a:cs typeface="Arial"/>
            </a:endParaRPr>
          </a:p>
          <a:p>
            <a:pPr marL="12700" marR="476250">
              <a:lnSpc>
                <a:spcPct val="173700"/>
              </a:lnSpc>
              <a:spcBef>
                <a:spcPts val="40"/>
              </a:spcBef>
            </a:pPr>
            <a:r>
              <a:rPr sz="2600" spc="-215" dirty="0">
                <a:solidFill>
                  <a:srgbClr val="FFFFFF"/>
                </a:solidFill>
                <a:latin typeface="Arial"/>
                <a:cs typeface="Arial"/>
              </a:rPr>
              <a:t>Kelsey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29" dirty="0">
                <a:solidFill>
                  <a:srgbClr val="FFFFFF"/>
                </a:solidFill>
                <a:latin typeface="Arial"/>
                <a:cs typeface="Arial"/>
              </a:rPr>
              <a:t>Jackson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6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65" dirty="0">
                <a:solidFill>
                  <a:srgbClr val="FFFFFF"/>
                </a:solidFill>
                <a:latin typeface="Arial"/>
                <a:cs typeface="Arial"/>
              </a:rPr>
              <a:t>Manager,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Activities </a:t>
            </a:r>
            <a:r>
              <a:rPr sz="2600" u="sng" spc="-1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Kelsey.Jackson@Lonestar.edu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2562" rIns="0" bIns="0" rtlCol="0">
            <a:spAutoFit/>
          </a:bodyPr>
          <a:lstStyle/>
          <a:p>
            <a:pPr marL="1003300">
              <a:lnSpc>
                <a:spcPct val="100000"/>
              </a:lnSpc>
              <a:spcBef>
                <a:spcPts val="95"/>
              </a:spcBef>
            </a:pPr>
            <a:r>
              <a:rPr cap="small" spc="-960" dirty="0"/>
              <a:t>Thank</a:t>
            </a:r>
            <a:r>
              <a:rPr cap="small" spc="-415" dirty="0"/>
              <a:t> </a:t>
            </a:r>
            <a:r>
              <a:rPr cap="small" spc="-1050" dirty="0"/>
              <a:t>you</a:t>
            </a:r>
          </a:p>
          <a:p>
            <a:pPr marL="1003300">
              <a:lnSpc>
                <a:spcPct val="100000"/>
              </a:lnSpc>
            </a:pPr>
            <a:r>
              <a:rPr cap="small" spc="-180" dirty="0"/>
              <a:t>&amp;</a:t>
            </a:r>
            <a:r>
              <a:rPr cap="small" spc="-420" dirty="0"/>
              <a:t> </a:t>
            </a:r>
            <a:r>
              <a:rPr cap="small" spc="-1350" dirty="0"/>
              <a:t>Be</a:t>
            </a:r>
            <a:r>
              <a:rPr cap="small" spc="495" dirty="0"/>
              <a:t> </a:t>
            </a:r>
            <a:r>
              <a:rPr cap="small" spc="-1315" dirty="0"/>
              <a:t>Safe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5105400" cy="99060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95580" rIns="0" bIns="0" rtlCol="0">
            <a:spAutoFit/>
          </a:bodyPr>
          <a:lstStyle/>
          <a:p>
            <a:pPr marL="1204595">
              <a:lnSpc>
                <a:spcPct val="100000"/>
              </a:lnSpc>
              <a:spcBef>
                <a:spcPts val="1540"/>
              </a:spcBef>
            </a:pPr>
            <a:r>
              <a:rPr sz="3600" spc="-360" dirty="0"/>
              <a:t>Types</a:t>
            </a:r>
            <a:r>
              <a:rPr sz="3600" spc="-175" dirty="0"/>
              <a:t> </a:t>
            </a:r>
            <a:r>
              <a:rPr sz="3600" spc="-190" dirty="0"/>
              <a:t>of </a:t>
            </a:r>
            <a:r>
              <a:rPr sz="3600" spc="-420" dirty="0"/>
              <a:t>Risk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45440" y="1672897"/>
            <a:ext cx="8420735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2740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Emotional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Incidents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alienate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harm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feelings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members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endParaRPr sz="2400">
              <a:latin typeface="Arial"/>
              <a:cs typeface="Arial"/>
            </a:endParaRPr>
          </a:p>
          <a:p>
            <a:pPr marL="812800" marR="218440" lvl="1" indent="-342900">
              <a:lnSpc>
                <a:spcPct val="100000"/>
              </a:lnSpc>
              <a:buChar char="•"/>
              <a:tabLst>
                <a:tab pos="812800" algn="l"/>
              </a:tabLst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Selecting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theme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stereotypes/offends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particular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240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buChar char="•"/>
              <a:tabLst>
                <a:tab pos="812800" algn="l"/>
              </a:tabLst>
            </a:pP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Psychological,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hazing,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assault,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eating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disorders,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alcohol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drug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abuse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20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5600" marR="13144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Occurrences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negatively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fiscal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stability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2400">
              <a:latin typeface="Arial"/>
              <a:cs typeface="Arial"/>
            </a:endParaRPr>
          </a:p>
          <a:p>
            <a:pPr marL="812800" marR="8255" lvl="1" indent="-342900">
              <a:lnSpc>
                <a:spcPct val="100000"/>
              </a:lnSpc>
              <a:buChar char="•"/>
              <a:tabLst>
                <a:tab pos="812800" algn="l"/>
              </a:tabLst>
            </a:pP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Paying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damages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incurred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band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booked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play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endParaRPr sz="2400">
              <a:latin typeface="Arial"/>
              <a:cs typeface="Arial"/>
            </a:endParaRPr>
          </a:p>
          <a:p>
            <a:pPr marL="812800" marR="647065" lvl="1" indent="-342900">
              <a:lnSpc>
                <a:spcPct val="100000"/>
              </a:lnSpc>
              <a:buChar char="•"/>
              <a:tabLst>
                <a:tab pos="812800" algn="l"/>
              </a:tabLst>
            </a:pP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Theft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misuse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funds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poor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accounting,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money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handling,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fundraising,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budgets,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oversight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5105400" cy="990600"/>
          </a:xfrm>
          <a:prstGeom prst="rect">
            <a:avLst/>
          </a:prstGeom>
          <a:solidFill>
            <a:srgbClr val="D02C2D"/>
          </a:solidFill>
        </p:spPr>
        <p:txBody>
          <a:bodyPr vert="horz" wrap="square" lIns="0" tIns="195580" rIns="0" bIns="0" rtlCol="0">
            <a:spAutoFit/>
          </a:bodyPr>
          <a:lstStyle/>
          <a:p>
            <a:pPr marL="1204595">
              <a:lnSpc>
                <a:spcPct val="100000"/>
              </a:lnSpc>
              <a:spcBef>
                <a:spcPts val="1540"/>
              </a:spcBef>
            </a:pPr>
            <a:r>
              <a:rPr sz="3600" spc="-360" dirty="0"/>
              <a:t>Types</a:t>
            </a:r>
            <a:r>
              <a:rPr sz="3600" spc="-175" dirty="0"/>
              <a:t> </a:t>
            </a:r>
            <a:r>
              <a:rPr sz="3600" spc="-190" dirty="0"/>
              <a:t>of </a:t>
            </a:r>
            <a:r>
              <a:rPr sz="3600" spc="-420" dirty="0"/>
              <a:t>Risk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9740" y="1918208"/>
            <a:ext cx="761682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1747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Facilities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safety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facilities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members/participants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maintenance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facilities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members/participants.</a:t>
            </a:r>
            <a:endParaRPr sz="240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buChar char="•"/>
              <a:tabLst>
                <a:tab pos="812800" algn="l"/>
              </a:tabLst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safety,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property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damage,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exceeding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room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capacity, crowd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control,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driving,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weather</a:t>
            </a:r>
            <a:endParaRPr sz="2400">
              <a:latin typeface="Arial"/>
              <a:cs typeface="Arial"/>
            </a:endParaRPr>
          </a:p>
          <a:p>
            <a:pPr marL="812800" marR="288925" lvl="1" indent="-342900">
              <a:lnSpc>
                <a:spcPct val="100000"/>
              </a:lnSpc>
              <a:buChar char="•"/>
              <a:tabLst>
                <a:tab pos="812800" algn="l"/>
              </a:tabLst>
            </a:pP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Reserving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too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participants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5268</Words>
  <Application>Microsoft Office PowerPoint</Application>
  <PresentationFormat>On-screen Show (4:3)</PresentationFormat>
  <Paragraphs>368</Paragraphs>
  <Slides>73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RSO Risk Management Training</vt:lpstr>
      <vt:lpstr>Clay’s Bill / House Bill 2639</vt:lpstr>
      <vt:lpstr>Clay’s Bill / House Bill 2639</vt:lpstr>
      <vt:lpstr>Clay’s Bill / House Bill 2639</vt:lpstr>
      <vt:lpstr>Risk Management Training Topics</vt:lpstr>
      <vt:lpstr>What is Risk Management?</vt:lpstr>
      <vt:lpstr>Types of Risk</vt:lpstr>
      <vt:lpstr>Types of Risk</vt:lpstr>
      <vt:lpstr>Types of Risk</vt:lpstr>
      <vt:lpstr>Accommodations for Students with Disabilities</vt:lpstr>
      <vt:lpstr>Students with Disabilities</vt:lpstr>
      <vt:lpstr>LSC Accommodation Policies</vt:lpstr>
      <vt:lpstr>Alcohol &amp; Illegal Drugs</vt:lpstr>
      <vt:lpstr>Staggering Statistics</vt:lpstr>
      <vt:lpstr>Standard Drink Size</vt:lpstr>
      <vt:lpstr>Standard Drink Size</vt:lpstr>
      <vt:lpstr>Texas Alcohol Laws</vt:lpstr>
      <vt:lpstr>Providing Alcohol to Minors</vt:lpstr>
      <vt:lpstr>Driving Under the Influence</vt:lpstr>
      <vt:lpstr>Driving While Intoxicated</vt:lpstr>
      <vt:lpstr>What is the 911 Lifeline Law?</vt:lpstr>
      <vt:lpstr>What is the 911 Lifeline Law?</vt:lpstr>
      <vt:lpstr>LSC Student Responsibilities</vt:lpstr>
      <vt:lpstr>Illegal Drug Use</vt:lpstr>
      <vt:lpstr>Controlled Substances under Texas Law</vt:lpstr>
      <vt:lpstr>Drug Possession in Texas</vt:lpstr>
      <vt:lpstr>Drug/Alcohol Overdose &amp; Response</vt:lpstr>
      <vt:lpstr>Drug/Alcohol Overdose &amp; Response</vt:lpstr>
      <vt:lpstr>Signs &amp; Symptoms of Drug/Alcohol Overdose</vt:lpstr>
      <vt:lpstr>Common Signs &amp; Symptoms</vt:lpstr>
      <vt:lpstr>What to do in the Event of an Overdose?</vt:lpstr>
      <vt:lpstr>What to do in the Event of an Overdose?</vt:lpstr>
      <vt:lpstr>What to do in the Event of an Overdose?</vt:lpstr>
      <vt:lpstr>Preventing Drug &amp; Alcohol Overdose</vt:lpstr>
      <vt:lpstr>Hazing</vt:lpstr>
      <vt:lpstr>What is Hazing?</vt:lpstr>
      <vt:lpstr>LSC Hazing Policy</vt:lpstr>
      <vt:lpstr>LSC Hazing Policy</vt:lpstr>
      <vt:lpstr>Hazing Offenses</vt:lpstr>
      <vt:lpstr>Organizational Hazing Offense , cont.</vt:lpstr>
      <vt:lpstr>Reporting Hazing</vt:lpstr>
      <vt:lpstr>Sexual Abuse &amp; Harassment</vt:lpstr>
      <vt:lpstr>LSC Sexual Misconduct Policies</vt:lpstr>
      <vt:lpstr>Sexual Misconduct Terms &amp; Definitions</vt:lpstr>
      <vt:lpstr>Sexual Misconduct Terms &amp; Definitions</vt:lpstr>
      <vt:lpstr>TITLE IX HARASSMENT</vt:lpstr>
      <vt:lpstr>Reporting Sexual Misconduct</vt:lpstr>
      <vt:lpstr>PowerPoint Presentation</vt:lpstr>
      <vt:lpstr>PowerPoint Presentation</vt:lpstr>
      <vt:lpstr>PowerPoint Presentation</vt:lpstr>
      <vt:lpstr>PowerPoint Presentation</vt:lpstr>
      <vt:lpstr>Internal Resources/Support</vt:lpstr>
      <vt:lpstr>External Resources/Support</vt:lpstr>
      <vt:lpstr>External Resources/Support</vt:lpstr>
      <vt:lpstr>Fire and General Safety</vt:lpstr>
      <vt:lpstr>Fire Safety</vt:lpstr>
      <vt:lpstr>LSC Weapons Policy</vt:lpstr>
      <vt:lpstr>Campus Carry</vt:lpstr>
      <vt:lpstr>In Case of Emergency</vt:lpstr>
      <vt:lpstr>Travel Policies &amp; Procedures</vt:lpstr>
      <vt:lpstr>Student Travel</vt:lpstr>
      <vt:lpstr>Non-Academic Student Travel</vt:lpstr>
      <vt:lpstr>Planning Your Travel</vt:lpstr>
      <vt:lpstr>Required Travel Paperwork</vt:lpstr>
      <vt:lpstr>Student-Provided Transportation</vt:lpstr>
      <vt:lpstr>College-Provided Transportation</vt:lpstr>
      <vt:lpstr>Driver Responsibilities</vt:lpstr>
      <vt:lpstr>Behavior at Registered Student Organization Events</vt:lpstr>
      <vt:lpstr>What to Consider when at an event?</vt:lpstr>
      <vt:lpstr>When planning social events, there are some guidelines to help keep things safe and fun:</vt:lpstr>
      <vt:lpstr>PowerPoint Presentation</vt:lpstr>
      <vt:lpstr>LSC Student Life Contact Information</vt:lpstr>
      <vt:lpstr>Thank you &amp; Be Safe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Jones</dc:creator>
  <cp:lastModifiedBy>Del Jesus, Maritza</cp:lastModifiedBy>
  <cp:revision>3</cp:revision>
  <dcterms:created xsi:type="dcterms:W3CDTF">2026-01-21T21:59:44Z</dcterms:created>
  <dcterms:modified xsi:type="dcterms:W3CDTF">2026-01-21T22:51:03Z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0x0101005FBE86D2411FFD449F4E949D60A9C197</vt:lpwstr>
  </property>
  <property fmtid="{D5CDD505-2E9C-101B-9397-08002B2CF9AE}" pid="3" name="Created">
    <vt:filetime>2020-10-22T00:00:00Z</vt:filetime>
  </property>
  <property fmtid="{D5CDD505-2E9C-101B-9397-08002B2CF9AE}" pid="4" name="Creator">
    <vt:lpwstr>Microsoft® PowerPoint® for Office 365</vt:lpwstr>
  </property>
  <property fmtid="{D5CDD505-2E9C-101B-9397-08002B2CF9AE}" pid="5" name="LastSaved">
    <vt:filetime>2026-01-21T00:00:00Z</vt:filetime>
  </property>
  <property fmtid="{D5CDD505-2E9C-101B-9397-08002B2CF9AE}" pid="6" name="Producer">
    <vt:lpwstr>Adobe PDF Library 19.10.123</vt:lpwstr>
  </property>
</Properties>
</file>