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7" r:id="rId3"/>
    <p:sldId id="272" r:id="rId4"/>
    <p:sldId id="262" r:id="rId5"/>
    <p:sldId id="258" r:id="rId6"/>
    <p:sldId id="271" r:id="rId7"/>
    <p:sldId id="266" r:id="rId8"/>
    <p:sldId id="260" r:id="rId9"/>
    <p:sldId id="268" r:id="rId10"/>
    <p:sldId id="261" r:id="rId11"/>
    <p:sldId id="269" r:id="rId12"/>
    <p:sldId id="270" r:id="rId13"/>
    <p:sldId id="259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8B229-D45A-4942-BBE6-07E08871D9DA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32E1B-5910-1B4B-BFF1-6AED2BFC3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1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5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1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0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9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6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1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7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1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9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2C00F-8D87-A643-83E5-BE388555A8D3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A76C5-6BEE-4849-8F7A-D87B0318C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6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nhmccd.edu/biol/ap1model/nervetorso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nhmccd.edu/biol/ap1model/nervetorso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nhmccd.edu/biol/ap1model/nervetorso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nhmccd.edu/biol/ap1model/nervetorso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nhmccd.edu/biol/ap1model/nervetorso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nhmccd.edu/biol/ap1model/nervetorso.jp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nhmccd.edu/biol/ap1model/nervetorso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.nhmccd.edu/biol/ap1model/nervetorso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880855" y="0"/>
            <a:ext cx="7470919" cy="4626428"/>
            <a:chOff x="350" y="1292"/>
            <a:chExt cx="5040" cy="3028"/>
          </a:xfrm>
        </p:grpSpPr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" y="1292"/>
              <a:ext cx="5040" cy="30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>
              <a:off x="3682" y="2588"/>
              <a:ext cx="624" cy="672"/>
            </a:xfrm>
            <a:prstGeom prst="upArrow">
              <a:avLst>
                <a:gd name="adj1" fmla="val 50000"/>
                <a:gd name="adj2" fmla="val 26923"/>
              </a:avLst>
            </a:prstGeom>
            <a:solidFill>
              <a:srgbClr val="1116C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3950" y="2492"/>
              <a:ext cx="96" cy="96"/>
            </a:xfrm>
            <a:prstGeom prst="ellipse">
              <a:avLst/>
            </a:prstGeom>
            <a:solidFill>
              <a:srgbClr val="FF00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5010005"/>
            <a:ext cx="34993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part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72249" y="4626428"/>
            <a:ext cx="4701552" cy="22315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Central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canal</a:t>
            </a:r>
          </a:p>
        </p:txBody>
      </p:sp>
    </p:spTree>
    <p:extLst>
      <p:ext uri="{BB962C8B-B14F-4D97-AF65-F5344CB8AC3E}">
        <p14:creationId xmlns:p14="http://schemas.microsoft.com/office/powerpoint/2010/main" val="338399075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5010005"/>
            <a:ext cx="34993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part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72249" y="4400603"/>
            <a:ext cx="4701552" cy="22315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Spinal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331526" y="0"/>
            <a:ext cx="6890080" cy="4199821"/>
            <a:chOff x="432" y="960"/>
            <a:chExt cx="5040" cy="3028"/>
          </a:xfrm>
        </p:grpSpPr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960"/>
              <a:ext cx="5040" cy="30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62" y="2352"/>
              <a:ext cx="1071" cy="480"/>
            </a:xfrm>
            <a:custGeom>
              <a:avLst/>
              <a:gdLst>
                <a:gd name="T0" fmla="*/ 126 w 1071"/>
                <a:gd name="T1" fmla="*/ 480 h 480"/>
                <a:gd name="T2" fmla="*/ 723 w 1071"/>
                <a:gd name="T3" fmla="*/ 363 h 480"/>
                <a:gd name="T4" fmla="*/ 915 w 1071"/>
                <a:gd name="T5" fmla="*/ 336 h 480"/>
                <a:gd name="T6" fmla="*/ 1002 w 1071"/>
                <a:gd name="T7" fmla="*/ 354 h 480"/>
                <a:gd name="T8" fmla="*/ 1071 w 1071"/>
                <a:gd name="T9" fmla="*/ 159 h 480"/>
                <a:gd name="T10" fmla="*/ 915 w 1071"/>
                <a:gd name="T11" fmla="*/ 0 h 480"/>
                <a:gd name="T12" fmla="*/ 684 w 1071"/>
                <a:gd name="T13" fmla="*/ 72 h 480"/>
                <a:gd name="T14" fmla="*/ 480 w 1071"/>
                <a:gd name="T15" fmla="*/ 123 h 480"/>
                <a:gd name="T16" fmla="*/ 195 w 1071"/>
                <a:gd name="T17" fmla="*/ 198 h 480"/>
                <a:gd name="T18" fmla="*/ 0 w 1071"/>
                <a:gd name="T19" fmla="*/ 255 h 480"/>
                <a:gd name="T20" fmla="*/ 9 w 1071"/>
                <a:gd name="T21" fmla="*/ 318 h 480"/>
                <a:gd name="T22" fmla="*/ 78 w 1071"/>
                <a:gd name="T23" fmla="*/ 471 h 480"/>
                <a:gd name="T24" fmla="*/ 126 w 1071"/>
                <a:gd name="T25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71" h="480">
                  <a:moveTo>
                    <a:pt x="126" y="480"/>
                  </a:moveTo>
                  <a:lnTo>
                    <a:pt x="723" y="363"/>
                  </a:lnTo>
                  <a:lnTo>
                    <a:pt x="915" y="336"/>
                  </a:lnTo>
                  <a:lnTo>
                    <a:pt x="1002" y="354"/>
                  </a:lnTo>
                  <a:lnTo>
                    <a:pt x="1071" y="159"/>
                  </a:lnTo>
                  <a:lnTo>
                    <a:pt x="915" y="0"/>
                  </a:lnTo>
                  <a:lnTo>
                    <a:pt x="684" y="72"/>
                  </a:lnTo>
                  <a:lnTo>
                    <a:pt x="480" y="123"/>
                  </a:lnTo>
                  <a:lnTo>
                    <a:pt x="195" y="198"/>
                  </a:lnTo>
                  <a:lnTo>
                    <a:pt x="0" y="255"/>
                  </a:lnTo>
                  <a:lnTo>
                    <a:pt x="9" y="318"/>
                  </a:lnTo>
                  <a:lnTo>
                    <a:pt x="78" y="471"/>
                  </a:lnTo>
                  <a:lnTo>
                    <a:pt x="126" y="480"/>
                  </a:ln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733298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498743"/>
            <a:ext cx="34993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 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68898" y="2765736"/>
            <a:ext cx="4701552" cy="27506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Thoracic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Spinal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nerves</a:t>
            </a:r>
          </a:p>
        </p:txBody>
      </p: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4929188" y="0"/>
            <a:ext cx="4214812" cy="6781800"/>
            <a:chOff x="3105" y="0"/>
            <a:chExt cx="2655" cy="4272"/>
          </a:xfrm>
        </p:grpSpPr>
        <p:pic>
          <p:nvPicPr>
            <p:cNvPr id="9" name="Picture 7" descr="nervetorso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5" y="0"/>
              <a:ext cx="2655" cy="4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AutoShape 8"/>
            <p:cNvSpPr>
              <a:spLocks/>
            </p:cNvSpPr>
            <p:nvPr/>
          </p:nvSpPr>
          <p:spPr bwMode="auto">
            <a:xfrm flipV="1">
              <a:off x="4699" y="1296"/>
              <a:ext cx="240" cy="1488"/>
            </a:xfrm>
            <a:prstGeom prst="rightBrace">
              <a:avLst>
                <a:gd name="adj1" fmla="val 51667"/>
                <a:gd name="adj2" fmla="val 50000"/>
              </a:avLst>
            </a:prstGeom>
            <a:noFill/>
            <a:ln w="762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641394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498743"/>
            <a:ext cx="34993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 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68898" y="2765736"/>
            <a:ext cx="4701552" cy="27506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Lumbar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Spinal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nerves</a:t>
            </a: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4826000" y="0"/>
            <a:ext cx="4318000" cy="6781800"/>
            <a:chOff x="3040" y="0"/>
            <a:chExt cx="2720" cy="4272"/>
          </a:xfrm>
        </p:grpSpPr>
        <p:pic>
          <p:nvPicPr>
            <p:cNvPr id="11" name="Picture 6" descr="nervetorso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0" y="0"/>
              <a:ext cx="2720" cy="4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AutoShape 7"/>
            <p:cNvSpPr>
              <a:spLocks/>
            </p:cNvSpPr>
            <p:nvPr/>
          </p:nvSpPr>
          <p:spPr bwMode="auto">
            <a:xfrm>
              <a:off x="4541" y="2678"/>
              <a:ext cx="240" cy="480"/>
            </a:xfrm>
            <a:prstGeom prst="rightBrace">
              <a:avLst>
                <a:gd name="adj1" fmla="val 16667"/>
                <a:gd name="adj2" fmla="val 50000"/>
              </a:avLst>
            </a:prstGeom>
            <a:noFill/>
            <a:ln w="762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16888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5010005"/>
            <a:ext cx="34993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part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72249" y="4400603"/>
            <a:ext cx="4701552" cy="22315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Dorsal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Root ganglion</a:t>
            </a:r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024251" y="0"/>
            <a:ext cx="7135000" cy="4400603"/>
            <a:chOff x="432" y="960"/>
            <a:chExt cx="5040" cy="3028"/>
          </a:xfrm>
        </p:grpSpPr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960"/>
              <a:ext cx="5040" cy="30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0" name="Oval 9"/>
            <p:cNvSpPr>
              <a:spLocks noChangeArrowheads="1"/>
            </p:cNvSpPr>
            <p:nvPr/>
          </p:nvSpPr>
          <p:spPr bwMode="auto">
            <a:xfrm rot="-1485203">
              <a:off x="1587" y="1989"/>
              <a:ext cx="558" cy="409"/>
            </a:xfrm>
            <a:prstGeom prst="ellipse">
              <a:avLst/>
            </a:prstGeom>
            <a:solidFill>
              <a:srgbClr val="FF00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9381506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4768850" y="0"/>
            <a:ext cx="4375150" cy="6781800"/>
            <a:chOff x="720" y="0"/>
            <a:chExt cx="2756" cy="4272"/>
          </a:xfrm>
        </p:grpSpPr>
        <p:pic>
          <p:nvPicPr>
            <p:cNvPr id="13" name="Picture 5" descr="nervetorso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0"/>
              <a:ext cx="2756" cy="4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1167" y="2868"/>
              <a:ext cx="158" cy="654"/>
            </a:xfrm>
            <a:custGeom>
              <a:avLst/>
              <a:gdLst>
                <a:gd name="T0" fmla="*/ 156 w 158"/>
                <a:gd name="T1" fmla="*/ 0 h 654"/>
                <a:gd name="T2" fmla="*/ 153 w 158"/>
                <a:gd name="T3" fmla="*/ 60 h 654"/>
                <a:gd name="T4" fmla="*/ 123 w 158"/>
                <a:gd name="T5" fmla="*/ 123 h 654"/>
                <a:gd name="T6" fmla="*/ 108 w 158"/>
                <a:gd name="T7" fmla="*/ 225 h 654"/>
                <a:gd name="T8" fmla="*/ 90 w 158"/>
                <a:gd name="T9" fmla="*/ 324 h 654"/>
                <a:gd name="T10" fmla="*/ 60 w 158"/>
                <a:gd name="T11" fmla="*/ 432 h 654"/>
                <a:gd name="T12" fmla="*/ 24 w 158"/>
                <a:gd name="T13" fmla="*/ 582 h 654"/>
                <a:gd name="T14" fmla="*/ 0 w 158"/>
                <a:gd name="T15" fmla="*/ 65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8" h="654">
                  <a:moveTo>
                    <a:pt x="156" y="0"/>
                  </a:moveTo>
                  <a:cubicBezTo>
                    <a:pt x="157" y="20"/>
                    <a:pt x="158" y="40"/>
                    <a:pt x="153" y="60"/>
                  </a:cubicBezTo>
                  <a:cubicBezTo>
                    <a:pt x="148" y="80"/>
                    <a:pt x="130" y="96"/>
                    <a:pt x="123" y="123"/>
                  </a:cubicBezTo>
                  <a:cubicBezTo>
                    <a:pt x="116" y="150"/>
                    <a:pt x="113" y="192"/>
                    <a:pt x="108" y="225"/>
                  </a:cubicBezTo>
                  <a:cubicBezTo>
                    <a:pt x="103" y="258"/>
                    <a:pt x="98" y="290"/>
                    <a:pt x="90" y="324"/>
                  </a:cubicBezTo>
                  <a:cubicBezTo>
                    <a:pt x="82" y="358"/>
                    <a:pt x="71" y="389"/>
                    <a:pt x="60" y="432"/>
                  </a:cubicBezTo>
                  <a:cubicBezTo>
                    <a:pt x="49" y="475"/>
                    <a:pt x="34" y="545"/>
                    <a:pt x="24" y="582"/>
                  </a:cubicBezTo>
                  <a:cubicBezTo>
                    <a:pt x="14" y="619"/>
                    <a:pt x="4" y="642"/>
                    <a:pt x="0" y="654"/>
                  </a:cubicBez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8898" y="27544"/>
            <a:ext cx="34993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 nerve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0" y="2707319"/>
            <a:ext cx="4884738" cy="31959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ulnar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</a:t>
            </a:r>
          </a:p>
        </p:txBody>
      </p:sp>
    </p:spTree>
    <p:extLst>
      <p:ext uri="{BB962C8B-B14F-4D97-AF65-F5344CB8AC3E}">
        <p14:creationId xmlns:p14="http://schemas.microsoft.com/office/powerpoint/2010/main" val="206191530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8898" y="27544"/>
            <a:ext cx="34993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 nerve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0" y="2707319"/>
            <a:ext cx="4884738" cy="31959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femoral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</a:t>
            </a:r>
          </a:p>
        </p:txBody>
      </p:sp>
      <p:pic>
        <p:nvPicPr>
          <p:cNvPr id="7" name="Picture 6" descr="nervetors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0"/>
            <a:ext cx="43180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7"/>
          <p:cNvSpPr/>
          <p:nvPr/>
        </p:nvSpPr>
        <p:spPr bwMode="auto">
          <a:xfrm>
            <a:off x="7304088" y="4849813"/>
            <a:ext cx="450850" cy="1920875"/>
          </a:xfrm>
          <a:custGeom>
            <a:avLst/>
            <a:gdLst>
              <a:gd name="connsiteX0" fmla="*/ 0 w 451413"/>
              <a:gd name="connsiteY0" fmla="*/ 0 h 1921398"/>
              <a:gd name="connsiteX1" fmla="*/ 150471 w 451413"/>
              <a:gd name="connsiteY1" fmla="*/ 335666 h 1921398"/>
              <a:gd name="connsiteX2" fmla="*/ 219919 w 451413"/>
              <a:gd name="connsiteY2" fmla="*/ 520861 h 1921398"/>
              <a:gd name="connsiteX3" fmla="*/ 324091 w 451413"/>
              <a:gd name="connsiteY3" fmla="*/ 775504 h 1921398"/>
              <a:gd name="connsiteX4" fmla="*/ 358816 w 451413"/>
              <a:gd name="connsiteY4" fmla="*/ 995423 h 1921398"/>
              <a:gd name="connsiteX5" fmla="*/ 405114 w 451413"/>
              <a:gd name="connsiteY5" fmla="*/ 1423686 h 1921398"/>
              <a:gd name="connsiteX6" fmla="*/ 439838 w 451413"/>
              <a:gd name="connsiteY6" fmla="*/ 1632031 h 1921398"/>
              <a:gd name="connsiteX7" fmla="*/ 439838 w 451413"/>
              <a:gd name="connsiteY7" fmla="*/ 1805651 h 1921398"/>
              <a:gd name="connsiteX8" fmla="*/ 451413 w 451413"/>
              <a:gd name="connsiteY8" fmla="*/ 1921398 h 1921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1413" h="1921398">
                <a:moveTo>
                  <a:pt x="0" y="0"/>
                </a:moveTo>
                <a:cubicBezTo>
                  <a:pt x="56909" y="124428"/>
                  <a:pt x="113818" y="248856"/>
                  <a:pt x="150471" y="335666"/>
                </a:cubicBezTo>
                <a:cubicBezTo>
                  <a:pt x="187124" y="422476"/>
                  <a:pt x="190982" y="447555"/>
                  <a:pt x="219919" y="520861"/>
                </a:cubicBezTo>
                <a:cubicBezTo>
                  <a:pt x="248856" y="594167"/>
                  <a:pt x="300942" y="696410"/>
                  <a:pt x="324091" y="775504"/>
                </a:cubicBezTo>
                <a:cubicBezTo>
                  <a:pt x="347240" y="854598"/>
                  <a:pt x="345312" y="887393"/>
                  <a:pt x="358816" y="995423"/>
                </a:cubicBezTo>
                <a:cubicBezTo>
                  <a:pt x="372320" y="1103453"/>
                  <a:pt x="391610" y="1317585"/>
                  <a:pt x="405114" y="1423686"/>
                </a:cubicBezTo>
                <a:cubicBezTo>
                  <a:pt x="418618" y="1529787"/>
                  <a:pt x="434051" y="1568370"/>
                  <a:pt x="439838" y="1632031"/>
                </a:cubicBezTo>
                <a:cubicBezTo>
                  <a:pt x="445625" y="1695692"/>
                  <a:pt x="437909" y="1757423"/>
                  <a:pt x="439838" y="1805651"/>
                </a:cubicBezTo>
                <a:cubicBezTo>
                  <a:pt x="441767" y="1853879"/>
                  <a:pt x="420547" y="1905965"/>
                  <a:pt x="451413" y="1921398"/>
                </a:cubicBezTo>
              </a:path>
            </a:pathLst>
          </a:custGeom>
          <a:noFill/>
          <a:ln w="41275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73552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498743"/>
            <a:ext cx="34993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 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68898" y="2765736"/>
            <a:ext cx="4701552" cy="27506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Cervical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Spinal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nerves</a:t>
            </a: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870450" y="0"/>
            <a:ext cx="4273550" cy="6781800"/>
            <a:chOff x="3068" y="0"/>
            <a:chExt cx="2692" cy="4272"/>
          </a:xfrm>
        </p:grpSpPr>
        <p:pic>
          <p:nvPicPr>
            <p:cNvPr id="11" name="Picture 7" descr="nervetorso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" y="0"/>
              <a:ext cx="2692" cy="4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4581" y="731"/>
              <a:ext cx="240" cy="528"/>
            </a:xfrm>
            <a:prstGeom prst="rightBrace">
              <a:avLst>
                <a:gd name="adj1" fmla="val 18333"/>
                <a:gd name="adj2" fmla="val 50000"/>
              </a:avLst>
            </a:prstGeom>
            <a:noFill/>
            <a:ln w="762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008411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5010005"/>
            <a:ext cx="34993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part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72249" y="4400603"/>
            <a:ext cx="4701552" cy="22315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Dorsal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root</a:t>
            </a:r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1065221" y="57374"/>
            <a:ext cx="7239172" cy="4343229"/>
            <a:chOff x="432" y="960"/>
            <a:chExt cx="5040" cy="3028"/>
          </a:xfrm>
        </p:grpSpPr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960"/>
              <a:ext cx="5040" cy="30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1308" y="1632"/>
              <a:ext cx="1770" cy="882"/>
            </a:xfrm>
            <a:custGeom>
              <a:avLst/>
              <a:gdLst>
                <a:gd name="T0" fmla="*/ 210 w 1770"/>
                <a:gd name="T1" fmla="*/ 870 h 870"/>
                <a:gd name="T2" fmla="*/ 324 w 1770"/>
                <a:gd name="T3" fmla="*/ 780 h 870"/>
                <a:gd name="T4" fmla="*/ 426 w 1770"/>
                <a:gd name="T5" fmla="*/ 762 h 870"/>
                <a:gd name="T6" fmla="*/ 540 w 1770"/>
                <a:gd name="T7" fmla="*/ 762 h 870"/>
                <a:gd name="T8" fmla="*/ 702 w 1770"/>
                <a:gd name="T9" fmla="*/ 708 h 870"/>
                <a:gd name="T10" fmla="*/ 810 w 1770"/>
                <a:gd name="T11" fmla="*/ 606 h 870"/>
                <a:gd name="T12" fmla="*/ 924 w 1770"/>
                <a:gd name="T13" fmla="*/ 528 h 870"/>
                <a:gd name="T14" fmla="*/ 1092 w 1770"/>
                <a:gd name="T15" fmla="*/ 474 h 870"/>
                <a:gd name="T16" fmla="*/ 1092 w 1770"/>
                <a:gd name="T17" fmla="*/ 414 h 870"/>
                <a:gd name="T18" fmla="*/ 1218 w 1770"/>
                <a:gd name="T19" fmla="*/ 306 h 870"/>
                <a:gd name="T20" fmla="*/ 1386 w 1770"/>
                <a:gd name="T21" fmla="*/ 222 h 870"/>
                <a:gd name="T22" fmla="*/ 1542 w 1770"/>
                <a:gd name="T23" fmla="*/ 210 h 870"/>
                <a:gd name="T24" fmla="*/ 1686 w 1770"/>
                <a:gd name="T25" fmla="*/ 54 h 870"/>
                <a:gd name="T26" fmla="*/ 1770 w 1770"/>
                <a:gd name="T27" fmla="*/ 0 h 870"/>
                <a:gd name="T28" fmla="*/ 1536 w 1770"/>
                <a:gd name="T29" fmla="*/ 42 h 870"/>
                <a:gd name="T30" fmla="*/ 1356 w 1770"/>
                <a:gd name="T31" fmla="*/ 42 h 870"/>
                <a:gd name="T32" fmla="*/ 1254 w 1770"/>
                <a:gd name="T33" fmla="*/ 84 h 870"/>
                <a:gd name="T34" fmla="*/ 1152 w 1770"/>
                <a:gd name="T35" fmla="*/ 162 h 870"/>
                <a:gd name="T36" fmla="*/ 1032 w 1770"/>
                <a:gd name="T37" fmla="*/ 240 h 870"/>
                <a:gd name="T38" fmla="*/ 984 w 1770"/>
                <a:gd name="T39" fmla="*/ 270 h 870"/>
                <a:gd name="T40" fmla="*/ 858 w 1770"/>
                <a:gd name="T41" fmla="*/ 312 h 870"/>
                <a:gd name="T42" fmla="*/ 696 w 1770"/>
                <a:gd name="T43" fmla="*/ 342 h 870"/>
                <a:gd name="T44" fmla="*/ 606 w 1770"/>
                <a:gd name="T45" fmla="*/ 342 h 870"/>
                <a:gd name="T46" fmla="*/ 516 w 1770"/>
                <a:gd name="T47" fmla="*/ 348 h 870"/>
                <a:gd name="T48" fmla="*/ 420 w 1770"/>
                <a:gd name="T49" fmla="*/ 396 h 870"/>
                <a:gd name="T50" fmla="*/ 342 w 1770"/>
                <a:gd name="T51" fmla="*/ 456 h 870"/>
                <a:gd name="T52" fmla="*/ 258 w 1770"/>
                <a:gd name="T53" fmla="*/ 576 h 870"/>
                <a:gd name="T54" fmla="*/ 120 w 1770"/>
                <a:gd name="T55" fmla="*/ 678 h 870"/>
                <a:gd name="T56" fmla="*/ 0 w 1770"/>
                <a:gd name="T57" fmla="*/ 726 h 870"/>
                <a:gd name="T58" fmla="*/ 210 w 1770"/>
                <a:gd name="T59" fmla="*/ 87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770" h="870">
                  <a:moveTo>
                    <a:pt x="210" y="870"/>
                  </a:moveTo>
                  <a:lnTo>
                    <a:pt x="324" y="780"/>
                  </a:lnTo>
                  <a:lnTo>
                    <a:pt x="426" y="762"/>
                  </a:lnTo>
                  <a:lnTo>
                    <a:pt x="540" y="762"/>
                  </a:lnTo>
                  <a:lnTo>
                    <a:pt x="702" y="708"/>
                  </a:lnTo>
                  <a:lnTo>
                    <a:pt x="810" y="606"/>
                  </a:lnTo>
                  <a:lnTo>
                    <a:pt x="924" y="528"/>
                  </a:lnTo>
                  <a:lnTo>
                    <a:pt x="1092" y="474"/>
                  </a:lnTo>
                  <a:lnTo>
                    <a:pt x="1092" y="414"/>
                  </a:lnTo>
                  <a:lnTo>
                    <a:pt x="1218" y="306"/>
                  </a:lnTo>
                  <a:lnTo>
                    <a:pt x="1386" y="222"/>
                  </a:lnTo>
                  <a:lnTo>
                    <a:pt x="1542" y="210"/>
                  </a:lnTo>
                  <a:lnTo>
                    <a:pt x="1686" y="54"/>
                  </a:lnTo>
                  <a:lnTo>
                    <a:pt x="1770" y="0"/>
                  </a:lnTo>
                  <a:lnTo>
                    <a:pt x="1536" y="42"/>
                  </a:lnTo>
                  <a:lnTo>
                    <a:pt x="1356" y="42"/>
                  </a:lnTo>
                  <a:lnTo>
                    <a:pt x="1254" y="84"/>
                  </a:lnTo>
                  <a:lnTo>
                    <a:pt x="1152" y="162"/>
                  </a:lnTo>
                  <a:lnTo>
                    <a:pt x="1032" y="240"/>
                  </a:lnTo>
                  <a:lnTo>
                    <a:pt x="984" y="270"/>
                  </a:lnTo>
                  <a:lnTo>
                    <a:pt x="858" y="312"/>
                  </a:lnTo>
                  <a:lnTo>
                    <a:pt x="696" y="342"/>
                  </a:lnTo>
                  <a:lnTo>
                    <a:pt x="606" y="342"/>
                  </a:lnTo>
                  <a:lnTo>
                    <a:pt x="516" y="348"/>
                  </a:lnTo>
                  <a:lnTo>
                    <a:pt x="420" y="396"/>
                  </a:lnTo>
                  <a:lnTo>
                    <a:pt x="342" y="456"/>
                  </a:lnTo>
                  <a:lnTo>
                    <a:pt x="258" y="576"/>
                  </a:lnTo>
                  <a:lnTo>
                    <a:pt x="120" y="678"/>
                  </a:lnTo>
                  <a:lnTo>
                    <a:pt x="0" y="726"/>
                  </a:lnTo>
                  <a:lnTo>
                    <a:pt x="210" y="870"/>
                  </a:ln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529804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4768850" y="76200"/>
            <a:ext cx="4375150" cy="6781800"/>
            <a:chOff x="3004" y="48"/>
            <a:chExt cx="2756" cy="4272"/>
          </a:xfrm>
        </p:grpSpPr>
        <p:pic>
          <p:nvPicPr>
            <p:cNvPr id="9" name="Picture 6" descr="nervetorso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" y="48"/>
              <a:ext cx="2756" cy="4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AutoShape 7"/>
            <p:cNvSpPr>
              <a:spLocks/>
            </p:cNvSpPr>
            <p:nvPr/>
          </p:nvSpPr>
          <p:spPr bwMode="auto">
            <a:xfrm>
              <a:off x="4457" y="3081"/>
              <a:ext cx="240" cy="432"/>
            </a:xfrm>
            <a:prstGeom prst="rightBrace">
              <a:avLst>
                <a:gd name="adj1" fmla="val 0"/>
                <a:gd name="adj2" fmla="val 50000"/>
              </a:avLst>
            </a:prstGeom>
            <a:noFill/>
            <a:ln w="762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498743"/>
            <a:ext cx="34993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are these 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68898" y="2765736"/>
            <a:ext cx="4701552" cy="275065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Sacral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Spinal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nerves</a:t>
            </a:r>
          </a:p>
        </p:txBody>
      </p:sp>
    </p:spTree>
    <p:extLst>
      <p:ext uri="{BB962C8B-B14F-4D97-AF65-F5344CB8AC3E}">
        <p14:creationId xmlns:p14="http://schemas.microsoft.com/office/powerpoint/2010/main" val="369202119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4768850" y="0"/>
            <a:ext cx="4375150" cy="6781800"/>
            <a:chOff x="720" y="0"/>
            <a:chExt cx="2756" cy="4272"/>
          </a:xfrm>
        </p:grpSpPr>
        <p:pic>
          <p:nvPicPr>
            <p:cNvPr id="9" name="Picture 5" descr="nervetorso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0"/>
              <a:ext cx="2756" cy="4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996" y="2712"/>
              <a:ext cx="120" cy="744"/>
            </a:xfrm>
            <a:custGeom>
              <a:avLst/>
              <a:gdLst>
                <a:gd name="T0" fmla="*/ 120 w 120"/>
                <a:gd name="T1" fmla="*/ 0 h 744"/>
                <a:gd name="T2" fmla="*/ 102 w 120"/>
                <a:gd name="T3" fmla="*/ 93 h 744"/>
                <a:gd name="T4" fmla="*/ 87 w 120"/>
                <a:gd name="T5" fmla="*/ 225 h 744"/>
                <a:gd name="T6" fmla="*/ 72 w 120"/>
                <a:gd name="T7" fmla="*/ 366 h 744"/>
                <a:gd name="T8" fmla="*/ 69 w 120"/>
                <a:gd name="T9" fmla="*/ 450 h 744"/>
                <a:gd name="T10" fmla="*/ 54 w 120"/>
                <a:gd name="T11" fmla="*/ 567 h 744"/>
                <a:gd name="T12" fmla="*/ 30 w 120"/>
                <a:gd name="T13" fmla="*/ 666 h 744"/>
                <a:gd name="T14" fmla="*/ 0 w 120"/>
                <a:gd name="T15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744">
                  <a:moveTo>
                    <a:pt x="120" y="0"/>
                  </a:moveTo>
                  <a:cubicBezTo>
                    <a:pt x="113" y="28"/>
                    <a:pt x="107" y="56"/>
                    <a:pt x="102" y="93"/>
                  </a:cubicBezTo>
                  <a:cubicBezTo>
                    <a:pt x="97" y="130"/>
                    <a:pt x="92" y="180"/>
                    <a:pt x="87" y="225"/>
                  </a:cubicBezTo>
                  <a:cubicBezTo>
                    <a:pt x="82" y="270"/>
                    <a:pt x="75" y="329"/>
                    <a:pt x="72" y="366"/>
                  </a:cubicBezTo>
                  <a:cubicBezTo>
                    <a:pt x="69" y="403"/>
                    <a:pt x="72" y="416"/>
                    <a:pt x="69" y="450"/>
                  </a:cubicBezTo>
                  <a:cubicBezTo>
                    <a:pt x="66" y="484"/>
                    <a:pt x="60" y="531"/>
                    <a:pt x="54" y="567"/>
                  </a:cubicBezTo>
                  <a:cubicBezTo>
                    <a:pt x="48" y="603"/>
                    <a:pt x="39" y="637"/>
                    <a:pt x="30" y="666"/>
                  </a:cubicBezTo>
                  <a:cubicBezTo>
                    <a:pt x="21" y="695"/>
                    <a:pt x="5" y="731"/>
                    <a:pt x="0" y="744"/>
                  </a:cubicBez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8898" y="27544"/>
            <a:ext cx="34993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 nerve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0" y="2707319"/>
            <a:ext cx="4884738" cy="31959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Radial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</a:t>
            </a:r>
          </a:p>
        </p:txBody>
      </p:sp>
    </p:spTree>
    <p:extLst>
      <p:ext uri="{BB962C8B-B14F-4D97-AF65-F5344CB8AC3E}">
        <p14:creationId xmlns:p14="http://schemas.microsoft.com/office/powerpoint/2010/main" val="19296900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86911" y="5010005"/>
            <a:ext cx="34993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part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72249" y="4400603"/>
            <a:ext cx="4701552" cy="22315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Ventral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Root</a:t>
            </a:r>
          </a:p>
        </p:txBody>
      </p: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1003765" y="0"/>
            <a:ext cx="7193085" cy="4240795"/>
            <a:chOff x="432" y="960"/>
            <a:chExt cx="5040" cy="3028"/>
          </a:xfrm>
        </p:grpSpPr>
        <p:pic>
          <p:nvPicPr>
            <p:cNvPr id="11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960"/>
              <a:ext cx="5040" cy="30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455" y="2523"/>
              <a:ext cx="1668" cy="717"/>
            </a:xfrm>
            <a:custGeom>
              <a:avLst/>
              <a:gdLst>
                <a:gd name="T0" fmla="*/ 78 w 1668"/>
                <a:gd name="T1" fmla="*/ 0 h 717"/>
                <a:gd name="T2" fmla="*/ 567 w 1668"/>
                <a:gd name="T3" fmla="*/ 153 h 717"/>
                <a:gd name="T4" fmla="*/ 978 w 1668"/>
                <a:gd name="T5" fmla="*/ 243 h 717"/>
                <a:gd name="T6" fmla="*/ 978 w 1668"/>
                <a:gd name="T7" fmla="*/ 282 h 717"/>
                <a:gd name="T8" fmla="*/ 1119 w 1668"/>
                <a:gd name="T9" fmla="*/ 333 h 717"/>
                <a:gd name="T10" fmla="*/ 1248 w 1668"/>
                <a:gd name="T11" fmla="*/ 390 h 717"/>
                <a:gd name="T12" fmla="*/ 1281 w 1668"/>
                <a:gd name="T13" fmla="*/ 444 h 717"/>
                <a:gd name="T14" fmla="*/ 1395 w 1668"/>
                <a:gd name="T15" fmla="*/ 519 h 717"/>
                <a:gd name="T16" fmla="*/ 1485 w 1668"/>
                <a:gd name="T17" fmla="*/ 612 h 717"/>
                <a:gd name="T18" fmla="*/ 1635 w 1668"/>
                <a:gd name="T19" fmla="*/ 483 h 717"/>
                <a:gd name="T20" fmla="*/ 1668 w 1668"/>
                <a:gd name="T21" fmla="*/ 525 h 717"/>
                <a:gd name="T22" fmla="*/ 1650 w 1668"/>
                <a:gd name="T23" fmla="*/ 699 h 717"/>
                <a:gd name="T24" fmla="*/ 1572 w 1668"/>
                <a:gd name="T25" fmla="*/ 699 h 717"/>
                <a:gd name="T26" fmla="*/ 1467 w 1668"/>
                <a:gd name="T27" fmla="*/ 717 h 717"/>
                <a:gd name="T28" fmla="*/ 1362 w 1668"/>
                <a:gd name="T29" fmla="*/ 696 h 717"/>
                <a:gd name="T30" fmla="*/ 1260 w 1668"/>
                <a:gd name="T31" fmla="*/ 675 h 717"/>
                <a:gd name="T32" fmla="*/ 1173 w 1668"/>
                <a:gd name="T33" fmla="*/ 624 h 717"/>
                <a:gd name="T34" fmla="*/ 1089 w 1668"/>
                <a:gd name="T35" fmla="*/ 549 h 717"/>
                <a:gd name="T36" fmla="*/ 1011 w 1668"/>
                <a:gd name="T37" fmla="*/ 474 h 717"/>
                <a:gd name="T38" fmla="*/ 918 w 1668"/>
                <a:gd name="T39" fmla="*/ 429 h 717"/>
                <a:gd name="T40" fmla="*/ 903 w 1668"/>
                <a:gd name="T41" fmla="*/ 444 h 717"/>
                <a:gd name="T42" fmla="*/ 678 w 1668"/>
                <a:gd name="T43" fmla="*/ 369 h 717"/>
                <a:gd name="T44" fmla="*/ 279 w 1668"/>
                <a:gd name="T45" fmla="*/ 267 h 717"/>
                <a:gd name="T46" fmla="*/ 0 w 1668"/>
                <a:gd name="T47" fmla="*/ 189 h 717"/>
                <a:gd name="T48" fmla="*/ 78 w 1668"/>
                <a:gd name="T49" fmla="*/ 0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68" h="717">
                  <a:moveTo>
                    <a:pt x="78" y="0"/>
                  </a:moveTo>
                  <a:lnTo>
                    <a:pt x="567" y="153"/>
                  </a:lnTo>
                  <a:lnTo>
                    <a:pt x="978" y="243"/>
                  </a:lnTo>
                  <a:lnTo>
                    <a:pt x="978" y="282"/>
                  </a:lnTo>
                  <a:lnTo>
                    <a:pt x="1119" y="333"/>
                  </a:lnTo>
                  <a:lnTo>
                    <a:pt x="1248" y="390"/>
                  </a:lnTo>
                  <a:lnTo>
                    <a:pt x="1281" y="444"/>
                  </a:lnTo>
                  <a:lnTo>
                    <a:pt x="1395" y="519"/>
                  </a:lnTo>
                  <a:lnTo>
                    <a:pt x="1485" y="612"/>
                  </a:lnTo>
                  <a:lnTo>
                    <a:pt x="1635" y="483"/>
                  </a:lnTo>
                  <a:lnTo>
                    <a:pt x="1668" y="525"/>
                  </a:lnTo>
                  <a:lnTo>
                    <a:pt x="1650" y="699"/>
                  </a:lnTo>
                  <a:lnTo>
                    <a:pt x="1572" y="699"/>
                  </a:lnTo>
                  <a:lnTo>
                    <a:pt x="1467" y="717"/>
                  </a:lnTo>
                  <a:lnTo>
                    <a:pt x="1362" y="696"/>
                  </a:lnTo>
                  <a:lnTo>
                    <a:pt x="1260" y="675"/>
                  </a:lnTo>
                  <a:lnTo>
                    <a:pt x="1173" y="624"/>
                  </a:lnTo>
                  <a:lnTo>
                    <a:pt x="1089" y="549"/>
                  </a:lnTo>
                  <a:lnTo>
                    <a:pt x="1011" y="474"/>
                  </a:lnTo>
                  <a:lnTo>
                    <a:pt x="918" y="429"/>
                  </a:lnTo>
                  <a:lnTo>
                    <a:pt x="903" y="444"/>
                  </a:lnTo>
                  <a:lnTo>
                    <a:pt x="678" y="369"/>
                  </a:lnTo>
                  <a:lnTo>
                    <a:pt x="279" y="267"/>
                  </a:lnTo>
                  <a:lnTo>
                    <a:pt x="0" y="189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654410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4768850" y="0"/>
            <a:ext cx="4375150" cy="6781800"/>
            <a:chOff x="720" y="0"/>
            <a:chExt cx="2756" cy="4272"/>
          </a:xfrm>
        </p:grpSpPr>
        <p:pic>
          <p:nvPicPr>
            <p:cNvPr id="8" name="Picture 5" descr="nervetorso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0"/>
              <a:ext cx="2756" cy="4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1080" y="2724"/>
              <a:ext cx="162" cy="774"/>
            </a:xfrm>
            <a:custGeom>
              <a:avLst/>
              <a:gdLst>
                <a:gd name="T0" fmla="*/ 162 w 162"/>
                <a:gd name="T1" fmla="*/ 0 h 774"/>
                <a:gd name="T2" fmla="*/ 138 w 162"/>
                <a:gd name="T3" fmla="*/ 171 h 774"/>
                <a:gd name="T4" fmla="*/ 111 w 162"/>
                <a:gd name="T5" fmla="*/ 282 h 774"/>
                <a:gd name="T6" fmla="*/ 87 w 162"/>
                <a:gd name="T7" fmla="*/ 420 h 774"/>
                <a:gd name="T8" fmla="*/ 42 w 162"/>
                <a:gd name="T9" fmla="*/ 624 h 774"/>
                <a:gd name="T10" fmla="*/ 0 w 162"/>
                <a:gd name="T11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774">
                  <a:moveTo>
                    <a:pt x="162" y="0"/>
                  </a:moveTo>
                  <a:cubicBezTo>
                    <a:pt x="154" y="62"/>
                    <a:pt x="146" y="124"/>
                    <a:pt x="138" y="171"/>
                  </a:cubicBezTo>
                  <a:cubicBezTo>
                    <a:pt x="130" y="218"/>
                    <a:pt x="119" y="241"/>
                    <a:pt x="111" y="282"/>
                  </a:cubicBezTo>
                  <a:cubicBezTo>
                    <a:pt x="103" y="323"/>
                    <a:pt x="98" y="363"/>
                    <a:pt x="87" y="420"/>
                  </a:cubicBezTo>
                  <a:cubicBezTo>
                    <a:pt x="76" y="477"/>
                    <a:pt x="56" y="565"/>
                    <a:pt x="42" y="624"/>
                  </a:cubicBezTo>
                  <a:cubicBezTo>
                    <a:pt x="28" y="683"/>
                    <a:pt x="14" y="728"/>
                    <a:pt x="0" y="774"/>
                  </a:cubicBezTo>
                </a:path>
              </a:pathLst>
            </a:custGeom>
            <a:noFill/>
            <a:ln w="57150" cap="flat" cmpd="sng">
              <a:solidFill>
                <a:srgbClr val="FFFF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8898" y="27544"/>
            <a:ext cx="34993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is this  nerve called?</a:t>
            </a:r>
            <a:endParaRPr lang="en-US" sz="4000" dirty="0">
              <a:latin typeface="Verdana" charset="0"/>
              <a:cs typeface="+mn-cs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0" y="2707319"/>
            <a:ext cx="4884738" cy="319596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median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nerve</a:t>
            </a:r>
          </a:p>
        </p:txBody>
      </p:sp>
    </p:spTree>
    <p:extLst>
      <p:ext uri="{BB962C8B-B14F-4D97-AF65-F5344CB8AC3E}">
        <p14:creationId xmlns:p14="http://schemas.microsoft.com/office/powerpoint/2010/main" val="341223106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ca6bf3abc8c515d48857a5c5328843bb275e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118</Words>
  <Application>Microsoft Office PowerPoint</Application>
  <PresentationFormat>On-screen Show (4:3)</PresentationFormat>
  <Paragraphs>56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 RG Spinal Cord and Nerves</dc:title>
  <dc:creator>Eva Vandergrifft</dc:creator>
  <cp:lastModifiedBy>Vandergrifft, Eva V</cp:lastModifiedBy>
  <cp:revision>5</cp:revision>
  <dcterms:created xsi:type="dcterms:W3CDTF">2011-10-01T17:57:41Z</dcterms:created>
  <dcterms:modified xsi:type="dcterms:W3CDTF">2013-02-21T21:33:06Z</dcterms:modified>
</cp:coreProperties>
</file>