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Relationship Id="rId27" Type="http://schemas.openxmlformats.org/officeDocument/2006/relationships/image" Target="../media/image26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jpg"/><Relationship Id="rId3" Type="http://schemas.openxmlformats.org/officeDocument/2006/relationships/image" Target="../media/image28.jp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15036" y="8902433"/>
            <a:ext cx="7319009" cy="904240"/>
          </a:xfrm>
          <a:custGeom>
            <a:avLst/>
            <a:gdLst/>
            <a:ahLst/>
            <a:cxnLst/>
            <a:rect l="l" t="t" r="r" b="b"/>
            <a:pathLst>
              <a:path w="7319009" h="904240">
                <a:moveTo>
                  <a:pt x="0" y="903884"/>
                </a:moveTo>
                <a:lnTo>
                  <a:pt x="7318895" y="903884"/>
                </a:lnTo>
                <a:lnTo>
                  <a:pt x="7318895" y="0"/>
                </a:lnTo>
                <a:lnTo>
                  <a:pt x="0" y="0"/>
                </a:lnTo>
                <a:lnTo>
                  <a:pt x="0" y="903884"/>
                </a:lnTo>
                <a:close/>
              </a:path>
            </a:pathLst>
          </a:custGeom>
          <a:ln w="25399">
            <a:solidFill>
              <a:srgbClr val="C7EAF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215036" y="6131305"/>
            <a:ext cx="7322820" cy="371475"/>
          </a:xfrm>
          <a:prstGeom prst="rect">
            <a:avLst/>
          </a:prstGeom>
          <a:solidFill>
            <a:srgbClr val="C7EAFB"/>
          </a:solidFill>
        </p:spPr>
        <p:txBody>
          <a:bodyPr wrap="square" lIns="0" tIns="33655" rIns="0" bIns="0" rtlCol="0" vert="horz">
            <a:spAutoFit/>
          </a:bodyPr>
          <a:lstStyle/>
          <a:p>
            <a:pPr marL="123825">
              <a:lnSpc>
                <a:spcPct val="100000"/>
              </a:lnSpc>
              <a:spcBef>
                <a:spcPts val="265"/>
              </a:spcBef>
            </a:pP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Strengthening Your Skill </a:t>
            </a:r>
            <a:r>
              <a:rPr dirty="0" sz="1800" spc="-25" b="1">
                <a:solidFill>
                  <a:srgbClr val="231F20"/>
                </a:solidFill>
                <a:latin typeface="Futura Std Bold"/>
                <a:cs typeface="Futura Std Bold"/>
              </a:rPr>
              <a:t>Set</a:t>
            </a:r>
            <a:endParaRPr sz="1800">
              <a:latin typeface="Futura Std Bold"/>
              <a:cs typeface="Futura Std Bold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224612" y="3373107"/>
            <a:ext cx="7313295" cy="371475"/>
          </a:xfrm>
          <a:custGeom>
            <a:avLst/>
            <a:gdLst/>
            <a:ahLst/>
            <a:cxnLst/>
            <a:rect l="l" t="t" r="r" b="b"/>
            <a:pathLst>
              <a:path w="7313295" h="371475">
                <a:moveTo>
                  <a:pt x="7312952" y="0"/>
                </a:moveTo>
                <a:lnTo>
                  <a:pt x="0" y="0"/>
                </a:lnTo>
                <a:lnTo>
                  <a:pt x="0" y="371347"/>
                </a:lnTo>
                <a:lnTo>
                  <a:pt x="7312952" y="371347"/>
                </a:lnTo>
                <a:lnTo>
                  <a:pt x="7312952" y="0"/>
                </a:lnTo>
                <a:close/>
              </a:path>
            </a:pathLst>
          </a:custGeom>
          <a:solidFill>
            <a:srgbClr val="C7EAF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2424893" y="3394316"/>
            <a:ext cx="16211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You Got </a:t>
            </a:r>
            <a:r>
              <a:rPr dirty="0" sz="1800" spc="-10" b="1">
                <a:solidFill>
                  <a:srgbClr val="231F20"/>
                </a:solidFill>
                <a:latin typeface="Futura Std Bold"/>
                <a:cs typeface="Futura Std Bold"/>
              </a:rPr>
              <a:t>This!</a:t>
            </a:r>
            <a:endParaRPr sz="1800">
              <a:latin typeface="Futura Std Bold"/>
              <a:cs typeface="Futura Std Bold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65493" y="3344227"/>
            <a:ext cx="4733290" cy="2693670"/>
            <a:chOff x="65493" y="3344227"/>
            <a:chExt cx="4733290" cy="2693670"/>
          </a:xfrm>
        </p:grpSpPr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493" y="3344227"/>
              <a:ext cx="2658464" cy="2561386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48661" y="5201297"/>
              <a:ext cx="2304280" cy="795464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4792642" y="3846875"/>
              <a:ext cx="0" cy="2185035"/>
            </a:xfrm>
            <a:custGeom>
              <a:avLst/>
              <a:gdLst/>
              <a:ahLst/>
              <a:cxnLst/>
              <a:rect l="l" t="t" r="r" b="b"/>
              <a:pathLst>
                <a:path w="0" h="2185035">
                  <a:moveTo>
                    <a:pt x="0" y="0"/>
                  </a:moveTo>
                  <a:lnTo>
                    <a:pt x="0" y="2184615"/>
                  </a:lnTo>
                </a:path>
              </a:pathLst>
            </a:custGeom>
            <a:ln w="11734">
              <a:solidFill>
                <a:srgbClr val="C7EAFB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2335808" y="1561015"/>
            <a:ext cx="3489960" cy="162560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Scan</a:t>
            </a:r>
            <a:r>
              <a:rPr dirty="0" sz="1200" spc="2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2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QR</a:t>
            </a:r>
            <a:r>
              <a:rPr dirty="0" sz="1200" spc="2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code</a:t>
            </a:r>
            <a:r>
              <a:rPr dirty="0" sz="1200" spc="2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2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access</a:t>
            </a:r>
            <a:r>
              <a:rPr dirty="0" sz="1200" spc="2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65" b="1">
                <a:solidFill>
                  <a:srgbClr val="231F20"/>
                </a:solidFill>
                <a:latin typeface="Arial"/>
                <a:cs typeface="Arial"/>
              </a:rPr>
              <a:t>LoneStar.edu/ITHelp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any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time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for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information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links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regarding:</a:t>
            </a:r>
            <a:endParaRPr sz="1200">
              <a:latin typeface="Futura Std Book"/>
              <a:cs typeface="Futura Std Book"/>
            </a:endParaRPr>
          </a:p>
          <a:p>
            <a:pPr marL="198120" indent="-185420">
              <a:lnSpc>
                <a:spcPct val="100000"/>
              </a:lnSpc>
              <a:spcBef>
                <a:spcPts val="360"/>
              </a:spcBef>
              <a:buChar char="•"/>
              <a:tabLst>
                <a:tab pos="19812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getting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IT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help,</a:t>
            </a:r>
            <a:endParaRPr sz="1200">
              <a:latin typeface="Futura Std Book"/>
              <a:cs typeface="Futura Std Book"/>
            </a:endParaRPr>
          </a:p>
          <a:p>
            <a:pPr marL="198120" indent="-185420">
              <a:lnSpc>
                <a:spcPct val="100000"/>
              </a:lnSpc>
              <a:spcBef>
                <a:spcPts val="360"/>
              </a:spcBef>
              <a:buChar char="•"/>
              <a:tabLst>
                <a:tab pos="19812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resetting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your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password,</a:t>
            </a:r>
            <a:endParaRPr sz="1200">
              <a:latin typeface="Futura Std Book"/>
              <a:cs typeface="Futura Std Book"/>
            </a:endParaRPr>
          </a:p>
          <a:p>
            <a:pPr marL="198120" indent="-185420">
              <a:lnSpc>
                <a:spcPct val="100000"/>
              </a:lnSpc>
              <a:spcBef>
                <a:spcPts val="360"/>
              </a:spcBef>
              <a:buChar char="•"/>
              <a:tabLst>
                <a:tab pos="19812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accessing</a:t>
            </a:r>
            <a:r>
              <a:rPr dirty="0" sz="1200" spc="-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Webex</a:t>
            </a:r>
            <a:r>
              <a:rPr dirty="0" sz="1200" spc="-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LSC</a:t>
            </a:r>
            <a:r>
              <a:rPr dirty="0" sz="1200" spc="-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Zoom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securely,</a:t>
            </a:r>
            <a:endParaRPr sz="1200">
              <a:latin typeface="Futura Std Book"/>
              <a:cs typeface="Futura Std Book"/>
            </a:endParaRPr>
          </a:p>
          <a:p>
            <a:pPr marL="198120" indent="-185420">
              <a:lnSpc>
                <a:spcPct val="100000"/>
              </a:lnSpc>
              <a:spcBef>
                <a:spcPts val="360"/>
              </a:spcBef>
              <a:buChar char="•"/>
              <a:tabLst>
                <a:tab pos="19812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sharing and storing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files,</a:t>
            </a:r>
            <a:endParaRPr sz="1200">
              <a:latin typeface="Futura Std Book"/>
              <a:cs typeface="Futura Std Book"/>
            </a:endParaRPr>
          </a:p>
          <a:p>
            <a:pPr marL="198120" indent="-185420">
              <a:lnSpc>
                <a:spcPct val="100000"/>
              </a:lnSpc>
              <a:spcBef>
                <a:spcPts val="360"/>
              </a:spcBef>
              <a:buChar char="•"/>
              <a:tabLst>
                <a:tab pos="19812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MORE!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374093" y="3840670"/>
            <a:ext cx="2299970" cy="1160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Wi-</a:t>
            </a: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Fi</a:t>
            </a:r>
            <a:r>
              <a:rPr dirty="0" sz="1200" spc="-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Access</a:t>
            </a:r>
            <a:endParaRPr sz="1200">
              <a:latin typeface="Futura Std Bold"/>
              <a:cs typeface="Futura Std Bold"/>
            </a:endParaRPr>
          </a:p>
          <a:p>
            <a:pPr algn="just" marL="12700" marR="5080">
              <a:lnSpc>
                <a:spcPct val="104200"/>
              </a:lnSpc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Students</a:t>
            </a:r>
            <a:r>
              <a:rPr dirty="0" sz="1200" spc="22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22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employees</a:t>
            </a:r>
            <a:r>
              <a:rPr dirty="0" sz="1200" spc="22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have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access</a:t>
            </a:r>
            <a:r>
              <a:rPr dirty="0" sz="1200" spc="36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37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our</a:t>
            </a:r>
            <a:r>
              <a:rPr dirty="0" sz="1200" spc="37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secure</a:t>
            </a:r>
            <a:r>
              <a:rPr dirty="0" sz="1200" spc="37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“LoneStar” wi-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fi</a:t>
            </a:r>
            <a:r>
              <a:rPr dirty="0" sz="1200" spc="49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network</a:t>
            </a:r>
            <a:r>
              <a:rPr dirty="0" sz="1200" spc="6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anytime</a:t>
            </a:r>
            <a:r>
              <a:rPr dirty="0" sz="1200" spc="65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while</a:t>
            </a:r>
            <a:r>
              <a:rPr dirty="0" sz="1200" spc="6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on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campus</a:t>
            </a:r>
            <a:r>
              <a:rPr dirty="0" sz="1200" spc="2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by</a:t>
            </a:r>
            <a:r>
              <a:rPr dirty="0" sz="1200" spc="2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logging</a:t>
            </a:r>
            <a:r>
              <a:rPr dirty="0" sz="1200" spc="2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2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with</a:t>
            </a:r>
            <a:r>
              <a:rPr dirty="0" sz="1200" spc="2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their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LSC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email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address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password.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36378" y="6607950"/>
            <a:ext cx="7260590" cy="398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 spc="-50">
                <a:solidFill>
                  <a:srgbClr val="231F20"/>
                </a:solidFill>
                <a:latin typeface="Futura Std Book"/>
                <a:cs typeface="Futura Std Book"/>
              </a:rPr>
              <a:t>We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highly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recommend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fantastic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(and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free!)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video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tutorials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available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these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sites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help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get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familiar,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or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boost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your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existing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skills,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with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some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of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most-used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applications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across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college: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373179" y="8953233"/>
            <a:ext cx="5128895" cy="779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We</a:t>
            </a:r>
            <a:r>
              <a:rPr dirty="0" sz="1200" spc="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also</a:t>
            </a:r>
            <a:r>
              <a:rPr dirty="0" sz="1200" spc="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have</a:t>
            </a:r>
            <a:r>
              <a:rPr dirty="0" sz="1200" spc="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</a:t>
            </a:r>
            <a:r>
              <a:rPr dirty="0" sz="1200" spc="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robust</a:t>
            </a:r>
            <a:r>
              <a:rPr dirty="0" sz="1200" spc="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library</a:t>
            </a:r>
            <a:r>
              <a:rPr dirty="0" sz="1200" spc="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of</a:t>
            </a:r>
            <a:r>
              <a:rPr dirty="0" sz="1200" spc="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helpful</a:t>
            </a:r>
            <a:r>
              <a:rPr dirty="0" sz="1200" spc="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how-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articles</a:t>
            </a:r>
            <a:r>
              <a:rPr dirty="0" sz="1200" spc="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available</a:t>
            </a:r>
            <a:r>
              <a:rPr dirty="0" sz="1200" spc="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faculty,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staff,</a:t>
            </a:r>
            <a:r>
              <a:rPr dirty="0" sz="1200" spc="20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204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students</a:t>
            </a:r>
            <a:r>
              <a:rPr dirty="0" sz="1200" spc="20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204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20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LSC</a:t>
            </a:r>
            <a:r>
              <a:rPr dirty="0" sz="1200" spc="204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Service</a:t>
            </a:r>
            <a:r>
              <a:rPr dirty="0" sz="1200" spc="204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Center</a:t>
            </a:r>
            <a:r>
              <a:rPr dirty="0" sz="1200" spc="200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within</a:t>
            </a:r>
            <a:r>
              <a:rPr dirty="0" sz="1200" spc="204">
                <a:solidFill>
                  <a:srgbClr val="231F20"/>
                </a:solidFill>
                <a:latin typeface="Futura Std Book"/>
                <a:cs typeface="Futura Std Book"/>
              </a:rPr>
              <a:t> 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ServiceNow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(</a:t>
            </a:r>
            <a:r>
              <a:rPr dirty="0" sz="1200" spc="-25" b="1">
                <a:solidFill>
                  <a:srgbClr val="231F20"/>
                </a:solidFill>
                <a:latin typeface="Arial"/>
                <a:cs typeface="Arial"/>
              </a:rPr>
              <a:t>LoneStar.edu/ITHelp</a:t>
            </a:r>
            <a:r>
              <a:rPr dirty="0" sz="1200" spc="49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&gt;</a:t>
            </a:r>
            <a:r>
              <a:rPr dirty="0" sz="1200" spc="4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b="1">
                <a:solidFill>
                  <a:srgbClr val="231F20"/>
                </a:solidFill>
                <a:latin typeface="Arial"/>
                <a:cs typeface="Arial"/>
              </a:rPr>
              <a:t>Quicklinks</a:t>
            </a:r>
            <a:r>
              <a:rPr dirty="0" sz="1200" spc="49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&gt;</a:t>
            </a:r>
            <a:r>
              <a:rPr dirty="0" sz="1200" spc="4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b="1">
                <a:solidFill>
                  <a:srgbClr val="231F20"/>
                </a:solidFill>
                <a:latin typeface="Arial"/>
                <a:cs typeface="Arial"/>
              </a:rPr>
              <a:t>"How</a:t>
            </a:r>
            <a:r>
              <a:rPr dirty="0" sz="1200" spc="44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231F20"/>
                </a:solidFill>
                <a:latin typeface="Arial"/>
                <a:cs typeface="Arial"/>
              </a:rPr>
              <a:t>Do</a:t>
            </a:r>
            <a:r>
              <a:rPr dirty="0" sz="1200" spc="44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65" b="1">
                <a:solidFill>
                  <a:srgbClr val="231F20"/>
                </a:solidFill>
                <a:latin typeface="Arial"/>
                <a:cs typeface="Arial"/>
              </a:rPr>
              <a:t>I...?"KnowledgeBase</a:t>
            </a:r>
            <a:r>
              <a:rPr dirty="0" sz="1200" spc="-65">
                <a:solidFill>
                  <a:srgbClr val="231F20"/>
                </a:solidFill>
                <a:latin typeface="Futura Std Book"/>
                <a:cs typeface="Futura Std Book"/>
              </a:rPr>
              <a:t>).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Sign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using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your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LSC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email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address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select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“Technology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Services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(OTS).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2496553" y="885697"/>
            <a:ext cx="340360" cy="65405"/>
          </a:xfrm>
          <a:custGeom>
            <a:avLst/>
            <a:gdLst/>
            <a:ahLst/>
            <a:cxnLst/>
            <a:rect l="l" t="t" r="r" b="b"/>
            <a:pathLst>
              <a:path w="340360" h="65405">
                <a:moveTo>
                  <a:pt x="339877" y="0"/>
                </a:moveTo>
                <a:lnTo>
                  <a:pt x="0" y="0"/>
                </a:lnTo>
                <a:lnTo>
                  <a:pt x="0" y="65316"/>
                </a:lnTo>
                <a:lnTo>
                  <a:pt x="339877" y="65316"/>
                </a:lnTo>
                <a:lnTo>
                  <a:pt x="339877" y="0"/>
                </a:lnTo>
                <a:close/>
              </a:path>
            </a:pathLst>
          </a:custGeom>
          <a:solidFill>
            <a:srgbClr val="1A39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6845769" y="885697"/>
            <a:ext cx="340360" cy="65405"/>
          </a:xfrm>
          <a:custGeom>
            <a:avLst/>
            <a:gdLst/>
            <a:ahLst/>
            <a:cxnLst/>
            <a:rect l="l" t="t" r="r" b="b"/>
            <a:pathLst>
              <a:path w="340359" h="65405">
                <a:moveTo>
                  <a:pt x="339877" y="0"/>
                </a:moveTo>
                <a:lnTo>
                  <a:pt x="0" y="0"/>
                </a:lnTo>
                <a:lnTo>
                  <a:pt x="0" y="65316"/>
                </a:lnTo>
                <a:lnTo>
                  <a:pt x="339877" y="65316"/>
                </a:lnTo>
                <a:lnTo>
                  <a:pt x="339877" y="0"/>
                </a:lnTo>
                <a:close/>
              </a:path>
            </a:pathLst>
          </a:custGeom>
          <a:solidFill>
            <a:srgbClr val="1A39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6" name="object 16" descr=""/>
          <p:cNvGrpSpPr/>
          <p:nvPr/>
        </p:nvGrpSpPr>
        <p:grpSpPr>
          <a:xfrm>
            <a:off x="4253096" y="282635"/>
            <a:ext cx="949325" cy="428625"/>
            <a:chOff x="4253096" y="282635"/>
            <a:chExt cx="949325" cy="428625"/>
          </a:xfrm>
        </p:grpSpPr>
        <p:sp>
          <p:nvSpPr>
            <p:cNvPr id="17" name="object 17" descr=""/>
            <p:cNvSpPr/>
            <p:nvPr/>
          </p:nvSpPr>
          <p:spPr>
            <a:xfrm>
              <a:off x="4253096" y="438957"/>
              <a:ext cx="194310" cy="262255"/>
            </a:xfrm>
            <a:custGeom>
              <a:avLst/>
              <a:gdLst/>
              <a:ahLst/>
              <a:cxnLst/>
              <a:rect l="l" t="t" r="r" b="b"/>
              <a:pathLst>
                <a:path w="194310" h="262255">
                  <a:moveTo>
                    <a:pt x="194157" y="0"/>
                  </a:moveTo>
                  <a:lnTo>
                    <a:pt x="176504" y="0"/>
                  </a:lnTo>
                  <a:lnTo>
                    <a:pt x="150802" y="2701"/>
                  </a:lnTo>
                  <a:lnTo>
                    <a:pt x="127841" y="11026"/>
                  </a:lnTo>
                  <a:lnTo>
                    <a:pt x="108285" y="25310"/>
                  </a:lnTo>
                  <a:lnTo>
                    <a:pt x="92798" y="45885"/>
                  </a:lnTo>
                  <a:lnTo>
                    <a:pt x="91782" y="45885"/>
                  </a:lnTo>
                  <a:lnTo>
                    <a:pt x="91782" y="3530"/>
                  </a:lnTo>
                  <a:lnTo>
                    <a:pt x="0" y="3530"/>
                  </a:lnTo>
                  <a:lnTo>
                    <a:pt x="0" y="262216"/>
                  </a:lnTo>
                  <a:lnTo>
                    <a:pt x="91782" y="262216"/>
                  </a:lnTo>
                  <a:lnTo>
                    <a:pt x="91782" y="157835"/>
                  </a:lnTo>
                  <a:lnTo>
                    <a:pt x="94549" y="126901"/>
                  </a:lnTo>
                  <a:lnTo>
                    <a:pt x="104454" y="102111"/>
                  </a:lnTo>
                  <a:lnTo>
                    <a:pt x="123908" y="85640"/>
                  </a:lnTo>
                  <a:lnTo>
                    <a:pt x="155320" y="79667"/>
                  </a:lnTo>
                  <a:lnTo>
                    <a:pt x="165573" y="80015"/>
                  </a:lnTo>
                  <a:lnTo>
                    <a:pt x="175306" y="81310"/>
                  </a:lnTo>
                  <a:lnTo>
                    <a:pt x="184755" y="83926"/>
                  </a:lnTo>
                  <a:lnTo>
                    <a:pt x="194157" y="88239"/>
                  </a:lnTo>
                  <a:lnTo>
                    <a:pt x="194157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32600" y="593267"/>
              <a:ext cx="118008" cy="117982"/>
            </a:xfrm>
            <a:prstGeom prst="rect">
              <a:avLst/>
            </a:prstGeom>
          </p:spPr>
        </p:pic>
        <p:sp>
          <p:nvSpPr>
            <p:cNvPr id="19" name="object 19" descr=""/>
            <p:cNvSpPr/>
            <p:nvPr/>
          </p:nvSpPr>
          <p:spPr>
            <a:xfrm>
              <a:off x="4588903" y="282638"/>
              <a:ext cx="613410" cy="427355"/>
            </a:xfrm>
            <a:custGeom>
              <a:avLst/>
              <a:gdLst/>
              <a:ahLst/>
              <a:cxnLst/>
              <a:rect l="l" t="t" r="r" b="b"/>
              <a:pathLst>
                <a:path w="613410" h="427355">
                  <a:moveTo>
                    <a:pt x="284924" y="294995"/>
                  </a:moveTo>
                  <a:lnTo>
                    <a:pt x="279488" y="251625"/>
                  </a:lnTo>
                  <a:lnTo>
                    <a:pt x="262915" y="210781"/>
                  </a:lnTo>
                  <a:lnTo>
                    <a:pt x="231876" y="176453"/>
                  </a:lnTo>
                  <a:lnTo>
                    <a:pt x="199694" y="161201"/>
                  </a:lnTo>
                  <a:lnTo>
                    <a:pt x="199694" y="251625"/>
                  </a:lnTo>
                  <a:lnTo>
                    <a:pt x="93294" y="251625"/>
                  </a:lnTo>
                  <a:lnTo>
                    <a:pt x="100380" y="233972"/>
                  </a:lnTo>
                  <a:lnTo>
                    <a:pt x="112585" y="221183"/>
                  </a:lnTo>
                  <a:lnTo>
                    <a:pt x="128752" y="213410"/>
                  </a:lnTo>
                  <a:lnTo>
                    <a:pt x="147764" y="210781"/>
                  </a:lnTo>
                  <a:lnTo>
                    <a:pt x="165658" y="213690"/>
                  </a:lnTo>
                  <a:lnTo>
                    <a:pt x="181292" y="221945"/>
                  </a:lnTo>
                  <a:lnTo>
                    <a:pt x="193141" y="234823"/>
                  </a:lnTo>
                  <a:lnTo>
                    <a:pt x="199694" y="251625"/>
                  </a:lnTo>
                  <a:lnTo>
                    <a:pt x="199694" y="161201"/>
                  </a:lnTo>
                  <a:lnTo>
                    <a:pt x="192417" y="157746"/>
                  </a:lnTo>
                  <a:lnTo>
                    <a:pt x="143217" y="151269"/>
                  </a:lnTo>
                  <a:lnTo>
                    <a:pt x="95986" y="157365"/>
                  </a:lnTo>
                  <a:lnTo>
                    <a:pt x="56426" y="175082"/>
                  </a:lnTo>
                  <a:lnTo>
                    <a:pt x="26162" y="203555"/>
                  </a:lnTo>
                  <a:lnTo>
                    <a:pt x="6807" y="241973"/>
                  </a:lnTo>
                  <a:lnTo>
                    <a:pt x="0" y="289445"/>
                  </a:lnTo>
                  <a:lnTo>
                    <a:pt x="7340" y="338035"/>
                  </a:lnTo>
                  <a:lnTo>
                    <a:pt x="28028" y="376466"/>
                  </a:lnTo>
                  <a:lnTo>
                    <a:pt x="60020" y="404368"/>
                  </a:lnTo>
                  <a:lnTo>
                    <a:pt x="101282" y="421360"/>
                  </a:lnTo>
                  <a:lnTo>
                    <a:pt x="149783" y="427113"/>
                  </a:lnTo>
                  <a:lnTo>
                    <a:pt x="171919" y="425780"/>
                  </a:lnTo>
                  <a:lnTo>
                    <a:pt x="213741" y="414985"/>
                  </a:lnTo>
                  <a:lnTo>
                    <a:pt x="249123" y="393039"/>
                  </a:lnTo>
                  <a:lnTo>
                    <a:pt x="272592" y="362064"/>
                  </a:lnTo>
                  <a:lnTo>
                    <a:pt x="274104" y="359549"/>
                  </a:lnTo>
                  <a:lnTo>
                    <a:pt x="281393" y="338366"/>
                  </a:lnTo>
                  <a:lnTo>
                    <a:pt x="193141" y="338366"/>
                  </a:lnTo>
                  <a:lnTo>
                    <a:pt x="184797" y="349300"/>
                  </a:lnTo>
                  <a:lnTo>
                    <a:pt x="174802" y="356641"/>
                  </a:lnTo>
                  <a:lnTo>
                    <a:pt x="163004" y="360768"/>
                  </a:lnTo>
                  <a:lnTo>
                    <a:pt x="149275" y="362064"/>
                  </a:lnTo>
                  <a:lnTo>
                    <a:pt x="124333" y="358330"/>
                  </a:lnTo>
                  <a:lnTo>
                    <a:pt x="106349" y="347319"/>
                  </a:lnTo>
                  <a:lnTo>
                    <a:pt x="95440" y="329311"/>
                  </a:lnTo>
                  <a:lnTo>
                    <a:pt x="91782" y="304584"/>
                  </a:lnTo>
                  <a:lnTo>
                    <a:pt x="284924" y="304584"/>
                  </a:lnTo>
                  <a:lnTo>
                    <a:pt x="284924" y="294995"/>
                  </a:lnTo>
                  <a:close/>
                </a:path>
                <a:path w="613410" h="427355">
                  <a:moveTo>
                    <a:pt x="613181" y="0"/>
                  </a:moveTo>
                  <a:lnTo>
                    <a:pt x="524433" y="0"/>
                  </a:lnTo>
                  <a:lnTo>
                    <a:pt x="524433" y="289445"/>
                  </a:lnTo>
                  <a:lnTo>
                    <a:pt x="520458" y="312343"/>
                  </a:lnTo>
                  <a:lnTo>
                    <a:pt x="508914" y="330746"/>
                  </a:lnTo>
                  <a:lnTo>
                    <a:pt x="490385" y="343001"/>
                  </a:lnTo>
                  <a:lnTo>
                    <a:pt x="465416" y="347446"/>
                  </a:lnTo>
                  <a:lnTo>
                    <a:pt x="440448" y="343001"/>
                  </a:lnTo>
                  <a:lnTo>
                    <a:pt x="421919" y="330746"/>
                  </a:lnTo>
                  <a:lnTo>
                    <a:pt x="410387" y="312343"/>
                  </a:lnTo>
                  <a:lnTo>
                    <a:pt x="406425" y="289445"/>
                  </a:lnTo>
                  <a:lnTo>
                    <a:pt x="410387" y="266903"/>
                  </a:lnTo>
                  <a:lnTo>
                    <a:pt x="421919" y="248285"/>
                  </a:lnTo>
                  <a:lnTo>
                    <a:pt x="440448" y="235623"/>
                  </a:lnTo>
                  <a:lnTo>
                    <a:pt x="465416" y="230949"/>
                  </a:lnTo>
                  <a:lnTo>
                    <a:pt x="490385" y="235623"/>
                  </a:lnTo>
                  <a:lnTo>
                    <a:pt x="508914" y="248285"/>
                  </a:lnTo>
                  <a:lnTo>
                    <a:pt x="520458" y="266903"/>
                  </a:lnTo>
                  <a:lnTo>
                    <a:pt x="524344" y="288950"/>
                  </a:lnTo>
                  <a:lnTo>
                    <a:pt x="524433" y="289445"/>
                  </a:lnTo>
                  <a:lnTo>
                    <a:pt x="524433" y="0"/>
                  </a:lnTo>
                  <a:lnTo>
                    <a:pt x="521398" y="0"/>
                  </a:lnTo>
                  <a:lnTo>
                    <a:pt x="521398" y="185064"/>
                  </a:lnTo>
                  <a:lnTo>
                    <a:pt x="504964" y="170218"/>
                  </a:lnTo>
                  <a:lnTo>
                    <a:pt x="485279" y="159664"/>
                  </a:lnTo>
                  <a:lnTo>
                    <a:pt x="463600" y="153365"/>
                  </a:lnTo>
                  <a:lnTo>
                    <a:pt x="441223" y="151269"/>
                  </a:lnTo>
                  <a:lnTo>
                    <a:pt x="398310" y="158470"/>
                  </a:lnTo>
                  <a:lnTo>
                    <a:pt x="362483" y="178384"/>
                  </a:lnTo>
                  <a:lnTo>
                    <a:pt x="335153" y="208470"/>
                  </a:lnTo>
                  <a:lnTo>
                    <a:pt x="317741" y="246164"/>
                  </a:lnTo>
                  <a:lnTo>
                    <a:pt x="311619" y="288950"/>
                  </a:lnTo>
                  <a:lnTo>
                    <a:pt x="317842" y="331787"/>
                  </a:lnTo>
                  <a:lnTo>
                    <a:pt x="335521" y="369608"/>
                  </a:lnTo>
                  <a:lnTo>
                    <a:pt x="363143" y="399834"/>
                  </a:lnTo>
                  <a:lnTo>
                    <a:pt x="399211" y="419862"/>
                  </a:lnTo>
                  <a:lnTo>
                    <a:pt x="442226" y="427113"/>
                  </a:lnTo>
                  <a:lnTo>
                    <a:pt x="464934" y="424903"/>
                  </a:lnTo>
                  <a:lnTo>
                    <a:pt x="486600" y="418096"/>
                  </a:lnTo>
                  <a:lnTo>
                    <a:pt x="505612" y="406476"/>
                  </a:lnTo>
                  <a:lnTo>
                    <a:pt x="520382" y="389801"/>
                  </a:lnTo>
                  <a:lnTo>
                    <a:pt x="521398" y="389801"/>
                  </a:lnTo>
                  <a:lnTo>
                    <a:pt x="521398" y="418541"/>
                  </a:lnTo>
                  <a:lnTo>
                    <a:pt x="613181" y="418541"/>
                  </a:lnTo>
                  <a:lnTo>
                    <a:pt x="613181" y="389801"/>
                  </a:lnTo>
                  <a:lnTo>
                    <a:pt x="613181" y="347446"/>
                  </a:lnTo>
                  <a:lnTo>
                    <a:pt x="613181" y="230949"/>
                  </a:lnTo>
                  <a:lnTo>
                    <a:pt x="613181" y="185064"/>
                  </a:lnTo>
                  <a:lnTo>
                    <a:pt x="613181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/>
          <p:nvPr/>
        </p:nvSpPr>
        <p:spPr>
          <a:xfrm>
            <a:off x="5258016" y="282638"/>
            <a:ext cx="582295" cy="465455"/>
          </a:xfrm>
          <a:custGeom>
            <a:avLst/>
            <a:gdLst/>
            <a:ahLst/>
            <a:cxnLst/>
            <a:rect l="l" t="t" r="r" b="b"/>
            <a:pathLst>
              <a:path w="582295" h="465455">
                <a:moveTo>
                  <a:pt x="275336" y="159854"/>
                </a:moveTo>
                <a:lnTo>
                  <a:pt x="183565" y="159854"/>
                </a:lnTo>
                <a:lnTo>
                  <a:pt x="183565" y="298018"/>
                </a:lnTo>
                <a:lnTo>
                  <a:pt x="181711" y="320598"/>
                </a:lnTo>
                <a:lnTo>
                  <a:pt x="174802" y="338302"/>
                </a:lnTo>
                <a:lnTo>
                  <a:pt x="160794" y="349859"/>
                </a:lnTo>
                <a:lnTo>
                  <a:pt x="137668" y="353999"/>
                </a:lnTo>
                <a:lnTo>
                  <a:pt x="114554" y="349859"/>
                </a:lnTo>
                <a:lnTo>
                  <a:pt x="100545" y="338302"/>
                </a:lnTo>
                <a:lnTo>
                  <a:pt x="93637" y="320598"/>
                </a:lnTo>
                <a:lnTo>
                  <a:pt x="91782" y="298018"/>
                </a:lnTo>
                <a:lnTo>
                  <a:pt x="91782" y="159854"/>
                </a:lnTo>
                <a:lnTo>
                  <a:pt x="0" y="159854"/>
                </a:lnTo>
                <a:lnTo>
                  <a:pt x="0" y="315671"/>
                </a:lnTo>
                <a:lnTo>
                  <a:pt x="10591" y="369036"/>
                </a:lnTo>
                <a:lnTo>
                  <a:pt x="39712" y="403352"/>
                </a:lnTo>
                <a:lnTo>
                  <a:pt x="83388" y="421690"/>
                </a:lnTo>
                <a:lnTo>
                  <a:pt x="137668" y="427113"/>
                </a:lnTo>
                <a:lnTo>
                  <a:pt x="191947" y="421690"/>
                </a:lnTo>
                <a:lnTo>
                  <a:pt x="235623" y="403352"/>
                </a:lnTo>
                <a:lnTo>
                  <a:pt x="264744" y="369036"/>
                </a:lnTo>
                <a:lnTo>
                  <a:pt x="275336" y="315671"/>
                </a:lnTo>
                <a:lnTo>
                  <a:pt x="275336" y="159854"/>
                </a:lnTo>
                <a:close/>
              </a:path>
              <a:path w="582295" h="465455">
                <a:moveTo>
                  <a:pt x="581914" y="0"/>
                </a:moveTo>
                <a:lnTo>
                  <a:pt x="509803" y="0"/>
                </a:lnTo>
                <a:lnTo>
                  <a:pt x="317169" y="465442"/>
                </a:lnTo>
                <a:lnTo>
                  <a:pt x="389280" y="465442"/>
                </a:lnTo>
                <a:lnTo>
                  <a:pt x="581914" y="0"/>
                </a:lnTo>
                <a:close/>
              </a:path>
            </a:pathLst>
          </a:custGeom>
          <a:solidFill>
            <a:srgbClr val="1A39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5885789" y="282638"/>
            <a:ext cx="1234440" cy="427355"/>
          </a:xfrm>
          <a:custGeom>
            <a:avLst/>
            <a:gdLst/>
            <a:ahLst/>
            <a:cxnLst/>
            <a:rect l="l" t="t" r="r" b="b"/>
            <a:pathLst>
              <a:path w="1234440" h="427355">
                <a:moveTo>
                  <a:pt x="98844" y="38328"/>
                </a:moveTo>
                <a:lnTo>
                  <a:pt x="0" y="38328"/>
                </a:lnTo>
                <a:lnTo>
                  <a:pt x="0" y="418541"/>
                </a:lnTo>
                <a:lnTo>
                  <a:pt x="98844" y="418541"/>
                </a:lnTo>
                <a:lnTo>
                  <a:pt x="98844" y="38328"/>
                </a:lnTo>
                <a:close/>
              </a:path>
              <a:path w="1234440" h="427355">
                <a:moveTo>
                  <a:pt x="396341" y="38811"/>
                </a:moveTo>
                <a:lnTo>
                  <a:pt x="134124" y="38811"/>
                </a:lnTo>
                <a:lnTo>
                  <a:pt x="134124" y="122631"/>
                </a:lnTo>
                <a:lnTo>
                  <a:pt x="215811" y="122631"/>
                </a:lnTo>
                <a:lnTo>
                  <a:pt x="215811" y="418541"/>
                </a:lnTo>
                <a:lnTo>
                  <a:pt x="314655" y="418541"/>
                </a:lnTo>
                <a:lnTo>
                  <a:pt x="314655" y="122631"/>
                </a:lnTo>
                <a:lnTo>
                  <a:pt x="396341" y="122631"/>
                </a:lnTo>
                <a:lnTo>
                  <a:pt x="396341" y="38811"/>
                </a:lnTo>
                <a:close/>
              </a:path>
              <a:path w="1234440" h="427355">
                <a:moveTo>
                  <a:pt x="772515" y="37744"/>
                </a:moveTo>
                <a:lnTo>
                  <a:pt x="673671" y="37744"/>
                </a:lnTo>
                <a:lnTo>
                  <a:pt x="673671" y="185064"/>
                </a:lnTo>
                <a:lnTo>
                  <a:pt x="530961" y="185064"/>
                </a:lnTo>
                <a:lnTo>
                  <a:pt x="530961" y="37744"/>
                </a:lnTo>
                <a:lnTo>
                  <a:pt x="432130" y="37744"/>
                </a:lnTo>
                <a:lnTo>
                  <a:pt x="432130" y="185064"/>
                </a:lnTo>
                <a:lnTo>
                  <a:pt x="432130" y="262534"/>
                </a:lnTo>
                <a:lnTo>
                  <a:pt x="432130" y="418744"/>
                </a:lnTo>
                <a:lnTo>
                  <a:pt x="530961" y="418744"/>
                </a:lnTo>
                <a:lnTo>
                  <a:pt x="530961" y="262534"/>
                </a:lnTo>
                <a:lnTo>
                  <a:pt x="673671" y="262534"/>
                </a:lnTo>
                <a:lnTo>
                  <a:pt x="673671" y="418744"/>
                </a:lnTo>
                <a:lnTo>
                  <a:pt x="772515" y="418744"/>
                </a:lnTo>
                <a:lnTo>
                  <a:pt x="772515" y="262534"/>
                </a:lnTo>
                <a:lnTo>
                  <a:pt x="772515" y="185064"/>
                </a:lnTo>
                <a:lnTo>
                  <a:pt x="772515" y="37744"/>
                </a:lnTo>
                <a:close/>
              </a:path>
              <a:path w="1234440" h="427355">
                <a:moveTo>
                  <a:pt x="1100759" y="294995"/>
                </a:moveTo>
                <a:lnTo>
                  <a:pt x="1095324" y="251625"/>
                </a:lnTo>
                <a:lnTo>
                  <a:pt x="1078750" y="210781"/>
                </a:lnTo>
                <a:lnTo>
                  <a:pt x="1047711" y="176453"/>
                </a:lnTo>
                <a:lnTo>
                  <a:pt x="1015530" y="161201"/>
                </a:lnTo>
                <a:lnTo>
                  <a:pt x="1015530" y="251625"/>
                </a:lnTo>
                <a:lnTo>
                  <a:pt x="909129" y="251625"/>
                </a:lnTo>
                <a:lnTo>
                  <a:pt x="916216" y="233972"/>
                </a:lnTo>
                <a:lnTo>
                  <a:pt x="928420" y="221183"/>
                </a:lnTo>
                <a:lnTo>
                  <a:pt x="944587" y="213410"/>
                </a:lnTo>
                <a:lnTo>
                  <a:pt x="963599" y="210781"/>
                </a:lnTo>
                <a:lnTo>
                  <a:pt x="981494" y="213690"/>
                </a:lnTo>
                <a:lnTo>
                  <a:pt x="997127" y="221945"/>
                </a:lnTo>
                <a:lnTo>
                  <a:pt x="1008976" y="234823"/>
                </a:lnTo>
                <a:lnTo>
                  <a:pt x="1015530" y="251625"/>
                </a:lnTo>
                <a:lnTo>
                  <a:pt x="1015530" y="161201"/>
                </a:lnTo>
                <a:lnTo>
                  <a:pt x="1008253" y="157746"/>
                </a:lnTo>
                <a:lnTo>
                  <a:pt x="959053" y="151269"/>
                </a:lnTo>
                <a:lnTo>
                  <a:pt x="911821" y="157365"/>
                </a:lnTo>
                <a:lnTo>
                  <a:pt x="872261" y="175082"/>
                </a:lnTo>
                <a:lnTo>
                  <a:pt x="841997" y="203555"/>
                </a:lnTo>
                <a:lnTo>
                  <a:pt x="822642" y="241973"/>
                </a:lnTo>
                <a:lnTo>
                  <a:pt x="815835" y="289445"/>
                </a:lnTo>
                <a:lnTo>
                  <a:pt x="823175" y="338035"/>
                </a:lnTo>
                <a:lnTo>
                  <a:pt x="843864" y="376466"/>
                </a:lnTo>
                <a:lnTo>
                  <a:pt x="875855" y="404368"/>
                </a:lnTo>
                <a:lnTo>
                  <a:pt x="917117" y="421360"/>
                </a:lnTo>
                <a:lnTo>
                  <a:pt x="965619" y="427113"/>
                </a:lnTo>
                <a:lnTo>
                  <a:pt x="987755" y="425780"/>
                </a:lnTo>
                <a:lnTo>
                  <a:pt x="1029563" y="414985"/>
                </a:lnTo>
                <a:lnTo>
                  <a:pt x="1064958" y="393039"/>
                </a:lnTo>
                <a:lnTo>
                  <a:pt x="1088428" y="362064"/>
                </a:lnTo>
                <a:lnTo>
                  <a:pt x="1089939" y="359549"/>
                </a:lnTo>
                <a:lnTo>
                  <a:pt x="1097229" y="338366"/>
                </a:lnTo>
                <a:lnTo>
                  <a:pt x="1008976" y="338366"/>
                </a:lnTo>
                <a:lnTo>
                  <a:pt x="1000633" y="349300"/>
                </a:lnTo>
                <a:lnTo>
                  <a:pt x="990638" y="356641"/>
                </a:lnTo>
                <a:lnTo>
                  <a:pt x="978839" y="360768"/>
                </a:lnTo>
                <a:lnTo>
                  <a:pt x="965111" y="362064"/>
                </a:lnTo>
                <a:lnTo>
                  <a:pt x="940168" y="358330"/>
                </a:lnTo>
                <a:lnTo>
                  <a:pt x="922172" y="347319"/>
                </a:lnTo>
                <a:lnTo>
                  <a:pt x="911275" y="329311"/>
                </a:lnTo>
                <a:lnTo>
                  <a:pt x="907618" y="304584"/>
                </a:lnTo>
                <a:lnTo>
                  <a:pt x="1100759" y="304584"/>
                </a:lnTo>
                <a:lnTo>
                  <a:pt x="1100759" y="294995"/>
                </a:lnTo>
                <a:close/>
              </a:path>
              <a:path w="1234440" h="427355">
                <a:moveTo>
                  <a:pt x="1234363" y="0"/>
                </a:moveTo>
                <a:lnTo>
                  <a:pt x="1142580" y="0"/>
                </a:lnTo>
                <a:lnTo>
                  <a:pt x="1142580" y="418541"/>
                </a:lnTo>
                <a:lnTo>
                  <a:pt x="1234363" y="418541"/>
                </a:lnTo>
                <a:lnTo>
                  <a:pt x="1234363" y="0"/>
                </a:lnTo>
                <a:close/>
              </a:path>
            </a:pathLst>
          </a:custGeom>
          <a:solidFill>
            <a:srgbClr val="1A39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7177628" y="433905"/>
            <a:ext cx="301625" cy="396875"/>
          </a:xfrm>
          <a:custGeom>
            <a:avLst/>
            <a:gdLst/>
            <a:ahLst/>
            <a:cxnLst/>
            <a:rect l="l" t="t" r="r" b="b"/>
            <a:pathLst>
              <a:path w="301625" h="396875">
                <a:moveTo>
                  <a:pt x="91782" y="8585"/>
                </a:moveTo>
                <a:lnTo>
                  <a:pt x="0" y="8585"/>
                </a:lnTo>
                <a:lnTo>
                  <a:pt x="0" y="396366"/>
                </a:lnTo>
                <a:lnTo>
                  <a:pt x="91782" y="396366"/>
                </a:lnTo>
                <a:lnTo>
                  <a:pt x="91782" y="242557"/>
                </a:lnTo>
                <a:lnTo>
                  <a:pt x="256630" y="242557"/>
                </a:lnTo>
                <a:lnTo>
                  <a:pt x="278006" y="219199"/>
                </a:lnTo>
                <a:lnTo>
                  <a:pt x="288674" y="196176"/>
                </a:lnTo>
                <a:lnTo>
                  <a:pt x="147739" y="196176"/>
                </a:lnTo>
                <a:lnTo>
                  <a:pt x="122780" y="191723"/>
                </a:lnTo>
                <a:lnTo>
                  <a:pt x="104251" y="179468"/>
                </a:lnTo>
                <a:lnTo>
                  <a:pt x="92717" y="161067"/>
                </a:lnTo>
                <a:lnTo>
                  <a:pt x="88833" y="138671"/>
                </a:lnTo>
                <a:lnTo>
                  <a:pt x="88747" y="138175"/>
                </a:lnTo>
                <a:lnTo>
                  <a:pt x="92717" y="115630"/>
                </a:lnTo>
                <a:lnTo>
                  <a:pt x="104251" y="97012"/>
                </a:lnTo>
                <a:lnTo>
                  <a:pt x="122780" y="84351"/>
                </a:lnTo>
                <a:lnTo>
                  <a:pt x="147739" y="79679"/>
                </a:lnTo>
                <a:lnTo>
                  <a:pt x="287910" y="79679"/>
                </a:lnTo>
                <a:lnTo>
                  <a:pt x="277795" y="57840"/>
                </a:lnTo>
                <a:lnTo>
                  <a:pt x="259636" y="37820"/>
                </a:lnTo>
                <a:lnTo>
                  <a:pt x="91782" y="37820"/>
                </a:lnTo>
                <a:lnTo>
                  <a:pt x="91782" y="8585"/>
                </a:lnTo>
                <a:close/>
              </a:path>
              <a:path w="301625" h="396875">
                <a:moveTo>
                  <a:pt x="256630" y="242557"/>
                </a:moveTo>
                <a:lnTo>
                  <a:pt x="91782" y="242557"/>
                </a:lnTo>
                <a:lnTo>
                  <a:pt x="108419" y="257332"/>
                </a:lnTo>
                <a:lnTo>
                  <a:pt x="128084" y="267711"/>
                </a:lnTo>
                <a:lnTo>
                  <a:pt x="149641" y="273834"/>
                </a:lnTo>
                <a:lnTo>
                  <a:pt x="171958" y="275843"/>
                </a:lnTo>
                <a:lnTo>
                  <a:pt x="214866" y="268743"/>
                </a:lnTo>
                <a:lnTo>
                  <a:pt x="250684" y="249054"/>
                </a:lnTo>
                <a:lnTo>
                  <a:pt x="256630" y="242557"/>
                </a:lnTo>
                <a:close/>
              </a:path>
              <a:path w="301625" h="396875">
                <a:moveTo>
                  <a:pt x="287910" y="79679"/>
                </a:moveTo>
                <a:lnTo>
                  <a:pt x="147739" y="79679"/>
                </a:lnTo>
                <a:lnTo>
                  <a:pt x="172707" y="84351"/>
                </a:lnTo>
                <a:lnTo>
                  <a:pt x="191244" y="97012"/>
                </a:lnTo>
                <a:lnTo>
                  <a:pt x="202783" y="115630"/>
                </a:lnTo>
                <a:lnTo>
                  <a:pt x="206756" y="138175"/>
                </a:lnTo>
                <a:lnTo>
                  <a:pt x="202783" y="161067"/>
                </a:lnTo>
                <a:lnTo>
                  <a:pt x="191244" y="179468"/>
                </a:lnTo>
                <a:lnTo>
                  <a:pt x="172707" y="191723"/>
                </a:lnTo>
                <a:lnTo>
                  <a:pt x="147739" y="196176"/>
                </a:lnTo>
                <a:lnTo>
                  <a:pt x="288674" y="196176"/>
                </a:lnTo>
                <a:lnTo>
                  <a:pt x="295429" y="181598"/>
                </a:lnTo>
                <a:lnTo>
                  <a:pt x="301548" y="138671"/>
                </a:lnTo>
                <a:lnTo>
                  <a:pt x="295372" y="95788"/>
                </a:lnTo>
                <a:lnTo>
                  <a:pt x="287910" y="79679"/>
                </a:lnTo>
                <a:close/>
              </a:path>
              <a:path w="301625" h="396875">
                <a:moveTo>
                  <a:pt x="170942" y="0"/>
                </a:moveTo>
                <a:lnTo>
                  <a:pt x="148301" y="2294"/>
                </a:lnTo>
                <a:lnTo>
                  <a:pt x="126752" y="9270"/>
                </a:lnTo>
                <a:lnTo>
                  <a:pt x="107755" y="21066"/>
                </a:lnTo>
                <a:lnTo>
                  <a:pt x="92773" y="37820"/>
                </a:lnTo>
                <a:lnTo>
                  <a:pt x="259636" y="37820"/>
                </a:lnTo>
                <a:lnTo>
                  <a:pt x="250245" y="27466"/>
                </a:lnTo>
                <a:lnTo>
                  <a:pt x="214151" y="7306"/>
                </a:lnTo>
                <a:lnTo>
                  <a:pt x="170942" y="0"/>
                </a:lnTo>
                <a:close/>
              </a:path>
            </a:pathLst>
          </a:custGeom>
          <a:solidFill>
            <a:srgbClr val="1A396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2909925" y="812736"/>
            <a:ext cx="167640" cy="204470"/>
          </a:xfrm>
          <a:custGeom>
            <a:avLst/>
            <a:gdLst/>
            <a:ahLst/>
            <a:cxnLst/>
            <a:rect l="l" t="t" r="r" b="b"/>
            <a:pathLst>
              <a:path w="167639" h="204469">
                <a:moveTo>
                  <a:pt x="25488" y="38"/>
                </a:moveTo>
                <a:lnTo>
                  <a:pt x="0" y="38"/>
                </a:lnTo>
                <a:lnTo>
                  <a:pt x="0" y="204470"/>
                </a:lnTo>
                <a:lnTo>
                  <a:pt x="25488" y="204470"/>
                </a:lnTo>
                <a:lnTo>
                  <a:pt x="25488" y="38"/>
                </a:lnTo>
                <a:close/>
              </a:path>
              <a:path w="167639" h="204469">
                <a:moveTo>
                  <a:pt x="167297" y="0"/>
                </a:moveTo>
                <a:lnTo>
                  <a:pt x="44742" y="0"/>
                </a:lnTo>
                <a:lnTo>
                  <a:pt x="44742" y="22860"/>
                </a:lnTo>
                <a:lnTo>
                  <a:pt x="93268" y="22860"/>
                </a:lnTo>
                <a:lnTo>
                  <a:pt x="93268" y="204470"/>
                </a:lnTo>
                <a:lnTo>
                  <a:pt x="118757" y="204470"/>
                </a:lnTo>
                <a:lnTo>
                  <a:pt x="118757" y="22860"/>
                </a:lnTo>
                <a:lnTo>
                  <a:pt x="167297" y="22860"/>
                </a:lnTo>
                <a:lnTo>
                  <a:pt x="167297" y="0"/>
                </a:lnTo>
                <a:close/>
              </a:path>
            </a:pathLst>
          </a:custGeom>
          <a:solidFill>
            <a:srgbClr val="1A396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object 24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88284" y="863742"/>
            <a:ext cx="102209" cy="102209"/>
          </a:xfrm>
          <a:prstGeom prst="rect">
            <a:avLst/>
          </a:prstGeom>
        </p:spPr>
      </p:pic>
      <p:grpSp>
        <p:nvGrpSpPr>
          <p:cNvPr id="25" name="object 25" descr=""/>
          <p:cNvGrpSpPr/>
          <p:nvPr/>
        </p:nvGrpSpPr>
        <p:grpSpPr>
          <a:xfrm>
            <a:off x="4015264" y="813225"/>
            <a:ext cx="465455" cy="208915"/>
            <a:chOff x="4015264" y="813225"/>
            <a:chExt cx="465455" cy="208915"/>
          </a:xfrm>
        </p:grpSpPr>
        <p:sp>
          <p:nvSpPr>
            <p:cNvPr id="26" name="object 26" descr=""/>
            <p:cNvSpPr/>
            <p:nvPr/>
          </p:nvSpPr>
          <p:spPr>
            <a:xfrm>
              <a:off x="4015257" y="813231"/>
              <a:ext cx="99060" cy="204470"/>
            </a:xfrm>
            <a:custGeom>
              <a:avLst/>
              <a:gdLst/>
              <a:ahLst/>
              <a:cxnLst/>
              <a:rect l="l" t="t" r="r" b="b"/>
              <a:pathLst>
                <a:path w="99060" h="204469">
                  <a:moveTo>
                    <a:pt x="98958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0" y="80010"/>
                  </a:lnTo>
                  <a:lnTo>
                    <a:pt x="0" y="104140"/>
                  </a:lnTo>
                  <a:lnTo>
                    <a:pt x="0" y="204470"/>
                  </a:lnTo>
                  <a:lnTo>
                    <a:pt x="25488" y="204470"/>
                  </a:lnTo>
                  <a:lnTo>
                    <a:pt x="25488" y="104140"/>
                  </a:lnTo>
                  <a:lnTo>
                    <a:pt x="96520" y="104140"/>
                  </a:lnTo>
                  <a:lnTo>
                    <a:pt x="96520" y="80010"/>
                  </a:lnTo>
                  <a:lnTo>
                    <a:pt x="25488" y="80010"/>
                  </a:lnTo>
                  <a:lnTo>
                    <a:pt x="25488" y="22860"/>
                  </a:lnTo>
                  <a:lnTo>
                    <a:pt x="98958" y="22860"/>
                  </a:lnTo>
                  <a:lnTo>
                    <a:pt x="98958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42996" y="886518"/>
              <a:ext cx="337322" cy="135026"/>
            </a:xfrm>
            <a:prstGeom prst="rect">
              <a:avLst/>
            </a:prstGeom>
          </p:spPr>
        </p:pic>
      </p:grpSp>
      <p:grpSp>
        <p:nvGrpSpPr>
          <p:cNvPr id="28" name="object 28" descr=""/>
          <p:cNvGrpSpPr/>
          <p:nvPr/>
        </p:nvGrpSpPr>
        <p:grpSpPr>
          <a:xfrm>
            <a:off x="3173514" y="781862"/>
            <a:ext cx="694690" cy="514350"/>
            <a:chOff x="3173514" y="781862"/>
            <a:chExt cx="694690" cy="514350"/>
          </a:xfrm>
        </p:grpSpPr>
        <p:sp>
          <p:nvSpPr>
            <p:cNvPr id="29" name="object 29" descr=""/>
            <p:cNvSpPr/>
            <p:nvPr/>
          </p:nvSpPr>
          <p:spPr>
            <a:xfrm>
              <a:off x="3173501" y="812647"/>
              <a:ext cx="148590" cy="204470"/>
            </a:xfrm>
            <a:custGeom>
              <a:avLst/>
              <a:gdLst/>
              <a:ahLst/>
              <a:cxnLst/>
              <a:rect l="l" t="t" r="r" b="b"/>
              <a:pathLst>
                <a:path w="148589" h="204469">
                  <a:moveTo>
                    <a:pt x="148310" y="0"/>
                  </a:moveTo>
                  <a:lnTo>
                    <a:pt x="122821" y="0"/>
                  </a:lnTo>
                  <a:lnTo>
                    <a:pt x="122821" y="82550"/>
                  </a:lnTo>
                  <a:lnTo>
                    <a:pt x="25488" y="82550"/>
                  </a:lnTo>
                  <a:lnTo>
                    <a:pt x="25488" y="0"/>
                  </a:lnTo>
                  <a:lnTo>
                    <a:pt x="0" y="0"/>
                  </a:lnTo>
                  <a:lnTo>
                    <a:pt x="0" y="82550"/>
                  </a:lnTo>
                  <a:lnTo>
                    <a:pt x="0" y="106680"/>
                  </a:lnTo>
                  <a:lnTo>
                    <a:pt x="0" y="204470"/>
                  </a:lnTo>
                  <a:lnTo>
                    <a:pt x="25488" y="204470"/>
                  </a:lnTo>
                  <a:lnTo>
                    <a:pt x="25488" y="106680"/>
                  </a:lnTo>
                  <a:lnTo>
                    <a:pt x="122821" y="106680"/>
                  </a:lnTo>
                  <a:lnTo>
                    <a:pt x="122821" y="204470"/>
                  </a:lnTo>
                  <a:lnTo>
                    <a:pt x="148310" y="204470"/>
                  </a:lnTo>
                  <a:lnTo>
                    <a:pt x="148310" y="106680"/>
                  </a:lnTo>
                  <a:lnTo>
                    <a:pt x="148310" y="82550"/>
                  </a:lnTo>
                  <a:lnTo>
                    <a:pt x="148310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0" name="object 3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46259" y="886518"/>
              <a:ext cx="121196" cy="135026"/>
            </a:xfrm>
            <a:prstGeom prst="rect">
              <a:avLst/>
            </a:prstGeom>
          </p:spPr>
        </p:pic>
        <p:sp>
          <p:nvSpPr>
            <p:cNvPr id="31" name="object 31" descr=""/>
            <p:cNvSpPr/>
            <p:nvPr/>
          </p:nvSpPr>
          <p:spPr>
            <a:xfrm>
              <a:off x="3489451" y="781862"/>
              <a:ext cx="24765" cy="235585"/>
            </a:xfrm>
            <a:custGeom>
              <a:avLst/>
              <a:gdLst/>
              <a:ahLst/>
              <a:cxnLst/>
              <a:rect l="l" t="t" r="r" b="b"/>
              <a:pathLst>
                <a:path w="24764" h="235584">
                  <a:moveTo>
                    <a:pt x="24396" y="0"/>
                  </a:moveTo>
                  <a:lnTo>
                    <a:pt x="0" y="0"/>
                  </a:lnTo>
                  <a:lnTo>
                    <a:pt x="0" y="235343"/>
                  </a:lnTo>
                  <a:lnTo>
                    <a:pt x="24396" y="235343"/>
                  </a:lnTo>
                  <a:lnTo>
                    <a:pt x="24396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546647" y="886520"/>
              <a:ext cx="128790" cy="203339"/>
            </a:xfrm>
            <a:prstGeom prst="rect">
              <a:avLst/>
            </a:prstGeom>
          </p:spPr>
        </p:pic>
        <p:pic>
          <p:nvPicPr>
            <p:cNvPr id="33" name="object 33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577043" y="1111589"/>
              <a:ext cx="137401" cy="177749"/>
            </a:xfrm>
            <a:prstGeom prst="rect">
              <a:avLst/>
            </a:prstGeom>
          </p:spPr>
        </p:pic>
        <p:pic>
          <p:nvPicPr>
            <p:cNvPr id="34" name="object 34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737606" y="1111592"/>
              <a:ext cx="130594" cy="184556"/>
            </a:xfrm>
            <a:prstGeom prst="rect">
              <a:avLst/>
            </a:prstGeom>
          </p:spPr>
        </p:pic>
      </p:grpSp>
      <p:grpSp>
        <p:nvGrpSpPr>
          <p:cNvPr id="35" name="object 35" descr=""/>
          <p:cNvGrpSpPr/>
          <p:nvPr/>
        </p:nvGrpSpPr>
        <p:grpSpPr>
          <a:xfrm>
            <a:off x="4582307" y="812769"/>
            <a:ext cx="1094105" cy="208915"/>
            <a:chOff x="4582307" y="812769"/>
            <a:chExt cx="1094105" cy="208915"/>
          </a:xfrm>
        </p:grpSpPr>
        <p:pic>
          <p:nvPicPr>
            <p:cNvPr id="36" name="object 36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582307" y="812769"/>
              <a:ext cx="505180" cy="208776"/>
            </a:xfrm>
            <a:prstGeom prst="rect">
              <a:avLst/>
            </a:prstGeom>
          </p:spPr>
        </p:pic>
        <p:pic>
          <p:nvPicPr>
            <p:cNvPr id="37" name="object 37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108676" y="890318"/>
              <a:ext cx="107378" cy="131229"/>
            </a:xfrm>
            <a:prstGeom prst="rect">
              <a:avLst/>
            </a:prstGeom>
          </p:spPr>
        </p:pic>
        <p:pic>
          <p:nvPicPr>
            <p:cNvPr id="38" name="object 38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250248" y="886518"/>
              <a:ext cx="425730" cy="135026"/>
            </a:xfrm>
            <a:prstGeom prst="rect">
              <a:avLst/>
            </a:prstGeom>
          </p:spPr>
        </p:pic>
      </p:grpSp>
      <p:pic>
        <p:nvPicPr>
          <p:cNvPr id="39" name="object 3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88808" y="863742"/>
            <a:ext cx="102209" cy="102209"/>
          </a:xfrm>
          <a:prstGeom prst="rect">
            <a:avLst/>
          </a:prstGeom>
        </p:spPr>
      </p:pic>
      <p:sp>
        <p:nvSpPr>
          <p:cNvPr id="40" name="object 40" descr=""/>
          <p:cNvSpPr/>
          <p:nvPr/>
        </p:nvSpPr>
        <p:spPr>
          <a:xfrm>
            <a:off x="6093600" y="812736"/>
            <a:ext cx="167640" cy="204470"/>
          </a:xfrm>
          <a:custGeom>
            <a:avLst/>
            <a:gdLst/>
            <a:ahLst/>
            <a:cxnLst/>
            <a:rect l="l" t="t" r="r" b="b"/>
            <a:pathLst>
              <a:path w="167639" h="204469">
                <a:moveTo>
                  <a:pt x="25488" y="38"/>
                </a:moveTo>
                <a:lnTo>
                  <a:pt x="0" y="38"/>
                </a:lnTo>
                <a:lnTo>
                  <a:pt x="0" y="204470"/>
                </a:lnTo>
                <a:lnTo>
                  <a:pt x="25488" y="204470"/>
                </a:lnTo>
                <a:lnTo>
                  <a:pt x="25488" y="38"/>
                </a:lnTo>
                <a:close/>
              </a:path>
              <a:path w="167639" h="204469">
                <a:moveTo>
                  <a:pt x="167309" y="0"/>
                </a:moveTo>
                <a:lnTo>
                  <a:pt x="44754" y="0"/>
                </a:lnTo>
                <a:lnTo>
                  <a:pt x="44754" y="22860"/>
                </a:lnTo>
                <a:lnTo>
                  <a:pt x="93281" y="22860"/>
                </a:lnTo>
                <a:lnTo>
                  <a:pt x="93281" y="204470"/>
                </a:lnTo>
                <a:lnTo>
                  <a:pt x="118770" y="204470"/>
                </a:lnTo>
                <a:lnTo>
                  <a:pt x="118770" y="22860"/>
                </a:lnTo>
                <a:lnTo>
                  <a:pt x="167309" y="22860"/>
                </a:lnTo>
                <a:lnTo>
                  <a:pt x="167309" y="0"/>
                </a:lnTo>
                <a:close/>
              </a:path>
            </a:pathLst>
          </a:custGeom>
          <a:solidFill>
            <a:srgbClr val="1A39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1" name="object 41" descr=""/>
          <p:cNvGrpSpPr/>
          <p:nvPr/>
        </p:nvGrpSpPr>
        <p:grpSpPr>
          <a:xfrm>
            <a:off x="6358547" y="778605"/>
            <a:ext cx="401955" cy="243204"/>
            <a:chOff x="6358547" y="778605"/>
            <a:chExt cx="401955" cy="243204"/>
          </a:xfrm>
        </p:grpSpPr>
        <p:sp>
          <p:nvSpPr>
            <p:cNvPr id="42" name="object 42" descr=""/>
            <p:cNvSpPr/>
            <p:nvPr/>
          </p:nvSpPr>
          <p:spPr>
            <a:xfrm>
              <a:off x="6358547" y="812774"/>
              <a:ext cx="26034" cy="204470"/>
            </a:xfrm>
            <a:custGeom>
              <a:avLst/>
              <a:gdLst/>
              <a:ahLst/>
              <a:cxnLst/>
              <a:rect l="l" t="t" r="r" b="b"/>
              <a:pathLst>
                <a:path w="26035" h="204469">
                  <a:moveTo>
                    <a:pt x="25488" y="0"/>
                  </a:moveTo>
                  <a:lnTo>
                    <a:pt x="0" y="0"/>
                  </a:lnTo>
                  <a:lnTo>
                    <a:pt x="0" y="204431"/>
                  </a:lnTo>
                  <a:lnTo>
                    <a:pt x="25488" y="204431"/>
                  </a:lnTo>
                  <a:lnTo>
                    <a:pt x="25488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3" name="object 43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419570" y="886526"/>
              <a:ext cx="108165" cy="130670"/>
            </a:xfrm>
            <a:prstGeom prst="rect">
              <a:avLst/>
            </a:prstGeom>
          </p:spPr>
        </p:pic>
        <p:pic>
          <p:nvPicPr>
            <p:cNvPr id="44" name="object 44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555157" y="778605"/>
              <a:ext cx="204991" cy="242940"/>
            </a:xfrm>
            <a:prstGeom prst="rect">
              <a:avLst/>
            </a:prstGeom>
          </p:spPr>
        </p:pic>
      </p:grpSp>
      <p:sp>
        <p:nvSpPr>
          <p:cNvPr id="45" name="object 45" descr=""/>
          <p:cNvSpPr/>
          <p:nvPr/>
        </p:nvSpPr>
        <p:spPr>
          <a:xfrm>
            <a:off x="3917200" y="1117942"/>
            <a:ext cx="69215" cy="171450"/>
          </a:xfrm>
          <a:custGeom>
            <a:avLst/>
            <a:gdLst/>
            <a:ahLst/>
            <a:cxnLst/>
            <a:rect l="l" t="t" r="r" b="b"/>
            <a:pathLst>
              <a:path w="69214" h="171450">
                <a:moveTo>
                  <a:pt x="68922" y="0"/>
                </a:moveTo>
                <a:lnTo>
                  <a:pt x="0" y="0"/>
                </a:lnTo>
                <a:lnTo>
                  <a:pt x="0" y="38100"/>
                </a:lnTo>
                <a:lnTo>
                  <a:pt x="24485" y="38100"/>
                </a:lnTo>
                <a:lnTo>
                  <a:pt x="24485" y="171450"/>
                </a:lnTo>
                <a:lnTo>
                  <a:pt x="68922" y="171450"/>
                </a:lnTo>
                <a:lnTo>
                  <a:pt x="68922" y="38100"/>
                </a:lnTo>
                <a:lnTo>
                  <a:pt x="68922" y="0"/>
                </a:lnTo>
                <a:close/>
              </a:path>
            </a:pathLst>
          </a:custGeom>
          <a:solidFill>
            <a:srgbClr val="1A39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6" name="object 46" descr=""/>
          <p:cNvGrpSpPr/>
          <p:nvPr/>
        </p:nvGrpSpPr>
        <p:grpSpPr>
          <a:xfrm>
            <a:off x="4048742" y="1111595"/>
            <a:ext cx="210185" cy="184785"/>
            <a:chOff x="4048742" y="1111595"/>
            <a:chExt cx="210185" cy="184785"/>
          </a:xfrm>
        </p:grpSpPr>
        <p:sp>
          <p:nvSpPr>
            <p:cNvPr id="47" name="object 47" descr=""/>
            <p:cNvSpPr/>
            <p:nvPr/>
          </p:nvSpPr>
          <p:spPr>
            <a:xfrm>
              <a:off x="4048742" y="1240833"/>
              <a:ext cx="53340" cy="53340"/>
            </a:xfrm>
            <a:custGeom>
              <a:avLst/>
              <a:gdLst/>
              <a:ahLst/>
              <a:cxnLst/>
              <a:rect l="l" t="t" r="r" b="b"/>
              <a:pathLst>
                <a:path w="53339" h="53340">
                  <a:moveTo>
                    <a:pt x="26542" y="0"/>
                  </a:moveTo>
                  <a:lnTo>
                    <a:pt x="16175" y="2071"/>
                  </a:lnTo>
                  <a:lnTo>
                    <a:pt x="7742" y="7734"/>
                  </a:lnTo>
                  <a:lnTo>
                    <a:pt x="2073" y="16159"/>
                  </a:lnTo>
                  <a:lnTo>
                    <a:pt x="0" y="26517"/>
                  </a:lnTo>
                  <a:lnTo>
                    <a:pt x="2073" y="36784"/>
                  </a:lnTo>
                  <a:lnTo>
                    <a:pt x="7742" y="45219"/>
                  </a:lnTo>
                  <a:lnTo>
                    <a:pt x="16175" y="50933"/>
                  </a:lnTo>
                  <a:lnTo>
                    <a:pt x="26542" y="53035"/>
                  </a:lnTo>
                  <a:lnTo>
                    <a:pt x="36901" y="50933"/>
                  </a:lnTo>
                  <a:lnTo>
                    <a:pt x="45326" y="45219"/>
                  </a:lnTo>
                  <a:lnTo>
                    <a:pt x="50988" y="36784"/>
                  </a:lnTo>
                  <a:lnTo>
                    <a:pt x="53060" y="26517"/>
                  </a:lnTo>
                  <a:lnTo>
                    <a:pt x="50988" y="16159"/>
                  </a:lnTo>
                  <a:lnTo>
                    <a:pt x="45326" y="7734"/>
                  </a:lnTo>
                  <a:lnTo>
                    <a:pt x="36901" y="2071"/>
                  </a:lnTo>
                  <a:lnTo>
                    <a:pt x="26542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8" name="object 48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121761" y="1111595"/>
              <a:ext cx="136944" cy="184556"/>
            </a:xfrm>
            <a:prstGeom prst="rect">
              <a:avLst/>
            </a:prstGeom>
          </p:spPr>
        </p:pic>
      </p:grpSp>
      <p:grpSp>
        <p:nvGrpSpPr>
          <p:cNvPr id="49" name="object 49" descr=""/>
          <p:cNvGrpSpPr/>
          <p:nvPr/>
        </p:nvGrpSpPr>
        <p:grpSpPr>
          <a:xfrm>
            <a:off x="251194" y="213653"/>
            <a:ext cx="3941445" cy="2562860"/>
            <a:chOff x="251194" y="213653"/>
            <a:chExt cx="3941445" cy="2562860"/>
          </a:xfrm>
        </p:grpSpPr>
        <p:sp>
          <p:nvSpPr>
            <p:cNvPr id="50" name="object 50" descr=""/>
            <p:cNvSpPr/>
            <p:nvPr/>
          </p:nvSpPr>
          <p:spPr>
            <a:xfrm>
              <a:off x="2194826" y="310870"/>
              <a:ext cx="1997710" cy="400685"/>
            </a:xfrm>
            <a:custGeom>
              <a:avLst/>
              <a:gdLst/>
              <a:ahLst/>
              <a:cxnLst/>
              <a:rect l="l" t="t" r="r" b="b"/>
              <a:pathLst>
                <a:path w="1997710" h="400684">
                  <a:moveTo>
                    <a:pt x="217347" y="306603"/>
                  </a:moveTo>
                  <a:lnTo>
                    <a:pt x="98844" y="306603"/>
                  </a:lnTo>
                  <a:lnTo>
                    <a:pt x="98844" y="10693"/>
                  </a:lnTo>
                  <a:lnTo>
                    <a:pt x="0" y="10693"/>
                  </a:lnTo>
                  <a:lnTo>
                    <a:pt x="0" y="306603"/>
                  </a:lnTo>
                  <a:lnTo>
                    <a:pt x="0" y="390423"/>
                  </a:lnTo>
                  <a:lnTo>
                    <a:pt x="217347" y="390423"/>
                  </a:lnTo>
                  <a:lnTo>
                    <a:pt x="217347" y="306603"/>
                  </a:lnTo>
                  <a:close/>
                </a:path>
                <a:path w="1997710" h="400684">
                  <a:moveTo>
                    <a:pt x="540054" y="261213"/>
                  </a:moveTo>
                  <a:lnTo>
                    <a:pt x="531837" y="212953"/>
                  </a:lnTo>
                  <a:lnTo>
                    <a:pt x="525805" y="202717"/>
                  </a:lnTo>
                  <a:lnTo>
                    <a:pt x="509168" y="174459"/>
                  </a:lnTo>
                  <a:lnTo>
                    <a:pt x="475030" y="146265"/>
                  </a:lnTo>
                  <a:lnTo>
                    <a:pt x="443242" y="133362"/>
                  </a:lnTo>
                  <a:lnTo>
                    <a:pt x="443242" y="261213"/>
                  </a:lnTo>
                  <a:lnTo>
                    <a:pt x="439267" y="284111"/>
                  </a:lnTo>
                  <a:lnTo>
                    <a:pt x="427736" y="302514"/>
                  </a:lnTo>
                  <a:lnTo>
                    <a:pt x="409194" y="314769"/>
                  </a:lnTo>
                  <a:lnTo>
                    <a:pt x="384238" y="319214"/>
                  </a:lnTo>
                  <a:lnTo>
                    <a:pt x="359270" y="314769"/>
                  </a:lnTo>
                  <a:lnTo>
                    <a:pt x="340741" y="302514"/>
                  </a:lnTo>
                  <a:lnTo>
                    <a:pt x="329209" y="284111"/>
                  </a:lnTo>
                  <a:lnTo>
                    <a:pt x="325234" y="261213"/>
                  </a:lnTo>
                  <a:lnTo>
                    <a:pt x="329209" y="238671"/>
                  </a:lnTo>
                  <a:lnTo>
                    <a:pt x="340741" y="220052"/>
                  </a:lnTo>
                  <a:lnTo>
                    <a:pt x="359270" y="207391"/>
                  </a:lnTo>
                  <a:lnTo>
                    <a:pt x="384238" y="202717"/>
                  </a:lnTo>
                  <a:lnTo>
                    <a:pt x="409194" y="207391"/>
                  </a:lnTo>
                  <a:lnTo>
                    <a:pt x="427736" y="220052"/>
                  </a:lnTo>
                  <a:lnTo>
                    <a:pt x="439267" y="238671"/>
                  </a:lnTo>
                  <a:lnTo>
                    <a:pt x="443242" y="261213"/>
                  </a:lnTo>
                  <a:lnTo>
                    <a:pt x="443242" y="133362"/>
                  </a:lnTo>
                  <a:lnTo>
                    <a:pt x="432384" y="128943"/>
                  </a:lnTo>
                  <a:lnTo>
                    <a:pt x="384238" y="123037"/>
                  </a:lnTo>
                  <a:lnTo>
                    <a:pt x="336080" y="128943"/>
                  </a:lnTo>
                  <a:lnTo>
                    <a:pt x="293433" y="146265"/>
                  </a:lnTo>
                  <a:lnTo>
                    <a:pt x="259295" y="174459"/>
                  </a:lnTo>
                  <a:lnTo>
                    <a:pt x="236626" y="212953"/>
                  </a:lnTo>
                  <a:lnTo>
                    <a:pt x="228409" y="261213"/>
                  </a:lnTo>
                  <a:lnTo>
                    <a:pt x="236639" y="309232"/>
                  </a:lnTo>
                  <a:lnTo>
                    <a:pt x="259435" y="347802"/>
                  </a:lnTo>
                  <a:lnTo>
                    <a:pt x="293662" y="375843"/>
                  </a:lnTo>
                  <a:lnTo>
                    <a:pt x="336270" y="393039"/>
                  </a:lnTo>
                  <a:lnTo>
                    <a:pt x="384238" y="398881"/>
                  </a:lnTo>
                  <a:lnTo>
                    <a:pt x="431990" y="393039"/>
                  </a:lnTo>
                  <a:lnTo>
                    <a:pt x="432269" y="393039"/>
                  </a:lnTo>
                  <a:lnTo>
                    <a:pt x="475030" y="375691"/>
                  </a:lnTo>
                  <a:lnTo>
                    <a:pt x="509168" y="347586"/>
                  </a:lnTo>
                  <a:lnTo>
                    <a:pt x="525932" y="319214"/>
                  </a:lnTo>
                  <a:lnTo>
                    <a:pt x="531723" y="309422"/>
                  </a:lnTo>
                  <a:lnTo>
                    <a:pt x="531837" y="309232"/>
                  </a:lnTo>
                  <a:lnTo>
                    <a:pt x="540054" y="261213"/>
                  </a:lnTo>
                  <a:close/>
                </a:path>
                <a:path w="1997710" h="400684">
                  <a:moveTo>
                    <a:pt x="854202" y="230454"/>
                  </a:moveTo>
                  <a:lnTo>
                    <a:pt x="848779" y="186867"/>
                  </a:lnTo>
                  <a:lnTo>
                    <a:pt x="831634" y="152920"/>
                  </a:lnTo>
                  <a:lnTo>
                    <a:pt x="801433" y="130886"/>
                  </a:lnTo>
                  <a:lnTo>
                    <a:pt x="756869" y="123037"/>
                  </a:lnTo>
                  <a:lnTo>
                    <a:pt x="731812" y="125183"/>
                  </a:lnTo>
                  <a:lnTo>
                    <a:pt x="710031" y="132245"/>
                  </a:lnTo>
                  <a:lnTo>
                    <a:pt x="690994" y="145161"/>
                  </a:lnTo>
                  <a:lnTo>
                    <a:pt x="674179" y="164896"/>
                  </a:lnTo>
                  <a:lnTo>
                    <a:pt x="673163" y="164896"/>
                  </a:lnTo>
                  <a:lnTo>
                    <a:pt x="673163" y="131622"/>
                  </a:lnTo>
                  <a:lnTo>
                    <a:pt x="581380" y="131622"/>
                  </a:lnTo>
                  <a:lnTo>
                    <a:pt x="581380" y="390309"/>
                  </a:lnTo>
                  <a:lnTo>
                    <a:pt x="673163" y="390309"/>
                  </a:lnTo>
                  <a:lnTo>
                    <a:pt x="673163" y="256171"/>
                  </a:lnTo>
                  <a:lnTo>
                    <a:pt x="675398" y="233184"/>
                  </a:lnTo>
                  <a:lnTo>
                    <a:pt x="683120" y="214071"/>
                  </a:lnTo>
                  <a:lnTo>
                    <a:pt x="697839" y="201015"/>
                  </a:lnTo>
                  <a:lnTo>
                    <a:pt x="721067" y="196176"/>
                  </a:lnTo>
                  <a:lnTo>
                    <a:pt x="746671" y="203339"/>
                  </a:lnTo>
                  <a:lnTo>
                    <a:pt x="758761" y="220941"/>
                  </a:lnTo>
                  <a:lnTo>
                    <a:pt x="762330" y="243192"/>
                  </a:lnTo>
                  <a:lnTo>
                    <a:pt x="762419" y="390309"/>
                  </a:lnTo>
                  <a:lnTo>
                    <a:pt x="854202" y="390309"/>
                  </a:lnTo>
                  <a:lnTo>
                    <a:pt x="854202" y="230454"/>
                  </a:lnTo>
                  <a:close/>
                </a:path>
                <a:path w="1997710" h="400684">
                  <a:moveTo>
                    <a:pt x="1180439" y="266763"/>
                  </a:moveTo>
                  <a:lnTo>
                    <a:pt x="1175004" y="223393"/>
                  </a:lnTo>
                  <a:lnTo>
                    <a:pt x="1158430" y="182549"/>
                  </a:lnTo>
                  <a:lnTo>
                    <a:pt x="1127391" y="148221"/>
                  </a:lnTo>
                  <a:lnTo>
                    <a:pt x="1095209" y="132969"/>
                  </a:lnTo>
                  <a:lnTo>
                    <a:pt x="1095209" y="223393"/>
                  </a:lnTo>
                  <a:lnTo>
                    <a:pt x="988809" y="223393"/>
                  </a:lnTo>
                  <a:lnTo>
                    <a:pt x="995895" y="205740"/>
                  </a:lnTo>
                  <a:lnTo>
                    <a:pt x="1008100" y="192951"/>
                  </a:lnTo>
                  <a:lnTo>
                    <a:pt x="1024267" y="185178"/>
                  </a:lnTo>
                  <a:lnTo>
                    <a:pt x="1043279" y="182549"/>
                  </a:lnTo>
                  <a:lnTo>
                    <a:pt x="1061173" y="185458"/>
                  </a:lnTo>
                  <a:lnTo>
                    <a:pt x="1076807" y="193713"/>
                  </a:lnTo>
                  <a:lnTo>
                    <a:pt x="1088656" y="206590"/>
                  </a:lnTo>
                  <a:lnTo>
                    <a:pt x="1095209" y="223393"/>
                  </a:lnTo>
                  <a:lnTo>
                    <a:pt x="1095209" y="132969"/>
                  </a:lnTo>
                  <a:lnTo>
                    <a:pt x="1087932" y="129514"/>
                  </a:lnTo>
                  <a:lnTo>
                    <a:pt x="1038733" y="123037"/>
                  </a:lnTo>
                  <a:lnTo>
                    <a:pt x="991501" y="129133"/>
                  </a:lnTo>
                  <a:lnTo>
                    <a:pt x="951941" y="146850"/>
                  </a:lnTo>
                  <a:lnTo>
                    <a:pt x="921677" y="175323"/>
                  </a:lnTo>
                  <a:lnTo>
                    <a:pt x="902322" y="213741"/>
                  </a:lnTo>
                  <a:lnTo>
                    <a:pt x="895515" y="261213"/>
                  </a:lnTo>
                  <a:lnTo>
                    <a:pt x="902855" y="309803"/>
                  </a:lnTo>
                  <a:lnTo>
                    <a:pt x="923544" y="348234"/>
                  </a:lnTo>
                  <a:lnTo>
                    <a:pt x="955535" y="376135"/>
                  </a:lnTo>
                  <a:lnTo>
                    <a:pt x="996797" y="393128"/>
                  </a:lnTo>
                  <a:lnTo>
                    <a:pt x="1045298" y="398881"/>
                  </a:lnTo>
                  <a:lnTo>
                    <a:pt x="1067435" y="397548"/>
                  </a:lnTo>
                  <a:lnTo>
                    <a:pt x="1109256" y="386753"/>
                  </a:lnTo>
                  <a:lnTo>
                    <a:pt x="1144638" y="364807"/>
                  </a:lnTo>
                  <a:lnTo>
                    <a:pt x="1168107" y="333832"/>
                  </a:lnTo>
                  <a:lnTo>
                    <a:pt x="1169619" y="331317"/>
                  </a:lnTo>
                  <a:lnTo>
                    <a:pt x="1176909" y="310134"/>
                  </a:lnTo>
                  <a:lnTo>
                    <a:pt x="1088656" y="310134"/>
                  </a:lnTo>
                  <a:lnTo>
                    <a:pt x="1080312" y="321068"/>
                  </a:lnTo>
                  <a:lnTo>
                    <a:pt x="1070317" y="328409"/>
                  </a:lnTo>
                  <a:lnTo>
                    <a:pt x="1058519" y="332536"/>
                  </a:lnTo>
                  <a:lnTo>
                    <a:pt x="1044790" y="333832"/>
                  </a:lnTo>
                  <a:lnTo>
                    <a:pt x="1019848" y="330098"/>
                  </a:lnTo>
                  <a:lnTo>
                    <a:pt x="1001864" y="319087"/>
                  </a:lnTo>
                  <a:lnTo>
                    <a:pt x="990955" y="301078"/>
                  </a:lnTo>
                  <a:lnTo>
                    <a:pt x="987298" y="276352"/>
                  </a:lnTo>
                  <a:lnTo>
                    <a:pt x="1180439" y="276352"/>
                  </a:lnTo>
                  <a:lnTo>
                    <a:pt x="1180439" y="266763"/>
                  </a:lnTo>
                  <a:close/>
                </a:path>
                <a:path w="1997710" h="400684">
                  <a:moveTo>
                    <a:pt x="1488020" y="262229"/>
                  </a:moveTo>
                  <a:lnTo>
                    <a:pt x="1480807" y="222237"/>
                  </a:lnTo>
                  <a:lnTo>
                    <a:pt x="1431201" y="172516"/>
                  </a:lnTo>
                  <a:lnTo>
                    <a:pt x="1394218" y="158343"/>
                  </a:lnTo>
                  <a:lnTo>
                    <a:pt x="1369009" y="150787"/>
                  </a:lnTo>
                  <a:lnTo>
                    <a:pt x="1354912" y="145884"/>
                  </a:lnTo>
                  <a:lnTo>
                    <a:pt x="1340637" y="138874"/>
                  </a:lnTo>
                  <a:lnTo>
                    <a:pt x="1329575" y="128727"/>
                  </a:lnTo>
                  <a:lnTo>
                    <a:pt x="1325130" y="114477"/>
                  </a:lnTo>
                  <a:lnTo>
                    <a:pt x="1329194" y="100584"/>
                  </a:lnTo>
                  <a:lnTo>
                    <a:pt x="1339507" y="90652"/>
                  </a:lnTo>
                  <a:lnTo>
                    <a:pt x="1353210" y="84696"/>
                  </a:lnTo>
                  <a:lnTo>
                    <a:pt x="1367497" y="82715"/>
                  </a:lnTo>
                  <a:lnTo>
                    <a:pt x="1385392" y="84518"/>
                  </a:lnTo>
                  <a:lnTo>
                    <a:pt x="1402537" y="89636"/>
                  </a:lnTo>
                  <a:lnTo>
                    <a:pt x="1418551" y="97599"/>
                  </a:lnTo>
                  <a:lnTo>
                    <a:pt x="1433055" y="107924"/>
                  </a:lnTo>
                  <a:lnTo>
                    <a:pt x="1472387" y="31280"/>
                  </a:lnTo>
                  <a:lnTo>
                    <a:pt x="1444917" y="18300"/>
                  </a:lnTo>
                  <a:lnTo>
                    <a:pt x="1414576" y="8445"/>
                  </a:lnTo>
                  <a:lnTo>
                    <a:pt x="1383385" y="2184"/>
                  </a:lnTo>
                  <a:lnTo>
                    <a:pt x="1353375" y="0"/>
                  </a:lnTo>
                  <a:lnTo>
                    <a:pt x="1300759" y="9080"/>
                  </a:lnTo>
                  <a:lnTo>
                    <a:pt x="1259255" y="34861"/>
                  </a:lnTo>
                  <a:lnTo>
                    <a:pt x="1232039" y="75107"/>
                  </a:lnTo>
                  <a:lnTo>
                    <a:pt x="1222260" y="127584"/>
                  </a:lnTo>
                  <a:lnTo>
                    <a:pt x="1229601" y="172948"/>
                  </a:lnTo>
                  <a:lnTo>
                    <a:pt x="1250429" y="202285"/>
                  </a:lnTo>
                  <a:lnTo>
                    <a:pt x="1282890" y="221119"/>
                  </a:lnTo>
                  <a:lnTo>
                    <a:pt x="1325130" y="235000"/>
                  </a:lnTo>
                  <a:lnTo>
                    <a:pt x="1343444" y="240423"/>
                  </a:lnTo>
                  <a:lnTo>
                    <a:pt x="1363078" y="248551"/>
                  </a:lnTo>
                  <a:lnTo>
                    <a:pt x="1378750" y="260731"/>
                  </a:lnTo>
                  <a:lnTo>
                    <a:pt x="1385150" y="278358"/>
                  </a:lnTo>
                  <a:lnTo>
                    <a:pt x="1380921" y="295617"/>
                  </a:lnTo>
                  <a:lnTo>
                    <a:pt x="1369885" y="307543"/>
                  </a:lnTo>
                  <a:lnTo>
                    <a:pt x="1354505" y="314452"/>
                  </a:lnTo>
                  <a:lnTo>
                    <a:pt x="1337233" y="316687"/>
                  </a:lnTo>
                  <a:lnTo>
                    <a:pt x="1312748" y="313588"/>
                  </a:lnTo>
                  <a:lnTo>
                    <a:pt x="1289951" y="305155"/>
                  </a:lnTo>
                  <a:lnTo>
                    <a:pt x="1268869" y="292646"/>
                  </a:lnTo>
                  <a:lnTo>
                    <a:pt x="1249502" y="277355"/>
                  </a:lnTo>
                  <a:lnTo>
                    <a:pt x="1207147" y="357035"/>
                  </a:lnTo>
                  <a:lnTo>
                    <a:pt x="1237665" y="375297"/>
                  </a:lnTo>
                  <a:lnTo>
                    <a:pt x="1270546" y="388924"/>
                  </a:lnTo>
                  <a:lnTo>
                    <a:pt x="1305128" y="397446"/>
                  </a:lnTo>
                  <a:lnTo>
                    <a:pt x="1340764" y="400392"/>
                  </a:lnTo>
                  <a:lnTo>
                    <a:pt x="1369618" y="398348"/>
                  </a:lnTo>
                  <a:lnTo>
                    <a:pt x="1424660" y="380822"/>
                  </a:lnTo>
                  <a:lnTo>
                    <a:pt x="1467586" y="343065"/>
                  </a:lnTo>
                  <a:lnTo>
                    <a:pt x="1486128" y="290550"/>
                  </a:lnTo>
                  <a:lnTo>
                    <a:pt x="1488020" y="262229"/>
                  </a:lnTo>
                  <a:close/>
                </a:path>
                <a:path w="1997710" h="400684">
                  <a:moveTo>
                    <a:pt x="1685163" y="131229"/>
                  </a:moveTo>
                  <a:lnTo>
                    <a:pt x="1633220" y="131229"/>
                  </a:lnTo>
                  <a:lnTo>
                    <a:pt x="1633220" y="53759"/>
                  </a:lnTo>
                  <a:lnTo>
                    <a:pt x="1541437" y="53759"/>
                  </a:lnTo>
                  <a:lnTo>
                    <a:pt x="1541437" y="131229"/>
                  </a:lnTo>
                  <a:lnTo>
                    <a:pt x="1511693" y="131229"/>
                  </a:lnTo>
                  <a:lnTo>
                    <a:pt x="1511693" y="207429"/>
                  </a:lnTo>
                  <a:lnTo>
                    <a:pt x="1541437" y="207429"/>
                  </a:lnTo>
                  <a:lnTo>
                    <a:pt x="1541437" y="390309"/>
                  </a:lnTo>
                  <a:lnTo>
                    <a:pt x="1633220" y="390309"/>
                  </a:lnTo>
                  <a:lnTo>
                    <a:pt x="1633220" y="207429"/>
                  </a:lnTo>
                  <a:lnTo>
                    <a:pt x="1685163" y="207429"/>
                  </a:lnTo>
                  <a:lnTo>
                    <a:pt x="1685163" y="131229"/>
                  </a:lnTo>
                  <a:close/>
                </a:path>
                <a:path w="1997710" h="400684">
                  <a:moveTo>
                    <a:pt x="1997290" y="131622"/>
                  </a:moveTo>
                  <a:lnTo>
                    <a:pt x="1908543" y="131622"/>
                  </a:lnTo>
                  <a:lnTo>
                    <a:pt x="1908543" y="261213"/>
                  </a:lnTo>
                  <a:lnTo>
                    <a:pt x="1904568" y="284111"/>
                  </a:lnTo>
                  <a:lnTo>
                    <a:pt x="1893023" y="302514"/>
                  </a:lnTo>
                  <a:lnTo>
                    <a:pt x="1874494" y="314769"/>
                  </a:lnTo>
                  <a:lnTo>
                    <a:pt x="1849526" y="319214"/>
                  </a:lnTo>
                  <a:lnTo>
                    <a:pt x="1824570" y="314769"/>
                  </a:lnTo>
                  <a:lnTo>
                    <a:pt x="1806041" y="302514"/>
                  </a:lnTo>
                  <a:lnTo>
                    <a:pt x="1794497" y="284111"/>
                  </a:lnTo>
                  <a:lnTo>
                    <a:pt x="1790534" y="261213"/>
                  </a:lnTo>
                  <a:lnTo>
                    <a:pt x="1794497" y="238671"/>
                  </a:lnTo>
                  <a:lnTo>
                    <a:pt x="1806041" y="220052"/>
                  </a:lnTo>
                  <a:lnTo>
                    <a:pt x="1824570" y="207391"/>
                  </a:lnTo>
                  <a:lnTo>
                    <a:pt x="1849526" y="202717"/>
                  </a:lnTo>
                  <a:lnTo>
                    <a:pt x="1874494" y="207391"/>
                  </a:lnTo>
                  <a:lnTo>
                    <a:pt x="1893023" y="220052"/>
                  </a:lnTo>
                  <a:lnTo>
                    <a:pt x="1904568" y="238671"/>
                  </a:lnTo>
                  <a:lnTo>
                    <a:pt x="1908454" y="260718"/>
                  </a:lnTo>
                  <a:lnTo>
                    <a:pt x="1908543" y="261213"/>
                  </a:lnTo>
                  <a:lnTo>
                    <a:pt x="1908543" y="131622"/>
                  </a:lnTo>
                  <a:lnTo>
                    <a:pt x="1905508" y="131622"/>
                  </a:lnTo>
                  <a:lnTo>
                    <a:pt x="1905508" y="156832"/>
                  </a:lnTo>
                  <a:lnTo>
                    <a:pt x="1889074" y="141986"/>
                  </a:lnTo>
                  <a:lnTo>
                    <a:pt x="1869389" y="131432"/>
                  </a:lnTo>
                  <a:lnTo>
                    <a:pt x="1847710" y="125133"/>
                  </a:lnTo>
                  <a:lnTo>
                    <a:pt x="1825332" y="123037"/>
                  </a:lnTo>
                  <a:lnTo>
                    <a:pt x="1782419" y="130238"/>
                  </a:lnTo>
                  <a:lnTo>
                    <a:pt x="1746592" y="150152"/>
                  </a:lnTo>
                  <a:lnTo>
                    <a:pt x="1719275" y="180238"/>
                  </a:lnTo>
                  <a:lnTo>
                    <a:pt x="1701850" y="217932"/>
                  </a:lnTo>
                  <a:lnTo>
                    <a:pt x="1695729" y="260718"/>
                  </a:lnTo>
                  <a:lnTo>
                    <a:pt x="1701952" y="303555"/>
                  </a:lnTo>
                  <a:lnTo>
                    <a:pt x="1719630" y="341376"/>
                  </a:lnTo>
                  <a:lnTo>
                    <a:pt x="1747253" y="371602"/>
                  </a:lnTo>
                  <a:lnTo>
                    <a:pt x="1783321" y="391629"/>
                  </a:lnTo>
                  <a:lnTo>
                    <a:pt x="1826336" y="398881"/>
                  </a:lnTo>
                  <a:lnTo>
                    <a:pt x="1849043" y="396671"/>
                  </a:lnTo>
                  <a:lnTo>
                    <a:pt x="1870710" y="389864"/>
                  </a:lnTo>
                  <a:lnTo>
                    <a:pt x="1889721" y="378244"/>
                  </a:lnTo>
                  <a:lnTo>
                    <a:pt x="1904492" y="361569"/>
                  </a:lnTo>
                  <a:lnTo>
                    <a:pt x="1905508" y="361569"/>
                  </a:lnTo>
                  <a:lnTo>
                    <a:pt x="1905508" y="390309"/>
                  </a:lnTo>
                  <a:lnTo>
                    <a:pt x="1997290" y="390309"/>
                  </a:lnTo>
                  <a:lnTo>
                    <a:pt x="1997290" y="361569"/>
                  </a:lnTo>
                  <a:lnTo>
                    <a:pt x="1997290" y="319214"/>
                  </a:lnTo>
                  <a:lnTo>
                    <a:pt x="1997290" y="202717"/>
                  </a:lnTo>
                  <a:lnTo>
                    <a:pt x="1997290" y="156832"/>
                  </a:lnTo>
                  <a:lnTo>
                    <a:pt x="1997290" y="131622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1" name="object 51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51194" y="213653"/>
              <a:ext cx="1945118" cy="2562325"/>
            </a:xfrm>
            <a:prstGeom prst="rect">
              <a:avLst/>
            </a:prstGeom>
          </p:spPr>
        </p:pic>
      </p:grpSp>
      <p:sp>
        <p:nvSpPr>
          <p:cNvPr id="52" name="object 52" descr=""/>
          <p:cNvSpPr/>
          <p:nvPr/>
        </p:nvSpPr>
        <p:spPr>
          <a:xfrm>
            <a:off x="4306125" y="1117942"/>
            <a:ext cx="69215" cy="171450"/>
          </a:xfrm>
          <a:custGeom>
            <a:avLst/>
            <a:gdLst/>
            <a:ahLst/>
            <a:cxnLst/>
            <a:rect l="l" t="t" r="r" b="b"/>
            <a:pathLst>
              <a:path w="69214" h="171450">
                <a:moveTo>
                  <a:pt x="68922" y="0"/>
                </a:moveTo>
                <a:lnTo>
                  <a:pt x="0" y="0"/>
                </a:lnTo>
                <a:lnTo>
                  <a:pt x="0" y="38100"/>
                </a:lnTo>
                <a:lnTo>
                  <a:pt x="24485" y="38100"/>
                </a:lnTo>
                <a:lnTo>
                  <a:pt x="24485" y="171450"/>
                </a:lnTo>
                <a:lnTo>
                  <a:pt x="68922" y="171450"/>
                </a:lnTo>
                <a:lnTo>
                  <a:pt x="68922" y="38100"/>
                </a:lnTo>
                <a:lnTo>
                  <a:pt x="68922" y="0"/>
                </a:lnTo>
                <a:close/>
              </a:path>
            </a:pathLst>
          </a:custGeom>
          <a:solidFill>
            <a:srgbClr val="1A3967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3" name="object 53" descr=""/>
          <p:cNvGrpSpPr/>
          <p:nvPr/>
        </p:nvGrpSpPr>
        <p:grpSpPr>
          <a:xfrm>
            <a:off x="4437672" y="1111592"/>
            <a:ext cx="784860" cy="184785"/>
            <a:chOff x="4437672" y="1111592"/>
            <a:chExt cx="784860" cy="184785"/>
          </a:xfrm>
        </p:grpSpPr>
        <p:pic>
          <p:nvPicPr>
            <p:cNvPr id="54" name="object 54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437672" y="1111592"/>
              <a:ext cx="130594" cy="184556"/>
            </a:xfrm>
            <a:prstGeom prst="rect">
              <a:avLst/>
            </a:prstGeom>
          </p:spPr>
        </p:pic>
        <p:sp>
          <p:nvSpPr>
            <p:cNvPr id="55" name="object 55" descr=""/>
            <p:cNvSpPr/>
            <p:nvPr/>
          </p:nvSpPr>
          <p:spPr>
            <a:xfrm>
              <a:off x="4593234" y="1117942"/>
              <a:ext cx="359410" cy="176530"/>
            </a:xfrm>
            <a:custGeom>
              <a:avLst/>
              <a:gdLst/>
              <a:ahLst/>
              <a:cxnLst/>
              <a:rect l="l" t="t" r="r" b="b"/>
              <a:pathLst>
                <a:path w="359410" h="176530">
                  <a:moveTo>
                    <a:pt x="53060" y="149415"/>
                  </a:moveTo>
                  <a:lnTo>
                    <a:pt x="50990" y="139052"/>
                  </a:lnTo>
                  <a:lnTo>
                    <a:pt x="45326" y="130632"/>
                  </a:lnTo>
                  <a:lnTo>
                    <a:pt x="36893" y="124968"/>
                  </a:lnTo>
                  <a:lnTo>
                    <a:pt x="26543" y="122897"/>
                  </a:lnTo>
                  <a:lnTo>
                    <a:pt x="16167" y="124968"/>
                  </a:lnTo>
                  <a:lnTo>
                    <a:pt x="7734" y="130632"/>
                  </a:lnTo>
                  <a:lnTo>
                    <a:pt x="2070" y="139052"/>
                  </a:lnTo>
                  <a:lnTo>
                    <a:pt x="0" y="149415"/>
                  </a:lnTo>
                  <a:lnTo>
                    <a:pt x="2070" y="159677"/>
                  </a:lnTo>
                  <a:lnTo>
                    <a:pt x="7734" y="168122"/>
                  </a:lnTo>
                  <a:lnTo>
                    <a:pt x="16167" y="173824"/>
                  </a:lnTo>
                  <a:lnTo>
                    <a:pt x="26543" y="175933"/>
                  </a:lnTo>
                  <a:lnTo>
                    <a:pt x="36893" y="173824"/>
                  </a:lnTo>
                  <a:lnTo>
                    <a:pt x="45326" y="168122"/>
                  </a:lnTo>
                  <a:lnTo>
                    <a:pt x="50990" y="159677"/>
                  </a:lnTo>
                  <a:lnTo>
                    <a:pt x="53060" y="149415"/>
                  </a:lnTo>
                  <a:close/>
                </a:path>
                <a:path w="359410" h="176530">
                  <a:moveTo>
                    <a:pt x="232854" y="393"/>
                  </a:moveTo>
                  <a:lnTo>
                    <a:pt x="188417" y="393"/>
                  </a:lnTo>
                  <a:lnTo>
                    <a:pt x="188417" y="66433"/>
                  </a:lnTo>
                  <a:lnTo>
                    <a:pt x="124256" y="66433"/>
                  </a:lnTo>
                  <a:lnTo>
                    <a:pt x="124256" y="393"/>
                  </a:lnTo>
                  <a:lnTo>
                    <a:pt x="79819" y="393"/>
                  </a:lnTo>
                  <a:lnTo>
                    <a:pt x="79819" y="66433"/>
                  </a:lnTo>
                  <a:lnTo>
                    <a:pt x="79819" y="100723"/>
                  </a:lnTo>
                  <a:lnTo>
                    <a:pt x="79819" y="171843"/>
                  </a:lnTo>
                  <a:lnTo>
                    <a:pt x="124256" y="171843"/>
                  </a:lnTo>
                  <a:lnTo>
                    <a:pt x="124256" y="100723"/>
                  </a:lnTo>
                  <a:lnTo>
                    <a:pt x="188417" y="100723"/>
                  </a:lnTo>
                  <a:lnTo>
                    <a:pt x="188417" y="171843"/>
                  </a:lnTo>
                  <a:lnTo>
                    <a:pt x="232854" y="171843"/>
                  </a:lnTo>
                  <a:lnTo>
                    <a:pt x="232854" y="100723"/>
                  </a:lnTo>
                  <a:lnTo>
                    <a:pt x="232854" y="66433"/>
                  </a:lnTo>
                  <a:lnTo>
                    <a:pt x="232854" y="393"/>
                  </a:lnTo>
                  <a:close/>
                </a:path>
                <a:path w="359410" h="176530">
                  <a:moveTo>
                    <a:pt x="359194" y="0"/>
                  </a:moveTo>
                  <a:lnTo>
                    <a:pt x="261937" y="0"/>
                  </a:lnTo>
                  <a:lnTo>
                    <a:pt x="261937" y="38100"/>
                  </a:lnTo>
                  <a:lnTo>
                    <a:pt x="261937" y="66040"/>
                  </a:lnTo>
                  <a:lnTo>
                    <a:pt x="261937" y="104140"/>
                  </a:lnTo>
                  <a:lnTo>
                    <a:pt x="261937" y="133350"/>
                  </a:lnTo>
                  <a:lnTo>
                    <a:pt x="261937" y="171450"/>
                  </a:lnTo>
                  <a:lnTo>
                    <a:pt x="359194" y="171450"/>
                  </a:lnTo>
                  <a:lnTo>
                    <a:pt x="359194" y="133350"/>
                  </a:lnTo>
                  <a:lnTo>
                    <a:pt x="306374" y="133350"/>
                  </a:lnTo>
                  <a:lnTo>
                    <a:pt x="306374" y="104140"/>
                  </a:lnTo>
                  <a:lnTo>
                    <a:pt x="356476" y="104140"/>
                  </a:lnTo>
                  <a:lnTo>
                    <a:pt x="356476" y="66040"/>
                  </a:lnTo>
                  <a:lnTo>
                    <a:pt x="306374" y="66040"/>
                  </a:lnTo>
                  <a:lnTo>
                    <a:pt x="306374" y="38100"/>
                  </a:lnTo>
                  <a:lnTo>
                    <a:pt x="359194" y="38100"/>
                  </a:lnTo>
                  <a:lnTo>
                    <a:pt x="359194" y="0"/>
                  </a:lnTo>
                  <a:close/>
                </a:path>
              </a:pathLst>
            </a:custGeom>
            <a:solidFill>
              <a:srgbClr val="1A396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6" name="object 56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979903" y="1118358"/>
              <a:ext cx="242399" cy="171450"/>
            </a:xfrm>
            <a:prstGeom prst="rect">
              <a:avLst/>
            </a:prstGeom>
          </p:spPr>
        </p:pic>
      </p:grpSp>
      <p:grpSp>
        <p:nvGrpSpPr>
          <p:cNvPr id="57" name="object 57" descr=""/>
          <p:cNvGrpSpPr/>
          <p:nvPr/>
        </p:nvGrpSpPr>
        <p:grpSpPr>
          <a:xfrm>
            <a:off x="5316447" y="1110232"/>
            <a:ext cx="760095" cy="233679"/>
            <a:chOff x="5316447" y="1110232"/>
            <a:chExt cx="760095" cy="233679"/>
          </a:xfrm>
        </p:grpSpPr>
        <p:pic>
          <p:nvPicPr>
            <p:cNvPr id="58" name="object 58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316447" y="1110232"/>
              <a:ext cx="368933" cy="233527"/>
            </a:xfrm>
            <a:prstGeom prst="rect">
              <a:avLst/>
            </a:prstGeom>
          </p:spPr>
        </p:pic>
        <p:pic>
          <p:nvPicPr>
            <p:cNvPr id="59" name="object 59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708766" y="1118401"/>
              <a:ext cx="127647" cy="177749"/>
            </a:xfrm>
            <a:prstGeom prst="rect">
              <a:avLst/>
            </a:prstGeom>
          </p:spPr>
        </p:pic>
        <p:pic>
          <p:nvPicPr>
            <p:cNvPr id="60" name="object 60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861386" y="1110236"/>
              <a:ext cx="214745" cy="233514"/>
            </a:xfrm>
            <a:prstGeom prst="rect">
              <a:avLst/>
            </a:prstGeom>
          </p:spPr>
        </p:pic>
      </p:grpSp>
      <p:grpSp>
        <p:nvGrpSpPr>
          <p:cNvPr id="61" name="object 61" descr=""/>
          <p:cNvGrpSpPr/>
          <p:nvPr/>
        </p:nvGrpSpPr>
        <p:grpSpPr>
          <a:xfrm>
            <a:off x="6777349" y="4715037"/>
            <a:ext cx="763270" cy="1177290"/>
            <a:chOff x="6777349" y="4715037"/>
            <a:chExt cx="763270" cy="1177290"/>
          </a:xfrm>
        </p:grpSpPr>
        <p:pic>
          <p:nvPicPr>
            <p:cNvPr id="62" name="object 62" descr="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777349" y="5129390"/>
              <a:ext cx="762716" cy="762716"/>
            </a:xfrm>
            <a:prstGeom prst="rect">
              <a:avLst/>
            </a:prstGeom>
          </p:spPr>
        </p:pic>
        <p:sp>
          <p:nvSpPr>
            <p:cNvPr id="63" name="object 63" descr=""/>
            <p:cNvSpPr/>
            <p:nvPr/>
          </p:nvSpPr>
          <p:spPr>
            <a:xfrm>
              <a:off x="7130541" y="4715037"/>
              <a:ext cx="212725" cy="358140"/>
            </a:xfrm>
            <a:custGeom>
              <a:avLst/>
              <a:gdLst/>
              <a:ahLst/>
              <a:cxnLst/>
              <a:rect l="l" t="t" r="r" b="b"/>
              <a:pathLst>
                <a:path w="212725" h="358139">
                  <a:moveTo>
                    <a:pt x="0" y="0"/>
                  </a:moveTo>
                  <a:lnTo>
                    <a:pt x="18064" y="13670"/>
                  </a:lnTo>
                  <a:lnTo>
                    <a:pt x="57981" y="55964"/>
                  </a:lnTo>
                  <a:lnTo>
                    <a:pt x="98337" y="128807"/>
                  </a:lnTo>
                  <a:lnTo>
                    <a:pt x="117716" y="234124"/>
                  </a:lnTo>
                  <a:lnTo>
                    <a:pt x="78473" y="237312"/>
                  </a:lnTo>
                  <a:lnTo>
                    <a:pt x="161721" y="357555"/>
                  </a:lnTo>
                  <a:lnTo>
                    <a:pt x="212636" y="241198"/>
                  </a:lnTo>
                  <a:lnTo>
                    <a:pt x="171107" y="235889"/>
                  </a:lnTo>
                  <a:lnTo>
                    <a:pt x="170339" y="211528"/>
                  </a:lnTo>
                  <a:lnTo>
                    <a:pt x="154800" y="151268"/>
                  </a:lnTo>
                  <a:lnTo>
                    <a:pt x="104638" y="74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4" name="object 64" descr=""/>
          <p:cNvSpPr txBox="1"/>
          <p:nvPr/>
        </p:nvSpPr>
        <p:spPr>
          <a:xfrm>
            <a:off x="4859412" y="3848290"/>
            <a:ext cx="2607310" cy="220281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marL="80010" marR="184150">
              <a:lnSpc>
                <a:spcPct val="104200"/>
              </a:lnSpc>
              <a:spcBef>
                <a:spcPts val="40"/>
              </a:spcBef>
            </a:pP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Resetting</a:t>
            </a:r>
            <a:r>
              <a:rPr dirty="0" sz="1200" spc="1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Your</a:t>
            </a:r>
            <a:r>
              <a:rPr dirty="0" sz="1200" spc="1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LSC</a:t>
            </a:r>
            <a:r>
              <a:rPr dirty="0" sz="1200" spc="1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Password </a:t>
            </a: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When Off </a:t>
            </a: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Campus</a:t>
            </a:r>
            <a:endParaRPr sz="1200">
              <a:latin typeface="Futura Std Bold"/>
              <a:cs typeface="Futura Std Bold"/>
            </a:endParaRPr>
          </a:p>
          <a:p>
            <a:pPr marL="80010" marR="382905">
              <a:lnSpc>
                <a:spcPct val="100000"/>
              </a:lnSpc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Need</a:t>
            </a:r>
            <a:r>
              <a:rPr dirty="0" sz="1200" spc="33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34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reset</a:t>
            </a:r>
            <a:r>
              <a:rPr dirty="0" sz="1200" spc="34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your</a:t>
            </a:r>
            <a:r>
              <a:rPr dirty="0" sz="1200" spc="34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password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while</a:t>
            </a:r>
            <a:r>
              <a:rPr dirty="0" sz="1200" spc="3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off</a:t>
            </a:r>
            <a:r>
              <a:rPr dirty="0" sz="1200" spc="3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campus?</a:t>
            </a:r>
            <a:r>
              <a:rPr dirty="0" sz="1200" spc="3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Follow</a:t>
            </a:r>
            <a:r>
              <a:rPr dirty="0" sz="1200" spc="3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the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directions</a:t>
            </a:r>
            <a:r>
              <a:rPr dirty="0" sz="1200" spc="-6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-6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75" b="1" i="1">
                <a:solidFill>
                  <a:srgbClr val="205E9E"/>
                </a:solidFill>
                <a:latin typeface="Arial"/>
                <a:cs typeface="Arial"/>
              </a:rPr>
              <a:t>Resetting</a:t>
            </a:r>
            <a:r>
              <a:rPr dirty="0" sz="1200" spc="220" b="1" i="1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dirty="0" sz="1200" spc="-55" b="1" i="1">
                <a:solidFill>
                  <a:srgbClr val="205E9E"/>
                </a:solidFill>
                <a:latin typeface="Arial"/>
                <a:cs typeface="Arial"/>
              </a:rPr>
              <a:t>Your</a:t>
            </a:r>
            <a:r>
              <a:rPr dirty="0" sz="1200" spc="215" b="1" i="1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dirty="0" sz="1200" spc="-204" b="1" i="1">
                <a:solidFill>
                  <a:srgbClr val="205E9E"/>
                </a:solidFill>
                <a:latin typeface="Arial"/>
                <a:cs typeface="Arial"/>
              </a:rPr>
              <a:t>LSC</a:t>
            </a:r>
            <a:r>
              <a:rPr dirty="0" sz="1200" spc="-90" b="1" i="1">
                <a:solidFill>
                  <a:srgbClr val="205E9E"/>
                </a:solidFill>
                <a:latin typeface="Arial"/>
                <a:cs typeface="Arial"/>
              </a:rPr>
              <a:t> Password</a:t>
            </a:r>
            <a:r>
              <a:rPr dirty="0" sz="1200" spc="30" b="1" i="1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dirty="0" sz="1200" spc="-100" b="1" i="1">
                <a:solidFill>
                  <a:srgbClr val="205E9E"/>
                </a:solidFill>
                <a:latin typeface="Arial"/>
                <a:cs typeface="Arial"/>
              </a:rPr>
              <a:t>(For</a:t>
            </a:r>
            <a:r>
              <a:rPr dirty="0" sz="1200" spc="5" b="1" i="1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dirty="0" sz="1200" spc="-90" b="1" i="1">
                <a:solidFill>
                  <a:srgbClr val="205E9E"/>
                </a:solidFill>
                <a:latin typeface="Arial"/>
                <a:cs typeface="Arial"/>
              </a:rPr>
              <a:t>Faculty</a:t>
            </a:r>
            <a:r>
              <a:rPr dirty="0" sz="1200" spc="5" b="1" i="1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dirty="0" sz="1200" b="1" i="1">
                <a:solidFill>
                  <a:srgbClr val="205E9E"/>
                </a:solidFill>
                <a:latin typeface="Arial"/>
                <a:cs typeface="Arial"/>
              </a:rPr>
              <a:t>&amp;</a:t>
            </a:r>
            <a:r>
              <a:rPr dirty="0" sz="1200" spc="5" b="1" i="1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dirty="0" sz="1200" spc="-10" b="1" i="1">
                <a:solidFill>
                  <a:srgbClr val="205E9E"/>
                </a:solidFill>
                <a:latin typeface="Arial"/>
                <a:cs typeface="Arial"/>
              </a:rPr>
              <a:t>Staff </a:t>
            </a:r>
            <a:r>
              <a:rPr dirty="0" sz="1200" spc="-100" b="1" i="1">
                <a:solidFill>
                  <a:srgbClr val="205E9E"/>
                </a:solidFill>
                <a:latin typeface="Arial"/>
                <a:cs typeface="Arial"/>
              </a:rPr>
              <a:t>Resetting</a:t>
            </a:r>
            <a:r>
              <a:rPr dirty="0" sz="1200" spc="65" b="1" i="1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dirty="0" sz="1200" spc="-10" b="1" i="1">
                <a:solidFill>
                  <a:srgbClr val="205E9E"/>
                </a:solidFill>
                <a:latin typeface="Arial"/>
                <a:cs typeface="Arial"/>
              </a:rPr>
              <a:t>While</a:t>
            </a:r>
            <a:endParaRPr sz="1200">
              <a:latin typeface="Arial"/>
              <a:cs typeface="Arial"/>
            </a:endParaRPr>
          </a:p>
          <a:p>
            <a:pPr marL="80010" marR="915035">
              <a:lnSpc>
                <a:spcPct val="100000"/>
              </a:lnSpc>
            </a:pPr>
            <a:r>
              <a:rPr dirty="0" sz="1200" spc="-35" b="1" i="1">
                <a:solidFill>
                  <a:srgbClr val="205E9E"/>
                </a:solidFill>
                <a:latin typeface="Arial"/>
                <a:cs typeface="Arial"/>
              </a:rPr>
              <a:t>Off-</a:t>
            </a:r>
            <a:r>
              <a:rPr dirty="0" sz="1200" spc="-90" b="1" i="1">
                <a:solidFill>
                  <a:srgbClr val="205E9E"/>
                </a:solidFill>
                <a:latin typeface="Arial"/>
                <a:cs typeface="Arial"/>
              </a:rPr>
              <a:t>Campus)</a:t>
            </a:r>
            <a:r>
              <a:rPr dirty="0" sz="1200" spc="20" b="1" i="1">
                <a:solidFill>
                  <a:srgbClr val="205E9E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reduce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-5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chance</a:t>
            </a:r>
            <a:r>
              <a:rPr dirty="0" sz="1200" spc="-5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of</a:t>
            </a:r>
            <a:r>
              <a:rPr dirty="0" sz="1200" spc="-4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password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syncing</a:t>
            </a:r>
            <a:r>
              <a:rPr dirty="0" sz="1200" spc="-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issues</a:t>
            </a:r>
            <a:r>
              <a:rPr dirty="0" sz="1200" spc="-5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when</a:t>
            </a:r>
            <a:r>
              <a:rPr dirty="0" sz="1200" spc="-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you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return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campus.</a:t>
            </a:r>
            <a:endParaRPr sz="1200">
              <a:latin typeface="Futura Std Book"/>
              <a:cs typeface="Futura Std Book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700" spc="-70" i="1">
                <a:solidFill>
                  <a:srgbClr val="939598"/>
                </a:solidFill>
                <a:latin typeface="Arial"/>
                <a:cs typeface="Arial"/>
              </a:rPr>
              <a:t>These</a:t>
            </a:r>
            <a:r>
              <a:rPr dirty="0" sz="700" spc="45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700" spc="-30" i="1">
                <a:solidFill>
                  <a:srgbClr val="939598"/>
                </a:solidFill>
                <a:latin typeface="Arial"/>
                <a:cs typeface="Arial"/>
              </a:rPr>
              <a:t>instructions</a:t>
            </a:r>
            <a:r>
              <a:rPr dirty="0" sz="700" spc="50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939598"/>
                </a:solidFill>
                <a:latin typeface="Arial"/>
                <a:cs typeface="Arial"/>
              </a:rPr>
              <a:t>are</a:t>
            </a:r>
            <a:r>
              <a:rPr dirty="0" sz="700" spc="45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700" spc="-20" i="1">
                <a:solidFill>
                  <a:srgbClr val="939598"/>
                </a:solidFill>
                <a:latin typeface="Arial"/>
                <a:cs typeface="Arial"/>
              </a:rPr>
              <a:t>also</a:t>
            </a:r>
            <a:r>
              <a:rPr dirty="0" sz="700" spc="50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939598"/>
                </a:solidFill>
                <a:latin typeface="Arial"/>
                <a:cs typeface="Arial"/>
              </a:rPr>
              <a:t>in</a:t>
            </a:r>
            <a:r>
              <a:rPr dirty="0" sz="700" spc="45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700" spc="-30" i="1">
                <a:solidFill>
                  <a:srgbClr val="939598"/>
                </a:solidFill>
                <a:latin typeface="Arial"/>
                <a:cs typeface="Arial"/>
              </a:rPr>
              <a:t>LoneStar.edu/ServiceCenter-</a:t>
            </a:r>
            <a:r>
              <a:rPr dirty="0" sz="700" spc="-10" i="1">
                <a:solidFill>
                  <a:srgbClr val="939598"/>
                </a:solidFill>
                <a:latin typeface="Arial"/>
                <a:cs typeface="Arial"/>
              </a:rPr>
              <a:t>Knowledge</a:t>
            </a:r>
            <a:endParaRPr sz="700">
              <a:latin typeface="Arial"/>
              <a:cs typeface="Arial"/>
            </a:endParaRPr>
          </a:p>
        </p:txBody>
      </p:sp>
      <p:pic>
        <p:nvPicPr>
          <p:cNvPr id="65" name="object 65" descr="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500421" y="8992614"/>
            <a:ext cx="748659" cy="745615"/>
          </a:xfrm>
          <a:prstGeom prst="rect">
            <a:avLst/>
          </a:prstGeom>
        </p:spPr>
      </p:pic>
      <p:sp>
        <p:nvSpPr>
          <p:cNvPr id="66" name="object 66" descr=""/>
          <p:cNvSpPr txBox="1"/>
          <p:nvPr/>
        </p:nvSpPr>
        <p:spPr>
          <a:xfrm>
            <a:off x="286711" y="9054572"/>
            <a:ext cx="115633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50" i="1">
                <a:solidFill>
                  <a:srgbClr val="231F20"/>
                </a:solidFill>
                <a:latin typeface="Times New Roman"/>
                <a:cs typeface="Times New Roman"/>
              </a:rPr>
              <a:t>But</a:t>
            </a:r>
            <a:r>
              <a:rPr dirty="0" sz="1800" spc="-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800" spc="-10" i="1">
                <a:solidFill>
                  <a:srgbClr val="231F20"/>
                </a:solidFill>
                <a:latin typeface="Times New Roman"/>
                <a:cs typeface="Times New Roman"/>
              </a:rPr>
              <a:t>wait... </a:t>
            </a:r>
            <a:r>
              <a:rPr dirty="0" sz="1800" spc="-155" i="1">
                <a:solidFill>
                  <a:srgbClr val="231F20"/>
                </a:solidFill>
                <a:latin typeface="Times New Roman"/>
                <a:cs typeface="Times New Roman"/>
              </a:rPr>
              <a:t>There’s</a:t>
            </a:r>
            <a:r>
              <a:rPr dirty="0" sz="1800" spc="3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1800" spc="-75" i="1">
                <a:solidFill>
                  <a:srgbClr val="231F20"/>
                </a:solidFill>
                <a:latin typeface="Times New Roman"/>
                <a:cs typeface="Times New Roman"/>
              </a:rPr>
              <a:t>more!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2475904" y="8671284"/>
            <a:ext cx="280733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60" i="1">
                <a:solidFill>
                  <a:srgbClr val="939598"/>
                </a:solidFill>
                <a:latin typeface="Arial"/>
                <a:cs typeface="Arial"/>
              </a:rPr>
              <a:t>Links</a:t>
            </a:r>
            <a:r>
              <a:rPr dirty="0" sz="800" i="1">
                <a:solidFill>
                  <a:srgbClr val="939598"/>
                </a:solidFill>
                <a:latin typeface="Arial"/>
                <a:cs typeface="Arial"/>
              </a:rPr>
              <a:t> to</a:t>
            </a:r>
            <a:r>
              <a:rPr dirty="0" sz="800" spc="-55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800" spc="-65" i="1">
                <a:solidFill>
                  <a:srgbClr val="939598"/>
                </a:solidFill>
                <a:latin typeface="Arial"/>
                <a:cs typeface="Arial"/>
              </a:rPr>
              <a:t>these</a:t>
            </a:r>
            <a:r>
              <a:rPr dirty="0" sz="800" spc="5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939598"/>
                </a:solidFill>
                <a:latin typeface="Arial"/>
                <a:cs typeface="Arial"/>
              </a:rPr>
              <a:t>training</a:t>
            </a:r>
            <a:r>
              <a:rPr dirty="0" sz="800" spc="-10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800" spc="-60" i="1">
                <a:solidFill>
                  <a:srgbClr val="939598"/>
                </a:solidFill>
                <a:latin typeface="Arial"/>
                <a:cs typeface="Arial"/>
              </a:rPr>
              <a:t>sites</a:t>
            </a:r>
            <a:r>
              <a:rPr dirty="0" sz="800" i="1">
                <a:solidFill>
                  <a:srgbClr val="939598"/>
                </a:solidFill>
                <a:latin typeface="Arial"/>
                <a:cs typeface="Arial"/>
              </a:rPr>
              <a:t> are</a:t>
            </a:r>
            <a:r>
              <a:rPr dirty="0" sz="800" spc="-10" i="1">
                <a:solidFill>
                  <a:srgbClr val="939598"/>
                </a:solidFill>
                <a:latin typeface="Arial"/>
                <a:cs typeface="Arial"/>
              </a:rPr>
              <a:t> available </a:t>
            </a:r>
            <a:r>
              <a:rPr dirty="0" sz="800" i="1">
                <a:solidFill>
                  <a:srgbClr val="939598"/>
                </a:solidFill>
                <a:latin typeface="Arial"/>
                <a:cs typeface="Arial"/>
              </a:rPr>
              <a:t>on</a:t>
            </a:r>
            <a:r>
              <a:rPr dirty="0" sz="800" spc="-10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800" spc="-30" i="1">
                <a:solidFill>
                  <a:srgbClr val="939598"/>
                </a:solidFill>
                <a:latin typeface="Arial"/>
                <a:cs typeface="Arial"/>
              </a:rPr>
              <a:t>LoneStar.edu/ITHelp.</a:t>
            </a:r>
            <a:endParaRPr sz="800">
              <a:latin typeface="Arial"/>
              <a:cs typeface="Arial"/>
            </a:endParaRPr>
          </a:p>
        </p:txBody>
      </p:sp>
      <p:sp>
        <p:nvSpPr>
          <p:cNvPr id="68" name="object 68" descr=""/>
          <p:cNvSpPr txBox="1"/>
          <p:nvPr/>
        </p:nvSpPr>
        <p:spPr>
          <a:xfrm>
            <a:off x="2800846" y="8088634"/>
            <a:ext cx="1932305" cy="355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8755" marR="5080" indent="-186690">
              <a:lnSpc>
                <a:spcPct val="1083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Tutorials</a:t>
            </a:r>
            <a:r>
              <a:rPr dirty="0" sz="1000" spc="-4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for</a:t>
            </a:r>
            <a:r>
              <a:rPr dirty="0" sz="1000" spc="-4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OneDrive,</a:t>
            </a:r>
            <a:r>
              <a:rPr dirty="0" sz="1000" spc="-4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SharePoint,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Microsoft</a:t>
            </a:r>
            <a:r>
              <a:rPr dirty="0" sz="1000" spc="-3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Teams,</a:t>
            </a:r>
            <a:r>
              <a:rPr dirty="0" sz="1000" spc="-3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000" spc="-3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more!</a:t>
            </a:r>
            <a:endParaRPr sz="1000">
              <a:latin typeface="Futura Std Book"/>
              <a:cs typeface="Futura Std Book"/>
            </a:endParaRPr>
          </a:p>
        </p:txBody>
      </p:sp>
      <p:sp>
        <p:nvSpPr>
          <p:cNvPr id="69" name="object 69" descr=""/>
          <p:cNvSpPr txBox="1"/>
          <p:nvPr/>
        </p:nvSpPr>
        <p:spPr>
          <a:xfrm>
            <a:off x="5297920" y="8088634"/>
            <a:ext cx="2183765" cy="520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83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Quick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step-by-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step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video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instructions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25">
                <a:solidFill>
                  <a:srgbClr val="231F20"/>
                </a:solidFill>
                <a:latin typeface="Futura Std Book"/>
                <a:cs typeface="Futura Std Book"/>
              </a:rPr>
              <a:t>on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how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navigate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and complete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tasks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25">
                <a:solidFill>
                  <a:srgbClr val="231F20"/>
                </a:solidFill>
                <a:latin typeface="Futura Std Book"/>
                <a:cs typeface="Futura Std Book"/>
              </a:rPr>
              <a:t>in 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myLoneStar.</a:t>
            </a:r>
            <a:endParaRPr sz="1000">
              <a:latin typeface="Futura Std Book"/>
              <a:cs typeface="Futura Std Book"/>
            </a:endParaRPr>
          </a:p>
        </p:txBody>
      </p:sp>
      <p:sp>
        <p:nvSpPr>
          <p:cNvPr id="70" name="object 70" descr=""/>
          <p:cNvSpPr/>
          <p:nvPr/>
        </p:nvSpPr>
        <p:spPr>
          <a:xfrm>
            <a:off x="5042049" y="7109735"/>
            <a:ext cx="0" cy="1572260"/>
          </a:xfrm>
          <a:custGeom>
            <a:avLst/>
            <a:gdLst/>
            <a:ahLst/>
            <a:cxnLst/>
            <a:rect l="l" t="t" r="r" b="b"/>
            <a:pathLst>
              <a:path w="0" h="1572259">
                <a:moveTo>
                  <a:pt x="0" y="0"/>
                </a:moveTo>
                <a:lnTo>
                  <a:pt x="0" y="1571764"/>
                </a:lnTo>
              </a:path>
            </a:pathLst>
          </a:custGeom>
          <a:ln w="11734">
            <a:solidFill>
              <a:srgbClr val="C7EAF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 descr=""/>
          <p:cNvSpPr/>
          <p:nvPr/>
        </p:nvSpPr>
        <p:spPr>
          <a:xfrm>
            <a:off x="2483015" y="7109735"/>
            <a:ext cx="0" cy="1572260"/>
          </a:xfrm>
          <a:custGeom>
            <a:avLst/>
            <a:gdLst/>
            <a:ahLst/>
            <a:cxnLst/>
            <a:rect l="l" t="t" r="r" b="b"/>
            <a:pathLst>
              <a:path w="0" h="1572259">
                <a:moveTo>
                  <a:pt x="0" y="0"/>
                </a:moveTo>
                <a:lnTo>
                  <a:pt x="0" y="1571764"/>
                </a:lnTo>
              </a:path>
            </a:pathLst>
          </a:custGeom>
          <a:ln w="11734">
            <a:solidFill>
              <a:srgbClr val="C7EAFB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72" name="object 72" descr="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2780224" y="7203454"/>
            <a:ext cx="799566" cy="796520"/>
          </a:xfrm>
          <a:prstGeom prst="rect">
            <a:avLst/>
          </a:prstGeom>
        </p:spPr>
      </p:pic>
      <p:pic>
        <p:nvPicPr>
          <p:cNvPr id="73" name="object 73" descr="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5194654" y="7197405"/>
            <a:ext cx="802978" cy="802966"/>
          </a:xfrm>
          <a:prstGeom prst="rect">
            <a:avLst/>
          </a:prstGeom>
        </p:spPr>
      </p:pic>
      <p:sp>
        <p:nvSpPr>
          <p:cNvPr id="74" name="object 74" descr=""/>
          <p:cNvSpPr txBox="1"/>
          <p:nvPr/>
        </p:nvSpPr>
        <p:spPr>
          <a:xfrm>
            <a:off x="3637186" y="7338690"/>
            <a:ext cx="1228090" cy="612775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algn="ctr" marL="49530" marR="74295">
              <a:lnSpc>
                <a:spcPts val="1300"/>
              </a:lnSpc>
              <a:spcBef>
                <a:spcPts val="259"/>
              </a:spcBef>
            </a:pP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Microsoft</a:t>
            </a:r>
            <a:r>
              <a:rPr dirty="0" sz="1200" spc="-6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spc="-25" b="1">
                <a:solidFill>
                  <a:srgbClr val="231F20"/>
                </a:solidFill>
                <a:latin typeface="Futura Std Bold"/>
                <a:cs typeface="Futura Std Bold"/>
              </a:rPr>
              <a:t>365 </a:t>
            </a: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Training</a:t>
            </a:r>
            <a:endParaRPr sz="1200">
              <a:latin typeface="Futura Std Bold"/>
              <a:cs typeface="Futura Std Bold"/>
            </a:endParaRPr>
          </a:p>
          <a:p>
            <a:pPr algn="ctr" marL="12700" marR="5080">
              <a:lnSpc>
                <a:spcPct val="100000"/>
              </a:lnSpc>
              <a:spcBef>
                <a:spcPts val="180"/>
              </a:spcBef>
            </a:pPr>
            <a:r>
              <a:rPr dirty="0" sz="700" spc="-10">
                <a:solidFill>
                  <a:srgbClr val="939598"/>
                </a:solidFill>
                <a:latin typeface="Futura Std Book"/>
                <a:cs typeface="Futura Std Book"/>
              </a:rPr>
              <a:t>https://support.microsoft.com/ en-us/training</a:t>
            </a:r>
            <a:endParaRPr sz="700">
              <a:latin typeface="Futura Std Book"/>
              <a:cs typeface="Futura Std Book"/>
            </a:endParaRPr>
          </a:p>
        </p:txBody>
      </p:sp>
      <p:sp>
        <p:nvSpPr>
          <p:cNvPr id="75" name="object 75" descr=""/>
          <p:cNvSpPr txBox="1"/>
          <p:nvPr/>
        </p:nvSpPr>
        <p:spPr>
          <a:xfrm>
            <a:off x="6068245" y="7336085"/>
            <a:ext cx="1508125" cy="508634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algn="ctr" marL="270510" marR="287020">
              <a:lnSpc>
                <a:spcPts val="1300"/>
              </a:lnSpc>
              <a:spcBef>
                <a:spcPts val="259"/>
              </a:spcBef>
            </a:pP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myLoneStar Tutorials</a:t>
            </a:r>
            <a:endParaRPr sz="1200">
              <a:latin typeface="Futura Std Bold"/>
              <a:cs typeface="Futura Std Bold"/>
            </a:endParaRPr>
          </a:p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dirty="0" sz="700">
                <a:solidFill>
                  <a:srgbClr val="939598"/>
                </a:solidFill>
                <a:latin typeface="Futura Std Book"/>
                <a:cs typeface="Futura Std Book"/>
              </a:rPr>
              <a:t>youtube.com@LSC-</a:t>
            </a:r>
            <a:r>
              <a:rPr dirty="0" sz="700" spc="-10">
                <a:solidFill>
                  <a:srgbClr val="939598"/>
                </a:solidFill>
                <a:latin typeface="Futura Std Book"/>
                <a:cs typeface="Futura Std Book"/>
              </a:rPr>
              <a:t>myLoneStarTutorials</a:t>
            </a:r>
            <a:endParaRPr sz="700">
              <a:latin typeface="Futura Std Book"/>
              <a:cs typeface="Futura Std Book"/>
            </a:endParaRPr>
          </a:p>
        </p:txBody>
      </p:sp>
      <p:sp>
        <p:nvSpPr>
          <p:cNvPr id="76" name="object 76" descr=""/>
          <p:cNvSpPr txBox="1"/>
          <p:nvPr/>
        </p:nvSpPr>
        <p:spPr>
          <a:xfrm>
            <a:off x="301508" y="8088634"/>
            <a:ext cx="1887220" cy="520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635">
              <a:lnSpc>
                <a:spcPct val="108300"/>
              </a:lnSpc>
              <a:spcBef>
                <a:spcPts val="100"/>
              </a:spcBef>
            </a:pP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Training</a:t>
            </a:r>
            <a:r>
              <a:rPr dirty="0" sz="10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modules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on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software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applications,</a:t>
            </a:r>
            <a:r>
              <a:rPr dirty="0" sz="10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leadership</a:t>
            </a:r>
            <a:r>
              <a:rPr dirty="0" sz="10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skills,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personal</a:t>
            </a:r>
            <a:r>
              <a:rPr dirty="0" sz="1000" spc="-3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development,</a:t>
            </a:r>
            <a:r>
              <a:rPr dirty="0" sz="1000" spc="-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000" spc="-3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more!</a:t>
            </a:r>
            <a:endParaRPr sz="1000">
              <a:latin typeface="Futura Std Book"/>
              <a:cs typeface="Futura Std Book"/>
            </a:endParaRPr>
          </a:p>
        </p:txBody>
      </p:sp>
      <p:sp>
        <p:nvSpPr>
          <p:cNvPr id="77" name="object 77" descr=""/>
          <p:cNvSpPr txBox="1"/>
          <p:nvPr/>
        </p:nvSpPr>
        <p:spPr>
          <a:xfrm>
            <a:off x="1148048" y="7338690"/>
            <a:ext cx="1141095" cy="63627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algn="ctr" marL="214629" marR="239395">
              <a:lnSpc>
                <a:spcPts val="1400"/>
              </a:lnSpc>
              <a:spcBef>
                <a:spcPts val="180"/>
              </a:spcBef>
            </a:pP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Udemy Business</a:t>
            </a:r>
            <a:endParaRPr sz="1200">
              <a:latin typeface="Futura Std Bold"/>
              <a:cs typeface="Futura Std Bold"/>
            </a:endParaRPr>
          </a:p>
          <a:p>
            <a:pPr algn="ctr" marL="12065" marR="5080" indent="-32384">
              <a:lnSpc>
                <a:spcPts val="969"/>
              </a:lnSpc>
              <a:spcBef>
                <a:spcPts val="40"/>
              </a:spcBef>
            </a:pPr>
            <a:r>
              <a:rPr dirty="0" sz="700">
                <a:solidFill>
                  <a:srgbClr val="939598"/>
                </a:solidFill>
                <a:latin typeface="Futura Std Book"/>
                <a:cs typeface="Futura Std Book"/>
              </a:rPr>
              <a:t>(pronounced</a:t>
            </a:r>
            <a:r>
              <a:rPr dirty="0" sz="700" spc="-40">
                <a:solidFill>
                  <a:srgbClr val="939598"/>
                </a:solidFill>
                <a:latin typeface="Futura Std Book"/>
                <a:cs typeface="Futura Std Book"/>
              </a:rPr>
              <a:t> </a:t>
            </a:r>
            <a:r>
              <a:rPr dirty="0" sz="700" spc="-10">
                <a:solidFill>
                  <a:srgbClr val="939598"/>
                </a:solidFill>
                <a:latin typeface="Futura Std Book"/>
                <a:cs typeface="Futura Std Book"/>
              </a:rPr>
              <a:t>YOUdehmee) https://lonestar.udemy.com/</a:t>
            </a:r>
            <a:endParaRPr sz="700">
              <a:latin typeface="Futura Std Book"/>
              <a:cs typeface="Futura Std Book"/>
            </a:endParaRPr>
          </a:p>
        </p:txBody>
      </p:sp>
      <p:pic>
        <p:nvPicPr>
          <p:cNvPr id="78" name="object 78" descr="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296817" y="7206530"/>
            <a:ext cx="781687" cy="781675"/>
          </a:xfrm>
          <a:prstGeom prst="rect">
            <a:avLst/>
          </a:prstGeom>
        </p:spPr>
      </p:pic>
      <p:pic>
        <p:nvPicPr>
          <p:cNvPr id="79" name="object 79" descr="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030316" y="1660456"/>
            <a:ext cx="1512455" cy="15094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235879" y="5895898"/>
            <a:ext cx="2306320" cy="2759075"/>
          </a:xfrm>
          <a:custGeom>
            <a:avLst/>
            <a:gdLst/>
            <a:ahLst/>
            <a:cxnLst/>
            <a:rect l="l" t="t" r="r" b="b"/>
            <a:pathLst>
              <a:path w="2306320" h="2759075">
                <a:moveTo>
                  <a:pt x="0" y="2758554"/>
                </a:moveTo>
                <a:lnTo>
                  <a:pt x="2306002" y="2758554"/>
                </a:lnTo>
                <a:lnTo>
                  <a:pt x="2306002" y="0"/>
                </a:lnTo>
                <a:lnTo>
                  <a:pt x="0" y="0"/>
                </a:lnTo>
                <a:lnTo>
                  <a:pt x="0" y="2758554"/>
                </a:lnTo>
                <a:close/>
              </a:path>
            </a:pathLst>
          </a:custGeom>
          <a:solidFill>
            <a:srgbClr val="FFFC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5347134" y="6012209"/>
            <a:ext cx="2062480" cy="2524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Common</a:t>
            </a:r>
            <a:r>
              <a:rPr dirty="0" sz="1200" spc="-3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Phishing</a:t>
            </a:r>
            <a:r>
              <a:rPr dirty="0" sz="1200" spc="-3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Scams</a:t>
            </a:r>
            <a:endParaRPr sz="1200">
              <a:latin typeface="Futura Std Bold"/>
              <a:cs typeface="Futura Std Bold"/>
            </a:endParaRPr>
          </a:p>
          <a:p>
            <a:pPr marL="150495" indent="-137795">
              <a:lnSpc>
                <a:spcPct val="100000"/>
              </a:lnSpc>
              <a:spcBef>
                <a:spcPts val="960"/>
              </a:spcBef>
              <a:buChar char="•"/>
              <a:tabLst>
                <a:tab pos="150495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Part-time job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offers</a:t>
            </a:r>
            <a:endParaRPr sz="1200">
              <a:latin typeface="Futura Std Book"/>
              <a:cs typeface="Futura Std Book"/>
            </a:endParaRPr>
          </a:p>
          <a:p>
            <a:pPr marL="150495" indent="-137795">
              <a:lnSpc>
                <a:spcPct val="100000"/>
              </a:lnSpc>
              <a:spcBef>
                <a:spcPts val="260"/>
              </a:spcBef>
              <a:buChar char="•"/>
              <a:tabLst>
                <a:tab pos="150495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Internships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offers</a:t>
            </a:r>
            <a:endParaRPr sz="1200">
              <a:latin typeface="Futura Std Book"/>
              <a:cs typeface="Futura Std Book"/>
            </a:endParaRPr>
          </a:p>
          <a:p>
            <a:pPr marL="149860" marR="291465" indent="-137795">
              <a:lnSpc>
                <a:spcPct val="100000"/>
              </a:lnSpc>
              <a:spcBef>
                <a:spcPts val="260"/>
              </a:spcBef>
              <a:buChar char="•"/>
              <a:tabLst>
                <a:tab pos="170180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Unread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message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notices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	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posing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as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being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from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	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college</a:t>
            </a:r>
            <a:r>
              <a:rPr dirty="0" sz="1200" spc="-4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departments</a:t>
            </a:r>
            <a:endParaRPr sz="1200">
              <a:latin typeface="Futura Std Book"/>
              <a:cs typeface="Futura Std Book"/>
            </a:endParaRPr>
          </a:p>
          <a:p>
            <a:pPr marL="150495" indent="-137795">
              <a:lnSpc>
                <a:spcPct val="100000"/>
              </a:lnSpc>
              <a:spcBef>
                <a:spcPts val="459"/>
              </a:spcBef>
              <a:buChar char="•"/>
              <a:tabLst>
                <a:tab pos="150495" algn="l"/>
              </a:tabLst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Financial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aid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notices</a:t>
            </a:r>
            <a:endParaRPr sz="1200">
              <a:latin typeface="Futura Std Book"/>
              <a:cs typeface="Futura Std Book"/>
            </a:endParaRPr>
          </a:p>
          <a:p>
            <a:pPr marL="149860" marR="5080" indent="-137795">
              <a:lnSpc>
                <a:spcPct val="100000"/>
              </a:lnSpc>
              <a:spcBef>
                <a:spcPts val="459"/>
              </a:spcBef>
              <a:buChar char="•"/>
              <a:tabLst>
                <a:tab pos="170180" algn="l"/>
              </a:tabLst>
            </a:pPr>
            <a:r>
              <a:rPr dirty="0" sz="1200" spc="-35">
                <a:solidFill>
                  <a:srgbClr val="231F20"/>
                </a:solidFill>
                <a:latin typeface="Futura Std Book"/>
                <a:cs typeface="Futura Std Book"/>
              </a:rPr>
              <a:t>IT-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related</a:t>
            </a:r>
            <a:r>
              <a:rPr dirty="0" sz="1200" spc="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emails</a:t>
            </a:r>
            <a:r>
              <a:rPr dirty="0" sz="1200" spc="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instructing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	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recipient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sign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to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	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enable,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validate,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confirm,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or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	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update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their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account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or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risk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	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losing</a:t>
            </a:r>
            <a:r>
              <a:rPr dirty="0" sz="1200" spc="-3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access</a:t>
            </a:r>
            <a:endParaRPr sz="1200">
              <a:latin typeface="Futura Std Book"/>
              <a:cs typeface="Futura Std Book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235216" y="5524550"/>
            <a:ext cx="7305675" cy="3056890"/>
            <a:chOff x="235216" y="5524550"/>
            <a:chExt cx="7305675" cy="3056890"/>
          </a:xfrm>
        </p:grpSpPr>
        <p:sp>
          <p:nvSpPr>
            <p:cNvPr id="5" name="object 5" descr=""/>
            <p:cNvSpPr/>
            <p:nvPr/>
          </p:nvSpPr>
          <p:spPr>
            <a:xfrm>
              <a:off x="235216" y="5524550"/>
              <a:ext cx="7305675" cy="371475"/>
            </a:xfrm>
            <a:custGeom>
              <a:avLst/>
              <a:gdLst/>
              <a:ahLst/>
              <a:cxnLst/>
              <a:rect l="l" t="t" r="r" b="b"/>
              <a:pathLst>
                <a:path w="7305675" h="371475">
                  <a:moveTo>
                    <a:pt x="7305675" y="0"/>
                  </a:moveTo>
                  <a:lnTo>
                    <a:pt x="0" y="0"/>
                  </a:lnTo>
                  <a:lnTo>
                    <a:pt x="0" y="371348"/>
                  </a:lnTo>
                  <a:lnTo>
                    <a:pt x="7305675" y="371348"/>
                  </a:lnTo>
                  <a:lnTo>
                    <a:pt x="7305675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09039" y="7401190"/>
              <a:ext cx="2803066" cy="1180218"/>
            </a:xfrm>
            <a:prstGeom prst="rect">
              <a:avLst/>
            </a:prstGeom>
          </p:spPr>
        </p:pic>
      </p:grpSp>
      <p:sp>
        <p:nvSpPr>
          <p:cNvPr id="7" name="object 7" descr=""/>
          <p:cNvSpPr/>
          <p:nvPr/>
        </p:nvSpPr>
        <p:spPr>
          <a:xfrm>
            <a:off x="2690614" y="2780548"/>
            <a:ext cx="0" cy="1481455"/>
          </a:xfrm>
          <a:custGeom>
            <a:avLst/>
            <a:gdLst/>
            <a:ahLst/>
            <a:cxnLst/>
            <a:rect l="l" t="t" r="r" b="b"/>
            <a:pathLst>
              <a:path w="0" h="1481454">
                <a:moveTo>
                  <a:pt x="0" y="0"/>
                </a:moveTo>
                <a:lnTo>
                  <a:pt x="0" y="1481074"/>
                </a:lnTo>
              </a:path>
            </a:pathLst>
          </a:custGeom>
          <a:ln w="11734">
            <a:solidFill>
              <a:srgbClr val="C7EAF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5020659" y="2780548"/>
            <a:ext cx="0" cy="1481455"/>
          </a:xfrm>
          <a:custGeom>
            <a:avLst/>
            <a:gdLst/>
            <a:ahLst/>
            <a:cxnLst/>
            <a:rect l="l" t="t" r="r" b="b"/>
            <a:pathLst>
              <a:path w="0" h="1481454">
                <a:moveTo>
                  <a:pt x="0" y="0"/>
                </a:moveTo>
                <a:lnTo>
                  <a:pt x="0" y="1481074"/>
                </a:lnTo>
              </a:path>
            </a:pathLst>
          </a:custGeom>
          <a:ln w="11734">
            <a:solidFill>
              <a:srgbClr val="C7EAF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2690614" y="4988322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60">
                <a:moveTo>
                  <a:pt x="0" y="0"/>
                </a:moveTo>
                <a:lnTo>
                  <a:pt x="0" y="403542"/>
                </a:lnTo>
              </a:path>
            </a:pathLst>
          </a:custGeom>
          <a:ln w="11734">
            <a:solidFill>
              <a:srgbClr val="C7EAF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5020659" y="4988322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60">
                <a:moveTo>
                  <a:pt x="0" y="0"/>
                </a:moveTo>
                <a:lnTo>
                  <a:pt x="0" y="403542"/>
                </a:lnTo>
              </a:path>
            </a:pathLst>
          </a:custGeom>
          <a:ln w="11734">
            <a:solidFill>
              <a:srgbClr val="C7EAF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232953" y="5965093"/>
            <a:ext cx="4889500" cy="77978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 algn="just" marL="12700" marR="5080" indent="-635">
              <a:lnSpc>
                <a:spcPct val="104200"/>
              </a:lnSpc>
              <a:spcBef>
                <a:spcPts val="4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Phishing</a:t>
            </a:r>
            <a:r>
              <a:rPr dirty="0" sz="1200" spc="2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is</a:t>
            </a:r>
            <a:r>
              <a:rPr dirty="0" sz="1200" spc="229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</a:t>
            </a:r>
            <a:r>
              <a:rPr dirty="0" sz="1200" spc="2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psychological</a:t>
            </a:r>
            <a:r>
              <a:rPr dirty="0" sz="1200" spc="229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attack</a:t>
            </a:r>
            <a:r>
              <a:rPr dirty="0" sz="1200" spc="229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used</a:t>
            </a:r>
            <a:r>
              <a:rPr dirty="0" sz="1200" spc="2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by</a:t>
            </a:r>
            <a:r>
              <a:rPr dirty="0" sz="1200" spc="229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cyber-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criminals</a:t>
            </a:r>
            <a:r>
              <a:rPr dirty="0" sz="1200" spc="229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2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trick</a:t>
            </a:r>
            <a:r>
              <a:rPr dirty="0" sz="1200" spc="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you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into</a:t>
            </a:r>
            <a:r>
              <a:rPr dirty="0" sz="1200" spc="17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giving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up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information or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taking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action.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These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messages may</a:t>
            </a:r>
            <a:r>
              <a:rPr dirty="0" sz="12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look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legitimate</a:t>
            </a:r>
            <a:r>
              <a:rPr dirty="0" sz="1200" spc="2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2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entice</a:t>
            </a:r>
            <a:r>
              <a:rPr dirty="0" sz="1200" spc="2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you</a:t>
            </a:r>
            <a:r>
              <a:rPr dirty="0" sz="1200" spc="2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into</a:t>
            </a:r>
            <a:r>
              <a:rPr dirty="0" sz="1200" spc="19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taking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action,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such</a:t>
            </a:r>
            <a:r>
              <a:rPr dirty="0" sz="1200" spc="18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as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clicking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on</a:t>
            </a:r>
            <a:r>
              <a:rPr dirty="0" sz="1200" spc="17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50">
                <a:solidFill>
                  <a:srgbClr val="231F20"/>
                </a:solidFill>
                <a:latin typeface="Futura Std Book"/>
                <a:cs typeface="Futura Std Book"/>
              </a:rPr>
              <a:t>a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malicious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link,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opening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infected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attachment,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or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responding</a:t>
            </a:r>
            <a:r>
              <a:rPr dirty="0" sz="1200" spc="-3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</a:t>
            </a:r>
            <a:r>
              <a:rPr dirty="0" sz="12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scam.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33563" y="6917593"/>
            <a:ext cx="48888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Be</a:t>
            </a:r>
            <a:r>
              <a:rPr dirty="0" sz="1200" spc="5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cyber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smart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stay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cyber-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aware.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Keep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eye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out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for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anything</a:t>
            </a:r>
            <a:r>
              <a:rPr dirty="0" sz="1200" spc="5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that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33563" y="7108093"/>
            <a:ext cx="28562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looks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“off”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as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well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these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common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scams</a:t>
            </a:r>
            <a:endParaRPr sz="1200">
              <a:latin typeface="Futura Std Book"/>
              <a:cs typeface="Futura Std Book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28655" y="5560132"/>
            <a:ext cx="46564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Don’t</a:t>
            </a:r>
            <a:r>
              <a:rPr dirty="0" sz="1800" spc="-1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Get</a:t>
            </a:r>
            <a:r>
              <a:rPr dirty="0" sz="1800" spc="-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Hooked</a:t>
            </a:r>
            <a:r>
              <a:rPr dirty="0" sz="1800" spc="-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By</a:t>
            </a:r>
            <a:r>
              <a:rPr dirty="0" sz="1800" spc="-1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a</a:t>
            </a:r>
            <a:r>
              <a:rPr dirty="0" sz="1800" spc="-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Cyber-</a:t>
            </a:r>
            <a:r>
              <a:rPr dirty="0" sz="1800" spc="-10" b="1">
                <a:solidFill>
                  <a:srgbClr val="231F20"/>
                </a:solidFill>
                <a:latin typeface="Futura Std Bold"/>
                <a:cs typeface="Futura Std Bold"/>
              </a:rPr>
              <a:t>Criminal</a:t>
            </a:r>
            <a:endParaRPr sz="1800">
              <a:latin typeface="Futura Std Bold"/>
              <a:cs typeface="Futura Std Bold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35216" y="2273947"/>
            <a:ext cx="7305675" cy="371475"/>
          </a:xfrm>
          <a:prstGeom prst="rect">
            <a:avLst/>
          </a:prstGeom>
          <a:solidFill>
            <a:srgbClr val="C7EAFB"/>
          </a:solidFill>
        </p:spPr>
        <p:txBody>
          <a:bodyPr wrap="square" lIns="0" tIns="48260" rIns="0" bIns="0" rtlCol="0" vert="horz">
            <a:spAutoFit/>
          </a:bodyPr>
          <a:lstStyle/>
          <a:p>
            <a:pPr marL="106045">
              <a:lnSpc>
                <a:spcPct val="100000"/>
              </a:lnSpc>
              <a:spcBef>
                <a:spcPts val="380"/>
              </a:spcBef>
            </a:pP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Multiple</a:t>
            </a:r>
            <a:r>
              <a:rPr dirty="0" sz="1800" spc="-1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Ways</a:t>
            </a:r>
            <a:r>
              <a:rPr dirty="0" sz="1800" spc="-1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to</a:t>
            </a:r>
            <a:r>
              <a:rPr dirty="0" sz="1800" spc="-1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231F20"/>
                </a:solidFill>
                <a:latin typeface="Futura Std Bold"/>
                <a:cs typeface="Futura Std Bold"/>
              </a:rPr>
              <a:t>Stay</a:t>
            </a:r>
            <a:r>
              <a:rPr dirty="0" sz="1800" spc="-10" b="1">
                <a:solidFill>
                  <a:srgbClr val="231F20"/>
                </a:solidFill>
                <a:latin typeface="Futura Std Bold"/>
                <a:cs typeface="Futura Std Bold"/>
              </a:rPr>
              <a:t> Connected</a:t>
            </a:r>
            <a:endParaRPr sz="1800">
              <a:latin typeface="Futura Std Bold"/>
              <a:cs typeface="Futura Std Bold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226682" y="7169734"/>
            <a:ext cx="7315200" cy="2658110"/>
            <a:chOff x="226682" y="7169734"/>
            <a:chExt cx="7315200" cy="2658110"/>
          </a:xfrm>
        </p:grpSpPr>
        <p:sp>
          <p:nvSpPr>
            <p:cNvPr id="17" name="object 17" descr=""/>
            <p:cNvSpPr/>
            <p:nvPr/>
          </p:nvSpPr>
          <p:spPr>
            <a:xfrm>
              <a:off x="3175041" y="7223630"/>
              <a:ext cx="1857375" cy="0"/>
            </a:xfrm>
            <a:custGeom>
              <a:avLst/>
              <a:gdLst/>
              <a:ahLst/>
              <a:cxnLst/>
              <a:rect l="l" t="t" r="r" b="b"/>
              <a:pathLst>
                <a:path w="1857375" h="0">
                  <a:moveTo>
                    <a:pt x="0" y="0"/>
                  </a:moveTo>
                  <a:lnTo>
                    <a:pt x="1856854" y="0"/>
                  </a:lnTo>
                </a:path>
              </a:pathLst>
            </a:custGeom>
            <a:ln w="1080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5016120" y="7169734"/>
              <a:ext cx="93345" cy="107950"/>
            </a:xfrm>
            <a:custGeom>
              <a:avLst/>
              <a:gdLst/>
              <a:ahLst/>
              <a:cxnLst/>
              <a:rect l="l" t="t" r="r" b="b"/>
              <a:pathLst>
                <a:path w="93345" h="107950">
                  <a:moveTo>
                    <a:pt x="0" y="0"/>
                  </a:moveTo>
                  <a:lnTo>
                    <a:pt x="0" y="107797"/>
                  </a:lnTo>
                  <a:lnTo>
                    <a:pt x="93345" y="538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26682" y="8654453"/>
              <a:ext cx="7315200" cy="1173480"/>
            </a:xfrm>
            <a:custGeom>
              <a:avLst/>
              <a:gdLst/>
              <a:ahLst/>
              <a:cxnLst/>
              <a:rect l="l" t="t" r="r" b="b"/>
              <a:pathLst>
                <a:path w="7315200" h="1173479">
                  <a:moveTo>
                    <a:pt x="7315200" y="0"/>
                  </a:moveTo>
                  <a:lnTo>
                    <a:pt x="0" y="0"/>
                  </a:lnTo>
                  <a:lnTo>
                    <a:pt x="0" y="1172972"/>
                  </a:lnTo>
                  <a:lnTo>
                    <a:pt x="7315200" y="1172972"/>
                  </a:lnTo>
                  <a:lnTo>
                    <a:pt x="7315200" y="0"/>
                  </a:lnTo>
                  <a:close/>
                </a:path>
              </a:pathLst>
            </a:custGeom>
            <a:solidFill>
              <a:srgbClr val="B3073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509761" y="7600393"/>
            <a:ext cx="1850389" cy="65976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2300"/>
              </a:lnSpc>
              <a:spcBef>
                <a:spcPts val="500"/>
              </a:spcBef>
            </a:pPr>
            <a:r>
              <a:rPr dirty="0" sz="2250" spc="-90" i="1">
                <a:solidFill>
                  <a:srgbClr val="231F20"/>
                </a:solidFill>
                <a:latin typeface="Times New Roman"/>
                <a:cs typeface="Times New Roman"/>
              </a:rPr>
              <a:t>One</a:t>
            </a:r>
            <a:r>
              <a:rPr dirty="0" sz="2250" spc="-1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2250" spc="-165" i="1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dirty="0" sz="2250" spc="-1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2250" spc="-185" i="1">
                <a:solidFill>
                  <a:srgbClr val="231F20"/>
                </a:solidFill>
                <a:latin typeface="Times New Roman"/>
                <a:cs typeface="Times New Roman"/>
              </a:rPr>
              <a:t>these</a:t>
            </a:r>
            <a:r>
              <a:rPr dirty="0" sz="2250" spc="-1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2250" spc="-150" i="1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dirty="0" sz="2250" spc="-1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2250" spc="-195" i="1">
                <a:solidFill>
                  <a:srgbClr val="231F20"/>
                </a:solidFill>
                <a:latin typeface="Times New Roman"/>
                <a:cs typeface="Times New Roman"/>
              </a:rPr>
              <a:t>not </a:t>
            </a:r>
            <a:r>
              <a:rPr dirty="0" sz="2250" spc="-130" i="1">
                <a:solidFill>
                  <a:srgbClr val="231F20"/>
                </a:solidFill>
                <a:latin typeface="Times New Roman"/>
                <a:cs typeface="Times New Roman"/>
              </a:rPr>
              <a:t>like</a:t>
            </a:r>
            <a:r>
              <a:rPr dirty="0" sz="2250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2250" spc="-170" i="1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dirty="0" sz="2250" spc="-5" i="1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dirty="0" sz="2250" spc="-45" i="1">
                <a:solidFill>
                  <a:srgbClr val="231F20"/>
                </a:solidFill>
                <a:latin typeface="Times New Roman"/>
                <a:cs typeface="Times New Roman"/>
              </a:rPr>
              <a:t>others...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335986" y="8690733"/>
            <a:ext cx="6042025" cy="104076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70"/>
              </a:spcBef>
            </a:pPr>
            <a:r>
              <a:rPr dirty="0" sz="1400" spc="-20" b="1">
                <a:solidFill>
                  <a:srgbClr val="FFFFFF"/>
                </a:solidFill>
                <a:latin typeface="Futura Std Bold"/>
                <a:cs typeface="Futura Std Bold"/>
              </a:rPr>
              <a:t>If</a:t>
            </a:r>
            <a:r>
              <a:rPr dirty="0" sz="1400" spc="-7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400" spc="-35" b="1">
                <a:solidFill>
                  <a:srgbClr val="FFFFFF"/>
                </a:solidFill>
                <a:latin typeface="Futura Std Bold"/>
                <a:cs typeface="Futura Std Bold"/>
              </a:rPr>
              <a:t>you</a:t>
            </a:r>
            <a:r>
              <a:rPr dirty="0" sz="1400" spc="-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400" spc="-40" b="1">
                <a:solidFill>
                  <a:srgbClr val="FFFFFF"/>
                </a:solidFill>
                <a:latin typeface="Futura Std Bold"/>
                <a:cs typeface="Futura Std Bold"/>
              </a:rPr>
              <a:t>receive</a:t>
            </a:r>
            <a:r>
              <a:rPr dirty="0" sz="1400" spc="-7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400" b="1">
                <a:solidFill>
                  <a:srgbClr val="FFFFFF"/>
                </a:solidFill>
                <a:latin typeface="Futura Std Bold"/>
                <a:cs typeface="Futura Std Bold"/>
              </a:rPr>
              <a:t>a</a:t>
            </a:r>
            <a:r>
              <a:rPr dirty="0" sz="1400" spc="-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400" spc="-45" b="1">
                <a:solidFill>
                  <a:srgbClr val="FFFFFF"/>
                </a:solidFill>
                <a:latin typeface="Futura Std Bold"/>
                <a:cs typeface="Futura Std Bold"/>
              </a:rPr>
              <a:t>suspicious</a:t>
            </a:r>
            <a:r>
              <a:rPr dirty="0" sz="1400" spc="-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400" spc="-40" b="1">
                <a:solidFill>
                  <a:srgbClr val="FFFFFF"/>
                </a:solidFill>
                <a:latin typeface="Futura Std Bold"/>
                <a:cs typeface="Futura Std Bold"/>
              </a:rPr>
              <a:t>email,</a:t>
            </a:r>
            <a:r>
              <a:rPr dirty="0" sz="1400" spc="-7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400" spc="-45" b="1">
                <a:solidFill>
                  <a:srgbClr val="FFFFFF"/>
                </a:solidFill>
                <a:latin typeface="Futura Std Bold"/>
                <a:cs typeface="Futura Std Bold"/>
              </a:rPr>
              <a:t>call,</a:t>
            </a:r>
            <a:r>
              <a:rPr dirty="0" sz="1400" spc="-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400" spc="-30" b="1">
                <a:solidFill>
                  <a:srgbClr val="FFFFFF"/>
                </a:solidFill>
                <a:latin typeface="Futura Std Bold"/>
                <a:cs typeface="Futura Std Bold"/>
              </a:rPr>
              <a:t>or</a:t>
            </a:r>
            <a:r>
              <a:rPr dirty="0" sz="1400" spc="-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400" spc="-45" b="1">
                <a:solidFill>
                  <a:srgbClr val="FFFFFF"/>
                </a:solidFill>
                <a:latin typeface="Futura Std Bold"/>
                <a:cs typeface="Futura Std Bold"/>
              </a:rPr>
              <a:t>text,</a:t>
            </a:r>
            <a:r>
              <a:rPr dirty="0" sz="1400" spc="-7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400" spc="-45" b="1">
                <a:solidFill>
                  <a:srgbClr val="FFFFFF"/>
                </a:solidFill>
                <a:latin typeface="Futura Std Bold"/>
                <a:cs typeface="Futura Std Bold"/>
              </a:rPr>
              <a:t>REPORT</a:t>
            </a:r>
            <a:r>
              <a:rPr dirty="0" sz="1400" spc="-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400" spc="-30" b="1">
                <a:solidFill>
                  <a:srgbClr val="FFFFFF"/>
                </a:solidFill>
                <a:latin typeface="Futura Std Bold"/>
                <a:cs typeface="Futura Std Bold"/>
              </a:rPr>
              <a:t>IT</a:t>
            </a:r>
            <a:r>
              <a:rPr dirty="0" sz="1400" spc="-6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400" spc="-50" b="1">
                <a:solidFill>
                  <a:srgbClr val="FFFFFF"/>
                </a:solidFill>
                <a:latin typeface="Futura Std Bold"/>
                <a:cs typeface="Futura Std Bold"/>
              </a:rPr>
              <a:t>right</a:t>
            </a:r>
            <a:r>
              <a:rPr dirty="0" sz="1400" spc="-7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400" spc="-10" b="1">
                <a:solidFill>
                  <a:srgbClr val="FFFFFF"/>
                </a:solidFill>
                <a:latin typeface="Futura Std Bold"/>
                <a:cs typeface="Futura Std Bold"/>
              </a:rPr>
              <a:t>away.</a:t>
            </a:r>
            <a:endParaRPr sz="1400">
              <a:latin typeface="Futura Std Bold"/>
              <a:cs typeface="Futura Std Bold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Report</a:t>
            </a:r>
            <a:r>
              <a:rPr dirty="0" sz="1200" spc="-1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any</a:t>
            </a:r>
            <a:r>
              <a:rPr dirty="0" sz="1200" spc="-1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suspicious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messages</a:t>
            </a:r>
            <a:r>
              <a:rPr dirty="0" sz="1200" spc="-1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to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the</a:t>
            </a:r>
            <a:r>
              <a:rPr dirty="0" sz="1200" spc="-1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OTS</a:t>
            </a:r>
            <a:r>
              <a:rPr dirty="0" sz="1200" spc="-1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Phishing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Alert</a:t>
            </a:r>
            <a:r>
              <a:rPr dirty="0" sz="1200" spc="-1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Futura Std Book"/>
                <a:cs typeface="Futura Std Book"/>
              </a:rPr>
              <a:t>Team,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so</a:t>
            </a:r>
            <a:r>
              <a:rPr dirty="0" sz="1200" spc="-1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we</a:t>
            </a:r>
            <a:r>
              <a:rPr dirty="0" sz="1200" spc="-1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can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investigate.</a:t>
            </a:r>
            <a:endParaRPr sz="1200">
              <a:latin typeface="Futura Std Book"/>
              <a:cs typeface="Futura Std Book"/>
            </a:endParaRPr>
          </a:p>
          <a:p>
            <a:pPr algn="ctr" marL="575945" marR="568325">
              <a:lnSpc>
                <a:spcPct val="100000"/>
              </a:lnSpc>
              <a:spcBef>
                <a:spcPts val="1300"/>
              </a:spcBef>
            </a:pP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Click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the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“Report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Phishing”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button</a:t>
            </a:r>
            <a:r>
              <a:rPr dirty="0" sz="12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in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Outlook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or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call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the</a:t>
            </a:r>
            <a:r>
              <a:rPr dirty="0" sz="12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IT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Service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Desk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 spc="-25">
                <a:solidFill>
                  <a:srgbClr val="FFFFFF"/>
                </a:solidFill>
                <a:latin typeface="Futura Std Book"/>
                <a:cs typeface="Futura Std Book"/>
              </a:rPr>
              <a:t>at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281.318.HELP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(4357)</a:t>
            </a:r>
            <a:r>
              <a:rPr dirty="0" sz="12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or</a:t>
            </a:r>
            <a:r>
              <a:rPr dirty="0" sz="12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toll-</a:t>
            </a:r>
            <a:r>
              <a:rPr dirty="0" sz="1200">
                <a:solidFill>
                  <a:srgbClr val="FFFFFF"/>
                </a:solidFill>
                <a:latin typeface="Futura Std Book"/>
                <a:cs typeface="Futura Std Book"/>
              </a:rPr>
              <a:t>free</a:t>
            </a:r>
            <a:r>
              <a:rPr dirty="0" sz="12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Futura Std Book"/>
                <a:cs typeface="Futura Std Book"/>
              </a:rPr>
              <a:t>866.624.5014.</a:t>
            </a:r>
            <a:endParaRPr sz="1200">
              <a:latin typeface="Futura Std Book"/>
              <a:cs typeface="Futura Std Book"/>
            </a:endParaRPr>
          </a:p>
        </p:txBody>
      </p:sp>
      <p:pic>
        <p:nvPicPr>
          <p:cNvPr id="22" name="object 2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9482" y="230771"/>
            <a:ext cx="1854244" cy="1938527"/>
          </a:xfrm>
          <a:prstGeom prst="rect">
            <a:avLst/>
          </a:prstGeom>
        </p:spPr>
      </p:pic>
      <p:sp>
        <p:nvSpPr>
          <p:cNvPr id="23" name="object 23" descr=""/>
          <p:cNvSpPr txBox="1"/>
          <p:nvPr/>
        </p:nvSpPr>
        <p:spPr>
          <a:xfrm>
            <a:off x="1656168" y="230771"/>
            <a:ext cx="5897880" cy="1938655"/>
          </a:xfrm>
          <a:prstGeom prst="rect">
            <a:avLst/>
          </a:prstGeom>
          <a:solidFill>
            <a:srgbClr val="B30738"/>
          </a:solidFill>
        </p:spPr>
        <p:txBody>
          <a:bodyPr wrap="square" lIns="0" tIns="39369" rIns="0" bIns="0" rtlCol="0" vert="horz">
            <a:spAutoFit/>
          </a:bodyPr>
          <a:lstStyle/>
          <a:p>
            <a:pPr algn="just" marL="164465">
              <a:lnSpc>
                <a:spcPct val="100000"/>
              </a:lnSpc>
              <a:spcBef>
                <a:spcPts val="309"/>
              </a:spcBef>
            </a:pP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IT</a:t>
            </a:r>
            <a:r>
              <a:rPr dirty="0" sz="1800" spc="-1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Issue</a:t>
            </a:r>
            <a:r>
              <a:rPr dirty="0" sz="1800" spc="-1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During</a:t>
            </a:r>
            <a:r>
              <a:rPr dirty="0" sz="1800" spc="-1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Class?</a:t>
            </a:r>
            <a:r>
              <a:rPr dirty="0" sz="1800" spc="-15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Futura Std Bold"/>
                <a:cs typeface="Futura Std Bold"/>
              </a:rPr>
              <a:t>Call</a:t>
            </a:r>
            <a:r>
              <a:rPr dirty="0" sz="1800" spc="-10" b="1">
                <a:solidFill>
                  <a:srgbClr val="FFFFFF"/>
                </a:solidFill>
                <a:latin typeface="Futura Std Bold"/>
                <a:cs typeface="Futura Std Bold"/>
              </a:rPr>
              <a:t> Us...</a:t>
            </a:r>
            <a:endParaRPr sz="1800">
              <a:latin typeface="Futura Std Bold"/>
              <a:cs typeface="Futura Std Bold"/>
            </a:endParaRPr>
          </a:p>
          <a:p>
            <a:pPr algn="just" marL="171450" marR="107314" indent="-635">
              <a:lnSpc>
                <a:spcPct val="100000"/>
              </a:lnSpc>
              <a:spcBef>
                <a:spcPts val="1019"/>
              </a:spcBef>
            </a:pPr>
            <a:r>
              <a:rPr dirty="0" sz="1000" spc="-30" b="1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dirty="0" sz="10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70" b="1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dirty="0" sz="10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20" b="1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dirty="0" sz="10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75" b="1">
                <a:solidFill>
                  <a:srgbClr val="FFFFFF"/>
                </a:solidFill>
                <a:latin typeface="Arial"/>
                <a:cs typeface="Arial"/>
              </a:rPr>
              <a:t>on-</a:t>
            </a:r>
            <a:r>
              <a:rPr dirty="0" sz="1000" spc="-55" b="1">
                <a:solidFill>
                  <a:srgbClr val="FFFFFF"/>
                </a:solidFill>
                <a:latin typeface="Arial"/>
                <a:cs typeface="Arial"/>
              </a:rPr>
              <a:t>site:</a:t>
            </a:r>
            <a:r>
              <a:rPr dirty="0" sz="10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Pick</a:t>
            </a:r>
            <a:r>
              <a:rPr dirty="0" sz="1000" spc="-4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up</a:t>
            </a:r>
            <a:r>
              <a:rPr dirty="0" sz="1000" spc="-4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the</a:t>
            </a:r>
            <a:r>
              <a:rPr dirty="0" sz="1000" spc="-4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Classroom</a:t>
            </a:r>
            <a:r>
              <a:rPr dirty="0" sz="1000" spc="-4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Assistance</a:t>
            </a:r>
            <a:r>
              <a:rPr dirty="0" sz="1000" spc="-4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Phone</a:t>
            </a:r>
            <a:r>
              <a:rPr dirty="0" sz="1000" spc="-4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in</a:t>
            </a:r>
            <a:r>
              <a:rPr dirty="0" sz="1000" spc="-4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your</a:t>
            </a:r>
            <a:r>
              <a:rPr dirty="0" sz="1000" spc="-4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classroom</a:t>
            </a:r>
            <a:r>
              <a:rPr dirty="0" sz="1000" spc="-4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and</a:t>
            </a:r>
            <a:r>
              <a:rPr dirty="0" sz="1000" spc="-4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dial</a:t>
            </a:r>
            <a:r>
              <a:rPr dirty="0" sz="1000" spc="-4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“3”</a:t>
            </a:r>
            <a:r>
              <a:rPr dirty="0" sz="1000" spc="-4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to</a:t>
            </a:r>
            <a:r>
              <a:rPr dirty="0" sz="1000" spc="-4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be</a:t>
            </a:r>
            <a:r>
              <a:rPr dirty="0" sz="1000" spc="-3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directly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connected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to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the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OTS</a:t>
            </a:r>
            <a:r>
              <a:rPr dirty="0" sz="1000" spc="-5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Campus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Services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team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at</a:t>
            </a:r>
            <a:r>
              <a:rPr dirty="0" sz="1000" spc="-5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your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location.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Let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us</a:t>
            </a:r>
            <a:r>
              <a:rPr dirty="0" sz="1000" spc="-5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know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what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is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going</a:t>
            </a:r>
            <a:r>
              <a:rPr dirty="0" sz="1000" spc="-5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on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and</a:t>
            </a:r>
            <a:r>
              <a:rPr dirty="0" sz="1000" spc="-6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we</a:t>
            </a:r>
            <a:r>
              <a:rPr dirty="0" sz="1000" spc="-5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Futura Std Book"/>
                <a:cs typeface="Futura Std Book"/>
              </a:rPr>
              <a:t>will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send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a</a:t>
            </a:r>
            <a:r>
              <a:rPr dirty="0" sz="10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technician</a:t>
            </a:r>
            <a:r>
              <a:rPr dirty="0" sz="10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to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your</a:t>
            </a:r>
            <a:r>
              <a:rPr dirty="0" sz="10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classroom</a:t>
            </a:r>
            <a:r>
              <a:rPr dirty="0" sz="10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right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away</a:t>
            </a:r>
            <a:r>
              <a:rPr dirty="0" sz="10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to</a:t>
            </a:r>
            <a:r>
              <a:rPr dirty="0" sz="10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investigate</a:t>
            </a:r>
            <a:r>
              <a:rPr dirty="0" sz="10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the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issue</a:t>
            </a:r>
            <a:r>
              <a:rPr dirty="0" sz="10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and</a:t>
            </a:r>
            <a:r>
              <a:rPr dirty="0" sz="10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get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it</a:t>
            </a:r>
            <a:r>
              <a:rPr dirty="0" sz="10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resolved.</a:t>
            </a:r>
            <a:endParaRPr sz="1000">
              <a:latin typeface="Futura Std Book"/>
              <a:cs typeface="Futura Std Book"/>
            </a:endParaRPr>
          </a:p>
          <a:p>
            <a:pPr>
              <a:lnSpc>
                <a:spcPct val="100000"/>
              </a:lnSpc>
            </a:pPr>
            <a:endParaRPr sz="1000">
              <a:latin typeface="Futura Std Book"/>
              <a:cs typeface="Futura Std Book"/>
            </a:endParaRPr>
          </a:p>
          <a:p>
            <a:pPr marL="193040" marR="46355" indent="-635">
              <a:lnSpc>
                <a:spcPct val="100000"/>
              </a:lnSpc>
            </a:pPr>
            <a:r>
              <a:rPr dirty="0" sz="1000" b="1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dirty="0" sz="1000" spc="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30" b="1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dirty="0" sz="10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dirty="0" sz="1000" spc="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55" b="1">
                <a:solidFill>
                  <a:srgbClr val="FFFFFF"/>
                </a:solidFill>
                <a:latin typeface="Arial"/>
                <a:cs typeface="Arial"/>
              </a:rPr>
              <a:t>off-</a:t>
            </a:r>
            <a:r>
              <a:rPr dirty="0" sz="1000" spc="-60" b="1">
                <a:solidFill>
                  <a:srgbClr val="FFFFFF"/>
                </a:solidFill>
                <a:latin typeface="Arial"/>
                <a:cs typeface="Arial"/>
              </a:rPr>
              <a:t>site:</a:t>
            </a:r>
            <a:r>
              <a:rPr dirty="0" sz="10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Go</a:t>
            </a:r>
            <a:r>
              <a:rPr dirty="0" sz="1000" spc="2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to</a:t>
            </a:r>
            <a:r>
              <a:rPr dirty="0" sz="1000" spc="3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the</a:t>
            </a:r>
            <a:r>
              <a:rPr dirty="0" sz="1000" spc="-1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Technology</a:t>
            </a:r>
            <a:r>
              <a:rPr dirty="0" sz="1000" spc="-1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Services</a:t>
            </a:r>
            <a:r>
              <a:rPr dirty="0" sz="1000" spc="32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area</a:t>
            </a:r>
            <a:r>
              <a:rPr dirty="0" sz="1000" spc="3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of</a:t>
            </a:r>
            <a:r>
              <a:rPr dirty="0" sz="1000" spc="2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the</a:t>
            </a:r>
            <a:r>
              <a:rPr dirty="0" sz="1000" spc="3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LSC</a:t>
            </a:r>
            <a:r>
              <a:rPr dirty="0" sz="1000" spc="2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Service</a:t>
            </a:r>
            <a:r>
              <a:rPr dirty="0" sz="1000" spc="3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Center</a:t>
            </a:r>
            <a:r>
              <a:rPr dirty="0" sz="1000" spc="2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and</a:t>
            </a:r>
            <a:r>
              <a:rPr dirty="0" sz="1000" spc="3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select</a:t>
            </a:r>
            <a:r>
              <a:rPr dirty="0" sz="1000" spc="2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the</a:t>
            </a:r>
            <a:r>
              <a:rPr dirty="0" sz="1000" spc="3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 spc="-20">
                <a:solidFill>
                  <a:srgbClr val="FFFFFF"/>
                </a:solidFill>
                <a:latin typeface="Futura Std Book"/>
                <a:cs typeface="Futura Std Book"/>
              </a:rPr>
              <a:t>Chat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with</a:t>
            </a:r>
            <a:r>
              <a:rPr dirty="0" sz="1000" spc="9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IT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Service</a:t>
            </a:r>
            <a:r>
              <a:rPr dirty="0" sz="1000" spc="10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Desk</a:t>
            </a:r>
            <a:r>
              <a:rPr dirty="0" sz="1000" spc="9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option</a:t>
            </a:r>
            <a:r>
              <a:rPr dirty="0" sz="1000" spc="9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at</a:t>
            </a:r>
            <a:r>
              <a:rPr dirty="0" sz="1000" spc="9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the</a:t>
            </a:r>
            <a:r>
              <a:rPr dirty="0" sz="1000" spc="9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bottom</a:t>
            </a:r>
            <a:r>
              <a:rPr dirty="0" sz="1000" spc="9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of</a:t>
            </a:r>
            <a:r>
              <a:rPr dirty="0" sz="1000" spc="9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the</a:t>
            </a:r>
            <a:r>
              <a:rPr dirty="0" sz="1000" spc="9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page.</a:t>
            </a:r>
            <a:r>
              <a:rPr dirty="0" sz="1000" spc="9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A</a:t>
            </a:r>
            <a:r>
              <a:rPr dirty="0" sz="1000" spc="9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chat</a:t>
            </a:r>
            <a:r>
              <a:rPr dirty="0" sz="1000" spc="9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session</a:t>
            </a:r>
            <a:r>
              <a:rPr dirty="0" sz="1000" spc="9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will</a:t>
            </a:r>
            <a:r>
              <a:rPr dirty="0" sz="1000" spc="9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open</a:t>
            </a:r>
            <a:r>
              <a:rPr dirty="0" sz="1000" spc="9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with</a:t>
            </a:r>
            <a:r>
              <a:rPr dirty="0" sz="1000" spc="9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one</a:t>
            </a:r>
            <a:r>
              <a:rPr dirty="0" sz="1000" spc="10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of</a:t>
            </a:r>
            <a:r>
              <a:rPr dirty="0" sz="1000" spc="9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 spc="-25">
                <a:solidFill>
                  <a:srgbClr val="FFFFFF"/>
                </a:solidFill>
                <a:latin typeface="Futura Std Book"/>
                <a:cs typeface="Futura Std Book"/>
              </a:rPr>
              <a:t>our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agents.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If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they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cannot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resolve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the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issue,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they</a:t>
            </a:r>
            <a:r>
              <a:rPr dirty="0" sz="10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will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have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a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technician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contact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you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FFFFFF"/>
                </a:solidFill>
                <a:latin typeface="Futura Std Book"/>
                <a:cs typeface="Futura Std Book"/>
              </a:rPr>
              <a:t>right</a:t>
            </a:r>
            <a:r>
              <a:rPr dirty="0" sz="1000" spc="-5">
                <a:solidFill>
                  <a:srgbClr val="FFFFFF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Futura Std Book"/>
                <a:cs typeface="Futura Std Book"/>
              </a:rPr>
              <a:t>away.</a:t>
            </a:r>
            <a:endParaRPr sz="1000">
              <a:latin typeface="Futura Std Book"/>
              <a:cs typeface="Futura Std Boo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Futura Std Book"/>
              <a:cs typeface="Futura Std Book"/>
            </a:endParaRPr>
          </a:p>
          <a:p>
            <a:pPr algn="r" marR="120014">
              <a:lnSpc>
                <a:spcPct val="100000"/>
              </a:lnSpc>
            </a:pPr>
            <a:r>
              <a:rPr dirty="0" sz="1200" b="1">
                <a:solidFill>
                  <a:srgbClr val="FFFFFF"/>
                </a:solidFill>
                <a:latin typeface="Futura Std Bold"/>
                <a:cs typeface="Futura Std Bold"/>
              </a:rPr>
              <a:t>We’re</a:t>
            </a:r>
            <a:r>
              <a:rPr dirty="0" sz="1200" spc="-3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Futura Std Bold"/>
                <a:cs typeface="Futura Std Bold"/>
              </a:rPr>
              <a:t>happy</a:t>
            </a:r>
            <a:r>
              <a:rPr dirty="0" sz="1200" spc="-3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200" b="1">
                <a:solidFill>
                  <a:srgbClr val="FFFFFF"/>
                </a:solidFill>
                <a:latin typeface="Futura Std Bold"/>
                <a:cs typeface="Futura Std Bold"/>
              </a:rPr>
              <a:t>to</a:t>
            </a:r>
            <a:r>
              <a:rPr dirty="0" sz="1200" spc="-30" b="1">
                <a:solidFill>
                  <a:srgbClr val="FFFFFF"/>
                </a:solidFill>
                <a:latin typeface="Futura Std Bold"/>
                <a:cs typeface="Futura Std Bold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Futura Std Bold"/>
                <a:cs typeface="Futura Std Bold"/>
              </a:rPr>
              <a:t>help!</a:t>
            </a:r>
            <a:endParaRPr sz="1200">
              <a:latin typeface="Futura Std Bold"/>
              <a:cs typeface="Futura Std Bold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57265" y="3518818"/>
            <a:ext cx="2296795" cy="596900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Attend and hold meetings with 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Webex.</a:t>
            </a:r>
            <a:endParaRPr sz="1000">
              <a:latin typeface="Futura Std Book"/>
              <a:cs typeface="Futura Std Book"/>
            </a:endParaRPr>
          </a:p>
          <a:p>
            <a:pPr algn="ctr" marL="12700" marR="5080">
              <a:lnSpc>
                <a:spcPts val="1100"/>
              </a:lnSpc>
              <a:spcBef>
                <a:spcPts val="620"/>
              </a:spcBef>
            </a:pPr>
            <a:r>
              <a:rPr dirty="0" sz="1000" spc="-80" b="1">
                <a:solidFill>
                  <a:srgbClr val="231F20"/>
                </a:solidFill>
                <a:latin typeface="Arial"/>
                <a:cs typeface="Arial"/>
              </a:rPr>
              <a:t>Tip</a:t>
            </a:r>
            <a:r>
              <a:rPr dirty="0" sz="1000" spc="1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30" b="1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dirty="0" sz="1000" spc="-2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 spc="-60" b="1">
                <a:solidFill>
                  <a:srgbClr val="231F20"/>
                </a:solidFill>
                <a:latin typeface="Arial"/>
                <a:cs typeface="Arial"/>
              </a:rPr>
              <a:t>Faculty!</a:t>
            </a:r>
            <a:r>
              <a:rPr dirty="0" sz="1000" spc="-1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Use</a:t>
            </a:r>
            <a:r>
              <a:rPr dirty="0" sz="10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your</a:t>
            </a:r>
            <a:r>
              <a:rPr dirty="0" sz="1000" spc="-20">
                <a:solidFill>
                  <a:srgbClr val="231F20"/>
                </a:solidFill>
                <a:latin typeface="Futura Std Book"/>
                <a:cs typeface="Futura Std Book"/>
              </a:rPr>
              <a:t> Webex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Personal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Room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hold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virtual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office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hours</a:t>
            </a:r>
            <a:endParaRPr sz="1000">
              <a:latin typeface="Futura Std Book"/>
              <a:cs typeface="Futura Std Book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008212" y="3582318"/>
            <a:ext cx="1752600" cy="6731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ctr" marL="67945" marR="60325">
              <a:lnSpc>
                <a:spcPts val="1100"/>
              </a:lnSpc>
              <a:spcBef>
                <a:spcPts val="219"/>
              </a:spcBef>
            </a:pP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secure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way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Zoom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20">
                <a:solidFill>
                  <a:srgbClr val="231F20"/>
                </a:solidFill>
                <a:latin typeface="Futura Std Book"/>
                <a:cs typeface="Futura Std Book"/>
              </a:rPr>
              <a:t>with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colleagues</a:t>
            </a:r>
            <a:r>
              <a:rPr dirty="0" sz="1000" spc="-4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or</a:t>
            </a:r>
            <a:r>
              <a:rPr dirty="0" sz="1000" spc="-2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students.</a:t>
            </a:r>
            <a:endParaRPr sz="1000">
              <a:latin typeface="Futura Std Book"/>
              <a:cs typeface="Futura Std Book"/>
            </a:endParaRPr>
          </a:p>
          <a:p>
            <a:pPr algn="ctr" marL="12700" marR="5080" indent="-635">
              <a:lnSpc>
                <a:spcPts val="1100"/>
              </a:lnSpc>
              <a:spcBef>
                <a:spcPts val="600"/>
              </a:spcBef>
            </a:pPr>
            <a:r>
              <a:rPr dirty="0" sz="1000" spc="-60" b="1">
                <a:solidFill>
                  <a:srgbClr val="231F20"/>
                </a:solidFill>
                <a:latin typeface="Arial"/>
                <a:cs typeface="Arial"/>
              </a:rPr>
              <a:t>Tip!</a:t>
            </a:r>
            <a:r>
              <a:rPr dirty="0" sz="1000" spc="-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Do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not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use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a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personal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25">
                <a:solidFill>
                  <a:srgbClr val="231F20"/>
                </a:solidFill>
                <a:latin typeface="Futura Std Book"/>
                <a:cs typeface="Futura Std Book"/>
              </a:rPr>
              <a:t>or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free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Zoom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account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for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LSC</a:t>
            </a:r>
            <a:r>
              <a:rPr dirty="0" sz="1000" spc="-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20">
                <a:solidFill>
                  <a:srgbClr val="231F20"/>
                </a:solidFill>
                <a:latin typeface="Futura Std Book"/>
                <a:cs typeface="Futura Std Book"/>
              </a:rPr>
              <a:t>use.</a:t>
            </a:r>
            <a:endParaRPr sz="1000">
              <a:latin typeface="Futura Std Book"/>
              <a:cs typeface="Futura Std Book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424185" y="2896487"/>
            <a:ext cx="1017269" cy="386080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</a:pP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Webex</a:t>
            </a:r>
            <a:endParaRPr sz="1200">
              <a:latin typeface="Futura Std Bold"/>
              <a:cs typeface="Futura Std Bold"/>
            </a:endParaRPr>
          </a:p>
          <a:p>
            <a:pPr algn="ctr">
              <a:lnSpc>
                <a:spcPct val="100000"/>
              </a:lnSpc>
              <a:spcBef>
                <a:spcPts val="204"/>
              </a:spcBef>
            </a:pPr>
            <a:r>
              <a:rPr dirty="0" sz="700" spc="-10">
                <a:solidFill>
                  <a:srgbClr val="939598"/>
                </a:solidFill>
                <a:latin typeface="Futura Std Book"/>
                <a:cs typeface="Futura Std Book"/>
              </a:rPr>
              <a:t>https://web.webex.com/</a:t>
            </a:r>
            <a:endParaRPr sz="700">
              <a:latin typeface="Futura Std Book"/>
              <a:cs typeface="Futura Std Book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3705537" y="2895202"/>
            <a:ext cx="1141730" cy="386080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</a:pP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LSC </a:t>
            </a:r>
            <a:r>
              <a:rPr dirty="0" sz="1200" spc="-20" b="1">
                <a:solidFill>
                  <a:srgbClr val="231F20"/>
                </a:solidFill>
                <a:latin typeface="Futura Std Bold"/>
                <a:cs typeface="Futura Std Bold"/>
              </a:rPr>
              <a:t>Zoom</a:t>
            </a:r>
            <a:endParaRPr sz="1200">
              <a:latin typeface="Futura Std Bold"/>
              <a:cs typeface="Futura Std Bold"/>
            </a:endParaRPr>
          </a:p>
          <a:p>
            <a:pPr algn="ctr">
              <a:lnSpc>
                <a:spcPct val="100000"/>
              </a:lnSpc>
              <a:spcBef>
                <a:spcPts val="204"/>
              </a:spcBef>
            </a:pPr>
            <a:r>
              <a:rPr dirty="0" sz="700" spc="-10">
                <a:solidFill>
                  <a:srgbClr val="939598"/>
                </a:solidFill>
                <a:latin typeface="Futura Std Book"/>
                <a:cs typeface="Futura Std Book"/>
              </a:rPr>
              <a:t>https://lonestar-edu.zoom.us</a:t>
            </a:r>
            <a:endParaRPr sz="700">
              <a:latin typeface="Futura Std Book"/>
              <a:cs typeface="Futura Std Book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6152607" y="2896487"/>
            <a:ext cx="1303655" cy="386080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</a:pP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Microsoft</a:t>
            </a:r>
            <a:r>
              <a:rPr dirty="0" sz="1200" spc="-6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Teams</a:t>
            </a:r>
            <a:endParaRPr sz="1200">
              <a:latin typeface="Futura Std Bold"/>
              <a:cs typeface="Futura Std Bold"/>
            </a:endParaRPr>
          </a:p>
          <a:p>
            <a:pPr algn="ctr">
              <a:lnSpc>
                <a:spcPct val="100000"/>
              </a:lnSpc>
              <a:spcBef>
                <a:spcPts val="204"/>
              </a:spcBef>
            </a:pPr>
            <a:r>
              <a:rPr dirty="0" sz="700" spc="-10">
                <a:solidFill>
                  <a:srgbClr val="939598"/>
                </a:solidFill>
                <a:latin typeface="Futura Std Book"/>
                <a:cs typeface="Futura Std Book"/>
              </a:rPr>
              <a:t>https://microsoft365.com</a:t>
            </a:r>
            <a:endParaRPr sz="700">
              <a:latin typeface="Futura Std Book"/>
              <a:cs typeface="Futura Std Book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226682" y="4538979"/>
            <a:ext cx="7315200" cy="904240"/>
          </a:xfrm>
          <a:prstGeom prst="rect">
            <a:avLst/>
          </a:prstGeom>
          <a:ln w="25400">
            <a:solidFill>
              <a:srgbClr val="C7EAFB"/>
            </a:solidFill>
          </a:ln>
        </p:spPr>
        <p:txBody>
          <a:bodyPr wrap="square" lIns="0" tIns="32384" rIns="0" bIns="0" rtlCol="0" vert="horz">
            <a:spAutoFit/>
          </a:bodyPr>
          <a:lstStyle/>
          <a:p>
            <a:pPr marL="716280" marR="121285" indent="-499745">
              <a:lnSpc>
                <a:spcPct val="100000"/>
              </a:lnSpc>
              <a:spcBef>
                <a:spcPts val="254"/>
              </a:spcBef>
            </a:pP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Trying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decide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which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Webex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application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out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of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our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suite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of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tools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to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use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can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be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confusing.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following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table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outlines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which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Webex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application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should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be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used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depending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upon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the</a:t>
            </a:r>
            <a:r>
              <a:rPr dirty="0" sz="12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>
                <a:solidFill>
                  <a:srgbClr val="231F20"/>
                </a:solidFill>
                <a:latin typeface="Futura Std Book"/>
                <a:cs typeface="Futura Std Book"/>
              </a:rPr>
              <a:t>meeting</a:t>
            </a:r>
            <a:r>
              <a:rPr dirty="0" sz="12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200" spc="-20">
                <a:solidFill>
                  <a:srgbClr val="231F20"/>
                </a:solidFill>
                <a:latin typeface="Futura Std Book"/>
                <a:cs typeface="Futura Std Book"/>
              </a:rPr>
              <a:t>size.</a:t>
            </a:r>
            <a:endParaRPr sz="1200">
              <a:latin typeface="Futura Std Book"/>
              <a:cs typeface="Futura Std Book"/>
            </a:endParaRPr>
          </a:p>
          <a:p>
            <a:pPr marL="519430">
              <a:lnSpc>
                <a:spcPct val="100000"/>
              </a:lnSpc>
              <a:spcBef>
                <a:spcPts val="280"/>
              </a:spcBef>
              <a:tabLst>
                <a:tab pos="2735580" algn="l"/>
                <a:tab pos="5484495" algn="l"/>
              </a:tabLst>
            </a:pP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2</a:t>
            </a:r>
            <a:r>
              <a:rPr dirty="0" sz="1200" spc="-1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to</a:t>
            </a: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20</a:t>
            </a:r>
            <a:r>
              <a:rPr dirty="0" sz="1200" spc="-1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attendees</a:t>
            </a: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	20</a:t>
            </a:r>
            <a:r>
              <a:rPr dirty="0" sz="1200" spc="-2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to</a:t>
            </a:r>
            <a:r>
              <a:rPr dirty="0" sz="1200" spc="-20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1,000</a:t>
            </a:r>
            <a:r>
              <a:rPr dirty="0" sz="1200" spc="-2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attendees</a:t>
            </a:r>
            <a:r>
              <a:rPr dirty="0" sz="1200" b="1">
                <a:solidFill>
                  <a:srgbClr val="231F20"/>
                </a:solidFill>
                <a:latin typeface="Futura Std Bold"/>
                <a:cs typeface="Futura Std Bold"/>
              </a:rPr>
              <a:t>	50+</a:t>
            </a:r>
            <a:r>
              <a:rPr dirty="0" sz="1200" spc="-25" b="1">
                <a:solidFill>
                  <a:srgbClr val="231F20"/>
                </a:solidFill>
                <a:latin typeface="Futura Std Bold"/>
                <a:cs typeface="Futura Std Bold"/>
              </a:rPr>
              <a:t> </a:t>
            </a:r>
            <a:r>
              <a:rPr dirty="0" sz="1200" spc="-10" b="1">
                <a:solidFill>
                  <a:srgbClr val="231F20"/>
                </a:solidFill>
                <a:latin typeface="Futura Std Bold"/>
                <a:cs typeface="Futura Std Bold"/>
              </a:rPr>
              <a:t>attendees</a:t>
            </a:r>
            <a:endParaRPr sz="1200">
              <a:latin typeface="Futura Std Bold"/>
              <a:cs typeface="Futura Std Bold"/>
            </a:endParaRPr>
          </a:p>
          <a:p>
            <a:pPr marL="600075">
              <a:lnSpc>
                <a:spcPct val="100000"/>
              </a:lnSpc>
              <a:spcBef>
                <a:spcPts val="60"/>
              </a:spcBef>
              <a:tabLst>
                <a:tab pos="3157855" algn="l"/>
                <a:tab pos="5664835" algn="l"/>
              </a:tabLst>
            </a:pPr>
            <a:r>
              <a:rPr dirty="0" sz="1200" spc="-180" b="1">
                <a:solidFill>
                  <a:srgbClr val="231F20"/>
                </a:solidFill>
                <a:latin typeface="Arial"/>
                <a:cs typeface="Arial"/>
              </a:rPr>
              <a:t>Webex</a:t>
            </a:r>
            <a:r>
              <a:rPr dirty="0" sz="1200" spc="-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175" b="1">
                <a:solidFill>
                  <a:srgbClr val="231F20"/>
                </a:solidFill>
                <a:latin typeface="Arial"/>
                <a:cs typeface="Arial"/>
              </a:rPr>
              <a:t>Personal</a:t>
            </a:r>
            <a:r>
              <a:rPr dirty="0" sz="1200" spc="-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231F20"/>
                </a:solidFill>
                <a:latin typeface="Arial"/>
                <a:cs typeface="Arial"/>
              </a:rPr>
              <a:t>Room</a:t>
            </a:r>
            <a:r>
              <a:rPr dirty="0" sz="1200" b="1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1200" spc="-180" b="1">
                <a:solidFill>
                  <a:srgbClr val="231F20"/>
                </a:solidFill>
                <a:latin typeface="Arial"/>
                <a:cs typeface="Arial"/>
              </a:rPr>
              <a:t>Webex</a:t>
            </a:r>
            <a:r>
              <a:rPr dirty="0" sz="1200" spc="-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31F20"/>
                </a:solidFill>
                <a:latin typeface="Arial"/>
                <a:cs typeface="Arial"/>
              </a:rPr>
              <a:t>Meetings</a:t>
            </a:r>
            <a:r>
              <a:rPr dirty="0" sz="1200" b="1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1200" spc="-180" b="1">
                <a:solidFill>
                  <a:srgbClr val="231F20"/>
                </a:solidFill>
                <a:latin typeface="Arial"/>
                <a:cs typeface="Arial"/>
              </a:rPr>
              <a:t>Webex</a:t>
            </a:r>
            <a:r>
              <a:rPr dirty="0" sz="1200" spc="-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200" spc="-30" b="1">
                <a:solidFill>
                  <a:srgbClr val="231F20"/>
                </a:solidFill>
                <a:latin typeface="Arial"/>
                <a:cs typeface="Arial"/>
              </a:rPr>
              <a:t>Events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5330465" y="3582318"/>
            <a:ext cx="1922145" cy="457200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ctr" marL="12700" marR="5080">
              <a:lnSpc>
                <a:spcPts val="1100"/>
              </a:lnSpc>
              <a:spcBef>
                <a:spcPts val="219"/>
              </a:spcBef>
            </a:pP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Create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a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team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when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working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on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50">
                <a:solidFill>
                  <a:srgbClr val="231F20"/>
                </a:solidFill>
                <a:latin typeface="Futura Std Book"/>
                <a:cs typeface="Futura Std Book"/>
              </a:rPr>
              <a:t>a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project</a:t>
            </a:r>
            <a:r>
              <a:rPr dirty="0" sz="10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or</a:t>
            </a:r>
            <a:r>
              <a:rPr dirty="0" sz="10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committee</a:t>
            </a:r>
            <a:r>
              <a:rPr dirty="0" sz="1000" spc="-20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together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25">
                <a:solidFill>
                  <a:srgbClr val="231F20"/>
                </a:solidFill>
                <a:latin typeface="Futura Std Book"/>
                <a:cs typeface="Futura Std Book"/>
              </a:rPr>
              <a:t>to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meet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and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>
                <a:solidFill>
                  <a:srgbClr val="231F20"/>
                </a:solidFill>
                <a:latin typeface="Futura Std Book"/>
                <a:cs typeface="Futura Std Book"/>
              </a:rPr>
              <a:t>share</a:t>
            </a:r>
            <a:r>
              <a:rPr dirty="0" sz="1000" spc="-15">
                <a:solidFill>
                  <a:srgbClr val="231F20"/>
                </a:solidFill>
                <a:latin typeface="Futura Std Book"/>
                <a:cs typeface="Futura Std Book"/>
              </a:rPr>
              <a:t> </a:t>
            </a:r>
            <a:r>
              <a:rPr dirty="0" sz="1000" spc="-10">
                <a:solidFill>
                  <a:srgbClr val="231F20"/>
                </a:solidFill>
                <a:latin typeface="Futura Std Book"/>
                <a:cs typeface="Futura Std Book"/>
              </a:rPr>
              <a:t>files.</a:t>
            </a:r>
            <a:endParaRPr sz="1000">
              <a:latin typeface="Futura Std Book"/>
              <a:cs typeface="Futura Std Book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335662" y="8783490"/>
            <a:ext cx="941705" cy="941705"/>
            <a:chOff x="335662" y="8783490"/>
            <a:chExt cx="941705" cy="941705"/>
          </a:xfrm>
        </p:grpSpPr>
        <p:sp>
          <p:nvSpPr>
            <p:cNvPr id="32" name="object 32" descr=""/>
            <p:cNvSpPr/>
            <p:nvPr/>
          </p:nvSpPr>
          <p:spPr>
            <a:xfrm>
              <a:off x="335662" y="8783490"/>
              <a:ext cx="941705" cy="941705"/>
            </a:xfrm>
            <a:custGeom>
              <a:avLst/>
              <a:gdLst/>
              <a:ahLst/>
              <a:cxnLst/>
              <a:rect l="l" t="t" r="r" b="b"/>
              <a:pathLst>
                <a:path w="941705" h="941704">
                  <a:moveTo>
                    <a:pt x="470598" y="0"/>
                  </a:moveTo>
                  <a:lnTo>
                    <a:pt x="422482" y="2429"/>
                  </a:lnTo>
                  <a:lnTo>
                    <a:pt x="375756" y="9560"/>
                  </a:lnTo>
                  <a:lnTo>
                    <a:pt x="330656" y="21155"/>
                  </a:lnTo>
                  <a:lnTo>
                    <a:pt x="287419" y="36979"/>
                  </a:lnTo>
                  <a:lnTo>
                    <a:pt x="246282" y="56795"/>
                  </a:lnTo>
                  <a:lnTo>
                    <a:pt x="207481" y="80366"/>
                  </a:lnTo>
                  <a:lnTo>
                    <a:pt x="171253" y="107456"/>
                  </a:lnTo>
                  <a:lnTo>
                    <a:pt x="137834" y="137828"/>
                  </a:lnTo>
                  <a:lnTo>
                    <a:pt x="107461" y="171246"/>
                  </a:lnTo>
                  <a:lnTo>
                    <a:pt x="80370" y="207473"/>
                  </a:lnTo>
                  <a:lnTo>
                    <a:pt x="56798" y="246273"/>
                  </a:lnTo>
                  <a:lnTo>
                    <a:pt x="36981" y="287409"/>
                  </a:lnTo>
                  <a:lnTo>
                    <a:pt x="21157" y="330644"/>
                  </a:lnTo>
                  <a:lnTo>
                    <a:pt x="9560" y="375744"/>
                  </a:lnTo>
                  <a:lnTo>
                    <a:pt x="2429" y="422469"/>
                  </a:lnTo>
                  <a:lnTo>
                    <a:pt x="0" y="470585"/>
                  </a:lnTo>
                  <a:lnTo>
                    <a:pt x="2429" y="518701"/>
                  </a:lnTo>
                  <a:lnTo>
                    <a:pt x="9560" y="565427"/>
                  </a:lnTo>
                  <a:lnTo>
                    <a:pt x="21157" y="610526"/>
                  </a:lnTo>
                  <a:lnTo>
                    <a:pt x="36981" y="653762"/>
                  </a:lnTo>
                  <a:lnTo>
                    <a:pt x="56798" y="694898"/>
                  </a:lnTo>
                  <a:lnTo>
                    <a:pt x="80370" y="733698"/>
                  </a:lnTo>
                  <a:lnTo>
                    <a:pt x="107461" y="769925"/>
                  </a:lnTo>
                  <a:lnTo>
                    <a:pt x="137834" y="803343"/>
                  </a:lnTo>
                  <a:lnTo>
                    <a:pt x="171253" y="833715"/>
                  </a:lnTo>
                  <a:lnTo>
                    <a:pt x="207481" y="860805"/>
                  </a:lnTo>
                  <a:lnTo>
                    <a:pt x="246282" y="884376"/>
                  </a:lnTo>
                  <a:lnTo>
                    <a:pt x="287419" y="904191"/>
                  </a:lnTo>
                  <a:lnTo>
                    <a:pt x="330656" y="920015"/>
                  </a:lnTo>
                  <a:lnTo>
                    <a:pt x="375756" y="931611"/>
                  </a:lnTo>
                  <a:lnTo>
                    <a:pt x="422482" y="938742"/>
                  </a:lnTo>
                  <a:lnTo>
                    <a:pt x="470598" y="941171"/>
                  </a:lnTo>
                  <a:lnTo>
                    <a:pt x="518712" y="938742"/>
                  </a:lnTo>
                  <a:lnTo>
                    <a:pt x="565436" y="931611"/>
                  </a:lnTo>
                  <a:lnTo>
                    <a:pt x="610534" y="920015"/>
                  </a:lnTo>
                  <a:lnTo>
                    <a:pt x="653769" y="904191"/>
                  </a:lnTo>
                  <a:lnTo>
                    <a:pt x="694905" y="884376"/>
                  </a:lnTo>
                  <a:lnTo>
                    <a:pt x="733705" y="860805"/>
                  </a:lnTo>
                  <a:lnTo>
                    <a:pt x="769932" y="833715"/>
                  </a:lnTo>
                  <a:lnTo>
                    <a:pt x="803351" y="803343"/>
                  </a:lnTo>
                  <a:lnTo>
                    <a:pt x="833723" y="769925"/>
                  </a:lnTo>
                  <a:lnTo>
                    <a:pt x="860814" y="733698"/>
                  </a:lnTo>
                  <a:lnTo>
                    <a:pt x="884386" y="694898"/>
                  </a:lnTo>
                  <a:lnTo>
                    <a:pt x="904202" y="653762"/>
                  </a:lnTo>
                  <a:lnTo>
                    <a:pt x="920027" y="610526"/>
                  </a:lnTo>
                  <a:lnTo>
                    <a:pt x="931623" y="565427"/>
                  </a:lnTo>
                  <a:lnTo>
                    <a:pt x="938754" y="518701"/>
                  </a:lnTo>
                  <a:lnTo>
                    <a:pt x="941184" y="470585"/>
                  </a:lnTo>
                  <a:lnTo>
                    <a:pt x="938754" y="422469"/>
                  </a:lnTo>
                  <a:lnTo>
                    <a:pt x="931623" y="375744"/>
                  </a:lnTo>
                  <a:lnTo>
                    <a:pt x="920027" y="330644"/>
                  </a:lnTo>
                  <a:lnTo>
                    <a:pt x="904202" y="287409"/>
                  </a:lnTo>
                  <a:lnTo>
                    <a:pt x="884386" y="246273"/>
                  </a:lnTo>
                  <a:lnTo>
                    <a:pt x="860814" y="207473"/>
                  </a:lnTo>
                  <a:lnTo>
                    <a:pt x="833723" y="171246"/>
                  </a:lnTo>
                  <a:lnTo>
                    <a:pt x="803351" y="137828"/>
                  </a:lnTo>
                  <a:lnTo>
                    <a:pt x="769932" y="107456"/>
                  </a:lnTo>
                  <a:lnTo>
                    <a:pt x="733705" y="80366"/>
                  </a:lnTo>
                  <a:lnTo>
                    <a:pt x="694905" y="56795"/>
                  </a:lnTo>
                  <a:lnTo>
                    <a:pt x="653769" y="36979"/>
                  </a:lnTo>
                  <a:lnTo>
                    <a:pt x="610534" y="21155"/>
                  </a:lnTo>
                  <a:lnTo>
                    <a:pt x="565436" y="9560"/>
                  </a:lnTo>
                  <a:lnTo>
                    <a:pt x="518712" y="2429"/>
                  </a:lnTo>
                  <a:lnTo>
                    <a:pt x="4705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714931" y="8899285"/>
              <a:ext cx="201295" cy="727075"/>
            </a:xfrm>
            <a:custGeom>
              <a:avLst/>
              <a:gdLst/>
              <a:ahLst/>
              <a:cxnLst/>
              <a:rect l="l" t="t" r="r" b="b"/>
              <a:pathLst>
                <a:path w="201294" h="727075">
                  <a:moveTo>
                    <a:pt x="195338" y="0"/>
                  </a:moveTo>
                  <a:lnTo>
                    <a:pt x="2908" y="0"/>
                  </a:lnTo>
                  <a:lnTo>
                    <a:pt x="2908" y="29324"/>
                  </a:lnTo>
                  <a:lnTo>
                    <a:pt x="50533" y="479679"/>
                  </a:lnTo>
                  <a:lnTo>
                    <a:pt x="147231" y="479679"/>
                  </a:lnTo>
                  <a:lnTo>
                    <a:pt x="195338" y="29324"/>
                  </a:lnTo>
                  <a:lnTo>
                    <a:pt x="195338" y="0"/>
                  </a:lnTo>
                  <a:close/>
                </a:path>
                <a:path w="201294" h="727075">
                  <a:moveTo>
                    <a:pt x="99593" y="540321"/>
                  </a:moveTo>
                  <a:lnTo>
                    <a:pt x="61587" y="547176"/>
                  </a:lnTo>
                  <a:lnTo>
                    <a:pt x="29362" y="567728"/>
                  </a:lnTo>
                  <a:lnTo>
                    <a:pt x="1835" y="615376"/>
                  </a:lnTo>
                  <a:lnTo>
                    <a:pt x="0" y="634136"/>
                  </a:lnTo>
                  <a:lnTo>
                    <a:pt x="1816" y="653050"/>
                  </a:lnTo>
                  <a:lnTo>
                    <a:pt x="1835" y="653252"/>
                  </a:lnTo>
                  <a:lnTo>
                    <a:pt x="29362" y="700290"/>
                  </a:lnTo>
                  <a:lnTo>
                    <a:pt x="79870" y="724865"/>
                  </a:lnTo>
                  <a:lnTo>
                    <a:pt x="99593" y="726503"/>
                  </a:lnTo>
                  <a:lnTo>
                    <a:pt x="119997" y="724865"/>
                  </a:lnTo>
                  <a:lnTo>
                    <a:pt x="156252" y="711624"/>
                  </a:lnTo>
                  <a:lnTo>
                    <a:pt x="184607" y="686001"/>
                  </a:lnTo>
                  <a:lnTo>
                    <a:pt x="201104" y="634136"/>
                  </a:lnTo>
                  <a:lnTo>
                    <a:pt x="199271" y="615376"/>
                  </a:lnTo>
                  <a:lnTo>
                    <a:pt x="171780" y="567728"/>
                  </a:lnTo>
                  <a:lnTo>
                    <a:pt x="139044" y="547176"/>
                  </a:lnTo>
                  <a:lnTo>
                    <a:pt x="120157" y="542035"/>
                  </a:lnTo>
                  <a:lnTo>
                    <a:pt x="99593" y="540321"/>
                  </a:lnTo>
                  <a:close/>
                </a:path>
              </a:pathLst>
            </a:custGeom>
            <a:solidFill>
              <a:srgbClr val="B30738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34" name="object 3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64826" y="2781046"/>
            <a:ext cx="702420" cy="705465"/>
          </a:xfrm>
          <a:prstGeom prst="rect">
            <a:avLst/>
          </a:prstGeom>
        </p:spPr>
      </p:pic>
      <p:pic>
        <p:nvPicPr>
          <p:cNvPr id="35" name="object 3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63974" y="2788510"/>
            <a:ext cx="688040" cy="688031"/>
          </a:xfrm>
          <a:prstGeom prst="rect">
            <a:avLst/>
          </a:prstGeom>
        </p:spPr>
      </p:pic>
      <p:pic>
        <p:nvPicPr>
          <p:cNvPr id="36" name="object 3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389826" y="2793133"/>
            <a:ext cx="660732" cy="660732"/>
          </a:xfrm>
          <a:prstGeom prst="rect">
            <a:avLst/>
          </a:prstGeom>
        </p:spPr>
      </p:pic>
      <p:sp>
        <p:nvSpPr>
          <p:cNvPr id="37" name="object 37" descr=""/>
          <p:cNvSpPr txBox="1"/>
          <p:nvPr/>
        </p:nvSpPr>
        <p:spPr>
          <a:xfrm>
            <a:off x="2076871" y="4320430"/>
            <a:ext cx="360934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60" i="1">
                <a:solidFill>
                  <a:srgbClr val="939598"/>
                </a:solidFill>
                <a:latin typeface="Arial"/>
                <a:cs typeface="Arial"/>
              </a:rPr>
              <a:t>Links</a:t>
            </a:r>
            <a:r>
              <a:rPr dirty="0" sz="800" i="1">
                <a:solidFill>
                  <a:srgbClr val="939598"/>
                </a:solidFill>
                <a:latin typeface="Arial"/>
                <a:cs typeface="Arial"/>
              </a:rPr>
              <a:t> to</a:t>
            </a:r>
            <a:r>
              <a:rPr dirty="0" sz="800" spc="-30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939598"/>
                </a:solidFill>
                <a:latin typeface="Arial"/>
                <a:cs typeface="Arial"/>
              </a:rPr>
              <a:t>all</a:t>
            </a:r>
            <a:r>
              <a:rPr dirty="0" sz="800" spc="-10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800" spc="-40" i="1">
                <a:solidFill>
                  <a:srgbClr val="939598"/>
                </a:solidFill>
                <a:latin typeface="Arial"/>
                <a:cs typeface="Arial"/>
              </a:rPr>
              <a:t>three</a:t>
            </a:r>
            <a:r>
              <a:rPr dirty="0" sz="800" spc="-5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939598"/>
                </a:solidFill>
                <a:latin typeface="Arial"/>
                <a:cs typeface="Arial"/>
              </a:rPr>
              <a:t>of</a:t>
            </a:r>
            <a:r>
              <a:rPr dirty="0" sz="800" spc="-10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800" spc="-65" i="1">
                <a:solidFill>
                  <a:srgbClr val="939598"/>
                </a:solidFill>
                <a:latin typeface="Arial"/>
                <a:cs typeface="Arial"/>
              </a:rPr>
              <a:t>these</a:t>
            </a:r>
            <a:r>
              <a:rPr dirty="0" sz="800" spc="5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800" spc="-10" i="1">
                <a:solidFill>
                  <a:srgbClr val="939598"/>
                </a:solidFill>
                <a:latin typeface="Arial"/>
                <a:cs typeface="Arial"/>
              </a:rPr>
              <a:t>virtual </a:t>
            </a:r>
            <a:r>
              <a:rPr dirty="0" sz="800" spc="-30" i="1">
                <a:solidFill>
                  <a:srgbClr val="939598"/>
                </a:solidFill>
                <a:latin typeface="Arial"/>
                <a:cs typeface="Arial"/>
              </a:rPr>
              <a:t>meeting</a:t>
            </a:r>
            <a:r>
              <a:rPr dirty="0" sz="800" spc="-5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800" spc="-30" i="1">
                <a:solidFill>
                  <a:srgbClr val="939598"/>
                </a:solidFill>
                <a:latin typeface="Arial"/>
                <a:cs typeface="Arial"/>
              </a:rPr>
              <a:t>tools</a:t>
            </a:r>
            <a:r>
              <a:rPr dirty="0" sz="800" spc="-10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939598"/>
                </a:solidFill>
                <a:latin typeface="Arial"/>
                <a:cs typeface="Arial"/>
              </a:rPr>
              <a:t>are</a:t>
            </a:r>
            <a:r>
              <a:rPr dirty="0" sz="800" spc="-5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800" spc="-10" i="1">
                <a:solidFill>
                  <a:srgbClr val="939598"/>
                </a:solidFill>
                <a:latin typeface="Arial"/>
                <a:cs typeface="Arial"/>
              </a:rPr>
              <a:t>available </a:t>
            </a:r>
            <a:r>
              <a:rPr dirty="0" sz="800" i="1">
                <a:solidFill>
                  <a:srgbClr val="939598"/>
                </a:solidFill>
                <a:latin typeface="Arial"/>
                <a:cs typeface="Arial"/>
              </a:rPr>
              <a:t>on</a:t>
            </a:r>
            <a:r>
              <a:rPr dirty="0" sz="800" spc="-5" i="1">
                <a:solidFill>
                  <a:srgbClr val="939598"/>
                </a:solidFill>
                <a:latin typeface="Arial"/>
                <a:cs typeface="Arial"/>
              </a:rPr>
              <a:t> </a:t>
            </a:r>
            <a:r>
              <a:rPr dirty="0" sz="800" spc="-30" i="1">
                <a:solidFill>
                  <a:srgbClr val="939598"/>
                </a:solidFill>
                <a:latin typeface="Arial"/>
                <a:cs typeface="Arial"/>
              </a:rPr>
              <a:t>LoneStar.edu/ITHelp.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8" name="object 38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7608" y="230774"/>
            <a:ext cx="601144" cy="4067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OTS-InfoFlyer-Employees_F25S26</dc:title>
  <dcterms:created xsi:type="dcterms:W3CDTF">2025-08-21T14:42:53Z</dcterms:created>
  <dcterms:modified xsi:type="dcterms:W3CDTF">2025-08-21T14:42:53Z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2025-06-24T00:00:00Z</vt:filetime>
  </property>
  <property fmtid="{D5CDD505-2E9C-101B-9397-08002B2CF9AE}" pid="3" name="Creator">
    <vt:lpwstr>Adobe Illustrator 29.5 (Windows)</vt:lpwstr>
  </property>
  <property fmtid="{D5CDD505-2E9C-101B-9397-08002B2CF9AE}" pid="4" name="LastSaved">
    <vt:filetime>2025-08-21T00:00:00Z</vt:filetime>
  </property>
  <property fmtid="{D5CDD505-2E9C-101B-9397-08002B2CF9AE}" pid="5" name="Producer">
    <vt:lpwstr>Adobe PDF library 17.00</vt:lpwstr>
  </property>
</Properties>
</file>