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42"/>
  </p:notesMasterIdLst>
  <p:sldIdLst>
    <p:sldId id="273" r:id="rId6"/>
    <p:sldId id="291" r:id="rId7"/>
    <p:sldId id="272" r:id="rId8"/>
    <p:sldId id="274" r:id="rId9"/>
    <p:sldId id="275" r:id="rId10"/>
    <p:sldId id="276" r:id="rId11"/>
    <p:sldId id="277" r:id="rId12"/>
    <p:sldId id="278" r:id="rId13"/>
    <p:sldId id="279" r:id="rId14"/>
    <p:sldId id="280" r:id="rId15"/>
    <p:sldId id="281" r:id="rId16"/>
    <p:sldId id="282" r:id="rId17"/>
    <p:sldId id="283" r:id="rId18"/>
    <p:sldId id="284" r:id="rId19"/>
    <p:sldId id="286" r:id="rId20"/>
    <p:sldId id="285" r:id="rId21"/>
    <p:sldId id="287" r:id="rId22"/>
    <p:sldId id="288" r:id="rId23"/>
    <p:sldId id="289" r:id="rId24"/>
    <p:sldId id="290" r:id="rId25"/>
    <p:sldId id="292" r:id="rId26"/>
    <p:sldId id="307"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6" userDrawn="1">
          <p15:clr>
            <a:srgbClr val="A4A3A4"/>
          </p15:clr>
        </p15:guide>
        <p15:guide id="2" pos="384" userDrawn="1">
          <p15:clr>
            <a:srgbClr val="A4A3A4"/>
          </p15:clr>
        </p15:guide>
        <p15:guide id="4" pos="648" userDrawn="1">
          <p15:clr>
            <a:srgbClr val="A4A3A4"/>
          </p15:clr>
        </p15:guide>
        <p15:guide id="5" pos="120" userDrawn="1">
          <p15:clr>
            <a:srgbClr val="A4A3A4"/>
          </p15:clr>
        </p15:guide>
        <p15:guide id="6" pos="768" userDrawn="1">
          <p15:clr>
            <a:srgbClr val="A4A3A4"/>
          </p15:clr>
        </p15:guide>
        <p15:guide id="7" pos="2880" userDrawn="1">
          <p15:clr>
            <a:srgbClr val="A4A3A4"/>
          </p15:clr>
        </p15:guide>
        <p15:guide id="8" pos="5640" userDrawn="1">
          <p15:clr>
            <a:srgbClr val="A4A3A4"/>
          </p15:clr>
        </p15:guide>
        <p15:guide id="9" orient="horz" pos="4320" userDrawn="1">
          <p15:clr>
            <a:srgbClr val="A4A3A4"/>
          </p15:clr>
        </p15:guide>
        <p15:guide id="10" orient="horz" pos="4032" userDrawn="1">
          <p15:clr>
            <a:srgbClr val="A4A3A4"/>
          </p15:clr>
        </p15:guide>
        <p15:guide id="11" orient="horz" pos="12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Mendez"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3867"/>
    <a:srgbClr val="F1C585"/>
    <a:srgbClr val="B11939"/>
    <a:srgbClr val="12076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9" d="100"/>
          <a:sy n="69" d="100"/>
        </p:scale>
        <p:origin x="1416" y="60"/>
      </p:cViewPr>
      <p:guideLst>
        <p:guide orient="horz" pos="696"/>
        <p:guide pos="384"/>
        <p:guide pos="648"/>
        <p:guide pos="120"/>
        <p:guide pos="768"/>
        <p:guide pos="2880"/>
        <p:guide pos="5640"/>
        <p:guide orient="horz" pos="4320"/>
        <p:guide orient="horz" pos="4032"/>
        <p:guide orient="horz" pos="1272"/>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4-03-04T10:09:28.016" idx="1">
    <p:pos x="-1415" y="103"/>
    <p:text>Inlcude the Vision slide at the end of any presentation unless included earlier in the slideshow</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FFE775-E112-C845-AA79-A17A3BF14E97}" type="datetimeFigureOut">
              <a:rPr lang="en-US" smtClean="0"/>
              <a:t>7/30/2015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90EB57-1A60-C84F-88AC-115EA2C34384}" type="slidenum">
              <a:rPr lang="en-US" smtClean="0"/>
              <a:t>‹#›</a:t>
            </a:fld>
            <a:endParaRPr lang="en-US"/>
          </a:p>
        </p:txBody>
      </p:sp>
    </p:spTree>
    <p:extLst>
      <p:ext uri="{BB962C8B-B14F-4D97-AF65-F5344CB8AC3E}">
        <p14:creationId xmlns:p14="http://schemas.microsoft.com/office/powerpoint/2010/main" val="17955447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3600" b="0" i="0">
                <a:latin typeface="Futura Std Bold"/>
                <a:cs typeface="Futura Std Bold"/>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Futura Std Medium"/>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08394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05513" y="1123812"/>
            <a:ext cx="8229600" cy="855132"/>
          </a:xfrm>
        </p:spPr>
        <p:txBody>
          <a:bodyPr>
            <a:normAutofit/>
          </a:bodyPr>
          <a:lstStyle>
            <a:lvl1pPr>
              <a:defRPr sz="2800" b="0" i="0">
                <a:latin typeface="Futura Std Bold"/>
                <a:cs typeface="Futura Std Bold"/>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1978944"/>
            <a:ext cx="8229600" cy="4563385"/>
          </a:xfrm>
        </p:spPr>
        <p:txBody>
          <a:bodyPr vert="eaVert"/>
          <a:lstStyle>
            <a:lvl1pPr>
              <a:defRPr b="0" i="0">
                <a:latin typeface="Futura Std Book"/>
                <a:cs typeface="Futura Std Book"/>
              </a:defRPr>
            </a:lvl1pPr>
            <a:lvl2pPr>
              <a:defRPr b="0" i="0">
                <a:latin typeface="Futura Std Book"/>
                <a:cs typeface="Futura Std Book"/>
              </a:defRPr>
            </a:lvl2pPr>
            <a:lvl3pPr>
              <a:defRPr b="0" i="0">
                <a:latin typeface="Futura Std Book"/>
                <a:cs typeface="Futura Std Book"/>
              </a:defRPr>
            </a:lvl3pPr>
            <a:lvl4pPr>
              <a:defRPr b="0" i="0">
                <a:latin typeface="Futura Std Book"/>
                <a:cs typeface="Futura Std Book"/>
              </a:defRPr>
            </a:lvl4pPr>
            <a:lvl5pPr>
              <a:defRPr b="0" i="0">
                <a:latin typeface="Futura Std Book"/>
                <a:cs typeface="Futura Std Book"/>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2626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00234"/>
            <a:ext cx="2057400" cy="5025929"/>
          </a:xfrm>
        </p:spPr>
        <p:txBody>
          <a:bodyPr vert="eaVert">
            <a:normAutofit/>
          </a:bodyPr>
          <a:lstStyle>
            <a:lvl1pPr>
              <a:defRPr sz="2800" b="0" i="0">
                <a:latin typeface="Futura Std Book"/>
                <a:cs typeface="Futura Std Book"/>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1100234"/>
            <a:ext cx="6019800" cy="50259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36946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16428"/>
            <a:ext cx="8229600" cy="892052"/>
          </a:xfrm>
        </p:spPr>
        <p:txBody>
          <a:bodyPr>
            <a:normAutofit/>
          </a:bodyPr>
          <a:lstStyle>
            <a:lvl1pPr>
              <a:defRPr sz="2800" b="0" i="0">
                <a:latin typeface="Futura Std Bold"/>
                <a:cs typeface="Futura Std Bold"/>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2370302"/>
            <a:ext cx="8229600" cy="3755861"/>
          </a:xfrm>
        </p:spPr>
        <p:txBody>
          <a:bodyPr/>
          <a:lstStyle>
            <a:lvl1pPr>
              <a:defRPr>
                <a:latin typeface="Futura Std Book"/>
              </a:defRPr>
            </a:lvl1pPr>
            <a:lvl2pPr>
              <a:defRPr>
                <a:latin typeface="Futura Std Book"/>
              </a:defRPr>
            </a:lvl2pPr>
            <a:lvl3pPr>
              <a:defRPr>
                <a:latin typeface="Futura Std Book"/>
              </a:defRPr>
            </a:lvl3pPr>
            <a:lvl4pPr>
              <a:defRPr>
                <a:latin typeface="Futura Std Book"/>
              </a:defRPr>
            </a:lvl4pPr>
            <a:lvl5pPr>
              <a:defRPr>
                <a:latin typeface="Futura Std Book"/>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4" name="Picture 3"/>
          <p:cNvPicPr>
            <a:picLocks noChangeAspect="1"/>
          </p:cNvPicPr>
          <p:nvPr userDrawn="1"/>
        </p:nvPicPr>
        <p:blipFill rotWithShape="1">
          <a:blip r:embed="rId2"/>
          <a:srcRect b="5521"/>
          <a:stretch/>
        </p:blipFill>
        <p:spPr>
          <a:xfrm>
            <a:off x="7803348" y="6248854"/>
            <a:ext cx="1224782" cy="468469"/>
          </a:xfrm>
          <a:prstGeom prst="rect">
            <a:avLst/>
          </a:prstGeom>
        </p:spPr>
      </p:pic>
    </p:spTree>
    <p:extLst>
      <p:ext uri="{BB962C8B-B14F-4D97-AF65-F5344CB8AC3E}">
        <p14:creationId xmlns:p14="http://schemas.microsoft.com/office/powerpoint/2010/main" val="1546113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ctr">
              <a:defRPr sz="2800" b="0" i="0" cap="all">
                <a:latin typeface="Futura Std Bold"/>
                <a:cs typeface="Futura Std Bold"/>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91840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23812"/>
            <a:ext cx="8229600" cy="862516"/>
          </a:xfrm>
        </p:spPr>
        <p:txBody>
          <a:bodyPr>
            <a:normAutofit/>
          </a:bodyPr>
          <a:lstStyle>
            <a:lvl1pPr>
              <a:defRPr sz="2800" b="0" i="0">
                <a:latin typeface="Futura Std Bold"/>
                <a:cs typeface="Futura Std Bold"/>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993712"/>
            <a:ext cx="4038600" cy="4651995"/>
          </a:xfrm>
        </p:spPr>
        <p:txBody>
          <a:bodyPr/>
          <a:lstStyle>
            <a:lvl1pPr>
              <a:defRPr sz="2800" b="0" i="0">
                <a:latin typeface="Futura Std Book"/>
                <a:cs typeface="Futura Std Book"/>
              </a:defRPr>
            </a:lvl1pPr>
            <a:lvl2pPr>
              <a:defRPr sz="2400" b="0" i="0">
                <a:latin typeface="Futura Std Book"/>
                <a:cs typeface="Futura Std Book"/>
              </a:defRPr>
            </a:lvl2pPr>
            <a:lvl3pPr>
              <a:defRPr sz="2000" b="0" i="0">
                <a:latin typeface="Futura Std Book"/>
                <a:cs typeface="Futura Std Book"/>
              </a:defRPr>
            </a:lvl3pPr>
            <a:lvl4pPr>
              <a:defRPr sz="1800" b="0" i="0">
                <a:latin typeface="Futura Std Book"/>
                <a:cs typeface="Futura Std Book"/>
              </a:defRPr>
            </a:lvl4pPr>
            <a:lvl5pPr>
              <a:defRPr sz="1800" b="0" i="0">
                <a:latin typeface="Futura Std Book"/>
                <a:cs typeface="Futura Std Book"/>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993712"/>
            <a:ext cx="4038600" cy="4651995"/>
          </a:xfrm>
        </p:spPr>
        <p:txBody>
          <a:bodyPr/>
          <a:lstStyle>
            <a:lvl1pPr>
              <a:defRPr sz="2800" b="0" i="0">
                <a:latin typeface="Futura Std Book"/>
                <a:cs typeface="Futura Std Book"/>
              </a:defRPr>
            </a:lvl1pPr>
            <a:lvl2pPr>
              <a:defRPr sz="2400" b="0" i="0">
                <a:latin typeface="Futura Std Book"/>
                <a:cs typeface="Futura Std Book"/>
              </a:defRPr>
            </a:lvl2pPr>
            <a:lvl3pPr>
              <a:defRPr sz="2000" b="0" i="0">
                <a:latin typeface="Futura Std Book"/>
                <a:cs typeface="Futura Std Book"/>
              </a:defRPr>
            </a:lvl3pPr>
            <a:lvl4pPr>
              <a:defRPr sz="1800" b="0" i="0">
                <a:latin typeface="Futura Std Book"/>
                <a:cs typeface="Futura Std Book"/>
              </a:defRPr>
            </a:lvl4pPr>
            <a:lvl5pPr>
              <a:defRPr sz="1800" b="0" i="0">
                <a:latin typeface="Futura Std Book"/>
                <a:cs typeface="Futura Std Book"/>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9340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rgbClr val="12076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2588" y="1116428"/>
            <a:ext cx="8229600" cy="722217"/>
          </a:xfrm>
        </p:spPr>
        <p:txBody>
          <a:bodyPr>
            <a:normAutofit/>
          </a:bodyPr>
          <a:lstStyle>
            <a:lvl1pPr>
              <a:defRPr sz="2800" b="0" i="0">
                <a:latin typeface="Futura Std Bold"/>
                <a:cs typeface="Futura Std Bold"/>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838645"/>
            <a:ext cx="4040188" cy="639762"/>
          </a:xfrm>
        </p:spPr>
        <p:txBody>
          <a:bodyPr anchor="b">
            <a:noAutofit/>
          </a:bodyPr>
          <a:lstStyle>
            <a:lvl1pPr marL="0" indent="0">
              <a:buNone/>
              <a:defRPr sz="1800" b="0" i="0">
                <a:latin typeface="Futura Std Bold"/>
                <a:cs typeface="Futura Std 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478407"/>
            <a:ext cx="4040188" cy="4189452"/>
          </a:xfrm>
        </p:spPr>
        <p:txBody>
          <a:bodyPr/>
          <a:lstStyle>
            <a:lvl1pPr>
              <a:defRPr sz="2000" b="0" i="0">
                <a:latin typeface="Futura Std Book"/>
                <a:cs typeface="Futura Std Book"/>
              </a:defRPr>
            </a:lvl1pPr>
            <a:lvl2pPr>
              <a:defRPr sz="1800" b="0" i="0">
                <a:latin typeface="Futura Std Book"/>
                <a:cs typeface="Futura Std Book"/>
              </a:defRPr>
            </a:lvl2pPr>
            <a:lvl3pPr>
              <a:defRPr sz="1600" b="0" i="0">
                <a:latin typeface="Futura Std Book"/>
                <a:cs typeface="Futura Std Book"/>
              </a:defRPr>
            </a:lvl3pPr>
            <a:lvl4pPr>
              <a:defRPr sz="1600" b="0" i="0">
                <a:latin typeface="Futura Std Book"/>
                <a:cs typeface="Futura Std Book"/>
              </a:defRPr>
            </a:lvl4pPr>
            <a:lvl5pPr>
              <a:defRPr sz="1600" b="0" i="0">
                <a:latin typeface="Futura Std Book"/>
                <a:cs typeface="Futura Std Book"/>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838645"/>
            <a:ext cx="4041775" cy="639762"/>
          </a:xfrm>
        </p:spPr>
        <p:txBody>
          <a:bodyPr anchor="b">
            <a:noAutofit/>
          </a:bodyPr>
          <a:lstStyle>
            <a:lvl1pPr marL="0" indent="0">
              <a:buNone/>
              <a:defRPr sz="1800" b="0" i="0">
                <a:latin typeface="Futura Std Bold"/>
                <a:cs typeface="Futura Std 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478407"/>
            <a:ext cx="4041775" cy="4189452"/>
          </a:xfrm>
        </p:spPr>
        <p:txBody>
          <a:bodyPr/>
          <a:lstStyle>
            <a:lvl1pPr>
              <a:defRPr sz="2000" b="0" i="0">
                <a:latin typeface="Futura Std Book"/>
                <a:cs typeface="Futura Std Book"/>
              </a:defRPr>
            </a:lvl1pPr>
            <a:lvl2pPr>
              <a:defRPr sz="2000" b="0" i="0">
                <a:latin typeface="Futura Std Book"/>
                <a:cs typeface="Futura Std Book"/>
              </a:defRPr>
            </a:lvl2pPr>
            <a:lvl3pPr>
              <a:defRPr sz="1600" b="0" i="0">
                <a:latin typeface="Futura Std Book"/>
                <a:cs typeface="Futura Std Book"/>
              </a:defRPr>
            </a:lvl3pPr>
            <a:lvl4pPr>
              <a:defRPr sz="1600" b="0" i="0">
                <a:latin typeface="Futura Std Book"/>
                <a:cs typeface="Futura Std Book"/>
              </a:defRPr>
            </a:lvl4pPr>
            <a:lvl5pPr>
              <a:defRPr sz="1600" b="0" i="0">
                <a:latin typeface="Futura Std Book"/>
                <a:cs typeface="Futura Std Book"/>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06282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939209"/>
            <a:ext cx="8229600" cy="847748"/>
          </a:xfrm>
        </p:spPr>
        <p:txBody>
          <a:bodyPr>
            <a:normAutofit/>
          </a:bodyPr>
          <a:lstStyle>
            <a:lvl1pPr>
              <a:defRPr sz="2800" b="0" i="0">
                <a:latin typeface="Futura Std Bold"/>
                <a:cs typeface="Futura Std Bold"/>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7262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242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8681"/>
            <a:ext cx="3008313" cy="1162050"/>
          </a:xfrm>
        </p:spPr>
        <p:txBody>
          <a:bodyPr anchor="b"/>
          <a:lstStyle>
            <a:lvl1pPr algn="l">
              <a:defRPr sz="2000" b="0" i="0">
                <a:latin typeface="Futura Std Bold"/>
                <a:cs typeface="Futura Std Bold"/>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188681"/>
            <a:ext cx="5111750" cy="5457025"/>
          </a:xfrm>
        </p:spPr>
        <p:txBody>
          <a:bodyPr/>
          <a:lstStyle>
            <a:lvl1pPr>
              <a:defRPr sz="2000" b="0" i="0">
                <a:latin typeface="Futura Std Book"/>
                <a:cs typeface="Futura Std Book"/>
              </a:defRPr>
            </a:lvl1pPr>
            <a:lvl2pPr>
              <a:defRPr sz="1800" b="0" i="0">
                <a:latin typeface="Futura Std Book"/>
                <a:cs typeface="Futura Std Book"/>
              </a:defRPr>
            </a:lvl2pPr>
            <a:lvl3pPr>
              <a:defRPr sz="1600" b="0" i="0">
                <a:latin typeface="Futura Std Book"/>
                <a:cs typeface="Futura Std Book"/>
              </a:defRPr>
            </a:lvl3pPr>
            <a:lvl4pPr>
              <a:defRPr sz="1600" b="0" i="0">
                <a:latin typeface="Futura Std Book"/>
                <a:cs typeface="Futura Std Book"/>
              </a:defRPr>
            </a:lvl4pPr>
            <a:lvl5pPr>
              <a:defRPr sz="1600">
                <a:latin typeface="Futura Std Book"/>
                <a:cs typeface="Futura Std Book"/>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350730"/>
            <a:ext cx="3008313" cy="4294976"/>
          </a:xfrm>
        </p:spPr>
        <p:txBody>
          <a:bodyPr/>
          <a:lstStyle>
            <a:lvl1pPr marL="0" indent="0">
              <a:buNone/>
              <a:defRPr sz="1400" b="0" i="0">
                <a:latin typeface="Futura Std Book"/>
                <a:cs typeface="Futura Std Book"/>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906993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0" i="0">
                <a:latin typeface="Futura Std Bold"/>
                <a:cs typeface="Futura Std Bold"/>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196227"/>
            <a:ext cx="5486400" cy="35313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0" i="0">
                <a:latin typeface="Futura Std Book"/>
                <a:cs typeface="Futura Std Book"/>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423857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CE0D29-308F-A447-9776-2B8D15380C53}" type="datetimeFigureOut">
              <a:rPr lang="en-US" smtClean="0"/>
              <a:t>7/30/2015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Rectangle 6"/>
          <p:cNvSpPr/>
          <p:nvPr userDrawn="1"/>
        </p:nvSpPr>
        <p:spPr>
          <a:xfrm>
            <a:off x="0" y="0"/>
            <a:ext cx="9144000" cy="6858000"/>
          </a:xfrm>
          <a:prstGeom prst="rect">
            <a:avLst/>
          </a:prstGeom>
          <a:solidFill>
            <a:schemeClr val="tx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118142" y="118146"/>
            <a:ext cx="8927099" cy="661809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LSC_OCS_OTS_banner.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99041" y="186875"/>
            <a:ext cx="8757766" cy="840201"/>
          </a:xfrm>
          <a:prstGeom prst="rect">
            <a:avLst/>
          </a:prstGeom>
        </p:spPr>
      </p:pic>
    </p:spTree>
    <p:extLst>
      <p:ext uri="{BB962C8B-B14F-4D97-AF65-F5344CB8AC3E}">
        <p14:creationId xmlns:p14="http://schemas.microsoft.com/office/powerpoint/2010/main" val="3990691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slide" Target="slide34.xml"/><Relationship Id="rId1" Type="http://schemas.openxmlformats.org/officeDocument/2006/relationships/slideLayout" Target="../slideLayouts/slideLayout2.xml"/><Relationship Id="rId4" Type="http://schemas.openxmlformats.org/officeDocument/2006/relationships/slide" Target="slide3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3.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6.gif"/><Relationship Id="rId4" Type="http://schemas.openxmlformats.org/officeDocument/2006/relationships/image" Target="../media/image5.gif"/></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 Target="slide24.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slide" Target="slide26.xml"/></Relationships>
</file>

<file path=ppt/slides/_rels/slide8.xml.rels><?xml version="1.0" encoding="UTF-8" standalone="yes"?>
<Relationships xmlns="http://schemas.openxmlformats.org/package/2006/relationships"><Relationship Id="rId3" Type="http://schemas.openxmlformats.org/officeDocument/2006/relationships/slide" Target="slide28.xml"/><Relationship Id="rId7" Type="http://schemas.openxmlformats.org/officeDocument/2006/relationships/image" Target="../media/image4.gif"/><Relationship Id="rId2" Type="http://schemas.openxmlformats.org/officeDocument/2006/relationships/slide" Target="slide27.xml"/><Relationship Id="rId1" Type="http://schemas.openxmlformats.org/officeDocument/2006/relationships/slideLayout" Target="../slideLayouts/slideLayout2.xml"/><Relationship Id="rId6" Type="http://schemas.openxmlformats.org/officeDocument/2006/relationships/slide" Target="slide31.xml"/><Relationship Id="rId5" Type="http://schemas.openxmlformats.org/officeDocument/2006/relationships/slide" Target="slide30.xml"/><Relationship Id="rId4" Type="http://schemas.openxmlformats.org/officeDocument/2006/relationships/slide" Target="slide29.xml"/></Relationships>
</file>

<file path=ppt/slides/_rels/slide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 Target="slide3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0499" y="3886200"/>
            <a:ext cx="8763001" cy="1752600"/>
          </a:xfrm>
        </p:spPr>
        <p:txBody>
          <a:bodyPr/>
          <a:lstStyle/>
          <a:p>
            <a:r>
              <a:rPr lang="en-US" dirty="0" smtClean="0"/>
              <a:t>Features Overview</a:t>
            </a:r>
            <a:endParaRPr lang="en-US" dirty="0"/>
          </a:p>
        </p:txBody>
      </p:sp>
      <p:pic>
        <p:nvPicPr>
          <p:cNvPr id="4" name="Picture 3"/>
          <p:cNvPicPr>
            <a:picLocks noChangeAspect="1"/>
          </p:cNvPicPr>
          <p:nvPr/>
        </p:nvPicPr>
        <p:blipFill>
          <a:blip r:embed="rId2"/>
          <a:stretch>
            <a:fillRect/>
          </a:stretch>
        </p:blipFill>
        <p:spPr>
          <a:xfrm>
            <a:off x="3195638" y="4849877"/>
            <a:ext cx="2752725" cy="1114425"/>
          </a:xfrm>
          <a:prstGeom prst="rect">
            <a:avLst/>
          </a:prstGeom>
        </p:spPr>
      </p:pic>
      <p:sp>
        <p:nvSpPr>
          <p:cNvPr id="5" name="Title 1"/>
          <p:cNvSpPr txBox="1">
            <a:spLocks/>
          </p:cNvSpPr>
          <p:nvPr/>
        </p:nvSpPr>
        <p:spPr>
          <a:xfrm>
            <a:off x="185056" y="2090673"/>
            <a:ext cx="8768444"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3600" b="0" i="0" kern="1200">
                <a:solidFill>
                  <a:schemeClr val="tx1"/>
                </a:solidFill>
                <a:latin typeface="Futura Std Bold"/>
                <a:ea typeface="+mj-ea"/>
                <a:cs typeface="Futura Std Bold"/>
              </a:defRPr>
            </a:lvl1pPr>
          </a:lstStyle>
          <a:p>
            <a:r>
              <a:rPr lang="en-US" b="1" dirty="0" smtClean="0"/>
              <a:t>PeopleSoft PeopleTools 8.54</a:t>
            </a:r>
            <a:endParaRPr lang="en-US" b="1" dirty="0"/>
          </a:p>
        </p:txBody>
      </p:sp>
    </p:spTree>
    <p:extLst>
      <p:ext uri="{BB962C8B-B14F-4D97-AF65-F5344CB8AC3E}">
        <p14:creationId xmlns:p14="http://schemas.microsoft.com/office/powerpoint/2010/main" val="245625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Feed Publishing Framework</a:t>
            </a:r>
            <a:r>
              <a:rPr lang="en-US" sz="1200" dirty="0" smtClean="0"/>
              <a:t/>
            </a:r>
            <a:br>
              <a:rPr lang="en-US" sz="1200" dirty="0" smtClean="0"/>
            </a:br>
            <a:r>
              <a:rPr lang="en-US" sz="1050" dirty="0"/>
              <a:t>The Feed Publishing Framework provides user interfaces and application programming interfaces (APIs) for feed definition creation and maintenance, feed searching and subscription, as well as feed document generation and delivery</a:t>
            </a:r>
            <a:r>
              <a:rPr lang="en-US" sz="1050" dirty="0" smtClean="0"/>
              <a:t>. (</a:t>
            </a:r>
            <a:r>
              <a:rPr lang="en-US" sz="1050" dirty="0" smtClean="0">
                <a:hlinkClick r:id="rId2" action="ppaction://hlinksldjump"/>
              </a:rPr>
              <a:t>see example</a:t>
            </a:r>
            <a:r>
              <a:rPr lang="en-US" sz="1050" dirty="0" smtClean="0"/>
              <a:t>).</a:t>
            </a:r>
          </a:p>
          <a:p>
            <a:pPr fontAlgn="base">
              <a:spcBef>
                <a:spcPts val="2000"/>
              </a:spcBef>
            </a:pPr>
            <a:r>
              <a:rPr lang="en-US" dirty="0"/>
              <a:t>Integration Broker Service Operations Monitor</a:t>
            </a:r>
            <a:r>
              <a:rPr lang="en-US" sz="1200" dirty="0"/>
              <a:t/>
            </a:r>
            <a:br>
              <a:rPr lang="en-US" sz="1200" dirty="0"/>
            </a:br>
            <a:r>
              <a:rPr lang="en-US" sz="1050" dirty="0"/>
              <a:t>The Integration Broker Service Operations Monitor provides the following </a:t>
            </a:r>
            <a:r>
              <a:rPr lang="en-US" sz="1050" dirty="0" smtClean="0"/>
              <a:t>features:  1) Status </a:t>
            </a:r>
            <a:r>
              <a:rPr lang="en-US" sz="1050" dirty="0"/>
              <a:t>on queues, nodes, and individual service operations</a:t>
            </a:r>
            <a:r>
              <a:rPr lang="en-US" sz="1050" dirty="0" smtClean="0"/>
              <a:t>. 2) You </a:t>
            </a:r>
            <a:r>
              <a:rPr lang="en-US" sz="1050" dirty="0"/>
              <a:t>can also view and edit service operation XML</a:t>
            </a:r>
            <a:r>
              <a:rPr lang="en-US" sz="1050" dirty="0" smtClean="0"/>
              <a:t>. 3) Control </a:t>
            </a:r>
            <a:r>
              <a:rPr lang="en-US" sz="1050" dirty="0"/>
              <a:t>and administration of domains that have publication and subscription (pub/sub) servers running against the current database</a:t>
            </a:r>
            <a:r>
              <a:rPr lang="en-US" sz="1050" dirty="0" smtClean="0"/>
              <a:t>. 4) Ability </a:t>
            </a:r>
            <a:r>
              <a:rPr lang="en-US" sz="1050" dirty="0"/>
              <a:t>to activate or deactivate domains, recover from stalls, and so forth</a:t>
            </a:r>
            <a:r>
              <a:rPr lang="en-US" sz="1050" dirty="0" smtClean="0"/>
              <a:t>. 5) Workflow </a:t>
            </a:r>
            <a:r>
              <a:rPr lang="en-US" sz="1050" dirty="0"/>
              <a:t>notification of error messages and archival of service operations</a:t>
            </a:r>
            <a:r>
              <a:rPr lang="en-US" sz="1050" dirty="0" smtClean="0"/>
              <a:t>. 6) Batch </a:t>
            </a:r>
            <a:r>
              <a:rPr lang="en-US" sz="1050" dirty="0"/>
              <a:t>processes for error notification and service operation archival</a:t>
            </a:r>
            <a:r>
              <a:rPr lang="en-US" sz="1050" dirty="0" smtClean="0"/>
              <a:t>.</a:t>
            </a:r>
          </a:p>
          <a:p>
            <a:pPr fontAlgn="base">
              <a:spcBef>
                <a:spcPts val="2000"/>
              </a:spcBef>
            </a:pPr>
            <a:r>
              <a:rPr lang="en-US" dirty="0"/>
              <a:t>Integration Broker Testing Utilities and Tools</a:t>
            </a:r>
            <a:r>
              <a:rPr lang="en-US" sz="1200" dirty="0"/>
              <a:t/>
            </a:r>
            <a:br>
              <a:rPr lang="en-US" sz="1200" dirty="0"/>
            </a:br>
            <a:r>
              <a:rPr lang="en-US" sz="1050" dirty="0"/>
              <a:t>The </a:t>
            </a:r>
            <a:r>
              <a:rPr lang="en-US" sz="1050" dirty="0" smtClean="0"/>
              <a:t>Integration Testing Utilities and Tools provides Send Master utility, Simple Post utility, Integration point test automation tools, Handler Tester utility, Transformation Test utility, Schema Tester utility, Generate SOAP Template utility, Service Operation Testing utility and Provider REST Template utility.</a:t>
            </a:r>
            <a:endParaRPr lang="en-US" sz="1050" dirty="0"/>
          </a:p>
        </p:txBody>
      </p:sp>
      <p:sp>
        <p:nvSpPr>
          <p:cNvPr id="5" name="Rectangle 4"/>
          <p:cNvSpPr/>
          <p:nvPr/>
        </p:nvSpPr>
        <p:spPr>
          <a:xfrm>
            <a:off x="195375" y="1097378"/>
            <a:ext cx="828675" cy="5541547"/>
          </a:xfrm>
          <a:prstGeom prst="rect">
            <a:avLst/>
          </a:prstGeom>
          <a:solidFill>
            <a:srgbClr val="F1C585"/>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37081" y="3189358"/>
            <a:ext cx="4876801" cy="707886"/>
          </a:xfrm>
          <a:prstGeom prst="rect">
            <a:avLst/>
          </a:prstGeom>
          <a:noFill/>
        </p:spPr>
        <p:txBody>
          <a:bodyPr wrap="square" rtlCol="0">
            <a:spAutoFit/>
          </a:bodyPr>
          <a:lstStyle/>
          <a:p>
            <a:r>
              <a:rPr lang="en-US" sz="4000" b="1" dirty="0" smtClean="0">
                <a:latin typeface="Futura Std Bold"/>
              </a:rPr>
              <a:t>Integration Tools</a:t>
            </a:r>
            <a:endParaRPr lang="en-US" sz="4000" b="1" dirty="0">
              <a:latin typeface="Futura Std Bold"/>
            </a:endParaRPr>
          </a:p>
        </p:txBody>
      </p:sp>
      <p:grpSp>
        <p:nvGrpSpPr>
          <p:cNvPr id="4" name="Group 3"/>
          <p:cNvGrpSpPr/>
          <p:nvPr/>
        </p:nvGrpSpPr>
        <p:grpSpPr>
          <a:xfrm>
            <a:off x="353762" y="6026939"/>
            <a:ext cx="510652" cy="520095"/>
            <a:chOff x="353762" y="6026939"/>
            <a:chExt cx="510652" cy="520095"/>
          </a:xfrm>
        </p:grpSpPr>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377" y="6026939"/>
              <a:ext cx="502037" cy="520095"/>
            </a:xfrm>
            <a:prstGeom prst="rect">
              <a:avLst/>
            </a:prstGeom>
          </p:spPr>
        </p:pic>
      </p:grpSp>
    </p:spTree>
    <p:extLst>
      <p:ext uri="{BB962C8B-B14F-4D97-AF65-F5344CB8AC3E}">
        <p14:creationId xmlns:p14="http://schemas.microsoft.com/office/powerpoint/2010/main" val="1058882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1000"/>
              </a:spcBef>
            </a:pPr>
            <a:r>
              <a:rPr lang="en-US" dirty="0" smtClean="0"/>
              <a:t>Component Interfaces</a:t>
            </a:r>
            <a:r>
              <a:rPr lang="en-US" sz="1200" dirty="0" smtClean="0"/>
              <a:t/>
            </a:r>
            <a:br>
              <a:rPr lang="en-US" sz="1200" dirty="0" smtClean="0"/>
            </a:br>
            <a:r>
              <a:rPr lang="en-US" sz="1050" dirty="0"/>
              <a:t>A component interface is a set of application programming interfaces (APIs) that you can use to access and modify PeopleSoft database information programmatically. </a:t>
            </a:r>
            <a:endParaRPr lang="en-US" sz="1050" dirty="0" smtClean="0"/>
          </a:p>
          <a:p>
            <a:pPr fontAlgn="base">
              <a:spcBef>
                <a:spcPts val="1000"/>
              </a:spcBef>
            </a:pPr>
            <a:r>
              <a:rPr lang="en-US" dirty="0"/>
              <a:t>Integration Broker</a:t>
            </a:r>
            <a:r>
              <a:rPr lang="en-US" sz="1200" dirty="0"/>
              <a:t/>
            </a:r>
            <a:br>
              <a:rPr lang="en-US" sz="1200" dirty="0"/>
            </a:br>
            <a:r>
              <a:rPr lang="en-US" sz="1050" dirty="0" smtClean="0"/>
              <a:t>PeopleSoft </a:t>
            </a:r>
            <a:r>
              <a:rPr lang="en-US" sz="1050" dirty="0"/>
              <a:t>Integration Broker </a:t>
            </a:r>
            <a:r>
              <a:rPr lang="en-US" sz="1050" dirty="0" smtClean="0"/>
              <a:t>performs </a:t>
            </a:r>
            <a:r>
              <a:rPr lang="en-US" sz="1050" dirty="0"/>
              <a:t>asynchronous and synchronous messaging among internal systems and third-party </a:t>
            </a:r>
            <a:r>
              <a:rPr lang="en-US" sz="1050" dirty="0" smtClean="0"/>
              <a:t>systems, exposes </a:t>
            </a:r>
            <a:r>
              <a:rPr lang="en-US" sz="1050" dirty="0"/>
              <a:t>PeopleSoft business logic as web services to PeopleSoft and third-party </a:t>
            </a:r>
            <a:r>
              <a:rPr lang="en-US" sz="1050" dirty="0" smtClean="0"/>
              <a:t>systems, and consumes </a:t>
            </a:r>
            <a:r>
              <a:rPr lang="en-US" sz="1050" dirty="0"/>
              <a:t>and invoke web services from third-party and PeopleSoft systems</a:t>
            </a:r>
            <a:r>
              <a:rPr lang="en-US" sz="1050" dirty="0" smtClean="0"/>
              <a:t>.</a:t>
            </a:r>
          </a:p>
          <a:p>
            <a:pPr fontAlgn="base">
              <a:spcBef>
                <a:spcPts val="1000"/>
              </a:spcBef>
            </a:pPr>
            <a:r>
              <a:rPr lang="en-US" dirty="0"/>
              <a:t>Integration Broker Administration</a:t>
            </a:r>
            <a:r>
              <a:rPr lang="en-US" sz="1200" dirty="0"/>
              <a:t/>
            </a:r>
            <a:br>
              <a:rPr lang="en-US" sz="1200" dirty="0"/>
            </a:br>
            <a:r>
              <a:rPr lang="en-US" sz="1050" dirty="0" smtClean="0"/>
              <a:t>Integration Broker Administration performs </a:t>
            </a:r>
            <a:r>
              <a:rPr lang="en-US" sz="1050" dirty="0"/>
              <a:t>system administration tasks in PeopleSoft Integration Broker such as:</a:t>
            </a:r>
          </a:p>
          <a:p>
            <a:pPr marL="461963" indent="-120650" fontAlgn="base"/>
            <a:r>
              <a:rPr lang="en-US" sz="1050" dirty="0"/>
              <a:t>Set up and configure integration system components, such as messaging servers, nodes, integration gateways, listening and target connectors, and so on.</a:t>
            </a:r>
          </a:p>
          <a:p>
            <a:pPr marL="461963" indent="-120650" fontAlgn="base"/>
            <a:r>
              <a:rPr lang="en-US" sz="1050" dirty="0"/>
              <a:t>Configure the integration system to handle services, including specifying namespaces, setting up UDDI repositories, and so on.</a:t>
            </a:r>
          </a:p>
          <a:p>
            <a:pPr marL="461963" indent="-120650" fontAlgn="base"/>
            <a:r>
              <a:rPr lang="en-US" sz="1050" dirty="0"/>
              <a:t>Secure the integration environment by applying security at the web server, gateway, application server, node and service operation level.</a:t>
            </a:r>
          </a:p>
          <a:p>
            <a:pPr marL="461963" indent="-120650" fontAlgn="base"/>
            <a:r>
              <a:rPr lang="en-US" sz="1050" dirty="0"/>
              <a:t>Fine tune integration system performance by employing failover, master/slave processing, load balancing, and so on.</a:t>
            </a:r>
          </a:p>
          <a:p>
            <a:pPr marL="461963" indent="-120650" fontAlgn="base"/>
            <a:r>
              <a:rPr lang="en-US" sz="1050" dirty="0"/>
              <a:t>And more.</a:t>
            </a:r>
          </a:p>
          <a:p>
            <a:pPr>
              <a:spcBef>
                <a:spcPts val="1000"/>
              </a:spcBef>
            </a:pPr>
            <a:r>
              <a:rPr lang="en-US" dirty="0" err="1"/>
              <a:t>MultiChannel</a:t>
            </a:r>
            <a:r>
              <a:rPr lang="en-US" dirty="0"/>
              <a:t> Framework</a:t>
            </a:r>
            <a:r>
              <a:rPr lang="en-US" sz="1200" dirty="0"/>
              <a:t/>
            </a:r>
            <a:br>
              <a:rPr lang="en-US" sz="1200" dirty="0"/>
            </a:br>
            <a:r>
              <a:rPr lang="en-US" sz="1050" dirty="0"/>
              <a:t>PeopleSoft </a:t>
            </a:r>
            <a:r>
              <a:rPr lang="en-US" sz="1050" dirty="0" err="1"/>
              <a:t>MultiChannel</a:t>
            </a:r>
            <a:r>
              <a:rPr lang="en-US" sz="1050" dirty="0"/>
              <a:t> Framework (MCF) provides the tools that are required to support multiple channels of communication between customers (users) and agents. Some PeopleSoft applications, such as an email response management system (ERMS) from PeopleSoft CRM, use PeopleSoft </a:t>
            </a:r>
            <a:r>
              <a:rPr lang="en-US" sz="1050" dirty="0" err="1"/>
              <a:t>MultiChannel</a:t>
            </a:r>
            <a:r>
              <a:rPr lang="en-US" sz="1050" dirty="0"/>
              <a:t> Framework or </a:t>
            </a:r>
            <a:r>
              <a:rPr lang="en-US" sz="1050" dirty="0" smtClean="0"/>
              <a:t>you</a:t>
            </a:r>
            <a:br>
              <a:rPr lang="en-US" sz="1050" dirty="0" smtClean="0"/>
            </a:br>
            <a:r>
              <a:rPr lang="en-US" sz="1050" dirty="0" smtClean="0"/>
              <a:t>can </a:t>
            </a:r>
            <a:r>
              <a:rPr lang="en-US" sz="1050" dirty="0"/>
              <a:t>develop your own applications on the framework that is provided.</a:t>
            </a:r>
            <a:endParaRPr lang="en-US" sz="1050" dirty="0" smtClean="0"/>
          </a:p>
        </p:txBody>
      </p:sp>
      <p:sp>
        <p:nvSpPr>
          <p:cNvPr id="5" name="Rectangle 4"/>
          <p:cNvSpPr/>
          <p:nvPr/>
        </p:nvSpPr>
        <p:spPr>
          <a:xfrm>
            <a:off x="195375" y="1097378"/>
            <a:ext cx="828675" cy="5541547"/>
          </a:xfrm>
          <a:prstGeom prst="rect">
            <a:avLst/>
          </a:prstGeom>
          <a:solidFill>
            <a:srgbClr val="F1C585"/>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37081" y="3189358"/>
            <a:ext cx="4876801" cy="707886"/>
          </a:xfrm>
          <a:prstGeom prst="rect">
            <a:avLst/>
          </a:prstGeom>
          <a:noFill/>
        </p:spPr>
        <p:txBody>
          <a:bodyPr wrap="square" rtlCol="0">
            <a:spAutoFit/>
          </a:bodyPr>
          <a:lstStyle/>
          <a:p>
            <a:r>
              <a:rPr lang="en-US" sz="4000" b="1" dirty="0" smtClean="0">
                <a:latin typeface="Futura Std Bold"/>
              </a:rPr>
              <a:t>Integration Tools</a:t>
            </a:r>
            <a:endParaRPr lang="en-US" sz="4000" b="1" dirty="0">
              <a:latin typeface="Futura Std Bold"/>
            </a:endParaRPr>
          </a:p>
        </p:txBody>
      </p:sp>
      <p:grpSp>
        <p:nvGrpSpPr>
          <p:cNvPr id="4" name="Group 3"/>
          <p:cNvGrpSpPr/>
          <p:nvPr/>
        </p:nvGrpSpPr>
        <p:grpSpPr>
          <a:xfrm>
            <a:off x="353762" y="6026939"/>
            <a:ext cx="510652" cy="520095"/>
            <a:chOff x="353762" y="6026939"/>
            <a:chExt cx="510652" cy="520095"/>
          </a:xfrm>
        </p:grpSpPr>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377" y="6026939"/>
              <a:ext cx="502037" cy="520095"/>
            </a:xfrm>
            <a:prstGeom prst="rect">
              <a:avLst/>
            </a:prstGeom>
          </p:spPr>
        </p:pic>
      </p:grpSp>
    </p:spTree>
    <p:extLst>
      <p:ext uri="{BB962C8B-B14F-4D97-AF65-F5344CB8AC3E}">
        <p14:creationId xmlns:p14="http://schemas.microsoft.com/office/powerpoint/2010/main" val="103592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Supported Integration Technologies</a:t>
            </a:r>
            <a:r>
              <a:rPr lang="en-US" sz="1200" dirty="0" smtClean="0"/>
              <a:t/>
            </a:r>
            <a:br>
              <a:rPr lang="en-US" sz="1200" dirty="0" smtClean="0"/>
            </a:br>
            <a:r>
              <a:rPr lang="en-US" sz="1050" dirty="0" smtClean="0"/>
              <a:t>EDI Manager, Outgoing Forms API and Open Query ODBC Driver and API.</a:t>
            </a:r>
            <a:r>
              <a:rPr lang="en-US" sz="1050" dirty="0"/>
              <a:t> </a:t>
            </a:r>
            <a:endParaRPr lang="en-US" sz="1050" dirty="0" smtClean="0"/>
          </a:p>
          <a:p>
            <a:pPr>
              <a:spcBef>
                <a:spcPts val="2000"/>
              </a:spcBef>
            </a:pPr>
            <a:r>
              <a:rPr lang="en-US" dirty="0"/>
              <a:t>Workflow Technology</a:t>
            </a:r>
            <a:r>
              <a:rPr lang="en-US" sz="1200" dirty="0"/>
              <a:t/>
            </a:r>
            <a:br>
              <a:rPr lang="en-US" sz="1200" dirty="0"/>
            </a:br>
            <a:r>
              <a:rPr lang="en-US" sz="1050" dirty="0"/>
              <a:t>Workflow capabilities enable you to efficiently automate the flow of information throughout your enterprise, crossing both application and functional boundaries. PeopleSoft Workflow Technology consists of a powerful set of tools that enables you to automate time-consuming business processes and deliver the right information to the right people at the right time. You can merge the activities of multiple users into flexible business processes to increase efficiency, cut costs, and keep up with rapidly changing customer and competitive challenges.</a:t>
            </a:r>
          </a:p>
        </p:txBody>
      </p:sp>
      <p:sp>
        <p:nvSpPr>
          <p:cNvPr id="5" name="Rectangle 4"/>
          <p:cNvSpPr/>
          <p:nvPr/>
        </p:nvSpPr>
        <p:spPr>
          <a:xfrm>
            <a:off x="195375" y="1097378"/>
            <a:ext cx="828675" cy="5541547"/>
          </a:xfrm>
          <a:prstGeom prst="rect">
            <a:avLst/>
          </a:prstGeom>
          <a:solidFill>
            <a:srgbClr val="F1C585"/>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37081" y="3189358"/>
            <a:ext cx="4876801" cy="707886"/>
          </a:xfrm>
          <a:prstGeom prst="rect">
            <a:avLst/>
          </a:prstGeom>
          <a:noFill/>
        </p:spPr>
        <p:txBody>
          <a:bodyPr wrap="square" rtlCol="0">
            <a:spAutoFit/>
          </a:bodyPr>
          <a:lstStyle/>
          <a:p>
            <a:r>
              <a:rPr lang="en-US" sz="4000" b="1" dirty="0" smtClean="0">
                <a:latin typeface="Futura Std Bold"/>
              </a:rPr>
              <a:t>Integration Tools</a:t>
            </a:r>
            <a:endParaRPr lang="en-US" sz="4000" b="1" dirty="0">
              <a:latin typeface="Futura Std Bold"/>
            </a:endParaRPr>
          </a:p>
        </p:txBody>
      </p:sp>
      <p:grpSp>
        <p:nvGrpSpPr>
          <p:cNvPr id="4" name="Group 3"/>
          <p:cNvGrpSpPr/>
          <p:nvPr/>
        </p:nvGrpSpPr>
        <p:grpSpPr>
          <a:xfrm>
            <a:off x="353762" y="6026939"/>
            <a:ext cx="510652" cy="520095"/>
            <a:chOff x="353762" y="6026939"/>
            <a:chExt cx="510652" cy="520095"/>
          </a:xfrm>
        </p:grpSpPr>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377" y="6026939"/>
              <a:ext cx="502037" cy="520095"/>
            </a:xfrm>
            <a:prstGeom prst="rect">
              <a:avLst/>
            </a:prstGeom>
          </p:spPr>
        </p:pic>
      </p:grpSp>
    </p:spTree>
    <p:extLst>
      <p:ext uri="{BB962C8B-B14F-4D97-AF65-F5344CB8AC3E}">
        <p14:creationId xmlns:p14="http://schemas.microsoft.com/office/powerpoint/2010/main" val="338621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Automated Configuration Management</a:t>
            </a:r>
            <a:r>
              <a:rPr lang="en-US" sz="1200" dirty="0" smtClean="0"/>
              <a:t/>
            </a:r>
            <a:br>
              <a:rPr lang="en-US" sz="1200" dirty="0" smtClean="0"/>
            </a:br>
            <a:r>
              <a:rPr lang="en-US" sz="1050" dirty="0"/>
              <a:t>With each new release, Oracle PeopleTools provides new technology to our infrastructure, which adds rich, new features to support the functional requirements of our applications. While the new technology enhances the user experience and capabilities of our applications, the new technology often brings additional steps to the environment configuration and implementation process. This can create challenges for system administrators, development teams, and testing teams who routinely set up numerous environments that need to be refreshed on a regular basis. Oracle PeopleTools and PeopleSoft application teams share that same challenge</a:t>
            </a:r>
            <a:r>
              <a:rPr lang="en-US" sz="1050" dirty="0" smtClean="0"/>
              <a:t>.</a:t>
            </a:r>
          </a:p>
          <a:p>
            <a:pPr>
              <a:spcBef>
                <a:spcPts val="2000"/>
              </a:spcBef>
            </a:pPr>
            <a:r>
              <a:rPr lang="en-US" dirty="0"/>
              <a:t>Data Management</a:t>
            </a:r>
            <a:r>
              <a:rPr lang="en-US" sz="1200" dirty="0"/>
              <a:t/>
            </a:r>
            <a:br>
              <a:rPr lang="en-US" sz="1200" dirty="0"/>
            </a:br>
            <a:r>
              <a:rPr lang="en-US" sz="1050" dirty="0" smtClean="0"/>
              <a:t>PeopleSoft Data Mover, PeopleSoft Data Archive Manager, Data integrity and auditing, Diagnostics Framework and Database platform considerations.</a:t>
            </a:r>
          </a:p>
          <a:p>
            <a:pPr>
              <a:spcBef>
                <a:spcPts val="2000"/>
              </a:spcBef>
            </a:pPr>
            <a:r>
              <a:rPr lang="en-US" dirty="0"/>
              <a:t>Performance Monitor</a:t>
            </a:r>
            <a:r>
              <a:rPr lang="en-US" sz="1200" dirty="0"/>
              <a:t/>
            </a:r>
            <a:br>
              <a:rPr lang="en-US" sz="1200" dirty="0"/>
            </a:br>
            <a:r>
              <a:rPr lang="en-US" sz="1050" dirty="0"/>
              <a:t>The Performance Monitor enables you to view real-time and historical performance data of your PeopleSoft systems. The Performance Monitor provides the information that you need to solve immediate performance issues and analyze trends in system performance.</a:t>
            </a:r>
          </a:p>
          <a:p>
            <a:pPr>
              <a:spcBef>
                <a:spcPts val="2000"/>
              </a:spcBef>
            </a:pPr>
            <a:r>
              <a:rPr lang="en-US" dirty="0"/>
              <a:t>Security Administration</a:t>
            </a:r>
            <a:r>
              <a:rPr lang="en-US" sz="1200" dirty="0"/>
              <a:t/>
            </a:r>
            <a:br>
              <a:rPr lang="en-US" sz="1200" dirty="0"/>
            </a:br>
            <a:r>
              <a:rPr lang="en-US" sz="1050" dirty="0" smtClean="0"/>
              <a:t>User security, Lightweight Directory Access Protocol (LDAP), authentication and single </a:t>
            </a:r>
            <a:r>
              <a:rPr lang="en-US" sz="1050" dirty="0" err="1" smtClean="0"/>
              <a:t>signon</a:t>
            </a:r>
            <a:r>
              <a:rPr lang="en-US" sz="1050" dirty="0" smtClean="0"/>
              <a:t>, data encryption, query and definition security and PeopleSoft </a:t>
            </a:r>
            <a:r>
              <a:rPr lang="en-US" sz="1050" dirty="0" err="1" smtClean="0"/>
              <a:t>personalizations</a:t>
            </a:r>
            <a:r>
              <a:rPr lang="en-US" sz="1050" dirty="0" smtClean="0"/>
              <a:t>.</a:t>
            </a:r>
            <a:endParaRPr lang="en-US" sz="1050" dirty="0"/>
          </a:p>
          <a:p>
            <a:pPr>
              <a:spcBef>
                <a:spcPts val="2000"/>
              </a:spcBef>
            </a:pPr>
            <a:endParaRPr lang="en-US" sz="1050" dirty="0" smtClean="0"/>
          </a:p>
          <a:p>
            <a:pPr>
              <a:spcBef>
                <a:spcPts val="2000"/>
              </a:spcBef>
            </a:pPr>
            <a:endParaRPr lang="en-US" sz="1050" dirty="0" smtClean="0"/>
          </a:p>
        </p:txBody>
      </p:sp>
      <p:sp>
        <p:nvSpPr>
          <p:cNvPr id="5" name="Rectangle 4"/>
          <p:cNvSpPr/>
          <p:nvPr/>
        </p:nvSpPr>
        <p:spPr>
          <a:xfrm>
            <a:off x="195375" y="1097378"/>
            <a:ext cx="828675" cy="5541547"/>
          </a:xfrm>
          <a:prstGeom prst="rect">
            <a:avLst/>
          </a:prstGeom>
          <a:solidFill>
            <a:srgbClr val="213867"/>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37081" y="3212441"/>
            <a:ext cx="4876801" cy="661720"/>
          </a:xfrm>
          <a:prstGeom prst="rect">
            <a:avLst/>
          </a:prstGeom>
          <a:noFill/>
        </p:spPr>
        <p:txBody>
          <a:bodyPr wrap="square" rtlCol="0">
            <a:spAutoFit/>
          </a:bodyPr>
          <a:lstStyle/>
          <a:p>
            <a:r>
              <a:rPr lang="en-US" sz="3700" b="1" dirty="0" smtClean="0">
                <a:solidFill>
                  <a:schemeClr val="bg1"/>
                </a:solidFill>
                <a:latin typeface="Futura Std Bold"/>
              </a:rPr>
              <a:t>Administration Tools</a:t>
            </a:r>
            <a:endParaRPr lang="en-US" sz="3700" b="1" dirty="0">
              <a:solidFill>
                <a:schemeClr val="bg1"/>
              </a:solidFill>
              <a:latin typeface="Futura Std Bold"/>
            </a:endParaRPr>
          </a:p>
        </p:txBody>
      </p:sp>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287" y="6055307"/>
            <a:ext cx="471419" cy="471419"/>
          </a:xfrm>
          <a:prstGeom prst="rect">
            <a:avLst/>
          </a:prstGeom>
        </p:spPr>
      </p:pic>
    </p:spTree>
    <p:extLst>
      <p:ext uri="{BB962C8B-B14F-4D97-AF65-F5344CB8AC3E}">
        <p14:creationId xmlns:p14="http://schemas.microsoft.com/office/powerpoint/2010/main" val="3556414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System and Server Administration</a:t>
            </a:r>
            <a:r>
              <a:rPr lang="en-US" sz="1200" dirty="0" smtClean="0"/>
              <a:t/>
            </a:r>
            <a:br>
              <a:rPr lang="en-US" sz="1200" dirty="0" smtClean="0"/>
            </a:br>
            <a:r>
              <a:rPr lang="en-US" sz="1050" dirty="0" smtClean="0"/>
              <a:t>PSADMIN, analytic servers, web servers, verify search indexes, PeopleSoft Configuration Manager, PeopleTools utilities, tracing and debugging, Jolt Internet Relay and timeout settings.</a:t>
            </a:r>
          </a:p>
          <a:p>
            <a:pPr>
              <a:spcBef>
                <a:spcPts val="2000"/>
              </a:spcBef>
            </a:pPr>
            <a:endParaRPr lang="en-US" sz="1050" dirty="0" smtClean="0"/>
          </a:p>
        </p:txBody>
      </p:sp>
      <p:sp>
        <p:nvSpPr>
          <p:cNvPr id="5" name="Rectangle 4"/>
          <p:cNvSpPr/>
          <p:nvPr/>
        </p:nvSpPr>
        <p:spPr>
          <a:xfrm>
            <a:off x="195375" y="1097378"/>
            <a:ext cx="828675" cy="5541547"/>
          </a:xfrm>
          <a:prstGeom prst="rect">
            <a:avLst/>
          </a:prstGeom>
          <a:solidFill>
            <a:srgbClr val="213867"/>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37081" y="3212441"/>
            <a:ext cx="4876801" cy="661720"/>
          </a:xfrm>
          <a:prstGeom prst="rect">
            <a:avLst/>
          </a:prstGeom>
          <a:noFill/>
        </p:spPr>
        <p:txBody>
          <a:bodyPr wrap="square" rtlCol="0">
            <a:spAutoFit/>
          </a:bodyPr>
          <a:lstStyle/>
          <a:p>
            <a:r>
              <a:rPr lang="en-US" sz="3700" b="1" dirty="0" smtClean="0">
                <a:solidFill>
                  <a:schemeClr val="bg1"/>
                </a:solidFill>
                <a:latin typeface="Futura Std Bold"/>
              </a:rPr>
              <a:t>Administration Tools</a:t>
            </a:r>
            <a:endParaRPr lang="en-US" sz="3700" b="1" dirty="0">
              <a:solidFill>
                <a:schemeClr val="bg1"/>
              </a:solidFill>
              <a:latin typeface="Futura Std Bold"/>
            </a:endParaRPr>
          </a:p>
        </p:txBody>
      </p:sp>
      <p:grpSp>
        <p:nvGrpSpPr>
          <p:cNvPr id="4" name="Group 3"/>
          <p:cNvGrpSpPr/>
          <p:nvPr/>
        </p:nvGrpSpPr>
        <p:grpSpPr>
          <a:xfrm>
            <a:off x="353762" y="6037689"/>
            <a:ext cx="503488" cy="506656"/>
            <a:chOff x="353762" y="6037689"/>
            <a:chExt cx="503488" cy="506656"/>
          </a:xfrm>
        </p:grpSpPr>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287" y="6055307"/>
              <a:ext cx="471419" cy="471419"/>
            </a:xfrm>
            <a:prstGeom prst="rect">
              <a:avLst/>
            </a:prstGeom>
          </p:spPr>
        </p:pic>
      </p:grpSp>
    </p:spTree>
    <p:extLst>
      <p:ext uri="{BB962C8B-B14F-4D97-AF65-F5344CB8AC3E}">
        <p14:creationId xmlns:p14="http://schemas.microsoft.com/office/powerpoint/2010/main" val="309240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Change Assistant and Update Manager</a:t>
            </a:r>
            <a:r>
              <a:rPr lang="en-US" sz="1200" dirty="0" smtClean="0"/>
              <a:t/>
            </a:r>
            <a:br>
              <a:rPr lang="en-US" sz="1200" dirty="0" smtClean="0"/>
            </a:br>
            <a:r>
              <a:rPr lang="en-US" sz="1050" dirty="0"/>
              <a:t>Oracle's PeopleSoft Change Assistant is a standalone, Windows based, Java program that orchestrates the process of updating or upgrading your PeopleSoft system</a:t>
            </a:r>
            <a:r>
              <a:rPr lang="en-US" sz="1050" dirty="0" smtClean="0"/>
              <a:t>.</a:t>
            </a:r>
          </a:p>
          <a:p>
            <a:pPr>
              <a:spcBef>
                <a:spcPts val="2000"/>
              </a:spcBef>
            </a:pPr>
            <a:r>
              <a:rPr lang="en-US" dirty="0"/>
              <a:t>Application Designer Lifecycle Management </a:t>
            </a:r>
            <a:r>
              <a:rPr lang="en-US" dirty="0" smtClean="0"/>
              <a:t>Guide</a:t>
            </a:r>
          </a:p>
          <a:p>
            <a:pPr>
              <a:spcBef>
                <a:spcPts val="2000"/>
              </a:spcBef>
            </a:pPr>
            <a:r>
              <a:rPr lang="en-US" dirty="0"/>
              <a:t>Change </a:t>
            </a:r>
            <a:r>
              <a:rPr lang="en-US" dirty="0" smtClean="0"/>
              <a:t>Impact Analyzer</a:t>
            </a:r>
            <a:r>
              <a:rPr lang="en-US" sz="1200" dirty="0"/>
              <a:t/>
            </a:r>
            <a:br>
              <a:rPr lang="en-US" sz="1200" dirty="0"/>
            </a:br>
            <a:r>
              <a:rPr lang="en-US" sz="1050" dirty="0"/>
              <a:t>Change Impact Analyzer is a tool installed separately from PeopleSoft PeopleTools that helps you determine the impact of specific changes you plan to make during an application upgrade. It's an interactive program where you can see the relationships of PeopleSoft definitions in a hierarchical view</a:t>
            </a:r>
            <a:r>
              <a:rPr lang="en-US" sz="1050" dirty="0" smtClean="0"/>
              <a:t>.</a:t>
            </a:r>
          </a:p>
          <a:p>
            <a:pPr>
              <a:spcBef>
                <a:spcPts val="2000"/>
              </a:spcBef>
            </a:pPr>
            <a:r>
              <a:rPr lang="en-US" dirty="0"/>
              <a:t>Setup Manager</a:t>
            </a:r>
            <a:r>
              <a:rPr lang="en-US" sz="1200" dirty="0"/>
              <a:t/>
            </a:r>
            <a:br>
              <a:rPr lang="en-US" sz="1200" dirty="0"/>
            </a:br>
            <a:r>
              <a:rPr lang="en-US" sz="1050" dirty="0"/>
              <a:t>Setup Manager is a tool that helps you implement PeopleSoft applications by using a project and predefined tasks to produce a setup task list that is specific to your implementation project</a:t>
            </a:r>
            <a:r>
              <a:rPr lang="en-US" sz="1050" dirty="0" smtClean="0"/>
              <a:t>.</a:t>
            </a:r>
          </a:p>
        </p:txBody>
      </p:sp>
      <p:sp>
        <p:nvSpPr>
          <p:cNvPr id="5" name="Rectangle 4"/>
          <p:cNvSpPr/>
          <p:nvPr/>
        </p:nvSpPr>
        <p:spPr>
          <a:xfrm>
            <a:off x="195375" y="1097378"/>
            <a:ext cx="828675" cy="5541547"/>
          </a:xfrm>
          <a:prstGeom prst="rect">
            <a:avLst/>
          </a:prstGeom>
          <a:solidFill>
            <a:srgbClr val="B1193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37081" y="3289385"/>
            <a:ext cx="4876801" cy="507831"/>
          </a:xfrm>
          <a:prstGeom prst="rect">
            <a:avLst/>
          </a:prstGeom>
          <a:noFill/>
        </p:spPr>
        <p:txBody>
          <a:bodyPr wrap="square" rtlCol="0">
            <a:spAutoFit/>
          </a:bodyPr>
          <a:lstStyle/>
          <a:p>
            <a:r>
              <a:rPr lang="en-US" sz="2700" b="1" dirty="0" smtClean="0">
                <a:solidFill>
                  <a:schemeClr val="bg1"/>
                </a:solidFill>
                <a:latin typeface="Futura Std Bold"/>
              </a:rPr>
              <a:t>Lifecycle Management Tools</a:t>
            </a:r>
            <a:endParaRPr lang="en-US" sz="2700" b="1" dirty="0">
              <a:solidFill>
                <a:schemeClr val="bg1"/>
              </a:solidFill>
              <a:latin typeface="Futura Std Bold"/>
            </a:endParaRPr>
          </a:p>
        </p:txBody>
      </p:sp>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p:nvPr/>
        </p:nvGrpSpPr>
        <p:grpSpPr>
          <a:xfrm>
            <a:off x="374491" y="6074923"/>
            <a:ext cx="460490" cy="432188"/>
            <a:chOff x="565169" y="5153920"/>
            <a:chExt cx="463532" cy="435043"/>
          </a:xfrm>
        </p:grpSpPr>
        <p:sp>
          <p:nvSpPr>
            <p:cNvPr id="9" name="Oval 8"/>
            <p:cNvSpPr/>
            <p:nvPr/>
          </p:nvSpPr>
          <p:spPr>
            <a:xfrm>
              <a:off x="565169" y="5153920"/>
              <a:ext cx="463532" cy="435043"/>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883" y="5190718"/>
              <a:ext cx="358601" cy="356178"/>
            </a:xfrm>
            <a:prstGeom prst="rect">
              <a:avLst/>
            </a:prstGeom>
          </p:spPr>
        </p:pic>
      </p:grpSp>
    </p:spTree>
    <p:extLst>
      <p:ext uri="{BB962C8B-B14F-4D97-AF65-F5344CB8AC3E}">
        <p14:creationId xmlns:p14="http://schemas.microsoft.com/office/powerpoint/2010/main" val="2797451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PeopleSoft </a:t>
            </a:r>
            <a:r>
              <a:rPr lang="en-US" dirty="0"/>
              <a:t>Test </a:t>
            </a:r>
            <a:r>
              <a:rPr lang="en-US" dirty="0" smtClean="0"/>
              <a:t>Framework (PTF)</a:t>
            </a:r>
            <a:r>
              <a:rPr lang="en-US" sz="1200" dirty="0"/>
              <a:t/>
            </a:r>
            <a:br>
              <a:rPr lang="en-US" sz="1200" dirty="0"/>
            </a:br>
            <a:r>
              <a:rPr lang="en-US" sz="1050" dirty="0"/>
              <a:t>PTF automates various tasks within the PeopleSoft application, primarily functional testing. Automating </a:t>
            </a:r>
            <a:r>
              <a:rPr lang="en-US" sz="1050" dirty="0" smtClean="0"/>
              <a:t>functional </a:t>
            </a:r>
            <a:r>
              <a:rPr lang="en-US" sz="1050" dirty="0"/>
              <a:t>testing enables testers to execute more tests with greater accuracy during a shorter time</a:t>
            </a:r>
            <a:r>
              <a:rPr lang="en-US" sz="1050" dirty="0" smtClean="0"/>
              <a:t>.</a:t>
            </a:r>
          </a:p>
          <a:p>
            <a:pPr>
              <a:spcBef>
                <a:spcPts val="2000"/>
              </a:spcBef>
            </a:pPr>
            <a:r>
              <a:rPr lang="en-US" dirty="0"/>
              <a:t>Data Migration Workbench</a:t>
            </a:r>
            <a:r>
              <a:rPr lang="en-US" sz="1200" dirty="0"/>
              <a:t/>
            </a:r>
            <a:br>
              <a:rPr lang="en-US" sz="1200" dirty="0"/>
            </a:br>
            <a:r>
              <a:rPr lang="en-US" sz="1050" dirty="0"/>
              <a:t>Data Migration Workbench facilitates the Configuration Management process using Application Data Sets (ADS) as its underlying transport technology.</a:t>
            </a:r>
            <a:endParaRPr lang="en-US" sz="1050" dirty="0" smtClean="0"/>
          </a:p>
        </p:txBody>
      </p:sp>
      <p:sp>
        <p:nvSpPr>
          <p:cNvPr id="5" name="Rectangle 4"/>
          <p:cNvSpPr/>
          <p:nvPr/>
        </p:nvSpPr>
        <p:spPr>
          <a:xfrm>
            <a:off x="195375" y="1097378"/>
            <a:ext cx="828675" cy="5541547"/>
          </a:xfrm>
          <a:prstGeom prst="rect">
            <a:avLst/>
          </a:prstGeom>
          <a:solidFill>
            <a:srgbClr val="B1193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37081" y="3289385"/>
            <a:ext cx="4876801" cy="507831"/>
          </a:xfrm>
          <a:prstGeom prst="rect">
            <a:avLst/>
          </a:prstGeom>
          <a:noFill/>
        </p:spPr>
        <p:txBody>
          <a:bodyPr wrap="square" rtlCol="0">
            <a:spAutoFit/>
          </a:bodyPr>
          <a:lstStyle/>
          <a:p>
            <a:r>
              <a:rPr lang="en-US" sz="2700" b="1" dirty="0" smtClean="0">
                <a:solidFill>
                  <a:schemeClr val="bg1"/>
                </a:solidFill>
                <a:latin typeface="Futura Std Bold"/>
              </a:rPr>
              <a:t>Lifecycle Management Tools</a:t>
            </a:r>
            <a:endParaRPr lang="en-US" sz="2700" b="1" dirty="0">
              <a:solidFill>
                <a:schemeClr val="bg1"/>
              </a:solidFill>
              <a:latin typeface="Futura Std Bold"/>
            </a:endParaRPr>
          </a:p>
        </p:txBody>
      </p:sp>
      <p:grpSp>
        <p:nvGrpSpPr>
          <p:cNvPr id="4" name="Group 3"/>
          <p:cNvGrpSpPr/>
          <p:nvPr/>
        </p:nvGrpSpPr>
        <p:grpSpPr>
          <a:xfrm>
            <a:off x="353762" y="6037689"/>
            <a:ext cx="503488" cy="506656"/>
            <a:chOff x="353762" y="6037689"/>
            <a:chExt cx="503488" cy="506656"/>
          </a:xfrm>
        </p:grpSpPr>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p:nvPr/>
          </p:nvGrpSpPr>
          <p:grpSpPr>
            <a:xfrm>
              <a:off x="374491" y="6074923"/>
              <a:ext cx="460490" cy="432188"/>
              <a:chOff x="565169" y="5153920"/>
              <a:chExt cx="463532" cy="435043"/>
            </a:xfrm>
          </p:grpSpPr>
          <p:sp>
            <p:nvSpPr>
              <p:cNvPr id="9" name="Oval 8"/>
              <p:cNvSpPr/>
              <p:nvPr/>
            </p:nvSpPr>
            <p:spPr>
              <a:xfrm>
                <a:off x="565169" y="5153920"/>
                <a:ext cx="463532" cy="435043"/>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883" y="5190718"/>
                <a:ext cx="358601" cy="356178"/>
              </a:xfrm>
              <a:prstGeom prst="rect">
                <a:avLst/>
              </a:prstGeom>
            </p:spPr>
          </p:pic>
        </p:grpSp>
      </p:grpSp>
    </p:spTree>
    <p:extLst>
      <p:ext uri="{BB962C8B-B14F-4D97-AF65-F5344CB8AC3E}">
        <p14:creationId xmlns:p14="http://schemas.microsoft.com/office/powerpoint/2010/main" val="1729578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Activity Management</a:t>
            </a:r>
            <a:r>
              <a:rPr lang="en-US" sz="1200" dirty="0"/>
              <a:t/>
            </a:r>
            <a:br>
              <a:rPr lang="en-US" sz="1200" dirty="0"/>
            </a:br>
            <a:r>
              <a:rPr lang="en-US" sz="1050" dirty="0"/>
              <a:t>“Marks and Exams” describes a comprehensive design for calculating results within a course structure. Institutions require granular grading structures and calculation functionality to evaluate a variety of student assignments, attendance and course level examinations. The registry connects to course catalog entries and allows users to define a course calculation structure in a hierarchical design (content tree) where detailed grading rules can be defined. The next step is to carry that structure to the schedule level and allow administrative users to manage and organize class content</a:t>
            </a:r>
            <a:r>
              <a:rPr lang="en-US" sz="1050" dirty="0" smtClean="0"/>
              <a:t>. (</a:t>
            </a:r>
            <a:r>
              <a:rPr lang="en-US" sz="1050" dirty="0" smtClean="0">
                <a:hlinkClick r:id="rId2" action="ppaction://hlinksldjump"/>
              </a:rPr>
              <a:t>see example</a:t>
            </a:r>
            <a:r>
              <a:rPr lang="en-US" sz="1050" dirty="0" smtClean="0"/>
              <a:t>).</a:t>
            </a:r>
          </a:p>
          <a:p>
            <a:pPr>
              <a:spcBef>
                <a:spcPts val="2000"/>
              </a:spcBef>
            </a:pPr>
            <a:r>
              <a:rPr lang="en-US" dirty="0" smtClean="0"/>
              <a:t>Evaluation Management System</a:t>
            </a:r>
            <a:r>
              <a:rPr lang="en-US" sz="1200" dirty="0" smtClean="0"/>
              <a:t/>
            </a:r>
            <a:br>
              <a:rPr lang="en-US" sz="1200" dirty="0" smtClean="0"/>
            </a:br>
            <a:r>
              <a:rPr lang="en-US" sz="1050" dirty="0" smtClean="0"/>
              <a:t>The Evaluation Management System feature is not tied to a singular module within Campus Solutions (for example, Application Evaluations); it is intended to create a ‘generic’ evaluation solution which can be leveraged across Campus Solutions, including people, organizations, and departments or faculties. The feature is flexible enough that it can support many different models of an evaluation review. It provides institutions with the ability to determine what will be evaluated (for example, Admissions Application), who will evaluate it (such as evaluators and committees), and the ability to determine and configure the business process for the evaluation itself. The feature builds on the existing committee structures and provides an administrative evaluation structure where the evaluation process can be managed. (</a:t>
            </a:r>
            <a:r>
              <a:rPr lang="en-US" sz="1050" dirty="0" smtClean="0">
                <a:hlinkClick r:id="rId3" action="ppaction://hlinksldjump"/>
              </a:rPr>
              <a:t>see example</a:t>
            </a:r>
            <a:r>
              <a:rPr lang="en-US" sz="1050" dirty="0" smtClean="0"/>
              <a:t>).</a:t>
            </a:r>
          </a:p>
          <a:p>
            <a:pPr>
              <a:spcBef>
                <a:spcPts val="2000"/>
              </a:spcBef>
            </a:pPr>
            <a:r>
              <a:rPr lang="en-US" dirty="0"/>
              <a:t>Program Enrollment</a:t>
            </a:r>
            <a:r>
              <a:rPr lang="en-US" sz="1200" dirty="0"/>
              <a:t/>
            </a:r>
            <a:br>
              <a:rPr lang="en-US" sz="1200" dirty="0"/>
            </a:br>
            <a:r>
              <a:rPr lang="en-US" sz="1050" dirty="0"/>
              <a:t>Program Enrollment describes an educational model where a student must generally complete a strictly defined set of courses towards the completion of their academic objective in a specified sequence; each of which are often structured in a series of levels or stages, where one stage must be successfully completed before a student can progress and enroll in the next set of courses</a:t>
            </a:r>
            <a:r>
              <a:rPr lang="en-US" sz="1050" dirty="0" smtClean="0"/>
              <a:t>. (</a:t>
            </a:r>
            <a:r>
              <a:rPr lang="en-US" sz="1050" dirty="0" smtClean="0">
                <a:hlinkClick r:id="rId4" action="ppaction://hlinksldjump"/>
              </a:rPr>
              <a:t>see example</a:t>
            </a:r>
            <a:r>
              <a:rPr lang="en-US" sz="1050" dirty="0" smtClean="0"/>
              <a:t>).</a:t>
            </a:r>
          </a:p>
        </p:txBody>
      </p:sp>
      <p:sp>
        <p:nvSpPr>
          <p:cNvPr id="5" name="Rectangle 4"/>
          <p:cNvSpPr/>
          <p:nvPr/>
        </p:nvSpPr>
        <p:spPr>
          <a:xfrm>
            <a:off x="195375" y="1097378"/>
            <a:ext cx="828675" cy="5541547"/>
          </a:xfrm>
          <a:prstGeom prst="rect">
            <a:avLst/>
          </a:prstGeom>
          <a:solidFill>
            <a:srgbClr val="FFC0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2052140" y="3419806"/>
            <a:ext cx="5306919" cy="677108"/>
          </a:xfrm>
          <a:prstGeom prst="rect">
            <a:avLst/>
          </a:prstGeom>
          <a:noFill/>
        </p:spPr>
        <p:txBody>
          <a:bodyPr wrap="square" rtlCol="0">
            <a:spAutoFit/>
          </a:bodyPr>
          <a:lstStyle/>
          <a:p>
            <a:r>
              <a:rPr lang="en-US" sz="3800" b="1" dirty="0" smtClean="0">
                <a:latin typeface="Futura Std Bold"/>
              </a:rPr>
              <a:t>Functional Updates</a:t>
            </a:r>
            <a:endParaRPr lang="en-US" sz="3800" b="1" dirty="0">
              <a:latin typeface="Futura Std Bold"/>
            </a:endParaRPr>
          </a:p>
        </p:txBody>
      </p:sp>
    </p:spTree>
    <p:extLst>
      <p:ext uri="{BB962C8B-B14F-4D97-AF65-F5344CB8AC3E}">
        <p14:creationId xmlns:p14="http://schemas.microsoft.com/office/powerpoint/2010/main" val="314770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Research Enrollment Tracking</a:t>
            </a:r>
            <a:r>
              <a:rPr lang="en-US" sz="1200" dirty="0"/>
              <a:t/>
            </a:r>
            <a:br>
              <a:rPr lang="en-US" sz="1200" dirty="0"/>
            </a:br>
            <a:r>
              <a:rPr lang="en-US" sz="1050" dirty="0"/>
              <a:t>The Research Enrollment Tracking feature is intended to provide a complete set of operations for administrators to manage their graduate research candidates including: </a:t>
            </a:r>
          </a:p>
          <a:p>
            <a:pPr marL="517525" indent="-176213">
              <a:spcBef>
                <a:spcPts val="600"/>
              </a:spcBef>
              <a:buNone/>
              <a:tabLst>
                <a:tab pos="517525" algn="l"/>
              </a:tabLst>
            </a:pPr>
            <a:r>
              <a:rPr lang="en-US" sz="1050" dirty="0" smtClean="0"/>
              <a:t>• 	Ability </a:t>
            </a:r>
            <a:r>
              <a:rPr lang="en-US" sz="1050" dirty="0"/>
              <a:t>to capture and manage research related information in a single location in the Candidate Management component. This component brings together all of the key research related data for a student so that it can be used to track a student’s research progress to the point of thesis submission and result outcome. </a:t>
            </a:r>
            <a:endParaRPr lang="en-US" sz="1050" dirty="0" smtClean="0"/>
          </a:p>
          <a:p>
            <a:pPr marL="517525" indent="-176213">
              <a:spcBef>
                <a:spcPts val="600"/>
              </a:spcBef>
              <a:buNone/>
              <a:tabLst>
                <a:tab pos="517525" algn="l"/>
              </a:tabLst>
            </a:pPr>
            <a:r>
              <a:rPr lang="en-US" sz="1050" dirty="0" smtClean="0"/>
              <a:t>• 	Ability </a:t>
            </a:r>
            <a:r>
              <a:rPr lang="en-US" sz="1050" dirty="0"/>
              <a:t>to manage and allocate both internal and external supervisors and link them to various research topics. </a:t>
            </a:r>
            <a:endParaRPr lang="en-US" sz="1050" dirty="0" smtClean="0"/>
          </a:p>
          <a:p>
            <a:pPr marL="517525" indent="-176213">
              <a:spcBef>
                <a:spcPts val="600"/>
              </a:spcBef>
              <a:buNone/>
              <a:tabLst>
                <a:tab pos="517525" algn="l"/>
              </a:tabLst>
            </a:pPr>
            <a:r>
              <a:rPr lang="en-US" sz="1050" dirty="0" smtClean="0"/>
              <a:t>• 	The </a:t>
            </a:r>
            <a:r>
              <a:rPr lang="en-US" sz="1050" dirty="0"/>
              <a:t>ability to track and manage the Thesis Submission process in a single location using the Thesis Management administrative component. It provides institutions with the ability to view the details related to submission, progress, and final </a:t>
            </a:r>
            <a:r>
              <a:rPr lang="en-US" sz="1050" dirty="0" smtClean="0"/>
              <a:t>decisions.</a:t>
            </a:r>
          </a:p>
          <a:p>
            <a:pPr fontAlgn="base">
              <a:spcBef>
                <a:spcPts val="2000"/>
              </a:spcBef>
            </a:pPr>
            <a:r>
              <a:rPr lang="en-US" dirty="0"/>
              <a:t>Rules Engine</a:t>
            </a:r>
            <a:r>
              <a:rPr lang="en-US" sz="1200" dirty="0"/>
              <a:t/>
            </a:r>
            <a:br>
              <a:rPr lang="en-US" sz="1200" dirty="0"/>
            </a:br>
            <a:r>
              <a:rPr lang="en-US" sz="1050" dirty="0"/>
              <a:t>The Rules Engine provides:</a:t>
            </a:r>
          </a:p>
          <a:p>
            <a:pPr marL="517525" indent="-176213" fontAlgn="base">
              <a:spcBef>
                <a:spcPts val="600"/>
              </a:spcBef>
            </a:pPr>
            <a:r>
              <a:rPr lang="en-US" sz="1050" dirty="0"/>
              <a:t>a non-programmer user interface to create complex business rules.</a:t>
            </a:r>
          </a:p>
          <a:p>
            <a:pPr marL="517525" indent="-176213" fontAlgn="base">
              <a:spcBef>
                <a:spcPts val="600"/>
              </a:spcBef>
            </a:pPr>
            <a:r>
              <a:rPr lang="en-US" sz="1050" dirty="0"/>
              <a:t>a secure way to retrieve data from the system in a logical manner, perform calculations and evaluations, and update data.</a:t>
            </a:r>
          </a:p>
          <a:p>
            <a:pPr marL="517525" indent="-176213" fontAlgn="base">
              <a:spcBef>
                <a:spcPts val="600"/>
              </a:spcBef>
            </a:pPr>
            <a:r>
              <a:rPr lang="en-US" sz="1050" dirty="0"/>
              <a:t>a way to use the Entity Registry, a familiar logical hierarchy, to retrieve data from the system; for example, the curriculum structure of the Academic Item Registry (AIR) or the results structure of the Academic Progress Tracker (APT).</a:t>
            </a:r>
          </a:p>
          <a:p>
            <a:pPr marL="517525" indent="-176213" fontAlgn="base">
              <a:spcBef>
                <a:spcPts val="600"/>
              </a:spcBef>
            </a:pPr>
            <a:r>
              <a:rPr lang="en-US" sz="1050" dirty="0"/>
              <a:t>System Variables and Functions for creating Rules.</a:t>
            </a:r>
          </a:p>
          <a:p>
            <a:pPr marL="517525" indent="-176213" fontAlgn="base">
              <a:spcBef>
                <a:spcPts val="600"/>
              </a:spcBef>
            </a:pPr>
            <a:r>
              <a:rPr lang="en-US" sz="1050" dirty="0"/>
              <a:t>a compiler (Rule Builder) that compiles and readies Rules for execution.</a:t>
            </a:r>
          </a:p>
          <a:p>
            <a:pPr marL="517525" indent="-176213" fontAlgn="base">
              <a:spcBef>
                <a:spcPts val="600"/>
              </a:spcBef>
            </a:pPr>
            <a:r>
              <a:rPr lang="en-US" sz="1050" dirty="0"/>
              <a:t>a means to manage changes to Rules over time and a large number of Rules using versioning</a:t>
            </a:r>
            <a:r>
              <a:rPr lang="en-US" sz="1050" dirty="0" smtClean="0"/>
              <a:t>.</a:t>
            </a:r>
            <a:endParaRPr lang="en-US" sz="1050" dirty="0"/>
          </a:p>
        </p:txBody>
      </p:sp>
      <p:sp>
        <p:nvSpPr>
          <p:cNvPr id="5" name="Rectangle 4"/>
          <p:cNvSpPr/>
          <p:nvPr/>
        </p:nvSpPr>
        <p:spPr>
          <a:xfrm>
            <a:off x="195375" y="1097378"/>
            <a:ext cx="828675" cy="5541547"/>
          </a:xfrm>
          <a:prstGeom prst="rect">
            <a:avLst/>
          </a:prstGeom>
          <a:solidFill>
            <a:srgbClr val="FFC0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2046631" y="3414297"/>
            <a:ext cx="5295901" cy="677108"/>
          </a:xfrm>
          <a:prstGeom prst="rect">
            <a:avLst/>
          </a:prstGeom>
          <a:noFill/>
        </p:spPr>
        <p:txBody>
          <a:bodyPr wrap="square" rtlCol="0">
            <a:spAutoFit/>
          </a:bodyPr>
          <a:lstStyle/>
          <a:p>
            <a:r>
              <a:rPr lang="en-US" sz="3800" b="1" dirty="0" smtClean="0">
                <a:latin typeface="Futura Std Bold"/>
              </a:rPr>
              <a:t>Functional Updates</a:t>
            </a:r>
            <a:endParaRPr lang="en-US" sz="3800" b="1" dirty="0">
              <a:latin typeface="Futura Std Bold"/>
            </a:endParaRPr>
          </a:p>
        </p:txBody>
      </p:sp>
    </p:spTree>
    <p:extLst>
      <p:ext uri="{BB962C8B-B14F-4D97-AF65-F5344CB8AC3E}">
        <p14:creationId xmlns:p14="http://schemas.microsoft.com/office/powerpoint/2010/main" val="79213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r>
              <a:rPr lang="en-US" dirty="0" smtClean="0"/>
              <a:t>Student Activity Guides</a:t>
            </a:r>
            <a:r>
              <a:rPr lang="en-US" sz="1200" dirty="0"/>
              <a:t/>
            </a:r>
            <a:br>
              <a:rPr lang="en-US" sz="1200" dirty="0"/>
            </a:br>
            <a:r>
              <a:rPr lang="en-US" sz="1050" dirty="0"/>
              <a:t>Activity guides are a PeopleTools feature that allow you to define guided procedures for a user or group of users to complete. Users are presented with a list of actions, or tasks, that need to be completed to finish the procedure. Activity guides can be useful in a number of procedural scenarios. For example:</a:t>
            </a:r>
          </a:p>
          <a:p>
            <a:pPr marL="517525" indent="-176213">
              <a:tabLst>
                <a:tab pos="517525" algn="l"/>
              </a:tabLst>
            </a:pPr>
            <a:r>
              <a:rPr lang="en-US" sz="1050" dirty="0"/>
              <a:t>The on-boarding of a new employee.</a:t>
            </a:r>
          </a:p>
          <a:p>
            <a:pPr marL="517525" indent="-176213">
              <a:tabLst>
                <a:tab pos="517525" algn="l"/>
              </a:tabLst>
            </a:pPr>
            <a:r>
              <a:rPr lang="en-US" sz="1050" dirty="0"/>
              <a:t>Benefits enrollment.</a:t>
            </a:r>
          </a:p>
          <a:p>
            <a:pPr marL="517525" indent="-176213">
              <a:tabLst>
                <a:tab pos="517525" algn="l"/>
              </a:tabLst>
            </a:pPr>
            <a:r>
              <a:rPr lang="en-US" sz="1050" dirty="0"/>
              <a:t>A life change event, such as a marriage or the birth of a child.</a:t>
            </a:r>
          </a:p>
          <a:p>
            <a:pPr marL="517525" indent="-176213">
              <a:tabLst>
                <a:tab pos="517525" algn="l"/>
              </a:tabLst>
            </a:pPr>
            <a:r>
              <a:rPr lang="en-US" sz="1050" dirty="0"/>
              <a:t>Period end closing.</a:t>
            </a:r>
          </a:p>
          <a:p>
            <a:pPr marL="517525" indent="-176213">
              <a:tabLst>
                <a:tab pos="517525" algn="l"/>
              </a:tabLst>
            </a:pPr>
            <a:r>
              <a:rPr lang="en-US" sz="1050" dirty="0"/>
              <a:t>System or feature configuration.</a:t>
            </a:r>
          </a:p>
          <a:p>
            <a:pPr marL="341312" indent="0">
              <a:buNone/>
              <a:tabLst>
                <a:tab pos="517525" algn="l"/>
              </a:tabLst>
            </a:pPr>
            <a:r>
              <a:rPr lang="en-US" sz="1050" dirty="0"/>
              <a:t>An activity guide lists the tasks (referred to as action items) that need to be completed by a user or group of users. These tasks are linked to specific local or remote transactions or external URLs. The tasks can be assigned to a specific user by user ID or to a group of users by PeopleTools role. Activity guides provide a hierarchical organization of dependent and sequential tasks</a:t>
            </a:r>
            <a:r>
              <a:rPr lang="en-US" sz="1050" dirty="0" smtClean="0"/>
              <a:t>.</a:t>
            </a:r>
            <a:endParaRPr lang="en-US" sz="1050" dirty="0"/>
          </a:p>
        </p:txBody>
      </p:sp>
      <p:sp>
        <p:nvSpPr>
          <p:cNvPr id="5" name="Rectangle 4"/>
          <p:cNvSpPr/>
          <p:nvPr/>
        </p:nvSpPr>
        <p:spPr>
          <a:xfrm>
            <a:off x="195375" y="1097378"/>
            <a:ext cx="828675" cy="5541547"/>
          </a:xfrm>
          <a:prstGeom prst="rect">
            <a:avLst/>
          </a:prstGeom>
          <a:solidFill>
            <a:srgbClr val="FFC0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2046631" y="3414297"/>
            <a:ext cx="5295901" cy="677108"/>
          </a:xfrm>
          <a:prstGeom prst="rect">
            <a:avLst/>
          </a:prstGeom>
          <a:noFill/>
        </p:spPr>
        <p:txBody>
          <a:bodyPr wrap="square" rtlCol="0">
            <a:spAutoFit/>
          </a:bodyPr>
          <a:lstStyle/>
          <a:p>
            <a:r>
              <a:rPr lang="en-US" sz="3800" b="1" dirty="0" smtClean="0">
                <a:latin typeface="Futura Std Bold"/>
              </a:rPr>
              <a:t>Functional Updates</a:t>
            </a:r>
            <a:endParaRPr lang="en-US" sz="3800" b="1" dirty="0">
              <a:latin typeface="Futura Std Bold"/>
            </a:endParaRPr>
          </a:p>
        </p:txBody>
      </p:sp>
    </p:spTree>
    <p:extLst>
      <p:ext uri="{BB962C8B-B14F-4D97-AF65-F5344CB8AC3E}">
        <p14:creationId xmlns:p14="http://schemas.microsoft.com/office/powerpoint/2010/main" val="205903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116428"/>
            <a:ext cx="8763000" cy="892052"/>
          </a:xfrm>
        </p:spPr>
        <p:txBody>
          <a:bodyPr>
            <a:normAutofit/>
          </a:bodyPr>
          <a:lstStyle/>
          <a:p>
            <a:r>
              <a:rPr lang="en-US" sz="4000" b="1" dirty="0" smtClean="0"/>
              <a:t>PeopleTools Overview</a:t>
            </a:r>
            <a:endParaRPr lang="en-US" sz="4000" b="1" dirty="0"/>
          </a:p>
        </p:txBody>
      </p:sp>
      <p:sp>
        <p:nvSpPr>
          <p:cNvPr id="3" name="Content Placeholder 2"/>
          <p:cNvSpPr>
            <a:spLocks noGrp="1"/>
          </p:cNvSpPr>
          <p:nvPr>
            <p:ph idx="1"/>
          </p:nvPr>
        </p:nvSpPr>
        <p:spPr>
          <a:xfrm>
            <a:off x="457200" y="2032189"/>
            <a:ext cx="8229600" cy="3755861"/>
          </a:xfrm>
        </p:spPr>
        <p:txBody>
          <a:bodyPr>
            <a:noAutofit/>
          </a:bodyPr>
          <a:lstStyle/>
          <a:p>
            <a:pPr marL="0" indent="0" fontAlgn="base">
              <a:buNone/>
            </a:pPr>
            <a:r>
              <a:rPr lang="en-US" sz="1600" dirty="0"/>
              <a:t>PeopleTools provides the underlying technology for PeopleSoft applications. All PeopleSoft applications, such as Human Capital Management and Customer Relationship Management are built, deployed, and maintained using PeopleTools.</a:t>
            </a:r>
          </a:p>
          <a:p>
            <a:pPr marL="0" indent="0" fontAlgn="base">
              <a:spcBef>
                <a:spcPts val="2000"/>
              </a:spcBef>
              <a:buNone/>
            </a:pPr>
            <a:r>
              <a:rPr lang="en-US" sz="1600" dirty="0"/>
              <a:t>With PeopleTools you can:</a:t>
            </a:r>
          </a:p>
          <a:p>
            <a:pPr fontAlgn="base"/>
            <a:r>
              <a:rPr lang="en-US" sz="1600" dirty="0"/>
              <a:t>Develop new applications or customize existing applications.</a:t>
            </a:r>
          </a:p>
          <a:p>
            <a:pPr fontAlgn="base"/>
            <a:r>
              <a:rPr lang="en-US" sz="1600" dirty="0"/>
              <a:t>Administer applications that you have deployed within your organization.</a:t>
            </a:r>
          </a:p>
          <a:p>
            <a:pPr fontAlgn="base"/>
            <a:r>
              <a:rPr lang="en-US" sz="1600" dirty="0"/>
              <a:t>Provide decision support and reporting functionality to decision makers.</a:t>
            </a:r>
          </a:p>
          <a:p>
            <a:pPr fontAlgn="base"/>
            <a:r>
              <a:rPr lang="en-US" sz="1600" dirty="0"/>
              <a:t>Integrate PeopleSoft applications with other PeopleSoft applications or third party applications.</a:t>
            </a:r>
          </a:p>
          <a:p>
            <a:pPr fontAlgn="base"/>
            <a:r>
              <a:rPr lang="en-US" sz="1600" dirty="0"/>
              <a:t>Upgrade and update your applications as part of system lifecycle management.</a:t>
            </a:r>
          </a:p>
          <a:p>
            <a:pPr fontAlgn="base"/>
            <a:r>
              <a:rPr lang="en-US" sz="1600" dirty="0"/>
              <a:t>The area of PeopleTools technology contains over 40 tools, utilities, and technologies. This document provides brief introductions of each tool or technology, and presents two frameworks with which you can gain a better understanding of the delivered technology, how to categorize the tools, and when to use particular tools</a:t>
            </a:r>
            <a:r>
              <a:rPr lang="en-US" sz="1600" dirty="0" smtClean="0"/>
              <a:t>.</a:t>
            </a:r>
            <a:endParaRPr lang="en-US" sz="1600" dirty="0"/>
          </a:p>
        </p:txBody>
      </p:sp>
    </p:spTree>
    <p:extLst>
      <p:ext uri="{BB962C8B-B14F-4D97-AF65-F5344CB8AC3E}">
        <p14:creationId xmlns:p14="http://schemas.microsoft.com/office/powerpoint/2010/main" val="34656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fontAlgn="base"/>
            <a:r>
              <a:rPr lang="en-US" dirty="0" smtClean="0"/>
              <a:t>Accessibility</a:t>
            </a:r>
            <a:r>
              <a:rPr lang="en-US" sz="1200" dirty="0"/>
              <a:t/>
            </a:r>
            <a:br>
              <a:rPr lang="en-US" sz="1200" dirty="0"/>
            </a:br>
            <a:r>
              <a:rPr lang="en-US" sz="1050" dirty="0"/>
              <a:t>PeopleTools provides the underlying technology for PeopleSoft applications. All PeopleSoft applications, such as Human Capital Management and Customer Relationship Management, are built, deployed, and maintained using PeopleTools. PeopleTools is designed to generate HTML content that is coded to standards to work with assistive technology. This HTML content includes several accessibility features to help people who use assistive technology, such as screen readers. PeopleSoft accessibility features include:</a:t>
            </a:r>
          </a:p>
          <a:p>
            <a:pPr marL="517525" indent="-177800" fontAlgn="base">
              <a:tabLst>
                <a:tab pos="517525" algn="l"/>
              </a:tabLst>
            </a:pPr>
            <a:r>
              <a:rPr lang="en-US" sz="1050" dirty="0"/>
              <a:t>Alternate text for images, buttons, collapsible section icons, and hide and expand grid tabs.</a:t>
            </a:r>
          </a:p>
          <a:p>
            <a:pPr marL="517525" indent="-177800" fontAlgn="base">
              <a:tabLst>
                <a:tab pos="517525" algn="l"/>
              </a:tabLst>
            </a:pPr>
            <a:r>
              <a:rPr lang="en-US" sz="1050" dirty="0"/>
              <a:t>Table summaries and row and column headings for tables.</a:t>
            </a:r>
          </a:p>
          <a:p>
            <a:pPr marL="517525" indent="-177800" fontAlgn="base">
              <a:tabLst>
                <a:tab pos="517525" algn="l"/>
              </a:tabLst>
            </a:pPr>
            <a:r>
              <a:rPr lang="en-US" sz="1050" dirty="0"/>
              <a:t>The ability to add links and anchors that enable keyboard-only users to bypass repeated navigation content, such as page tabs.</a:t>
            </a:r>
          </a:p>
          <a:p>
            <a:pPr marL="517525" indent="-177800" fontAlgn="base">
              <a:tabLst>
                <a:tab pos="517525" algn="l"/>
              </a:tabLst>
            </a:pPr>
            <a:r>
              <a:rPr lang="en-US" sz="1050" dirty="0"/>
              <a:t>The removal of icon links within a page and the removal of page links from the bottom of pages to reduce redundancy when using screen reader software.</a:t>
            </a:r>
          </a:p>
          <a:p>
            <a:pPr marL="517525" indent="-177800" fontAlgn="base">
              <a:tabLst>
                <a:tab pos="517525" algn="l"/>
              </a:tabLst>
            </a:pPr>
            <a:r>
              <a:rPr lang="en-US" sz="1050" dirty="0"/>
              <a:t>A feature that presents the elements on the body of a page in a linear format (recommended for blind users who use assistive technology, such as screen readers).</a:t>
            </a:r>
          </a:p>
          <a:p>
            <a:pPr marL="517525" indent="-177800" fontAlgn="base">
              <a:tabLst>
                <a:tab pos="517525" algn="l"/>
              </a:tabLst>
            </a:pPr>
            <a:r>
              <a:rPr lang="en-US" sz="1050" dirty="0"/>
              <a:t>Landmarks that identify page sections.</a:t>
            </a:r>
          </a:p>
          <a:p>
            <a:pPr marL="341313" indent="0" fontAlgn="base">
              <a:buNone/>
            </a:pPr>
            <a:r>
              <a:rPr lang="en-US" sz="1050" dirty="0"/>
              <a:t>These landmarks provide a method to programmatically identify web page sections in a consistent way, which enables assistive technologies to provide users with features they can use to identify and navigate to sections of page content.</a:t>
            </a:r>
          </a:p>
          <a:p>
            <a:pPr>
              <a:spcBef>
                <a:spcPts val="2000"/>
              </a:spcBef>
            </a:pPr>
            <a:r>
              <a:rPr lang="en-US" dirty="0" smtClean="0"/>
              <a:t>Application </a:t>
            </a:r>
            <a:r>
              <a:rPr lang="en-US" dirty="0"/>
              <a:t>Designer</a:t>
            </a:r>
            <a:r>
              <a:rPr lang="en-US" sz="1200" dirty="0"/>
              <a:t/>
            </a:r>
            <a:br>
              <a:rPr lang="en-US" sz="1200" dirty="0"/>
            </a:br>
            <a:r>
              <a:rPr lang="en-US" sz="1200" dirty="0" smtClean="0"/>
              <a:t>T</a:t>
            </a:r>
            <a:r>
              <a:rPr lang="en-US" sz="1050" dirty="0" smtClean="0"/>
              <a:t>o </a:t>
            </a:r>
            <a:r>
              <a:rPr lang="en-US" sz="1050" dirty="0"/>
              <a:t>align with design standards, for PeopleTools 8.53, pages created with Application Designer will have right aligned field labels. These field labels will be left positioned with no colon display. This feature greatly streamlines the otherwise manual process of field label alignment. Once a field is placed on a page, the developer retains the ability to change the label alignment default in Application Designer where necessary by changing the Align Field Labels checkbox in PeopleTools Options page</a:t>
            </a:r>
            <a:r>
              <a:rPr lang="en-US" sz="1050" dirty="0" smtClean="0"/>
              <a:t>.</a:t>
            </a:r>
          </a:p>
        </p:txBody>
      </p:sp>
      <p:sp>
        <p:nvSpPr>
          <p:cNvPr id="5" name="Rectangle 4"/>
          <p:cNvSpPr/>
          <p:nvPr/>
        </p:nvSpPr>
        <p:spPr>
          <a:xfrm>
            <a:off x="195375" y="1097378"/>
            <a:ext cx="828675" cy="5541547"/>
          </a:xfrm>
          <a:prstGeom prst="rect">
            <a:avLst/>
          </a:prstGeom>
          <a:solidFill>
            <a:srgbClr val="FFC0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2046631" y="3537407"/>
            <a:ext cx="5295901" cy="430887"/>
          </a:xfrm>
          <a:prstGeom prst="rect">
            <a:avLst/>
          </a:prstGeom>
          <a:noFill/>
        </p:spPr>
        <p:txBody>
          <a:bodyPr wrap="square" rtlCol="0">
            <a:spAutoFit/>
          </a:bodyPr>
          <a:lstStyle/>
          <a:p>
            <a:r>
              <a:rPr lang="en-US" sz="2200" b="1" dirty="0" smtClean="0">
                <a:latin typeface="Futura Std Bold"/>
              </a:rPr>
              <a:t>Tools Exclusive and General Updates</a:t>
            </a:r>
            <a:endParaRPr lang="en-US" sz="2200" b="1" dirty="0">
              <a:latin typeface="Futura Std Bold"/>
            </a:endParaRPr>
          </a:p>
        </p:txBody>
      </p:sp>
    </p:spTree>
    <p:extLst>
      <p:ext uri="{BB962C8B-B14F-4D97-AF65-F5344CB8AC3E}">
        <p14:creationId xmlns:p14="http://schemas.microsoft.com/office/powerpoint/2010/main" val="262778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Application </a:t>
            </a:r>
            <a:r>
              <a:rPr lang="en-US" dirty="0"/>
              <a:t>Engine</a:t>
            </a:r>
            <a:r>
              <a:rPr lang="en-US" sz="1200" dirty="0"/>
              <a:t/>
            </a:r>
            <a:br>
              <a:rPr lang="en-US" sz="1200" dirty="0"/>
            </a:br>
            <a:r>
              <a:rPr lang="en-US" sz="1200" dirty="0"/>
              <a:t>PeopleTools 8.54 will include enhancements to streamline Application Engine Trace files. </a:t>
            </a:r>
            <a:endParaRPr lang="en-US" sz="1200" dirty="0" smtClean="0"/>
          </a:p>
          <a:p>
            <a:pPr>
              <a:spcBef>
                <a:spcPts val="2000"/>
              </a:spcBef>
            </a:pPr>
            <a:r>
              <a:rPr lang="en-US" dirty="0"/>
              <a:t>User Experience Design</a:t>
            </a:r>
            <a:r>
              <a:rPr lang="en-US" sz="1050" dirty="0"/>
              <a:t/>
            </a:r>
            <a:br>
              <a:rPr lang="en-US" sz="1050" dirty="0"/>
            </a:br>
            <a:r>
              <a:rPr lang="en-US" sz="1050" dirty="0"/>
              <a:t>A new style </a:t>
            </a:r>
            <a:r>
              <a:rPr lang="en-US" sz="1050" dirty="0" smtClean="0"/>
              <a:t>sheet makes </a:t>
            </a:r>
            <a:r>
              <a:rPr lang="en-US" sz="1050" dirty="0"/>
              <a:t>all aspects of a PeopleSoft application more contemporary and visually pleasing. The new style sheet affects not only colors, but homepages, headers, application pages, and </a:t>
            </a:r>
            <a:r>
              <a:rPr lang="en-US" sz="1050" dirty="0" err="1"/>
              <a:t>pagelets</a:t>
            </a:r>
            <a:r>
              <a:rPr lang="en-US" sz="1050" dirty="0"/>
              <a:t>. Page controls and other design elements are also updated. </a:t>
            </a:r>
          </a:p>
        </p:txBody>
      </p:sp>
      <p:sp>
        <p:nvSpPr>
          <p:cNvPr id="5" name="Rectangle 4"/>
          <p:cNvSpPr/>
          <p:nvPr/>
        </p:nvSpPr>
        <p:spPr>
          <a:xfrm>
            <a:off x="195375" y="1097378"/>
            <a:ext cx="828675" cy="5541547"/>
          </a:xfrm>
          <a:prstGeom prst="rect">
            <a:avLst/>
          </a:prstGeom>
          <a:solidFill>
            <a:srgbClr val="FFC0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2046631" y="3537407"/>
            <a:ext cx="5295901" cy="430887"/>
          </a:xfrm>
          <a:prstGeom prst="rect">
            <a:avLst/>
          </a:prstGeom>
          <a:noFill/>
        </p:spPr>
        <p:txBody>
          <a:bodyPr wrap="square" rtlCol="0">
            <a:spAutoFit/>
          </a:bodyPr>
          <a:lstStyle/>
          <a:p>
            <a:r>
              <a:rPr lang="en-US" sz="2200" b="1" dirty="0" smtClean="0">
                <a:latin typeface="Futura Std Bold"/>
              </a:rPr>
              <a:t>Tools Exclusive and General Updates</a:t>
            </a:r>
            <a:endParaRPr lang="en-US" sz="2200" b="1" dirty="0">
              <a:latin typeface="Futura Std Bold"/>
            </a:endParaRPr>
          </a:p>
        </p:txBody>
      </p:sp>
    </p:spTree>
    <p:extLst>
      <p:ext uri="{BB962C8B-B14F-4D97-AF65-F5344CB8AC3E}">
        <p14:creationId xmlns:p14="http://schemas.microsoft.com/office/powerpoint/2010/main" val="299218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tx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13736" y="132682"/>
            <a:ext cx="8918895" cy="661514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190500" y="1807984"/>
            <a:ext cx="8766308" cy="769441"/>
          </a:xfrm>
          <a:prstGeom prst="rect">
            <a:avLst/>
          </a:prstGeom>
          <a:noFill/>
        </p:spPr>
        <p:txBody>
          <a:bodyPr wrap="square" rtlCol="0">
            <a:spAutoFit/>
          </a:bodyPr>
          <a:lstStyle/>
          <a:p>
            <a:pPr algn="ctr"/>
            <a:r>
              <a:rPr lang="en-US" sz="2800" b="1" dirty="0" smtClean="0">
                <a:latin typeface="Futura Std Bold"/>
                <a:cs typeface="Futura Std Bold"/>
              </a:rPr>
              <a:t>Vision</a:t>
            </a:r>
          </a:p>
          <a:p>
            <a:pPr algn="ctr"/>
            <a:r>
              <a:rPr lang="en-US" sz="1600" b="1" dirty="0">
                <a:latin typeface="Futura Std Heavy"/>
                <a:cs typeface="Futura Std Heavy"/>
              </a:rPr>
              <a:t>TO BE </a:t>
            </a:r>
            <a:r>
              <a:rPr lang="en-US" sz="1600" b="1" dirty="0">
                <a:latin typeface="Futura Std Heavy Oblique"/>
                <a:cs typeface="Futura Std Heavy Oblique"/>
              </a:rPr>
              <a:t>THE </a:t>
            </a:r>
            <a:r>
              <a:rPr lang="en-US" sz="1600" b="1" dirty="0">
                <a:latin typeface="Futura Std Heavy"/>
                <a:cs typeface="Futura Std Heavy"/>
              </a:rPr>
              <a:t>INNOVATION &amp; </a:t>
            </a:r>
            <a:r>
              <a:rPr lang="en-US" sz="1600" b="1" dirty="0" smtClean="0">
                <a:latin typeface="Futura Std Heavy"/>
                <a:cs typeface="Futura Std Heavy"/>
              </a:rPr>
              <a:t>SERVICE EXCELLENCE </a:t>
            </a:r>
            <a:r>
              <a:rPr lang="en-US" sz="1600" b="1" dirty="0">
                <a:latin typeface="Futura Std Heavy"/>
                <a:cs typeface="Futura Std Heavy"/>
              </a:rPr>
              <a:t>LEADER IN HIGHER EDUCATION</a:t>
            </a:r>
          </a:p>
        </p:txBody>
      </p:sp>
      <p:sp>
        <p:nvSpPr>
          <p:cNvPr id="7" name="TextBox 6"/>
          <p:cNvSpPr txBox="1"/>
          <p:nvPr/>
        </p:nvSpPr>
        <p:spPr>
          <a:xfrm>
            <a:off x="458333" y="6147876"/>
            <a:ext cx="8280400" cy="338554"/>
          </a:xfrm>
          <a:prstGeom prst="rect">
            <a:avLst/>
          </a:prstGeom>
          <a:noFill/>
        </p:spPr>
        <p:txBody>
          <a:bodyPr wrap="square" rtlCol="0">
            <a:spAutoFit/>
          </a:bodyPr>
          <a:lstStyle/>
          <a:p>
            <a:pPr algn="ctr"/>
            <a:r>
              <a:rPr lang="en-US" sz="1600" dirty="0" smtClean="0">
                <a:latin typeface="Futura Std Bold"/>
                <a:cs typeface="Futura Std Bold"/>
              </a:rPr>
              <a:t>Visit us at </a:t>
            </a:r>
            <a:r>
              <a:rPr lang="en-US" sz="1600" dirty="0" err="1" smtClean="0">
                <a:latin typeface="Futura Std Bold"/>
                <a:cs typeface="Futura Std Bold"/>
              </a:rPr>
              <a:t>LoneStar.edu</a:t>
            </a:r>
            <a:r>
              <a:rPr lang="en-US" sz="1600" dirty="0" smtClean="0">
                <a:latin typeface="Futura Std Bold"/>
                <a:cs typeface="Futura Std Bold"/>
              </a:rPr>
              <a:t>/OTS</a:t>
            </a:r>
            <a:endParaRPr lang="en-US" sz="1600" dirty="0">
              <a:latin typeface="Futura Std Bold"/>
              <a:cs typeface="Futura Std Bold"/>
            </a:endParaRPr>
          </a:p>
        </p:txBody>
      </p:sp>
      <p:pic>
        <p:nvPicPr>
          <p:cNvPr id="4" name="Picture 3" descr="Vision_MIssion_Purpo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910" y="2667502"/>
            <a:ext cx="8700898" cy="2369525"/>
          </a:xfrm>
          <a:prstGeom prst="rect">
            <a:avLst/>
          </a:prstGeom>
        </p:spPr>
      </p:pic>
      <p:pic>
        <p:nvPicPr>
          <p:cNvPr id="8" name="Picture 7" descr="LSC_OCS_OTS_bann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041" y="186875"/>
            <a:ext cx="8757766" cy="840201"/>
          </a:xfrm>
          <a:prstGeom prst="rect">
            <a:avLst/>
          </a:prstGeom>
        </p:spPr>
      </p:pic>
    </p:spTree>
    <p:extLst>
      <p:ext uri="{BB962C8B-B14F-4D97-AF65-F5344CB8AC3E}">
        <p14:creationId xmlns:p14="http://schemas.microsoft.com/office/powerpoint/2010/main" val="46122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action="ppaction://hlinksldjump"/>
          </p:cNvPr>
          <p:cNvPicPr>
            <a:picLocks noChangeAspect="1"/>
          </p:cNvPicPr>
          <p:nvPr/>
        </p:nvPicPr>
        <p:blipFill>
          <a:blip r:embed="rId3"/>
          <a:stretch>
            <a:fillRect/>
          </a:stretch>
        </p:blipFill>
        <p:spPr>
          <a:xfrm>
            <a:off x="251322" y="1254354"/>
            <a:ext cx="8641356" cy="4920198"/>
          </a:xfrm>
          <a:prstGeom prst="rect">
            <a:avLst/>
          </a:prstGeom>
        </p:spPr>
      </p:pic>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4" action="ppaction://hlinksldjump"/>
              </a:rPr>
              <a:t>r</a:t>
            </a:r>
            <a:r>
              <a:rPr lang="en-US" dirty="0" smtClean="0">
                <a:hlinkClick r:id="rId4" action="ppaction://hlinksldjump"/>
              </a:rPr>
              <a:t>eturn to slide show</a:t>
            </a:r>
            <a:endParaRPr lang="en-US" dirty="0"/>
          </a:p>
        </p:txBody>
      </p:sp>
    </p:spTree>
    <p:extLst>
      <p:ext uri="{BB962C8B-B14F-4D97-AF65-F5344CB8AC3E}">
        <p14:creationId xmlns:p14="http://schemas.microsoft.com/office/powerpoint/2010/main" val="3872780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2" name="Picture 1"/>
          <p:cNvPicPr>
            <a:picLocks noChangeAspect="1"/>
          </p:cNvPicPr>
          <p:nvPr/>
        </p:nvPicPr>
        <p:blipFill>
          <a:blip r:embed="rId3"/>
          <a:stretch>
            <a:fillRect/>
          </a:stretch>
        </p:blipFill>
        <p:spPr>
          <a:xfrm>
            <a:off x="825239" y="1381402"/>
            <a:ext cx="7493522" cy="4435504"/>
          </a:xfrm>
          <a:prstGeom prst="rect">
            <a:avLst/>
          </a:prstGeom>
        </p:spPr>
      </p:pic>
    </p:spTree>
    <p:extLst>
      <p:ext uri="{BB962C8B-B14F-4D97-AF65-F5344CB8AC3E}">
        <p14:creationId xmlns:p14="http://schemas.microsoft.com/office/powerpoint/2010/main" val="1233622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3" name="Picture 2"/>
          <p:cNvPicPr>
            <a:picLocks noChangeAspect="1"/>
          </p:cNvPicPr>
          <p:nvPr/>
        </p:nvPicPr>
        <p:blipFill>
          <a:blip r:embed="rId3"/>
          <a:stretch>
            <a:fillRect/>
          </a:stretch>
        </p:blipFill>
        <p:spPr>
          <a:xfrm>
            <a:off x="2362283" y="1076517"/>
            <a:ext cx="4413090" cy="5467367"/>
          </a:xfrm>
          <a:prstGeom prst="rect">
            <a:avLst/>
          </a:prstGeom>
        </p:spPr>
      </p:pic>
    </p:spTree>
    <p:extLst>
      <p:ext uri="{BB962C8B-B14F-4D97-AF65-F5344CB8AC3E}">
        <p14:creationId xmlns:p14="http://schemas.microsoft.com/office/powerpoint/2010/main" val="233395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1006"/>
          <a:stretch/>
        </p:blipFill>
        <p:spPr>
          <a:xfrm>
            <a:off x="1241235" y="1104900"/>
            <a:ext cx="6503624" cy="5361500"/>
          </a:xfrm>
          <a:prstGeom prst="rect">
            <a:avLst/>
          </a:prstGeom>
        </p:spPr>
      </p:pic>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3" action="ppaction://hlinksldjump"/>
              </a:rPr>
              <a:t>r</a:t>
            </a:r>
            <a:r>
              <a:rPr lang="en-US" dirty="0" smtClean="0">
                <a:hlinkClick r:id="rId3" action="ppaction://hlinksldjump"/>
              </a:rPr>
              <a:t>eturn to slide show</a:t>
            </a:r>
            <a:endParaRPr lang="en-US" dirty="0"/>
          </a:p>
        </p:txBody>
      </p:sp>
    </p:spTree>
    <p:extLst>
      <p:ext uri="{BB962C8B-B14F-4D97-AF65-F5344CB8AC3E}">
        <p14:creationId xmlns:p14="http://schemas.microsoft.com/office/powerpoint/2010/main" val="305452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3" name="Picture 2"/>
          <p:cNvPicPr>
            <a:picLocks noChangeAspect="1"/>
          </p:cNvPicPr>
          <p:nvPr/>
        </p:nvPicPr>
        <p:blipFill>
          <a:blip r:embed="rId3"/>
          <a:stretch>
            <a:fillRect/>
          </a:stretch>
        </p:blipFill>
        <p:spPr>
          <a:xfrm>
            <a:off x="442899" y="2019300"/>
            <a:ext cx="8258202" cy="2016087"/>
          </a:xfrm>
          <a:prstGeom prst="rect">
            <a:avLst/>
          </a:prstGeom>
        </p:spPr>
      </p:pic>
    </p:spTree>
    <p:extLst>
      <p:ext uri="{BB962C8B-B14F-4D97-AF65-F5344CB8AC3E}">
        <p14:creationId xmlns:p14="http://schemas.microsoft.com/office/powerpoint/2010/main" val="107833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47945" y="1175355"/>
            <a:ext cx="4848110" cy="5368529"/>
          </a:xfrm>
          <a:prstGeom prst="rect">
            <a:avLst/>
          </a:prstGeom>
        </p:spPr>
      </p:pic>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3" action="ppaction://hlinksldjump"/>
              </a:rPr>
              <a:t>r</a:t>
            </a:r>
            <a:r>
              <a:rPr lang="en-US" dirty="0" smtClean="0">
                <a:hlinkClick r:id="rId3" action="ppaction://hlinksldjump"/>
              </a:rPr>
              <a:t>eturn to slide show</a:t>
            </a:r>
            <a:endParaRPr lang="en-US" dirty="0"/>
          </a:p>
        </p:txBody>
      </p:sp>
    </p:spTree>
    <p:extLst>
      <p:ext uri="{BB962C8B-B14F-4D97-AF65-F5344CB8AC3E}">
        <p14:creationId xmlns:p14="http://schemas.microsoft.com/office/powerpoint/2010/main" val="2650024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3" name="Picture 2"/>
          <p:cNvPicPr>
            <a:picLocks noChangeAspect="1"/>
          </p:cNvPicPr>
          <p:nvPr/>
        </p:nvPicPr>
        <p:blipFill>
          <a:blip r:embed="rId3"/>
          <a:stretch>
            <a:fillRect/>
          </a:stretch>
        </p:blipFill>
        <p:spPr>
          <a:xfrm>
            <a:off x="1562329" y="1152181"/>
            <a:ext cx="6048375" cy="5153025"/>
          </a:xfrm>
          <a:prstGeom prst="rect">
            <a:avLst/>
          </a:prstGeom>
        </p:spPr>
      </p:pic>
    </p:spTree>
    <p:extLst>
      <p:ext uri="{BB962C8B-B14F-4D97-AF65-F5344CB8AC3E}">
        <p14:creationId xmlns:p14="http://schemas.microsoft.com/office/powerpoint/2010/main" val="167058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472342" y="5084478"/>
            <a:ext cx="8481158" cy="525162"/>
          </a:xfrm>
          <a:prstGeom prst="rect">
            <a:avLst/>
          </a:prstGeom>
          <a:solidFill>
            <a:srgbClr val="B119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472342" y="4373643"/>
            <a:ext cx="8481158" cy="525162"/>
          </a:xfrm>
          <a:prstGeom prst="rect">
            <a:avLst/>
          </a:prstGeom>
          <a:solidFill>
            <a:srgbClr val="2138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472342" y="3612150"/>
            <a:ext cx="8481158" cy="525162"/>
          </a:xfrm>
          <a:prstGeom prst="rect">
            <a:avLst/>
          </a:prstGeom>
          <a:solidFill>
            <a:srgbClr val="F1C5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472342" y="2861161"/>
            <a:ext cx="8481158" cy="525162"/>
          </a:xfrm>
          <a:prstGeom prst="rect">
            <a:avLst/>
          </a:prstGeom>
          <a:solidFill>
            <a:srgbClr val="B119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457200" y="2119110"/>
            <a:ext cx="8496300" cy="525162"/>
          </a:xfrm>
          <a:prstGeom prst="rect">
            <a:avLst/>
          </a:prstGeom>
          <a:solidFill>
            <a:srgbClr val="2138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116428"/>
            <a:ext cx="8229600" cy="892052"/>
          </a:xfrm>
        </p:spPr>
        <p:txBody>
          <a:bodyPr>
            <a:normAutofit/>
          </a:bodyPr>
          <a:lstStyle/>
          <a:p>
            <a:r>
              <a:rPr lang="en-US" sz="4000" b="1" dirty="0" smtClean="0"/>
              <a:t>PeopleTools 8.54 Categories</a:t>
            </a:r>
            <a:endParaRPr lang="en-US" sz="4000" b="1" dirty="0"/>
          </a:p>
        </p:txBody>
      </p:sp>
      <p:sp>
        <p:nvSpPr>
          <p:cNvPr id="3" name="Content Placeholder 2"/>
          <p:cNvSpPr>
            <a:spLocks noGrp="1"/>
          </p:cNvSpPr>
          <p:nvPr>
            <p:ph idx="1"/>
          </p:nvPr>
        </p:nvSpPr>
        <p:spPr>
          <a:xfrm>
            <a:off x="457200" y="2084552"/>
            <a:ext cx="7543800" cy="3755861"/>
          </a:xfrm>
        </p:spPr>
        <p:txBody>
          <a:bodyPr>
            <a:normAutofit/>
          </a:bodyPr>
          <a:lstStyle/>
          <a:p>
            <a:pPr marL="742950" indent="0">
              <a:spcBef>
                <a:spcPts val="2000"/>
              </a:spcBef>
              <a:buNone/>
            </a:pPr>
            <a:r>
              <a:rPr lang="en-US" dirty="0" smtClean="0">
                <a:solidFill>
                  <a:schemeClr val="bg1"/>
                </a:solidFill>
              </a:rPr>
              <a:t>Development Tools</a:t>
            </a:r>
          </a:p>
          <a:p>
            <a:pPr marL="742950" indent="0">
              <a:spcBef>
                <a:spcPts val="2000"/>
              </a:spcBef>
              <a:buNone/>
            </a:pPr>
            <a:r>
              <a:rPr lang="en-US" dirty="0" smtClean="0">
                <a:solidFill>
                  <a:schemeClr val="bg1"/>
                </a:solidFill>
              </a:rPr>
              <a:t>Reporting and Analysis Tools</a:t>
            </a:r>
          </a:p>
          <a:p>
            <a:pPr marL="742950" indent="0">
              <a:spcBef>
                <a:spcPts val="2000"/>
              </a:spcBef>
              <a:buNone/>
            </a:pPr>
            <a:r>
              <a:rPr lang="en-US" dirty="0" smtClean="0"/>
              <a:t>Integration Tools</a:t>
            </a:r>
          </a:p>
          <a:p>
            <a:pPr marL="742950" indent="0">
              <a:spcBef>
                <a:spcPts val="2000"/>
              </a:spcBef>
              <a:buNone/>
            </a:pPr>
            <a:r>
              <a:rPr lang="en-US" dirty="0" smtClean="0">
                <a:solidFill>
                  <a:schemeClr val="bg1"/>
                </a:solidFill>
              </a:rPr>
              <a:t>Administration Tools</a:t>
            </a:r>
          </a:p>
          <a:p>
            <a:pPr marL="742950" indent="0">
              <a:spcBef>
                <a:spcPts val="2000"/>
              </a:spcBef>
              <a:buNone/>
            </a:pPr>
            <a:r>
              <a:rPr lang="en-US" dirty="0" smtClean="0">
                <a:solidFill>
                  <a:schemeClr val="bg1"/>
                </a:solidFill>
              </a:rPr>
              <a:t>Lifecycle Management Tools</a:t>
            </a:r>
            <a:endParaRPr lang="en-US" dirty="0">
              <a:solidFill>
                <a:schemeClr val="bg1"/>
              </a:solidFill>
            </a:endParaRPr>
          </a:p>
        </p:txBody>
      </p:sp>
      <p:grpSp>
        <p:nvGrpSpPr>
          <p:cNvPr id="34" name="Group 33"/>
          <p:cNvGrpSpPr/>
          <p:nvPr/>
        </p:nvGrpSpPr>
        <p:grpSpPr>
          <a:xfrm>
            <a:off x="565169" y="2141467"/>
            <a:ext cx="497504" cy="494978"/>
            <a:chOff x="254189" y="5934103"/>
            <a:chExt cx="613620" cy="610505"/>
          </a:xfrm>
        </p:grpSpPr>
        <p:pic>
          <p:nvPicPr>
            <p:cNvPr id="35" name="Picture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189" y="5934103"/>
              <a:ext cx="613620" cy="610505"/>
            </a:xfrm>
            <a:prstGeom prst="rect">
              <a:avLst/>
            </a:prstGeom>
          </p:spPr>
        </p:pic>
        <p:sp>
          <p:nvSpPr>
            <p:cNvPr id="36" name="Oval 35"/>
            <p:cNvSpPr/>
            <p:nvPr/>
          </p:nvSpPr>
          <p:spPr>
            <a:xfrm>
              <a:off x="287547" y="5954711"/>
              <a:ext cx="569410" cy="561390"/>
            </a:xfrm>
            <a:prstGeom prst="ellipse">
              <a:avLst/>
            </a:prstGeom>
            <a:noFill/>
            <a:ln w="158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7" name="Oval 36"/>
          <p:cNvSpPr/>
          <p:nvPr/>
        </p:nvSpPr>
        <p:spPr>
          <a:xfrm>
            <a:off x="573873" y="2853526"/>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 name="Picture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259" y="2853526"/>
            <a:ext cx="518497" cy="521758"/>
          </a:xfrm>
          <a:prstGeom prst="rect">
            <a:avLst/>
          </a:prstGeom>
        </p:spPr>
      </p:pic>
      <p:grpSp>
        <p:nvGrpSpPr>
          <p:cNvPr id="41" name="Group 40"/>
          <p:cNvGrpSpPr/>
          <p:nvPr/>
        </p:nvGrpSpPr>
        <p:grpSpPr>
          <a:xfrm>
            <a:off x="585104" y="3603212"/>
            <a:ext cx="510652" cy="520095"/>
            <a:chOff x="353762" y="6026939"/>
            <a:chExt cx="510652" cy="520095"/>
          </a:xfrm>
        </p:grpSpPr>
        <p:sp>
          <p:nvSpPr>
            <p:cNvPr id="42" name="Oval 4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3" name="Picture 4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377" y="6026939"/>
              <a:ext cx="502037" cy="520095"/>
            </a:xfrm>
            <a:prstGeom prst="rect">
              <a:avLst/>
            </a:prstGeom>
          </p:spPr>
        </p:pic>
      </p:grpSp>
      <p:sp>
        <p:nvSpPr>
          <p:cNvPr id="47" name="Oval 46"/>
          <p:cNvSpPr/>
          <p:nvPr/>
        </p:nvSpPr>
        <p:spPr>
          <a:xfrm>
            <a:off x="573873" y="4382896"/>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8" name="Picture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316" y="4400514"/>
            <a:ext cx="471419" cy="471419"/>
          </a:xfrm>
          <a:prstGeom prst="rect">
            <a:avLst/>
          </a:prstGeom>
        </p:spPr>
      </p:pic>
      <p:grpSp>
        <p:nvGrpSpPr>
          <p:cNvPr id="49" name="Group 48"/>
          <p:cNvGrpSpPr/>
          <p:nvPr/>
        </p:nvGrpSpPr>
        <p:grpSpPr>
          <a:xfrm>
            <a:off x="563977" y="5088776"/>
            <a:ext cx="503488" cy="506656"/>
            <a:chOff x="353762" y="6037689"/>
            <a:chExt cx="503488" cy="506656"/>
          </a:xfrm>
        </p:grpSpPr>
        <p:sp>
          <p:nvSpPr>
            <p:cNvPr id="50" name="Oval 49"/>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1" name="Group 50"/>
            <p:cNvGrpSpPr/>
            <p:nvPr/>
          </p:nvGrpSpPr>
          <p:grpSpPr>
            <a:xfrm>
              <a:off x="374491" y="6074923"/>
              <a:ext cx="460490" cy="432188"/>
              <a:chOff x="565169" y="5153920"/>
              <a:chExt cx="463532" cy="435043"/>
            </a:xfrm>
          </p:grpSpPr>
          <p:sp>
            <p:nvSpPr>
              <p:cNvPr id="52" name="Oval 51"/>
              <p:cNvSpPr/>
              <p:nvPr/>
            </p:nvSpPr>
            <p:spPr>
              <a:xfrm>
                <a:off x="565169" y="5153920"/>
                <a:ext cx="463532" cy="435043"/>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3" name="Picture 5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883" y="5190718"/>
                <a:ext cx="358601" cy="356178"/>
              </a:xfrm>
              <a:prstGeom prst="rect">
                <a:avLst/>
              </a:prstGeom>
            </p:spPr>
          </p:pic>
        </p:grpSp>
      </p:grpSp>
    </p:spTree>
    <p:extLst>
      <p:ext uri="{BB962C8B-B14F-4D97-AF65-F5344CB8AC3E}">
        <p14:creationId xmlns:p14="http://schemas.microsoft.com/office/powerpoint/2010/main" val="755230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2" name="Picture 1"/>
          <p:cNvPicPr>
            <a:picLocks noChangeAspect="1"/>
          </p:cNvPicPr>
          <p:nvPr/>
        </p:nvPicPr>
        <p:blipFill>
          <a:blip r:embed="rId3"/>
          <a:stretch>
            <a:fillRect/>
          </a:stretch>
        </p:blipFill>
        <p:spPr>
          <a:xfrm>
            <a:off x="291675" y="2019300"/>
            <a:ext cx="8560650" cy="2104221"/>
          </a:xfrm>
          <a:prstGeom prst="rect">
            <a:avLst/>
          </a:prstGeom>
        </p:spPr>
      </p:pic>
    </p:spTree>
    <p:extLst>
      <p:ext uri="{BB962C8B-B14F-4D97-AF65-F5344CB8AC3E}">
        <p14:creationId xmlns:p14="http://schemas.microsoft.com/office/powerpoint/2010/main" val="2500059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3" name="Picture 2"/>
          <p:cNvPicPr>
            <a:picLocks noChangeAspect="1"/>
          </p:cNvPicPr>
          <p:nvPr/>
        </p:nvPicPr>
        <p:blipFill>
          <a:blip r:embed="rId3"/>
          <a:stretch>
            <a:fillRect/>
          </a:stretch>
        </p:blipFill>
        <p:spPr>
          <a:xfrm>
            <a:off x="456842" y="2027102"/>
            <a:ext cx="8230315" cy="1784733"/>
          </a:xfrm>
          <a:prstGeom prst="rect">
            <a:avLst/>
          </a:prstGeom>
        </p:spPr>
      </p:pic>
    </p:spTree>
    <p:extLst>
      <p:ext uri="{BB962C8B-B14F-4D97-AF65-F5344CB8AC3E}">
        <p14:creationId xmlns:p14="http://schemas.microsoft.com/office/powerpoint/2010/main" val="3092045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2" name="Picture 1"/>
          <p:cNvPicPr>
            <a:picLocks noChangeAspect="1"/>
          </p:cNvPicPr>
          <p:nvPr/>
        </p:nvPicPr>
        <p:blipFill>
          <a:blip r:embed="rId3"/>
          <a:stretch>
            <a:fillRect/>
          </a:stretch>
        </p:blipFill>
        <p:spPr>
          <a:xfrm>
            <a:off x="1302233" y="1192972"/>
            <a:ext cx="6539534" cy="4921390"/>
          </a:xfrm>
          <a:prstGeom prst="rect">
            <a:avLst/>
          </a:prstGeom>
        </p:spPr>
      </p:pic>
    </p:spTree>
    <p:extLst>
      <p:ext uri="{BB962C8B-B14F-4D97-AF65-F5344CB8AC3E}">
        <p14:creationId xmlns:p14="http://schemas.microsoft.com/office/powerpoint/2010/main" val="192111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38763" y="1138681"/>
            <a:ext cx="4885176" cy="5262119"/>
          </a:xfrm>
          <a:prstGeom prst="rect">
            <a:avLst/>
          </a:prstGeom>
        </p:spPr>
      </p:pic>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3" action="ppaction://hlinksldjump"/>
              </a:rPr>
              <a:t>r</a:t>
            </a:r>
            <a:r>
              <a:rPr lang="en-US" dirty="0" smtClean="0">
                <a:hlinkClick r:id="rId3" action="ppaction://hlinksldjump"/>
              </a:rPr>
              <a:t>eturn to slide show</a:t>
            </a:r>
            <a:endParaRPr lang="en-US" dirty="0"/>
          </a:p>
        </p:txBody>
      </p:sp>
    </p:spTree>
    <p:extLst>
      <p:ext uri="{BB962C8B-B14F-4D97-AF65-F5344CB8AC3E}">
        <p14:creationId xmlns:p14="http://schemas.microsoft.com/office/powerpoint/2010/main" val="110052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2" name="Picture 1"/>
          <p:cNvPicPr>
            <a:picLocks noChangeAspect="1"/>
          </p:cNvPicPr>
          <p:nvPr/>
        </p:nvPicPr>
        <p:blipFill>
          <a:blip r:embed="rId3"/>
          <a:stretch>
            <a:fillRect/>
          </a:stretch>
        </p:blipFill>
        <p:spPr>
          <a:xfrm>
            <a:off x="2421569" y="1104900"/>
            <a:ext cx="4900162" cy="5295900"/>
          </a:xfrm>
          <a:prstGeom prst="rect">
            <a:avLst/>
          </a:prstGeom>
        </p:spPr>
      </p:pic>
    </p:spTree>
    <p:extLst>
      <p:ext uri="{BB962C8B-B14F-4D97-AF65-F5344CB8AC3E}">
        <p14:creationId xmlns:p14="http://schemas.microsoft.com/office/powerpoint/2010/main" val="117118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3" name="Picture 2"/>
          <p:cNvPicPr>
            <a:picLocks noChangeAspect="1"/>
          </p:cNvPicPr>
          <p:nvPr/>
        </p:nvPicPr>
        <p:blipFill rotWithShape="1">
          <a:blip r:embed="rId3"/>
          <a:srcRect t="1592"/>
          <a:stretch/>
        </p:blipFill>
        <p:spPr>
          <a:xfrm>
            <a:off x="1364887" y="1068636"/>
            <a:ext cx="6306938" cy="5105916"/>
          </a:xfrm>
          <a:prstGeom prst="rect">
            <a:avLst/>
          </a:prstGeom>
        </p:spPr>
      </p:pic>
    </p:spTree>
    <p:extLst>
      <p:ext uri="{BB962C8B-B14F-4D97-AF65-F5344CB8AC3E}">
        <p14:creationId xmlns:p14="http://schemas.microsoft.com/office/powerpoint/2010/main" val="203263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322" y="6174552"/>
            <a:ext cx="2622014" cy="369332"/>
          </a:xfrm>
          <a:prstGeom prst="rect">
            <a:avLst/>
          </a:prstGeom>
          <a:noFill/>
        </p:spPr>
        <p:txBody>
          <a:bodyPr wrap="square" rtlCol="0">
            <a:spAutoFit/>
          </a:bodyPr>
          <a:lstStyle/>
          <a:p>
            <a:r>
              <a:rPr lang="en-US" dirty="0">
                <a:hlinkClick r:id="rId2" action="ppaction://hlinksldjump"/>
              </a:rPr>
              <a:t>r</a:t>
            </a:r>
            <a:r>
              <a:rPr lang="en-US" dirty="0" smtClean="0">
                <a:hlinkClick r:id="rId2" action="ppaction://hlinksldjump"/>
              </a:rPr>
              <a:t>eturn to slide show</a:t>
            </a:r>
            <a:endParaRPr lang="en-US" dirty="0"/>
          </a:p>
        </p:txBody>
      </p:sp>
      <p:pic>
        <p:nvPicPr>
          <p:cNvPr id="2" name="Picture 1"/>
          <p:cNvPicPr>
            <a:picLocks noChangeAspect="1"/>
          </p:cNvPicPr>
          <p:nvPr/>
        </p:nvPicPr>
        <p:blipFill rotWithShape="1">
          <a:blip r:embed="rId3"/>
          <a:srcRect l="535"/>
          <a:stretch/>
        </p:blipFill>
        <p:spPr>
          <a:xfrm>
            <a:off x="473724" y="1398450"/>
            <a:ext cx="8197009" cy="4563400"/>
          </a:xfrm>
          <a:prstGeom prst="rect">
            <a:avLst/>
          </a:prstGeom>
        </p:spPr>
      </p:pic>
    </p:spTree>
    <p:extLst>
      <p:ext uri="{BB962C8B-B14F-4D97-AF65-F5344CB8AC3E}">
        <p14:creationId xmlns:p14="http://schemas.microsoft.com/office/powerpoint/2010/main" val="221813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900"/>
            <a:ext cx="7685468" cy="4087648"/>
          </a:xfrm>
        </p:spPr>
        <p:txBody>
          <a:bodyPr>
            <a:noAutofit/>
          </a:bodyPr>
          <a:lstStyle/>
          <a:p>
            <a:pPr>
              <a:spcBef>
                <a:spcPts val="2000"/>
              </a:spcBef>
            </a:pPr>
            <a:r>
              <a:rPr lang="en-US" dirty="0" smtClean="0"/>
              <a:t>Application Engine</a:t>
            </a:r>
            <a:br>
              <a:rPr lang="en-US" dirty="0" smtClean="0"/>
            </a:br>
            <a:r>
              <a:rPr lang="en-US" sz="1200" dirty="0"/>
              <a:t>Application Engine is designed to help you develop, test, and run background SQL processing programs.</a:t>
            </a:r>
            <a:endParaRPr lang="en-US" sz="1200" dirty="0" smtClean="0"/>
          </a:p>
          <a:p>
            <a:pPr>
              <a:spcBef>
                <a:spcPts val="2000"/>
              </a:spcBef>
            </a:pPr>
            <a:r>
              <a:rPr lang="en-US" dirty="0" smtClean="0"/>
              <a:t>Global Technology</a:t>
            </a:r>
            <a:br>
              <a:rPr lang="en-US" dirty="0" smtClean="0"/>
            </a:br>
            <a:r>
              <a:rPr lang="en-US" sz="1200" dirty="0"/>
              <a:t>Oracle's PeopleSoft applications are functionally equipped for implementation in global enterprises.</a:t>
            </a:r>
            <a:endParaRPr lang="en-US" sz="1200" dirty="0" smtClean="0"/>
          </a:p>
          <a:p>
            <a:pPr>
              <a:spcBef>
                <a:spcPts val="2000"/>
              </a:spcBef>
            </a:pPr>
            <a:r>
              <a:rPr lang="en-US" dirty="0" smtClean="0"/>
              <a:t>Fluid User Interface Developer’s Guide</a:t>
            </a:r>
            <a:br>
              <a:rPr lang="en-US" dirty="0" smtClean="0"/>
            </a:br>
            <a:r>
              <a:rPr lang="en-US" sz="1200" dirty="0"/>
              <a:t>The PeopleSoft Fluid User Interface is designed to be a significant enhancement to the PeopleSoft’s “classic” user interface, which has been the interface display on browsers for PeopleSoft end users for well over a decade. The PeopleSoft Fluid User Interface moves away from pixel-perfect page layout and provides greater flexibility with the enhanced use of cascading style sheets (CSS3), HTML5, and JavaScript (if needed</a:t>
            </a:r>
            <a:r>
              <a:rPr lang="en-US" sz="1200" dirty="0" smtClean="0"/>
              <a:t>). (</a:t>
            </a:r>
            <a:r>
              <a:rPr lang="en-US" sz="1200" dirty="0" smtClean="0">
                <a:hlinkClick r:id="rId2" action="ppaction://hlinksldjump"/>
              </a:rPr>
              <a:t>see example</a:t>
            </a:r>
            <a:r>
              <a:rPr lang="en-US" sz="1200" dirty="0" smtClean="0"/>
              <a:t>)</a:t>
            </a:r>
          </a:p>
          <a:p>
            <a:pPr>
              <a:spcBef>
                <a:spcPts val="2000"/>
              </a:spcBef>
            </a:pPr>
            <a:r>
              <a:rPr lang="en-US" dirty="0" err="1" smtClean="0"/>
              <a:t>PeopleCode</a:t>
            </a:r>
            <a:r>
              <a:rPr lang="en-US" dirty="0" smtClean="0"/>
              <a:t> API Reference</a:t>
            </a:r>
            <a:br>
              <a:rPr lang="en-US" dirty="0" smtClean="0"/>
            </a:br>
            <a:r>
              <a:rPr lang="en-US" sz="1200" dirty="0" smtClean="0"/>
              <a:t>Contains </a:t>
            </a:r>
            <a:r>
              <a:rPr lang="en-US" sz="1200" dirty="0"/>
              <a:t>information about certain application classes delivered with Oracle's PeopleTools, as well as specifics about each class's methods and properties</a:t>
            </a:r>
            <a:r>
              <a:rPr lang="en-US" sz="1200" dirty="0" smtClean="0"/>
              <a:t>.</a:t>
            </a:r>
          </a:p>
          <a:p>
            <a:pPr>
              <a:spcBef>
                <a:spcPts val="2000"/>
              </a:spcBef>
            </a:pPr>
            <a:r>
              <a:rPr lang="en-US" dirty="0" err="1"/>
              <a:t>PeopleCode</a:t>
            </a:r>
            <a:r>
              <a:rPr lang="en-US" dirty="0"/>
              <a:t> Developer’s Guide</a:t>
            </a:r>
            <a:r>
              <a:rPr lang="en-US" sz="1200" dirty="0"/>
              <a:t/>
            </a:r>
            <a:br>
              <a:rPr lang="en-US" sz="1200" dirty="0"/>
            </a:br>
            <a:r>
              <a:rPr lang="en-US" sz="1200" dirty="0" err="1"/>
              <a:t>PeopleCode</a:t>
            </a:r>
            <a:r>
              <a:rPr lang="en-US" sz="1200" dirty="0"/>
              <a:t> is the proprietary language used by PeopleSoft applications. </a:t>
            </a:r>
            <a:endParaRPr lang="en-US" sz="1200" dirty="0" smtClean="0"/>
          </a:p>
        </p:txBody>
      </p:sp>
      <p:sp>
        <p:nvSpPr>
          <p:cNvPr id="5" name="Rectangle 4"/>
          <p:cNvSpPr/>
          <p:nvPr/>
        </p:nvSpPr>
        <p:spPr>
          <a:xfrm>
            <a:off x="195375" y="1097378"/>
            <a:ext cx="828675" cy="5541547"/>
          </a:xfrm>
          <a:prstGeom prst="rect">
            <a:avLst/>
          </a:prstGeom>
          <a:solidFill>
            <a:srgbClr val="213867"/>
          </a:soli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25652" y="3182100"/>
            <a:ext cx="4875437" cy="707886"/>
          </a:xfrm>
          <a:prstGeom prst="rect">
            <a:avLst/>
          </a:prstGeom>
          <a:noFill/>
        </p:spPr>
        <p:txBody>
          <a:bodyPr wrap="none" rtlCol="0">
            <a:spAutoFit/>
          </a:bodyPr>
          <a:lstStyle/>
          <a:p>
            <a:r>
              <a:rPr lang="en-US" sz="4000" b="1" dirty="0" smtClean="0">
                <a:solidFill>
                  <a:schemeClr val="bg1"/>
                </a:solidFill>
                <a:latin typeface="Futura Std Bold"/>
              </a:rPr>
              <a:t>Development Tools</a:t>
            </a:r>
            <a:endParaRPr lang="en-US" sz="4000" b="1" dirty="0">
              <a:solidFill>
                <a:schemeClr val="bg1"/>
              </a:solidFill>
              <a:latin typeface="Futura Std Bold"/>
            </a:endParaRPr>
          </a:p>
        </p:txBody>
      </p:sp>
      <p:grpSp>
        <p:nvGrpSpPr>
          <p:cNvPr id="10" name="Group 9"/>
          <p:cNvGrpSpPr/>
          <p:nvPr/>
        </p:nvGrpSpPr>
        <p:grpSpPr>
          <a:xfrm>
            <a:off x="354046" y="6024141"/>
            <a:ext cx="497504" cy="494978"/>
            <a:chOff x="254189" y="5934103"/>
            <a:chExt cx="613620" cy="610505"/>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189" y="5934103"/>
              <a:ext cx="613620" cy="610505"/>
            </a:xfrm>
            <a:prstGeom prst="rect">
              <a:avLst/>
            </a:prstGeom>
          </p:spPr>
        </p:pic>
        <p:sp>
          <p:nvSpPr>
            <p:cNvPr id="9" name="Oval 8"/>
            <p:cNvSpPr/>
            <p:nvPr/>
          </p:nvSpPr>
          <p:spPr>
            <a:xfrm>
              <a:off x="287547" y="5954711"/>
              <a:ext cx="569410" cy="561390"/>
            </a:xfrm>
            <a:prstGeom prst="ellipse">
              <a:avLst/>
            </a:prstGeom>
            <a:noFill/>
            <a:ln w="158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11489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1500"/>
              </a:spcBef>
            </a:pPr>
            <a:r>
              <a:rPr lang="en-US" dirty="0" err="1" smtClean="0"/>
              <a:t>PeopleCode</a:t>
            </a:r>
            <a:r>
              <a:rPr lang="en-US" dirty="0" smtClean="0"/>
              <a:t> Language Reference</a:t>
            </a:r>
            <a:r>
              <a:rPr lang="en-US" sz="1200" dirty="0" smtClean="0"/>
              <a:t/>
            </a:r>
            <a:br>
              <a:rPr lang="en-US" sz="1200" dirty="0" smtClean="0"/>
            </a:br>
            <a:r>
              <a:rPr lang="en-US" sz="1200" dirty="0" smtClean="0"/>
              <a:t>C</a:t>
            </a:r>
            <a:r>
              <a:rPr lang="en-US" sz="1050" dirty="0" smtClean="0"/>
              <a:t>ontains </a:t>
            </a:r>
            <a:r>
              <a:rPr lang="en-US" sz="1050" dirty="0"/>
              <a:t>information about </a:t>
            </a:r>
            <a:r>
              <a:rPr lang="en-US" sz="1050" dirty="0" err="1"/>
              <a:t>PeopleCode</a:t>
            </a:r>
            <a:r>
              <a:rPr lang="en-US" sz="1050" dirty="0"/>
              <a:t> built-in functions, meta-SQL, system variables, and meta-HTML</a:t>
            </a:r>
            <a:r>
              <a:rPr lang="en-US" sz="1050" dirty="0" smtClean="0"/>
              <a:t>.</a:t>
            </a:r>
          </a:p>
          <a:p>
            <a:pPr>
              <a:spcBef>
                <a:spcPts val="1500"/>
              </a:spcBef>
            </a:pPr>
            <a:r>
              <a:rPr lang="en-US" dirty="0" smtClean="0"/>
              <a:t>Application Designer Developer’s Guide</a:t>
            </a:r>
            <a:r>
              <a:rPr lang="en-US" sz="1600" dirty="0"/>
              <a:t/>
            </a:r>
            <a:br>
              <a:rPr lang="en-US" sz="1600" dirty="0"/>
            </a:br>
            <a:r>
              <a:rPr lang="en-US" sz="1200" dirty="0"/>
              <a:t>PeopleSoft Application Designer is the core development tool used to build and modify PeopleSoft applications</a:t>
            </a:r>
            <a:r>
              <a:rPr lang="en-US" sz="1200" dirty="0" smtClean="0"/>
              <a:t>.</a:t>
            </a:r>
            <a:endParaRPr lang="en-US" sz="1200" dirty="0"/>
          </a:p>
          <a:p>
            <a:pPr>
              <a:spcBef>
                <a:spcPts val="1500"/>
              </a:spcBef>
            </a:pPr>
            <a:r>
              <a:rPr lang="en-US" dirty="0" smtClean="0"/>
              <a:t>Documents Technology</a:t>
            </a:r>
            <a:r>
              <a:rPr lang="en-US" sz="1600" dirty="0"/>
              <a:t/>
            </a:r>
            <a:br>
              <a:rPr lang="en-US" sz="1600" dirty="0"/>
            </a:br>
            <a:r>
              <a:rPr lang="en-US" sz="1200" dirty="0"/>
              <a:t>PeopleSoft documents technology includes a Document Builder, a </a:t>
            </a:r>
            <a:r>
              <a:rPr lang="en-US" sz="1200" dirty="0" err="1"/>
              <a:t>PeopleCode</a:t>
            </a:r>
            <a:r>
              <a:rPr lang="en-US" sz="1200" dirty="0"/>
              <a:t> API, and several utilities that enable you to create, manage, and test documents</a:t>
            </a:r>
            <a:r>
              <a:rPr lang="en-US" sz="1200" dirty="0" smtClean="0"/>
              <a:t>.</a:t>
            </a:r>
          </a:p>
          <a:p>
            <a:pPr>
              <a:spcBef>
                <a:spcPts val="1500"/>
              </a:spcBef>
            </a:pPr>
            <a:r>
              <a:rPr lang="en-US" dirty="0"/>
              <a:t>Optimization Framework</a:t>
            </a:r>
            <a:r>
              <a:rPr lang="en-US" sz="1600" dirty="0"/>
              <a:t/>
            </a:r>
            <a:br>
              <a:rPr lang="en-US" sz="1600" dirty="0"/>
            </a:br>
            <a:r>
              <a:rPr lang="en-US" sz="1200" dirty="0"/>
              <a:t>PeopleSoft Optimization Framework provides a foundation for building applications that use the optimization-based, decision-making </a:t>
            </a:r>
            <a:r>
              <a:rPr lang="en-US" sz="1200" dirty="0" smtClean="0"/>
              <a:t>capability in the PeopleTools environment.</a:t>
            </a:r>
          </a:p>
          <a:p>
            <a:pPr>
              <a:spcBef>
                <a:spcPts val="1500"/>
              </a:spcBef>
            </a:pPr>
            <a:r>
              <a:rPr lang="en-US" dirty="0"/>
              <a:t>Search Technology</a:t>
            </a:r>
            <a:r>
              <a:rPr lang="en-US" sz="1600" dirty="0"/>
              <a:t/>
            </a:r>
            <a:br>
              <a:rPr lang="en-US" sz="1600" dirty="0"/>
            </a:br>
            <a:r>
              <a:rPr lang="en-US" sz="1200" dirty="0"/>
              <a:t>The PeopleSoft Search Framework provides a standard, declarative method for creating, </a:t>
            </a:r>
            <a:br>
              <a:rPr lang="en-US" sz="1200" dirty="0"/>
            </a:br>
            <a:r>
              <a:rPr lang="en-US" sz="1200" dirty="0" smtClean="0"/>
              <a:t>deploying</a:t>
            </a:r>
            <a:r>
              <a:rPr lang="en-US" sz="1200" dirty="0"/>
              <a:t>, and maintaining search indexes for all of your PeopleSoft applications.  </a:t>
            </a:r>
          </a:p>
        </p:txBody>
      </p:sp>
      <p:sp>
        <p:nvSpPr>
          <p:cNvPr id="5" name="Rectangle 4"/>
          <p:cNvSpPr/>
          <p:nvPr/>
        </p:nvSpPr>
        <p:spPr>
          <a:xfrm>
            <a:off x="195375" y="1097378"/>
            <a:ext cx="828675" cy="5541547"/>
          </a:xfrm>
          <a:prstGeom prst="rect">
            <a:avLst/>
          </a:prstGeom>
          <a:solidFill>
            <a:srgbClr val="213867"/>
          </a:soli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25652" y="3182100"/>
            <a:ext cx="4875437" cy="707886"/>
          </a:xfrm>
          <a:prstGeom prst="rect">
            <a:avLst/>
          </a:prstGeom>
          <a:noFill/>
        </p:spPr>
        <p:txBody>
          <a:bodyPr wrap="none" rtlCol="0">
            <a:spAutoFit/>
          </a:bodyPr>
          <a:lstStyle/>
          <a:p>
            <a:r>
              <a:rPr lang="en-US" sz="4000" b="1" dirty="0" smtClean="0">
                <a:solidFill>
                  <a:schemeClr val="bg1"/>
                </a:solidFill>
                <a:latin typeface="Futura Std Bold"/>
              </a:rPr>
              <a:t>Development Tools</a:t>
            </a:r>
            <a:endParaRPr lang="en-US" sz="4000" b="1" dirty="0">
              <a:solidFill>
                <a:schemeClr val="bg1"/>
              </a:solidFill>
              <a:latin typeface="Futura Std Bold"/>
            </a:endParaRPr>
          </a:p>
        </p:txBody>
      </p:sp>
      <p:grpSp>
        <p:nvGrpSpPr>
          <p:cNvPr id="10" name="Group 9"/>
          <p:cNvGrpSpPr/>
          <p:nvPr/>
        </p:nvGrpSpPr>
        <p:grpSpPr>
          <a:xfrm>
            <a:off x="354046" y="6024141"/>
            <a:ext cx="497504" cy="494978"/>
            <a:chOff x="254189" y="5934103"/>
            <a:chExt cx="613620" cy="610505"/>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189" y="5934103"/>
              <a:ext cx="613620" cy="610505"/>
            </a:xfrm>
            <a:prstGeom prst="rect">
              <a:avLst/>
            </a:prstGeom>
          </p:spPr>
        </p:pic>
        <p:sp>
          <p:nvSpPr>
            <p:cNvPr id="9" name="Oval 8"/>
            <p:cNvSpPr/>
            <p:nvPr/>
          </p:nvSpPr>
          <p:spPr>
            <a:xfrm>
              <a:off x="287547" y="5954711"/>
              <a:ext cx="569410" cy="561390"/>
            </a:xfrm>
            <a:prstGeom prst="ellipse">
              <a:avLst/>
            </a:prstGeom>
            <a:noFill/>
            <a:ln w="158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15853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Mobile Application Platform</a:t>
            </a:r>
            <a:r>
              <a:rPr lang="en-US" sz="1200" dirty="0" smtClean="0"/>
              <a:t/>
            </a:r>
            <a:br>
              <a:rPr lang="en-US" sz="1200" dirty="0" smtClean="0"/>
            </a:br>
            <a:r>
              <a:rPr lang="en-US" sz="1050" dirty="0"/>
              <a:t>The PeopleSoft Mobile Application Platform (MAP) is a framework for building mobile applications</a:t>
            </a:r>
            <a:r>
              <a:rPr lang="en-US" sz="1050" dirty="0" smtClean="0"/>
              <a:t>.</a:t>
            </a:r>
          </a:p>
          <a:p>
            <a:pPr>
              <a:spcBef>
                <a:spcPts val="2000"/>
              </a:spcBef>
            </a:pPr>
            <a:r>
              <a:rPr lang="en-US" dirty="0"/>
              <a:t>Portal Technology</a:t>
            </a:r>
            <a:r>
              <a:rPr lang="en-US" sz="1200" dirty="0"/>
              <a:t/>
            </a:r>
            <a:br>
              <a:rPr lang="en-US" sz="1200" dirty="0"/>
            </a:br>
            <a:r>
              <a:rPr lang="en-US" sz="1050" dirty="0"/>
              <a:t>In PeopleTools, portal technology consists of PeopleSoft Pure Internet Architecture and the various systems, code, and standards used for creating and managing portals.</a:t>
            </a:r>
          </a:p>
        </p:txBody>
      </p:sp>
      <p:sp>
        <p:nvSpPr>
          <p:cNvPr id="5" name="Rectangle 4"/>
          <p:cNvSpPr/>
          <p:nvPr/>
        </p:nvSpPr>
        <p:spPr>
          <a:xfrm>
            <a:off x="195375" y="1097378"/>
            <a:ext cx="828675" cy="5541547"/>
          </a:xfrm>
          <a:prstGeom prst="rect">
            <a:avLst/>
          </a:prstGeom>
          <a:solidFill>
            <a:srgbClr val="213867"/>
          </a:soli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25652" y="3182100"/>
            <a:ext cx="4875437" cy="707886"/>
          </a:xfrm>
          <a:prstGeom prst="rect">
            <a:avLst/>
          </a:prstGeom>
          <a:noFill/>
        </p:spPr>
        <p:txBody>
          <a:bodyPr wrap="none" rtlCol="0">
            <a:spAutoFit/>
          </a:bodyPr>
          <a:lstStyle/>
          <a:p>
            <a:r>
              <a:rPr lang="en-US" sz="4000" b="1" dirty="0" smtClean="0">
                <a:solidFill>
                  <a:schemeClr val="bg1"/>
                </a:solidFill>
                <a:latin typeface="Futura Std Bold"/>
              </a:rPr>
              <a:t>Development Tools</a:t>
            </a:r>
            <a:endParaRPr lang="en-US" sz="4000" b="1" dirty="0">
              <a:solidFill>
                <a:schemeClr val="bg1"/>
              </a:solidFill>
              <a:latin typeface="Futura Std Bold"/>
            </a:endParaRPr>
          </a:p>
        </p:txBody>
      </p:sp>
      <p:grpSp>
        <p:nvGrpSpPr>
          <p:cNvPr id="10" name="Group 9"/>
          <p:cNvGrpSpPr/>
          <p:nvPr/>
        </p:nvGrpSpPr>
        <p:grpSpPr>
          <a:xfrm>
            <a:off x="354046" y="6024141"/>
            <a:ext cx="497504" cy="494978"/>
            <a:chOff x="254189" y="5934103"/>
            <a:chExt cx="613620" cy="610505"/>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189" y="5934103"/>
              <a:ext cx="613620" cy="610505"/>
            </a:xfrm>
            <a:prstGeom prst="rect">
              <a:avLst/>
            </a:prstGeom>
          </p:spPr>
        </p:pic>
        <p:sp>
          <p:nvSpPr>
            <p:cNvPr id="9" name="Oval 8"/>
            <p:cNvSpPr/>
            <p:nvPr/>
          </p:nvSpPr>
          <p:spPr>
            <a:xfrm>
              <a:off x="287547" y="5954711"/>
              <a:ext cx="569410" cy="561390"/>
            </a:xfrm>
            <a:prstGeom prst="ellipse">
              <a:avLst/>
            </a:prstGeom>
            <a:noFill/>
            <a:ln w="158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93979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Analytic Calculation Engine</a:t>
            </a:r>
            <a:r>
              <a:rPr lang="en-US" sz="1200" dirty="0" smtClean="0"/>
              <a:t/>
            </a:r>
            <a:br>
              <a:rPr lang="en-US" sz="1200" dirty="0" smtClean="0"/>
            </a:br>
            <a:r>
              <a:rPr lang="en-US" sz="1050" dirty="0"/>
              <a:t>Analytic Calculation Engine comprises a calculation engine plus several PeopleTools features that enable application developers to define both the calculation rules and the display of calculated data within PeopleSoft applications for the purposes of multidimensional </a:t>
            </a:r>
            <a:r>
              <a:rPr lang="en-US" sz="1050" dirty="0" smtClean="0"/>
              <a:t>reporting, </a:t>
            </a:r>
            <a:r>
              <a:rPr lang="en-US" sz="1050" dirty="0"/>
              <a:t>data editing, and </a:t>
            </a:r>
            <a:r>
              <a:rPr lang="en-US" sz="1050" dirty="0" smtClean="0"/>
              <a:t>analysis.</a:t>
            </a:r>
          </a:p>
          <a:p>
            <a:pPr>
              <a:spcBef>
                <a:spcPts val="2000"/>
              </a:spcBef>
            </a:pPr>
            <a:r>
              <a:rPr lang="en-US" dirty="0"/>
              <a:t>BI Publisher for PeopleSoft</a:t>
            </a:r>
            <a:r>
              <a:rPr lang="en-US" sz="1200" dirty="0"/>
              <a:t/>
            </a:r>
            <a:br>
              <a:rPr lang="en-US" sz="1200" dirty="0"/>
            </a:br>
            <a:r>
              <a:rPr lang="en-US" sz="1050" dirty="0"/>
              <a:t>Oracle Business Intelligence Publisher (BI Publisher, formerly XML Publisher) is an enterprise reporting solution that streamlines report and form </a:t>
            </a:r>
            <a:r>
              <a:rPr lang="en-US" sz="1050" dirty="0" smtClean="0"/>
              <a:t>generation. (</a:t>
            </a:r>
            <a:r>
              <a:rPr lang="en-US" sz="1050" dirty="0" smtClean="0">
                <a:hlinkClick r:id="rId2" action="ppaction://hlinksldjump"/>
              </a:rPr>
              <a:t>see example</a:t>
            </a:r>
            <a:r>
              <a:rPr lang="en-US" sz="1050" dirty="0" smtClean="0"/>
              <a:t>)</a:t>
            </a:r>
          </a:p>
          <a:p>
            <a:pPr>
              <a:spcBef>
                <a:spcPts val="2000"/>
              </a:spcBef>
            </a:pPr>
            <a:r>
              <a:rPr lang="en-US" dirty="0" smtClean="0"/>
              <a:t>Crystal Reports for PeopleSoft</a:t>
            </a:r>
            <a:r>
              <a:rPr lang="en-US" sz="1200" dirty="0"/>
              <a:t/>
            </a:r>
            <a:br>
              <a:rPr lang="en-US" sz="1200" dirty="0"/>
            </a:br>
            <a:r>
              <a:rPr lang="en-US" sz="1050" dirty="0"/>
              <a:t>Crystal Reports for PeopleSoft enables you to generate both standard and custom-printed reports containing data from your PeopleSoft </a:t>
            </a:r>
            <a:r>
              <a:rPr lang="en-US" sz="1050" dirty="0" smtClean="0"/>
              <a:t>applications. (</a:t>
            </a:r>
            <a:r>
              <a:rPr lang="en-US" sz="1050" dirty="0" smtClean="0">
                <a:hlinkClick r:id="rId3" action="ppaction://hlinksldjump"/>
              </a:rPr>
              <a:t>see example</a:t>
            </a:r>
            <a:r>
              <a:rPr lang="en-US" sz="1050" dirty="0" smtClean="0"/>
              <a:t>)</a:t>
            </a:r>
          </a:p>
          <a:p>
            <a:pPr>
              <a:spcBef>
                <a:spcPts val="2000"/>
              </a:spcBef>
            </a:pPr>
            <a:r>
              <a:rPr lang="en-US" dirty="0"/>
              <a:t>PS/</a:t>
            </a:r>
            <a:r>
              <a:rPr lang="en-US" dirty="0" err="1"/>
              <a:t>nVision</a:t>
            </a:r>
            <a:r>
              <a:rPr lang="en-US" sz="1200" dirty="0"/>
              <a:t/>
            </a:r>
            <a:br>
              <a:rPr lang="en-US" sz="1200" dirty="0"/>
            </a:br>
            <a:r>
              <a:rPr lang="en-US" sz="1050" dirty="0"/>
              <a:t>PS/</a:t>
            </a:r>
            <a:r>
              <a:rPr lang="en-US" sz="1050" dirty="0" err="1"/>
              <a:t>nVision</a:t>
            </a:r>
            <a:r>
              <a:rPr lang="en-US" sz="1050" dirty="0"/>
              <a:t> retrieves information from your PeopleSoft database and places it into a Microsoft Excel spreadsheet, in a form that helps you see the big picture, explore details, and make decisions. You use familiar Excel commands to format and analyze the data. With PS/</a:t>
            </a:r>
            <a:r>
              <a:rPr lang="en-US" sz="1050" dirty="0" err="1"/>
              <a:t>nVision</a:t>
            </a:r>
            <a:r>
              <a:rPr lang="en-US" sz="1050" dirty="0"/>
              <a:t>, you spend your time analyzing results rather than summarizing data and entering it into a spreadsheet</a:t>
            </a:r>
            <a:r>
              <a:rPr lang="en-US" sz="1050" dirty="0" smtClean="0"/>
              <a:t>. (</a:t>
            </a:r>
            <a:r>
              <a:rPr lang="en-US" sz="1050" dirty="0" smtClean="0">
                <a:hlinkClick r:id="rId4" action="ppaction://hlinksldjump"/>
              </a:rPr>
              <a:t>see example</a:t>
            </a:r>
            <a:r>
              <a:rPr lang="en-US" sz="1050" dirty="0" smtClean="0"/>
              <a:t>)</a:t>
            </a:r>
          </a:p>
          <a:p>
            <a:pPr marL="0" indent="0">
              <a:spcBef>
                <a:spcPts val="2000"/>
              </a:spcBef>
              <a:buNone/>
            </a:pPr>
            <a:endParaRPr lang="en-US" sz="1050" dirty="0"/>
          </a:p>
        </p:txBody>
      </p:sp>
      <p:sp>
        <p:nvSpPr>
          <p:cNvPr id="5" name="Rectangle 4"/>
          <p:cNvSpPr/>
          <p:nvPr/>
        </p:nvSpPr>
        <p:spPr>
          <a:xfrm>
            <a:off x="195375" y="1097378"/>
            <a:ext cx="828675" cy="5541547"/>
          </a:xfrm>
          <a:prstGeom prst="rect">
            <a:avLst/>
          </a:prstGeom>
          <a:solidFill>
            <a:srgbClr val="B1193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27267" y="3289821"/>
            <a:ext cx="4857164" cy="492443"/>
          </a:xfrm>
          <a:prstGeom prst="rect">
            <a:avLst/>
          </a:prstGeom>
          <a:noFill/>
        </p:spPr>
        <p:txBody>
          <a:bodyPr wrap="none" rtlCol="0">
            <a:spAutoFit/>
          </a:bodyPr>
          <a:lstStyle/>
          <a:p>
            <a:r>
              <a:rPr lang="en-US" sz="2600" b="1" dirty="0" smtClean="0">
                <a:solidFill>
                  <a:schemeClr val="bg1"/>
                </a:solidFill>
                <a:latin typeface="Futura Std Bold"/>
              </a:rPr>
              <a:t>Reporting and Analysis Tools</a:t>
            </a:r>
            <a:endParaRPr lang="en-US" sz="2600" b="1" dirty="0">
              <a:solidFill>
                <a:schemeClr val="bg1"/>
              </a:solidFill>
              <a:latin typeface="Futura Std Bold"/>
            </a:endParaRPr>
          </a:p>
        </p:txBody>
      </p:sp>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148" y="6037689"/>
            <a:ext cx="518497" cy="521758"/>
          </a:xfrm>
          <a:prstGeom prst="rect">
            <a:avLst/>
          </a:prstGeom>
        </p:spPr>
      </p:pic>
    </p:spTree>
    <p:extLst>
      <p:ext uri="{BB962C8B-B14F-4D97-AF65-F5344CB8AC3E}">
        <p14:creationId xmlns:p14="http://schemas.microsoft.com/office/powerpoint/2010/main" val="428706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1000"/>
              </a:spcBef>
            </a:pPr>
            <a:r>
              <a:rPr lang="en-US" dirty="0" smtClean="0"/>
              <a:t>Cube Builder</a:t>
            </a:r>
            <a:r>
              <a:rPr lang="en-US" sz="1200" dirty="0" smtClean="0"/>
              <a:t/>
            </a:r>
            <a:br>
              <a:rPr lang="en-US" sz="1200" dirty="0" smtClean="0"/>
            </a:br>
            <a:r>
              <a:rPr lang="en-US" sz="1050" dirty="0"/>
              <a:t>PeopleSoft Cube Builder is an extract-transform and load (ETL) application that enables you to use PeopleSoft Query and PeopleSoft Tree Manager to build </a:t>
            </a:r>
            <a:r>
              <a:rPr lang="en-US" sz="1050" dirty="0" err="1"/>
              <a:t>Essbase</a:t>
            </a:r>
            <a:r>
              <a:rPr lang="en-US" sz="1050" dirty="0"/>
              <a:t> applications and online analytical processing (OLAP) databases</a:t>
            </a:r>
            <a:r>
              <a:rPr lang="en-US" sz="1050" dirty="0" smtClean="0"/>
              <a:t>. (</a:t>
            </a:r>
            <a:r>
              <a:rPr lang="en-US" sz="1050" dirty="0" smtClean="0">
                <a:hlinkClick r:id="rId2" action="ppaction://hlinksldjump"/>
              </a:rPr>
              <a:t>see example</a:t>
            </a:r>
            <a:r>
              <a:rPr lang="en-US" sz="1050" dirty="0" smtClean="0"/>
              <a:t>).</a:t>
            </a:r>
          </a:p>
          <a:p>
            <a:pPr>
              <a:spcBef>
                <a:spcPts val="1000"/>
              </a:spcBef>
            </a:pPr>
            <a:r>
              <a:rPr lang="en-US" dirty="0" smtClean="0"/>
              <a:t>Pivot Grid</a:t>
            </a:r>
            <a:r>
              <a:rPr lang="en-US" sz="1200" dirty="0"/>
              <a:t/>
            </a:r>
            <a:br>
              <a:rPr lang="en-US" sz="1200" dirty="0"/>
            </a:br>
            <a:r>
              <a:rPr lang="en-US" sz="1050" dirty="0"/>
              <a:t>PeopleSoft Pivot Grid supports operational dashboard reporting within the PeopleTools framework to provide a pivot table and chart representation of data using </a:t>
            </a:r>
            <a:r>
              <a:rPr lang="en-US" sz="1050" dirty="0" err="1"/>
              <a:t>PSQuery</a:t>
            </a:r>
            <a:r>
              <a:rPr lang="en-US" sz="1050" dirty="0"/>
              <a:t> and component data source. The framework also enables you to see different views of the data, as in a Microsoft Excel pivot table, and the same data is also available in a chart view</a:t>
            </a:r>
            <a:r>
              <a:rPr lang="en-US" sz="1050" dirty="0" smtClean="0"/>
              <a:t>. (</a:t>
            </a:r>
            <a:r>
              <a:rPr lang="en-US" sz="1050" dirty="0" smtClean="0">
                <a:hlinkClick r:id="rId3" action="ppaction://hlinksldjump"/>
              </a:rPr>
              <a:t>see example</a:t>
            </a:r>
            <a:r>
              <a:rPr lang="en-US" sz="1050" dirty="0" smtClean="0"/>
              <a:t>).</a:t>
            </a:r>
          </a:p>
          <a:p>
            <a:pPr>
              <a:spcBef>
                <a:spcPts val="1000"/>
              </a:spcBef>
            </a:pPr>
            <a:r>
              <a:rPr lang="en-US" dirty="0"/>
              <a:t>Process Scheduler</a:t>
            </a:r>
            <a:r>
              <a:rPr lang="en-US" sz="1200" dirty="0"/>
              <a:t/>
            </a:r>
            <a:br>
              <a:rPr lang="en-US" sz="1200" dirty="0"/>
            </a:br>
            <a:r>
              <a:rPr lang="en-US" sz="1050" dirty="0"/>
              <a:t>PeopleSoft Process Scheduler is a centralized tool that enables application developers, system administrators, and application users to manage PeopleSoft batch processes. </a:t>
            </a:r>
            <a:r>
              <a:rPr lang="en-US" sz="1050" dirty="0" smtClean="0"/>
              <a:t>(</a:t>
            </a:r>
            <a:r>
              <a:rPr lang="en-US" sz="1050" dirty="0" smtClean="0">
                <a:hlinkClick r:id="rId4" action="ppaction://hlinksldjump"/>
              </a:rPr>
              <a:t>see example</a:t>
            </a:r>
            <a:r>
              <a:rPr lang="en-US" sz="1050" dirty="0" smtClean="0"/>
              <a:t>)</a:t>
            </a:r>
          </a:p>
          <a:p>
            <a:pPr>
              <a:spcBef>
                <a:spcPts val="1000"/>
              </a:spcBef>
            </a:pPr>
            <a:r>
              <a:rPr lang="en-US" dirty="0"/>
              <a:t>Query</a:t>
            </a:r>
            <a:r>
              <a:rPr lang="en-US" sz="1200" dirty="0"/>
              <a:t/>
            </a:r>
            <a:br>
              <a:rPr lang="en-US" sz="1200" dirty="0"/>
            </a:br>
            <a:r>
              <a:rPr lang="en-US" sz="1050" dirty="0"/>
              <a:t>PeopleSoft Query is an end user reporting tool. With PeopleSoft Query, you can extract the precise information that you are looking for by using </a:t>
            </a:r>
            <a:r>
              <a:rPr lang="en-US" sz="1050" dirty="0" smtClean="0"/>
              <a:t>visual </a:t>
            </a:r>
            <a:r>
              <a:rPr lang="en-US" sz="1050" dirty="0"/>
              <a:t>representations of your PeopleSoft database, without writing SQL statements. </a:t>
            </a:r>
            <a:r>
              <a:rPr lang="en-US" sz="1050" dirty="0" smtClean="0"/>
              <a:t>(</a:t>
            </a:r>
            <a:r>
              <a:rPr lang="en-US" sz="1050" dirty="0" smtClean="0">
                <a:hlinkClick r:id="rId5" action="ppaction://hlinksldjump"/>
              </a:rPr>
              <a:t>see example</a:t>
            </a:r>
            <a:r>
              <a:rPr lang="en-US" sz="1050" dirty="0" smtClean="0"/>
              <a:t>).</a:t>
            </a:r>
          </a:p>
          <a:p>
            <a:pPr fontAlgn="base">
              <a:spcBef>
                <a:spcPts val="1000"/>
              </a:spcBef>
            </a:pPr>
            <a:r>
              <a:rPr lang="en-US" dirty="0"/>
              <a:t>Tree Manager</a:t>
            </a:r>
            <a:r>
              <a:rPr lang="en-US" sz="1200" dirty="0"/>
              <a:t/>
            </a:r>
            <a:br>
              <a:rPr lang="en-US" sz="1200" dirty="0"/>
            </a:br>
            <a:r>
              <a:rPr lang="en-US" sz="1050" dirty="0" smtClean="0"/>
              <a:t>PeopleSoft </a:t>
            </a:r>
            <a:r>
              <a:rPr lang="en-US" sz="1050" dirty="0"/>
              <a:t>Tree Manager, the PeopleTools feature you use to create and maintain hierarchical relationships, such as trees</a:t>
            </a:r>
            <a:r>
              <a:rPr lang="en-US" sz="1050" dirty="0" smtClean="0"/>
              <a:t>.  With </a:t>
            </a:r>
            <a:r>
              <a:rPr lang="en-US" sz="1050" dirty="0"/>
              <a:t>PeopleSoft Tree Manager, you represent data graphically to show a hierarchy. </a:t>
            </a:r>
            <a:r>
              <a:rPr lang="en-US" sz="1050" dirty="0" smtClean="0"/>
              <a:t/>
            </a:r>
            <a:br>
              <a:rPr lang="en-US" sz="1050" dirty="0" smtClean="0"/>
            </a:br>
            <a:r>
              <a:rPr lang="en-US" sz="1050" dirty="0" smtClean="0"/>
              <a:t>(</a:t>
            </a:r>
            <a:r>
              <a:rPr lang="en-US" sz="1050" dirty="0" smtClean="0">
                <a:hlinkClick r:id="rId6" action="ppaction://hlinksldjump"/>
              </a:rPr>
              <a:t>see example</a:t>
            </a:r>
            <a:r>
              <a:rPr lang="en-US" sz="1050" dirty="0" smtClean="0"/>
              <a:t>).</a:t>
            </a:r>
            <a:endParaRPr lang="en-US" sz="1050" dirty="0"/>
          </a:p>
          <a:p>
            <a:pPr>
              <a:spcBef>
                <a:spcPts val="2000"/>
              </a:spcBef>
            </a:pPr>
            <a:endParaRPr lang="en-US" sz="1050" dirty="0"/>
          </a:p>
        </p:txBody>
      </p:sp>
      <p:sp>
        <p:nvSpPr>
          <p:cNvPr id="5" name="Rectangle 4"/>
          <p:cNvSpPr/>
          <p:nvPr/>
        </p:nvSpPr>
        <p:spPr>
          <a:xfrm>
            <a:off x="195375" y="1097378"/>
            <a:ext cx="828675" cy="5541547"/>
          </a:xfrm>
          <a:prstGeom prst="rect">
            <a:avLst/>
          </a:prstGeom>
          <a:solidFill>
            <a:srgbClr val="B1193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27267" y="3289821"/>
            <a:ext cx="4857164" cy="492443"/>
          </a:xfrm>
          <a:prstGeom prst="rect">
            <a:avLst/>
          </a:prstGeom>
          <a:noFill/>
        </p:spPr>
        <p:txBody>
          <a:bodyPr wrap="none" rtlCol="0">
            <a:spAutoFit/>
          </a:bodyPr>
          <a:lstStyle/>
          <a:p>
            <a:r>
              <a:rPr lang="en-US" sz="2600" b="1" dirty="0" smtClean="0">
                <a:solidFill>
                  <a:schemeClr val="bg1"/>
                </a:solidFill>
                <a:latin typeface="Futura Std Bold"/>
              </a:rPr>
              <a:t>Reporting and Analysis Tools</a:t>
            </a:r>
            <a:endParaRPr lang="en-US" sz="2600" b="1" dirty="0">
              <a:solidFill>
                <a:schemeClr val="bg1"/>
              </a:solidFill>
              <a:latin typeface="Futura Std Bold"/>
            </a:endParaRPr>
          </a:p>
        </p:txBody>
      </p:sp>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148" y="6037689"/>
            <a:ext cx="518497" cy="521758"/>
          </a:xfrm>
          <a:prstGeom prst="rect">
            <a:avLst/>
          </a:prstGeom>
        </p:spPr>
      </p:pic>
    </p:spTree>
    <p:extLst>
      <p:ext uri="{BB962C8B-B14F-4D97-AF65-F5344CB8AC3E}">
        <p14:creationId xmlns:p14="http://schemas.microsoft.com/office/powerpoint/2010/main" val="4101827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0407" y="1104899"/>
            <a:ext cx="7685468" cy="5534025"/>
          </a:xfrm>
        </p:spPr>
        <p:txBody>
          <a:bodyPr>
            <a:noAutofit/>
          </a:bodyPr>
          <a:lstStyle/>
          <a:p>
            <a:pPr>
              <a:spcBef>
                <a:spcPts val="2000"/>
              </a:spcBef>
            </a:pPr>
            <a:r>
              <a:rPr lang="en-US" dirty="0" smtClean="0"/>
              <a:t>Reporting Web Services</a:t>
            </a:r>
            <a:r>
              <a:rPr lang="en-US" sz="1200" dirty="0" smtClean="0"/>
              <a:t/>
            </a:r>
            <a:br>
              <a:rPr lang="en-US" sz="1200" dirty="0" smtClean="0"/>
            </a:br>
            <a:r>
              <a:rPr lang="en-US" sz="1050" dirty="0"/>
              <a:t>A web service provides external applications a web-services-based means of accessing PeopleSoft data. Web services are implemented through the PeopleTools Integration Broker (IB) framework. The Integration Gateway web application receives all the web service requests and forwards them to the Integration Engine (application server) for processing</a:t>
            </a:r>
            <a:r>
              <a:rPr lang="en-US" sz="1050" dirty="0" smtClean="0"/>
              <a:t>. (</a:t>
            </a:r>
            <a:r>
              <a:rPr lang="en-US" sz="1050" dirty="0" smtClean="0">
                <a:hlinkClick r:id="rId2" action="ppaction://hlinksldjump"/>
              </a:rPr>
              <a:t>see example</a:t>
            </a:r>
            <a:r>
              <a:rPr lang="en-US" sz="1050" dirty="0" smtClean="0"/>
              <a:t>).</a:t>
            </a:r>
          </a:p>
          <a:p>
            <a:pPr>
              <a:spcBef>
                <a:spcPts val="2000"/>
              </a:spcBef>
            </a:pPr>
            <a:r>
              <a:rPr lang="en-US" dirty="0"/>
              <a:t>SQR </a:t>
            </a:r>
            <a:r>
              <a:rPr lang="en-US" dirty="0" smtClean="0"/>
              <a:t>Language Reference for </a:t>
            </a:r>
            <a:r>
              <a:rPr lang="en-US" dirty="0"/>
              <a:t>PeopleSoft</a:t>
            </a:r>
            <a:r>
              <a:rPr lang="en-US" sz="1200" dirty="0"/>
              <a:t/>
            </a:r>
            <a:br>
              <a:rPr lang="en-US" sz="1200" dirty="0"/>
            </a:br>
            <a:r>
              <a:rPr lang="en-US" sz="1050" dirty="0" smtClean="0"/>
              <a:t>A</a:t>
            </a:r>
            <a:r>
              <a:rPr lang="en-US" sz="1050" dirty="0"/>
              <a:t>SQR for PeopleSoft is a powerful enterprise reporting system that provides direct access to multiple data sources. The SQR for PeopleSoft tools enables you to create clear, professional reports from complex arrays of information systems</a:t>
            </a:r>
            <a:r>
              <a:rPr lang="en-US" sz="1050" dirty="0" smtClean="0"/>
              <a:t>.</a:t>
            </a:r>
          </a:p>
          <a:p>
            <a:pPr>
              <a:spcBef>
                <a:spcPts val="2000"/>
              </a:spcBef>
            </a:pPr>
            <a:r>
              <a:rPr lang="en-US" dirty="0"/>
              <a:t>SQR for PeopleSoft Developers</a:t>
            </a:r>
            <a:r>
              <a:rPr lang="en-US" sz="1050" dirty="0" smtClean="0"/>
              <a:t/>
            </a:r>
            <a:br>
              <a:rPr lang="en-US" sz="1050" dirty="0" smtClean="0"/>
            </a:br>
            <a:r>
              <a:rPr lang="en-US" sz="1050" dirty="0"/>
              <a:t>SQR for PeopleSoft is both a language and a set of tools that enables you to create professional </a:t>
            </a:r>
            <a:r>
              <a:rPr lang="en-US" sz="1050" dirty="0" smtClean="0"/>
              <a:t>reports.</a:t>
            </a:r>
          </a:p>
          <a:p>
            <a:pPr>
              <a:spcBef>
                <a:spcPts val="2000"/>
              </a:spcBef>
            </a:pPr>
            <a:endParaRPr lang="en-US" sz="1050" dirty="0"/>
          </a:p>
        </p:txBody>
      </p:sp>
      <p:sp>
        <p:nvSpPr>
          <p:cNvPr id="5" name="Rectangle 4"/>
          <p:cNvSpPr/>
          <p:nvPr/>
        </p:nvSpPr>
        <p:spPr>
          <a:xfrm>
            <a:off x="195375" y="1097378"/>
            <a:ext cx="828675" cy="5541547"/>
          </a:xfrm>
          <a:prstGeom prst="rect">
            <a:avLst/>
          </a:prstGeom>
          <a:solidFill>
            <a:srgbClr val="B11939"/>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latin typeface="Futura Std Bold"/>
            </a:endParaRPr>
          </a:p>
        </p:txBody>
      </p:sp>
      <p:sp>
        <p:nvSpPr>
          <p:cNvPr id="6" name="TextBox 5"/>
          <p:cNvSpPr txBox="1"/>
          <p:nvPr/>
        </p:nvSpPr>
        <p:spPr>
          <a:xfrm rot="16200000">
            <a:off x="-1827267" y="3289821"/>
            <a:ext cx="4857164" cy="492443"/>
          </a:xfrm>
          <a:prstGeom prst="rect">
            <a:avLst/>
          </a:prstGeom>
          <a:noFill/>
        </p:spPr>
        <p:txBody>
          <a:bodyPr wrap="none" rtlCol="0">
            <a:spAutoFit/>
          </a:bodyPr>
          <a:lstStyle/>
          <a:p>
            <a:r>
              <a:rPr lang="en-US" sz="2600" b="1" dirty="0" smtClean="0">
                <a:solidFill>
                  <a:schemeClr val="bg1"/>
                </a:solidFill>
                <a:latin typeface="Futura Std Bold"/>
              </a:rPr>
              <a:t>Reporting and Analysis Tools</a:t>
            </a:r>
            <a:endParaRPr lang="en-US" sz="2600" b="1" dirty="0">
              <a:solidFill>
                <a:schemeClr val="bg1"/>
              </a:solidFill>
              <a:latin typeface="Futura Std Bold"/>
            </a:endParaRPr>
          </a:p>
        </p:txBody>
      </p:sp>
      <p:sp>
        <p:nvSpPr>
          <p:cNvPr id="2" name="Oval 1"/>
          <p:cNvSpPr/>
          <p:nvPr/>
        </p:nvSpPr>
        <p:spPr>
          <a:xfrm>
            <a:off x="353762" y="6037689"/>
            <a:ext cx="503488" cy="50665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148" y="6037689"/>
            <a:ext cx="518497" cy="521758"/>
          </a:xfrm>
          <a:prstGeom prst="rect">
            <a:avLst/>
          </a:prstGeom>
        </p:spPr>
      </p:pic>
    </p:spTree>
    <p:extLst>
      <p:ext uri="{BB962C8B-B14F-4D97-AF65-F5344CB8AC3E}">
        <p14:creationId xmlns:p14="http://schemas.microsoft.com/office/powerpoint/2010/main" val="4269504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D55AADFC0FEA4D847AA0D5D6E01A75" ma:contentTypeVersion="0" ma:contentTypeDescription="Create a new document." ma:contentTypeScope="" ma:versionID="af9d21fdde75cd45a551db9667829f97">
  <xsd:schema xmlns:xsd="http://www.w3.org/2001/XMLSchema" xmlns:xs="http://www.w3.org/2001/XMLSchema" xmlns:p="http://schemas.microsoft.com/office/2006/metadata/properties" xmlns:ns2="86f05c22-f7f4-452a-b259-d3033defcd8b" targetNamespace="http://schemas.microsoft.com/office/2006/metadata/properties" ma:root="true" ma:fieldsID="e44f4b1d5c8636bfeb6e877b2860fd22" ns2:_="">
    <xsd:import namespace="86f05c22-f7f4-452a-b259-d3033defcd8b"/>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f05c22-f7f4-452a-b259-d3033defcd8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86f05c22-f7f4-452a-b259-d3033defcd8b">XEYWKCSY3Z2D-194-4310</_dlc_DocId>
    <_dlc_DocIdUrl xmlns="86f05c22-f7f4-452a-b259-d3033defcd8b">
      <Url>https://intranet.lonestar.edu/OTS/EA/FSCM/_layouts/DocIdRedir.aspx?ID=XEYWKCSY3Z2D-194-4310</Url>
      <Description>XEYWKCSY3Z2D-194-4310</Description>
    </_dlc_DocIdUrl>
  </documentManagement>
</p:properties>
</file>

<file path=customXml/itemProps1.xml><?xml version="1.0" encoding="utf-8"?>
<ds:datastoreItem xmlns:ds="http://schemas.openxmlformats.org/officeDocument/2006/customXml" ds:itemID="{BB33B947-74A2-4E8B-9580-AB5C7C217CED}"/>
</file>

<file path=customXml/itemProps2.xml><?xml version="1.0" encoding="utf-8"?>
<ds:datastoreItem xmlns:ds="http://schemas.openxmlformats.org/officeDocument/2006/customXml" ds:itemID="{1EEFB562-373E-478E-B634-414F97F39FF2}"/>
</file>

<file path=customXml/itemProps3.xml><?xml version="1.0" encoding="utf-8"?>
<ds:datastoreItem xmlns:ds="http://schemas.openxmlformats.org/officeDocument/2006/customXml" ds:itemID="{0F904CEC-69B5-49A0-9CA1-A77FAB88B81B}"/>
</file>

<file path=customXml/itemProps4.xml><?xml version="1.0" encoding="utf-8"?>
<ds:datastoreItem xmlns:ds="http://schemas.openxmlformats.org/officeDocument/2006/customXml" ds:itemID="{970DD38C-874D-4967-B69D-1874F61C5ABA}"/>
</file>

<file path=docProps/app.xml><?xml version="1.0" encoding="utf-8"?>
<Properties xmlns="http://schemas.openxmlformats.org/officeDocument/2006/extended-properties" xmlns:vt="http://schemas.openxmlformats.org/officeDocument/2006/docPropsVTypes">
  <TotalTime>851</TotalTime>
  <Words>343</Words>
  <Application>Microsoft Office PowerPoint</Application>
  <PresentationFormat>On-screen Show (4:3)</PresentationFormat>
  <Paragraphs>133</Paragraphs>
  <Slides>36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Futura Std Bold</vt:lpstr>
      <vt:lpstr>Futura Std Book</vt:lpstr>
      <vt:lpstr>Futura Std Heavy</vt:lpstr>
      <vt:lpstr>Futura Std Heavy Oblique</vt:lpstr>
      <vt:lpstr>Futura Std Medium</vt:lpstr>
      <vt:lpstr>Office Theme</vt:lpstr>
      <vt:lpstr>PowerPoint Presentation</vt:lpstr>
      <vt:lpstr>PeopleTools Overview</vt:lpstr>
      <vt:lpstr>PeopleTools 8.54 Categories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LSCS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OTS Vision:</dc:title>
  <dc:creator>Blaine Keener</dc:creator>
  <cp:lastModifiedBy>Cartes, Robert</cp:lastModifiedBy>
  <cp:revision>77</cp:revision>
  <dcterms:created xsi:type="dcterms:W3CDTF">2014-02-24T14:16:13Z</dcterms:created>
  <dcterms:modified xsi:type="dcterms:W3CDTF">2015-07-30T14:52:16Z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0x0101004ED55AADFC0FEA4D847AA0D5D6E01A75</vt:lpwstr>
  </property>
  <property fmtid="{D5CDD505-2E9C-101B-9397-08002B2CF9AE}" pid="3" name="_dlc_DocIdItemGuid">
    <vt:lpwstr>3e49a71f-3da8-41a9-96a5-cc28ee72287e</vt:lpwstr>
  </property>
</Properties>
</file>