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8" r:id="rId2"/>
    <p:sldId id="272" r:id="rId3"/>
    <p:sldId id="261" r:id="rId4"/>
    <p:sldId id="263" r:id="rId5"/>
    <p:sldId id="264" r:id="rId6"/>
    <p:sldId id="273" r:id="rId7"/>
    <p:sldId id="271" r:id="rId8"/>
    <p:sldId id="259" r:id="rId9"/>
    <p:sldId id="257" r:id="rId10"/>
    <p:sldId id="267" r:id="rId11"/>
    <p:sldId id="269" r:id="rId12"/>
    <p:sldId id="266" r:id="rId13"/>
    <p:sldId id="268" r:id="rId14"/>
    <p:sldId id="260" r:id="rId15"/>
    <p:sldId id="265" r:id="rId16"/>
    <p:sldId id="262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8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1B2A8-9536-C648-86CC-2AFF77682554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FD4D6-8810-C046-9EE2-FE2A36449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40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137839A-69F0-AF4C-83C9-0EAA4717C41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5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9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1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7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10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06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5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8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7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75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1A3AD-568D-7441-AF56-3D1DB505BB50}" type="datetimeFigureOut">
              <a:rPr lang="en-US" smtClean="0"/>
              <a:t>10/24/11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406E1-B92E-EE42-8AF6-F8E0FFF5C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5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2393950" y="0"/>
            <a:ext cx="4127500" cy="4953000"/>
            <a:chOff x="1392" y="1194"/>
            <a:chExt cx="2600" cy="3120"/>
          </a:xfrm>
        </p:grpSpPr>
        <p:pic>
          <p:nvPicPr>
            <p:cNvPr id="11" name="Picture 3" descr="ls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194"/>
              <a:ext cx="2600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4"/>
            <p:cNvSpPr>
              <a:spLocks/>
            </p:cNvSpPr>
            <p:nvPr/>
          </p:nvSpPr>
          <p:spPr bwMode="auto">
            <a:xfrm>
              <a:off x="2424" y="2624"/>
              <a:ext cx="384" cy="1208"/>
            </a:xfrm>
            <a:custGeom>
              <a:avLst/>
              <a:gdLst>
                <a:gd name="T0" fmla="*/ 168 w 384"/>
                <a:gd name="T1" fmla="*/ 1168 h 1208"/>
                <a:gd name="T2" fmla="*/ 168 w 384"/>
                <a:gd name="T3" fmla="*/ 880 h 1208"/>
                <a:gd name="T4" fmla="*/ 216 w 384"/>
                <a:gd name="T5" fmla="*/ 544 h 1208"/>
                <a:gd name="T6" fmla="*/ 360 w 384"/>
                <a:gd name="T7" fmla="*/ 256 h 1208"/>
                <a:gd name="T8" fmla="*/ 360 w 384"/>
                <a:gd name="T9" fmla="*/ 112 h 1208"/>
                <a:gd name="T10" fmla="*/ 216 w 384"/>
                <a:gd name="T11" fmla="*/ 16 h 1208"/>
                <a:gd name="T12" fmla="*/ 72 w 384"/>
                <a:gd name="T13" fmla="*/ 208 h 1208"/>
                <a:gd name="T14" fmla="*/ 168 w 384"/>
                <a:gd name="T15" fmla="*/ 400 h 1208"/>
                <a:gd name="T16" fmla="*/ 120 w 384"/>
                <a:gd name="T17" fmla="*/ 592 h 1208"/>
                <a:gd name="T18" fmla="*/ 72 w 384"/>
                <a:gd name="T19" fmla="*/ 544 h 1208"/>
                <a:gd name="T20" fmla="*/ 24 w 384"/>
                <a:gd name="T21" fmla="*/ 640 h 1208"/>
                <a:gd name="T22" fmla="*/ 24 w 384"/>
                <a:gd name="T23" fmla="*/ 880 h 1208"/>
                <a:gd name="T24" fmla="*/ 24 w 384"/>
                <a:gd name="T25" fmla="*/ 1120 h 1208"/>
                <a:gd name="T26" fmla="*/ 168 w 384"/>
                <a:gd name="T27" fmla="*/ 1168 h 1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84" h="1208">
                  <a:moveTo>
                    <a:pt x="168" y="1168"/>
                  </a:moveTo>
                  <a:cubicBezTo>
                    <a:pt x="192" y="1128"/>
                    <a:pt x="160" y="984"/>
                    <a:pt x="168" y="880"/>
                  </a:cubicBezTo>
                  <a:cubicBezTo>
                    <a:pt x="176" y="776"/>
                    <a:pt x="184" y="648"/>
                    <a:pt x="216" y="544"/>
                  </a:cubicBezTo>
                  <a:cubicBezTo>
                    <a:pt x="248" y="440"/>
                    <a:pt x="336" y="328"/>
                    <a:pt x="360" y="256"/>
                  </a:cubicBezTo>
                  <a:cubicBezTo>
                    <a:pt x="384" y="184"/>
                    <a:pt x="384" y="152"/>
                    <a:pt x="360" y="112"/>
                  </a:cubicBezTo>
                  <a:cubicBezTo>
                    <a:pt x="336" y="72"/>
                    <a:pt x="264" y="0"/>
                    <a:pt x="216" y="16"/>
                  </a:cubicBezTo>
                  <a:cubicBezTo>
                    <a:pt x="168" y="32"/>
                    <a:pt x="80" y="144"/>
                    <a:pt x="72" y="208"/>
                  </a:cubicBezTo>
                  <a:cubicBezTo>
                    <a:pt x="64" y="272"/>
                    <a:pt x="160" y="336"/>
                    <a:pt x="168" y="400"/>
                  </a:cubicBezTo>
                  <a:cubicBezTo>
                    <a:pt x="176" y="464"/>
                    <a:pt x="136" y="568"/>
                    <a:pt x="120" y="592"/>
                  </a:cubicBezTo>
                  <a:cubicBezTo>
                    <a:pt x="104" y="616"/>
                    <a:pt x="88" y="536"/>
                    <a:pt x="72" y="544"/>
                  </a:cubicBezTo>
                  <a:cubicBezTo>
                    <a:pt x="56" y="552"/>
                    <a:pt x="32" y="584"/>
                    <a:pt x="24" y="640"/>
                  </a:cubicBezTo>
                  <a:cubicBezTo>
                    <a:pt x="16" y="696"/>
                    <a:pt x="24" y="800"/>
                    <a:pt x="24" y="880"/>
                  </a:cubicBezTo>
                  <a:cubicBezTo>
                    <a:pt x="24" y="960"/>
                    <a:pt x="0" y="1080"/>
                    <a:pt x="24" y="1120"/>
                  </a:cubicBezTo>
                  <a:cubicBezTo>
                    <a:pt x="48" y="1160"/>
                    <a:pt x="144" y="1208"/>
                    <a:pt x="168" y="1168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715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32250" y="4820295"/>
            <a:ext cx="4855566" cy="20806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Pharynx</a:t>
            </a:r>
          </a:p>
        </p:txBody>
      </p:sp>
    </p:spTree>
    <p:extLst>
      <p:ext uri="{BB962C8B-B14F-4D97-AF65-F5344CB8AC3E}">
        <p14:creationId xmlns:p14="http://schemas.microsoft.com/office/powerpoint/2010/main" val="51130684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05" y="0"/>
            <a:ext cx="3046412" cy="530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312647" y="529635"/>
            <a:ext cx="4392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</a:p>
          <a:p>
            <a:pPr>
              <a:defRPr/>
            </a:pPr>
            <a:r>
              <a:rPr lang="en-US" sz="4000" dirty="0">
                <a:latin typeface="Verdana" charset="0"/>
              </a:rPr>
              <a:t>r</a:t>
            </a:r>
            <a:r>
              <a:rPr lang="en-US" sz="4000" dirty="0" smtClean="0">
                <a:latin typeface="Verdana" charset="0"/>
              </a:rPr>
              <a:t>egion called?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3583032"/>
            <a:ext cx="5229268" cy="30903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Lower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Respiratory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tract</a:t>
            </a:r>
          </a:p>
        </p:txBody>
      </p:sp>
    </p:spTree>
    <p:extLst>
      <p:ext uri="{BB962C8B-B14F-4D97-AF65-F5344CB8AC3E}">
        <p14:creationId xmlns:p14="http://schemas.microsoft.com/office/powerpoint/2010/main" val="2707120901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59381" y="927805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23037" y="2889080"/>
            <a:ext cx="5229268" cy="1947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trachea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0" y="284368"/>
            <a:ext cx="3411537" cy="6053137"/>
            <a:chOff x="3291" y="186"/>
            <a:chExt cx="2259" cy="3936"/>
          </a:xfrm>
        </p:grpSpPr>
        <p:pic>
          <p:nvPicPr>
            <p:cNvPr id="9" name="Picture 3" descr="tre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1" y="186"/>
              <a:ext cx="2259" cy="3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4032" y="1152"/>
              <a:ext cx="303" cy="1361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703846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1905000" y="0"/>
            <a:ext cx="5570538" cy="4979987"/>
            <a:chOff x="1200" y="1152"/>
            <a:chExt cx="3408" cy="3018"/>
          </a:xfrm>
        </p:grpSpPr>
        <p:pic>
          <p:nvPicPr>
            <p:cNvPr id="9" name="Picture 4" descr="larynx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152"/>
              <a:ext cx="3408" cy="3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736" y="2640"/>
              <a:ext cx="48" cy="7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2222" y="2917"/>
              <a:ext cx="503" cy="228"/>
            </a:xfrm>
            <a:prstGeom prst="rightArrow">
              <a:avLst>
                <a:gd name="adj1" fmla="val 50000"/>
                <a:gd name="adj2" fmla="val 5515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1199" y="5231236"/>
            <a:ext cx="439292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</a:p>
          <a:p>
            <a:pPr>
              <a:defRPr/>
            </a:pPr>
            <a:r>
              <a:rPr lang="en-US" sz="4000" dirty="0" smtClean="0">
                <a:latin typeface="Verdana" charset="0"/>
              </a:rPr>
              <a:t>opening?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4720504"/>
            <a:ext cx="5229268" cy="1947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glottis</a:t>
            </a:r>
          </a:p>
        </p:txBody>
      </p:sp>
    </p:spTree>
    <p:extLst>
      <p:ext uri="{BB962C8B-B14F-4D97-AF65-F5344CB8AC3E}">
        <p14:creationId xmlns:p14="http://schemas.microsoft.com/office/powerpoint/2010/main" val="460741949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lsh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7" y="159680"/>
            <a:ext cx="41275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459381" y="177454"/>
            <a:ext cx="439292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The nasal cavity, pharynx &amp; larynx collectively is the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3583032"/>
            <a:ext cx="5229268" cy="309039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Upper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Respiratory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tract</a:t>
            </a:r>
          </a:p>
        </p:txBody>
      </p:sp>
    </p:spTree>
    <p:extLst>
      <p:ext uri="{BB962C8B-B14F-4D97-AF65-F5344CB8AC3E}">
        <p14:creationId xmlns:p14="http://schemas.microsoft.com/office/powerpoint/2010/main" val="1364777823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395631" y="0"/>
            <a:ext cx="4127500" cy="4953000"/>
            <a:chOff x="1392" y="1194"/>
            <a:chExt cx="2600" cy="3120"/>
          </a:xfrm>
        </p:grpSpPr>
        <p:pic>
          <p:nvPicPr>
            <p:cNvPr id="11" name="Picture 3" descr="ls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194"/>
              <a:ext cx="2600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2432" y="3192"/>
              <a:ext cx="272" cy="328"/>
            </a:xfrm>
            <a:custGeom>
              <a:avLst/>
              <a:gdLst>
                <a:gd name="T0" fmla="*/ 256 w 272"/>
                <a:gd name="T1" fmla="*/ 72 h 328"/>
                <a:gd name="T2" fmla="*/ 112 w 272"/>
                <a:gd name="T3" fmla="*/ 24 h 328"/>
                <a:gd name="T4" fmla="*/ 16 w 272"/>
                <a:gd name="T5" fmla="*/ 216 h 328"/>
                <a:gd name="T6" fmla="*/ 208 w 272"/>
                <a:gd name="T7" fmla="*/ 312 h 328"/>
                <a:gd name="T8" fmla="*/ 256 w 272"/>
                <a:gd name="T9" fmla="*/ 72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328">
                  <a:moveTo>
                    <a:pt x="256" y="72"/>
                  </a:moveTo>
                  <a:cubicBezTo>
                    <a:pt x="240" y="24"/>
                    <a:pt x="152" y="0"/>
                    <a:pt x="112" y="24"/>
                  </a:cubicBezTo>
                  <a:cubicBezTo>
                    <a:pt x="72" y="48"/>
                    <a:pt x="0" y="168"/>
                    <a:pt x="16" y="216"/>
                  </a:cubicBezTo>
                  <a:cubicBezTo>
                    <a:pt x="32" y="264"/>
                    <a:pt x="168" y="328"/>
                    <a:pt x="208" y="312"/>
                  </a:cubicBezTo>
                  <a:cubicBezTo>
                    <a:pt x="248" y="296"/>
                    <a:pt x="272" y="120"/>
                    <a:pt x="256" y="72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715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32250" y="4820295"/>
            <a:ext cx="4855566" cy="20806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oropharynx</a:t>
            </a:r>
          </a:p>
        </p:txBody>
      </p:sp>
    </p:spTree>
    <p:extLst>
      <p:ext uri="{BB962C8B-B14F-4D97-AF65-F5344CB8AC3E}">
        <p14:creationId xmlns:p14="http://schemas.microsoft.com/office/powerpoint/2010/main" val="246296141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905000" y="0"/>
            <a:ext cx="5699125" cy="4979987"/>
            <a:chOff x="1200" y="1152"/>
            <a:chExt cx="3408" cy="3018"/>
          </a:xfrm>
        </p:grpSpPr>
        <p:pic>
          <p:nvPicPr>
            <p:cNvPr id="11" name="Picture 3" descr="larynx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152"/>
              <a:ext cx="3408" cy="30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2348" y="2579"/>
              <a:ext cx="429" cy="827"/>
            </a:xfrm>
            <a:custGeom>
              <a:avLst/>
              <a:gdLst>
                <a:gd name="T0" fmla="*/ 418 w 429"/>
                <a:gd name="T1" fmla="*/ 676 h 827"/>
                <a:gd name="T2" fmla="*/ 412 w 429"/>
                <a:gd name="T3" fmla="*/ 475 h 827"/>
                <a:gd name="T4" fmla="*/ 382 w 429"/>
                <a:gd name="T5" fmla="*/ 76 h 827"/>
                <a:gd name="T6" fmla="*/ 382 w 429"/>
                <a:gd name="T7" fmla="*/ 19 h 827"/>
                <a:gd name="T8" fmla="*/ 295 w 429"/>
                <a:gd name="T9" fmla="*/ 124 h 827"/>
                <a:gd name="T10" fmla="*/ 145 w 429"/>
                <a:gd name="T11" fmla="*/ 328 h 827"/>
                <a:gd name="T12" fmla="*/ 37 w 429"/>
                <a:gd name="T13" fmla="*/ 541 h 827"/>
                <a:gd name="T14" fmla="*/ 4 w 429"/>
                <a:gd name="T15" fmla="*/ 658 h 827"/>
                <a:gd name="T16" fmla="*/ 13 w 429"/>
                <a:gd name="T17" fmla="*/ 679 h 827"/>
                <a:gd name="T18" fmla="*/ 79 w 429"/>
                <a:gd name="T19" fmla="*/ 640 h 827"/>
                <a:gd name="T20" fmla="*/ 127 w 429"/>
                <a:gd name="T21" fmla="*/ 634 h 827"/>
                <a:gd name="T22" fmla="*/ 127 w 429"/>
                <a:gd name="T23" fmla="*/ 676 h 827"/>
                <a:gd name="T24" fmla="*/ 127 w 429"/>
                <a:gd name="T25" fmla="*/ 745 h 827"/>
                <a:gd name="T26" fmla="*/ 157 w 429"/>
                <a:gd name="T27" fmla="*/ 808 h 827"/>
                <a:gd name="T28" fmla="*/ 244 w 429"/>
                <a:gd name="T29" fmla="*/ 817 h 827"/>
                <a:gd name="T30" fmla="*/ 343 w 429"/>
                <a:gd name="T31" fmla="*/ 745 h 827"/>
                <a:gd name="T32" fmla="*/ 418 w 429"/>
                <a:gd name="T33" fmla="*/ 676 h 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9" h="827">
                  <a:moveTo>
                    <a:pt x="418" y="676"/>
                  </a:moveTo>
                  <a:cubicBezTo>
                    <a:pt x="429" y="631"/>
                    <a:pt x="418" y="575"/>
                    <a:pt x="412" y="475"/>
                  </a:cubicBezTo>
                  <a:cubicBezTo>
                    <a:pt x="406" y="375"/>
                    <a:pt x="387" y="152"/>
                    <a:pt x="382" y="76"/>
                  </a:cubicBezTo>
                  <a:cubicBezTo>
                    <a:pt x="377" y="0"/>
                    <a:pt x="396" y="11"/>
                    <a:pt x="382" y="19"/>
                  </a:cubicBezTo>
                  <a:cubicBezTo>
                    <a:pt x="368" y="27"/>
                    <a:pt x="334" y="73"/>
                    <a:pt x="295" y="124"/>
                  </a:cubicBezTo>
                  <a:cubicBezTo>
                    <a:pt x="256" y="175"/>
                    <a:pt x="188" y="259"/>
                    <a:pt x="145" y="328"/>
                  </a:cubicBezTo>
                  <a:cubicBezTo>
                    <a:pt x="102" y="397"/>
                    <a:pt x="60" y="486"/>
                    <a:pt x="37" y="541"/>
                  </a:cubicBezTo>
                  <a:cubicBezTo>
                    <a:pt x="14" y="596"/>
                    <a:pt x="8" y="635"/>
                    <a:pt x="4" y="658"/>
                  </a:cubicBezTo>
                  <a:cubicBezTo>
                    <a:pt x="0" y="681"/>
                    <a:pt x="1" y="682"/>
                    <a:pt x="13" y="679"/>
                  </a:cubicBezTo>
                  <a:cubicBezTo>
                    <a:pt x="25" y="676"/>
                    <a:pt x="60" y="647"/>
                    <a:pt x="79" y="640"/>
                  </a:cubicBezTo>
                  <a:cubicBezTo>
                    <a:pt x="98" y="633"/>
                    <a:pt x="119" y="628"/>
                    <a:pt x="127" y="634"/>
                  </a:cubicBezTo>
                  <a:cubicBezTo>
                    <a:pt x="135" y="640"/>
                    <a:pt x="127" y="658"/>
                    <a:pt x="127" y="676"/>
                  </a:cubicBezTo>
                  <a:cubicBezTo>
                    <a:pt x="127" y="694"/>
                    <a:pt x="122" y="723"/>
                    <a:pt x="127" y="745"/>
                  </a:cubicBezTo>
                  <a:cubicBezTo>
                    <a:pt x="132" y="767"/>
                    <a:pt x="138" y="796"/>
                    <a:pt x="157" y="808"/>
                  </a:cubicBezTo>
                  <a:cubicBezTo>
                    <a:pt x="176" y="820"/>
                    <a:pt x="213" y="827"/>
                    <a:pt x="244" y="817"/>
                  </a:cubicBezTo>
                  <a:cubicBezTo>
                    <a:pt x="275" y="807"/>
                    <a:pt x="313" y="769"/>
                    <a:pt x="343" y="745"/>
                  </a:cubicBezTo>
                  <a:cubicBezTo>
                    <a:pt x="373" y="721"/>
                    <a:pt x="407" y="721"/>
                    <a:pt x="418" y="676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2769" y="2648"/>
              <a:ext cx="393" cy="775"/>
            </a:xfrm>
            <a:custGeom>
              <a:avLst/>
              <a:gdLst>
                <a:gd name="T0" fmla="*/ 63 w 393"/>
                <a:gd name="T1" fmla="*/ 655 h 775"/>
                <a:gd name="T2" fmla="*/ 189 w 393"/>
                <a:gd name="T3" fmla="*/ 748 h 775"/>
                <a:gd name="T4" fmla="*/ 333 w 393"/>
                <a:gd name="T5" fmla="*/ 772 h 775"/>
                <a:gd name="T6" fmla="*/ 381 w 393"/>
                <a:gd name="T7" fmla="*/ 730 h 775"/>
                <a:gd name="T8" fmla="*/ 390 w 393"/>
                <a:gd name="T9" fmla="*/ 601 h 775"/>
                <a:gd name="T10" fmla="*/ 363 w 393"/>
                <a:gd name="T11" fmla="*/ 448 h 775"/>
                <a:gd name="T12" fmla="*/ 294 w 393"/>
                <a:gd name="T13" fmla="*/ 304 h 775"/>
                <a:gd name="T14" fmla="*/ 114 w 393"/>
                <a:gd name="T15" fmla="*/ 85 h 775"/>
                <a:gd name="T16" fmla="*/ 18 w 393"/>
                <a:gd name="T17" fmla="*/ 1 h 775"/>
                <a:gd name="T18" fmla="*/ 3 w 393"/>
                <a:gd name="T19" fmla="*/ 79 h 775"/>
                <a:gd name="T20" fmla="*/ 36 w 393"/>
                <a:gd name="T21" fmla="*/ 448 h 775"/>
                <a:gd name="T22" fmla="*/ 63 w 393"/>
                <a:gd name="T23" fmla="*/ 655 h 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3" h="775">
                  <a:moveTo>
                    <a:pt x="63" y="655"/>
                  </a:moveTo>
                  <a:cubicBezTo>
                    <a:pt x="88" y="705"/>
                    <a:pt x="144" y="729"/>
                    <a:pt x="189" y="748"/>
                  </a:cubicBezTo>
                  <a:cubicBezTo>
                    <a:pt x="234" y="767"/>
                    <a:pt x="301" y="775"/>
                    <a:pt x="333" y="772"/>
                  </a:cubicBezTo>
                  <a:cubicBezTo>
                    <a:pt x="365" y="769"/>
                    <a:pt x="372" y="758"/>
                    <a:pt x="381" y="730"/>
                  </a:cubicBezTo>
                  <a:cubicBezTo>
                    <a:pt x="390" y="702"/>
                    <a:pt x="393" y="648"/>
                    <a:pt x="390" y="601"/>
                  </a:cubicBezTo>
                  <a:cubicBezTo>
                    <a:pt x="387" y="554"/>
                    <a:pt x="379" y="498"/>
                    <a:pt x="363" y="448"/>
                  </a:cubicBezTo>
                  <a:cubicBezTo>
                    <a:pt x="347" y="398"/>
                    <a:pt x="335" y="364"/>
                    <a:pt x="294" y="304"/>
                  </a:cubicBezTo>
                  <a:cubicBezTo>
                    <a:pt x="253" y="244"/>
                    <a:pt x="160" y="135"/>
                    <a:pt x="114" y="85"/>
                  </a:cubicBezTo>
                  <a:cubicBezTo>
                    <a:pt x="68" y="35"/>
                    <a:pt x="36" y="2"/>
                    <a:pt x="18" y="1"/>
                  </a:cubicBezTo>
                  <a:cubicBezTo>
                    <a:pt x="0" y="0"/>
                    <a:pt x="0" y="5"/>
                    <a:pt x="3" y="79"/>
                  </a:cubicBezTo>
                  <a:cubicBezTo>
                    <a:pt x="6" y="153"/>
                    <a:pt x="24" y="350"/>
                    <a:pt x="36" y="448"/>
                  </a:cubicBezTo>
                  <a:cubicBezTo>
                    <a:pt x="48" y="546"/>
                    <a:pt x="38" y="605"/>
                    <a:pt x="63" y="655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are these?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284102" y="3981147"/>
            <a:ext cx="4603713" cy="26922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True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Vocal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cords</a:t>
            </a:r>
          </a:p>
        </p:txBody>
      </p:sp>
    </p:spTree>
    <p:extLst>
      <p:ext uri="{BB962C8B-B14F-4D97-AF65-F5344CB8AC3E}">
        <p14:creationId xmlns:p14="http://schemas.microsoft.com/office/powerpoint/2010/main" val="1281731381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laryn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0"/>
            <a:ext cx="5334000" cy="489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4725506"/>
            <a:ext cx="5229268" cy="1947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larynx</a:t>
            </a:r>
          </a:p>
        </p:txBody>
      </p:sp>
      <p:sp>
        <p:nvSpPr>
          <p:cNvPr id="2" name="Left Brace 1"/>
          <p:cNvSpPr/>
          <p:nvPr/>
        </p:nvSpPr>
        <p:spPr>
          <a:xfrm>
            <a:off x="1175284" y="132705"/>
            <a:ext cx="1061547" cy="3165960"/>
          </a:xfrm>
          <a:prstGeom prst="leftBrace">
            <a:avLst/>
          </a:prstGeom>
          <a:ln w="635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04645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80257" y="945633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are these?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774687" y="2464520"/>
            <a:ext cx="5229268" cy="23724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Primary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bronchi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5287" y="154612"/>
            <a:ext cx="3587750" cy="6248400"/>
            <a:chOff x="3371" y="192"/>
            <a:chExt cx="2260" cy="3936"/>
          </a:xfrm>
        </p:grpSpPr>
        <p:pic>
          <p:nvPicPr>
            <p:cNvPr id="11" name="Picture 3" descr="tre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71" y="192"/>
              <a:ext cx="2260" cy="39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Rectangle 4"/>
            <p:cNvSpPr>
              <a:spLocks noChangeArrowheads="1"/>
            </p:cNvSpPr>
            <p:nvPr/>
          </p:nvSpPr>
          <p:spPr bwMode="auto">
            <a:xfrm rot="2441515">
              <a:off x="4006" y="2564"/>
              <a:ext cx="240" cy="288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 rot="-2893225">
              <a:off x="4488" y="2472"/>
              <a:ext cx="192" cy="624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602626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6"/>
          <p:cNvGrpSpPr>
            <a:grpSpLocks/>
          </p:cNvGrpSpPr>
          <p:nvPr/>
        </p:nvGrpSpPr>
        <p:grpSpPr bwMode="auto">
          <a:xfrm>
            <a:off x="152536" y="0"/>
            <a:ext cx="5303838" cy="4805362"/>
            <a:chOff x="1536" y="1344"/>
            <a:chExt cx="2784" cy="2634"/>
          </a:xfrm>
        </p:grpSpPr>
        <p:pic>
          <p:nvPicPr>
            <p:cNvPr id="12" name="Picture 3" descr="tree botto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344"/>
              <a:ext cx="2784" cy="26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ectangle 4"/>
            <p:cNvSpPr>
              <a:spLocks noChangeArrowheads="1"/>
            </p:cNvSpPr>
            <p:nvPr/>
          </p:nvSpPr>
          <p:spPr bwMode="auto">
            <a:xfrm rot="-4037135">
              <a:off x="3707" y="2200"/>
              <a:ext cx="168" cy="168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5"/>
            <p:cNvSpPr>
              <a:spLocks noChangeArrowheads="1"/>
            </p:cNvSpPr>
            <p:nvPr/>
          </p:nvSpPr>
          <p:spPr bwMode="auto">
            <a:xfrm rot="2428124">
              <a:off x="3749" y="2384"/>
              <a:ext cx="192" cy="192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599189" y="948556"/>
            <a:ext cx="367750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are these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23037" y="4314902"/>
            <a:ext cx="5229268" cy="23724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Tertiary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(segmental)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bronchi</a:t>
            </a:r>
          </a:p>
        </p:txBody>
      </p:sp>
    </p:spTree>
    <p:extLst>
      <p:ext uri="{BB962C8B-B14F-4D97-AF65-F5344CB8AC3E}">
        <p14:creationId xmlns:p14="http://schemas.microsoft.com/office/powerpoint/2010/main" val="881666010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395631" y="0"/>
            <a:ext cx="4127500" cy="4953000"/>
            <a:chOff x="1392" y="1194"/>
            <a:chExt cx="2600" cy="3120"/>
          </a:xfrm>
        </p:grpSpPr>
        <p:pic>
          <p:nvPicPr>
            <p:cNvPr id="9" name="Picture 3" descr="ls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194"/>
              <a:ext cx="2600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2448" y="3456"/>
              <a:ext cx="192" cy="448"/>
            </a:xfrm>
            <a:custGeom>
              <a:avLst/>
              <a:gdLst>
                <a:gd name="T0" fmla="*/ 24 w 192"/>
                <a:gd name="T1" fmla="*/ 56 h 448"/>
                <a:gd name="T2" fmla="*/ 24 w 192"/>
                <a:gd name="T3" fmla="*/ 392 h 448"/>
                <a:gd name="T4" fmla="*/ 168 w 192"/>
                <a:gd name="T5" fmla="*/ 392 h 448"/>
                <a:gd name="T6" fmla="*/ 168 w 192"/>
                <a:gd name="T7" fmla="*/ 56 h 448"/>
                <a:gd name="T8" fmla="*/ 24 w 192"/>
                <a:gd name="T9" fmla="*/ 56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448">
                  <a:moveTo>
                    <a:pt x="24" y="56"/>
                  </a:moveTo>
                  <a:cubicBezTo>
                    <a:pt x="0" y="112"/>
                    <a:pt x="0" y="336"/>
                    <a:pt x="24" y="392"/>
                  </a:cubicBezTo>
                  <a:cubicBezTo>
                    <a:pt x="48" y="448"/>
                    <a:pt x="144" y="448"/>
                    <a:pt x="168" y="392"/>
                  </a:cubicBezTo>
                  <a:cubicBezTo>
                    <a:pt x="192" y="336"/>
                    <a:pt x="192" y="112"/>
                    <a:pt x="168" y="56"/>
                  </a:cubicBezTo>
                  <a:cubicBezTo>
                    <a:pt x="144" y="0"/>
                    <a:pt x="48" y="0"/>
                    <a:pt x="24" y="56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715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4725506"/>
            <a:ext cx="5229268" cy="1947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laryngopharynx</a:t>
            </a:r>
          </a:p>
        </p:txBody>
      </p:sp>
    </p:spTree>
    <p:extLst>
      <p:ext uri="{BB962C8B-B14F-4D97-AF65-F5344CB8AC3E}">
        <p14:creationId xmlns:p14="http://schemas.microsoft.com/office/powerpoint/2010/main" val="3553952745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667000" y="0"/>
            <a:ext cx="3708400" cy="4921250"/>
            <a:chOff x="1680" y="1296"/>
            <a:chExt cx="2144" cy="2880"/>
          </a:xfrm>
        </p:grpSpPr>
        <p:pic>
          <p:nvPicPr>
            <p:cNvPr id="11" name="Picture 3" descr="larynx pos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96"/>
              <a:ext cx="2144" cy="2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6"/>
            <p:cNvSpPr>
              <a:spLocks/>
            </p:cNvSpPr>
            <p:nvPr/>
          </p:nvSpPr>
          <p:spPr bwMode="auto">
            <a:xfrm>
              <a:off x="2358" y="1512"/>
              <a:ext cx="609" cy="1062"/>
            </a:xfrm>
            <a:custGeom>
              <a:avLst/>
              <a:gdLst>
                <a:gd name="T0" fmla="*/ 318 w 609"/>
                <a:gd name="T1" fmla="*/ 1062 h 1062"/>
                <a:gd name="T2" fmla="*/ 408 w 609"/>
                <a:gd name="T3" fmla="*/ 891 h 1062"/>
                <a:gd name="T4" fmla="*/ 435 w 609"/>
                <a:gd name="T5" fmla="*/ 807 h 1062"/>
                <a:gd name="T6" fmla="*/ 510 w 609"/>
                <a:gd name="T7" fmla="*/ 663 h 1062"/>
                <a:gd name="T8" fmla="*/ 576 w 609"/>
                <a:gd name="T9" fmla="*/ 528 h 1062"/>
                <a:gd name="T10" fmla="*/ 603 w 609"/>
                <a:gd name="T11" fmla="*/ 390 h 1062"/>
                <a:gd name="T12" fmla="*/ 609 w 609"/>
                <a:gd name="T13" fmla="*/ 291 h 1062"/>
                <a:gd name="T14" fmla="*/ 588 w 609"/>
                <a:gd name="T15" fmla="*/ 198 h 1062"/>
                <a:gd name="T16" fmla="*/ 546 w 609"/>
                <a:gd name="T17" fmla="*/ 96 h 1062"/>
                <a:gd name="T18" fmla="*/ 480 w 609"/>
                <a:gd name="T19" fmla="*/ 6 h 1062"/>
                <a:gd name="T20" fmla="*/ 441 w 609"/>
                <a:gd name="T21" fmla="*/ 0 h 1062"/>
                <a:gd name="T22" fmla="*/ 390 w 609"/>
                <a:gd name="T23" fmla="*/ 15 h 1062"/>
                <a:gd name="T24" fmla="*/ 273 w 609"/>
                <a:gd name="T25" fmla="*/ 12 h 1062"/>
                <a:gd name="T26" fmla="*/ 216 w 609"/>
                <a:gd name="T27" fmla="*/ 12 h 1062"/>
                <a:gd name="T28" fmla="*/ 144 w 609"/>
                <a:gd name="T29" fmla="*/ 39 h 1062"/>
                <a:gd name="T30" fmla="*/ 84 w 609"/>
                <a:gd name="T31" fmla="*/ 87 h 1062"/>
                <a:gd name="T32" fmla="*/ 36 w 609"/>
                <a:gd name="T33" fmla="*/ 180 h 1062"/>
                <a:gd name="T34" fmla="*/ 3 w 609"/>
                <a:gd name="T35" fmla="*/ 288 h 1062"/>
                <a:gd name="T36" fmla="*/ 0 w 609"/>
                <a:gd name="T37" fmla="*/ 393 h 1062"/>
                <a:gd name="T38" fmla="*/ 0 w 609"/>
                <a:gd name="T39" fmla="*/ 510 h 1062"/>
                <a:gd name="T40" fmla="*/ 63 w 609"/>
                <a:gd name="T41" fmla="*/ 621 h 1062"/>
                <a:gd name="T42" fmla="*/ 210 w 609"/>
                <a:gd name="T43" fmla="*/ 945 h 1062"/>
                <a:gd name="T44" fmla="*/ 264 w 609"/>
                <a:gd name="T45" fmla="*/ 1026 h 1062"/>
                <a:gd name="T46" fmla="*/ 291 w 609"/>
                <a:gd name="T47" fmla="*/ 1062 h 1062"/>
                <a:gd name="T48" fmla="*/ 318 w 609"/>
                <a:gd name="T4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09" h="1062">
                  <a:moveTo>
                    <a:pt x="318" y="1062"/>
                  </a:moveTo>
                  <a:lnTo>
                    <a:pt x="408" y="891"/>
                  </a:lnTo>
                  <a:lnTo>
                    <a:pt x="435" y="807"/>
                  </a:lnTo>
                  <a:lnTo>
                    <a:pt x="510" y="663"/>
                  </a:lnTo>
                  <a:lnTo>
                    <a:pt x="576" y="528"/>
                  </a:lnTo>
                  <a:lnTo>
                    <a:pt x="603" y="390"/>
                  </a:lnTo>
                  <a:lnTo>
                    <a:pt x="609" y="291"/>
                  </a:lnTo>
                  <a:lnTo>
                    <a:pt x="588" y="198"/>
                  </a:lnTo>
                  <a:lnTo>
                    <a:pt x="546" y="96"/>
                  </a:lnTo>
                  <a:lnTo>
                    <a:pt x="480" y="6"/>
                  </a:lnTo>
                  <a:lnTo>
                    <a:pt x="441" y="0"/>
                  </a:lnTo>
                  <a:lnTo>
                    <a:pt x="390" y="15"/>
                  </a:lnTo>
                  <a:lnTo>
                    <a:pt x="273" y="12"/>
                  </a:lnTo>
                  <a:lnTo>
                    <a:pt x="216" y="12"/>
                  </a:lnTo>
                  <a:lnTo>
                    <a:pt x="144" y="39"/>
                  </a:lnTo>
                  <a:lnTo>
                    <a:pt x="84" y="87"/>
                  </a:lnTo>
                  <a:lnTo>
                    <a:pt x="36" y="180"/>
                  </a:lnTo>
                  <a:lnTo>
                    <a:pt x="3" y="288"/>
                  </a:lnTo>
                  <a:lnTo>
                    <a:pt x="0" y="393"/>
                  </a:lnTo>
                  <a:lnTo>
                    <a:pt x="0" y="510"/>
                  </a:lnTo>
                  <a:lnTo>
                    <a:pt x="63" y="621"/>
                  </a:lnTo>
                  <a:lnTo>
                    <a:pt x="210" y="945"/>
                  </a:lnTo>
                  <a:lnTo>
                    <a:pt x="264" y="1026"/>
                  </a:lnTo>
                  <a:lnTo>
                    <a:pt x="291" y="1062"/>
                  </a:lnTo>
                  <a:lnTo>
                    <a:pt x="318" y="1062"/>
                  </a:ln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4725506"/>
            <a:ext cx="5229268" cy="19479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epiglottis</a:t>
            </a:r>
          </a:p>
        </p:txBody>
      </p:sp>
    </p:spTree>
    <p:extLst>
      <p:ext uri="{BB962C8B-B14F-4D97-AF65-F5344CB8AC3E}">
        <p14:creationId xmlns:p14="http://schemas.microsoft.com/office/powerpoint/2010/main" val="1619375517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552793" y="0"/>
            <a:ext cx="3813175" cy="5011737"/>
            <a:chOff x="1824" y="1248"/>
            <a:chExt cx="2118" cy="2928"/>
          </a:xfrm>
        </p:grpSpPr>
        <p:pic>
          <p:nvPicPr>
            <p:cNvPr id="9" name="Picture 3" descr="larynx a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1248"/>
              <a:ext cx="2118" cy="2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912" y="2176"/>
              <a:ext cx="1968" cy="1532"/>
            </a:xfrm>
            <a:custGeom>
              <a:avLst/>
              <a:gdLst>
                <a:gd name="T0" fmla="*/ 16 w 1968"/>
                <a:gd name="T1" fmla="*/ 464 h 1532"/>
                <a:gd name="T2" fmla="*/ 164 w 1968"/>
                <a:gd name="T3" fmla="*/ 632 h 1532"/>
                <a:gd name="T4" fmla="*/ 240 w 1968"/>
                <a:gd name="T5" fmla="*/ 804 h 1532"/>
                <a:gd name="T6" fmla="*/ 300 w 1968"/>
                <a:gd name="T7" fmla="*/ 1004 h 1532"/>
                <a:gd name="T8" fmla="*/ 380 w 1968"/>
                <a:gd name="T9" fmla="*/ 1232 h 1532"/>
                <a:gd name="T10" fmla="*/ 480 w 1968"/>
                <a:gd name="T11" fmla="*/ 1436 h 1532"/>
                <a:gd name="T12" fmla="*/ 592 w 1968"/>
                <a:gd name="T13" fmla="*/ 1456 h 1532"/>
                <a:gd name="T14" fmla="*/ 704 w 1968"/>
                <a:gd name="T15" fmla="*/ 1432 h 1532"/>
                <a:gd name="T16" fmla="*/ 892 w 1968"/>
                <a:gd name="T17" fmla="*/ 1492 h 1532"/>
                <a:gd name="T18" fmla="*/ 1080 w 1968"/>
                <a:gd name="T19" fmla="*/ 1532 h 1532"/>
                <a:gd name="T20" fmla="*/ 1260 w 1968"/>
                <a:gd name="T21" fmla="*/ 1468 h 1532"/>
                <a:gd name="T22" fmla="*/ 1360 w 1968"/>
                <a:gd name="T23" fmla="*/ 1372 h 1532"/>
                <a:gd name="T24" fmla="*/ 1484 w 1968"/>
                <a:gd name="T25" fmla="*/ 1400 h 1532"/>
                <a:gd name="T26" fmla="*/ 1548 w 1968"/>
                <a:gd name="T27" fmla="*/ 1440 h 1532"/>
                <a:gd name="T28" fmla="*/ 1596 w 1968"/>
                <a:gd name="T29" fmla="*/ 1220 h 1532"/>
                <a:gd name="T30" fmla="*/ 1792 w 1968"/>
                <a:gd name="T31" fmla="*/ 800 h 1532"/>
                <a:gd name="T32" fmla="*/ 1968 w 1968"/>
                <a:gd name="T33" fmla="*/ 576 h 1532"/>
                <a:gd name="T34" fmla="*/ 1952 w 1968"/>
                <a:gd name="T35" fmla="*/ 432 h 1532"/>
                <a:gd name="T36" fmla="*/ 1876 w 1968"/>
                <a:gd name="T37" fmla="*/ 248 h 1532"/>
                <a:gd name="T38" fmla="*/ 1724 w 1968"/>
                <a:gd name="T39" fmla="*/ 128 h 1532"/>
                <a:gd name="T40" fmla="*/ 1600 w 1968"/>
                <a:gd name="T41" fmla="*/ 76 h 1532"/>
                <a:gd name="T42" fmla="*/ 1484 w 1968"/>
                <a:gd name="T43" fmla="*/ 140 h 1532"/>
                <a:gd name="T44" fmla="*/ 1328 w 1968"/>
                <a:gd name="T45" fmla="*/ 352 h 1532"/>
                <a:gd name="T46" fmla="*/ 1224 w 1968"/>
                <a:gd name="T47" fmla="*/ 520 h 1532"/>
                <a:gd name="T48" fmla="*/ 1180 w 1968"/>
                <a:gd name="T49" fmla="*/ 564 h 1532"/>
                <a:gd name="T50" fmla="*/ 1100 w 1968"/>
                <a:gd name="T51" fmla="*/ 416 h 1532"/>
                <a:gd name="T52" fmla="*/ 976 w 1968"/>
                <a:gd name="T53" fmla="*/ 192 h 1532"/>
                <a:gd name="T54" fmla="*/ 876 w 1968"/>
                <a:gd name="T55" fmla="*/ 44 h 1532"/>
                <a:gd name="T56" fmla="*/ 784 w 1968"/>
                <a:gd name="T57" fmla="*/ 4 h 1532"/>
                <a:gd name="T58" fmla="*/ 692 w 1968"/>
                <a:gd name="T59" fmla="*/ 0 h 1532"/>
                <a:gd name="T60" fmla="*/ 408 w 1968"/>
                <a:gd name="T61" fmla="*/ 76 h 1532"/>
                <a:gd name="T62" fmla="*/ 272 w 1968"/>
                <a:gd name="T63" fmla="*/ 144 h 1532"/>
                <a:gd name="T64" fmla="*/ 124 w 1968"/>
                <a:gd name="T65" fmla="*/ 248 h 1532"/>
                <a:gd name="T66" fmla="*/ 68 w 1968"/>
                <a:gd name="T67" fmla="*/ 320 h 1532"/>
                <a:gd name="T68" fmla="*/ 12 w 1968"/>
                <a:gd name="T69" fmla="*/ 404 h 1532"/>
                <a:gd name="T70" fmla="*/ 0 w 1968"/>
                <a:gd name="T71" fmla="*/ 440 h 1532"/>
                <a:gd name="T72" fmla="*/ 16 w 1968"/>
                <a:gd name="T73" fmla="*/ 464 h 1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68" h="1532">
                  <a:moveTo>
                    <a:pt x="16" y="464"/>
                  </a:moveTo>
                  <a:lnTo>
                    <a:pt x="164" y="632"/>
                  </a:lnTo>
                  <a:lnTo>
                    <a:pt x="240" y="804"/>
                  </a:lnTo>
                  <a:lnTo>
                    <a:pt x="300" y="1004"/>
                  </a:lnTo>
                  <a:lnTo>
                    <a:pt x="380" y="1232"/>
                  </a:lnTo>
                  <a:lnTo>
                    <a:pt x="480" y="1436"/>
                  </a:lnTo>
                  <a:lnTo>
                    <a:pt x="592" y="1456"/>
                  </a:lnTo>
                  <a:lnTo>
                    <a:pt x="704" y="1432"/>
                  </a:lnTo>
                  <a:lnTo>
                    <a:pt x="892" y="1492"/>
                  </a:lnTo>
                  <a:lnTo>
                    <a:pt x="1080" y="1532"/>
                  </a:lnTo>
                  <a:lnTo>
                    <a:pt x="1260" y="1468"/>
                  </a:lnTo>
                  <a:lnTo>
                    <a:pt x="1360" y="1372"/>
                  </a:lnTo>
                  <a:lnTo>
                    <a:pt x="1484" y="1400"/>
                  </a:lnTo>
                  <a:lnTo>
                    <a:pt x="1548" y="1440"/>
                  </a:lnTo>
                  <a:lnTo>
                    <a:pt x="1596" y="1220"/>
                  </a:lnTo>
                  <a:lnTo>
                    <a:pt x="1792" y="800"/>
                  </a:lnTo>
                  <a:lnTo>
                    <a:pt x="1968" y="576"/>
                  </a:lnTo>
                  <a:lnTo>
                    <a:pt x="1952" y="432"/>
                  </a:lnTo>
                  <a:lnTo>
                    <a:pt x="1876" y="248"/>
                  </a:lnTo>
                  <a:lnTo>
                    <a:pt x="1724" y="128"/>
                  </a:lnTo>
                  <a:lnTo>
                    <a:pt x="1600" y="76"/>
                  </a:lnTo>
                  <a:lnTo>
                    <a:pt x="1484" y="140"/>
                  </a:lnTo>
                  <a:lnTo>
                    <a:pt x="1328" y="352"/>
                  </a:lnTo>
                  <a:lnTo>
                    <a:pt x="1224" y="520"/>
                  </a:lnTo>
                  <a:lnTo>
                    <a:pt x="1180" y="564"/>
                  </a:lnTo>
                  <a:lnTo>
                    <a:pt x="1100" y="416"/>
                  </a:lnTo>
                  <a:lnTo>
                    <a:pt x="976" y="192"/>
                  </a:lnTo>
                  <a:lnTo>
                    <a:pt x="876" y="44"/>
                  </a:lnTo>
                  <a:lnTo>
                    <a:pt x="784" y="4"/>
                  </a:lnTo>
                  <a:lnTo>
                    <a:pt x="692" y="0"/>
                  </a:lnTo>
                  <a:lnTo>
                    <a:pt x="408" y="76"/>
                  </a:lnTo>
                  <a:lnTo>
                    <a:pt x="272" y="144"/>
                  </a:lnTo>
                  <a:lnTo>
                    <a:pt x="124" y="248"/>
                  </a:lnTo>
                  <a:lnTo>
                    <a:pt x="68" y="320"/>
                  </a:lnTo>
                  <a:lnTo>
                    <a:pt x="12" y="404"/>
                  </a:lnTo>
                  <a:lnTo>
                    <a:pt x="0" y="440"/>
                  </a:lnTo>
                  <a:lnTo>
                    <a:pt x="16" y="464"/>
                  </a:ln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58548" y="4549883"/>
            <a:ext cx="5229268" cy="212354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Thyroid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cartilage</a:t>
            </a:r>
          </a:p>
        </p:txBody>
      </p:sp>
    </p:spTree>
    <p:extLst>
      <p:ext uri="{BB962C8B-B14F-4D97-AF65-F5344CB8AC3E}">
        <p14:creationId xmlns:p14="http://schemas.microsoft.com/office/powerpoint/2010/main" val="3732650812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080257" y="945633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are these?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585125" y="2445562"/>
            <a:ext cx="5229268" cy="23724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Lungs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174501" y="78582"/>
            <a:ext cx="3052762" cy="6142038"/>
            <a:chOff x="2771" y="163"/>
            <a:chExt cx="1923" cy="3869"/>
          </a:xfrm>
        </p:grpSpPr>
        <p:pic>
          <p:nvPicPr>
            <p:cNvPr id="9" name="Picture 5" descr="Torso Di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1" y="163"/>
              <a:ext cx="1923" cy="3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3059" y="455"/>
              <a:ext cx="491" cy="1262"/>
            </a:xfrm>
            <a:custGeom>
              <a:avLst/>
              <a:gdLst>
                <a:gd name="T0" fmla="*/ 7 w 491"/>
                <a:gd name="T1" fmla="*/ 1252 h 1262"/>
                <a:gd name="T2" fmla="*/ 43 w 491"/>
                <a:gd name="T3" fmla="*/ 1147 h 1262"/>
                <a:gd name="T4" fmla="*/ 139 w 491"/>
                <a:gd name="T5" fmla="*/ 1003 h 1262"/>
                <a:gd name="T6" fmla="*/ 286 w 491"/>
                <a:gd name="T7" fmla="*/ 928 h 1262"/>
                <a:gd name="T8" fmla="*/ 409 w 491"/>
                <a:gd name="T9" fmla="*/ 907 h 1262"/>
                <a:gd name="T10" fmla="*/ 484 w 491"/>
                <a:gd name="T11" fmla="*/ 913 h 1262"/>
                <a:gd name="T12" fmla="*/ 433 w 491"/>
                <a:gd name="T13" fmla="*/ 808 h 1262"/>
                <a:gd name="T14" fmla="*/ 418 w 491"/>
                <a:gd name="T15" fmla="*/ 745 h 1262"/>
                <a:gd name="T16" fmla="*/ 418 w 491"/>
                <a:gd name="T17" fmla="*/ 616 h 1262"/>
                <a:gd name="T18" fmla="*/ 418 w 491"/>
                <a:gd name="T19" fmla="*/ 514 h 1262"/>
                <a:gd name="T20" fmla="*/ 460 w 491"/>
                <a:gd name="T21" fmla="*/ 331 h 1262"/>
                <a:gd name="T22" fmla="*/ 481 w 491"/>
                <a:gd name="T23" fmla="*/ 196 h 1262"/>
                <a:gd name="T24" fmla="*/ 481 w 491"/>
                <a:gd name="T25" fmla="*/ 88 h 1262"/>
                <a:gd name="T26" fmla="*/ 418 w 491"/>
                <a:gd name="T27" fmla="*/ 22 h 1262"/>
                <a:gd name="T28" fmla="*/ 343 w 491"/>
                <a:gd name="T29" fmla="*/ 7 h 1262"/>
                <a:gd name="T30" fmla="*/ 220 w 491"/>
                <a:gd name="T31" fmla="*/ 67 h 1262"/>
                <a:gd name="T32" fmla="*/ 130 w 491"/>
                <a:gd name="T33" fmla="*/ 184 h 1262"/>
                <a:gd name="T34" fmla="*/ 79 w 491"/>
                <a:gd name="T35" fmla="*/ 289 h 1262"/>
                <a:gd name="T36" fmla="*/ 46 w 491"/>
                <a:gd name="T37" fmla="*/ 421 h 1262"/>
                <a:gd name="T38" fmla="*/ 25 w 491"/>
                <a:gd name="T39" fmla="*/ 568 h 1262"/>
                <a:gd name="T40" fmla="*/ 13 w 491"/>
                <a:gd name="T41" fmla="*/ 622 h 1262"/>
                <a:gd name="T42" fmla="*/ 10 w 491"/>
                <a:gd name="T43" fmla="*/ 697 h 1262"/>
                <a:gd name="T44" fmla="*/ 4 w 491"/>
                <a:gd name="T45" fmla="*/ 808 h 1262"/>
                <a:gd name="T46" fmla="*/ 1 w 491"/>
                <a:gd name="T47" fmla="*/ 922 h 1262"/>
                <a:gd name="T48" fmla="*/ 1 w 491"/>
                <a:gd name="T49" fmla="*/ 1084 h 1262"/>
                <a:gd name="T50" fmla="*/ 7 w 491"/>
                <a:gd name="T51" fmla="*/ 1252 h 1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91" h="1262">
                  <a:moveTo>
                    <a:pt x="7" y="1252"/>
                  </a:moveTo>
                  <a:cubicBezTo>
                    <a:pt x="14" y="1262"/>
                    <a:pt x="21" y="1188"/>
                    <a:pt x="43" y="1147"/>
                  </a:cubicBezTo>
                  <a:cubicBezTo>
                    <a:pt x="65" y="1106"/>
                    <a:pt x="99" y="1039"/>
                    <a:pt x="139" y="1003"/>
                  </a:cubicBezTo>
                  <a:cubicBezTo>
                    <a:pt x="179" y="967"/>
                    <a:pt x="241" y="944"/>
                    <a:pt x="286" y="928"/>
                  </a:cubicBezTo>
                  <a:cubicBezTo>
                    <a:pt x="331" y="912"/>
                    <a:pt x="376" y="909"/>
                    <a:pt x="409" y="907"/>
                  </a:cubicBezTo>
                  <a:cubicBezTo>
                    <a:pt x="442" y="905"/>
                    <a:pt x="480" y="929"/>
                    <a:pt x="484" y="913"/>
                  </a:cubicBezTo>
                  <a:cubicBezTo>
                    <a:pt x="488" y="897"/>
                    <a:pt x="444" y="836"/>
                    <a:pt x="433" y="808"/>
                  </a:cubicBezTo>
                  <a:cubicBezTo>
                    <a:pt x="422" y="780"/>
                    <a:pt x="421" y="777"/>
                    <a:pt x="418" y="745"/>
                  </a:cubicBezTo>
                  <a:cubicBezTo>
                    <a:pt x="415" y="713"/>
                    <a:pt x="418" y="654"/>
                    <a:pt x="418" y="616"/>
                  </a:cubicBezTo>
                  <a:cubicBezTo>
                    <a:pt x="418" y="578"/>
                    <a:pt x="411" y="561"/>
                    <a:pt x="418" y="514"/>
                  </a:cubicBezTo>
                  <a:cubicBezTo>
                    <a:pt x="425" y="467"/>
                    <a:pt x="449" y="384"/>
                    <a:pt x="460" y="331"/>
                  </a:cubicBezTo>
                  <a:cubicBezTo>
                    <a:pt x="471" y="278"/>
                    <a:pt x="478" y="236"/>
                    <a:pt x="481" y="196"/>
                  </a:cubicBezTo>
                  <a:cubicBezTo>
                    <a:pt x="484" y="156"/>
                    <a:pt x="491" y="117"/>
                    <a:pt x="481" y="88"/>
                  </a:cubicBezTo>
                  <a:cubicBezTo>
                    <a:pt x="471" y="59"/>
                    <a:pt x="441" y="36"/>
                    <a:pt x="418" y="22"/>
                  </a:cubicBezTo>
                  <a:cubicBezTo>
                    <a:pt x="395" y="8"/>
                    <a:pt x="376" y="0"/>
                    <a:pt x="343" y="7"/>
                  </a:cubicBezTo>
                  <a:cubicBezTo>
                    <a:pt x="310" y="14"/>
                    <a:pt x="255" y="38"/>
                    <a:pt x="220" y="67"/>
                  </a:cubicBezTo>
                  <a:cubicBezTo>
                    <a:pt x="185" y="96"/>
                    <a:pt x="153" y="147"/>
                    <a:pt x="130" y="184"/>
                  </a:cubicBezTo>
                  <a:cubicBezTo>
                    <a:pt x="107" y="221"/>
                    <a:pt x="93" y="250"/>
                    <a:pt x="79" y="289"/>
                  </a:cubicBezTo>
                  <a:cubicBezTo>
                    <a:pt x="65" y="328"/>
                    <a:pt x="55" y="375"/>
                    <a:pt x="46" y="421"/>
                  </a:cubicBezTo>
                  <a:cubicBezTo>
                    <a:pt x="37" y="467"/>
                    <a:pt x="30" y="535"/>
                    <a:pt x="25" y="568"/>
                  </a:cubicBezTo>
                  <a:cubicBezTo>
                    <a:pt x="20" y="601"/>
                    <a:pt x="15" y="601"/>
                    <a:pt x="13" y="622"/>
                  </a:cubicBezTo>
                  <a:cubicBezTo>
                    <a:pt x="11" y="643"/>
                    <a:pt x="11" y="666"/>
                    <a:pt x="10" y="697"/>
                  </a:cubicBezTo>
                  <a:cubicBezTo>
                    <a:pt x="9" y="728"/>
                    <a:pt x="5" y="771"/>
                    <a:pt x="4" y="808"/>
                  </a:cubicBezTo>
                  <a:cubicBezTo>
                    <a:pt x="3" y="845"/>
                    <a:pt x="1" y="876"/>
                    <a:pt x="1" y="922"/>
                  </a:cubicBezTo>
                  <a:cubicBezTo>
                    <a:pt x="1" y="968"/>
                    <a:pt x="1" y="1027"/>
                    <a:pt x="1" y="1084"/>
                  </a:cubicBezTo>
                  <a:cubicBezTo>
                    <a:pt x="1" y="1141"/>
                    <a:pt x="0" y="1242"/>
                    <a:pt x="7" y="1252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0800" cap="flat" cmpd="sng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3905" y="440"/>
              <a:ext cx="544" cy="1397"/>
            </a:xfrm>
            <a:custGeom>
              <a:avLst/>
              <a:gdLst>
                <a:gd name="T0" fmla="*/ 532 w 544"/>
                <a:gd name="T1" fmla="*/ 1378 h 1397"/>
                <a:gd name="T2" fmla="*/ 544 w 544"/>
                <a:gd name="T3" fmla="*/ 1141 h 1397"/>
                <a:gd name="T4" fmla="*/ 529 w 544"/>
                <a:gd name="T5" fmla="*/ 919 h 1397"/>
                <a:gd name="T6" fmla="*/ 514 w 544"/>
                <a:gd name="T7" fmla="*/ 661 h 1397"/>
                <a:gd name="T8" fmla="*/ 463 w 544"/>
                <a:gd name="T9" fmla="*/ 451 h 1397"/>
                <a:gd name="T10" fmla="*/ 403 w 544"/>
                <a:gd name="T11" fmla="*/ 274 h 1397"/>
                <a:gd name="T12" fmla="*/ 322 w 544"/>
                <a:gd name="T13" fmla="*/ 163 h 1397"/>
                <a:gd name="T14" fmla="*/ 205 w 544"/>
                <a:gd name="T15" fmla="*/ 64 h 1397"/>
                <a:gd name="T16" fmla="*/ 85 w 544"/>
                <a:gd name="T17" fmla="*/ 7 h 1397"/>
                <a:gd name="T18" fmla="*/ 37 w 544"/>
                <a:gd name="T19" fmla="*/ 25 h 1397"/>
                <a:gd name="T20" fmla="*/ 10 w 544"/>
                <a:gd name="T21" fmla="*/ 82 h 1397"/>
                <a:gd name="T22" fmla="*/ 19 w 544"/>
                <a:gd name="T23" fmla="*/ 196 h 1397"/>
                <a:gd name="T24" fmla="*/ 16 w 544"/>
                <a:gd name="T25" fmla="*/ 304 h 1397"/>
                <a:gd name="T26" fmla="*/ 13 w 544"/>
                <a:gd name="T27" fmla="*/ 328 h 1397"/>
                <a:gd name="T28" fmla="*/ 97 w 544"/>
                <a:gd name="T29" fmla="*/ 334 h 1397"/>
                <a:gd name="T30" fmla="*/ 151 w 544"/>
                <a:gd name="T31" fmla="*/ 490 h 1397"/>
                <a:gd name="T32" fmla="*/ 154 w 544"/>
                <a:gd name="T33" fmla="*/ 577 h 1397"/>
                <a:gd name="T34" fmla="*/ 151 w 544"/>
                <a:gd name="T35" fmla="*/ 643 h 1397"/>
                <a:gd name="T36" fmla="*/ 202 w 544"/>
                <a:gd name="T37" fmla="*/ 715 h 1397"/>
                <a:gd name="T38" fmla="*/ 202 w 544"/>
                <a:gd name="T39" fmla="*/ 832 h 1397"/>
                <a:gd name="T40" fmla="*/ 184 w 544"/>
                <a:gd name="T41" fmla="*/ 925 h 1397"/>
                <a:gd name="T42" fmla="*/ 115 w 544"/>
                <a:gd name="T43" fmla="*/ 991 h 1397"/>
                <a:gd name="T44" fmla="*/ 94 w 544"/>
                <a:gd name="T45" fmla="*/ 1015 h 1397"/>
                <a:gd name="T46" fmla="*/ 256 w 544"/>
                <a:gd name="T47" fmla="*/ 1048 h 1397"/>
                <a:gd name="T48" fmla="*/ 418 w 544"/>
                <a:gd name="T49" fmla="*/ 1135 h 1397"/>
                <a:gd name="T50" fmla="*/ 487 w 544"/>
                <a:gd name="T51" fmla="*/ 1255 h 1397"/>
                <a:gd name="T52" fmla="*/ 532 w 544"/>
                <a:gd name="T53" fmla="*/ 1378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4" h="1397">
                  <a:moveTo>
                    <a:pt x="532" y="1378"/>
                  </a:moveTo>
                  <a:cubicBezTo>
                    <a:pt x="541" y="1359"/>
                    <a:pt x="544" y="1217"/>
                    <a:pt x="544" y="1141"/>
                  </a:cubicBezTo>
                  <a:cubicBezTo>
                    <a:pt x="544" y="1065"/>
                    <a:pt x="534" y="999"/>
                    <a:pt x="529" y="919"/>
                  </a:cubicBezTo>
                  <a:cubicBezTo>
                    <a:pt x="524" y="839"/>
                    <a:pt x="525" y="739"/>
                    <a:pt x="514" y="661"/>
                  </a:cubicBezTo>
                  <a:cubicBezTo>
                    <a:pt x="503" y="583"/>
                    <a:pt x="481" y="516"/>
                    <a:pt x="463" y="451"/>
                  </a:cubicBezTo>
                  <a:cubicBezTo>
                    <a:pt x="445" y="386"/>
                    <a:pt x="427" y="322"/>
                    <a:pt x="403" y="274"/>
                  </a:cubicBezTo>
                  <a:cubicBezTo>
                    <a:pt x="379" y="226"/>
                    <a:pt x="355" y="198"/>
                    <a:pt x="322" y="163"/>
                  </a:cubicBezTo>
                  <a:cubicBezTo>
                    <a:pt x="289" y="128"/>
                    <a:pt x="244" y="90"/>
                    <a:pt x="205" y="64"/>
                  </a:cubicBezTo>
                  <a:cubicBezTo>
                    <a:pt x="166" y="38"/>
                    <a:pt x="113" y="14"/>
                    <a:pt x="85" y="7"/>
                  </a:cubicBezTo>
                  <a:cubicBezTo>
                    <a:pt x="57" y="0"/>
                    <a:pt x="49" y="13"/>
                    <a:pt x="37" y="25"/>
                  </a:cubicBezTo>
                  <a:cubicBezTo>
                    <a:pt x="25" y="37"/>
                    <a:pt x="13" y="54"/>
                    <a:pt x="10" y="82"/>
                  </a:cubicBezTo>
                  <a:cubicBezTo>
                    <a:pt x="7" y="110"/>
                    <a:pt x="18" y="159"/>
                    <a:pt x="19" y="196"/>
                  </a:cubicBezTo>
                  <a:cubicBezTo>
                    <a:pt x="20" y="233"/>
                    <a:pt x="17" y="282"/>
                    <a:pt x="16" y="304"/>
                  </a:cubicBezTo>
                  <a:cubicBezTo>
                    <a:pt x="15" y="326"/>
                    <a:pt x="0" y="323"/>
                    <a:pt x="13" y="328"/>
                  </a:cubicBezTo>
                  <a:cubicBezTo>
                    <a:pt x="26" y="333"/>
                    <a:pt x="74" y="307"/>
                    <a:pt x="97" y="334"/>
                  </a:cubicBezTo>
                  <a:cubicBezTo>
                    <a:pt x="120" y="361"/>
                    <a:pt x="142" y="450"/>
                    <a:pt x="151" y="490"/>
                  </a:cubicBezTo>
                  <a:cubicBezTo>
                    <a:pt x="160" y="530"/>
                    <a:pt x="154" y="552"/>
                    <a:pt x="154" y="577"/>
                  </a:cubicBezTo>
                  <a:cubicBezTo>
                    <a:pt x="154" y="602"/>
                    <a:pt x="143" y="620"/>
                    <a:pt x="151" y="643"/>
                  </a:cubicBezTo>
                  <a:cubicBezTo>
                    <a:pt x="159" y="666"/>
                    <a:pt x="194" y="684"/>
                    <a:pt x="202" y="715"/>
                  </a:cubicBezTo>
                  <a:cubicBezTo>
                    <a:pt x="210" y="746"/>
                    <a:pt x="205" y="797"/>
                    <a:pt x="202" y="832"/>
                  </a:cubicBezTo>
                  <a:cubicBezTo>
                    <a:pt x="199" y="867"/>
                    <a:pt x="199" y="898"/>
                    <a:pt x="184" y="925"/>
                  </a:cubicBezTo>
                  <a:cubicBezTo>
                    <a:pt x="169" y="952"/>
                    <a:pt x="130" y="976"/>
                    <a:pt x="115" y="991"/>
                  </a:cubicBezTo>
                  <a:cubicBezTo>
                    <a:pt x="100" y="1006"/>
                    <a:pt x="71" y="1006"/>
                    <a:pt x="94" y="1015"/>
                  </a:cubicBezTo>
                  <a:cubicBezTo>
                    <a:pt x="117" y="1024"/>
                    <a:pt x="202" y="1028"/>
                    <a:pt x="256" y="1048"/>
                  </a:cubicBezTo>
                  <a:cubicBezTo>
                    <a:pt x="310" y="1068"/>
                    <a:pt x="379" y="1100"/>
                    <a:pt x="418" y="1135"/>
                  </a:cubicBezTo>
                  <a:cubicBezTo>
                    <a:pt x="457" y="1170"/>
                    <a:pt x="469" y="1214"/>
                    <a:pt x="487" y="1255"/>
                  </a:cubicBezTo>
                  <a:cubicBezTo>
                    <a:pt x="505" y="1296"/>
                    <a:pt x="523" y="1397"/>
                    <a:pt x="532" y="1378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0800" cap="flat" cmpd="sng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20628471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98808" y="56552"/>
            <a:ext cx="5334000" cy="4935537"/>
            <a:chOff x="1536" y="1344"/>
            <a:chExt cx="2784" cy="2634"/>
          </a:xfrm>
        </p:grpSpPr>
        <p:pic>
          <p:nvPicPr>
            <p:cNvPr id="9" name="Picture 6" descr="tree botto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344"/>
              <a:ext cx="2784" cy="26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 rot="-924159">
              <a:off x="3504" y="2352"/>
              <a:ext cx="288" cy="240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064" y="2256"/>
              <a:ext cx="192" cy="192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 rot="3337486">
              <a:off x="3327" y="2749"/>
              <a:ext cx="408" cy="224"/>
            </a:xfrm>
            <a:prstGeom prst="rect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518284" y="910623"/>
            <a:ext cx="333402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are these?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3623037" y="4314902"/>
            <a:ext cx="5229268" cy="237247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Secondary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(lobar)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bronchi</a:t>
            </a:r>
          </a:p>
        </p:txBody>
      </p:sp>
    </p:spTree>
    <p:extLst>
      <p:ext uri="{BB962C8B-B14F-4D97-AF65-F5344CB8AC3E}">
        <p14:creationId xmlns:p14="http://schemas.microsoft.com/office/powerpoint/2010/main" val="2178248586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2584256" y="0"/>
            <a:ext cx="4127500" cy="4953000"/>
            <a:chOff x="1392" y="1194"/>
            <a:chExt cx="2600" cy="3120"/>
          </a:xfrm>
        </p:grpSpPr>
        <p:pic>
          <p:nvPicPr>
            <p:cNvPr id="9" name="Picture 3" descr="ls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194"/>
              <a:ext cx="2600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4"/>
            <p:cNvSpPr>
              <a:spLocks/>
            </p:cNvSpPr>
            <p:nvPr/>
          </p:nvSpPr>
          <p:spPr bwMode="auto">
            <a:xfrm>
              <a:off x="2456" y="2560"/>
              <a:ext cx="336" cy="720"/>
            </a:xfrm>
            <a:custGeom>
              <a:avLst/>
              <a:gdLst>
                <a:gd name="T0" fmla="*/ 40 w 336"/>
                <a:gd name="T1" fmla="*/ 32 h 720"/>
                <a:gd name="T2" fmla="*/ 40 w 336"/>
                <a:gd name="T3" fmla="*/ 320 h 720"/>
                <a:gd name="T4" fmla="*/ 136 w 336"/>
                <a:gd name="T5" fmla="*/ 512 h 720"/>
                <a:gd name="T6" fmla="*/ 136 w 336"/>
                <a:gd name="T7" fmla="*/ 656 h 720"/>
                <a:gd name="T8" fmla="*/ 232 w 336"/>
                <a:gd name="T9" fmla="*/ 656 h 720"/>
                <a:gd name="T10" fmla="*/ 328 w 336"/>
                <a:gd name="T11" fmla="*/ 272 h 720"/>
                <a:gd name="T12" fmla="*/ 280 w 336"/>
                <a:gd name="T13" fmla="*/ 128 h 720"/>
                <a:gd name="T14" fmla="*/ 40 w 336"/>
                <a:gd name="T15" fmla="*/ 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6" h="720">
                  <a:moveTo>
                    <a:pt x="40" y="32"/>
                  </a:moveTo>
                  <a:cubicBezTo>
                    <a:pt x="0" y="64"/>
                    <a:pt x="24" y="240"/>
                    <a:pt x="40" y="320"/>
                  </a:cubicBezTo>
                  <a:cubicBezTo>
                    <a:pt x="56" y="400"/>
                    <a:pt x="120" y="456"/>
                    <a:pt x="136" y="512"/>
                  </a:cubicBezTo>
                  <a:cubicBezTo>
                    <a:pt x="152" y="568"/>
                    <a:pt x="120" y="632"/>
                    <a:pt x="136" y="656"/>
                  </a:cubicBezTo>
                  <a:cubicBezTo>
                    <a:pt x="152" y="680"/>
                    <a:pt x="200" y="720"/>
                    <a:pt x="232" y="656"/>
                  </a:cubicBezTo>
                  <a:cubicBezTo>
                    <a:pt x="264" y="592"/>
                    <a:pt x="320" y="360"/>
                    <a:pt x="328" y="272"/>
                  </a:cubicBezTo>
                  <a:cubicBezTo>
                    <a:pt x="336" y="184"/>
                    <a:pt x="320" y="168"/>
                    <a:pt x="280" y="128"/>
                  </a:cubicBezTo>
                  <a:cubicBezTo>
                    <a:pt x="240" y="88"/>
                    <a:pt x="80" y="0"/>
                    <a:pt x="40" y="32"/>
                  </a:cubicBezTo>
                  <a:close/>
                </a:path>
              </a:pathLst>
            </a:custGeom>
            <a:solidFill>
              <a:schemeClr val="accent1">
                <a:alpha val="39999"/>
              </a:schemeClr>
            </a:solidFill>
            <a:ln w="5715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32250" y="4820295"/>
            <a:ext cx="4855566" cy="208062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err="1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nasopharynx</a:t>
            </a:r>
            <a:endParaRPr lang="en-US" sz="4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63500" dist="38099" dir="2700000" algn="ctr" rotWithShape="0">
                  <a:srgbClr val="990000">
                    <a:alpha val="74997"/>
                  </a:srgbClr>
                </a:outerShdw>
              </a:effectLst>
              <a:latin typeface="Impact"/>
              <a:ea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3053887812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395631" y="0"/>
            <a:ext cx="4127500" cy="4953000"/>
            <a:chOff x="1392" y="1194"/>
            <a:chExt cx="2600" cy="3120"/>
          </a:xfrm>
        </p:grpSpPr>
        <p:pic>
          <p:nvPicPr>
            <p:cNvPr id="9" name="Picture 4" descr="lshea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1194"/>
              <a:ext cx="2600" cy="31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872" y="2208"/>
              <a:ext cx="576" cy="624"/>
            </a:xfrm>
            <a:prstGeom prst="ellipse">
              <a:avLst/>
            </a:prstGeom>
            <a:solidFill>
              <a:schemeClr val="accent1">
                <a:alpha val="39999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6457" y="5534561"/>
            <a:ext cx="439292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latin typeface="Verdana" charset="0"/>
              </a:rPr>
              <a:t>What </a:t>
            </a:r>
            <a:r>
              <a:rPr lang="en-US" sz="4000" dirty="0" smtClean="0">
                <a:latin typeface="Verdana" charset="0"/>
              </a:rPr>
              <a:t>is this</a:t>
            </a:r>
            <a:r>
              <a:rPr lang="en-US" sz="4000" dirty="0" smtClean="0">
                <a:latin typeface="Verdana" charset="0"/>
              </a:rPr>
              <a:t>?</a:t>
            </a:r>
            <a:endParaRPr lang="en-US" sz="4000" dirty="0" smtClean="0">
              <a:latin typeface="Verdana" charset="0"/>
            </a:endParaRPr>
          </a:p>
          <a:p>
            <a:pPr>
              <a:defRPr/>
            </a:pPr>
            <a:endParaRPr lang="en-US" sz="4000" dirty="0">
              <a:latin typeface="Verdana" charset="0"/>
            </a:endParaRPr>
          </a:p>
        </p:txBody>
      </p:sp>
      <p:sp>
        <p:nvSpPr>
          <p:cNvPr id="2053" name="WordArt 5"/>
          <p:cNvSpPr>
            <a:spLocks noChangeArrowheads="1" noChangeShapeType="1" noTextEdit="1"/>
          </p:cNvSpPr>
          <p:nvPr/>
        </p:nvSpPr>
        <p:spPr bwMode="auto">
          <a:xfrm>
            <a:off x="4072031" y="3426826"/>
            <a:ext cx="4855566" cy="324633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Nasal</a:t>
            </a:r>
          </a:p>
          <a:p>
            <a:pPr algn="ctr"/>
            <a:r>
              <a:rPr lang="en-US" sz="4400" kern="10" dirty="0" smtClean="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blurRad="63500" dist="38099" dir="2700000" algn="ctr" rotWithShape="0">
                    <a:srgbClr val="990000">
                      <a:alpha val="74997"/>
                    </a:srgbClr>
                  </a:outerShdw>
                </a:effectLst>
                <a:latin typeface="Impact"/>
                <a:ea typeface="Impact"/>
                <a:cs typeface="Impact"/>
              </a:rPr>
              <a:t>cavity</a:t>
            </a:r>
            <a:endParaRPr lang="en-US" sz="4400" kern="10" dirty="0" smtClean="0">
              <a:ln w="19050">
                <a:solidFill>
                  <a:schemeClr val="tx1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blurRad="63500" dist="38099" dir="2700000" algn="ctr" rotWithShape="0">
                  <a:srgbClr val="990000">
                    <a:alpha val="74997"/>
                  </a:srgbClr>
                </a:outerShdw>
              </a:effectLst>
              <a:latin typeface="Impact"/>
              <a:ea typeface="Impact"/>
              <a:cs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47032204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129</Words>
  <Application>Microsoft Macintosh PowerPoint</Application>
  <PresentationFormat>On-screen Show (4:3)</PresentationFormat>
  <Paragraphs>66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Vandergrifft</dc:creator>
  <cp:lastModifiedBy>Eva Vandergrifft</cp:lastModifiedBy>
  <cp:revision>3</cp:revision>
  <dcterms:created xsi:type="dcterms:W3CDTF">2011-10-24T15:08:23Z</dcterms:created>
  <dcterms:modified xsi:type="dcterms:W3CDTF">2011-10-24T15:28:42Z</dcterms:modified>
</cp:coreProperties>
</file>